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73" r:id="rId3"/>
    <p:sldId id="258" r:id="rId4"/>
    <p:sldId id="259" r:id="rId5"/>
    <p:sldId id="318" r:id="rId6"/>
    <p:sldId id="257" r:id="rId7"/>
    <p:sldId id="261" r:id="rId8"/>
    <p:sldId id="264" r:id="rId9"/>
    <p:sldId id="262" r:id="rId10"/>
    <p:sldId id="263" r:id="rId11"/>
    <p:sldId id="267" r:id="rId12"/>
    <p:sldId id="268" r:id="rId13"/>
    <p:sldId id="284" r:id="rId14"/>
    <p:sldId id="302" r:id="rId15"/>
    <p:sldId id="271" r:id="rId16"/>
    <p:sldId id="272" r:id="rId17"/>
    <p:sldId id="286" r:id="rId18"/>
    <p:sldId id="305" r:id="rId19"/>
    <p:sldId id="304" r:id="rId20"/>
    <p:sldId id="307" r:id="rId21"/>
    <p:sldId id="306" r:id="rId22"/>
    <p:sldId id="287" r:id="rId23"/>
    <p:sldId id="288" r:id="rId24"/>
    <p:sldId id="289" r:id="rId25"/>
    <p:sldId id="290" r:id="rId26"/>
    <p:sldId id="303" r:id="rId27"/>
    <p:sldId id="292" r:id="rId28"/>
    <p:sldId id="310" r:id="rId29"/>
    <p:sldId id="329" r:id="rId30"/>
    <p:sldId id="321" r:id="rId31"/>
    <p:sldId id="314" r:id="rId32"/>
    <p:sldId id="291" r:id="rId33"/>
    <p:sldId id="293" r:id="rId34"/>
    <p:sldId id="294" r:id="rId35"/>
    <p:sldId id="296" r:id="rId36"/>
    <p:sldId id="297" r:id="rId37"/>
    <p:sldId id="298" r:id="rId38"/>
    <p:sldId id="299" r:id="rId39"/>
    <p:sldId id="309" r:id="rId40"/>
    <p:sldId id="308" r:id="rId41"/>
    <p:sldId id="266" r:id="rId42"/>
    <p:sldId id="265" r:id="rId43"/>
    <p:sldId id="311" r:id="rId44"/>
    <p:sldId id="312" r:id="rId45"/>
    <p:sldId id="319" r:id="rId46"/>
    <p:sldId id="313" r:id="rId47"/>
    <p:sldId id="315" r:id="rId48"/>
    <p:sldId id="316" r:id="rId49"/>
    <p:sldId id="317" r:id="rId50"/>
    <p:sldId id="275" r:id="rId51"/>
    <p:sldId id="277" r:id="rId52"/>
    <p:sldId id="276" r:id="rId53"/>
    <p:sldId id="278" r:id="rId54"/>
    <p:sldId id="27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09" autoAdjust="0"/>
    <p:restoredTop sz="94660"/>
  </p:normalViewPr>
  <p:slideViewPr>
    <p:cSldViewPr snapToGrid="0">
      <p:cViewPr varScale="1">
        <p:scale>
          <a:sx n="66" d="100"/>
          <a:sy n="66" d="100"/>
        </p:scale>
        <p:origin x="52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wzma\Testosterone%20Deficiency\Classifiers-FINAL%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wzma\Testosterone%20Deficiency\Classifiers-FINAL%20(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a:latin typeface="Times New Roman" panose="02020603050405020304" pitchFamily="18" charset="0"/>
                <a:cs typeface="Times New Roman" panose="02020603050405020304" pitchFamily="18" charset="0"/>
              </a:rPr>
              <a:t>AVERAGE ACCURACY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Sheet1!$D$4</c:f>
              <c:strCache>
                <c:ptCount val="1"/>
                <c:pt idx="0">
                  <c:v>ACCURACY</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Sheet1!$C$5:$C$13</c:f>
              <c:strCache>
                <c:ptCount val="9"/>
                <c:pt idx="0">
                  <c:v>MLP</c:v>
                </c:pt>
                <c:pt idx="1">
                  <c:v>ANN</c:v>
                </c:pt>
                <c:pt idx="2">
                  <c:v>RF</c:v>
                </c:pt>
                <c:pt idx="3">
                  <c:v>ERT</c:v>
                </c:pt>
                <c:pt idx="4">
                  <c:v>NB</c:v>
                </c:pt>
                <c:pt idx="5">
                  <c:v>KNN</c:v>
                </c:pt>
                <c:pt idx="6">
                  <c:v>LR</c:v>
                </c:pt>
                <c:pt idx="7">
                  <c:v>AdaBoost</c:v>
                </c:pt>
                <c:pt idx="8">
                  <c:v>XgBoost</c:v>
                </c:pt>
              </c:strCache>
            </c:strRef>
          </c:cat>
          <c:val>
            <c:numRef>
              <c:f>Sheet1!$D$5:$D$13</c:f>
              <c:numCache>
                <c:formatCode>0.00%</c:formatCode>
                <c:ptCount val="9"/>
                <c:pt idx="0">
                  <c:v>0.64970000000000006</c:v>
                </c:pt>
                <c:pt idx="1">
                  <c:v>0.74</c:v>
                </c:pt>
                <c:pt idx="2">
                  <c:v>0.79069999999999996</c:v>
                </c:pt>
                <c:pt idx="3">
                  <c:v>0.78939999999999999</c:v>
                </c:pt>
                <c:pt idx="4">
                  <c:v>0.72660000000000002</c:v>
                </c:pt>
                <c:pt idx="5">
                  <c:v>0.76819999999999999</c:v>
                </c:pt>
                <c:pt idx="6">
                  <c:v>0.74399999999999999</c:v>
                </c:pt>
                <c:pt idx="7">
                  <c:v>0.75090000000000001</c:v>
                </c:pt>
                <c:pt idx="8">
                  <c:v>0.78579999999999994</c:v>
                </c:pt>
              </c:numCache>
            </c:numRef>
          </c:val>
          <c:smooth val="0"/>
          <c:extLst>
            <c:ext xmlns:c16="http://schemas.microsoft.com/office/drawing/2014/chart" uri="{C3380CC4-5D6E-409C-BE32-E72D297353CC}">
              <c16:uniqueId val="{00000000-8EAF-44FD-A193-8A1F66EF8FF0}"/>
            </c:ext>
          </c:extLst>
        </c:ser>
        <c:dLbls>
          <c:dLblPos val="t"/>
          <c:showLegendKey val="0"/>
          <c:showVal val="1"/>
          <c:showCatName val="0"/>
          <c:showSerName val="0"/>
          <c:showPercent val="0"/>
          <c:showBubbleSize val="0"/>
        </c:dLbls>
        <c:marker val="1"/>
        <c:smooth val="0"/>
        <c:axId val="1338111664"/>
        <c:axId val="1255639616"/>
      </c:lineChart>
      <c:catAx>
        <c:axId val="1338111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255639616"/>
        <c:crosses val="autoZero"/>
        <c:auto val="1"/>
        <c:lblAlgn val="ctr"/>
        <c:lblOffset val="100"/>
        <c:noMultiLvlLbl val="0"/>
      </c:catAx>
      <c:valAx>
        <c:axId val="125563961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338111664"/>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a:latin typeface="Times New Roman" panose="02020603050405020304" pitchFamily="18" charset="0"/>
                <a:cs typeface="Times New Roman" panose="02020603050405020304" pitchFamily="18" charset="0"/>
              </a:rPr>
              <a:t>ACCURACY WITH SMOTE SAMPLING</a:t>
            </a:r>
            <a:endParaRPr lang="en-US" b="1"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Sheet1!$D$22</c:f>
              <c:strCache>
                <c:ptCount val="1"/>
                <c:pt idx="0">
                  <c:v>ACCURACY</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Sheet1!$C$23:$C$31</c:f>
              <c:strCache>
                <c:ptCount val="9"/>
                <c:pt idx="0">
                  <c:v>MLP</c:v>
                </c:pt>
                <c:pt idx="1">
                  <c:v>ANN</c:v>
                </c:pt>
                <c:pt idx="2">
                  <c:v>RF</c:v>
                </c:pt>
                <c:pt idx="3">
                  <c:v>ERT</c:v>
                </c:pt>
                <c:pt idx="4">
                  <c:v>NB</c:v>
                </c:pt>
                <c:pt idx="5">
                  <c:v>KNN</c:v>
                </c:pt>
                <c:pt idx="6">
                  <c:v>LR</c:v>
                </c:pt>
                <c:pt idx="7">
                  <c:v>AdaBoost</c:v>
                </c:pt>
                <c:pt idx="8">
                  <c:v>XgBoost</c:v>
                </c:pt>
              </c:strCache>
            </c:strRef>
          </c:cat>
          <c:val>
            <c:numRef>
              <c:f>Sheet1!$D$23:$D$31</c:f>
              <c:numCache>
                <c:formatCode>0.00%</c:formatCode>
                <c:ptCount val="9"/>
                <c:pt idx="0">
                  <c:v>0.58120000000000005</c:v>
                </c:pt>
                <c:pt idx="1">
                  <c:v>0.71699999999999997</c:v>
                </c:pt>
                <c:pt idx="2">
                  <c:v>0.84889999999999999</c:v>
                </c:pt>
                <c:pt idx="3">
                  <c:v>0.84860000000000002</c:v>
                </c:pt>
                <c:pt idx="4">
                  <c:v>0.68879999999999997</c:v>
                </c:pt>
                <c:pt idx="5">
                  <c:v>0.7994</c:v>
                </c:pt>
                <c:pt idx="6">
                  <c:v>0.69910000000000005</c:v>
                </c:pt>
                <c:pt idx="7">
                  <c:v>0.72640000000000005</c:v>
                </c:pt>
                <c:pt idx="8">
                  <c:v>0.874</c:v>
                </c:pt>
              </c:numCache>
            </c:numRef>
          </c:val>
          <c:smooth val="0"/>
          <c:extLst>
            <c:ext xmlns:c16="http://schemas.microsoft.com/office/drawing/2014/chart" uri="{C3380CC4-5D6E-409C-BE32-E72D297353CC}">
              <c16:uniqueId val="{00000000-88E3-4F68-8BA1-E32A3D4FFAF3}"/>
            </c:ext>
          </c:extLst>
        </c:ser>
        <c:dLbls>
          <c:dLblPos val="t"/>
          <c:showLegendKey val="0"/>
          <c:showVal val="1"/>
          <c:showCatName val="0"/>
          <c:showSerName val="0"/>
          <c:showPercent val="0"/>
          <c:showBubbleSize val="0"/>
        </c:dLbls>
        <c:marker val="1"/>
        <c:smooth val="0"/>
        <c:axId val="1347244496"/>
        <c:axId val="1347242576"/>
      </c:lineChart>
      <c:catAx>
        <c:axId val="1347244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347242576"/>
        <c:crosses val="autoZero"/>
        <c:auto val="1"/>
        <c:lblAlgn val="ctr"/>
        <c:lblOffset val="100"/>
        <c:noMultiLvlLbl val="0"/>
      </c:catAx>
      <c:valAx>
        <c:axId val="134724257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3472444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B24790-1567-4AE6-AADD-2D1A6437DAF1}" type="datetimeFigureOut">
              <a:rPr lang="en-IN" smtClean="0"/>
              <a:t>20-05-2023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A70AA4-CC02-4A66-B039-AB34D5963EAE}" type="slidenum">
              <a:rPr lang="en-IN" smtClean="0"/>
              <a:t>‹#›</a:t>
            </a:fld>
            <a:endParaRPr lang="en-IN"/>
          </a:p>
        </p:txBody>
      </p:sp>
    </p:spTree>
    <p:extLst>
      <p:ext uri="{BB962C8B-B14F-4D97-AF65-F5344CB8AC3E}">
        <p14:creationId xmlns:p14="http://schemas.microsoft.com/office/powerpoint/2010/main" val="3038570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8239496-EA61-499C-931E-5A8C278BFE1C}" type="datetime1">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59975-5135-4B6E-A0BA-4346E628FDDF}" type="slidenum">
              <a:rPr lang="en-IN" smtClean="0"/>
              <a:t>‹#›</a:t>
            </a:fld>
            <a:endParaRPr lang="en-IN"/>
          </a:p>
        </p:txBody>
      </p:sp>
    </p:spTree>
    <p:extLst>
      <p:ext uri="{BB962C8B-B14F-4D97-AF65-F5344CB8AC3E}">
        <p14:creationId xmlns:p14="http://schemas.microsoft.com/office/powerpoint/2010/main" val="3149460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F36DE08-BC72-4F41-A2F8-26D2027D2929}" type="datetime1">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59975-5135-4B6E-A0BA-4346E628FDDF}" type="slidenum">
              <a:rPr lang="en-IN" smtClean="0"/>
              <a:t>‹#›</a:t>
            </a:fld>
            <a:endParaRPr lang="en-IN"/>
          </a:p>
        </p:txBody>
      </p:sp>
    </p:spTree>
    <p:extLst>
      <p:ext uri="{BB962C8B-B14F-4D97-AF65-F5344CB8AC3E}">
        <p14:creationId xmlns:p14="http://schemas.microsoft.com/office/powerpoint/2010/main" val="2313409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1479C48-5159-4EA7-84A2-DD7F5FE2BBFE}" type="datetime1">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59975-5135-4B6E-A0BA-4346E628FDDF}" type="slidenum">
              <a:rPr lang="en-IN" smtClean="0"/>
              <a:t>‹#›</a:t>
            </a:fld>
            <a:endParaRPr lang="en-IN"/>
          </a:p>
        </p:txBody>
      </p:sp>
    </p:spTree>
    <p:extLst>
      <p:ext uri="{BB962C8B-B14F-4D97-AF65-F5344CB8AC3E}">
        <p14:creationId xmlns:p14="http://schemas.microsoft.com/office/powerpoint/2010/main" val="27151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3BF42D1-0F59-4C64-B9F1-3CA4143E4B07}" type="datetime1">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59975-5135-4B6E-A0BA-4346E628FDDF}" type="slidenum">
              <a:rPr lang="en-IN" smtClean="0"/>
              <a:t>‹#›</a:t>
            </a:fld>
            <a:endParaRPr lang="en-IN"/>
          </a:p>
        </p:txBody>
      </p:sp>
    </p:spTree>
    <p:extLst>
      <p:ext uri="{BB962C8B-B14F-4D97-AF65-F5344CB8AC3E}">
        <p14:creationId xmlns:p14="http://schemas.microsoft.com/office/powerpoint/2010/main" val="3202769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9A17EF-1974-4B96-8BB5-92953E6712AB}" type="datetime1">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59975-5135-4B6E-A0BA-4346E628FDDF}" type="slidenum">
              <a:rPr lang="en-IN" smtClean="0"/>
              <a:t>‹#›</a:t>
            </a:fld>
            <a:endParaRPr lang="en-IN"/>
          </a:p>
        </p:txBody>
      </p:sp>
    </p:spTree>
    <p:extLst>
      <p:ext uri="{BB962C8B-B14F-4D97-AF65-F5344CB8AC3E}">
        <p14:creationId xmlns:p14="http://schemas.microsoft.com/office/powerpoint/2010/main" val="347100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CA8EA9D-DA45-450F-98B8-87345E7743A6}" type="datetime1">
              <a:rPr lang="en-IN" smtClean="0"/>
              <a:t>20-05-2023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159975-5135-4B6E-A0BA-4346E628FDDF}" type="slidenum">
              <a:rPr lang="en-IN" smtClean="0"/>
              <a:t>‹#›</a:t>
            </a:fld>
            <a:endParaRPr lang="en-IN"/>
          </a:p>
        </p:txBody>
      </p:sp>
    </p:spTree>
    <p:extLst>
      <p:ext uri="{BB962C8B-B14F-4D97-AF65-F5344CB8AC3E}">
        <p14:creationId xmlns:p14="http://schemas.microsoft.com/office/powerpoint/2010/main" val="665002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42DEB82-10F9-418E-A962-9FC6A03AC719}" type="datetime1">
              <a:rPr lang="en-IN" smtClean="0"/>
              <a:t>20-05-2023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159975-5135-4B6E-A0BA-4346E628FDDF}" type="slidenum">
              <a:rPr lang="en-IN" smtClean="0"/>
              <a:t>‹#›</a:t>
            </a:fld>
            <a:endParaRPr lang="en-IN"/>
          </a:p>
        </p:txBody>
      </p:sp>
    </p:spTree>
    <p:extLst>
      <p:ext uri="{BB962C8B-B14F-4D97-AF65-F5344CB8AC3E}">
        <p14:creationId xmlns:p14="http://schemas.microsoft.com/office/powerpoint/2010/main" val="2594274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699E106-E986-4619-A6E0-31F232D7D2C0}" type="datetime1">
              <a:rPr lang="en-IN" smtClean="0"/>
              <a:t>20-05-2023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159975-5135-4B6E-A0BA-4346E628FDDF}" type="slidenum">
              <a:rPr lang="en-IN" smtClean="0"/>
              <a:t>‹#›</a:t>
            </a:fld>
            <a:endParaRPr lang="en-IN"/>
          </a:p>
        </p:txBody>
      </p:sp>
    </p:spTree>
    <p:extLst>
      <p:ext uri="{BB962C8B-B14F-4D97-AF65-F5344CB8AC3E}">
        <p14:creationId xmlns:p14="http://schemas.microsoft.com/office/powerpoint/2010/main" val="1716105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590C04-48FE-4322-B6F3-19DC41E75202}" type="datetime1">
              <a:rPr lang="en-IN" smtClean="0"/>
              <a:t>20-05-2023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159975-5135-4B6E-A0BA-4346E628FDDF}" type="slidenum">
              <a:rPr lang="en-IN" smtClean="0"/>
              <a:t>‹#›</a:t>
            </a:fld>
            <a:endParaRPr lang="en-IN"/>
          </a:p>
        </p:txBody>
      </p:sp>
    </p:spTree>
    <p:extLst>
      <p:ext uri="{BB962C8B-B14F-4D97-AF65-F5344CB8AC3E}">
        <p14:creationId xmlns:p14="http://schemas.microsoft.com/office/powerpoint/2010/main" val="2614886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412AA9-D288-4488-94BB-938F126B8F6E}" type="datetime1">
              <a:rPr lang="en-IN" smtClean="0"/>
              <a:t>20-05-2023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159975-5135-4B6E-A0BA-4346E628FDDF}" type="slidenum">
              <a:rPr lang="en-IN" smtClean="0"/>
              <a:t>‹#›</a:t>
            </a:fld>
            <a:endParaRPr lang="en-IN"/>
          </a:p>
        </p:txBody>
      </p:sp>
    </p:spTree>
    <p:extLst>
      <p:ext uri="{BB962C8B-B14F-4D97-AF65-F5344CB8AC3E}">
        <p14:creationId xmlns:p14="http://schemas.microsoft.com/office/powerpoint/2010/main" val="3754718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66B3D1-6CBF-4A5D-9DF2-8F3F47BFD17E}" type="datetime1">
              <a:rPr lang="en-IN" smtClean="0"/>
              <a:t>20-05-2023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159975-5135-4B6E-A0BA-4346E628FDDF}" type="slidenum">
              <a:rPr lang="en-IN" smtClean="0"/>
              <a:t>‹#›</a:t>
            </a:fld>
            <a:endParaRPr lang="en-IN"/>
          </a:p>
        </p:txBody>
      </p:sp>
    </p:spTree>
    <p:extLst>
      <p:ext uri="{BB962C8B-B14F-4D97-AF65-F5344CB8AC3E}">
        <p14:creationId xmlns:p14="http://schemas.microsoft.com/office/powerpoint/2010/main" val="256648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DDB469-A382-4B1D-836C-B2EAE36826AC}" type="datetime1">
              <a:rPr lang="en-IN" smtClean="0"/>
              <a:t>20-05-2023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159975-5135-4B6E-A0BA-4346E628FDDF}" type="slidenum">
              <a:rPr lang="en-IN" smtClean="0"/>
              <a:t>‹#›</a:t>
            </a:fld>
            <a:endParaRPr lang="en-IN"/>
          </a:p>
        </p:txBody>
      </p:sp>
    </p:spTree>
    <p:extLst>
      <p:ext uri="{BB962C8B-B14F-4D97-AF65-F5344CB8AC3E}">
        <p14:creationId xmlns:p14="http://schemas.microsoft.com/office/powerpoint/2010/main" val="1466451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A5BED-B80A-93D8-09D9-630946F5595C}"/>
              </a:ext>
            </a:extLst>
          </p:cNvPr>
          <p:cNvSpPr/>
          <p:nvPr/>
        </p:nvSpPr>
        <p:spPr>
          <a:xfrm>
            <a:off x="487249" y="616017"/>
            <a:ext cx="11217498" cy="56537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 name="Title 1"/>
          <p:cNvSpPr>
            <a:spLocks noGrp="1"/>
          </p:cNvSpPr>
          <p:nvPr>
            <p:ph type="ctrTitle"/>
          </p:nvPr>
        </p:nvSpPr>
        <p:spPr>
          <a:xfrm>
            <a:off x="487250" y="1386038"/>
            <a:ext cx="11217499" cy="1260908"/>
          </a:xfrm>
        </p:spPr>
        <p:txBody>
          <a:bodyPr>
            <a:normAutofit/>
          </a:bodyPr>
          <a:lstStyle/>
          <a:p>
            <a:r>
              <a:rPr lang="en-US" sz="4000" b="1" dirty="0">
                <a:latin typeface="Times New Roman" panose="02020603050405020304" pitchFamily="18" charset="0"/>
                <a:cs typeface="Times New Roman" panose="02020603050405020304" pitchFamily="18" charset="0"/>
              </a:rPr>
              <a:t>Secondary Testosterone deficiency identification using Machine Learning Classifier </a:t>
            </a:r>
            <a:endParaRPr lang="en-IN" sz="4000"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7E08259-9614-C8A0-2CCE-799A2C163179}"/>
              </a:ext>
            </a:extLst>
          </p:cNvPr>
          <p:cNvSpPr>
            <a:spLocks noGrp="1"/>
          </p:cNvSpPr>
          <p:nvPr>
            <p:ph type="sldNum" sz="quarter" idx="12"/>
          </p:nvPr>
        </p:nvSpPr>
        <p:spPr/>
        <p:txBody>
          <a:bodyPr/>
          <a:lstStyle/>
          <a:p>
            <a:fld id="{AD159975-5135-4B6E-A0BA-4346E628FDDF}" type="slidenum">
              <a:rPr lang="en-IN" smtClean="0"/>
              <a:t>1</a:t>
            </a:fld>
            <a:endParaRPr lang="en-IN" dirty="0"/>
          </a:p>
        </p:txBody>
      </p:sp>
      <p:sp>
        <p:nvSpPr>
          <p:cNvPr id="10" name="Title 1">
            <a:extLst>
              <a:ext uri="{FF2B5EF4-FFF2-40B4-BE49-F238E27FC236}">
                <a16:creationId xmlns:a16="http://schemas.microsoft.com/office/drawing/2014/main" id="{7FA2C75A-362A-19E2-2394-A43781D72AE1}"/>
              </a:ext>
            </a:extLst>
          </p:cNvPr>
          <p:cNvSpPr txBox="1">
            <a:spLocks/>
          </p:cNvSpPr>
          <p:nvPr/>
        </p:nvSpPr>
        <p:spPr>
          <a:xfrm>
            <a:off x="6862813" y="4291269"/>
            <a:ext cx="4119612" cy="1260908"/>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lnSpc>
                <a:spcPct val="150000"/>
              </a:lnSpc>
            </a:pPr>
            <a:r>
              <a:rPr lang="en-US" sz="1800" b="1" i="1" kern="1200" dirty="0">
                <a:solidFill>
                  <a:srgbClr val="000000"/>
                </a:solidFill>
                <a:effectLst/>
                <a:latin typeface="Times New Roman" panose="02020603050405020304" pitchFamily="18" charset="0"/>
                <a:ea typeface="+mj-ea"/>
                <a:cs typeface="Times New Roman" panose="02020603050405020304" pitchFamily="18" charset="0"/>
              </a:rPr>
              <a:t>ANES J</a:t>
            </a:r>
            <a:br>
              <a:rPr lang="en-US" sz="1800" b="1" i="1" kern="1200" dirty="0">
                <a:solidFill>
                  <a:srgbClr val="000000"/>
                </a:solidFill>
                <a:effectLst/>
                <a:latin typeface="Times New Roman" panose="02020603050405020304" pitchFamily="18" charset="0"/>
                <a:ea typeface="+mj-ea"/>
                <a:cs typeface="Times New Roman" panose="02020603050405020304" pitchFamily="18" charset="0"/>
              </a:rPr>
            </a:br>
            <a:r>
              <a:rPr lang="en-US" sz="1800" b="1" i="1" kern="1200" dirty="0">
                <a:solidFill>
                  <a:srgbClr val="000000"/>
                </a:solidFill>
                <a:effectLst/>
                <a:latin typeface="Times New Roman" panose="02020603050405020304" pitchFamily="18" charset="0"/>
                <a:ea typeface="+mj-ea"/>
                <a:cs typeface="Times New Roman" panose="02020603050405020304" pitchFamily="18" charset="0"/>
              </a:rPr>
              <a:t>19CS2001</a:t>
            </a:r>
            <a:br>
              <a:rPr lang="en-US" sz="1800" b="1" i="1" kern="1200" dirty="0">
                <a:solidFill>
                  <a:srgbClr val="000000"/>
                </a:solidFill>
                <a:effectLst/>
                <a:latin typeface="Times New Roman" panose="02020603050405020304" pitchFamily="18" charset="0"/>
                <a:ea typeface="+mj-ea"/>
                <a:cs typeface="Times New Roman" panose="02020603050405020304" pitchFamily="18" charset="0"/>
              </a:rPr>
            </a:br>
            <a:r>
              <a:rPr lang="en-US" sz="1800" b="1" i="1" kern="1200" dirty="0">
                <a:solidFill>
                  <a:srgbClr val="000000"/>
                </a:solidFill>
                <a:effectLst/>
                <a:latin typeface="Times New Roman" panose="02020603050405020304" pitchFamily="18" charset="0"/>
                <a:ea typeface="+mj-ea"/>
                <a:cs typeface="Times New Roman" panose="02020603050405020304" pitchFamily="18" charset="0"/>
              </a:rPr>
              <a:t>Puducherry Technological University</a:t>
            </a:r>
            <a:endParaRPr lang="en-IN" sz="4000" b="1" i="1" dirty="0">
              <a:latin typeface="Times New Roman" panose="02020603050405020304" pitchFamily="18" charset="0"/>
              <a:cs typeface="Times New Roman" panose="02020603050405020304" pitchFamily="18" charset="0"/>
            </a:endParaRPr>
          </a:p>
        </p:txBody>
      </p:sp>
      <p:sp>
        <p:nvSpPr>
          <p:cNvPr id="14" name="Title 1">
            <a:extLst>
              <a:ext uri="{FF2B5EF4-FFF2-40B4-BE49-F238E27FC236}">
                <a16:creationId xmlns:a16="http://schemas.microsoft.com/office/drawing/2014/main" id="{090C376B-1671-BAE6-4D6D-74F2FE7FBB00}"/>
              </a:ext>
            </a:extLst>
          </p:cNvPr>
          <p:cNvSpPr txBox="1">
            <a:spLocks/>
          </p:cNvSpPr>
          <p:nvPr/>
        </p:nvSpPr>
        <p:spPr>
          <a:xfrm>
            <a:off x="1037925" y="3962412"/>
            <a:ext cx="4119612" cy="17646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1800" b="1" i="1" kern="1200" dirty="0">
                <a:solidFill>
                  <a:srgbClr val="000000"/>
                </a:solidFill>
                <a:effectLst/>
                <a:latin typeface="Times New Roman" panose="02020603050405020304" pitchFamily="18" charset="0"/>
                <a:ea typeface="+mj-ea"/>
                <a:cs typeface="Times New Roman" panose="02020603050405020304" pitchFamily="18" charset="0"/>
              </a:rPr>
              <a:t>Guided By,</a:t>
            </a:r>
          </a:p>
          <a:p>
            <a:pPr algn="l">
              <a:lnSpc>
                <a:spcPct val="150000"/>
              </a:lnSpc>
            </a:pPr>
            <a:r>
              <a:rPr lang="en-US" sz="1800" b="1" i="1" dirty="0">
                <a:solidFill>
                  <a:srgbClr val="000000"/>
                </a:solidFill>
                <a:latin typeface="Times New Roman" panose="02020603050405020304" pitchFamily="18" charset="0"/>
                <a:cs typeface="Times New Roman" panose="02020603050405020304" pitchFamily="18" charset="0"/>
              </a:rPr>
              <a:t>Dr. E. </a:t>
            </a:r>
            <a:r>
              <a:rPr lang="en-US" sz="1800" b="1" i="1" dirty="0" err="1">
                <a:solidFill>
                  <a:srgbClr val="000000"/>
                </a:solidFill>
                <a:latin typeface="Times New Roman" panose="02020603050405020304" pitchFamily="18" charset="0"/>
                <a:cs typeface="Times New Roman" panose="02020603050405020304" pitchFamily="18" charset="0"/>
              </a:rPr>
              <a:t>Ilavarasan</a:t>
            </a:r>
            <a:r>
              <a:rPr lang="en-US" sz="1800" b="1" i="1" dirty="0">
                <a:solidFill>
                  <a:srgbClr val="000000"/>
                </a:solidFill>
                <a:latin typeface="Times New Roman" panose="02020603050405020304" pitchFamily="18" charset="0"/>
                <a:cs typeface="Times New Roman" panose="02020603050405020304" pitchFamily="18" charset="0"/>
              </a:rPr>
              <a:t>,</a:t>
            </a:r>
          </a:p>
          <a:p>
            <a:pPr algn="l">
              <a:lnSpc>
                <a:spcPct val="150000"/>
              </a:lnSpc>
            </a:pPr>
            <a:r>
              <a:rPr lang="en-US" sz="1800" b="1" i="1" kern="1200" dirty="0">
                <a:solidFill>
                  <a:srgbClr val="000000"/>
                </a:solidFill>
                <a:effectLst/>
                <a:latin typeface="Times New Roman" panose="02020603050405020304" pitchFamily="18" charset="0"/>
                <a:ea typeface="+mj-ea"/>
                <a:cs typeface="Times New Roman" panose="02020603050405020304" pitchFamily="18" charset="0"/>
              </a:rPr>
              <a:t>Professor, Dept. of CSE,</a:t>
            </a:r>
            <a:br>
              <a:rPr lang="en-US" sz="1800" b="1" i="1" kern="1200" dirty="0">
                <a:solidFill>
                  <a:srgbClr val="000000"/>
                </a:solidFill>
                <a:effectLst/>
                <a:latin typeface="Times New Roman" panose="02020603050405020304" pitchFamily="18" charset="0"/>
                <a:ea typeface="+mj-ea"/>
                <a:cs typeface="Times New Roman" panose="02020603050405020304" pitchFamily="18" charset="0"/>
              </a:rPr>
            </a:br>
            <a:r>
              <a:rPr lang="en-US" sz="1800" b="1" i="1" kern="1200" dirty="0">
                <a:solidFill>
                  <a:srgbClr val="000000"/>
                </a:solidFill>
                <a:effectLst/>
                <a:latin typeface="Times New Roman" panose="02020603050405020304" pitchFamily="18" charset="0"/>
                <a:ea typeface="+mj-ea"/>
                <a:cs typeface="Times New Roman" panose="02020603050405020304" pitchFamily="18" charset="0"/>
              </a:rPr>
              <a:t>Puducherry Technological University</a:t>
            </a:r>
            <a:endParaRPr lang="en-IN" sz="4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4174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01308911"/>
              </p:ext>
            </p:extLst>
          </p:nvPr>
        </p:nvGraphicFramePr>
        <p:xfrm>
          <a:off x="283335" y="334851"/>
          <a:ext cx="11629623" cy="6079935"/>
        </p:xfrm>
        <a:graphic>
          <a:graphicData uri="http://schemas.openxmlformats.org/drawingml/2006/table">
            <a:tbl>
              <a:tblPr firstRow="1" bandRow="1">
                <a:tableStyleId>{073A0DAA-6AF3-43AB-8588-CEC1D06C72B9}</a:tableStyleId>
              </a:tblPr>
              <a:tblGrid>
                <a:gridCol w="929257">
                  <a:extLst>
                    <a:ext uri="{9D8B030D-6E8A-4147-A177-3AD203B41FA5}">
                      <a16:colId xmlns:a16="http://schemas.microsoft.com/office/drawing/2014/main" val="20000"/>
                    </a:ext>
                  </a:extLst>
                </a:gridCol>
                <a:gridCol w="3153346">
                  <a:extLst>
                    <a:ext uri="{9D8B030D-6E8A-4147-A177-3AD203B41FA5}">
                      <a16:colId xmlns:a16="http://schemas.microsoft.com/office/drawing/2014/main" val="20001"/>
                    </a:ext>
                  </a:extLst>
                </a:gridCol>
                <a:gridCol w="2343955">
                  <a:extLst>
                    <a:ext uri="{9D8B030D-6E8A-4147-A177-3AD203B41FA5}">
                      <a16:colId xmlns:a16="http://schemas.microsoft.com/office/drawing/2014/main" val="20002"/>
                    </a:ext>
                  </a:extLst>
                </a:gridCol>
                <a:gridCol w="3296992">
                  <a:extLst>
                    <a:ext uri="{9D8B030D-6E8A-4147-A177-3AD203B41FA5}">
                      <a16:colId xmlns:a16="http://schemas.microsoft.com/office/drawing/2014/main" val="20003"/>
                    </a:ext>
                  </a:extLst>
                </a:gridCol>
                <a:gridCol w="1906073">
                  <a:extLst>
                    <a:ext uri="{9D8B030D-6E8A-4147-A177-3AD203B41FA5}">
                      <a16:colId xmlns:a16="http://schemas.microsoft.com/office/drawing/2014/main" val="20004"/>
                    </a:ext>
                  </a:extLst>
                </a:gridCol>
              </a:tblGrid>
              <a:tr h="542286">
                <a:tc>
                  <a:txBody>
                    <a:bodyPr/>
                    <a:lstStyle/>
                    <a:p>
                      <a:pPr algn="ctr"/>
                      <a:r>
                        <a:rPr lang="en-US" dirty="0" err="1"/>
                        <a:t>S.No</a:t>
                      </a:r>
                      <a:r>
                        <a:rPr lang="en-US" dirty="0"/>
                        <a:t>.</a:t>
                      </a:r>
                      <a:endParaRPr lang="en-IN" dirty="0"/>
                    </a:p>
                  </a:txBody>
                  <a:tcPr anchor="ctr"/>
                </a:tc>
                <a:tc>
                  <a:txBody>
                    <a:bodyPr/>
                    <a:lstStyle/>
                    <a:p>
                      <a:pPr algn="ctr"/>
                      <a:r>
                        <a:rPr lang="en-US" dirty="0"/>
                        <a:t>Title</a:t>
                      </a:r>
                      <a:endParaRPr lang="en-IN" dirty="0"/>
                    </a:p>
                  </a:txBody>
                  <a:tcPr anchor="ctr"/>
                </a:tc>
                <a:tc>
                  <a:txBody>
                    <a:bodyPr/>
                    <a:lstStyle/>
                    <a:p>
                      <a:pPr algn="ctr"/>
                      <a:r>
                        <a:rPr lang="en-US" dirty="0"/>
                        <a:t>Journal Name</a:t>
                      </a:r>
                      <a:endParaRPr lang="en-IN" dirty="0"/>
                    </a:p>
                  </a:txBody>
                  <a:tcPr anchor="ctr"/>
                </a:tc>
                <a:tc>
                  <a:txBody>
                    <a:bodyPr/>
                    <a:lstStyle/>
                    <a:p>
                      <a:pPr algn="ctr"/>
                      <a:r>
                        <a:rPr lang="en-US" dirty="0"/>
                        <a:t>Description</a:t>
                      </a:r>
                      <a:endParaRPr lang="en-IN" dirty="0"/>
                    </a:p>
                  </a:txBody>
                  <a:tcPr anchor="ctr"/>
                </a:tc>
                <a:tc>
                  <a:txBody>
                    <a:bodyPr/>
                    <a:lstStyle/>
                    <a:p>
                      <a:pPr algn="ctr"/>
                      <a:r>
                        <a:rPr lang="en-US" dirty="0"/>
                        <a:t>Limitations</a:t>
                      </a:r>
                      <a:endParaRPr lang="en-IN" dirty="0"/>
                    </a:p>
                  </a:txBody>
                  <a:tcPr anchor="ctr"/>
                </a:tc>
                <a:extLst>
                  <a:ext uri="{0D108BD9-81ED-4DB2-BD59-A6C34878D82A}">
                    <a16:rowId xmlns:a16="http://schemas.microsoft.com/office/drawing/2014/main" val="10000"/>
                  </a:ext>
                </a:extLst>
              </a:tr>
              <a:tr h="2291066">
                <a:tc>
                  <a:txBody>
                    <a:bodyPr/>
                    <a:lstStyle/>
                    <a:p>
                      <a:r>
                        <a:rPr lang="en-US" dirty="0"/>
                        <a:t>5.</a:t>
                      </a:r>
                      <a:endParaRPr lang="en-IN" dirty="0"/>
                    </a:p>
                  </a:txBody>
                  <a:tcPr/>
                </a:tc>
                <a:tc>
                  <a:txBody>
                    <a:bodyPr/>
                    <a:lstStyle/>
                    <a:p>
                      <a:pPr marL="91440" marR="511175">
                        <a:lnSpc>
                          <a:spcPct val="100000"/>
                        </a:lnSpc>
                        <a:spcBef>
                          <a:spcPts val="295"/>
                        </a:spcBef>
                      </a:pPr>
                      <a:r>
                        <a:rPr lang="en-US" sz="1800" spc="-5" dirty="0">
                          <a:latin typeface="Times New Roman"/>
                          <a:cs typeface="Times New Roman"/>
                        </a:rPr>
                        <a:t>Identification </a:t>
                      </a:r>
                      <a:r>
                        <a:rPr lang="en-US" sz="1800" dirty="0">
                          <a:latin typeface="Times New Roman"/>
                          <a:cs typeface="Times New Roman"/>
                        </a:rPr>
                        <a:t>of </a:t>
                      </a:r>
                      <a:r>
                        <a:rPr lang="en-US" sz="1800" spc="5" dirty="0">
                          <a:latin typeface="Times New Roman"/>
                          <a:cs typeface="Times New Roman"/>
                        </a:rPr>
                        <a:t> </a:t>
                      </a:r>
                      <a:r>
                        <a:rPr lang="en-US" sz="1800" spc="-5" dirty="0">
                          <a:latin typeface="Times New Roman"/>
                          <a:cs typeface="Times New Roman"/>
                        </a:rPr>
                        <a:t>Cardiovascular</a:t>
                      </a:r>
                      <a:r>
                        <a:rPr lang="en-US" sz="1800" spc="-60" dirty="0">
                          <a:latin typeface="Times New Roman"/>
                          <a:cs typeface="Times New Roman"/>
                        </a:rPr>
                        <a:t> </a:t>
                      </a:r>
                      <a:r>
                        <a:rPr lang="en-US" sz="1800" dirty="0">
                          <a:latin typeface="Times New Roman"/>
                          <a:cs typeface="Times New Roman"/>
                        </a:rPr>
                        <a:t>Diseases </a:t>
                      </a:r>
                      <a:r>
                        <a:rPr lang="en-US" sz="1800" spc="-484" dirty="0">
                          <a:latin typeface="Times New Roman"/>
                          <a:cs typeface="Times New Roman"/>
                        </a:rPr>
                        <a:t> </a:t>
                      </a:r>
                      <a:r>
                        <a:rPr lang="en-US" sz="1800" dirty="0">
                          <a:latin typeface="Times New Roman"/>
                          <a:cs typeface="Times New Roman"/>
                        </a:rPr>
                        <a:t>Using</a:t>
                      </a:r>
                      <a:r>
                        <a:rPr lang="en-US" sz="1800" spc="130" dirty="0">
                          <a:latin typeface="Times New Roman"/>
                          <a:cs typeface="Times New Roman"/>
                        </a:rPr>
                        <a:t> </a:t>
                      </a:r>
                      <a:r>
                        <a:rPr lang="en-US" sz="1800" dirty="0">
                          <a:latin typeface="Times New Roman"/>
                          <a:cs typeface="Times New Roman"/>
                        </a:rPr>
                        <a:t>Machine Learning</a:t>
                      </a:r>
                    </a:p>
                  </a:txBody>
                  <a:tcPr/>
                </a:tc>
                <a:tc>
                  <a:txBody>
                    <a:bodyPr/>
                    <a:lstStyle/>
                    <a:p>
                      <a:pPr marL="91440" marR="697865" indent="0" algn="l" defTabSz="914400" rtl="0" eaLnBrk="1" fontAlgn="auto" latinLnBrk="0" hangingPunct="1">
                        <a:lnSpc>
                          <a:spcPct val="100000"/>
                        </a:lnSpc>
                        <a:spcBef>
                          <a:spcPts val="300"/>
                        </a:spcBef>
                        <a:spcAft>
                          <a:spcPts val="0"/>
                        </a:spcAft>
                        <a:buClrTx/>
                        <a:buSzTx/>
                        <a:buFontTx/>
                        <a:buNone/>
                        <a:tabLst/>
                        <a:defRPr/>
                      </a:pPr>
                      <a:r>
                        <a:rPr lang="en-IN" sz="1800" dirty="0">
                          <a:latin typeface="Times New Roman"/>
                          <a:cs typeface="Times New Roman"/>
                        </a:rPr>
                        <a:t>IEEE/</a:t>
                      </a:r>
                      <a:r>
                        <a:rPr lang="en-IN" sz="1800" baseline="0" dirty="0">
                          <a:latin typeface="Times New Roman"/>
                          <a:cs typeface="Times New Roman"/>
                        </a:rPr>
                        <a:t> 2019</a:t>
                      </a:r>
                      <a:endParaRPr lang="en-IN" sz="1800" dirty="0">
                        <a:latin typeface="Times New Roman"/>
                        <a:cs typeface="Times New Roman"/>
                      </a:endParaRPr>
                    </a:p>
                    <a:p>
                      <a:pPr marL="91440" marR="697865">
                        <a:lnSpc>
                          <a:spcPct val="100000"/>
                        </a:lnSpc>
                        <a:spcBef>
                          <a:spcPts val="300"/>
                        </a:spcBef>
                      </a:pPr>
                      <a:endParaRPr lang="en-IN" sz="1800" dirty="0">
                        <a:latin typeface="Times New Roman"/>
                        <a:cs typeface="Times New Roman"/>
                      </a:endParaRPr>
                    </a:p>
                  </a:txBody>
                  <a:tcPr/>
                </a:tc>
                <a:tc>
                  <a:txBody>
                    <a:bodyPr/>
                    <a:lstStyle/>
                    <a:p>
                      <a:pPr marL="92075" marR="269875">
                        <a:lnSpc>
                          <a:spcPct val="100000"/>
                        </a:lnSpc>
                        <a:spcBef>
                          <a:spcPts val="295"/>
                        </a:spcBef>
                      </a:pPr>
                      <a:r>
                        <a:rPr lang="en-US" sz="1800" dirty="0">
                          <a:latin typeface="Times New Roman"/>
                          <a:cs typeface="Times New Roman"/>
                        </a:rPr>
                        <a:t>The</a:t>
                      </a:r>
                      <a:r>
                        <a:rPr lang="en-US" sz="1800" spc="-114" dirty="0">
                          <a:latin typeface="Times New Roman"/>
                          <a:cs typeface="Times New Roman"/>
                        </a:rPr>
                        <a:t> </a:t>
                      </a:r>
                      <a:r>
                        <a:rPr lang="en-US" sz="1800" dirty="0">
                          <a:latin typeface="Times New Roman"/>
                          <a:cs typeface="Times New Roman"/>
                        </a:rPr>
                        <a:t>A</a:t>
                      </a:r>
                      <a:r>
                        <a:rPr lang="en-US" sz="1800" spc="10" dirty="0">
                          <a:latin typeface="Times New Roman"/>
                          <a:cs typeface="Times New Roman"/>
                        </a:rPr>
                        <a:t>u</a:t>
                      </a:r>
                      <a:r>
                        <a:rPr lang="en-US" sz="1800" dirty="0">
                          <a:latin typeface="Times New Roman"/>
                          <a:cs typeface="Times New Roman"/>
                        </a:rPr>
                        <a:t>thor</a:t>
                      </a:r>
                      <a:r>
                        <a:rPr lang="en-US" sz="1800" spc="-40" dirty="0">
                          <a:latin typeface="Times New Roman"/>
                          <a:cs typeface="Times New Roman"/>
                        </a:rPr>
                        <a:t> </a:t>
                      </a:r>
                      <a:r>
                        <a:rPr lang="en-US" sz="1800" dirty="0">
                          <a:latin typeface="Times New Roman"/>
                          <a:cs typeface="Times New Roman"/>
                        </a:rPr>
                        <a:t>p</a:t>
                      </a:r>
                      <a:r>
                        <a:rPr lang="en-US" sz="1800" spc="5" dirty="0">
                          <a:latin typeface="Times New Roman"/>
                          <a:cs typeface="Times New Roman"/>
                        </a:rPr>
                        <a:t>r</a:t>
                      </a:r>
                      <a:r>
                        <a:rPr lang="en-US" sz="1800" dirty="0">
                          <a:latin typeface="Times New Roman"/>
                          <a:cs typeface="Times New Roman"/>
                        </a:rPr>
                        <a:t>o</a:t>
                      </a:r>
                      <a:r>
                        <a:rPr lang="en-US" sz="1800" spc="10" dirty="0">
                          <a:latin typeface="Times New Roman"/>
                          <a:cs typeface="Times New Roman"/>
                        </a:rPr>
                        <a:t>p</a:t>
                      </a:r>
                      <a:r>
                        <a:rPr lang="en-US" sz="1800" dirty="0">
                          <a:latin typeface="Times New Roman"/>
                          <a:cs typeface="Times New Roman"/>
                        </a:rPr>
                        <a:t>os</a:t>
                      </a:r>
                      <a:r>
                        <a:rPr lang="en-US" sz="1800" spc="-15" dirty="0">
                          <a:latin typeface="Times New Roman"/>
                          <a:cs typeface="Times New Roman"/>
                        </a:rPr>
                        <a:t>e</a:t>
                      </a:r>
                      <a:r>
                        <a:rPr lang="en-US" sz="1800" dirty="0">
                          <a:latin typeface="Times New Roman"/>
                          <a:cs typeface="Times New Roman"/>
                        </a:rPr>
                        <a:t>s</a:t>
                      </a:r>
                      <a:r>
                        <a:rPr lang="en-US" sz="1800" spc="-35" dirty="0">
                          <a:latin typeface="Times New Roman"/>
                          <a:cs typeface="Times New Roman"/>
                        </a:rPr>
                        <a:t> </a:t>
                      </a:r>
                      <a:r>
                        <a:rPr lang="en-US" sz="1800" dirty="0">
                          <a:latin typeface="Times New Roman"/>
                          <a:cs typeface="Times New Roman"/>
                        </a:rPr>
                        <a:t>M</a:t>
                      </a:r>
                      <a:r>
                        <a:rPr lang="en-US" sz="1800" spc="-10" dirty="0">
                          <a:latin typeface="Times New Roman"/>
                          <a:cs typeface="Times New Roman"/>
                        </a:rPr>
                        <a:t>a</a:t>
                      </a:r>
                      <a:r>
                        <a:rPr lang="en-US" sz="1800" dirty="0">
                          <a:latin typeface="Times New Roman"/>
                          <a:cs typeface="Times New Roman"/>
                        </a:rPr>
                        <a:t>chine  Learning algorithm in </a:t>
                      </a:r>
                      <a:r>
                        <a:rPr lang="en-US" sz="1800" spc="5" dirty="0">
                          <a:latin typeface="Times New Roman"/>
                          <a:cs typeface="Times New Roman"/>
                        </a:rPr>
                        <a:t> </a:t>
                      </a:r>
                      <a:r>
                        <a:rPr lang="en-US" sz="1800" dirty="0">
                          <a:latin typeface="Times New Roman"/>
                          <a:cs typeface="Times New Roman"/>
                        </a:rPr>
                        <a:t>identifying</a:t>
                      </a:r>
                      <a:r>
                        <a:rPr lang="en-US" sz="1800" spc="-50" dirty="0">
                          <a:latin typeface="Times New Roman"/>
                          <a:cs typeface="Times New Roman"/>
                        </a:rPr>
                        <a:t> </a:t>
                      </a:r>
                      <a:r>
                        <a:rPr lang="en-US" sz="1800" dirty="0">
                          <a:latin typeface="Times New Roman"/>
                          <a:cs typeface="Times New Roman"/>
                        </a:rPr>
                        <a:t>a</a:t>
                      </a:r>
                      <a:r>
                        <a:rPr lang="en-US" sz="1800" spc="-15" dirty="0">
                          <a:latin typeface="Times New Roman"/>
                          <a:cs typeface="Times New Roman"/>
                        </a:rPr>
                        <a:t> </a:t>
                      </a:r>
                      <a:r>
                        <a:rPr lang="en-US" sz="1800" dirty="0">
                          <a:latin typeface="Times New Roman"/>
                          <a:cs typeface="Times New Roman"/>
                        </a:rPr>
                        <a:t>heart</a:t>
                      </a:r>
                      <a:r>
                        <a:rPr lang="en-US" sz="1800" spc="-30" dirty="0">
                          <a:latin typeface="Times New Roman"/>
                          <a:cs typeface="Times New Roman"/>
                        </a:rPr>
                        <a:t> </a:t>
                      </a:r>
                      <a:r>
                        <a:rPr lang="en-US" sz="1800" dirty="0">
                          <a:latin typeface="Times New Roman"/>
                          <a:cs typeface="Times New Roman"/>
                        </a:rPr>
                        <a:t>disease</a:t>
                      </a:r>
                      <a:r>
                        <a:rPr lang="en-US" sz="1800" baseline="0" dirty="0">
                          <a:latin typeface="Times New Roman"/>
                          <a:cs typeface="Times New Roman"/>
                        </a:rPr>
                        <a:t> </a:t>
                      </a:r>
                      <a:r>
                        <a:rPr lang="en-US" sz="1800" dirty="0">
                          <a:latin typeface="Times New Roman"/>
                          <a:cs typeface="Times New Roman"/>
                        </a:rPr>
                        <a:t>of</a:t>
                      </a:r>
                      <a:r>
                        <a:rPr lang="en-US" sz="1800" spc="-25" dirty="0">
                          <a:latin typeface="Times New Roman"/>
                          <a:cs typeface="Times New Roman"/>
                        </a:rPr>
                        <a:t> </a:t>
                      </a:r>
                      <a:r>
                        <a:rPr lang="en-US" sz="1800" dirty="0">
                          <a:latin typeface="Times New Roman"/>
                          <a:cs typeface="Times New Roman"/>
                        </a:rPr>
                        <a:t>a</a:t>
                      </a:r>
                      <a:r>
                        <a:rPr lang="en-US" sz="1800" spc="-5" dirty="0">
                          <a:latin typeface="Times New Roman"/>
                          <a:cs typeface="Times New Roman"/>
                        </a:rPr>
                        <a:t> </a:t>
                      </a:r>
                      <a:r>
                        <a:rPr lang="en-US" sz="1800" dirty="0">
                          <a:latin typeface="Times New Roman"/>
                          <a:cs typeface="Times New Roman"/>
                        </a:rPr>
                        <a:t>patient</a:t>
                      </a:r>
                      <a:r>
                        <a:rPr lang="en-US" sz="1800" spc="-30" dirty="0">
                          <a:latin typeface="Times New Roman"/>
                          <a:cs typeface="Times New Roman"/>
                        </a:rPr>
                        <a:t> </a:t>
                      </a:r>
                      <a:r>
                        <a:rPr lang="en-US" sz="1800" dirty="0">
                          <a:latin typeface="Times New Roman"/>
                          <a:cs typeface="Times New Roman"/>
                        </a:rPr>
                        <a:t>and</a:t>
                      </a:r>
                      <a:r>
                        <a:rPr lang="en-US" sz="1800" spc="-25" dirty="0">
                          <a:latin typeface="Times New Roman"/>
                          <a:cs typeface="Times New Roman"/>
                        </a:rPr>
                        <a:t> </a:t>
                      </a:r>
                      <a:r>
                        <a:rPr lang="en-US" sz="1800" dirty="0">
                          <a:latin typeface="Times New Roman"/>
                          <a:cs typeface="Times New Roman"/>
                        </a:rPr>
                        <a:t>guide</a:t>
                      </a:r>
                      <a:r>
                        <a:rPr lang="en-US" sz="1800" spc="-45" dirty="0">
                          <a:latin typeface="Times New Roman"/>
                          <a:cs typeface="Times New Roman"/>
                        </a:rPr>
                        <a:t> </a:t>
                      </a:r>
                      <a:r>
                        <a:rPr lang="en-US" sz="1800" dirty="0">
                          <a:latin typeface="Times New Roman"/>
                          <a:cs typeface="Times New Roman"/>
                        </a:rPr>
                        <a:t>a</a:t>
                      </a:r>
                      <a:r>
                        <a:rPr lang="en-US" sz="1800" spc="-5" dirty="0">
                          <a:latin typeface="Times New Roman"/>
                          <a:cs typeface="Times New Roman"/>
                        </a:rPr>
                        <a:t> </a:t>
                      </a:r>
                      <a:r>
                        <a:rPr lang="en-US" sz="1800" dirty="0">
                          <a:latin typeface="Times New Roman"/>
                          <a:cs typeface="Times New Roman"/>
                        </a:rPr>
                        <a:t>doctor</a:t>
                      </a:r>
                      <a:r>
                        <a:rPr lang="en-US" sz="1800" baseline="0" dirty="0">
                          <a:latin typeface="Times New Roman"/>
                          <a:cs typeface="Times New Roman"/>
                        </a:rPr>
                        <a:t> </a:t>
                      </a:r>
                      <a:r>
                        <a:rPr lang="en-US" sz="1800" dirty="0">
                          <a:latin typeface="Times New Roman"/>
                          <a:cs typeface="Times New Roman"/>
                        </a:rPr>
                        <a:t>to </a:t>
                      </a:r>
                      <a:r>
                        <a:rPr lang="en-US" sz="1800" spc="-5" dirty="0">
                          <a:latin typeface="Times New Roman"/>
                          <a:cs typeface="Times New Roman"/>
                        </a:rPr>
                        <a:t>better </a:t>
                      </a:r>
                      <a:r>
                        <a:rPr lang="en-US" sz="1800" dirty="0">
                          <a:latin typeface="Times New Roman"/>
                          <a:cs typeface="Times New Roman"/>
                        </a:rPr>
                        <a:t>diagnose </a:t>
                      </a:r>
                      <a:r>
                        <a:rPr lang="en-US" sz="1800" spc="5" dirty="0">
                          <a:latin typeface="Times New Roman"/>
                          <a:cs typeface="Times New Roman"/>
                        </a:rPr>
                        <a:t> </a:t>
                      </a:r>
                      <a:r>
                        <a:rPr lang="en-US" sz="1800" dirty="0">
                          <a:latin typeface="Times New Roman"/>
                          <a:cs typeface="Times New Roman"/>
                        </a:rPr>
                        <a:t>whether</a:t>
                      </a:r>
                      <a:r>
                        <a:rPr lang="en-US" sz="1800" spc="-50" dirty="0">
                          <a:latin typeface="Times New Roman"/>
                          <a:cs typeface="Times New Roman"/>
                        </a:rPr>
                        <a:t> </a:t>
                      </a:r>
                      <a:r>
                        <a:rPr lang="en-US" sz="1800" dirty="0">
                          <a:latin typeface="Times New Roman"/>
                          <a:cs typeface="Times New Roman"/>
                        </a:rPr>
                        <a:t>a</a:t>
                      </a:r>
                      <a:r>
                        <a:rPr lang="en-US" sz="1800" spc="-20" dirty="0">
                          <a:latin typeface="Times New Roman"/>
                          <a:cs typeface="Times New Roman"/>
                        </a:rPr>
                        <a:t> </a:t>
                      </a:r>
                      <a:r>
                        <a:rPr lang="en-US" sz="1800" dirty="0">
                          <a:latin typeface="Times New Roman"/>
                          <a:cs typeface="Times New Roman"/>
                        </a:rPr>
                        <a:t>person</a:t>
                      </a:r>
                      <a:r>
                        <a:rPr lang="en-US" sz="1800" spc="-60" baseline="0" dirty="0">
                          <a:latin typeface="Times New Roman"/>
                          <a:cs typeface="Times New Roman"/>
                        </a:rPr>
                        <a:t> </a:t>
                      </a:r>
                      <a:r>
                        <a:rPr lang="en-US" sz="1800" dirty="0">
                          <a:latin typeface="Times New Roman"/>
                          <a:cs typeface="Times New Roman"/>
                        </a:rPr>
                        <a:t>has</a:t>
                      </a:r>
                      <a:r>
                        <a:rPr lang="en-US" sz="1800" baseline="0" dirty="0">
                          <a:latin typeface="Times New Roman"/>
                          <a:cs typeface="Times New Roman"/>
                        </a:rPr>
                        <a:t> </a:t>
                      </a:r>
                      <a:r>
                        <a:rPr lang="en-US" sz="1800" dirty="0">
                          <a:latin typeface="Times New Roman"/>
                          <a:cs typeface="Times New Roman"/>
                        </a:rPr>
                        <a:t>cardiovascular</a:t>
                      </a:r>
                      <a:r>
                        <a:rPr lang="en-US" sz="1800" spc="-70" dirty="0">
                          <a:latin typeface="Times New Roman"/>
                          <a:cs typeface="Times New Roman"/>
                        </a:rPr>
                        <a:t> </a:t>
                      </a:r>
                      <a:r>
                        <a:rPr lang="en-US" sz="1800" dirty="0">
                          <a:latin typeface="Times New Roman"/>
                          <a:cs typeface="Times New Roman"/>
                        </a:rPr>
                        <a:t>disease</a:t>
                      </a:r>
                      <a:r>
                        <a:rPr lang="en-US" sz="1800" spc="-35" dirty="0">
                          <a:latin typeface="Times New Roman"/>
                          <a:cs typeface="Times New Roman"/>
                        </a:rPr>
                        <a:t> </a:t>
                      </a:r>
                      <a:r>
                        <a:rPr lang="en-US" sz="1800" dirty="0">
                          <a:latin typeface="Times New Roman"/>
                          <a:cs typeface="Times New Roman"/>
                        </a:rPr>
                        <a:t>or</a:t>
                      </a:r>
                      <a:r>
                        <a:rPr lang="en-US" sz="1800" spc="-15" dirty="0">
                          <a:latin typeface="Times New Roman"/>
                          <a:cs typeface="Times New Roman"/>
                        </a:rPr>
                        <a:t> </a:t>
                      </a:r>
                      <a:r>
                        <a:rPr lang="en-US" sz="1800" dirty="0">
                          <a:latin typeface="Times New Roman"/>
                          <a:cs typeface="Times New Roman"/>
                        </a:rPr>
                        <a:t>not.</a:t>
                      </a:r>
                    </a:p>
                  </a:txBody>
                  <a:tcPr/>
                </a:tc>
                <a:tc>
                  <a:txBody>
                    <a:bodyPr/>
                    <a:lstStyle/>
                    <a:p>
                      <a:pPr marL="92710" marR="133350">
                        <a:lnSpc>
                          <a:spcPct val="100000"/>
                        </a:lnSpc>
                        <a:spcBef>
                          <a:spcPts val="295"/>
                        </a:spcBef>
                      </a:pPr>
                      <a:r>
                        <a:rPr lang="en-US" sz="1800" dirty="0">
                          <a:latin typeface="Times New Roman"/>
                          <a:cs typeface="Times New Roman"/>
                        </a:rPr>
                        <a:t>Support </a:t>
                      </a:r>
                      <a:r>
                        <a:rPr lang="en-US" sz="1800" spc="-40" dirty="0">
                          <a:latin typeface="Times New Roman"/>
                          <a:cs typeface="Times New Roman"/>
                        </a:rPr>
                        <a:t>Vector </a:t>
                      </a:r>
                      <a:r>
                        <a:rPr lang="en-US" sz="1800" spc="-35" dirty="0">
                          <a:latin typeface="Times New Roman"/>
                          <a:cs typeface="Times New Roman"/>
                        </a:rPr>
                        <a:t> </a:t>
                      </a:r>
                      <a:r>
                        <a:rPr lang="en-US" sz="1800" dirty="0">
                          <a:latin typeface="Times New Roman"/>
                          <a:cs typeface="Times New Roman"/>
                        </a:rPr>
                        <a:t>Machine algorithm </a:t>
                      </a:r>
                      <a:r>
                        <a:rPr lang="en-US" sz="1800" spc="5" dirty="0">
                          <a:latin typeface="Times New Roman"/>
                          <a:cs typeface="Times New Roman"/>
                        </a:rPr>
                        <a:t> </a:t>
                      </a:r>
                      <a:r>
                        <a:rPr lang="en-US" sz="1800" dirty="0">
                          <a:latin typeface="Times New Roman"/>
                          <a:cs typeface="Times New Roman"/>
                        </a:rPr>
                        <a:t>achieves </a:t>
                      </a:r>
                      <a:r>
                        <a:rPr lang="en-US" sz="1800" spc="5" dirty="0">
                          <a:latin typeface="Times New Roman"/>
                          <a:cs typeface="Times New Roman"/>
                        </a:rPr>
                        <a:t>86.8% </a:t>
                      </a:r>
                      <a:r>
                        <a:rPr lang="en-US" sz="1800" spc="10" dirty="0">
                          <a:latin typeface="Times New Roman"/>
                          <a:cs typeface="Times New Roman"/>
                        </a:rPr>
                        <a:t> </a:t>
                      </a:r>
                      <a:r>
                        <a:rPr lang="en-US" sz="1800" dirty="0">
                          <a:latin typeface="Times New Roman"/>
                          <a:cs typeface="Times New Roman"/>
                        </a:rPr>
                        <a:t>accuracy</a:t>
                      </a:r>
                      <a:r>
                        <a:rPr lang="en-US" sz="1800" spc="-55" dirty="0">
                          <a:latin typeface="Times New Roman"/>
                          <a:cs typeface="Times New Roman"/>
                        </a:rPr>
                        <a:t> </a:t>
                      </a:r>
                      <a:r>
                        <a:rPr lang="en-US" sz="1800" dirty="0">
                          <a:latin typeface="Times New Roman"/>
                          <a:cs typeface="Times New Roman"/>
                        </a:rPr>
                        <a:t>and</a:t>
                      </a:r>
                      <a:r>
                        <a:rPr lang="en-US" sz="1800" spc="-20" dirty="0">
                          <a:latin typeface="Times New Roman"/>
                          <a:cs typeface="Times New Roman"/>
                        </a:rPr>
                        <a:t> </a:t>
                      </a:r>
                      <a:r>
                        <a:rPr lang="en-US" sz="1800" spc="-5" dirty="0">
                          <a:latin typeface="Times New Roman"/>
                          <a:cs typeface="Times New Roman"/>
                        </a:rPr>
                        <a:t>still</a:t>
                      </a:r>
                      <a:r>
                        <a:rPr lang="en-US" sz="1800" spc="-50" dirty="0">
                          <a:latin typeface="Times New Roman"/>
                          <a:cs typeface="Times New Roman"/>
                        </a:rPr>
                        <a:t> </a:t>
                      </a:r>
                      <a:r>
                        <a:rPr lang="en-US" sz="1800" dirty="0">
                          <a:latin typeface="Times New Roman"/>
                          <a:cs typeface="Times New Roman"/>
                        </a:rPr>
                        <a:t>need </a:t>
                      </a:r>
                      <a:r>
                        <a:rPr lang="en-US" sz="1800" spc="-484" dirty="0">
                          <a:latin typeface="Times New Roman"/>
                          <a:cs typeface="Times New Roman"/>
                        </a:rPr>
                        <a:t> </a:t>
                      </a:r>
                      <a:r>
                        <a:rPr lang="en-US" sz="1800" dirty="0">
                          <a:latin typeface="Times New Roman"/>
                          <a:cs typeface="Times New Roman"/>
                        </a:rPr>
                        <a:t>for</a:t>
                      </a:r>
                      <a:r>
                        <a:rPr lang="en-US" sz="1800" spc="-35" dirty="0">
                          <a:latin typeface="Times New Roman"/>
                          <a:cs typeface="Times New Roman"/>
                        </a:rPr>
                        <a:t> </a:t>
                      </a:r>
                      <a:r>
                        <a:rPr lang="en-US" sz="1800" spc="-5" dirty="0">
                          <a:latin typeface="Times New Roman"/>
                          <a:cs typeface="Times New Roman"/>
                        </a:rPr>
                        <a:t>improvement</a:t>
                      </a:r>
                      <a:r>
                        <a:rPr lang="en-US" sz="1800" dirty="0">
                          <a:latin typeface="Times New Roman"/>
                          <a:cs typeface="Times New Roman"/>
                        </a:rPr>
                        <a:t>.</a:t>
                      </a:r>
                    </a:p>
                  </a:txBody>
                  <a:tcPr/>
                </a:tc>
                <a:extLst>
                  <a:ext uri="{0D108BD9-81ED-4DB2-BD59-A6C34878D82A}">
                    <a16:rowId xmlns:a16="http://schemas.microsoft.com/office/drawing/2014/main" val="10001"/>
                  </a:ext>
                </a:extLst>
              </a:tr>
              <a:tr h="3246583">
                <a:tc>
                  <a:txBody>
                    <a:bodyPr/>
                    <a:lstStyle/>
                    <a:p>
                      <a:r>
                        <a:rPr lang="en-US" dirty="0"/>
                        <a:t>6.</a:t>
                      </a:r>
                      <a:endParaRPr lang="en-IN" dirty="0"/>
                    </a:p>
                  </a:txBody>
                  <a:tcPr/>
                </a:tc>
                <a:tc>
                  <a:txBody>
                    <a:bodyPr/>
                    <a:lstStyle/>
                    <a:p>
                      <a:pPr marL="91440" marR="511175" indent="0" algn="l" defTabSz="914400" rtl="0" eaLnBrk="1" fontAlgn="auto" latinLnBrk="0" hangingPunct="1">
                        <a:lnSpc>
                          <a:spcPct val="100000"/>
                        </a:lnSpc>
                        <a:spcBef>
                          <a:spcPts val="295"/>
                        </a:spcBef>
                        <a:spcAft>
                          <a:spcPts val="0"/>
                        </a:spcAft>
                        <a:buClrTx/>
                        <a:buSzTx/>
                        <a:buFontTx/>
                        <a:buNone/>
                        <a:tabLst/>
                        <a:defRPr/>
                      </a:pPr>
                      <a:r>
                        <a:rPr lang="en-US" sz="1800" spc="-5" dirty="0">
                          <a:latin typeface="Times New Roman"/>
                          <a:cs typeface="Times New Roman"/>
                        </a:rPr>
                        <a:t>Identifying</a:t>
                      </a:r>
                      <a:r>
                        <a:rPr lang="en-US" sz="1800" spc="-95" dirty="0">
                          <a:latin typeface="Times New Roman"/>
                          <a:cs typeface="Times New Roman"/>
                        </a:rPr>
                        <a:t> </a:t>
                      </a:r>
                      <a:r>
                        <a:rPr lang="en-US" sz="1800" dirty="0">
                          <a:latin typeface="Times New Roman"/>
                          <a:cs typeface="Times New Roman"/>
                        </a:rPr>
                        <a:t>The</a:t>
                      </a:r>
                      <a:r>
                        <a:rPr lang="en-US" sz="1800" spc="-15" baseline="0" dirty="0">
                          <a:latin typeface="Times New Roman"/>
                          <a:cs typeface="Times New Roman"/>
                        </a:rPr>
                        <a:t> </a:t>
                      </a:r>
                      <a:r>
                        <a:rPr lang="en-US" sz="1800" dirty="0">
                          <a:latin typeface="Times New Roman"/>
                          <a:cs typeface="Times New Roman"/>
                        </a:rPr>
                        <a:t>Predictive </a:t>
                      </a:r>
                      <a:r>
                        <a:rPr lang="en-US" sz="1800" spc="-484" dirty="0">
                          <a:latin typeface="Times New Roman"/>
                          <a:cs typeface="Times New Roman"/>
                        </a:rPr>
                        <a:t> </a:t>
                      </a:r>
                      <a:r>
                        <a:rPr lang="en-US" sz="1800" spc="-5" dirty="0">
                          <a:latin typeface="Times New Roman"/>
                          <a:cs typeface="Times New Roman"/>
                        </a:rPr>
                        <a:t>Capability </a:t>
                      </a:r>
                      <a:r>
                        <a:rPr lang="en-US" sz="1800" dirty="0">
                          <a:latin typeface="Times New Roman"/>
                          <a:cs typeface="Times New Roman"/>
                        </a:rPr>
                        <a:t>of Machine </a:t>
                      </a:r>
                      <a:r>
                        <a:rPr lang="en-US" sz="1800" spc="5" dirty="0">
                          <a:latin typeface="Times New Roman"/>
                          <a:cs typeface="Times New Roman"/>
                        </a:rPr>
                        <a:t> </a:t>
                      </a:r>
                      <a:r>
                        <a:rPr lang="en-US" sz="1800" dirty="0">
                          <a:latin typeface="Times New Roman"/>
                          <a:cs typeface="Times New Roman"/>
                        </a:rPr>
                        <a:t>Learning </a:t>
                      </a:r>
                      <a:r>
                        <a:rPr lang="en-US" sz="1800" spc="-5" dirty="0">
                          <a:latin typeface="Times New Roman"/>
                          <a:cs typeface="Times New Roman"/>
                        </a:rPr>
                        <a:t>Classifiers </a:t>
                      </a:r>
                      <a:r>
                        <a:rPr lang="en-US" sz="1800" dirty="0">
                          <a:latin typeface="Times New Roman"/>
                          <a:cs typeface="Times New Roman"/>
                        </a:rPr>
                        <a:t>For </a:t>
                      </a:r>
                      <a:r>
                        <a:rPr lang="en-US" sz="1800" spc="5" dirty="0">
                          <a:latin typeface="Times New Roman"/>
                          <a:cs typeface="Times New Roman"/>
                        </a:rPr>
                        <a:t> </a:t>
                      </a:r>
                      <a:r>
                        <a:rPr lang="en-US" sz="1800" dirty="0">
                          <a:latin typeface="Times New Roman"/>
                          <a:cs typeface="Times New Roman"/>
                        </a:rPr>
                        <a:t>Designing Heart Disease </a:t>
                      </a:r>
                      <a:r>
                        <a:rPr lang="en-US" sz="1800" spc="5" dirty="0">
                          <a:latin typeface="Times New Roman"/>
                          <a:cs typeface="Times New Roman"/>
                        </a:rPr>
                        <a:t> </a:t>
                      </a:r>
                      <a:r>
                        <a:rPr lang="en-US" sz="1800" dirty="0">
                          <a:latin typeface="Times New Roman"/>
                          <a:cs typeface="Times New Roman"/>
                        </a:rPr>
                        <a:t>Detection</a:t>
                      </a:r>
                      <a:r>
                        <a:rPr lang="en-US" sz="1800" spc="-25" dirty="0">
                          <a:latin typeface="Times New Roman"/>
                          <a:cs typeface="Times New Roman"/>
                        </a:rPr>
                        <a:t> </a:t>
                      </a:r>
                      <a:r>
                        <a:rPr lang="en-US" sz="1800" dirty="0">
                          <a:latin typeface="Times New Roman"/>
                          <a:cs typeface="Times New Roman"/>
                        </a:rPr>
                        <a:t>System</a:t>
                      </a:r>
                    </a:p>
                    <a:p>
                      <a:pPr marL="91440" marR="511175">
                        <a:lnSpc>
                          <a:spcPct val="100000"/>
                        </a:lnSpc>
                        <a:spcBef>
                          <a:spcPts val="295"/>
                        </a:spcBef>
                      </a:pPr>
                      <a:endParaRPr lang="en-US" sz="1800" dirty="0">
                        <a:latin typeface="Times New Roman"/>
                        <a:cs typeface="Times New Roman"/>
                      </a:endParaRPr>
                    </a:p>
                  </a:txBody>
                  <a:tcPr/>
                </a:tc>
                <a:tc>
                  <a:txBody>
                    <a:bodyPr/>
                    <a:lstStyle/>
                    <a:p>
                      <a:pPr marL="91440" marR="697865">
                        <a:lnSpc>
                          <a:spcPct val="100000"/>
                        </a:lnSpc>
                        <a:spcBef>
                          <a:spcPts val="300"/>
                        </a:spcBef>
                      </a:pPr>
                      <a:r>
                        <a:rPr lang="en-US" sz="1800" dirty="0">
                          <a:latin typeface="Times New Roman"/>
                          <a:cs typeface="Times New Roman"/>
                        </a:rPr>
                        <a:t>IEEE/ 2019</a:t>
                      </a:r>
                      <a:endParaRPr lang="en-IN" sz="1800" dirty="0">
                        <a:latin typeface="Times New Roman"/>
                        <a:cs typeface="Times New Roman"/>
                      </a:endParaRPr>
                    </a:p>
                  </a:txBody>
                  <a:tcPr/>
                </a:tc>
                <a:tc>
                  <a:txBody>
                    <a:bodyPr/>
                    <a:lstStyle/>
                    <a:p>
                      <a:pPr marL="92075" marR="269875" indent="0" algn="l" defTabSz="914400" rtl="0" eaLnBrk="1" fontAlgn="auto" latinLnBrk="0" hangingPunct="1">
                        <a:lnSpc>
                          <a:spcPct val="100000"/>
                        </a:lnSpc>
                        <a:spcBef>
                          <a:spcPts val="295"/>
                        </a:spcBef>
                        <a:spcAft>
                          <a:spcPts val="0"/>
                        </a:spcAft>
                        <a:buClrTx/>
                        <a:buSzTx/>
                        <a:buFontTx/>
                        <a:buNone/>
                        <a:tabLst/>
                        <a:defRPr/>
                      </a:pPr>
                      <a:r>
                        <a:rPr lang="en-US" sz="1800" dirty="0">
                          <a:latin typeface="Times New Roman"/>
                          <a:cs typeface="Times New Roman"/>
                        </a:rPr>
                        <a:t>The</a:t>
                      </a:r>
                      <a:r>
                        <a:rPr lang="en-US" sz="1800" spc="-114" dirty="0">
                          <a:latin typeface="Times New Roman"/>
                          <a:cs typeface="Times New Roman"/>
                        </a:rPr>
                        <a:t> </a:t>
                      </a:r>
                      <a:r>
                        <a:rPr lang="en-US" sz="1800" dirty="0">
                          <a:latin typeface="Times New Roman"/>
                          <a:cs typeface="Times New Roman"/>
                        </a:rPr>
                        <a:t>A</a:t>
                      </a:r>
                      <a:r>
                        <a:rPr lang="en-US" sz="1800" spc="10" dirty="0">
                          <a:latin typeface="Times New Roman"/>
                          <a:cs typeface="Times New Roman"/>
                        </a:rPr>
                        <a:t>u</a:t>
                      </a:r>
                      <a:r>
                        <a:rPr lang="en-US" sz="1800" dirty="0">
                          <a:latin typeface="Times New Roman"/>
                          <a:cs typeface="Times New Roman"/>
                        </a:rPr>
                        <a:t>thor</a:t>
                      </a:r>
                      <a:r>
                        <a:rPr lang="en-US" sz="1800" spc="-40" dirty="0">
                          <a:latin typeface="Times New Roman"/>
                          <a:cs typeface="Times New Roman"/>
                        </a:rPr>
                        <a:t> </a:t>
                      </a:r>
                      <a:r>
                        <a:rPr lang="en-US" sz="1800" dirty="0">
                          <a:latin typeface="Times New Roman"/>
                          <a:cs typeface="Times New Roman"/>
                        </a:rPr>
                        <a:t>p</a:t>
                      </a:r>
                      <a:r>
                        <a:rPr lang="en-US" sz="1800" spc="5" dirty="0">
                          <a:latin typeface="Times New Roman"/>
                          <a:cs typeface="Times New Roman"/>
                        </a:rPr>
                        <a:t>r</a:t>
                      </a:r>
                      <a:r>
                        <a:rPr lang="en-US" sz="1800" dirty="0">
                          <a:latin typeface="Times New Roman"/>
                          <a:cs typeface="Times New Roman"/>
                        </a:rPr>
                        <a:t>o</a:t>
                      </a:r>
                      <a:r>
                        <a:rPr lang="en-US" sz="1800" spc="10" dirty="0">
                          <a:latin typeface="Times New Roman"/>
                          <a:cs typeface="Times New Roman"/>
                        </a:rPr>
                        <a:t>p</a:t>
                      </a:r>
                      <a:r>
                        <a:rPr lang="en-US" sz="1800" dirty="0">
                          <a:latin typeface="Times New Roman"/>
                          <a:cs typeface="Times New Roman"/>
                        </a:rPr>
                        <a:t>os</a:t>
                      </a:r>
                      <a:r>
                        <a:rPr lang="en-US" sz="1800" spc="-15" dirty="0">
                          <a:latin typeface="Times New Roman"/>
                          <a:cs typeface="Times New Roman"/>
                        </a:rPr>
                        <a:t>e</a:t>
                      </a:r>
                      <a:r>
                        <a:rPr lang="en-US" sz="1800" dirty="0">
                          <a:latin typeface="Times New Roman"/>
                          <a:cs typeface="Times New Roman"/>
                        </a:rPr>
                        <a:t>s</a:t>
                      </a:r>
                      <a:r>
                        <a:rPr lang="en-US" sz="1800" spc="-35" dirty="0">
                          <a:latin typeface="Times New Roman"/>
                          <a:cs typeface="Times New Roman"/>
                        </a:rPr>
                        <a:t> </a:t>
                      </a:r>
                      <a:r>
                        <a:rPr lang="en-US" sz="1800" dirty="0">
                          <a:latin typeface="Times New Roman"/>
                          <a:cs typeface="Times New Roman"/>
                        </a:rPr>
                        <a:t>va</a:t>
                      </a:r>
                      <a:r>
                        <a:rPr lang="en-US" sz="1800" spc="5" dirty="0">
                          <a:latin typeface="Times New Roman"/>
                          <a:cs typeface="Times New Roman"/>
                        </a:rPr>
                        <a:t>r</a:t>
                      </a:r>
                      <a:r>
                        <a:rPr lang="en-US" sz="1800" dirty="0">
                          <a:latin typeface="Times New Roman"/>
                          <a:cs typeface="Times New Roman"/>
                        </a:rPr>
                        <a:t>ious  Machine</a:t>
                      </a:r>
                      <a:r>
                        <a:rPr lang="en-US" sz="1800" spc="-40" dirty="0">
                          <a:latin typeface="Times New Roman"/>
                          <a:cs typeface="Times New Roman"/>
                        </a:rPr>
                        <a:t> </a:t>
                      </a:r>
                      <a:r>
                        <a:rPr lang="en-US" sz="1800" dirty="0">
                          <a:latin typeface="Times New Roman"/>
                          <a:cs typeface="Times New Roman"/>
                        </a:rPr>
                        <a:t>Learning</a:t>
                      </a:r>
                      <a:r>
                        <a:rPr lang="en-US" sz="1800" spc="-45" dirty="0">
                          <a:latin typeface="Times New Roman"/>
                          <a:cs typeface="Times New Roman"/>
                        </a:rPr>
                        <a:t> </a:t>
                      </a:r>
                      <a:r>
                        <a:rPr lang="en-US" sz="1800" spc="-5" dirty="0">
                          <a:latin typeface="Times New Roman"/>
                          <a:cs typeface="Times New Roman"/>
                        </a:rPr>
                        <a:t>classifiers </a:t>
                      </a:r>
                      <a:r>
                        <a:rPr lang="en-US" sz="1800" spc="-484" dirty="0">
                          <a:latin typeface="Times New Roman"/>
                          <a:cs typeface="Times New Roman"/>
                        </a:rPr>
                        <a:t> </a:t>
                      </a:r>
                      <a:r>
                        <a:rPr lang="en-US" sz="1800" dirty="0">
                          <a:latin typeface="Times New Roman"/>
                          <a:cs typeface="Times New Roman"/>
                        </a:rPr>
                        <a:t>and deep neural network </a:t>
                      </a:r>
                      <a:r>
                        <a:rPr lang="en-US" sz="1800" spc="5" dirty="0">
                          <a:latin typeface="Times New Roman"/>
                          <a:cs typeface="Times New Roman"/>
                        </a:rPr>
                        <a:t> </a:t>
                      </a:r>
                      <a:r>
                        <a:rPr lang="en-US" sz="1800" spc="-5" dirty="0">
                          <a:latin typeface="Times New Roman"/>
                          <a:cs typeface="Times New Roman"/>
                        </a:rPr>
                        <a:t>classifiers </a:t>
                      </a:r>
                      <a:r>
                        <a:rPr lang="en-US" sz="1800" dirty="0">
                          <a:latin typeface="Times New Roman"/>
                          <a:cs typeface="Times New Roman"/>
                        </a:rPr>
                        <a:t>for designing a </a:t>
                      </a:r>
                      <a:r>
                        <a:rPr lang="en-US" sz="1800" spc="5" dirty="0">
                          <a:latin typeface="Times New Roman"/>
                          <a:cs typeface="Times New Roman"/>
                        </a:rPr>
                        <a:t> </a:t>
                      </a:r>
                      <a:r>
                        <a:rPr lang="en-US" sz="1800" spc="-5" dirty="0">
                          <a:latin typeface="Times New Roman"/>
                          <a:cs typeface="Times New Roman"/>
                        </a:rPr>
                        <a:t>medical</a:t>
                      </a:r>
                      <a:r>
                        <a:rPr lang="en-US" sz="1800" spc="-15" dirty="0">
                          <a:latin typeface="Times New Roman"/>
                          <a:cs typeface="Times New Roman"/>
                        </a:rPr>
                        <a:t> </a:t>
                      </a:r>
                      <a:r>
                        <a:rPr lang="en-US" sz="1800" dirty="0">
                          <a:latin typeface="Times New Roman"/>
                          <a:cs typeface="Times New Roman"/>
                        </a:rPr>
                        <a:t>expert</a:t>
                      </a:r>
                      <a:r>
                        <a:rPr lang="en-US" sz="1800" spc="-45" dirty="0">
                          <a:latin typeface="Times New Roman"/>
                          <a:cs typeface="Times New Roman"/>
                        </a:rPr>
                        <a:t> </a:t>
                      </a:r>
                      <a:r>
                        <a:rPr lang="en-US" sz="1800" spc="-5" dirty="0">
                          <a:latin typeface="Times New Roman"/>
                          <a:cs typeface="Times New Roman"/>
                        </a:rPr>
                        <a:t>system.</a:t>
                      </a:r>
                      <a:endParaRPr lang="en-US" sz="1800" dirty="0">
                        <a:latin typeface="Times New Roman"/>
                        <a:cs typeface="Times New Roman"/>
                      </a:endParaRPr>
                    </a:p>
                    <a:p>
                      <a:pPr marL="92075" marR="269875">
                        <a:lnSpc>
                          <a:spcPct val="100000"/>
                        </a:lnSpc>
                        <a:spcBef>
                          <a:spcPts val="295"/>
                        </a:spcBef>
                      </a:pPr>
                      <a:endParaRPr lang="en-US" sz="1800" dirty="0">
                        <a:latin typeface="Times New Roman"/>
                        <a:cs typeface="Times New Roman"/>
                      </a:endParaRPr>
                    </a:p>
                  </a:txBody>
                  <a:tcPr/>
                </a:tc>
                <a:tc>
                  <a:txBody>
                    <a:bodyPr/>
                    <a:lstStyle/>
                    <a:p>
                      <a:pPr marL="92710" marR="93345">
                        <a:lnSpc>
                          <a:spcPct val="100000"/>
                        </a:lnSpc>
                        <a:spcBef>
                          <a:spcPts val="300"/>
                        </a:spcBef>
                      </a:pPr>
                      <a:r>
                        <a:rPr lang="en-US" sz="1800" dirty="0">
                          <a:latin typeface="Times New Roman"/>
                          <a:cs typeface="Times New Roman"/>
                        </a:rPr>
                        <a:t>The</a:t>
                      </a:r>
                      <a:r>
                        <a:rPr lang="en-US" sz="1800" spc="-30" dirty="0">
                          <a:latin typeface="Times New Roman"/>
                          <a:cs typeface="Times New Roman"/>
                        </a:rPr>
                        <a:t> </a:t>
                      </a:r>
                      <a:r>
                        <a:rPr lang="en-US" sz="1800" spc="-5" dirty="0">
                          <a:latin typeface="Times New Roman"/>
                          <a:cs typeface="Times New Roman"/>
                        </a:rPr>
                        <a:t>Ensemble</a:t>
                      </a:r>
                      <a:r>
                        <a:rPr lang="en-US" sz="1800" spc="-35" dirty="0">
                          <a:latin typeface="Times New Roman"/>
                          <a:cs typeface="Times New Roman"/>
                        </a:rPr>
                        <a:t> </a:t>
                      </a:r>
                      <a:r>
                        <a:rPr lang="en-US" sz="1800" dirty="0">
                          <a:latin typeface="Times New Roman"/>
                          <a:cs typeface="Times New Roman"/>
                        </a:rPr>
                        <a:t>learning </a:t>
                      </a:r>
                      <a:r>
                        <a:rPr lang="en-US" sz="1800" spc="-484" dirty="0">
                          <a:latin typeface="Times New Roman"/>
                          <a:cs typeface="Times New Roman"/>
                        </a:rPr>
                        <a:t> </a:t>
                      </a:r>
                      <a:r>
                        <a:rPr lang="en-US" sz="1800" dirty="0">
                          <a:latin typeface="Times New Roman"/>
                          <a:cs typeface="Times New Roman"/>
                        </a:rPr>
                        <a:t>techniques</a:t>
                      </a:r>
                      <a:r>
                        <a:rPr lang="en-US" sz="1800" spc="5" dirty="0">
                          <a:latin typeface="Times New Roman"/>
                          <a:cs typeface="Times New Roman"/>
                        </a:rPr>
                        <a:t> </a:t>
                      </a:r>
                      <a:r>
                        <a:rPr lang="en-US" sz="1800" dirty="0">
                          <a:latin typeface="Times New Roman"/>
                          <a:cs typeface="Times New Roman"/>
                        </a:rPr>
                        <a:t>have</a:t>
                      </a:r>
                      <a:r>
                        <a:rPr lang="en-US" sz="1800" spc="500" dirty="0">
                          <a:latin typeface="Times New Roman"/>
                          <a:cs typeface="Times New Roman"/>
                        </a:rPr>
                        <a:t> </a:t>
                      </a:r>
                      <a:r>
                        <a:rPr lang="en-US" sz="1800" dirty="0">
                          <a:latin typeface="Times New Roman"/>
                          <a:cs typeface="Times New Roman"/>
                        </a:rPr>
                        <a:t>a </a:t>
                      </a:r>
                      <a:r>
                        <a:rPr lang="en-US" sz="1800" spc="5" dirty="0">
                          <a:latin typeface="Times New Roman"/>
                          <a:cs typeface="Times New Roman"/>
                        </a:rPr>
                        <a:t> </a:t>
                      </a:r>
                      <a:r>
                        <a:rPr lang="en-US" sz="1800" dirty="0">
                          <a:latin typeface="Times New Roman"/>
                          <a:cs typeface="Times New Roman"/>
                        </a:rPr>
                        <a:t>great </a:t>
                      </a:r>
                      <a:r>
                        <a:rPr lang="en-US" sz="1800" spc="-5" dirty="0">
                          <a:latin typeface="Times New Roman"/>
                          <a:cs typeface="Times New Roman"/>
                        </a:rPr>
                        <a:t>effect </a:t>
                      </a:r>
                      <a:r>
                        <a:rPr lang="en-US" sz="1800" dirty="0">
                          <a:latin typeface="Times New Roman"/>
                          <a:cs typeface="Times New Roman"/>
                        </a:rPr>
                        <a:t>on SVM</a:t>
                      </a:r>
                      <a:r>
                        <a:rPr lang="en-US" sz="1800" baseline="0" dirty="0">
                          <a:latin typeface="Times New Roman"/>
                          <a:cs typeface="Times New Roman"/>
                        </a:rPr>
                        <a:t> </a:t>
                      </a:r>
                      <a:r>
                        <a:rPr lang="en-US" sz="1800" spc="-5" dirty="0">
                          <a:latin typeface="Times New Roman"/>
                          <a:cs typeface="Times New Roman"/>
                        </a:rPr>
                        <a:t>classification </a:t>
                      </a:r>
                      <a:r>
                        <a:rPr lang="en-US" sz="1800" dirty="0">
                          <a:latin typeface="Times New Roman"/>
                          <a:cs typeface="Times New Roman"/>
                        </a:rPr>
                        <a:t>accuracy </a:t>
                      </a:r>
                      <a:r>
                        <a:rPr lang="en-US" sz="1800" spc="-484" dirty="0">
                          <a:latin typeface="Times New Roman"/>
                          <a:cs typeface="Times New Roman"/>
                        </a:rPr>
                        <a:t> </a:t>
                      </a:r>
                      <a:r>
                        <a:rPr lang="en-US" sz="1800" dirty="0">
                          <a:latin typeface="Times New Roman"/>
                          <a:cs typeface="Times New Roman"/>
                        </a:rPr>
                        <a:t>and it improved the </a:t>
                      </a:r>
                      <a:r>
                        <a:rPr lang="en-US" sz="1800" spc="5" dirty="0">
                          <a:latin typeface="Times New Roman"/>
                          <a:cs typeface="Times New Roman"/>
                        </a:rPr>
                        <a:t> </a:t>
                      </a:r>
                      <a:r>
                        <a:rPr lang="en-US" sz="1800" spc="-5" dirty="0">
                          <a:latin typeface="Times New Roman"/>
                          <a:cs typeface="Times New Roman"/>
                        </a:rPr>
                        <a:t>classification </a:t>
                      </a:r>
                      <a:r>
                        <a:rPr lang="en-US" sz="1800" dirty="0">
                          <a:latin typeface="Times New Roman"/>
                          <a:cs typeface="Times New Roman"/>
                        </a:rPr>
                        <a:t>accuracy </a:t>
                      </a:r>
                      <a:r>
                        <a:rPr lang="en-US" sz="1800" spc="-484" dirty="0">
                          <a:latin typeface="Times New Roman"/>
                          <a:cs typeface="Times New Roman"/>
                        </a:rPr>
                        <a:t> </a:t>
                      </a:r>
                      <a:r>
                        <a:rPr lang="en-US" sz="1800" dirty="0">
                          <a:latin typeface="Times New Roman"/>
                          <a:cs typeface="Times New Roman"/>
                        </a:rPr>
                        <a:t>of</a:t>
                      </a:r>
                      <a:r>
                        <a:rPr lang="en-US" sz="1800" spc="-20" dirty="0">
                          <a:latin typeface="Times New Roman"/>
                          <a:cs typeface="Times New Roman"/>
                        </a:rPr>
                        <a:t> </a:t>
                      </a:r>
                      <a:r>
                        <a:rPr lang="en-US" sz="1800" dirty="0">
                          <a:latin typeface="Times New Roman"/>
                          <a:cs typeface="Times New Roman"/>
                        </a:rPr>
                        <a:t>92.30%.</a:t>
                      </a:r>
                    </a:p>
                  </a:txBody>
                  <a:tcPr/>
                </a:tc>
                <a:extLst>
                  <a:ext uri="{0D108BD9-81ED-4DB2-BD59-A6C34878D82A}">
                    <a16:rowId xmlns:a16="http://schemas.microsoft.com/office/drawing/2014/main" val="10002"/>
                  </a:ext>
                </a:extLst>
              </a:tr>
            </a:tbl>
          </a:graphicData>
        </a:graphic>
      </p:graphicFrame>
      <p:sp>
        <p:nvSpPr>
          <p:cNvPr id="2" name="Slide Number Placeholder 1">
            <a:extLst>
              <a:ext uri="{FF2B5EF4-FFF2-40B4-BE49-F238E27FC236}">
                <a16:creationId xmlns:a16="http://schemas.microsoft.com/office/drawing/2014/main" id="{FA81734C-4039-F113-BA62-456139602C82}"/>
              </a:ext>
            </a:extLst>
          </p:cNvPr>
          <p:cNvSpPr>
            <a:spLocks noGrp="1"/>
          </p:cNvSpPr>
          <p:nvPr>
            <p:ph type="sldNum" sz="quarter" idx="12"/>
          </p:nvPr>
        </p:nvSpPr>
        <p:spPr/>
        <p:txBody>
          <a:bodyPr/>
          <a:lstStyle/>
          <a:p>
            <a:fld id="{AD159975-5135-4B6E-A0BA-4346E628FDDF}" type="slidenum">
              <a:rPr lang="en-IN" smtClean="0"/>
              <a:t>10</a:t>
            </a:fld>
            <a:endParaRPr lang="en-IN"/>
          </a:p>
        </p:txBody>
      </p:sp>
    </p:spTree>
    <p:extLst>
      <p:ext uri="{BB962C8B-B14F-4D97-AF65-F5344CB8AC3E}">
        <p14:creationId xmlns:p14="http://schemas.microsoft.com/office/powerpoint/2010/main" val="1977136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0656"/>
          </a:xfrm>
        </p:spPr>
        <p:txBody>
          <a:bodyPr>
            <a:normAutofit/>
          </a:bodyPr>
          <a:lstStyle/>
          <a:p>
            <a:r>
              <a:rPr lang="en-IN" sz="4000" b="1" dirty="0">
                <a:latin typeface="Times New Roman" panose="02020603050405020304" pitchFamily="18" charset="0"/>
                <a:cs typeface="Times New Roman" panose="02020603050405020304" pitchFamily="18" charset="0"/>
              </a:rPr>
              <a:t>Extraction from Literature Survey</a:t>
            </a:r>
          </a:p>
        </p:txBody>
      </p:sp>
      <p:sp>
        <p:nvSpPr>
          <p:cNvPr id="3" name="Content Placeholder 2"/>
          <p:cNvSpPr>
            <a:spLocks noGrp="1"/>
          </p:cNvSpPr>
          <p:nvPr>
            <p:ph idx="1"/>
          </p:nvPr>
        </p:nvSpPr>
        <p:spPr>
          <a:xfrm>
            <a:off x="854297" y="1970002"/>
            <a:ext cx="10515600" cy="4351338"/>
          </a:xfrm>
        </p:spPr>
        <p:txBody>
          <a:bodyPr/>
          <a:lstStyle/>
          <a:p>
            <a:r>
              <a:rPr lang="en-US" dirty="0">
                <a:latin typeface="Times New Roman" panose="02020603050405020304" pitchFamily="18" charset="0"/>
                <a:cs typeface="Times New Roman" panose="02020603050405020304" pitchFamily="18" charset="0"/>
              </a:rPr>
              <a:t>Clinical Data Analysis require more than 95 percentage accuracy to be implemented in real time.</a:t>
            </a:r>
          </a:p>
          <a:p>
            <a:endParaRPr lang="en-US" sz="1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Certain classifiers working well for certain diseases.</a:t>
            </a:r>
          </a:p>
          <a:p>
            <a:endParaRPr lang="en-US" sz="1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There is a need to identify the level of abnormality for the diagnosis purpose. </a:t>
            </a:r>
          </a:p>
          <a:p>
            <a:endParaRPr lang="en-US" sz="1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Working with multiple classifiers enable to identify the suitable classifier for the accurate result.</a:t>
            </a:r>
            <a:endParaRPr lang="en-IN"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4DE2DC38-C148-20AA-EE37-8819C35D0B2F}"/>
              </a:ext>
            </a:extLst>
          </p:cNvPr>
          <p:cNvCxnSpPr/>
          <p:nvPr/>
        </p:nvCxnSpPr>
        <p:spPr>
          <a:xfrm>
            <a:off x="516227" y="1446293"/>
            <a:ext cx="11191741" cy="0"/>
          </a:xfrm>
          <a:prstGeom prst="line">
            <a:avLst/>
          </a:prstGeom>
        </p:spPr>
        <p:style>
          <a:lnRef idx="3">
            <a:schemeClr val="dk1"/>
          </a:lnRef>
          <a:fillRef idx="0">
            <a:schemeClr val="dk1"/>
          </a:fillRef>
          <a:effectRef idx="2">
            <a:schemeClr val="dk1"/>
          </a:effectRef>
          <a:fontRef idx="minor">
            <a:schemeClr val="tx1"/>
          </a:fontRef>
        </p:style>
      </p:cxnSp>
      <p:sp>
        <p:nvSpPr>
          <p:cNvPr id="5" name="Slide Number Placeholder 4">
            <a:extLst>
              <a:ext uri="{FF2B5EF4-FFF2-40B4-BE49-F238E27FC236}">
                <a16:creationId xmlns:a16="http://schemas.microsoft.com/office/drawing/2014/main" id="{9E3EFE03-33E8-F821-20EF-4043A76DAE88}"/>
              </a:ext>
            </a:extLst>
          </p:cNvPr>
          <p:cNvSpPr>
            <a:spLocks noGrp="1"/>
          </p:cNvSpPr>
          <p:nvPr>
            <p:ph type="sldNum" sz="quarter" idx="12"/>
          </p:nvPr>
        </p:nvSpPr>
        <p:spPr/>
        <p:txBody>
          <a:bodyPr/>
          <a:lstStyle/>
          <a:p>
            <a:fld id="{AD159975-5135-4B6E-A0BA-4346E628FDDF}" type="slidenum">
              <a:rPr lang="en-IN" smtClean="0"/>
              <a:t>11</a:t>
            </a:fld>
            <a:endParaRPr lang="en-IN"/>
          </a:p>
        </p:txBody>
      </p:sp>
    </p:spTree>
    <p:extLst>
      <p:ext uri="{BB962C8B-B14F-4D97-AF65-F5344CB8AC3E}">
        <p14:creationId xmlns:p14="http://schemas.microsoft.com/office/powerpoint/2010/main" val="3046939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36502" y="2107955"/>
            <a:ext cx="8564450" cy="20219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760927" y="2721960"/>
            <a:ext cx="10515600" cy="793974"/>
          </a:xfrm>
        </p:spPr>
        <p:txBody>
          <a:bodyPr>
            <a:normAutofit/>
          </a:bodyPr>
          <a:lstStyle/>
          <a:p>
            <a:pPr algn="ctr"/>
            <a:r>
              <a:rPr lang="en-US" sz="4000" b="1" dirty="0">
                <a:latin typeface="Times New Roman" panose="02020603050405020304" pitchFamily="18" charset="0"/>
                <a:cs typeface="Times New Roman" panose="02020603050405020304" pitchFamily="18" charset="0"/>
              </a:rPr>
              <a:t>EXISTING WORK</a:t>
            </a:r>
            <a:endParaRPr lang="en-IN" sz="40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0F3FCF5-A3FF-A55D-240B-E67137886F15}"/>
              </a:ext>
            </a:extLst>
          </p:cNvPr>
          <p:cNvSpPr>
            <a:spLocks noGrp="1"/>
          </p:cNvSpPr>
          <p:nvPr>
            <p:ph type="sldNum" sz="quarter" idx="12"/>
          </p:nvPr>
        </p:nvSpPr>
        <p:spPr/>
        <p:txBody>
          <a:bodyPr/>
          <a:lstStyle/>
          <a:p>
            <a:fld id="{AD159975-5135-4B6E-A0BA-4346E628FDDF}" type="slidenum">
              <a:rPr lang="en-IN" smtClean="0"/>
              <a:t>12</a:t>
            </a:fld>
            <a:endParaRPr lang="en-IN"/>
          </a:p>
        </p:txBody>
      </p:sp>
    </p:spTree>
    <p:extLst>
      <p:ext uri="{BB962C8B-B14F-4D97-AF65-F5344CB8AC3E}">
        <p14:creationId xmlns:p14="http://schemas.microsoft.com/office/powerpoint/2010/main" val="225997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60AB59-32C3-558A-7944-D9ADDCF8735A}"/>
              </a:ext>
            </a:extLst>
          </p:cNvPr>
          <p:cNvSpPr>
            <a:spLocks noGrp="1"/>
          </p:cNvSpPr>
          <p:nvPr>
            <p:ph type="sldNum" sz="quarter" idx="12"/>
          </p:nvPr>
        </p:nvSpPr>
        <p:spPr/>
        <p:txBody>
          <a:bodyPr/>
          <a:lstStyle/>
          <a:p>
            <a:fld id="{AD159975-5135-4B6E-A0BA-4346E628FDDF}" type="slidenum">
              <a:rPr lang="en-IN" smtClean="0"/>
              <a:t>13</a:t>
            </a:fld>
            <a:endParaRPr lang="en-IN"/>
          </a:p>
        </p:txBody>
      </p:sp>
      <p:pic>
        <p:nvPicPr>
          <p:cNvPr id="3" name="Picture 2">
            <a:extLst>
              <a:ext uri="{FF2B5EF4-FFF2-40B4-BE49-F238E27FC236}">
                <a16:creationId xmlns:a16="http://schemas.microsoft.com/office/drawing/2014/main" id="{7847C350-A116-C609-EBB1-DDF5F4D2ABB6}"/>
              </a:ext>
            </a:extLst>
          </p:cNvPr>
          <p:cNvPicPr>
            <a:picLocks noChangeAspect="1"/>
          </p:cNvPicPr>
          <p:nvPr/>
        </p:nvPicPr>
        <p:blipFill rotWithShape="1">
          <a:blip r:embed="rId2"/>
          <a:srcRect b="29152"/>
          <a:stretch/>
        </p:blipFill>
        <p:spPr bwMode="auto">
          <a:xfrm>
            <a:off x="2471631" y="830178"/>
            <a:ext cx="7248737" cy="519764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57404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7374"/>
            <a:ext cx="10515600" cy="876534"/>
          </a:xfrm>
        </p:spPr>
        <p:txBody>
          <a:bodyPr>
            <a:normAutofit/>
          </a:bodyPr>
          <a:lstStyle/>
          <a:p>
            <a:r>
              <a:rPr lang="en-IN" sz="4000" b="1" dirty="0">
                <a:latin typeface="Times New Roman" panose="02020603050405020304" pitchFamily="18" charset="0"/>
                <a:ea typeface="Tahoma" panose="020B0604030504040204" pitchFamily="34" charset="0"/>
                <a:cs typeface="Times New Roman" panose="02020603050405020304" pitchFamily="18" charset="0"/>
              </a:rPr>
              <a:t>Dataset Name and Link</a:t>
            </a:r>
            <a:endParaRPr lang="en-IN" sz="4000" b="1" dirty="0">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a:off x="540913" y="1450329"/>
            <a:ext cx="11191741" cy="0"/>
          </a:xfrm>
          <a:prstGeom prst="line">
            <a:avLst/>
          </a:prstGeom>
        </p:spPr>
        <p:style>
          <a:lnRef idx="3">
            <a:schemeClr val="dk1"/>
          </a:lnRef>
          <a:fillRef idx="0">
            <a:schemeClr val="dk1"/>
          </a:fillRef>
          <a:effectRef idx="2">
            <a:schemeClr val="dk1"/>
          </a:effectRef>
          <a:fontRef idx="minor">
            <a:schemeClr val="tx1"/>
          </a:fontRef>
        </p:style>
      </p:cxnSp>
      <p:sp>
        <p:nvSpPr>
          <p:cNvPr id="5" name="Content Placeholder 2">
            <a:extLst>
              <a:ext uri="{FF2B5EF4-FFF2-40B4-BE49-F238E27FC236}">
                <a16:creationId xmlns:a16="http://schemas.microsoft.com/office/drawing/2014/main" id="{4E115ECD-8B8D-5D1D-1616-2596E8DC7207}"/>
              </a:ext>
            </a:extLst>
          </p:cNvPr>
          <p:cNvSpPr txBox="1">
            <a:spLocks/>
          </p:cNvSpPr>
          <p:nvPr/>
        </p:nvSpPr>
        <p:spPr>
          <a:xfrm>
            <a:off x="838200" y="2252312"/>
            <a:ext cx="10515600" cy="41773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latin typeface="Times New Roman" panose="02020603050405020304" pitchFamily="18" charset="0"/>
                <a:cs typeface="Times New Roman" panose="02020603050405020304" pitchFamily="18" charset="0"/>
              </a:rPr>
              <a:t>Dataset Name: </a:t>
            </a:r>
            <a:r>
              <a:rPr lang="en-IN" b="1" i="0" dirty="0">
                <a:solidFill>
                  <a:srgbClr val="FF0000"/>
                </a:solidFill>
                <a:effectLst/>
              </a:rPr>
              <a:t>Testosterone-Deficiency-Dataset</a:t>
            </a:r>
          </a:p>
          <a:p>
            <a:pPr marL="0" indent="0">
              <a:buNone/>
            </a:pPr>
            <a:endParaRPr lang="en-IN" b="1" i="0" dirty="0">
              <a:solidFill>
                <a:srgbClr val="FF0000"/>
              </a:solidFill>
              <a:effectLst/>
            </a:endParaRPr>
          </a:p>
          <a:p>
            <a:r>
              <a:rPr lang="en-IN" dirty="0">
                <a:latin typeface="Times New Roman" panose="02020603050405020304" pitchFamily="18" charset="0"/>
                <a:cs typeface="Times New Roman" panose="02020603050405020304" pitchFamily="18" charset="0"/>
              </a:rPr>
              <a:t>Dataset Link: </a:t>
            </a:r>
            <a:r>
              <a:rPr lang="en-IN" b="1" dirty="0">
                <a:solidFill>
                  <a:srgbClr val="FF0000"/>
                </a:solidFill>
                <a:cs typeface="Times New Roman" panose="02020603050405020304" pitchFamily="18" charset="0"/>
              </a:rPr>
              <a:t>https://github.com/osmarluiz/Testosterone-Deficiency-Dataset.git</a:t>
            </a:r>
          </a:p>
          <a:p>
            <a:endParaRPr lang="en-IN"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AFA14459-9B7C-FD91-517B-075B3F26457B}"/>
              </a:ext>
            </a:extLst>
          </p:cNvPr>
          <p:cNvSpPr>
            <a:spLocks noGrp="1"/>
          </p:cNvSpPr>
          <p:nvPr>
            <p:ph type="sldNum" sz="quarter" idx="12"/>
          </p:nvPr>
        </p:nvSpPr>
        <p:spPr/>
        <p:txBody>
          <a:bodyPr/>
          <a:lstStyle/>
          <a:p>
            <a:fld id="{AD159975-5135-4B6E-A0BA-4346E628FDDF}" type="slidenum">
              <a:rPr lang="en-IN" smtClean="0"/>
              <a:t>14</a:t>
            </a:fld>
            <a:endParaRPr lang="en-IN"/>
          </a:p>
        </p:txBody>
      </p:sp>
    </p:spTree>
    <p:extLst>
      <p:ext uri="{BB962C8B-B14F-4D97-AF65-F5344CB8AC3E}">
        <p14:creationId xmlns:p14="http://schemas.microsoft.com/office/powerpoint/2010/main" val="1016188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5FA3-B695-CC1A-26EB-09B6CDE9D3EC}"/>
              </a:ext>
            </a:extLst>
          </p:cNvPr>
          <p:cNvSpPr>
            <a:spLocks noGrp="1"/>
          </p:cNvSpPr>
          <p:nvPr>
            <p:ph type="title"/>
          </p:nvPr>
        </p:nvSpPr>
        <p:spPr>
          <a:xfrm>
            <a:off x="838200" y="307376"/>
            <a:ext cx="10515600" cy="982410"/>
          </a:xfrm>
        </p:spPr>
        <p:txBody>
          <a:bodyPr>
            <a:normAutofit/>
          </a:bodyPr>
          <a:lstStyle/>
          <a:p>
            <a:r>
              <a:rPr lang="en-IN" sz="4000" b="1" dirty="0">
                <a:latin typeface="Times New Roman" panose="02020603050405020304" pitchFamily="18" charset="0"/>
                <a:ea typeface="Tahoma" panose="020B0604030504040204" pitchFamily="34" charset="0"/>
                <a:cs typeface="Times New Roman" panose="02020603050405020304" pitchFamily="18" charset="0"/>
              </a:rPr>
              <a:t>Dataset Attributes</a:t>
            </a:r>
          </a:p>
        </p:txBody>
      </p:sp>
      <p:cxnSp>
        <p:nvCxnSpPr>
          <p:cNvPr id="4" name="Straight Connector 3">
            <a:extLst>
              <a:ext uri="{FF2B5EF4-FFF2-40B4-BE49-F238E27FC236}">
                <a16:creationId xmlns:a16="http://schemas.microsoft.com/office/drawing/2014/main" id="{A6BE7CC3-B801-431F-C962-16F44E47B887}"/>
              </a:ext>
            </a:extLst>
          </p:cNvPr>
          <p:cNvCxnSpPr/>
          <p:nvPr/>
        </p:nvCxnSpPr>
        <p:spPr>
          <a:xfrm>
            <a:off x="540913" y="1536963"/>
            <a:ext cx="11191741" cy="0"/>
          </a:xfrm>
          <a:prstGeom prst="line">
            <a:avLst/>
          </a:prstGeom>
        </p:spPr>
        <p:style>
          <a:lnRef idx="3">
            <a:schemeClr val="dk1"/>
          </a:lnRef>
          <a:fillRef idx="0">
            <a:schemeClr val="dk1"/>
          </a:fillRef>
          <a:effectRef idx="2">
            <a:schemeClr val="dk1"/>
          </a:effectRef>
          <a:fontRef idx="minor">
            <a:schemeClr val="tx1"/>
          </a:fontRef>
        </p:style>
      </p:cxnSp>
      <p:pic>
        <p:nvPicPr>
          <p:cNvPr id="7" name="Picture 6">
            <a:extLst>
              <a:ext uri="{FF2B5EF4-FFF2-40B4-BE49-F238E27FC236}">
                <a16:creationId xmlns:a16="http://schemas.microsoft.com/office/drawing/2014/main" id="{419FBE1C-AAA6-1BE9-7DF2-494D777F034D}"/>
              </a:ext>
            </a:extLst>
          </p:cNvPr>
          <p:cNvPicPr>
            <a:picLocks noChangeAspect="1"/>
          </p:cNvPicPr>
          <p:nvPr/>
        </p:nvPicPr>
        <p:blipFill>
          <a:blip r:embed="rId2"/>
          <a:stretch>
            <a:fillRect/>
          </a:stretch>
        </p:blipFill>
        <p:spPr>
          <a:xfrm>
            <a:off x="831566" y="1980398"/>
            <a:ext cx="10522234" cy="4283242"/>
          </a:xfrm>
          <a:prstGeom prst="rect">
            <a:avLst/>
          </a:prstGeom>
        </p:spPr>
      </p:pic>
      <p:sp>
        <p:nvSpPr>
          <p:cNvPr id="3" name="Slide Number Placeholder 2">
            <a:extLst>
              <a:ext uri="{FF2B5EF4-FFF2-40B4-BE49-F238E27FC236}">
                <a16:creationId xmlns:a16="http://schemas.microsoft.com/office/drawing/2014/main" id="{C2A8689B-8680-8BB0-8809-9A6C58917E7D}"/>
              </a:ext>
            </a:extLst>
          </p:cNvPr>
          <p:cNvSpPr>
            <a:spLocks noGrp="1"/>
          </p:cNvSpPr>
          <p:nvPr>
            <p:ph type="sldNum" sz="quarter" idx="12"/>
          </p:nvPr>
        </p:nvSpPr>
        <p:spPr/>
        <p:txBody>
          <a:bodyPr/>
          <a:lstStyle/>
          <a:p>
            <a:fld id="{AD159975-5135-4B6E-A0BA-4346E628FDDF}" type="slidenum">
              <a:rPr lang="en-IN" smtClean="0"/>
              <a:t>15</a:t>
            </a:fld>
            <a:endParaRPr lang="en-IN"/>
          </a:p>
        </p:txBody>
      </p:sp>
    </p:spTree>
    <p:extLst>
      <p:ext uri="{BB962C8B-B14F-4D97-AF65-F5344CB8AC3E}">
        <p14:creationId xmlns:p14="http://schemas.microsoft.com/office/powerpoint/2010/main" val="1503910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FE6219-B571-B46C-3DF2-A3FA47697DA5}"/>
              </a:ext>
            </a:extLst>
          </p:cNvPr>
          <p:cNvPicPr>
            <a:picLocks noChangeAspect="1"/>
          </p:cNvPicPr>
          <p:nvPr/>
        </p:nvPicPr>
        <p:blipFill>
          <a:blip r:embed="rId2"/>
          <a:stretch>
            <a:fillRect/>
          </a:stretch>
        </p:blipFill>
        <p:spPr>
          <a:xfrm>
            <a:off x="3714750" y="280987"/>
            <a:ext cx="4762500" cy="6296025"/>
          </a:xfrm>
          <a:prstGeom prst="rect">
            <a:avLst/>
          </a:prstGeom>
        </p:spPr>
      </p:pic>
      <p:sp>
        <p:nvSpPr>
          <p:cNvPr id="2" name="Slide Number Placeholder 1">
            <a:extLst>
              <a:ext uri="{FF2B5EF4-FFF2-40B4-BE49-F238E27FC236}">
                <a16:creationId xmlns:a16="http://schemas.microsoft.com/office/drawing/2014/main" id="{2A57DE4A-F7B8-6CC2-D23F-AB4EF6DCD757}"/>
              </a:ext>
            </a:extLst>
          </p:cNvPr>
          <p:cNvSpPr>
            <a:spLocks noGrp="1"/>
          </p:cNvSpPr>
          <p:nvPr>
            <p:ph type="sldNum" sz="quarter" idx="12"/>
          </p:nvPr>
        </p:nvSpPr>
        <p:spPr/>
        <p:txBody>
          <a:bodyPr/>
          <a:lstStyle/>
          <a:p>
            <a:fld id="{AD159975-5135-4B6E-A0BA-4346E628FDDF}" type="slidenum">
              <a:rPr lang="en-IN" smtClean="0"/>
              <a:t>16</a:t>
            </a:fld>
            <a:endParaRPr lang="en-IN"/>
          </a:p>
        </p:txBody>
      </p:sp>
    </p:spTree>
    <p:extLst>
      <p:ext uri="{BB962C8B-B14F-4D97-AF65-F5344CB8AC3E}">
        <p14:creationId xmlns:p14="http://schemas.microsoft.com/office/powerpoint/2010/main" val="3817148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6130-AADE-BCE5-F8DB-AB963B1AFAF9}"/>
              </a:ext>
            </a:extLst>
          </p:cNvPr>
          <p:cNvSpPr>
            <a:spLocks noGrp="1"/>
          </p:cNvSpPr>
          <p:nvPr>
            <p:ph type="title"/>
          </p:nvPr>
        </p:nvSpPr>
        <p:spPr>
          <a:xfrm>
            <a:off x="838200" y="365126"/>
            <a:ext cx="10515600" cy="761030"/>
          </a:xfrm>
        </p:spPr>
        <p:txBody>
          <a:bodyPr>
            <a:normAutofit/>
          </a:bodyPr>
          <a:lstStyle/>
          <a:p>
            <a:r>
              <a:rPr lang="en-IN" sz="4000" b="1" dirty="0">
                <a:latin typeface="Times New Roman" panose="02020603050405020304" pitchFamily="18" charset="0"/>
                <a:cs typeface="Times New Roman" panose="02020603050405020304" pitchFamily="18" charset="0"/>
              </a:rPr>
              <a:t>Implementation of Existing System</a:t>
            </a:r>
            <a:endParaRPr lang="en-IN" sz="4000" dirty="0"/>
          </a:p>
        </p:txBody>
      </p:sp>
      <p:sp>
        <p:nvSpPr>
          <p:cNvPr id="3" name="Content Placeholder 2">
            <a:extLst>
              <a:ext uri="{FF2B5EF4-FFF2-40B4-BE49-F238E27FC236}">
                <a16:creationId xmlns:a16="http://schemas.microsoft.com/office/drawing/2014/main" id="{5D30E68A-02C4-7F1A-5609-B28EDD638FA4}"/>
              </a:ext>
            </a:extLst>
          </p:cNvPr>
          <p:cNvSpPr>
            <a:spLocks noGrp="1"/>
          </p:cNvSpPr>
          <p:nvPr>
            <p:ph idx="1"/>
          </p:nvPr>
        </p:nvSpPr>
        <p:spPr>
          <a:xfrm>
            <a:off x="838200" y="1771049"/>
            <a:ext cx="10515600" cy="4803851"/>
          </a:xfrm>
        </p:spPr>
        <p:txBody>
          <a:bodyPr>
            <a:normAutofit/>
          </a:bodyPr>
          <a:lstStyle/>
          <a:p>
            <a:r>
              <a:rPr lang="en-IN" sz="3200" b="1" u="sng" dirty="0">
                <a:latin typeface="Times New Roman" panose="02020603050405020304" pitchFamily="18" charset="0"/>
                <a:cs typeface="Times New Roman" panose="02020603050405020304" pitchFamily="18" charset="0"/>
              </a:rPr>
              <a:t>Module 1:</a:t>
            </a:r>
          </a:p>
          <a:p>
            <a:pPr lvl="1"/>
            <a:endParaRPr lang="en-IN" sz="1000" b="1" u="sng" dirty="0">
              <a:latin typeface="Times New Roman" panose="02020603050405020304" pitchFamily="18" charset="0"/>
              <a:cs typeface="Times New Roman" panose="02020603050405020304" pitchFamily="18" charset="0"/>
            </a:endParaRPr>
          </a:p>
          <a:p>
            <a:pPr lvl="1"/>
            <a:r>
              <a:rPr lang="en-IN" sz="2800" dirty="0">
                <a:latin typeface="Times New Roman" panose="02020603050405020304" pitchFamily="18" charset="0"/>
                <a:cs typeface="Times New Roman" panose="02020603050405020304" pitchFamily="18" charset="0"/>
              </a:rPr>
              <a:t>Implementing Sampling techniques to get balanced data.</a:t>
            </a:r>
          </a:p>
          <a:p>
            <a:pPr lvl="1"/>
            <a:endParaRPr lang="en-IN" sz="1000" dirty="0">
              <a:latin typeface="Times New Roman" panose="02020603050405020304" pitchFamily="18" charset="0"/>
              <a:cs typeface="Times New Roman" panose="02020603050405020304" pitchFamily="18" charset="0"/>
            </a:endParaRPr>
          </a:p>
          <a:p>
            <a:pPr lvl="1"/>
            <a:r>
              <a:rPr lang="en-IN" sz="2800" dirty="0">
                <a:latin typeface="Times New Roman" panose="02020603050405020304" pitchFamily="18" charset="0"/>
                <a:cs typeface="Times New Roman" panose="02020603050405020304" pitchFamily="18" charset="0"/>
              </a:rPr>
              <a:t>Here the used sampling techniques are:</a:t>
            </a:r>
          </a:p>
          <a:p>
            <a:pPr lvl="1"/>
            <a:endParaRPr lang="en-IN" sz="1000" dirty="0">
              <a:latin typeface="Times New Roman" panose="02020603050405020304" pitchFamily="18" charset="0"/>
              <a:cs typeface="Times New Roman" panose="02020603050405020304" pitchFamily="18" charset="0"/>
            </a:endParaRPr>
          </a:p>
          <a:p>
            <a:pPr lvl="2"/>
            <a:r>
              <a:rPr lang="en-IN" sz="2800" dirty="0">
                <a:latin typeface="Times New Roman" panose="02020603050405020304" pitchFamily="18" charset="0"/>
                <a:cs typeface="Times New Roman" panose="02020603050405020304" pitchFamily="18" charset="0"/>
              </a:rPr>
              <a:t>Random under sampling (RUS),</a:t>
            </a:r>
          </a:p>
          <a:p>
            <a:pPr lvl="2"/>
            <a:endParaRPr lang="en-IN" sz="1000" dirty="0">
              <a:latin typeface="Times New Roman" panose="02020603050405020304" pitchFamily="18" charset="0"/>
              <a:cs typeface="Times New Roman" panose="02020603050405020304" pitchFamily="18" charset="0"/>
            </a:endParaRPr>
          </a:p>
          <a:p>
            <a:pPr lvl="2"/>
            <a:r>
              <a:rPr lang="en-IN" sz="2800" dirty="0">
                <a:latin typeface="Times New Roman" panose="02020603050405020304" pitchFamily="18" charset="0"/>
                <a:cs typeface="Times New Roman" panose="02020603050405020304" pitchFamily="18" charset="0"/>
              </a:rPr>
              <a:t>Repeated Edited Nearest Neighbours (RENN), </a:t>
            </a:r>
          </a:p>
          <a:p>
            <a:pPr lvl="2"/>
            <a:endParaRPr lang="en-IN" sz="1000" dirty="0">
              <a:latin typeface="Times New Roman" panose="02020603050405020304" pitchFamily="18" charset="0"/>
              <a:cs typeface="Times New Roman" panose="02020603050405020304" pitchFamily="18" charset="0"/>
            </a:endParaRPr>
          </a:p>
          <a:p>
            <a:pPr lvl="2"/>
            <a:r>
              <a:rPr lang="en-IN" sz="2800" dirty="0">
                <a:latin typeface="Times New Roman" panose="02020603050405020304" pitchFamily="18" charset="0"/>
                <a:cs typeface="Times New Roman" panose="02020603050405020304" pitchFamily="18" charset="0"/>
              </a:rPr>
              <a:t>Random Over-Sampling (ROS), </a:t>
            </a:r>
          </a:p>
          <a:p>
            <a:pPr lvl="2"/>
            <a:endParaRPr lang="en-IN" sz="1000" dirty="0">
              <a:latin typeface="Times New Roman" panose="02020603050405020304" pitchFamily="18" charset="0"/>
              <a:cs typeface="Times New Roman" panose="02020603050405020304" pitchFamily="18" charset="0"/>
            </a:endParaRPr>
          </a:p>
          <a:p>
            <a:pPr lvl="2"/>
            <a:r>
              <a:rPr lang="en-IN" sz="2800" dirty="0">
                <a:latin typeface="Times New Roman" panose="02020603050405020304" pitchFamily="18" charset="0"/>
                <a:cs typeface="Times New Roman" panose="02020603050405020304" pitchFamily="18" charset="0"/>
              </a:rPr>
              <a:t>Synthetic Minority Over-sampling Technique (SMOTE)</a:t>
            </a:r>
          </a:p>
        </p:txBody>
      </p:sp>
      <p:cxnSp>
        <p:nvCxnSpPr>
          <p:cNvPr id="4" name="Straight Connector 3">
            <a:extLst>
              <a:ext uri="{FF2B5EF4-FFF2-40B4-BE49-F238E27FC236}">
                <a16:creationId xmlns:a16="http://schemas.microsoft.com/office/drawing/2014/main" id="{1A0C41F5-07A5-3691-063B-93DC56B4A750}"/>
              </a:ext>
            </a:extLst>
          </p:cNvPr>
          <p:cNvCxnSpPr/>
          <p:nvPr/>
        </p:nvCxnSpPr>
        <p:spPr>
          <a:xfrm>
            <a:off x="516227" y="1359673"/>
            <a:ext cx="11191741" cy="0"/>
          </a:xfrm>
          <a:prstGeom prst="line">
            <a:avLst/>
          </a:prstGeom>
        </p:spPr>
        <p:style>
          <a:lnRef idx="3">
            <a:schemeClr val="dk1"/>
          </a:lnRef>
          <a:fillRef idx="0">
            <a:schemeClr val="dk1"/>
          </a:fillRef>
          <a:effectRef idx="2">
            <a:schemeClr val="dk1"/>
          </a:effectRef>
          <a:fontRef idx="minor">
            <a:schemeClr val="tx1"/>
          </a:fontRef>
        </p:style>
      </p:cxnSp>
      <p:sp>
        <p:nvSpPr>
          <p:cNvPr id="5" name="Slide Number Placeholder 4">
            <a:extLst>
              <a:ext uri="{FF2B5EF4-FFF2-40B4-BE49-F238E27FC236}">
                <a16:creationId xmlns:a16="http://schemas.microsoft.com/office/drawing/2014/main" id="{1BDB86F0-4806-2E1C-358D-ADFDC9FC0E6A}"/>
              </a:ext>
            </a:extLst>
          </p:cNvPr>
          <p:cNvSpPr>
            <a:spLocks noGrp="1"/>
          </p:cNvSpPr>
          <p:nvPr>
            <p:ph type="sldNum" sz="quarter" idx="12"/>
          </p:nvPr>
        </p:nvSpPr>
        <p:spPr/>
        <p:txBody>
          <a:bodyPr/>
          <a:lstStyle/>
          <a:p>
            <a:fld id="{AD159975-5135-4B6E-A0BA-4346E628FDDF}" type="slidenum">
              <a:rPr lang="en-IN" smtClean="0"/>
              <a:t>17</a:t>
            </a:fld>
            <a:endParaRPr lang="en-IN"/>
          </a:p>
        </p:txBody>
      </p:sp>
    </p:spTree>
    <p:extLst>
      <p:ext uri="{BB962C8B-B14F-4D97-AF65-F5344CB8AC3E}">
        <p14:creationId xmlns:p14="http://schemas.microsoft.com/office/powerpoint/2010/main" val="724450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6130-AADE-BCE5-F8DB-AB963B1AFAF9}"/>
              </a:ext>
            </a:extLst>
          </p:cNvPr>
          <p:cNvSpPr>
            <a:spLocks noGrp="1"/>
          </p:cNvSpPr>
          <p:nvPr>
            <p:ph type="title"/>
          </p:nvPr>
        </p:nvSpPr>
        <p:spPr>
          <a:xfrm>
            <a:off x="838200" y="365126"/>
            <a:ext cx="10515600" cy="924660"/>
          </a:xfrm>
        </p:spPr>
        <p:txBody>
          <a:bodyPr>
            <a:normAutofit/>
          </a:bodyPr>
          <a:lstStyle/>
          <a:p>
            <a:r>
              <a:rPr lang="en-IN" sz="4000" b="1" dirty="0">
                <a:latin typeface="Times New Roman" panose="02020603050405020304" pitchFamily="18" charset="0"/>
                <a:cs typeface="Times New Roman" panose="02020603050405020304" pitchFamily="18" charset="0"/>
              </a:rPr>
              <a:t>Module 1: UNDER SAMPLING</a:t>
            </a:r>
            <a:endParaRPr lang="en-IN" sz="4000" dirty="0"/>
          </a:p>
        </p:txBody>
      </p:sp>
      <p:sp>
        <p:nvSpPr>
          <p:cNvPr id="3" name="Content Placeholder 2">
            <a:extLst>
              <a:ext uri="{FF2B5EF4-FFF2-40B4-BE49-F238E27FC236}">
                <a16:creationId xmlns:a16="http://schemas.microsoft.com/office/drawing/2014/main" id="{5D30E68A-02C4-7F1A-5609-B28EDD638FA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Random Under Sampling (RUS)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1A0C41F5-07A5-3691-063B-93DC56B4A750}"/>
              </a:ext>
            </a:extLst>
          </p:cNvPr>
          <p:cNvCxnSpPr/>
          <p:nvPr/>
        </p:nvCxnSpPr>
        <p:spPr>
          <a:xfrm>
            <a:off x="516227" y="1359673"/>
            <a:ext cx="11191741" cy="0"/>
          </a:xfrm>
          <a:prstGeom prst="line">
            <a:avLst/>
          </a:prstGeom>
        </p:spPr>
        <p:style>
          <a:lnRef idx="3">
            <a:schemeClr val="dk1"/>
          </a:lnRef>
          <a:fillRef idx="0">
            <a:schemeClr val="dk1"/>
          </a:fillRef>
          <a:effectRef idx="2">
            <a:schemeClr val="dk1"/>
          </a:effectRef>
          <a:fontRef idx="minor">
            <a:schemeClr val="tx1"/>
          </a:fontRef>
        </p:style>
      </p:cxnSp>
      <p:pic>
        <p:nvPicPr>
          <p:cNvPr id="6" name="Picture 5">
            <a:extLst>
              <a:ext uri="{FF2B5EF4-FFF2-40B4-BE49-F238E27FC236}">
                <a16:creationId xmlns:a16="http://schemas.microsoft.com/office/drawing/2014/main" id="{B70BCED1-C75E-F6F3-2B95-D8C3ADBD2124}"/>
              </a:ext>
            </a:extLst>
          </p:cNvPr>
          <p:cNvPicPr>
            <a:picLocks noChangeAspect="1"/>
          </p:cNvPicPr>
          <p:nvPr/>
        </p:nvPicPr>
        <p:blipFill>
          <a:blip r:embed="rId2"/>
          <a:stretch>
            <a:fillRect/>
          </a:stretch>
        </p:blipFill>
        <p:spPr>
          <a:xfrm>
            <a:off x="1606825" y="4184780"/>
            <a:ext cx="9010543" cy="1619254"/>
          </a:xfrm>
          <a:prstGeom prst="rect">
            <a:avLst/>
          </a:prstGeom>
        </p:spPr>
      </p:pic>
      <p:sp>
        <p:nvSpPr>
          <p:cNvPr id="5" name="Slide Number Placeholder 4">
            <a:extLst>
              <a:ext uri="{FF2B5EF4-FFF2-40B4-BE49-F238E27FC236}">
                <a16:creationId xmlns:a16="http://schemas.microsoft.com/office/drawing/2014/main" id="{2250CAD4-DE28-87B0-B653-611073FF5C25}"/>
              </a:ext>
            </a:extLst>
          </p:cNvPr>
          <p:cNvSpPr>
            <a:spLocks noGrp="1"/>
          </p:cNvSpPr>
          <p:nvPr>
            <p:ph type="sldNum" sz="quarter" idx="12"/>
          </p:nvPr>
        </p:nvSpPr>
        <p:spPr/>
        <p:txBody>
          <a:bodyPr/>
          <a:lstStyle/>
          <a:p>
            <a:fld id="{AD159975-5135-4B6E-A0BA-4346E628FDDF}" type="slidenum">
              <a:rPr lang="en-IN" smtClean="0"/>
              <a:t>18</a:t>
            </a:fld>
            <a:endParaRPr lang="en-IN"/>
          </a:p>
        </p:txBody>
      </p:sp>
    </p:spTree>
    <p:extLst>
      <p:ext uri="{BB962C8B-B14F-4D97-AF65-F5344CB8AC3E}">
        <p14:creationId xmlns:p14="http://schemas.microsoft.com/office/powerpoint/2010/main" val="150108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6130-AADE-BCE5-F8DB-AB963B1AFAF9}"/>
              </a:ext>
            </a:extLst>
          </p:cNvPr>
          <p:cNvSpPr>
            <a:spLocks noGrp="1"/>
          </p:cNvSpPr>
          <p:nvPr>
            <p:ph type="title"/>
          </p:nvPr>
        </p:nvSpPr>
        <p:spPr>
          <a:xfrm>
            <a:off x="838200" y="365126"/>
            <a:ext cx="10515600" cy="924660"/>
          </a:xfrm>
        </p:spPr>
        <p:txBody>
          <a:bodyPr>
            <a:normAutofit/>
          </a:bodyPr>
          <a:lstStyle/>
          <a:p>
            <a:r>
              <a:rPr lang="en-IN" sz="4000" b="1" dirty="0">
                <a:latin typeface="Times New Roman" panose="02020603050405020304" pitchFamily="18" charset="0"/>
                <a:cs typeface="Times New Roman" panose="02020603050405020304" pitchFamily="18" charset="0"/>
              </a:rPr>
              <a:t>Module 1: UNDER SAMPLING</a:t>
            </a:r>
            <a:endParaRPr lang="en-IN" sz="4000" dirty="0"/>
          </a:p>
        </p:txBody>
      </p:sp>
      <p:sp>
        <p:nvSpPr>
          <p:cNvPr id="3" name="Content Placeholder 2">
            <a:extLst>
              <a:ext uri="{FF2B5EF4-FFF2-40B4-BE49-F238E27FC236}">
                <a16:creationId xmlns:a16="http://schemas.microsoft.com/office/drawing/2014/main" id="{5D30E68A-02C4-7F1A-5609-B28EDD638FA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Repeated Edited Nearest Neighbors (RENN)</a:t>
            </a:r>
          </a:p>
          <a:p>
            <a:endParaRPr lang="en-US" sz="24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1A0C41F5-07A5-3691-063B-93DC56B4A750}"/>
              </a:ext>
            </a:extLst>
          </p:cNvPr>
          <p:cNvCxnSpPr/>
          <p:nvPr/>
        </p:nvCxnSpPr>
        <p:spPr>
          <a:xfrm>
            <a:off x="516227" y="1359673"/>
            <a:ext cx="11191741" cy="0"/>
          </a:xfrm>
          <a:prstGeom prst="line">
            <a:avLst/>
          </a:prstGeom>
        </p:spPr>
        <p:style>
          <a:lnRef idx="3">
            <a:schemeClr val="dk1"/>
          </a:lnRef>
          <a:fillRef idx="0">
            <a:schemeClr val="dk1"/>
          </a:fillRef>
          <a:effectRef idx="2">
            <a:schemeClr val="dk1"/>
          </a:effectRef>
          <a:fontRef idx="minor">
            <a:schemeClr val="tx1"/>
          </a:fontRef>
        </p:style>
      </p:cxnSp>
      <p:pic>
        <p:nvPicPr>
          <p:cNvPr id="6" name="Picture 5">
            <a:extLst>
              <a:ext uri="{FF2B5EF4-FFF2-40B4-BE49-F238E27FC236}">
                <a16:creationId xmlns:a16="http://schemas.microsoft.com/office/drawing/2014/main" id="{D3B638ED-A31D-38C9-D98F-D21A3A4528F8}"/>
              </a:ext>
            </a:extLst>
          </p:cNvPr>
          <p:cNvPicPr>
            <a:picLocks noChangeAspect="1"/>
          </p:cNvPicPr>
          <p:nvPr/>
        </p:nvPicPr>
        <p:blipFill>
          <a:blip r:embed="rId2"/>
          <a:stretch>
            <a:fillRect/>
          </a:stretch>
        </p:blipFill>
        <p:spPr>
          <a:xfrm>
            <a:off x="1399020" y="4241925"/>
            <a:ext cx="9393960" cy="1652559"/>
          </a:xfrm>
          <a:prstGeom prst="rect">
            <a:avLst/>
          </a:prstGeom>
        </p:spPr>
      </p:pic>
      <p:sp>
        <p:nvSpPr>
          <p:cNvPr id="5" name="Slide Number Placeholder 4">
            <a:extLst>
              <a:ext uri="{FF2B5EF4-FFF2-40B4-BE49-F238E27FC236}">
                <a16:creationId xmlns:a16="http://schemas.microsoft.com/office/drawing/2014/main" id="{534E1F00-CC93-1A9A-3CD1-430453A297BC}"/>
              </a:ext>
            </a:extLst>
          </p:cNvPr>
          <p:cNvSpPr>
            <a:spLocks noGrp="1"/>
          </p:cNvSpPr>
          <p:nvPr>
            <p:ph type="sldNum" sz="quarter" idx="12"/>
          </p:nvPr>
        </p:nvSpPr>
        <p:spPr/>
        <p:txBody>
          <a:bodyPr/>
          <a:lstStyle/>
          <a:p>
            <a:fld id="{AD159975-5135-4B6E-A0BA-4346E628FDDF}" type="slidenum">
              <a:rPr lang="en-IN" smtClean="0"/>
              <a:t>19</a:t>
            </a:fld>
            <a:endParaRPr lang="en-IN"/>
          </a:p>
        </p:txBody>
      </p:sp>
    </p:spTree>
    <p:extLst>
      <p:ext uri="{BB962C8B-B14F-4D97-AF65-F5344CB8AC3E}">
        <p14:creationId xmlns:p14="http://schemas.microsoft.com/office/powerpoint/2010/main" val="2894256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36502" y="2107955"/>
            <a:ext cx="8564450" cy="20219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760927" y="2721960"/>
            <a:ext cx="10515600" cy="793974"/>
          </a:xfrm>
        </p:spPr>
        <p:txBody>
          <a:bodyPr>
            <a:normAutofit/>
          </a:bodyPr>
          <a:lstStyle/>
          <a:p>
            <a:pPr algn="ctr"/>
            <a:r>
              <a:rPr lang="en-US" sz="4000" b="1" dirty="0">
                <a:latin typeface="Times New Roman" panose="02020603050405020304" pitchFamily="18" charset="0"/>
                <a:cs typeface="Times New Roman" panose="02020603050405020304" pitchFamily="18" charset="0"/>
              </a:rPr>
              <a:t>INTRODUCTION</a:t>
            </a:r>
            <a:endParaRPr lang="en-IN" sz="40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197E2B1F-03B6-521A-63A2-DD1FDE5E43B9}"/>
              </a:ext>
            </a:extLst>
          </p:cNvPr>
          <p:cNvSpPr>
            <a:spLocks noGrp="1"/>
          </p:cNvSpPr>
          <p:nvPr>
            <p:ph type="sldNum" sz="quarter" idx="12"/>
          </p:nvPr>
        </p:nvSpPr>
        <p:spPr/>
        <p:txBody>
          <a:bodyPr/>
          <a:lstStyle/>
          <a:p>
            <a:fld id="{AD159975-5135-4B6E-A0BA-4346E628FDDF}" type="slidenum">
              <a:rPr lang="en-IN" smtClean="0"/>
              <a:t>2</a:t>
            </a:fld>
            <a:endParaRPr lang="en-IN"/>
          </a:p>
        </p:txBody>
      </p:sp>
    </p:spTree>
    <p:extLst>
      <p:ext uri="{BB962C8B-B14F-4D97-AF65-F5344CB8AC3E}">
        <p14:creationId xmlns:p14="http://schemas.microsoft.com/office/powerpoint/2010/main" val="3482333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6130-AADE-BCE5-F8DB-AB963B1AFAF9}"/>
              </a:ext>
            </a:extLst>
          </p:cNvPr>
          <p:cNvSpPr>
            <a:spLocks noGrp="1"/>
          </p:cNvSpPr>
          <p:nvPr>
            <p:ph type="title"/>
          </p:nvPr>
        </p:nvSpPr>
        <p:spPr>
          <a:xfrm>
            <a:off x="838200" y="365126"/>
            <a:ext cx="10515600" cy="924660"/>
          </a:xfrm>
        </p:spPr>
        <p:txBody>
          <a:bodyPr>
            <a:normAutofit/>
          </a:bodyPr>
          <a:lstStyle/>
          <a:p>
            <a:r>
              <a:rPr lang="en-IN" sz="4000" b="1" dirty="0">
                <a:latin typeface="Times New Roman" panose="02020603050405020304" pitchFamily="18" charset="0"/>
                <a:cs typeface="Times New Roman" panose="02020603050405020304" pitchFamily="18" charset="0"/>
              </a:rPr>
              <a:t>Module 1: OVER SAMPLING</a:t>
            </a:r>
            <a:endParaRPr lang="en-IN" sz="4000" dirty="0"/>
          </a:p>
        </p:txBody>
      </p:sp>
      <p:sp>
        <p:nvSpPr>
          <p:cNvPr id="3" name="Content Placeholder 2">
            <a:extLst>
              <a:ext uri="{FF2B5EF4-FFF2-40B4-BE49-F238E27FC236}">
                <a16:creationId xmlns:a16="http://schemas.microsoft.com/office/drawing/2014/main" id="{5D30E68A-02C4-7F1A-5609-B28EDD638FA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Random Over Sampling (ROS)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1A0C41F5-07A5-3691-063B-93DC56B4A750}"/>
              </a:ext>
            </a:extLst>
          </p:cNvPr>
          <p:cNvCxnSpPr/>
          <p:nvPr/>
        </p:nvCxnSpPr>
        <p:spPr>
          <a:xfrm>
            <a:off x="516227" y="1359673"/>
            <a:ext cx="11191741" cy="0"/>
          </a:xfrm>
          <a:prstGeom prst="line">
            <a:avLst/>
          </a:prstGeom>
        </p:spPr>
        <p:style>
          <a:lnRef idx="3">
            <a:schemeClr val="dk1"/>
          </a:lnRef>
          <a:fillRef idx="0">
            <a:schemeClr val="dk1"/>
          </a:fillRef>
          <a:effectRef idx="2">
            <a:schemeClr val="dk1"/>
          </a:effectRef>
          <a:fontRef idx="minor">
            <a:schemeClr val="tx1"/>
          </a:fontRef>
        </p:style>
      </p:cxnSp>
      <p:pic>
        <p:nvPicPr>
          <p:cNvPr id="6" name="Picture 5">
            <a:extLst>
              <a:ext uri="{FF2B5EF4-FFF2-40B4-BE49-F238E27FC236}">
                <a16:creationId xmlns:a16="http://schemas.microsoft.com/office/drawing/2014/main" id="{EEE12606-5075-5EC3-85A6-173E247742BC}"/>
              </a:ext>
            </a:extLst>
          </p:cNvPr>
          <p:cNvPicPr>
            <a:picLocks noChangeAspect="1"/>
          </p:cNvPicPr>
          <p:nvPr/>
        </p:nvPicPr>
        <p:blipFill>
          <a:blip r:embed="rId2"/>
          <a:stretch>
            <a:fillRect/>
          </a:stretch>
        </p:blipFill>
        <p:spPr>
          <a:xfrm>
            <a:off x="1138237" y="4140768"/>
            <a:ext cx="9915525" cy="1733550"/>
          </a:xfrm>
          <a:prstGeom prst="rect">
            <a:avLst/>
          </a:prstGeom>
        </p:spPr>
      </p:pic>
      <p:sp>
        <p:nvSpPr>
          <p:cNvPr id="5" name="Slide Number Placeholder 4">
            <a:extLst>
              <a:ext uri="{FF2B5EF4-FFF2-40B4-BE49-F238E27FC236}">
                <a16:creationId xmlns:a16="http://schemas.microsoft.com/office/drawing/2014/main" id="{B71FE42E-0C17-3E13-2E53-A98B37827038}"/>
              </a:ext>
            </a:extLst>
          </p:cNvPr>
          <p:cNvSpPr>
            <a:spLocks noGrp="1"/>
          </p:cNvSpPr>
          <p:nvPr>
            <p:ph type="sldNum" sz="quarter" idx="12"/>
          </p:nvPr>
        </p:nvSpPr>
        <p:spPr/>
        <p:txBody>
          <a:bodyPr/>
          <a:lstStyle/>
          <a:p>
            <a:fld id="{AD159975-5135-4B6E-A0BA-4346E628FDDF}" type="slidenum">
              <a:rPr lang="en-IN" smtClean="0"/>
              <a:t>20</a:t>
            </a:fld>
            <a:endParaRPr lang="en-IN"/>
          </a:p>
        </p:txBody>
      </p:sp>
    </p:spTree>
    <p:extLst>
      <p:ext uri="{BB962C8B-B14F-4D97-AF65-F5344CB8AC3E}">
        <p14:creationId xmlns:p14="http://schemas.microsoft.com/office/powerpoint/2010/main" val="3096954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6130-AADE-BCE5-F8DB-AB963B1AFAF9}"/>
              </a:ext>
            </a:extLst>
          </p:cNvPr>
          <p:cNvSpPr>
            <a:spLocks noGrp="1"/>
          </p:cNvSpPr>
          <p:nvPr>
            <p:ph type="title"/>
          </p:nvPr>
        </p:nvSpPr>
        <p:spPr>
          <a:xfrm>
            <a:off x="838200" y="365126"/>
            <a:ext cx="10515600" cy="924660"/>
          </a:xfrm>
        </p:spPr>
        <p:txBody>
          <a:bodyPr>
            <a:normAutofit/>
          </a:bodyPr>
          <a:lstStyle/>
          <a:p>
            <a:r>
              <a:rPr lang="en-IN" sz="4000" b="1" dirty="0">
                <a:latin typeface="Times New Roman" panose="02020603050405020304" pitchFamily="18" charset="0"/>
                <a:cs typeface="Times New Roman" panose="02020603050405020304" pitchFamily="18" charset="0"/>
              </a:rPr>
              <a:t>Module 1: OVER SAMPLING</a:t>
            </a:r>
            <a:endParaRPr lang="en-IN" sz="4000" dirty="0"/>
          </a:p>
        </p:txBody>
      </p:sp>
      <p:sp>
        <p:nvSpPr>
          <p:cNvPr id="3" name="Content Placeholder 2">
            <a:extLst>
              <a:ext uri="{FF2B5EF4-FFF2-40B4-BE49-F238E27FC236}">
                <a16:creationId xmlns:a16="http://schemas.microsoft.com/office/drawing/2014/main" id="{5D30E68A-02C4-7F1A-5609-B28EDD638FA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Synthetic Minority Over-sampling Technique (SMOTE)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1A0C41F5-07A5-3691-063B-93DC56B4A750}"/>
              </a:ext>
            </a:extLst>
          </p:cNvPr>
          <p:cNvCxnSpPr/>
          <p:nvPr/>
        </p:nvCxnSpPr>
        <p:spPr>
          <a:xfrm>
            <a:off x="516227" y="1359673"/>
            <a:ext cx="11191741" cy="0"/>
          </a:xfrm>
          <a:prstGeom prst="line">
            <a:avLst/>
          </a:prstGeom>
        </p:spPr>
        <p:style>
          <a:lnRef idx="3">
            <a:schemeClr val="dk1"/>
          </a:lnRef>
          <a:fillRef idx="0">
            <a:schemeClr val="dk1"/>
          </a:fillRef>
          <a:effectRef idx="2">
            <a:schemeClr val="dk1"/>
          </a:effectRef>
          <a:fontRef idx="minor">
            <a:schemeClr val="tx1"/>
          </a:fontRef>
        </p:style>
      </p:cxnSp>
      <p:pic>
        <p:nvPicPr>
          <p:cNvPr id="6" name="Picture 5">
            <a:extLst>
              <a:ext uri="{FF2B5EF4-FFF2-40B4-BE49-F238E27FC236}">
                <a16:creationId xmlns:a16="http://schemas.microsoft.com/office/drawing/2014/main" id="{528100B6-C883-936E-C4F5-2F8EB82C9888}"/>
              </a:ext>
            </a:extLst>
          </p:cNvPr>
          <p:cNvPicPr>
            <a:picLocks noChangeAspect="1"/>
          </p:cNvPicPr>
          <p:nvPr/>
        </p:nvPicPr>
        <p:blipFill>
          <a:blip r:embed="rId2"/>
          <a:stretch>
            <a:fillRect/>
          </a:stretch>
        </p:blipFill>
        <p:spPr>
          <a:xfrm>
            <a:off x="1387697" y="4307956"/>
            <a:ext cx="9448800" cy="1495425"/>
          </a:xfrm>
          <a:prstGeom prst="rect">
            <a:avLst/>
          </a:prstGeom>
        </p:spPr>
      </p:pic>
      <p:sp>
        <p:nvSpPr>
          <p:cNvPr id="5" name="Slide Number Placeholder 4">
            <a:extLst>
              <a:ext uri="{FF2B5EF4-FFF2-40B4-BE49-F238E27FC236}">
                <a16:creationId xmlns:a16="http://schemas.microsoft.com/office/drawing/2014/main" id="{71422C93-28BD-83CE-9A0D-FAB2C8ED3D5A}"/>
              </a:ext>
            </a:extLst>
          </p:cNvPr>
          <p:cNvSpPr>
            <a:spLocks noGrp="1"/>
          </p:cNvSpPr>
          <p:nvPr>
            <p:ph type="sldNum" sz="quarter" idx="12"/>
          </p:nvPr>
        </p:nvSpPr>
        <p:spPr/>
        <p:txBody>
          <a:bodyPr/>
          <a:lstStyle/>
          <a:p>
            <a:fld id="{AD159975-5135-4B6E-A0BA-4346E628FDDF}" type="slidenum">
              <a:rPr lang="en-IN" smtClean="0"/>
              <a:t>21</a:t>
            </a:fld>
            <a:endParaRPr lang="en-IN"/>
          </a:p>
        </p:txBody>
      </p:sp>
    </p:spTree>
    <p:extLst>
      <p:ext uri="{BB962C8B-B14F-4D97-AF65-F5344CB8AC3E}">
        <p14:creationId xmlns:p14="http://schemas.microsoft.com/office/powerpoint/2010/main" val="2575845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6130-AADE-BCE5-F8DB-AB963B1AFAF9}"/>
              </a:ext>
            </a:extLst>
          </p:cNvPr>
          <p:cNvSpPr>
            <a:spLocks noGrp="1"/>
          </p:cNvSpPr>
          <p:nvPr>
            <p:ph type="title"/>
          </p:nvPr>
        </p:nvSpPr>
        <p:spPr>
          <a:xfrm>
            <a:off x="838200" y="365126"/>
            <a:ext cx="10515600" cy="924660"/>
          </a:xfrm>
        </p:spPr>
        <p:txBody>
          <a:bodyPr>
            <a:normAutofit/>
          </a:bodyPr>
          <a:lstStyle/>
          <a:p>
            <a:r>
              <a:rPr lang="en-IN" sz="4000" b="1" dirty="0">
                <a:latin typeface="Times New Roman" panose="02020603050405020304" pitchFamily="18" charset="0"/>
                <a:cs typeface="Times New Roman" panose="02020603050405020304" pitchFamily="18" charset="0"/>
              </a:rPr>
              <a:t>Module 1: HYBRID SAMPLING</a:t>
            </a:r>
            <a:endParaRPr lang="en-IN" sz="4000" dirty="0"/>
          </a:p>
        </p:txBody>
      </p:sp>
      <p:sp>
        <p:nvSpPr>
          <p:cNvPr id="3" name="Content Placeholder 2">
            <a:extLst>
              <a:ext uri="{FF2B5EF4-FFF2-40B4-BE49-F238E27FC236}">
                <a16:creationId xmlns:a16="http://schemas.microsoft.com/office/drawing/2014/main" id="{5D30E68A-02C4-7F1A-5609-B28EDD638FA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Repeated Edited Nearest Neighbors (RENN) + Synthetic Minority Over-sampling Technique (SMOTE)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1A0C41F5-07A5-3691-063B-93DC56B4A750}"/>
              </a:ext>
            </a:extLst>
          </p:cNvPr>
          <p:cNvCxnSpPr/>
          <p:nvPr/>
        </p:nvCxnSpPr>
        <p:spPr>
          <a:xfrm>
            <a:off x="516227" y="1359673"/>
            <a:ext cx="11191741" cy="0"/>
          </a:xfrm>
          <a:prstGeom prst="line">
            <a:avLst/>
          </a:prstGeom>
        </p:spPr>
        <p:style>
          <a:lnRef idx="3">
            <a:schemeClr val="dk1"/>
          </a:lnRef>
          <a:fillRef idx="0">
            <a:schemeClr val="dk1"/>
          </a:fillRef>
          <a:effectRef idx="2">
            <a:schemeClr val="dk1"/>
          </a:effectRef>
          <a:fontRef idx="minor">
            <a:schemeClr val="tx1"/>
          </a:fontRef>
        </p:style>
      </p:cxnSp>
      <p:pic>
        <p:nvPicPr>
          <p:cNvPr id="8" name="Picture 7">
            <a:extLst>
              <a:ext uri="{FF2B5EF4-FFF2-40B4-BE49-F238E27FC236}">
                <a16:creationId xmlns:a16="http://schemas.microsoft.com/office/drawing/2014/main" id="{2C77077F-BD5B-8E1E-E23E-7969B12B0151}"/>
              </a:ext>
            </a:extLst>
          </p:cNvPr>
          <p:cNvPicPr>
            <a:picLocks noChangeAspect="1"/>
          </p:cNvPicPr>
          <p:nvPr/>
        </p:nvPicPr>
        <p:blipFill>
          <a:blip r:embed="rId2"/>
          <a:stretch>
            <a:fillRect/>
          </a:stretch>
        </p:blipFill>
        <p:spPr>
          <a:xfrm>
            <a:off x="1427173" y="4001294"/>
            <a:ext cx="9530438" cy="1552775"/>
          </a:xfrm>
          <a:prstGeom prst="rect">
            <a:avLst/>
          </a:prstGeom>
        </p:spPr>
      </p:pic>
      <p:sp>
        <p:nvSpPr>
          <p:cNvPr id="5" name="Slide Number Placeholder 4">
            <a:extLst>
              <a:ext uri="{FF2B5EF4-FFF2-40B4-BE49-F238E27FC236}">
                <a16:creationId xmlns:a16="http://schemas.microsoft.com/office/drawing/2014/main" id="{C19BE1C4-6800-8FE8-DDBA-867550DEDA75}"/>
              </a:ext>
            </a:extLst>
          </p:cNvPr>
          <p:cNvSpPr>
            <a:spLocks noGrp="1"/>
          </p:cNvSpPr>
          <p:nvPr>
            <p:ph type="sldNum" sz="quarter" idx="12"/>
          </p:nvPr>
        </p:nvSpPr>
        <p:spPr/>
        <p:txBody>
          <a:bodyPr/>
          <a:lstStyle/>
          <a:p>
            <a:fld id="{AD159975-5135-4B6E-A0BA-4346E628FDDF}" type="slidenum">
              <a:rPr lang="en-IN" smtClean="0"/>
              <a:t>22</a:t>
            </a:fld>
            <a:endParaRPr lang="en-IN"/>
          </a:p>
        </p:txBody>
      </p:sp>
    </p:spTree>
    <p:extLst>
      <p:ext uri="{BB962C8B-B14F-4D97-AF65-F5344CB8AC3E}">
        <p14:creationId xmlns:p14="http://schemas.microsoft.com/office/powerpoint/2010/main" val="714015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6130-AADE-BCE5-F8DB-AB963B1AFAF9}"/>
              </a:ext>
            </a:extLst>
          </p:cNvPr>
          <p:cNvSpPr>
            <a:spLocks noGrp="1"/>
          </p:cNvSpPr>
          <p:nvPr>
            <p:ph type="title"/>
          </p:nvPr>
        </p:nvSpPr>
        <p:spPr>
          <a:xfrm>
            <a:off x="838200" y="365126"/>
            <a:ext cx="10515600" cy="924660"/>
          </a:xfrm>
        </p:spPr>
        <p:txBody>
          <a:bodyPr>
            <a:normAutofit/>
          </a:bodyPr>
          <a:lstStyle/>
          <a:p>
            <a:r>
              <a:rPr lang="en-IN" sz="4000" b="1" dirty="0">
                <a:latin typeface="Times New Roman" panose="02020603050405020304" pitchFamily="18" charset="0"/>
                <a:cs typeface="Times New Roman" panose="02020603050405020304" pitchFamily="18" charset="0"/>
              </a:rPr>
              <a:t>Module 1: HYBRID SAMPLING</a:t>
            </a:r>
            <a:endParaRPr lang="en-IN" sz="4000" dirty="0"/>
          </a:p>
        </p:txBody>
      </p:sp>
      <p:sp>
        <p:nvSpPr>
          <p:cNvPr id="3" name="Content Placeholder 2">
            <a:extLst>
              <a:ext uri="{FF2B5EF4-FFF2-40B4-BE49-F238E27FC236}">
                <a16:creationId xmlns:a16="http://schemas.microsoft.com/office/drawing/2014/main" id="{5D30E68A-02C4-7F1A-5609-B28EDD638FA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Random Under Sampling (RUS) + Random Over Sampling (ROS)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1A0C41F5-07A5-3691-063B-93DC56B4A750}"/>
              </a:ext>
            </a:extLst>
          </p:cNvPr>
          <p:cNvCxnSpPr/>
          <p:nvPr/>
        </p:nvCxnSpPr>
        <p:spPr>
          <a:xfrm>
            <a:off x="516227" y="1359673"/>
            <a:ext cx="11191741" cy="0"/>
          </a:xfrm>
          <a:prstGeom prst="line">
            <a:avLst/>
          </a:prstGeom>
        </p:spPr>
        <p:style>
          <a:lnRef idx="3">
            <a:schemeClr val="dk1"/>
          </a:lnRef>
          <a:fillRef idx="0">
            <a:schemeClr val="dk1"/>
          </a:fillRef>
          <a:effectRef idx="2">
            <a:schemeClr val="dk1"/>
          </a:effectRef>
          <a:fontRef idx="minor">
            <a:schemeClr val="tx1"/>
          </a:fontRef>
        </p:style>
      </p:cxnSp>
      <p:pic>
        <p:nvPicPr>
          <p:cNvPr id="6" name="Picture 5">
            <a:extLst>
              <a:ext uri="{FF2B5EF4-FFF2-40B4-BE49-F238E27FC236}">
                <a16:creationId xmlns:a16="http://schemas.microsoft.com/office/drawing/2014/main" id="{649B1391-BECE-79EA-B8EA-58189C940500}"/>
              </a:ext>
            </a:extLst>
          </p:cNvPr>
          <p:cNvPicPr>
            <a:picLocks noChangeAspect="1"/>
          </p:cNvPicPr>
          <p:nvPr/>
        </p:nvPicPr>
        <p:blipFill rotWithShape="1">
          <a:blip r:embed="rId2"/>
          <a:srcRect r="14530"/>
          <a:stretch/>
        </p:blipFill>
        <p:spPr>
          <a:xfrm>
            <a:off x="1916230" y="4092442"/>
            <a:ext cx="9085446" cy="1695450"/>
          </a:xfrm>
          <a:prstGeom prst="rect">
            <a:avLst/>
          </a:prstGeom>
        </p:spPr>
      </p:pic>
      <p:sp>
        <p:nvSpPr>
          <p:cNvPr id="5" name="Slide Number Placeholder 4">
            <a:extLst>
              <a:ext uri="{FF2B5EF4-FFF2-40B4-BE49-F238E27FC236}">
                <a16:creationId xmlns:a16="http://schemas.microsoft.com/office/drawing/2014/main" id="{70B9349D-19E8-45A3-7D01-3BCC900DF9B0}"/>
              </a:ext>
            </a:extLst>
          </p:cNvPr>
          <p:cNvSpPr>
            <a:spLocks noGrp="1"/>
          </p:cNvSpPr>
          <p:nvPr>
            <p:ph type="sldNum" sz="quarter" idx="12"/>
          </p:nvPr>
        </p:nvSpPr>
        <p:spPr/>
        <p:txBody>
          <a:bodyPr/>
          <a:lstStyle/>
          <a:p>
            <a:fld id="{AD159975-5135-4B6E-A0BA-4346E628FDDF}" type="slidenum">
              <a:rPr lang="en-IN" smtClean="0"/>
              <a:t>23</a:t>
            </a:fld>
            <a:endParaRPr lang="en-IN"/>
          </a:p>
        </p:txBody>
      </p:sp>
    </p:spTree>
    <p:extLst>
      <p:ext uri="{BB962C8B-B14F-4D97-AF65-F5344CB8AC3E}">
        <p14:creationId xmlns:p14="http://schemas.microsoft.com/office/powerpoint/2010/main" val="1571453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6130-AADE-BCE5-F8DB-AB963B1AFAF9}"/>
              </a:ext>
            </a:extLst>
          </p:cNvPr>
          <p:cNvSpPr>
            <a:spLocks noGrp="1"/>
          </p:cNvSpPr>
          <p:nvPr>
            <p:ph type="title"/>
          </p:nvPr>
        </p:nvSpPr>
        <p:spPr>
          <a:xfrm>
            <a:off x="838200" y="365126"/>
            <a:ext cx="10515600" cy="924660"/>
          </a:xfrm>
        </p:spPr>
        <p:txBody>
          <a:bodyPr>
            <a:normAutofit/>
          </a:bodyPr>
          <a:lstStyle/>
          <a:p>
            <a:r>
              <a:rPr lang="en-IN" sz="4000" b="1" dirty="0">
                <a:latin typeface="Times New Roman" panose="02020603050405020304" pitchFamily="18" charset="0"/>
                <a:cs typeface="Times New Roman" panose="02020603050405020304" pitchFamily="18" charset="0"/>
              </a:rPr>
              <a:t>Module 1: HYBRID SAMPLING</a:t>
            </a:r>
            <a:endParaRPr lang="en-IN" sz="4000" dirty="0"/>
          </a:p>
        </p:txBody>
      </p:sp>
      <p:sp>
        <p:nvSpPr>
          <p:cNvPr id="3" name="Content Placeholder 2">
            <a:extLst>
              <a:ext uri="{FF2B5EF4-FFF2-40B4-BE49-F238E27FC236}">
                <a16:creationId xmlns:a16="http://schemas.microsoft.com/office/drawing/2014/main" id="{5D30E68A-02C4-7F1A-5609-B28EDD638FA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Repeated Edited Nearest Neighbors (RENN) + Random Under Sampling (RUS)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1A0C41F5-07A5-3691-063B-93DC56B4A750}"/>
              </a:ext>
            </a:extLst>
          </p:cNvPr>
          <p:cNvCxnSpPr/>
          <p:nvPr/>
        </p:nvCxnSpPr>
        <p:spPr>
          <a:xfrm>
            <a:off x="516227" y="1359673"/>
            <a:ext cx="11191741" cy="0"/>
          </a:xfrm>
          <a:prstGeom prst="line">
            <a:avLst/>
          </a:prstGeom>
        </p:spPr>
        <p:style>
          <a:lnRef idx="3">
            <a:schemeClr val="dk1"/>
          </a:lnRef>
          <a:fillRef idx="0">
            <a:schemeClr val="dk1"/>
          </a:fillRef>
          <a:effectRef idx="2">
            <a:schemeClr val="dk1"/>
          </a:effectRef>
          <a:fontRef idx="minor">
            <a:schemeClr val="tx1"/>
          </a:fontRef>
        </p:style>
      </p:cxnSp>
      <p:pic>
        <p:nvPicPr>
          <p:cNvPr id="7" name="Picture 6">
            <a:extLst>
              <a:ext uri="{FF2B5EF4-FFF2-40B4-BE49-F238E27FC236}">
                <a16:creationId xmlns:a16="http://schemas.microsoft.com/office/drawing/2014/main" id="{551EA3C4-9BAB-781A-048A-CB3829858907}"/>
              </a:ext>
            </a:extLst>
          </p:cNvPr>
          <p:cNvPicPr>
            <a:picLocks noChangeAspect="1"/>
          </p:cNvPicPr>
          <p:nvPr/>
        </p:nvPicPr>
        <p:blipFill>
          <a:blip r:embed="rId2"/>
          <a:stretch>
            <a:fillRect/>
          </a:stretch>
        </p:blipFill>
        <p:spPr>
          <a:xfrm>
            <a:off x="1271587" y="4241082"/>
            <a:ext cx="9648825" cy="1590675"/>
          </a:xfrm>
          <a:prstGeom prst="rect">
            <a:avLst/>
          </a:prstGeom>
        </p:spPr>
      </p:pic>
      <p:sp>
        <p:nvSpPr>
          <p:cNvPr id="5" name="Slide Number Placeholder 4">
            <a:extLst>
              <a:ext uri="{FF2B5EF4-FFF2-40B4-BE49-F238E27FC236}">
                <a16:creationId xmlns:a16="http://schemas.microsoft.com/office/drawing/2014/main" id="{9F428161-14A7-5373-A2F8-421151A30F02}"/>
              </a:ext>
            </a:extLst>
          </p:cNvPr>
          <p:cNvSpPr>
            <a:spLocks noGrp="1"/>
          </p:cNvSpPr>
          <p:nvPr>
            <p:ph type="sldNum" sz="quarter" idx="12"/>
          </p:nvPr>
        </p:nvSpPr>
        <p:spPr/>
        <p:txBody>
          <a:bodyPr/>
          <a:lstStyle/>
          <a:p>
            <a:fld id="{AD159975-5135-4B6E-A0BA-4346E628FDDF}" type="slidenum">
              <a:rPr lang="en-IN" smtClean="0"/>
              <a:t>24</a:t>
            </a:fld>
            <a:endParaRPr lang="en-IN"/>
          </a:p>
        </p:txBody>
      </p:sp>
    </p:spTree>
    <p:extLst>
      <p:ext uri="{BB962C8B-B14F-4D97-AF65-F5344CB8AC3E}">
        <p14:creationId xmlns:p14="http://schemas.microsoft.com/office/powerpoint/2010/main" val="2220636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6130-AADE-BCE5-F8DB-AB963B1AFAF9}"/>
              </a:ext>
            </a:extLst>
          </p:cNvPr>
          <p:cNvSpPr>
            <a:spLocks noGrp="1"/>
          </p:cNvSpPr>
          <p:nvPr>
            <p:ph type="title"/>
          </p:nvPr>
        </p:nvSpPr>
        <p:spPr>
          <a:xfrm>
            <a:off x="838200" y="365126"/>
            <a:ext cx="10515600" cy="924660"/>
          </a:xfrm>
        </p:spPr>
        <p:txBody>
          <a:bodyPr>
            <a:normAutofit/>
          </a:bodyPr>
          <a:lstStyle/>
          <a:p>
            <a:r>
              <a:rPr lang="en-IN" sz="4000" b="1" dirty="0">
                <a:latin typeface="Times New Roman" panose="02020603050405020304" pitchFamily="18" charset="0"/>
                <a:cs typeface="Times New Roman" panose="02020603050405020304" pitchFamily="18" charset="0"/>
              </a:rPr>
              <a:t>Module 1: HYBRID SAMPLING</a:t>
            </a:r>
            <a:endParaRPr lang="en-IN" sz="4000" dirty="0"/>
          </a:p>
        </p:txBody>
      </p:sp>
      <p:sp>
        <p:nvSpPr>
          <p:cNvPr id="3" name="Content Placeholder 2">
            <a:extLst>
              <a:ext uri="{FF2B5EF4-FFF2-40B4-BE49-F238E27FC236}">
                <a16:creationId xmlns:a16="http://schemas.microsoft.com/office/drawing/2014/main" id="{5D30E68A-02C4-7F1A-5609-B28EDD638FA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Random Under Sampling (RUS) + Synthetic Minority Over-sampling Technique (SMOTE)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1A0C41F5-07A5-3691-063B-93DC56B4A750}"/>
              </a:ext>
            </a:extLst>
          </p:cNvPr>
          <p:cNvCxnSpPr/>
          <p:nvPr/>
        </p:nvCxnSpPr>
        <p:spPr>
          <a:xfrm>
            <a:off x="516227" y="1359673"/>
            <a:ext cx="11191741" cy="0"/>
          </a:xfrm>
          <a:prstGeom prst="line">
            <a:avLst/>
          </a:prstGeom>
        </p:spPr>
        <p:style>
          <a:lnRef idx="3">
            <a:schemeClr val="dk1"/>
          </a:lnRef>
          <a:fillRef idx="0">
            <a:schemeClr val="dk1"/>
          </a:fillRef>
          <a:effectRef idx="2">
            <a:schemeClr val="dk1"/>
          </a:effectRef>
          <a:fontRef idx="minor">
            <a:schemeClr val="tx1"/>
          </a:fontRef>
        </p:style>
      </p:cxnSp>
      <p:pic>
        <p:nvPicPr>
          <p:cNvPr id="5" name="Picture 4">
            <a:extLst>
              <a:ext uri="{FF2B5EF4-FFF2-40B4-BE49-F238E27FC236}">
                <a16:creationId xmlns:a16="http://schemas.microsoft.com/office/drawing/2014/main" id="{19249B14-B61C-70C6-3432-58CBEE1CA8F2}"/>
              </a:ext>
            </a:extLst>
          </p:cNvPr>
          <p:cNvPicPr>
            <a:picLocks noChangeAspect="1"/>
          </p:cNvPicPr>
          <p:nvPr/>
        </p:nvPicPr>
        <p:blipFill>
          <a:blip r:embed="rId2"/>
          <a:stretch>
            <a:fillRect/>
          </a:stretch>
        </p:blipFill>
        <p:spPr>
          <a:xfrm>
            <a:off x="1309838" y="4198320"/>
            <a:ext cx="10629900" cy="1695450"/>
          </a:xfrm>
          <a:prstGeom prst="rect">
            <a:avLst/>
          </a:prstGeom>
        </p:spPr>
      </p:pic>
      <p:sp>
        <p:nvSpPr>
          <p:cNvPr id="6" name="Slide Number Placeholder 5">
            <a:extLst>
              <a:ext uri="{FF2B5EF4-FFF2-40B4-BE49-F238E27FC236}">
                <a16:creationId xmlns:a16="http://schemas.microsoft.com/office/drawing/2014/main" id="{4277FC88-857F-1A1A-2021-89FE21CED903}"/>
              </a:ext>
            </a:extLst>
          </p:cNvPr>
          <p:cNvSpPr>
            <a:spLocks noGrp="1"/>
          </p:cNvSpPr>
          <p:nvPr>
            <p:ph type="sldNum" sz="quarter" idx="12"/>
          </p:nvPr>
        </p:nvSpPr>
        <p:spPr/>
        <p:txBody>
          <a:bodyPr/>
          <a:lstStyle/>
          <a:p>
            <a:fld id="{AD159975-5135-4B6E-A0BA-4346E628FDDF}" type="slidenum">
              <a:rPr lang="en-IN" smtClean="0"/>
              <a:t>25</a:t>
            </a:fld>
            <a:endParaRPr lang="en-IN"/>
          </a:p>
        </p:txBody>
      </p:sp>
    </p:spTree>
    <p:extLst>
      <p:ext uri="{BB962C8B-B14F-4D97-AF65-F5344CB8AC3E}">
        <p14:creationId xmlns:p14="http://schemas.microsoft.com/office/powerpoint/2010/main" val="1530123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97912C-11BB-FA95-D3EE-56451FD1286F}"/>
              </a:ext>
            </a:extLst>
          </p:cNvPr>
          <p:cNvPicPr>
            <a:picLocks noChangeAspect="1"/>
          </p:cNvPicPr>
          <p:nvPr/>
        </p:nvPicPr>
        <p:blipFill>
          <a:blip r:embed="rId2"/>
          <a:stretch>
            <a:fillRect/>
          </a:stretch>
        </p:blipFill>
        <p:spPr>
          <a:xfrm>
            <a:off x="1342223" y="404593"/>
            <a:ext cx="9507554" cy="5991061"/>
          </a:xfrm>
          <a:prstGeom prst="rect">
            <a:avLst/>
          </a:prstGeom>
        </p:spPr>
      </p:pic>
      <p:sp>
        <p:nvSpPr>
          <p:cNvPr id="2" name="Slide Number Placeholder 1">
            <a:extLst>
              <a:ext uri="{FF2B5EF4-FFF2-40B4-BE49-F238E27FC236}">
                <a16:creationId xmlns:a16="http://schemas.microsoft.com/office/drawing/2014/main" id="{8F327452-1386-6A6F-F0ED-F7CB79AC1AE8}"/>
              </a:ext>
            </a:extLst>
          </p:cNvPr>
          <p:cNvSpPr>
            <a:spLocks noGrp="1"/>
          </p:cNvSpPr>
          <p:nvPr>
            <p:ph type="sldNum" sz="quarter" idx="12"/>
          </p:nvPr>
        </p:nvSpPr>
        <p:spPr/>
        <p:txBody>
          <a:bodyPr/>
          <a:lstStyle/>
          <a:p>
            <a:fld id="{AD159975-5135-4B6E-A0BA-4346E628FDDF}" type="slidenum">
              <a:rPr lang="en-IN" smtClean="0"/>
              <a:t>26</a:t>
            </a:fld>
            <a:endParaRPr lang="en-IN"/>
          </a:p>
        </p:txBody>
      </p:sp>
    </p:spTree>
    <p:extLst>
      <p:ext uri="{BB962C8B-B14F-4D97-AF65-F5344CB8AC3E}">
        <p14:creationId xmlns:p14="http://schemas.microsoft.com/office/powerpoint/2010/main" val="509249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6130-AADE-BCE5-F8DB-AB963B1AFAF9}"/>
              </a:ext>
            </a:extLst>
          </p:cNvPr>
          <p:cNvSpPr>
            <a:spLocks noGrp="1"/>
          </p:cNvSpPr>
          <p:nvPr>
            <p:ph type="title"/>
          </p:nvPr>
        </p:nvSpPr>
        <p:spPr>
          <a:xfrm>
            <a:off x="838200" y="365126"/>
            <a:ext cx="10515600" cy="761030"/>
          </a:xfrm>
        </p:spPr>
        <p:txBody>
          <a:bodyPr>
            <a:normAutofit/>
          </a:bodyPr>
          <a:lstStyle/>
          <a:p>
            <a:r>
              <a:rPr lang="en-IN" sz="4000" b="1" dirty="0">
                <a:latin typeface="Times New Roman" panose="02020603050405020304" pitchFamily="18" charset="0"/>
                <a:cs typeface="Times New Roman" panose="02020603050405020304" pitchFamily="18" charset="0"/>
              </a:rPr>
              <a:t>Implementation of Existing System</a:t>
            </a:r>
            <a:endParaRPr lang="en-IN" sz="4000" dirty="0"/>
          </a:p>
        </p:txBody>
      </p:sp>
      <p:sp>
        <p:nvSpPr>
          <p:cNvPr id="3" name="Content Placeholder 2">
            <a:extLst>
              <a:ext uri="{FF2B5EF4-FFF2-40B4-BE49-F238E27FC236}">
                <a16:creationId xmlns:a16="http://schemas.microsoft.com/office/drawing/2014/main" id="{5D30E68A-02C4-7F1A-5609-B28EDD638FA4}"/>
              </a:ext>
            </a:extLst>
          </p:cNvPr>
          <p:cNvSpPr>
            <a:spLocks noGrp="1"/>
          </p:cNvSpPr>
          <p:nvPr>
            <p:ph idx="1"/>
          </p:nvPr>
        </p:nvSpPr>
        <p:spPr>
          <a:xfrm>
            <a:off x="838200" y="1593191"/>
            <a:ext cx="10515600" cy="5173370"/>
          </a:xfrm>
        </p:spPr>
        <p:txBody>
          <a:bodyPr>
            <a:normAutofit lnSpcReduction="10000"/>
          </a:bodyPr>
          <a:lstStyle/>
          <a:p>
            <a:r>
              <a:rPr lang="en-IN" sz="3200" b="1" u="sng" dirty="0">
                <a:latin typeface="Times New Roman" panose="02020603050405020304" pitchFamily="18" charset="0"/>
                <a:cs typeface="Times New Roman" panose="02020603050405020304" pitchFamily="18" charset="0"/>
              </a:rPr>
              <a:t>Module 2:</a:t>
            </a:r>
          </a:p>
          <a:p>
            <a:pPr lvl="1"/>
            <a:endParaRPr lang="en-IN" sz="1000" b="1" u="sng"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Implementing Classifier algorithms along with cross validation by giving input as all sampling datasets.</a:t>
            </a:r>
            <a:endParaRPr lang="en-IN" sz="1050"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Here the Classifier algorithms are:</a:t>
            </a:r>
          </a:p>
          <a:p>
            <a:pPr lvl="2"/>
            <a:r>
              <a:rPr lang="en-IN" sz="2400" dirty="0">
                <a:latin typeface="Times New Roman" panose="02020603050405020304" pitchFamily="18" charset="0"/>
                <a:cs typeface="Times New Roman" panose="02020603050405020304" pitchFamily="18" charset="0"/>
              </a:rPr>
              <a:t>Multilayer perceptron classifier</a:t>
            </a:r>
          </a:p>
          <a:p>
            <a:pPr lvl="2"/>
            <a:r>
              <a:rPr lang="en-IN" sz="2400" dirty="0">
                <a:latin typeface="Times New Roman" panose="02020603050405020304" pitchFamily="18" charset="0"/>
                <a:cs typeface="Times New Roman" panose="02020603050405020304" pitchFamily="18" charset="0"/>
              </a:rPr>
              <a:t>Artificial neural network</a:t>
            </a:r>
          </a:p>
          <a:p>
            <a:pPr lvl="2"/>
            <a:r>
              <a:rPr lang="en-IN" sz="2400" dirty="0">
                <a:latin typeface="Times New Roman" panose="02020603050405020304" pitchFamily="18" charset="0"/>
                <a:cs typeface="Times New Roman" panose="02020603050405020304" pitchFamily="18" charset="0"/>
              </a:rPr>
              <a:t>Random forest classifier</a:t>
            </a:r>
          </a:p>
          <a:p>
            <a:pPr lvl="2"/>
            <a:r>
              <a:rPr lang="en-IN" sz="2400" dirty="0">
                <a:latin typeface="Times New Roman" panose="02020603050405020304" pitchFamily="18" charset="0"/>
                <a:cs typeface="Times New Roman" panose="02020603050405020304" pitchFamily="18" charset="0"/>
              </a:rPr>
              <a:t>Extremely randomized trees</a:t>
            </a:r>
          </a:p>
          <a:p>
            <a:pPr lvl="2"/>
            <a:r>
              <a:rPr lang="en-IN" sz="2400" dirty="0">
                <a:latin typeface="Times New Roman" panose="02020603050405020304" pitchFamily="18" charset="0"/>
                <a:cs typeface="Times New Roman" panose="02020603050405020304" pitchFamily="18" charset="0"/>
              </a:rPr>
              <a:t>Naïve bayes</a:t>
            </a:r>
          </a:p>
          <a:p>
            <a:pPr lvl="2"/>
            <a:r>
              <a:rPr lang="en-IN" sz="2400" dirty="0" err="1">
                <a:latin typeface="Times New Roman" panose="02020603050405020304" pitchFamily="18" charset="0"/>
                <a:cs typeface="Times New Roman" panose="02020603050405020304" pitchFamily="18" charset="0"/>
              </a:rPr>
              <a:t>Knn</a:t>
            </a:r>
            <a:endParaRPr lang="en-IN" sz="2400" dirty="0">
              <a:latin typeface="Times New Roman" panose="02020603050405020304" pitchFamily="18" charset="0"/>
              <a:cs typeface="Times New Roman" panose="02020603050405020304" pitchFamily="18" charset="0"/>
            </a:endParaRPr>
          </a:p>
          <a:p>
            <a:pPr lvl="2"/>
            <a:r>
              <a:rPr lang="en-IN" sz="2400" dirty="0">
                <a:latin typeface="Times New Roman" panose="02020603050405020304" pitchFamily="18" charset="0"/>
                <a:cs typeface="Times New Roman" panose="02020603050405020304" pitchFamily="18" charset="0"/>
              </a:rPr>
              <a:t>Logistic regression</a:t>
            </a:r>
          </a:p>
          <a:p>
            <a:pPr lvl="2"/>
            <a:r>
              <a:rPr lang="en-IN" sz="2400" dirty="0">
                <a:latin typeface="Times New Roman" panose="02020603050405020304" pitchFamily="18" charset="0"/>
                <a:cs typeface="Times New Roman" panose="02020603050405020304" pitchFamily="18" charset="0"/>
              </a:rPr>
              <a:t>AdaBoost</a:t>
            </a:r>
          </a:p>
          <a:p>
            <a:pPr lvl="2"/>
            <a:r>
              <a:rPr lang="en-IN" sz="2400" dirty="0" err="1">
                <a:latin typeface="Times New Roman" panose="02020603050405020304" pitchFamily="18" charset="0"/>
                <a:cs typeface="Times New Roman" panose="02020603050405020304" pitchFamily="18" charset="0"/>
              </a:rPr>
              <a:t>XgBoost</a:t>
            </a:r>
            <a:endParaRPr lang="en-IN" sz="24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1A0C41F5-07A5-3691-063B-93DC56B4A750}"/>
              </a:ext>
            </a:extLst>
          </p:cNvPr>
          <p:cNvCxnSpPr/>
          <p:nvPr/>
        </p:nvCxnSpPr>
        <p:spPr>
          <a:xfrm>
            <a:off x="516227" y="1359673"/>
            <a:ext cx="11191741" cy="0"/>
          </a:xfrm>
          <a:prstGeom prst="line">
            <a:avLst/>
          </a:prstGeom>
        </p:spPr>
        <p:style>
          <a:lnRef idx="3">
            <a:schemeClr val="dk1"/>
          </a:lnRef>
          <a:fillRef idx="0">
            <a:schemeClr val="dk1"/>
          </a:fillRef>
          <a:effectRef idx="2">
            <a:schemeClr val="dk1"/>
          </a:effectRef>
          <a:fontRef idx="minor">
            <a:schemeClr val="tx1"/>
          </a:fontRef>
        </p:style>
      </p:cxnSp>
      <p:sp>
        <p:nvSpPr>
          <p:cNvPr id="5" name="Slide Number Placeholder 4">
            <a:extLst>
              <a:ext uri="{FF2B5EF4-FFF2-40B4-BE49-F238E27FC236}">
                <a16:creationId xmlns:a16="http://schemas.microsoft.com/office/drawing/2014/main" id="{6C4763DD-7E4F-D61E-0498-3F022726944B}"/>
              </a:ext>
            </a:extLst>
          </p:cNvPr>
          <p:cNvSpPr>
            <a:spLocks noGrp="1"/>
          </p:cNvSpPr>
          <p:nvPr>
            <p:ph type="sldNum" sz="quarter" idx="12"/>
          </p:nvPr>
        </p:nvSpPr>
        <p:spPr/>
        <p:txBody>
          <a:bodyPr/>
          <a:lstStyle/>
          <a:p>
            <a:fld id="{AD159975-5135-4B6E-A0BA-4346E628FDDF}" type="slidenum">
              <a:rPr lang="en-IN" smtClean="0"/>
              <a:t>27</a:t>
            </a:fld>
            <a:endParaRPr lang="en-IN"/>
          </a:p>
        </p:txBody>
      </p:sp>
    </p:spTree>
    <p:extLst>
      <p:ext uri="{BB962C8B-B14F-4D97-AF65-F5344CB8AC3E}">
        <p14:creationId xmlns:p14="http://schemas.microsoft.com/office/powerpoint/2010/main" val="1309978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28A060D-024D-1D9E-B23A-1BD329F3B135}"/>
              </a:ext>
            </a:extLst>
          </p:cNvPr>
          <p:cNvSpPr>
            <a:spLocks noGrp="1"/>
          </p:cNvSpPr>
          <p:nvPr>
            <p:ph type="title"/>
          </p:nvPr>
        </p:nvSpPr>
        <p:spPr>
          <a:xfrm>
            <a:off x="838200" y="365126"/>
            <a:ext cx="10515600" cy="924660"/>
          </a:xfrm>
        </p:spPr>
        <p:txBody>
          <a:bodyPr>
            <a:normAutofit/>
          </a:bodyPr>
          <a:lstStyle/>
          <a:p>
            <a:r>
              <a:rPr lang="en-IN" sz="4000" b="1" dirty="0">
                <a:latin typeface="Times New Roman" panose="02020603050405020304" pitchFamily="18" charset="0"/>
                <a:cs typeface="Times New Roman" panose="02020603050405020304" pitchFamily="18" charset="0"/>
              </a:rPr>
              <a:t>Module 2: CLASSIFIERS</a:t>
            </a:r>
            <a:endParaRPr lang="en-IN" sz="4000" dirty="0"/>
          </a:p>
        </p:txBody>
      </p:sp>
      <p:cxnSp>
        <p:nvCxnSpPr>
          <p:cNvPr id="7" name="Straight Connector 6">
            <a:extLst>
              <a:ext uri="{FF2B5EF4-FFF2-40B4-BE49-F238E27FC236}">
                <a16:creationId xmlns:a16="http://schemas.microsoft.com/office/drawing/2014/main" id="{6C81E637-489B-E325-5F3B-B60AB03F1F3C}"/>
              </a:ext>
            </a:extLst>
          </p:cNvPr>
          <p:cNvCxnSpPr/>
          <p:nvPr/>
        </p:nvCxnSpPr>
        <p:spPr>
          <a:xfrm>
            <a:off x="516227" y="1359673"/>
            <a:ext cx="11191741" cy="0"/>
          </a:xfrm>
          <a:prstGeom prst="line">
            <a:avLst/>
          </a:prstGeom>
        </p:spPr>
        <p:style>
          <a:lnRef idx="3">
            <a:schemeClr val="dk1"/>
          </a:lnRef>
          <a:fillRef idx="0">
            <a:schemeClr val="dk1"/>
          </a:fillRef>
          <a:effectRef idx="2">
            <a:schemeClr val="dk1"/>
          </a:effectRef>
          <a:fontRef idx="minor">
            <a:schemeClr val="tx1"/>
          </a:fontRef>
        </p:style>
      </p:cxnSp>
      <p:sp>
        <p:nvSpPr>
          <p:cNvPr id="2" name="Slide Number Placeholder 1">
            <a:extLst>
              <a:ext uri="{FF2B5EF4-FFF2-40B4-BE49-F238E27FC236}">
                <a16:creationId xmlns:a16="http://schemas.microsoft.com/office/drawing/2014/main" id="{C1D69F72-6FCF-CECD-9C61-FD356730E095}"/>
              </a:ext>
            </a:extLst>
          </p:cNvPr>
          <p:cNvSpPr>
            <a:spLocks noGrp="1"/>
          </p:cNvSpPr>
          <p:nvPr>
            <p:ph type="sldNum" sz="quarter" idx="12"/>
          </p:nvPr>
        </p:nvSpPr>
        <p:spPr/>
        <p:txBody>
          <a:bodyPr/>
          <a:lstStyle/>
          <a:p>
            <a:fld id="{AD159975-5135-4B6E-A0BA-4346E628FDDF}" type="slidenum">
              <a:rPr lang="en-IN" smtClean="0"/>
              <a:t>28</a:t>
            </a:fld>
            <a:endParaRPr lang="en-IN"/>
          </a:p>
        </p:txBody>
      </p:sp>
      <p:pic>
        <p:nvPicPr>
          <p:cNvPr id="5" name="Picture 4">
            <a:extLst>
              <a:ext uri="{FF2B5EF4-FFF2-40B4-BE49-F238E27FC236}">
                <a16:creationId xmlns:a16="http://schemas.microsoft.com/office/drawing/2014/main" id="{B8402D53-BCE0-B70E-AB1F-BAF2C89AB0FF}"/>
              </a:ext>
            </a:extLst>
          </p:cNvPr>
          <p:cNvPicPr>
            <a:picLocks noChangeAspect="1"/>
          </p:cNvPicPr>
          <p:nvPr/>
        </p:nvPicPr>
        <p:blipFill>
          <a:blip r:embed="rId2"/>
          <a:stretch>
            <a:fillRect/>
          </a:stretch>
        </p:blipFill>
        <p:spPr>
          <a:xfrm>
            <a:off x="423512" y="1912795"/>
            <a:ext cx="11454063" cy="3150091"/>
          </a:xfrm>
          <a:prstGeom prst="rect">
            <a:avLst/>
          </a:prstGeom>
        </p:spPr>
      </p:pic>
    </p:spTree>
    <p:extLst>
      <p:ext uri="{BB962C8B-B14F-4D97-AF65-F5344CB8AC3E}">
        <p14:creationId xmlns:p14="http://schemas.microsoft.com/office/powerpoint/2010/main" val="1198334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2ACCE22-F3F8-E639-5AA4-41CAFC55D181}"/>
              </a:ext>
            </a:extLst>
          </p:cNvPr>
          <p:cNvSpPr>
            <a:spLocks noGrp="1"/>
          </p:cNvSpPr>
          <p:nvPr>
            <p:ph type="sldNum" sz="quarter" idx="12"/>
          </p:nvPr>
        </p:nvSpPr>
        <p:spPr/>
        <p:txBody>
          <a:bodyPr/>
          <a:lstStyle/>
          <a:p>
            <a:fld id="{AD159975-5135-4B6E-A0BA-4346E628FDDF}" type="slidenum">
              <a:rPr lang="en-IN" smtClean="0"/>
              <a:t>29</a:t>
            </a:fld>
            <a:endParaRPr lang="en-IN"/>
          </a:p>
        </p:txBody>
      </p:sp>
      <p:graphicFrame>
        <p:nvGraphicFramePr>
          <p:cNvPr id="5" name="Chart 4">
            <a:extLst>
              <a:ext uri="{FF2B5EF4-FFF2-40B4-BE49-F238E27FC236}">
                <a16:creationId xmlns:a16="http://schemas.microsoft.com/office/drawing/2014/main" id="{0FC40B35-B461-B1FC-AAAA-3334B699DB9F}"/>
              </a:ext>
            </a:extLst>
          </p:cNvPr>
          <p:cNvGraphicFramePr>
            <a:graphicFrameLocks/>
          </p:cNvGraphicFramePr>
          <p:nvPr/>
        </p:nvGraphicFramePr>
        <p:xfrm>
          <a:off x="731519" y="798897"/>
          <a:ext cx="10693667" cy="53227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11044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52580"/>
          </a:xfrm>
        </p:spPr>
        <p:txBody>
          <a:bodyPr>
            <a:normAutofit/>
          </a:bodyPr>
          <a:lstStyle/>
          <a:p>
            <a:r>
              <a:rPr lang="en-US" sz="4000" b="1" dirty="0">
                <a:latin typeface="Times New Roman" panose="02020603050405020304" pitchFamily="18" charset="0"/>
                <a:cs typeface="Times New Roman" panose="02020603050405020304" pitchFamily="18" charset="0"/>
              </a:rPr>
              <a:t>Testosterone Deficiency</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38425"/>
            <a:ext cx="10515600" cy="4282159"/>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Testosterone is the most important male sex hormone, and its deficiency brings many physical and mental harms.</a:t>
            </a:r>
          </a:p>
          <a:p>
            <a:endParaRPr lang="en-US" sz="6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Testosterone Deficiency Syndrome, or Hypogonadism, is a condition in which a man’s body does not produce sufficient testosterone, the primary male hormone. </a:t>
            </a:r>
          </a:p>
          <a:p>
            <a:pPr marL="0" indent="0">
              <a:buNone/>
            </a:pPr>
            <a:endParaRPr lang="en-US" sz="1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condition generally affects older men, but younger patients can also be affected for a variety of reasons.</a:t>
            </a:r>
          </a:p>
          <a:p>
            <a:pPr marL="0" indent="0">
              <a:buNone/>
            </a:pPr>
            <a:endParaRPr lang="en-US" sz="1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can result to obesity, type 2 diabetes, opioids, or systemic disease and other complications that reduce overall health indicators .</a:t>
            </a:r>
            <a:endParaRPr lang="en-IN" dirty="0">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a:off x="500129" y="1517705"/>
            <a:ext cx="11191741" cy="0"/>
          </a:xfrm>
          <a:prstGeom prst="line">
            <a:avLst/>
          </a:prstGeom>
        </p:spPr>
        <p:style>
          <a:lnRef idx="3">
            <a:schemeClr val="dk1"/>
          </a:lnRef>
          <a:fillRef idx="0">
            <a:schemeClr val="dk1"/>
          </a:fillRef>
          <a:effectRef idx="2">
            <a:schemeClr val="dk1"/>
          </a:effectRef>
          <a:fontRef idx="minor">
            <a:schemeClr val="tx1"/>
          </a:fontRef>
        </p:style>
      </p:cxnSp>
      <p:sp>
        <p:nvSpPr>
          <p:cNvPr id="5" name="Slide Number Placeholder 4">
            <a:extLst>
              <a:ext uri="{FF2B5EF4-FFF2-40B4-BE49-F238E27FC236}">
                <a16:creationId xmlns:a16="http://schemas.microsoft.com/office/drawing/2014/main" id="{7C64D738-5184-3A12-4E1E-778A70785BF1}"/>
              </a:ext>
            </a:extLst>
          </p:cNvPr>
          <p:cNvSpPr>
            <a:spLocks noGrp="1"/>
          </p:cNvSpPr>
          <p:nvPr>
            <p:ph type="sldNum" sz="quarter" idx="12"/>
          </p:nvPr>
        </p:nvSpPr>
        <p:spPr/>
        <p:txBody>
          <a:bodyPr/>
          <a:lstStyle/>
          <a:p>
            <a:fld id="{AD159975-5135-4B6E-A0BA-4346E628FDDF}" type="slidenum">
              <a:rPr lang="en-IN" smtClean="0"/>
              <a:t>3</a:t>
            </a:fld>
            <a:endParaRPr lang="en-IN"/>
          </a:p>
        </p:txBody>
      </p:sp>
    </p:spTree>
    <p:extLst>
      <p:ext uri="{BB962C8B-B14F-4D97-AF65-F5344CB8AC3E}">
        <p14:creationId xmlns:p14="http://schemas.microsoft.com/office/powerpoint/2010/main" val="15635886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3E5D77-5C72-88FB-6F24-EC4CABB13B94}"/>
              </a:ext>
            </a:extLst>
          </p:cNvPr>
          <p:cNvSpPr>
            <a:spLocks noGrp="1"/>
          </p:cNvSpPr>
          <p:nvPr>
            <p:ph type="sldNum" sz="quarter" idx="12"/>
          </p:nvPr>
        </p:nvSpPr>
        <p:spPr/>
        <p:txBody>
          <a:bodyPr/>
          <a:lstStyle/>
          <a:p>
            <a:fld id="{AD159975-5135-4B6E-A0BA-4346E628FDDF}" type="slidenum">
              <a:rPr lang="en-IN" smtClean="0"/>
              <a:t>30</a:t>
            </a:fld>
            <a:endParaRPr lang="en-IN"/>
          </a:p>
        </p:txBody>
      </p:sp>
      <p:graphicFrame>
        <p:nvGraphicFramePr>
          <p:cNvPr id="5" name="Chart 4">
            <a:extLst>
              <a:ext uri="{FF2B5EF4-FFF2-40B4-BE49-F238E27FC236}">
                <a16:creationId xmlns:a16="http://schemas.microsoft.com/office/drawing/2014/main" id="{254D1588-DBEC-D4D8-4EF6-41320DBEF81C}"/>
              </a:ext>
            </a:extLst>
          </p:cNvPr>
          <p:cNvGraphicFramePr>
            <a:graphicFrameLocks/>
          </p:cNvGraphicFramePr>
          <p:nvPr/>
        </p:nvGraphicFramePr>
        <p:xfrm>
          <a:off x="686602" y="688490"/>
          <a:ext cx="10818795" cy="54810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951715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A5BB-8B6E-432E-FE9C-710D6D949772}"/>
              </a:ext>
            </a:extLst>
          </p:cNvPr>
          <p:cNvSpPr>
            <a:spLocks noGrp="1"/>
          </p:cNvSpPr>
          <p:nvPr>
            <p:ph type="title"/>
          </p:nvPr>
        </p:nvSpPr>
        <p:spPr>
          <a:xfrm>
            <a:off x="838200" y="365125"/>
            <a:ext cx="10515600" cy="963161"/>
          </a:xfrm>
        </p:spPr>
        <p:txBody>
          <a:bodyPr/>
          <a:lstStyle/>
          <a:p>
            <a:r>
              <a:rPr lang="en-IN" sz="4400" b="1" dirty="0">
                <a:latin typeface="Times New Roman" panose="02020603050405020304" pitchFamily="18" charset="0"/>
                <a:cs typeface="Times New Roman" panose="02020603050405020304" pitchFamily="18" charset="0"/>
              </a:rPr>
              <a:t>Module 2: CLASSIFIERS</a:t>
            </a:r>
            <a:endParaRPr lang="en-IN" dirty="0"/>
          </a:p>
        </p:txBody>
      </p:sp>
      <p:sp>
        <p:nvSpPr>
          <p:cNvPr id="3" name="Content Placeholder 2">
            <a:extLst>
              <a:ext uri="{FF2B5EF4-FFF2-40B4-BE49-F238E27FC236}">
                <a16:creationId xmlns:a16="http://schemas.microsoft.com/office/drawing/2014/main" id="{9376A3FE-E5FF-E638-4D7E-66BA8AF63B34}"/>
              </a:ext>
            </a:extLst>
          </p:cNvPr>
          <p:cNvSpPr>
            <a:spLocks noGrp="1"/>
          </p:cNvSpPr>
          <p:nvPr>
            <p:ph idx="1"/>
          </p:nvPr>
        </p:nvSpPr>
        <p:spPr>
          <a:xfrm>
            <a:off x="838200" y="2011679"/>
            <a:ext cx="10515600" cy="4165283"/>
          </a:xfrm>
        </p:spPr>
        <p:txBody>
          <a:bodyPr/>
          <a:lstStyle/>
          <a:p>
            <a:r>
              <a:rPr lang="en-US" dirty="0">
                <a:latin typeface="Times New Roman" panose="02020603050405020304" pitchFamily="18" charset="0"/>
                <a:cs typeface="Times New Roman" panose="02020603050405020304" pitchFamily="18" charset="0"/>
              </a:rPr>
              <a:t>Among all the Classifiers with Over Sampling  the RF(Random Forest ) and  ERF(Extremely Random Forest) performed the best with the accuracy of 93 and 96 percent.</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Using Cross Validation with all datasets RF(79.07%) , ERT(78.94%) and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(78.58%) produced superior results among all the classifiers used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5AABA6C-F285-4620-5021-48A309DD2FE9}"/>
              </a:ext>
            </a:extLst>
          </p:cNvPr>
          <p:cNvSpPr>
            <a:spLocks noGrp="1"/>
          </p:cNvSpPr>
          <p:nvPr>
            <p:ph type="sldNum" sz="quarter" idx="12"/>
          </p:nvPr>
        </p:nvSpPr>
        <p:spPr/>
        <p:txBody>
          <a:bodyPr/>
          <a:lstStyle/>
          <a:p>
            <a:fld id="{AD159975-5135-4B6E-A0BA-4346E628FDDF}" type="slidenum">
              <a:rPr lang="en-IN" smtClean="0"/>
              <a:t>31</a:t>
            </a:fld>
            <a:endParaRPr lang="en-IN"/>
          </a:p>
        </p:txBody>
      </p:sp>
      <p:cxnSp>
        <p:nvCxnSpPr>
          <p:cNvPr id="5" name="Straight Connector 4">
            <a:extLst>
              <a:ext uri="{FF2B5EF4-FFF2-40B4-BE49-F238E27FC236}">
                <a16:creationId xmlns:a16="http://schemas.microsoft.com/office/drawing/2014/main" id="{D030E518-3DFB-D842-9C6F-CFE9034F53D2}"/>
              </a:ext>
            </a:extLst>
          </p:cNvPr>
          <p:cNvCxnSpPr/>
          <p:nvPr/>
        </p:nvCxnSpPr>
        <p:spPr>
          <a:xfrm>
            <a:off x="516227" y="1359673"/>
            <a:ext cx="11191741"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05508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6130-AADE-BCE5-F8DB-AB963B1AFAF9}"/>
              </a:ext>
            </a:extLst>
          </p:cNvPr>
          <p:cNvSpPr>
            <a:spLocks noGrp="1"/>
          </p:cNvSpPr>
          <p:nvPr>
            <p:ph type="title"/>
          </p:nvPr>
        </p:nvSpPr>
        <p:spPr>
          <a:xfrm>
            <a:off x="838200" y="365126"/>
            <a:ext cx="10515600" cy="924660"/>
          </a:xfrm>
        </p:spPr>
        <p:txBody>
          <a:bodyPr>
            <a:normAutofit/>
          </a:bodyPr>
          <a:lstStyle/>
          <a:p>
            <a:r>
              <a:rPr lang="en-IN" sz="4000" b="1" dirty="0">
                <a:latin typeface="Times New Roman" panose="02020603050405020304" pitchFamily="18" charset="0"/>
                <a:cs typeface="Times New Roman" panose="02020603050405020304" pitchFamily="18" charset="0"/>
              </a:rPr>
              <a:t>Module 2: Multilayer Perceptron Classifier</a:t>
            </a:r>
            <a:endParaRPr lang="en-IN" sz="4000" dirty="0"/>
          </a:p>
        </p:txBody>
      </p:sp>
      <p:cxnSp>
        <p:nvCxnSpPr>
          <p:cNvPr id="4" name="Straight Connector 3">
            <a:extLst>
              <a:ext uri="{FF2B5EF4-FFF2-40B4-BE49-F238E27FC236}">
                <a16:creationId xmlns:a16="http://schemas.microsoft.com/office/drawing/2014/main" id="{1A0C41F5-07A5-3691-063B-93DC56B4A750}"/>
              </a:ext>
            </a:extLst>
          </p:cNvPr>
          <p:cNvCxnSpPr/>
          <p:nvPr/>
        </p:nvCxnSpPr>
        <p:spPr>
          <a:xfrm>
            <a:off x="516227" y="1359673"/>
            <a:ext cx="11191741" cy="0"/>
          </a:xfrm>
          <a:prstGeom prst="line">
            <a:avLst/>
          </a:prstGeom>
        </p:spPr>
        <p:style>
          <a:lnRef idx="3">
            <a:schemeClr val="dk1"/>
          </a:lnRef>
          <a:fillRef idx="0">
            <a:schemeClr val="dk1"/>
          </a:fillRef>
          <a:effectRef idx="2">
            <a:schemeClr val="dk1"/>
          </a:effectRef>
          <a:fontRef idx="minor">
            <a:schemeClr val="tx1"/>
          </a:fontRef>
        </p:style>
      </p:cxnSp>
      <p:pic>
        <p:nvPicPr>
          <p:cNvPr id="5" name="Picture 4">
            <a:extLst>
              <a:ext uri="{FF2B5EF4-FFF2-40B4-BE49-F238E27FC236}">
                <a16:creationId xmlns:a16="http://schemas.microsoft.com/office/drawing/2014/main" id="{E5BEFF16-9CC5-F6F5-1225-13159A719EEB}"/>
              </a:ext>
            </a:extLst>
          </p:cNvPr>
          <p:cNvPicPr>
            <a:picLocks noChangeAspect="1"/>
          </p:cNvPicPr>
          <p:nvPr/>
        </p:nvPicPr>
        <p:blipFill>
          <a:blip r:embed="rId2"/>
          <a:stretch>
            <a:fillRect/>
          </a:stretch>
        </p:blipFill>
        <p:spPr>
          <a:xfrm>
            <a:off x="1473405" y="1722928"/>
            <a:ext cx="9245190" cy="4546980"/>
          </a:xfrm>
          <a:prstGeom prst="rect">
            <a:avLst/>
          </a:prstGeom>
        </p:spPr>
      </p:pic>
      <p:sp>
        <p:nvSpPr>
          <p:cNvPr id="3" name="Slide Number Placeholder 2">
            <a:extLst>
              <a:ext uri="{FF2B5EF4-FFF2-40B4-BE49-F238E27FC236}">
                <a16:creationId xmlns:a16="http://schemas.microsoft.com/office/drawing/2014/main" id="{73C2FC93-9213-67E7-8E5D-ADEC563F8690}"/>
              </a:ext>
            </a:extLst>
          </p:cNvPr>
          <p:cNvSpPr>
            <a:spLocks noGrp="1"/>
          </p:cNvSpPr>
          <p:nvPr>
            <p:ph type="sldNum" sz="quarter" idx="12"/>
          </p:nvPr>
        </p:nvSpPr>
        <p:spPr/>
        <p:txBody>
          <a:bodyPr/>
          <a:lstStyle/>
          <a:p>
            <a:fld id="{AD159975-5135-4B6E-A0BA-4346E628FDDF}" type="slidenum">
              <a:rPr lang="en-IN" smtClean="0"/>
              <a:t>32</a:t>
            </a:fld>
            <a:endParaRPr lang="en-IN"/>
          </a:p>
        </p:txBody>
      </p:sp>
    </p:spTree>
    <p:extLst>
      <p:ext uri="{BB962C8B-B14F-4D97-AF65-F5344CB8AC3E}">
        <p14:creationId xmlns:p14="http://schemas.microsoft.com/office/powerpoint/2010/main" val="397415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6130-AADE-BCE5-F8DB-AB963B1AFAF9}"/>
              </a:ext>
            </a:extLst>
          </p:cNvPr>
          <p:cNvSpPr>
            <a:spLocks noGrp="1"/>
          </p:cNvSpPr>
          <p:nvPr>
            <p:ph type="title"/>
          </p:nvPr>
        </p:nvSpPr>
        <p:spPr>
          <a:xfrm>
            <a:off x="838200" y="365126"/>
            <a:ext cx="10515600" cy="924660"/>
          </a:xfrm>
        </p:spPr>
        <p:txBody>
          <a:bodyPr>
            <a:normAutofit/>
          </a:bodyPr>
          <a:lstStyle/>
          <a:p>
            <a:r>
              <a:rPr lang="en-IN" sz="4000" b="1" dirty="0">
                <a:latin typeface="Times New Roman" panose="02020603050405020304" pitchFamily="18" charset="0"/>
                <a:cs typeface="Times New Roman" panose="02020603050405020304" pitchFamily="18" charset="0"/>
              </a:rPr>
              <a:t>Module 2: Artificial Neural Network</a:t>
            </a:r>
            <a:endParaRPr lang="en-IN" sz="4000" dirty="0"/>
          </a:p>
        </p:txBody>
      </p:sp>
      <p:cxnSp>
        <p:nvCxnSpPr>
          <p:cNvPr id="4" name="Straight Connector 3">
            <a:extLst>
              <a:ext uri="{FF2B5EF4-FFF2-40B4-BE49-F238E27FC236}">
                <a16:creationId xmlns:a16="http://schemas.microsoft.com/office/drawing/2014/main" id="{1A0C41F5-07A5-3691-063B-93DC56B4A750}"/>
              </a:ext>
            </a:extLst>
          </p:cNvPr>
          <p:cNvCxnSpPr/>
          <p:nvPr/>
        </p:nvCxnSpPr>
        <p:spPr>
          <a:xfrm>
            <a:off x="516227" y="1359673"/>
            <a:ext cx="11191741" cy="0"/>
          </a:xfrm>
          <a:prstGeom prst="line">
            <a:avLst/>
          </a:prstGeom>
        </p:spPr>
        <p:style>
          <a:lnRef idx="3">
            <a:schemeClr val="dk1"/>
          </a:lnRef>
          <a:fillRef idx="0">
            <a:schemeClr val="dk1"/>
          </a:fillRef>
          <a:effectRef idx="2">
            <a:schemeClr val="dk1"/>
          </a:effectRef>
          <a:fontRef idx="minor">
            <a:schemeClr val="tx1"/>
          </a:fontRef>
        </p:style>
      </p:cxnSp>
      <p:pic>
        <p:nvPicPr>
          <p:cNvPr id="5" name="Picture 4">
            <a:extLst>
              <a:ext uri="{FF2B5EF4-FFF2-40B4-BE49-F238E27FC236}">
                <a16:creationId xmlns:a16="http://schemas.microsoft.com/office/drawing/2014/main" id="{43D60FD2-896C-74DB-ABCF-E904057735BF}"/>
              </a:ext>
            </a:extLst>
          </p:cNvPr>
          <p:cNvPicPr>
            <a:picLocks noChangeAspect="1"/>
          </p:cNvPicPr>
          <p:nvPr/>
        </p:nvPicPr>
        <p:blipFill>
          <a:blip r:embed="rId2"/>
          <a:stretch>
            <a:fillRect/>
          </a:stretch>
        </p:blipFill>
        <p:spPr>
          <a:xfrm>
            <a:off x="1593933" y="1708635"/>
            <a:ext cx="9004133" cy="4598470"/>
          </a:xfrm>
          <a:prstGeom prst="rect">
            <a:avLst/>
          </a:prstGeom>
        </p:spPr>
      </p:pic>
      <p:sp>
        <p:nvSpPr>
          <p:cNvPr id="3" name="Slide Number Placeholder 2">
            <a:extLst>
              <a:ext uri="{FF2B5EF4-FFF2-40B4-BE49-F238E27FC236}">
                <a16:creationId xmlns:a16="http://schemas.microsoft.com/office/drawing/2014/main" id="{063F8B38-8C99-5895-A56F-58EC4259BD43}"/>
              </a:ext>
            </a:extLst>
          </p:cNvPr>
          <p:cNvSpPr>
            <a:spLocks noGrp="1"/>
          </p:cNvSpPr>
          <p:nvPr>
            <p:ph type="sldNum" sz="quarter" idx="12"/>
          </p:nvPr>
        </p:nvSpPr>
        <p:spPr/>
        <p:txBody>
          <a:bodyPr/>
          <a:lstStyle/>
          <a:p>
            <a:fld id="{AD159975-5135-4B6E-A0BA-4346E628FDDF}" type="slidenum">
              <a:rPr lang="en-IN" smtClean="0"/>
              <a:t>33</a:t>
            </a:fld>
            <a:endParaRPr lang="en-IN"/>
          </a:p>
        </p:txBody>
      </p:sp>
    </p:spTree>
    <p:extLst>
      <p:ext uri="{BB962C8B-B14F-4D97-AF65-F5344CB8AC3E}">
        <p14:creationId xmlns:p14="http://schemas.microsoft.com/office/powerpoint/2010/main" val="2682619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6130-AADE-BCE5-F8DB-AB963B1AFAF9}"/>
              </a:ext>
            </a:extLst>
          </p:cNvPr>
          <p:cNvSpPr>
            <a:spLocks noGrp="1"/>
          </p:cNvSpPr>
          <p:nvPr>
            <p:ph type="title"/>
          </p:nvPr>
        </p:nvSpPr>
        <p:spPr>
          <a:xfrm>
            <a:off x="838200" y="365126"/>
            <a:ext cx="10515600" cy="924660"/>
          </a:xfrm>
        </p:spPr>
        <p:txBody>
          <a:bodyPr>
            <a:normAutofit/>
          </a:bodyPr>
          <a:lstStyle/>
          <a:p>
            <a:r>
              <a:rPr lang="en-IN" sz="4000" b="1" dirty="0">
                <a:latin typeface="Times New Roman" panose="02020603050405020304" pitchFamily="18" charset="0"/>
                <a:cs typeface="Times New Roman" panose="02020603050405020304" pitchFamily="18" charset="0"/>
              </a:rPr>
              <a:t>Module 2: Random Forest Classifier</a:t>
            </a:r>
            <a:endParaRPr lang="en-IN" sz="4000" dirty="0"/>
          </a:p>
        </p:txBody>
      </p:sp>
      <p:cxnSp>
        <p:nvCxnSpPr>
          <p:cNvPr id="4" name="Straight Connector 3">
            <a:extLst>
              <a:ext uri="{FF2B5EF4-FFF2-40B4-BE49-F238E27FC236}">
                <a16:creationId xmlns:a16="http://schemas.microsoft.com/office/drawing/2014/main" id="{1A0C41F5-07A5-3691-063B-93DC56B4A750}"/>
              </a:ext>
            </a:extLst>
          </p:cNvPr>
          <p:cNvCxnSpPr/>
          <p:nvPr/>
        </p:nvCxnSpPr>
        <p:spPr>
          <a:xfrm>
            <a:off x="516227" y="1359673"/>
            <a:ext cx="11191741" cy="0"/>
          </a:xfrm>
          <a:prstGeom prst="line">
            <a:avLst/>
          </a:prstGeom>
        </p:spPr>
        <p:style>
          <a:lnRef idx="3">
            <a:schemeClr val="dk1"/>
          </a:lnRef>
          <a:fillRef idx="0">
            <a:schemeClr val="dk1"/>
          </a:fillRef>
          <a:effectRef idx="2">
            <a:schemeClr val="dk1"/>
          </a:effectRef>
          <a:fontRef idx="minor">
            <a:schemeClr val="tx1"/>
          </a:fontRef>
        </p:style>
      </p:cxnSp>
      <p:pic>
        <p:nvPicPr>
          <p:cNvPr id="5" name="Picture 4">
            <a:extLst>
              <a:ext uri="{FF2B5EF4-FFF2-40B4-BE49-F238E27FC236}">
                <a16:creationId xmlns:a16="http://schemas.microsoft.com/office/drawing/2014/main" id="{D9F899DB-EE49-C0FD-DBDB-FEBEDC96CB9E}"/>
              </a:ext>
            </a:extLst>
          </p:cNvPr>
          <p:cNvPicPr>
            <a:picLocks noChangeAspect="1"/>
          </p:cNvPicPr>
          <p:nvPr/>
        </p:nvPicPr>
        <p:blipFill>
          <a:blip r:embed="rId2"/>
          <a:stretch>
            <a:fillRect/>
          </a:stretch>
        </p:blipFill>
        <p:spPr>
          <a:xfrm>
            <a:off x="1782356" y="1751797"/>
            <a:ext cx="8627288" cy="4567821"/>
          </a:xfrm>
          <a:prstGeom prst="rect">
            <a:avLst/>
          </a:prstGeom>
        </p:spPr>
      </p:pic>
      <p:sp>
        <p:nvSpPr>
          <p:cNvPr id="3" name="Slide Number Placeholder 2">
            <a:extLst>
              <a:ext uri="{FF2B5EF4-FFF2-40B4-BE49-F238E27FC236}">
                <a16:creationId xmlns:a16="http://schemas.microsoft.com/office/drawing/2014/main" id="{6C2059D3-E5F3-0267-37B4-E097A0A6A426}"/>
              </a:ext>
            </a:extLst>
          </p:cNvPr>
          <p:cNvSpPr>
            <a:spLocks noGrp="1"/>
          </p:cNvSpPr>
          <p:nvPr>
            <p:ph type="sldNum" sz="quarter" idx="12"/>
          </p:nvPr>
        </p:nvSpPr>
        <p:spPr/>
        <p:txBody>
          <a:bodyPr/>
          <a:lstStyle/>
          <a:p>
            <a:fld id="{AD159975-5135-4B6E-A0BA-4346E628FDDF}" type="slidenum">
              <a:rPr lang="en-IN" smtClean="0"/>
              <a:t>34</a:t>
            </a:fld>
            <a:endParaRPr lang="en-IN"/>
          </a:p>
        </p:txBody>
      </p:sp>
    </p:spTree>
    <p:extLst>
      <p:ext uri="{BB962C8B-B14F-4D97-AF65-F5344CB8AC3E}">
        <p14:creationId xmlns:p14="http://schemas.microsoft.com/office/powerpoint/2010/main" val="35291142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6130-AADE-BCE5-F8DB-AB963B1AFAF9}"/>
              </a:ext>
            </a:extLst>
          </p:cNvPr>
          <p:cNvSpPr>
            <a:spLocks noGrp="1"/>
          </p:cNvSpPr>
          <p:nvPr>
            <p:ph type="title"/>
          </p:nvPr>
        </p:nvSpPr>
        <p:spPr>
          <a:xfrm>
            <a:off x="838200" y="365126"/>
            <a:ext cx="10515600" cy="924660"/>
          </a:xfrm>
        </p:spPr>
        <p:txBody>
          <a:bodyPr>
            <a:normAutofit/>
          </a:bodyPr>
          <a:lstStyle/>
          <a:p>
            <a:r>
              <a:rPr lang="en-IN" sz="4000" b="1" dirty="0">
                <a:latin typeface="Times New Roman" panose="02020603050405020304" pitchFamily="18" charset="0"/>
                <a:cs typeface="Times New Roman" panose="02020603050405020304" pitchFamily="18" charset="0"/>
              </a:rPr>
              <a:t>Module 2: Extremely Randomized Trees</a:t>
            </a:r>
            <a:endParaRPr lang="en-IN" sz="4000" dirty="0"/>
          </a:p>
        </p:txBody>
      </p:sp>
      <p:cxnSp>
        <p:nvCxnSpPr>
          <p:cNvPr id="4" name="Straight Connector 3">
            <a:extLst>
              <a:ext uri="{FF2B5EF4-FFF2-40B4-BE49-F238E27FC236}">
                <a16:creationId xmlns:a16="http://schemas.microsoft.com/office/drawing/2014/main" id="{1A0C41F5-07A5-3691-063B-93DC56B4A750}"/>
              </a:ext>
            </a:extLst>
          </p:cNvPr>
          <p:cNvCxnSpPr/>
          <p:nvPr/>
        </p:nvCxnSpPr>
        <p:spPr>
          <a:xfrm>
            <a:off x="516227" y="1359673"/>
            <a:ext cx="11191741" cy="0"/>
          </a:xfrm>
          <a:prstGeom prst="line">
            <a:avLst/>
          </a:prstGeom>
        </p:spPr>
        <p:style>
          <a:lnRef idx="3">
            <a:schemeClr val="dk1"/>
          </a:lnRef>
          <a:fillRef idx="0">
            <a:schemeClr val="dk1"/>
          </a:fillRef>
          <a:effectRef idx="2">
            <a:schemeClr val="dk1"/>
          </a:effectRef>
          <a:fontRef idx="minor">
            <a:schemeClr val="tx1"/>
          </a:fontRef>
        </p:style>
      </p:cxnSp>
      <p:pic>
        <p:nvPicPr>
          <p:cNvPr id="5" name="Picture 4">
            <a:extLst>
              <a:ext uri="{FF2B5EF4-FFF2-40B4-BE49-F238E27FC236}">
                <a16:creationId xmlns:a16="http://schemas.microsoft.com/office/drawing/2014/main" id="{1A9550FB-19A9-974B-F138-1E1F34E47B75}"/>
              </a:ext>
            </a:extLst>
          </p:cNvPr>
          <p:cNvPicPr>
            <a:picLocks noChangeAspect="1"/>
          </p:cNvPicPr>
          <p:nvPr/>
        </p:nvPicPr>
        <p:blipFill>
          <a:blip r:embed="rId2"/>
          <a:stretch>
            <a:fillRect/>
          </a:stretch>
        </p:blipFill>
        <p:spPr>
          <a:xfrm>
            <a:off x="1563089" y="1751801"/>
            <a:ext cx="9065822" cy="4574785"/>
          </a:xfrm>
          <a:prstGeom prst="rect">
            <a:avLst/>
          </a:prstGeom>
        </p:spPr>
      </p:pic>
      <p:sp>
        <p:nvSpPr>
          <p:cNvPr id="3" name="Slide Number Placeholder 2">
            <a:extLst>
              <a:ext uri="{FF2B5EF4-FFF2-40B4-BE49-F238E27FC236}">
                <a16:creationId xmlns:a16="http://schemas.microsoft.com/office/drawing/2014/main" id="{C8679B26-C0E1-A23A-55BD-56C7CAE7ED93}"/>
              </a:ext>
            </a:extLst>
          </p:cNvPr>
          <p:cNvSpPr>
            <a:spLocks noGrp="1"/>
          </p:cNvSpPr>
          <p:nvPr>
            <p:ph type="sldNum" sz="quarter" idx="12"/>
          </p:nvPr>
        </p:nvSpPr>
        <p:spPr/>
        <p:txBody>
          <a:bodyPr/>
          <a:lstStyle/>
          <a:p>
            <a:fld id="{AD159975-5135-4B6E-A0BA-4346E628FDDF}" type="slidenum">
              <a:rPr lang="en-IN" smtClean="0"/>
              <a:t>35</a:t>
            </a:fld>
            <a:endParaRPr lang="en-IN"/>
          </a:p>
        </p:txBody>
      </p:sp>
    </p:spTree>
    <p:extLst>
      <p:ext uri="{BB962C8B-B14F-4D97-AF65-F5344CB8AC3E}">
        <p14:creationId xmlns:p14="http://schemas.microsoft.com/office/powerpoint/2010/main" val="2546315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6130-AADE-BCE5-F8DB-AB963B1AFAF9}"/>
              </a:ext>
            </a:extLst>
          </p:cNvPr>
          <p:cNvSpPr>
            <a:spLocks noGrp="1"/>
          </p:cNvSpPr>
          <p:nvPr>
            <p:ph type="title"/>
          </p:nvPr>
        </p:nvSpPr>
        <p:spPr>
          <a:xfrm>
            <a:off x="838200" y="365126"/>
            <a:ext cx="10515600" cy="924660"/>
          </a:xfrm>
        </p:spPr>
        <p:txBody>
          <a:bodyPr>
            <a:normAutofit/>
          </a:bodyPr>
          <a:lstStyle/>
          <a:p>
            <a:r>
              <a:rPr lang="en-IN" sz="4000" b="1" dirty="0">
                <a:latin typeface="Times New Roman" panose="02020603050405020304" pitchFamily="18" charset="0"/>
                <a:cs typeface="Times New Roman" panose="02020603050405020304" pitchFamily="18" charset="0"/>
              </a:rPr>
              <a:t>Module 2: Naïve Bayes Classifier</a:t>
            </a:r>
            <a:endParaRPr lang="en-IN" sz="4000" dirty="0"/>
          </a:p>
        </p:txBody>
      </p:sp>
      <p:cxnSp>
        <p:nvCxnSpPr>
          <p:cNvPr id="4" name="Straight Connector 3">
            <a:extLst>
              <a:ext uri="{FF2B5EF4-FFF2-40B4-BE49-F238E27FC236}">
                <a16:creationId xmlns:a16="http://schemas.microsoft.com/office/drawing/2014/main" id="{1A0C41F5-07A5-3691-063B-93DC56B4A750}"/>
              </a:ext>
            </a:extLst>
          </p:cNvPr>
          <p:cNvCxnSpPr/>
          <p:nvPr/>
        </p:nvCxnSpPr>
        <p:spPr>
          <a:xfrm>
            <a:off x="516227" y="1359673"/>
            <a:ext cx="11191741" cy="0"/>
          </a:xfrm>
          <a:prstGeom prst="line">
            <a:avLst/>
          </a:prstGeom>
        </p:spPr>
        <p:style>
          <a:lnRef idx="3">
            <a:schemeClr val="dk1"/>
          </a:lnRef>
          <a:fillRef idx="0">
            <a:schemeClr val="dk1"/>
          </a:fillRef>
          <a:effectRef idx="2">
            <a:schemeClr val="dk1"/>
          </a:effectRef>
          <a:fontRef idx="minor">
            <a:schemeClr val="tx1"/>
          </a:fontRef>
        </p:style>
      </p:cxnSp>
      <p:pic>
        <p:nvPicPr>
          <p:cNvPr id="5" name="Picture 4">
            <a:extLst>
              <a:ext uri="{FF2B5EF4-FFF2-40B4-BE49-F238E27FC236}">
                <a16:creationId xmlns:a16="http://schemas.microsoft.com/office/drawing/2014/main" id="{E66FC464-801D-8EBF-F8C7-98BC4BC4CC06}"/>
              </a:ext>
            </a:extLst>
          </p:cNvPr>
          <p:cNvPicPr>
            <a:picLocks noChangeAspect="1"/>
          </p:cNvPicPr>
          <p:nvPr/>
        </p:nvPicPr>
        <p:blipFill>
          <a:blip r:embed="rId2"/>
          <a:stretch>
            <a:fillRect/>
          </a:stretch>
        </p:blipFill>
        <p:spPr>
          <a:xfrm>
            <a:off x="1552051" y="1734181"/>
            <a:ext cx="9087898" cy="4758691"/>
          </a:xfrm>
          <a:prstGeom prst="rect">
            <a:avLst/>
          </a:prstGeom>
        </p:spPr>
      </p:pic>
      <p:sp>
        <p:nvSpPr>
          <p:cNvPr id="3" name="Slide Number Placeholder 2">
            <a:extLst>
              <a:ext uri="{FF2B5EF4-FFF2-40B4-BE49-F238E27FC236}">
                <a16:creationId xmlns:a16="http://schemas.microsoft.com/office/drawing/2014/main" id="{FFBA4249-1515-1817-B421-34FB6EF9F8D8}"/>
              </a:ext>
            </a:extLst>
          </p:cNvPr>
          <p:cNvSpPr>
            <a:spLocks noGrp="1"/>
          </p:cNvSpPr>
          <p:nvPr>
            <p:ph type="sldNum" sz="quarter" idx="12"/>
          </p:nvPr>
        </p:nvSpPr>
        <p:spPr/>
        <p:txBody>
          <a:bodyPr/>
          <a:lstStyle/>
          <a:p>
            <a:fld id="{AD159975-5135-4B6E-A0BA-4346E628FDDF}" type="slidenum">
              <a:rPr lang="en-IN" smtClean="0"/>
              <a:t>36</a:t>
            </a:fld>
            <a:endParaRPr lang="en-IN"/>
          </a:p>
        </p:txBody>
      </p:sp>
    </p:spTree>
    <p:extLst>
      <p:ext uri="{BB962C8B-B14F-4D97-AF65-F5344CB8AC3E}">
        <p14:creationId xmlns:p14="http://schemas.microsoft.com/office/powerpoint/2010/main" val="19182264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6130-AADE-BCE5-F8DB-AB963B1AFAF9}"/>
              </a:ext>
            </a:extLst>
          </p:cNvPr>
          <p:cNvSpPr>
            <a:spLocks noGrp="1"/>
          </p:cNvSpPr>
          <p:nvPr>
            <p:ph type="title"/>
          </p:nvPr>
        </p:nvSpPr>
        <p:spPr>
          <a:xfrm>
            <a:off x="838200" y="365126"/>
            <a:ext cx="10515600" cy="924660"/>
          </a:xfrm>
        </p:spPr>
        <p:txBody>
          <a:bodyPr>
            <a:normAutofit/>
          </a:bodyPr>
          <a:lstStyle/>
          <a:p>
            <a:r>
              <a:rPr lang="en-IN" sz="4000" b="1" dirty="0">
                <a:latin typeface="Times New Roman" panose="02020603050405020304" pitchFamily="18" charset="0"/>
                <a:cs typeface="Times New Roman" panose="02020603050405020304" pitchFamily="18" charset="0"/>
              </a:rPr>
              <a:t>Module 2: k Nearest Neighbour</a:t>
            </a:r>
            <a:endParaRPr lang="en-IN" sz="4000" dirty="0"/>
          </a:p>
        </p:txBody>
      </p:sp>
      <p:cxnSp>
        <p:nvCxnSpPr>
          <p:cNvPr id="4" name="Straight Connector 3">
            <a:extLst>
              <a:ext uri="{FF2B5EF4-FFF2-40B4-BE49-F238E27FC236}">
                <a16:creationId xmlns:a16="http://schemas.microsoft.com/office/drawing/2014/main" id="{1A0C41F5-07A5-3691-063B-93DC56B4A750}"/>
              </a:ext>
            </a:extLst>
          </p:cNvPr>
          <p:cNvCxnSpPr/>
          <p:nvPr/>
        </p:nvCxnSpPr>
        <p:spPr>
          <a:xfrm>
            <a:off x="516227" y="1359673"/>
            <a:ext cx="11191741" cy="0"/>
          </a:xfrm>
          <a:prstGeom prst="line">
            <a:avLst/>
          </a:prstGeom>
        </p:spPr>
        <p:style>
          <a:lnRef idx="3">
            <a:schemeClr val="dk1"/>
          </a:lnRef>
          <a:fillRef idx="0">
            <a:schemeClr val="dk1"/>
          </a:fillRef>
          <a:effectRef idx="2">
            <a:schemeClr val="dk1"/>
          </a:effectRef>
          <a:fontRef idx="minor">
            <a:schemeClr val="tx1"/>
          </a:fontRef>
        </p:style>
      </p:cxnSp>
      <p:pic>
        <p:nvPicPr>
          <p:cNvPr id="5" name="Picture 4">
            <a:extLst>
              <a:ext uri="{FF2B5EF4-FFF2-40B4-BE49-F238E27FC236}">
                <a16:creationId xmlns:a16="http://schemas.microsoft.com/office/drawing/2014/main" id="{26D5DB6B-76AD-4D9D-5BBA-B7ACD571332A}"/>
              </a:ext>
            </a:extLst>
          </p:cNvPr>
          <p:cNvPicPr>
            <a:picLocks noChangeAspect="1"/>
          </p:cNvPicPr>
          <p:nvPr/>
        </p:nvPicPr>
        <p:blipFill>
          <a:blip r:embed="rId2"/>
          <a:stretch>
            <a:fillRect/>
          </a:stretch>
        </p:blipFill>
        <p:spPr>
          <a:xfrm>
            <a:off x="1709737" y="1792655"/>
            <a:ext cx="8772525" cy="4562475"/>
          </a:xfrm>
          <a:prstGeom prst="rect">
            <a:avLst/>
          </a:prstGeom>
        </p:spPr>
      </p:pic>
      <p:sp>
        <p:nvSpPr>
          <p:cNvPr id="3" name="Slide Number Placeholder 2">
            <a:extLst>
              <a:ext uri="{FF2B5EF4-FFF2-40B4-BE49-F238E27FC236}">
                <a16:creationId xmlns:a16="http://schemas.microsoft.com/office/drawing/2014/main" id="{1F2172E3-1E4F-0BB9-1CE2-759CD16D1A40}"/>
              </a:ext>
            </a:extLst>
          </p:cNvPr>
          <p:cNvSpPr>
            <a:spLocks noGrp="1"/>
          </p:cNvSpPr>
          <p:nvPr>
            <p:ph type="sldNum" sz="quarter" idx="12"/>
          </p:nvPr>
        </p:nvSpPr>
        <p:spPr/>
        <p:txBody>
          <a:bodyPr/>
          <a:lstStyle/>
          <a:p>
            <a:fld id="{AD159975-5135-4B6E-A0BA-4346E628FDDF}" type="slidenum">
              <a:rPr lang="en-IN" smtClean="0"/>
              <a:t>37</a:t>
            </a:fld>
            <a:endParaRPr lang="en-IN"/>
          </a:p>
        </p:txBody>
      </p:sp>
    </p:spTree>
    <p:extLst>
      <p:ext uri="{BB962C8B-B14F-4D97-AF65-F5344CB8AC3E}">
        <p14:creationId xmlns:p14="http://schemas.microsoft.com/office/powerpoint/2010/main" val="2950136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6130-AADE-BCE5-F8DB-AB963B1AFAF9}"/>
              </a:ext>
            </a:extLst>
          </p:cNvPr>
          <p:cNvSpPr>
            <a:spLocks noGrp="1"/>
          </p:cNvSpPr>
          <p:nvPr>
            <p:ph type="title"/>
          </p:nvPr>
        </p:nvSpPr>
        <p:spPr>
          <a:xfrm>
            <a:off x="838200" y="365126"/>
            <a:ext cx="10515600" cy="924660"/>
          </a:xfrm>
        </p:spPr>
        <p:txBody>
          <a:bodyPr>
            <a:normAutofit/>
          </a:bodyPr>
          <a:lstStyle/>
          <a:p>
            <a:r>
              <a:rPr lang="en-IN" sz="4000" b="1" dirty="0">
                <a:latin typeface="Times New Roman" panose="02020603050405020304" pitchFamily="18" charset="0"/>
                <a:cs typeface="Times New Roman" panose="02020603050405020304" pitchFamily="18" charset="0"/>
              </a:rPr>
              <a:t>Module 2: Logistic Regression</a:t>
            </a:r>
            <a:endParaRPr lang="en-IN" sz="4000" dirty="0"/>
          </a:p>
        </p:txBody>
      </p:sp>
      <p:cxnSp>
        <p:nvCxnSpPr>
          <p:cNvPr id="4" name="Straight Connector 3">
            <a:extLst>
              <a:ext uri="{FF2B5EF4-FFF2-40B4-BE49-F238E27FC236}">
                <a16:creationId xmlns:a16="http://schemas.microsoft.com/office/drawing/2014/main" id="{1A0C41F5-07A5-3691-063B-93DC56B4A750}"/>
              </a:ext>
            </a:extLst>
          </p:cNvPr>
          <p:cNvCxnSpPr/>
          <p:nvPr/>
        </p:nvCxnSpPr>
        <p:spPr>
          <a:xfrm>
            <a:off x="516227" y="1359673"/>
            <a:ext cx="11191741" cy="0"/>
          </a:xfrm>
          <a:prstGeom prst="line">
            <a:avLst/>
          </a:prstGeom>
        </p:spPr>
        <p:style>
          <a:lnRef idx="3">
            <a:schemeClr val="dk1"/>
          </a:lnRef>
          <a:fillRef idx="0">
            <a:schemeClr val="dk1"/>
          </a:fillRef>
          <a:effectRef idx="2">
            <a:schemeClr val="dk1"/>
          </a:effectRef>
          <a:fontRef idx="minor">
            <a:schemeClr val="tx1"/>
          </a:fontRef>
        </p:style>
      </p:cxnSp>
      <p:pic>
        <p:nvPicPr>
          <p:cNvPr id="5" name="Picture 4">
            <a:extLst>
              <a:ext uri="{FF2B5EF4-FFF2-40B4-BE49-F238E27FC236}">
                <a16:creationId xmlns:a16="http://schemas.microsoft.com/office/drawing/2014/main" id="{A7C86837-1CB3-D572-9761-61B5FA0CB691}"/>
              </a:ext>
            </a:extLst>
          </p:cNvPr>
          <p:cNvPicPr>
            <a:picLocks noChangeAspect="1"/>
          </p:cNvPicPr>
          <p:nvPr/>
        </p:nvPicPr>
        <p:blipFill>
          <a:blip r:embed="rId2"/>
          <a:stretch>
            <a:fillRect/>
          </a:stretch>
        </p:blipFill>
        <p:spPr>
          <a:xfrm>
            <a:off x="1403738" y="1576736"/>
            <a:ext cx="9384524" cy="4916138"/>
          </a:xfrm>
          <a:prstGeom prst="rect">
            <a:avLst/>
          </a:prstGeom>
        </p:spPr>
      </p:pic>
      <p:sp>
        <p:nvSpPr>
          <p:cNvPr id="3" name="Slide Number Placeholder 2">
            <a:extLst>
              <a:ext uri="{FF2B5EF4-FFF2-40B4-BE49-F238E27FC236}">
                <a16:creationId xmlns:a16="http://schemas.microsoft.com/office/drawing/2014/main" id="{4D88F6C1-E180-8FAD-98DA-9410FB158372}"/>
              </a:ext>
            </a:extLst>
          </p:cNvPr>
          <p:cNvSpPr>
            <a:spLocks noGrp="1"/>
          </p:cNvSpPr>
          <p:nvPr>
            <p:ph type="sldNum" sz="quarter" idx="12"/>
          </p:nvPr>
        </p:nvSpPr>
        <p:spPr/>
        <p:txBody>
          <a:bodyPr/>
          <a:lstStyle/>
          <a:p>
            <a:fld id="{AD159975-5135-4B6E-A0BA-4346E628FDDF}" type="slidenum">
              <a:rPr lang="en-IN" smtClean="0"/>
              <a:t>38</a:t>
            </a:fld>
            <a:endParaRPr lang="en-IN"/>
          </a:p>
        </p:txBody>
      </p:sp>
    </p:spTree>
    <p:extLst>
      <p:ext uri="{BB962C8B-B14F-4D97-AF65-F5344CB8AC3E}">
        <p14:creationId xmlns:p14="http://schemas.microsoft.com/office/powerpoint/2010/main" val="32327121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6130-AADE-BCE5-F8DB-AB963B1AFAF9}"/>
              </a:ext>
            </a:extLst>
          </p:cNvPr>
          <p:cNvSpPr>
            <a:spLocks noGrp="1"/>
          </p:cNvSpPr>
          <p:nvPr>
            <p:ph type="title"/>
          </p:nvPr>
        </p:nvSpPr>
        <p:spPr>
          <a:xfrm>
            <a:off x="838200" y="365126"/>
            <a:ext cx="10515600" cy="924660"/>
          </a:xfrm>
        </p:spPr>
        <p:txBody>
          <a:bodyPr>
            <a:normAutofit/>
          </a:bodyPr>
          <a:lstStyle/>
          <a:p>
            <a:r>
              <a:rPr lang="en-IN" sz="4000" b="1" dirty="0">
                <a:latin typeface="Times New Roman" panose="02020603050405020304" pitchFamily="18" charset="0"/>
                <a:cs typeface="Times New Roman" panose="02020603050405020304" pitchFamily="18" charset="0"/>
              </a:rPr>
              <a:t>Module 2: AdaBoost</a:t>
            </a:r>
            <a:endParaRPr lang="en-IN" sz="4000" dirty="0"/>
          </a:p>
        </p:txBody>
      </p:sp>
      <p:cxnSp>
        <p:nvCxnSpPr>
          <p:cNvPr id="4" name="Straight Connector 3">
            <a:extLst>
              <a:ext uri="{FF2B5EF4-FFF2-40B4-BE49-F238E27FC236}">
                <a16:creationId xmlns:a16="http://schemas.microsoft.com/office/drawing/2014/main" id="{1A0C41F5-07A5-3691-063B-93DC56B4A750}"/>
              </a:ext>
            </a:extLst>
          </p:cNvPr>
          <p:cNvCxnSpPr/>
          <p:nvPr/>
        </p:nvCxnSpPr>
        <p:spPr>
          <a:xfrm>
            <a:off x="516227" y="1359673"/>
            <a:ext cx="11191741" cy="0"/>
          </a:xfrm>
          <a:prstGeom prst="line">
            <a:avLst/>
          </a:prstGeom>
        </p:spPr>
        <p:style>
          <a:lnRef idx="3">
            <a:schemeClr val="dk1"/>
          </a:lnRef>
          <a:fillRef idx="0">
            <a:schemeClr val="dk1"/>
          </a:fillRef>
          <a:effectRef idx="2">
            <a:schemeClr val="dk1"/>
          </a:effectRef>
          <a:fontRef idx="minor">
            <a:schemeClr val="tx1"/>
          </a:fontRef>
        </p:style>
      </p:cxnSp>
      <p:pic>
        <p:nvPicPr>
          <p:cNvPr id="6" name="Picture 5">
            <a:extLst>
              <a:ext uri="{FF2B5EF4-FFF2-40B4-BE49-F238E27FC236}">
                <a16:creationId xmlns:a16="http://schemas.microsoft.com/office/drawing/2014/main" id="{6391A42B-C1FB-06EB-E2C3-87059721CDF7}"/>
              </a:ext>
            </a:extLst>
          </p:cNvPr>
          <p:cNvPicPr>
            <a:picLocks noChangeAspect="1"/>
          </p:cNvPicPr>
          <p:nvPr/>
        </p:nvPicPr>
        <p:blipFill>
          <a:blip r:embed="rId2"/>
          <a:stretch>
            <a:fillRect/>
          </a:stretch>
        </p:blipFill>
        <p:spPr>
          <a:xfrm>
            <a:off x="1575497" y="1751798"/>
            <a:ext cx="9041006" cy="4825314"/>
          </a:xfrm>
          <a:prstGeom prst="rect">
            <a:avLst/>
          </a:prstGeom>
        </p:spPr>
      </p:pic>
      <p:sp>
        <p:nvSpPr>
          <p:cNvPr id="3" name="Slide Number Placeholder 2">
            <a:extLst>
              <a:ext uri="{FF2B5EF4-FFF2-40B4-BE49-F238E27FC236}">
                <a16:creationId xmlns:a16="http://schemas.microsoft.com/office/drawing/2014/main" id="{C0DDF242-8673-23B3-2C37-B8777B619171}"/>
              </a:ext>
            </a:extLst>
          </p:cNvPr>
          <p:cNvSpPr>
            <a:spLocks noGrp="1"/>
          </p:cNvSpPr>
          <p:nvPr>
            <p:ph type="sldNum" sz="quarter" idx="12"/>
          </p:nvPr>
        </p:nvSpPr>
        <p:spPr/>
        <p:txBody>
          <a:bodyPr/>
          <a:lstStyle/>
          <a:p>
            <a:fld id="{AD159975-5135-4B6E-A0BA-4346E628FDDF}" type="slidenum">
              <a:rPr lang="en-IN" smtClean="0"/>
              <a:t>39</a:t>
            </a:fld>
            <a:endParaRPr lang="en-IN"/>
          </a:p>
        </p:txBody>
      </p:sp>
    </p:spTree>
    <p:extLst>
      <p:ext uri="{BB962C8B-B14F-4D97-AF65-F5344CB8AC3E}">
        <p14:creationId xmlns:p14="http://schemas.microsoft.com/office/powerpoint/2010/main" val="3661741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456"/>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Effects of Testosterone Deficiency</a:t>
            </a:r>
            <a:endParaRPr lang="en-IN" sz="4000" b="1" dirty="0">
              <a:latin typeface="Times New Roman" panose="02020603050405020304" pitchFamily="18" charset="0"/>
              <a:cs typeface="Times New Roman" panose="02020603050405020304" pitchFamily="18" charset="0"/>
            </a:endParaRPr>
          </a:p>
        </p:txBody>
      </p:sp>
      <p:pic>
        <p:nvPicPr>
          <p:cNvPr id="4" name="object 3"/>
          <p:cNvPicPr>
            <a:picLocks noGrp="1"/>
          </p:cNvPicPr>
          <p:nvPr>
            <p:ph idx="1"/>
          </p:nvPr>
        </p:nvPicPr>
        <p:blipFill>
          <a:blip r:embed="rId2" cstate="print"/>
          <a:stretch>
            <a:fillRect/>
          </a:stretch>
        </p:blipFill>
        <p:spPr>
          <a:xfrm>
            <a:off x="2451279" y="1993050"/>
            <a:ext cx="7289441" cy="4351338"/>
          </a:xfrm>
          <a:prstGeom prst="rect">
            <a:avLst/>
          </a:prstGeom>
        </p:spPr>
      </p:pic>
      <p:cxnSp>
        <p:nvCxnSpPr>
          <p:cNvPr id="5" name="Straight Connector 4"/>
          <p:cNvCxnSpPr/>
          <p:nvPr/>
        </p:nvCxnSpPr>
        <p:spPr>
          <a:xfrm>
            <a:off x="540913" y="1497505"/>
            <a:ext cx="11191741" cy="0"/>
          </a:xfrm>
          <a:prstGeom prst="line">
            <a:avLst/>
          </a:prstGeom>
        </p:spPr>
        <p:style>
          <a:lnRef idx="3">
            <a:schemeClr val="dk1"/>
          </a:lnRef>
          <a:fillRef idx="0">
            <a:schemeClr val="dk1"/>
          </a:fillRef>
          <a:effectRef idx="2">
            <a:schemeClr val="dk1"/>
          </a:effectRef>
          <a:fontRef idx="minor">
            <a:schemeClr val="tx1"/>
          </a:fontRef>
        </p:style>
      </p:cxnSp>
      <p:sp>
        <p:nvSpPr>
          <p:cNvPr id="3" name="Slide Number Placeholder 2">
            <a:extLst>
              <a:ext uri="{FF2B5EF4-FFF2-40B4-BE49-F238E27FC236}">
                <a16:creationId xmlns:a16="http://schemas.microsoft.com/office/drawing/2014/main" id="{F5B2005A-8AF3-6A55-3932-B9B3298B57FE}"/>
              </a:ext>
            </a:extLst>
          </p:cNvPr>
          <p:cNvSpPr>
            <a:spLocks noGrp="1"/>
          </p:cNvSpPr>
          <p:nvPr>
            <p:ph type="sldNum" sz="quarter" idx="12"/>
          </p:nvPr>
        </p:nvSpPr>
        <p:spPr/>
        <p:txBody>
          <a:bodyPr/>
          <a:lstStyle/>
          <a:p>
            <a:fld id="{AD159975-5135-4B6E-A0BA-4346E628FDDF}" type="slidenum">
              <a:rPr lang="en-IN" smtClean="0"/>
              <a:t>4</a:t>
            </a:fld>
            <a:endParaRPr lang="en-IN"/>
          </a:p>
        </p:txBody>
      </p:sp>
    </p:spTree>
    <p:extLst>
      <p:ext uri="{BB962C8B-B14F-4D97-AF65-F5344CB8AC3E}">
        <p14:creationId xmlns:p14="http://schemas.microsoft.com/office/powerpoint/2010/main" val="4245159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6130-AADE-BCE5-F8DB-AB963B1AFAF9}"/>
              </a:ext>
            </a:extLst>
          </p:cNvPr>
          <p:cNvSpPr>
            <a:spLocks noGrp="1"/>
          </p:cNvSpPr>
          <p:nvPr>
            <p:ph type="title"/>
          </p:nvPr>
        </p:nvSpPr>
        <p:spPr>
          <a:xfrm>
            <a:off x="838200" y="365126"/>
            <a:ext cx="10515600" cy="924660"/>
          </a:xfrm>
        </p:spPr>
        <p:txBody>
          <a:bodyPr>
            <a:normAutofit/>
          </a:bodyPr>
          <a:lstStyle/>
          <a:p>
            <a:r>
              <a:rPr lang="en-IN" sz="4000" b="1" dirty="0">
                <a:latin typeface="Times New Roman" panose="02020603050405020304" pitchFamily="18" charset="0"/>
                <a:cs typeface="Times New Roman" panose="02020603050405020304" pitchFamily="18" charset="0"/>
              </a:rPr>
              <a:t>Module 2: </a:t>
            </a:r>
            <a:r>
              <a:rPr lang="en-IN" sz="4000" b="1" dirty="0" err="1">
                <a:latin typeface="Times New Roman" panose="02020603050405020304" pitchFamily="18" charset="0"/>
                <a:cs typeface="Times New Roman" panose="02020603050405020304" pitchFamily="18" charset="0"/>
              </a:rPr>
              <a:t>XgBoost</a:t>
            </a:r>
            <a:endParaRPr lang="en-IN" sz="4000" dirty="0"/>
          </a:p>
        </p:txBody>
      </p:sp>
      <p:cxnSp>
        <p:nvCxnSpPr>
          <p:cNvPr id="4" name="Straight Connector 3">
            <a:extLst>
              <a:ext uri="{FF2B5EF4-FFF2-40B4-BE49-F238E27FC236}">
                <a16:creationId xmlns:a16="http://schemas.microsoft.com/office/drawing/2014/main" id="{1A0C41F5-07A5-3691-063B-93DC56B4A750}"/>
              </a:ext>
            </a:extLst>
          </p:cNvPr>
          <p:cNvCxnSpPr/>
          <p:nvPr/>
        </p:nvCxnSpPr>
        <p:spPr>
          <a:xfrm>
            <a:off x="516227" y="1359673"/>
            <a:ext cx="11191741" cy="0"/>
          </a:xfrm>
          <a:prstGeom prst="line">
            <a:avLst/>
          </a:prstGeom>
        </p:spPr>
        <p:style>
          <a:lnRef idx="3">
            <a:schemeClr val="dk1"/>
          </a:lnRef>
          <a:fillRef idx="0">
            <a:schemeClr val="dk1"/>
          </a:fillRef>
          <a:effectRef idx="2">
            <a:schemeClr val="dk1"/>
          </a:effectRef>
          <a:fontRef idx="minor">
            <a:schemeClr val="tx1"/>
          </a:fontRef>
        </p:style>
      </p:cxnSp>
      <p:pic>
        <p:nvPicPr>
          <p:cNvPr id="6" name="Picture 5">
            <a:extLst>
              <a:ext uri="{FF2B5EF4-FFF2-40B4-BE49-F238E27FC236}">
                <a16:creationId xmlns:a16="http://schemas.microsoft.com/office/drawing/2014/main" id="{402D084A-348B-697B-3FF7-47789DB267F6}"/>
              </a:ext>
            </a:extLst>
          </p:cNvPr>
          <p:cNvPicPr>
            <a:picLocks noChangeAspect="1"/>
          </p:cNvPicPr>
          <p:nvPr/>
        </p:nvPicPr>
        <p:blipFill>
          <a:blip r:embed="rId2"/>
          <a:stretch>
            <a:fillRect/>
          </a:stretch>
        </p:blipFill>
        <p:spPr>
          <a:xfrm>
            <a:off x="1698105" y="1594540"/>
            <a:ext cx="8795790" cy="4774578"/>
          </a:xfrm>
          <a:prstGeom prst="rect">
            <a:avLst/>
          </a:prstGeom>
        </p:spPr>
      </p:pic>
      <p:sp>
        <p:nvSpPr>
          <p:cNvPr id="3" name="Slide Number Placeholder 2">
            <a:extLst>
              <a:ext uri="{FF2B5EF4-FFF2-40B4-BE49-F238E27FC236}">
                <a16:creationId xmlns:a16="http://schemas.microsoft.com/office/drawing/2014/main" id="{C3EAC98E-85CC-0527-60D6-5F4BD6C1094C}"/>
              </a:ext>
            </a:extLst>
          </p:cNvPr>
          <p:cNvSpPr>
            <a:spLocks noGrp="1"/>
          </p:cNvSpPr>
          <p:nvPr>
            <p:ph type="sldNum" sz="quarter" idx="12"/>
          </p:nvPr>
        </p:nvSpPr>
        <p:spPr/>
        <p:txBody>
          <a:bodyPr/>
          <a:lstStyle/>
          <a:p>
            <a:fld id="{AD159975-5135-4B6E-A0BA-4346E628FDDF}" type="slidenum">
              <a:rPr lang="en-IN" smtClean="0"/>
              <a:t>40</a:t>
            </a:fld>
            <a:endParaRPr lang="en-IN"/>
          </a:p>
        </p:txBody>
      </p:sp>
    </p:spTree>
    <p:extLst>
      <p:ext uri="{BB962C8B-B14F-4D97-AF65-F5344CB8AC3E}">
        <p14:creationId xmlns:p14="http://schemas.microsoft.com/office/powerpoint/2010/main" val="34001227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36502" y="2107955"/>
            <a:ext cx="8564450" cy="20219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760927" y="2721960"/>
            <a:ext cx="10515600" cy="793974"/>
          </a:xfrm>
        </p:spPr>
        <p:txBody>
          <a:bodyPr>
            <a:normAutofit/>
          </a:bodyPr>
          <a:lstStyle/>
          <a:p>
            <a:pPr algn="ctr"/>
            <a:r>
              <a:rPr lang="en-US" sz="4000" b="1" dirty="0">
                <a:latin typeface="Times New Roman" panose="02020603050405020304" pitchFamily="18" charset="0"/>
                <a:cs typeface="Times New Roman" panose="02020603050405020304" pitchFamily="18" charset="0"/>
              </a:rPr>
              <a:t>PROPOSED WORK</a:t>
            </a:r>
            <a:endParaRPr lang="en-IN" sz="40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53BCF12-C866-38C5-5574-8DACB0B222C7}"/>
              </a:ext>
            </a:extLst>
          </p:cNvPr>
          <p:cNvSpPr>
            <a:spLocks noGrp="1"/>
          </p:cNvSpPr>
          <p:nvPr>
            <p:ph type="sldNum" sz="quarter" idx="12"/>
          </p:nvPr>
        </p:nvSpPr>
        <p:spPr/>
        <p:txBody>
          <a:bodyPr/>
          <a:lstStyle/>
          <a:p>
            <a:fld id="{AD159975-5135-4B6E-A0BA-4346E628FDDF}" type="slidenum">
              <a:rPr lang="en-IN" smtClean="0"/>
              <a:t>41</a:t>
            </a:fld>
            <a:endParaRPr lang="en-IN"/>
          </a:p>
        </p:txBody>
      </p:sp>
    </p:spTree>
    <p:extLst>
      <p:ext uri="{BB962C8B-B14F-4D97-AF65-F5344CB8AC3E}">
        <p14:creationId xmlns:p14="http://schemas.microsoft.com/office/powerpoint/2010/main" val="22759431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4540"/>
          </a:xfrm>
        </p:spPr>
        <p:txBody>
          <a:bodyPr>
            <a:normAutofit/>
          </a:bodyPr>
          <a:lstStyle/>
          <a:p>
            <a:r>
              <a:rPr lang="en-US" sz="4000" b="1" dirty="0">
                <a:latin typeface="Times New Roman" panose="02020603050405020304" pitchFamily="18" charset="0"/>
                <a:cs typeface="Times New Roman" panose="02020603050405020304" pitchFamily="18" charset="0"/>
              </a:rPr>
              <a:t>Proposed Design</a:t>
            </a:r>
            <a:endParaRPr lang="en-IN" sz="4000" b="1"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516227" y="1301919"/>
            <a:ext cx="11191741" cy="0"/>
          </a:xfrm>
          <a:prstGeom prst="line">
            <a:avLst/>
          </a:prstGeom>
        </p:spPr>
        <p:style>
          <a:lnRef idx="3">
            <a:schemeClr val="dk1"/>
          </a:lnRef>
          <a:fillRef idx="0">
            <a:schemeClr val="dk1"/>
          </a:fillRef>
          <a:effectRef idx="2">
            <a:schemeClr val="dk1"/>
          </a:effectRef>
          <a:fontRef idx="minor">
            <a:schemeClr val="tx1"/>
          </a:fontRef>
        </p:style>
      </p:cxnSp>
      <p:pic>
        <p:nvPicPr>
          <p:cNvPr id="11" name="Picture 10">
            <a:extLst>
              <a:ext uri="{FF2B5EF4-FFF2-40B4-BE49-F238E27FC236}">
                <a16:creationId xmlns:a16="http://schemas.microsoft.com/office/drawing/2014/main" id="{69D1D648-3512-872F-F018-902EB2CB845B}"/>
              </a:ext>
            </a:extLst>
          </p:cNvPr>
          <p:cNvPicPr>
            <a:picLocks noChangeAspect="1"/>
          </p:cNvPicPr>
          <p:nvPr/>
        </p:nvPicPr>
        <p:blipFill rotWithShape="1">
          <a:blip r:embed="rId2">
            <a:extLst>
              <a:ext uri="{28A0092B-C50C-407E-A947-70E740481C1C}">
                <a14:useLocalDpi xmlns:a14="http://schemas.microsoft.com/office/drawing/2010/main" val="0"/>
              </a:ext>
            </a:extLst>
          </a:blip>
          <a:srcRect l="2053" t="12490" r="2263" b="13264"/>
          <a:stretch/>
        </p:blipFill>
        <p:spPr>
          <a:xfrm>
            <a:off x="211809" y="1434174"/>
            <a:ext cx="11841099" cy="5287302"/>
          </a:xfrm>
          <a:prstGeom prst="rect">
            <a:avLst/>
          </a:prstGeom>
        </p:spPr>
      </p:pic>
      <p:sp>
        <p:nvSpPr>
          <p:cNvPr id="3" name="Slide Number Placeholder 2">
            <a:extLst>
              <a:ext uri="{FF2B5EF4-FFF2-40B4-BE49-F238E27FC236}">
                <a16:creationId xmlns:a16="http://schemas.microsoft.com/office/drawing/2014/main" id="{A0379613-A170-6540-6411-5672871348EB}"/>
              </a:ext>
            </a:extLst>
          </p:cNvPr>
          <p:cNvSpPr>
            <a:spLocks noGrp="1"/>
          </p:cNvSpPr>
          <p:nvPr>
            <p:ph type="sldNum" sz="quarter" idx="12"/>
          </p:nvPr>
        </p:nvSpPr>
        <p:spPr/>
        <p:txBody>
          <a:bodyPr/>
          <a:lstStyle/>
          <a:p>
            <a:fld id="{AD159975-5135-4B6E-A0BA-4346E628FDDF}" type="slidenum">
              <a:rPr lang="en-IN" smtClean="0"/>
              <a:t>42</a:t>
            </a:fld>
            <a:endParaRPr lang="en-IN"/>
          </a:p>
        </p:txBody>
      </p:sp>
    </p:spTree>
    <p:extLst>
      <p:ext uri="{BB962C8B-B14F-4D97-AF65-F5344CB8AC3E}">
        <p14:creationId xmlns:p14="http://schemas.microsoft.com/office/powerpoint/2010/main" val="32993122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6130-AADE-BCE5-F8DB-AB963B1AFAF9}"/>
              </a:ext>
            </a:extLst>
          </p:cNvPr>
          <p:cNvSpPr>
            <a:spLocks noGrp="1"/>
          </p:cNvSpPr>
          <p:nvPr>
            <p:ph type="title"/>
          </p:nvPr>
        </p:nvSpPr>
        <p:spPr>
          <a:xfrm>
            <a:off x="838200" y="365126"/>
            <a:ext cx="10515600" cy="761030"/>
          </a:xfrm>
        </p:spPr>
        <p:txBody>
          <a:bodyPr>
            <a:normAutofit/>
          </a:bodyPr>
          <a:lstStyle/>
          <a:p>
            <a:r>
              <a:rPr lang="en-IN" sz="4000" b="1" dirty="0">
                <a:latin typeface="Times New Roman" panose="02020603050405020304" pitchFamily="18" charset="0"/>
                <a:cs typeface="Times New Roman" panose="02020603050405020304" pitchFamily="18" charset="0"/>
              </a:rPr>
              <a:t>Implementation of Proposed System</a:t>
            </a:r>
            <a:endParaRPr lang="en-IN" sz="4000" dirty="0"/>
          </a:p>
        </p:txBody>
      </p:sp>
      <p:sp>
        <p:nvSpPr>
          <p:cNvPr id="3" name="Content Placeholder 2">
            <a:extLst>
              <a:ext uri="{FF2B5EF4-FFF2-40B4-BE49-F238E27FC236}">
                <a16:creationId xmlns:a16="http://schemas.microsoft.com/office/drawing/2014/main" id="{5D30E68A-02C4-7F1A-5609-B28EDD638FA4}"/>
              </a:ext>
            </a:extLst>
          </p:cNvPr>
          <p:cNvSpPr>
            <a:spLocks noGrp="1"/>
          </p:cNvSpPr>
          <p:nvPr>
            <p:ph idx="1"/>
          </p:nvPr>
        </p:nvSpPr>
        <p:spPr>
          <a:xfrm>
            <a:off x="838200" y="1771049"/>
            <a:ext cx="10515600" cy="4803851"/>
          </a:xfrm>
        </p:spPr>
        <p:txBody>
          <a:bodyPr>
            <a:normAutofit/>
          </a:bodyPr>
          <a:lstStyle/>
          <a:p>
            <a:r>
              <a:rPr lang="en-IN" sz="3200" b="1" u="sng" dirty="0">
                <a:latin typeface="Times New Roman" panose="02020603050405020304" pitchFamily="18" charset="0"/>
                <a:cs typeface="Times New Roman" panose="02020603050405020304" pitchFamily="18" charset="0"/>
              </a:rPr>
              <a:t>Module 1:</a:t>
            </a:r>
          </a:p>
          <a:p>
            <a:pPr lvl="1"/>
            <a:endParaRPr lang="en-IN" sz="1000" b="1" u="sng" dirty="0">
              <a:latin typeface="Times New Roman" panose="02020603050405020304" pitchFamily="18" charset="0"/>
              <a:cs typeface="Times New Roman" panose="02020603050405020304" pitchFamily="18" charset="0"/>
            </a:endParaRPr>
          </a:p>
          <a:p>
            <a:pPr lvl="1"/>
            <a:r>
              <a:rPr lang="en-IN" sz="2800" dirty="0">
                <a:latin typeface="Times New Roman" panose="02020603050405020304" pitchFamily="18" charset="0"/>
                <a:cs typeface="Times New Roman" panose="02020603050405020304" pitchFamily="18" charset="0"/>
              </a:rPr>
              <a:t>Implementing Sampling techniques to get balanced data.</a:t>
            </a:r>
          </a:p>
          <a:p>
            <a:pPr lvl="1"/>
            <a:endParaRPr lang="en-IN" sz="1000" dirty="0">
              <a:latin typeface="Times New Roman" panose="02020603050405020304" pitchFamily="18" charset="0"/>
              <a:cs typeface="Times New Roman" panose="02020603050405020304" pitchFamily="18" charset="0"/>
            </a:endParaRPr>
          </a:p>
          <a:p>
            <a:pPr lvl="1"/>
            <a:r>
              <a:rPr lang="en-IN" sz="2800" dirty="0">
                <a:latin typeface="Times New Roman" panose="02020603050405020304" pitchFamily="18" charset="0"/>
                <a:cs typeface="Times New Roman" panose="02020603050405020304" pitchFamily="18" charset="0"/>
              </a:rPr>
              <a:t>Here the used sampling techniques are:</a:t>
            </a:r>
          </a:p>
          <a:p>
            <a:pPr marL="914400" lvl="2" indent="0">
              <a:buNone/>
            </a:pPr>
            <a:endParaRPr lang="en-IN" sz="1000" dirty="0">
              <a:latin typeface="Times New Roman" panose="02020603050405020304" pitchFamily="18" charset="0"/>
              <a:cs typeface="Times New Roman" panose="02020603050405020304" pitchFamily="18" charset="0"/>
            </a:endParaRPr>
          </a:p>
          <a:p>
            <a:pPr lvl="2"/>
            <a:r>
              <a:rPr lang="en-IN" sz="2800" dirty="0">
                <a:latin typeface="Times New Roman" panose="02020603050405020304" pitchFamily="18" charset="0"/>
                <a:cs typeface="Times New Roman" panose="02020603050405020304" pitchFamily="18" charset="0"/>
              </a:rPr>
              <a:t>Synthetic Minority Over-sampling Technique (SMOTE)</a:t>
            </a:r>
          </a:p>
        </p:txBody>
      </p:sp>
      <p:cxnSp>
        <p:nvCxnSpPr>
          <p:cNvPr id="4" name="Straight Connector 3">
            <a:extLst>
              <a:ext uri="{FF2B5EF4-FFF2-40B4-BE49-F238E27FC236}">
                <a16:creationId xmlns:a16="http://schemas.microsoft.com/office/drawing/2014/main" id="{1A0C41F5-07A5-3691-063B-93DC56B4A750}"/>
              </a:ext>
            </a:extLst>
          </p:cNvPr>
          <p:cNvCxnSpPr/>
          <p:nvPr/>
        </p:nvCxnSpPr>
        <p:spPr>
          <a:xfrm>
            <a:off x="516227" y="1359673"/>
            <a:ext cx="11191741" cy="0"/>
          </a:xfrm>
          <a:prstGeom prst="line">
            <a:avLst/>
          </a:prstGeom>
        </p:spPr>
        <p:style>
          <a:lnRef idx="3">
            <a:schemeClr val="dk1"/>
          </a:lnRef>
          <a:fillRef idx="0">
            <a:schemeClr val="dk1"/>
          </a:fillRef>
          <a:effectRef idx="2">
            <a:schemeClr val="dk1"/>
          </a:effectRef>
          <a:fontRef idx="minor">
            <a:schemeClr val="tx1"/>
          </a:fontRef>
        </p:style>
      </p:cxnSp>
      <p:sp>
        <p:nvSpPr>
          <p:cNvPr id="5" name="Slide Number Placeholder 4">
            <a:extLst>
              <a:ext uri="{FF2B5EF4-FFF2-40B4-BE49-F238E27FC236}">
                <a16:creationId xmlns:a16="http://schemas.microsoft.com/office/drawing/2014/main" id="{F413D2AA-1089-1B17-1EF1-90FF8E0BB191}"/>
              </a:ext>
            </a:extLst>
          </p:cNvPr>
          <p:cNvSpPr>
            <a:spLocks noGrp="1"/>
          </p:cNvSpPr>
          <p:nvPr>
            <p:ph type="sldNum" sz="quarter" idx="12"/>
          </p:nvPr>
        </p:nvSpPr>
        <p:spPr/>
        <p:txBody>
          <a:bodyPr/>
          <a:lstStyle/>
          <a:p>
            <a:fld id="{AD159975-5135-4B6E-A0BA-4346E628FDDF}" type="slidenum">
              <a:rPr lang="en-IN" smtClean="0"/>
              <a:t>43</a:t>
            </a:fld>
            <a:endParaRPr lang="en-IN"/>
          </a:p>
        </p:txBody>
      </p:sp>
    </p:spTree>
    <p:extLst>
      <p:ext uri="{BB962C8B-B14F-4D97-AF65-F5344CB8AC3E}">
        <p14:creationId xmlns:p14="http://schemas.microsoft.com/office/powerpoint/2010/main" val="25450084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6130-AADE-BCE5-F8DB-AB963B1AFAF9}"/>
              </a:ext>
            </a:extLst>
          </p:cNvPr>
          <p:cNvSpPr>
            <a:spLocks noGrp="1"/>
          </p:cNvSpPr>
          <p:nvPr>
            <p:ph type="title"/>
          </p:nvPr>
        </p:nvSpPr>
        <p:spPr>
          <a:xfrm>
            <a:off x="838200" y="365126"/>
            <a:ext cx="10515600" cy="924660"/>
          </a:xfrm>
        </p:spPr>
        <p:txBody>
          <a:bodyPr>
            <a:normAutofit/>
          </a:bodyPr>
          <a:lstStyle/>
          <a:p>
            <a:r>
              <a:rPr lang="en-IN" sz="4000" b="1" dirty="0">
                <a:latin typeface="Times New Roman" panose="02020603050405020304" pitchFamily="18" charset="0"/>
                <a:cs typeface="Times New Roman" panose="02020603050405020304" pitchFamily="18" charset="0"/>
              </a:rPr>
              <a:t>Module 1: SMOTE</a:t>
            </a:r>
            <a:endParaRPr lang="en-IN" sz="4000" dirty="0"/>
          </a:p>
        </p:txBody>
      </p:sp>
      <p:sp>
        <p:nvSpPr>
          <p:cNvPr id="3" name="Content Placeholder 2">
            <a:extLst>
              <a:ext uri="{FF2B5EF4-FFF2-40B4-BE49-F238E27FC236}">
                <a16:creationId xmlns:a16="http://schemas.microsoft.com/office/drawing/2014/main" id="{5D30E68A-02C4-7F1A-5609-B28EDD638FA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Synthetic Minority Over-sampling Technique (SMOTE)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1A0C41F5-07A5-3691-063B-93DC56B4A750}"/>
              </a:ext>
            </a:extLst>
          </p:cNvPr>
          <p:cNvCxnSpPr/>
          <p:nvPr/>
        </p:nvCxnSpPr>
        <p:spPr>
          <a:xfrm>
            <a:off x="516227" y="1359673"/>
            <a:ext cx="11191741" cy="0"/>
          </a:xfrm>
          <a:prstGeom prst="line">
            <a:avLst/>
          </a:prstGeom>
        </p:spPr>
        <p:style>
          <a:lnRef idx="3">
            <a:schemeClr val="dk1"/>
          </a:lnRef>
          <a:fillRef idx="0">
            <a:schemeClr val="dk1"/>
          </a:fillRef>
          <a:effectRef idx="2">
            <a:schemeClr val="dk1"/>
          </a:effectRef>
          <a:fontRef idx="minor">
            <a:schemeClr val="tx1"/>
          </a:fontRef>
        </p:style>
      </p:cxnSp>
      <p:pic>
        <p:nvPicPr>
          <p:cNvPr id="6" name="Picture 5">
            <a:extLst>
              <a:ext uri="{FF2B5EF4-FFF2-40B4-BE49-F238E27FC236}">
                <a16:creationId xmlns:a16="http://schemas.microsoft.com/office/drawing/2014/main" id="{528100B6-C883-936E-C4F5-2F8EB82C9888}"/>
              </a:ext>
            </a:extLst>
          </p:cNvPr>
          <p:cNvPicPr>
            <a:picLocks noChangeAspect="1"/>
          </p:cNvPicPr>
          <p:nvPr/>
        </p:nvPicPr>
        <p:blipFill>
          <a:blip r:embed="rId2"/>
          <a:stretch>
            <a:fillRect/>
          </a:stretch>
        </p:blipFill>
        <p:spPr>
          <a:xfrm>
            <a:off x="1387697" y="4307956"/>
            <a:ext cx="9448800" cy="1495425"/>
          </a:xfrm>
          <a:prstGeom prst="rect">
            <a:avLst/>
          </a:prstGeom>
        </p:spPr>
      </p:pic>
      <p:sp>
        <p:nvSpPr>
          <p:cNvPr id="5" name="Slide Number Placeholder 4">
            <a:extLst>
              <a:ext uri="{FF2B5EF4-FFF2-40B4-BE49-F238E27FC236}">
                <a16:creationId xmlns:a16="http://schemas.microsoft.com/office/drawing/2014/main" id="{A4252F02-A486-CD62-FE92-D5A600D0219D}"/>
              </a:ext>
            </a:extLst>
          </p:cNvPr>
          <p:cNvSpPr>
            <a:spLocks noGrp="1"/>
          </p:cNvSpPr>
          <p:nvPr>
            <p:ph type="sldNum" sz="quarter" idx="12"/>
          </p:nvPr>
        </p:nvSpPr>
        <p:spPr/>
        <p:txBody>
          <a:bodyPr/>
          <a:lstStyle/>
          <a:p>
            <a:fld id="{AD159975-5135-4B6E-A0BA-4346E628FDDF}" type="slidenum">
              <a:rPr lang="en-IN" smtClean="0"/>
              <a:t>44</a:t>
            </a:fld>
            <a:endParaRPr lang="en-IN"/>
          </a:p>
        </p:txBody>
      </p:sp>
    </p:spTree>
    <p:extLst>
      <p:ext uri="{BB962C8B-B14F-4D97-AF65-F5344CB8AC3E}">
        <p14:creationId xmlns:p14="http://schemas.microsoft.com/office/powerpoint/2010/main" val="22102984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523C97-DF9E-023B-056E-9A02351BD131}"/>
              </a:ext>
            </a:extLst>
          </p:cNvPr>
          <p:cNvSpPr>
            <a:spLocks noGrp="1"/>
          </p:cNvSpPr>
          <p:nvPr>
            <p:ph type="sldNum" sz="quarter" idx="12"/>
          </p:nvPr>
        </p:nvSpPr>
        <p:spPr/>
        <p:txBody>
          <a:bodyPr/>
          <a:lstStyle/>
          <a:p>
            <a:fld id="{AD159975-5135-4B6E-A0BA-4346E628FDDF}" type="slidenum">
              <a:rPr lang="en-IN" smtClean="0"/>
              <a:t>45</a:t>
            </a:fld>
            <a:endParaRPr lang="en-IN"/>
          </a:p>
        </p:txBody>
      </p:sp>
      <p:pic>
        <p:nvPicPr>
          <p:cNvPr id="6" name="Picture 5">
            <a:extLst>
              <a:ext uri="{FF2B5EF4-FFF2-40B4-BE49-F238E27FC236}">
                <a16:creationId xmlns:a16="http://schemas.microsoft.com/office/drawing/2014/main" id="{DEBCA129-674B-DC98-89BF-1DEDE9F6AD3C}"/>
              </a:ext>
            </a:extLst>
          </p:cNvPr>
          <p:cNvPicPr>
            <a:picLocks noChangeAspect="1"/>
          </p:cNvPicPr>
          <p:nvPr/>
        </p:nvPicPr>
        <p:blipFill>
          <a:blip r:embed="rId2"/>
          <a:stretch>
            <a:fillRect/>
          </a:stretch>
        </p:blipFill>
        <p:spPr>
          <a:xfrm>
            <a:off x="747712" y="1366837"/>
            <a:ext cx="10696575" cy="4124325"/>
          </a:xfrm>
          <a:prstGeom prst="rect">
            <a:avLst/>
          </a:prstGeom>
        </p:spPr>
      </p:pic>
    </p:spTree>
    <p:extLst>
      <p:ext uri="{BB962C8B-B14F-4D97-AF65-F5344CB8AC3E}">
        <p14:creationId xmlns:p14="http://schemas.microsoft.com/office/powerpoint/2010/main" val="25318068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6130-AADE-BCE5-F8DB-AB963B1AFAF9}"/>
              </a:ext>
            </a:extLst>
          </p:cNvPr>
          <p:cNvSpPr>
            <a:spLocks noGrp="1"/>
          </p:cNvSpPr>
          <p:nvPr>
            <p:ph type="title"/>
          </p:nvPr>
        </p:nvSpPr>
        <p:spPr>
          <a:xfrm>
            <a:off x="838200" y="365126"/>
            <a:ext cx="10515600" cy="761030"/>
          </a:xfrm>
        </p:spPr>
        <p:txBody>
          <a:bodyPr>
            <a:normAutofit/>
          </a:bodyPr>
          <a:lstStyle/>
          <a:p>
            <a:r>
              <a:rPr lang="en-IN" sz="4000" b="1" dirty="0">
                <a:latin typeface="Times New Roman" panose="02020603050405020304" pitchFamily="18" charset="0"/>
                <a:cs typeface="Times New Roman" panose="02020603050405020304" pitchFamily="18" charset="0"/>
              </a:rPr>
              <a:t>Implementation of Proposed System</a:t>
            </a:r>
            <a:endParaRPr lang="en-IN" sz="4000" dirty="0"/>
          </a:p>
        </p:txBody>
      </p:sp>
      <p:sp>
        <p:nvSpPr>
          <p:cNvPr id="3" name="Content Placeholder 2">
            <a:extLst>
              <a:ext uri="{FF2B5EF4-FFF2-40B4-BE49-F238E27FC236}">
                <a16:creationId xmlns:a16="http://schemas.microsoft.com/office/drawing/2014/main" id="{5D30E68A-02C4-7F1A-5609-B28EDD638FA4}"/>
              </a:ext>
            </a:extLst>
          </p:cNvPr>
          <p:cNvSpPr>
            <a:spLocks noGrp="1"/>
          </p:cNvSpPr>
          <p:nvPr>
            <p:ph idx="1"/>
          </p:nvPr>
        </p:nvSpPr>
        <p:spPr>
          <a:xfrm>
            <a:off x="838200" y="1780673"/>
            <a:ext cx="10515600" cy="4985887"/>
          </a:xfrm>
        </p:spPr>
        <p:txBody>
          <a:bodyPr>
            <a:normAutofit/>
          </a:bodyPr>
          <a:lstStyle/>
          <a:p>
            <a:r>
              <a:rPr lang="en-IN" sz="3200" b="1" u="sng" dirty="0">
                <a:latin typeface="Times New Roman" panose="02020603050405020304" pitchFamily="18" charset="0"/>
                <a:cs typeface="Times New Roman" panose="02020603050405020304" pitchFamily="18" charset="0"/>
              </a:rPr>
              <a:t>Module 2:</a:t>
            </a:r>
          </a:p>
          <a:p>
            <a:pPr lvl="1"/>
            <a:endParaRPr lang="en-IN" sz="1000" b="1" u="sng"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Implementing </a:t>
            </a:r>
            <a:r>
              <a:rPr lang="en-IN" dirty="0" err="1">
                <a:latin typeface="Times New Roman" panose="02020603050405020304" pitchFamily="18" charset="0"/>
                <a:cs typeface="Times New Roman" panose="02020603050405020304" pitchFamily="18" charset="0"/>
              </a:rPr>
              <a:t>XgBoost</a:t>
            </a:r>
            <a:r>
              <a:rPr lang="en-IN" dirty="0">
                <a:latin typeface="Times New Roman" panose="02020603050405020304" pitchFamily="18" charset="0"/>
                <a:cs typeface="Times New Roman" panose="02020603050405020304" pitchFamily="18" charset="0"/>
              </a:rPr>
              <a:t> model along with stratified k fold cross validation and hyperparameter tuning using random search to get more accuracy.</a:t>
            </a:r>
          </a:p>
          <a:p>
            <a:pPr marL="457200" lvl="1" indent="0">
              <a:buNone/>
            </a:pPr>
            <a:endParaRPr lang="en-IN" sz="800" dirty="0">
              <a:latin typeface="Times New Roman" panose="02020603050405020304" pitchFamily="18" charset="0"/>
              <a:cs typeface="Times New Roman" panose="02020603050405020304" pitchFamily="18" charset="0"/>
            </a:endParaRPr>
          </a:p>
          <a:p>
            <a:pPr lvl="1"/>
            <a:r>
              <a:rPr lang="en-IN" sz="2400" dirty="0">
                <a:latin typeface="Times New Roman" panose="02020603050405020304" pitchFamily="18" charset="0"/>
                <a:cs typeface="Times New Roman" panose="02020603050405020304" pitchFamily="18" charset="0"/>
              </a:rPr>
              <a:t>Finding the leve</a:t>
            </a:r>
            <a:r>
              <a:rPr lang="en-IN" dirty="0">
                <a:latin typeface="Times New Roman" panose="02020603050405020304" pitchFamily="18" charset="0"/>
                <a:cs typeface="Times New Roman" panose="02020603050405020304" pitchFamily="18" charset="0"/>
              </a:rPr>
              <a:t>l of abnormality.</a:t>
            </a:r>
            <a:endParaRPr lang="en-IN" sz="24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1A0C41F5-07A5-3691-063B-93DC56B4A750}"/>
              </a:ext>
            </a:extLst>
          </p:cNvPr>
          <p:cNvCxnSpPr/>
          <p:nvPr/>
        </p:nvCxnSpPr>
        <p:spPr>
          <a:xfrm>
            <a:off x="516227" y="1359673"/>
            <a:ext cx="11191741" cy="0"/>
          </a:xfrm>
          <a:prstGeom prst="line">
            <a:avLst/>
          </a:prstGeom>
        </p:spPr>
        <p:style>
          <a:lnRef idx="3">
            <a:schemeClr val="dk1"/>
          </a:lnRef>
          <a:fillRef idx="0">
            <a:schemeClr val="dk1"/>
          </a:fillRef>
          <a:effectRef idx="2">
            <a:schemeClr val="dk1"/>
          </a:effectRef>
          <a:fontRef idx="minor">
            <a:schemeClr val="tx1"/>
          </a:fontRef>
        </p:style>
      </p:cxnSp>
      <p:sp>
        <p:nvSpPr>
          <p:cNvPr id="5" name="Slide Number Placeholder 4">
            <a:extLst>
              <a:ext uri="{FF2B5EF4-FFF2-40B4-BE49-F238E27FC236}">
                <a16:creationId xmlns:a16="http://schemas.microsoft.com/office/drawing/2014/main" id="{7582BF41-C17F-364C-C069-CB0AF4793B53}"/>
              </a:ext>
            </a:extLst>
          </p:cNvPr>
          <p:cNvSpPr>
            <a:spLocks noGrp="1"/>
          </p:cNvSpPr>
          <p:nvPr>
            <p:ph type="sldNum" sz="quarter" idx="12"/>
          </p:nvPr>
        </p:nvSpPr>
        <p:spPr/>
        <p:txBody>
          <a:bodyPr/>
          <a:lstStyle/>
          <a:p>
            <a:fld id="{AD159975-5135-4B6E-A0BA-4346E628FDDF}" type="slidenum">
              <a:rPr lang="en-IN" smtClean="0"/>
              <a:t>46</a:t>
            </a:fld>
            <a:endParaRPr lang="en-IN"/>
          </a:p>
        </p:txBody>
      </p:sp>
    </p:spTree>
    <p:extLst>
      <p:ext uri="{BB962C8B-B14F-4D97-AF65-F5344CB8AC3E}">
        <p14:creationId xmlns:p14="http://schemas.microsoft.com/office/powerpoint/2010/main" val="27358617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6130-AADE-BCE5-F8DB-AB963B1AFAF9}"/>
              </a:ext>
            </a:extLst>
          </p:cNvPr>
          <p:cNvSpPr>
            <a:spLocks noGrp="1"/>
          </p:cNvSpPr>
          <p:nvPr>
            <p:ph type="title"/>
          </p:nvPr>
        </p:nvSpPr>
        <p:spPr>
          <a:xfrm>
            <a:off x="838200" y="365126"/>
            <a:ext cx="10515600" cy="924660"/>
          </a:xfrm>
        </p:spPr>
        <p:txBody>
          <a:bodyPr>
            <a:normAutofit/>
          </a:bodyPr>
          <a:lstStyle/>
          <a:p>
            <a:r>
              <a:rPr lang="en-IN" sz="4000" b="1" dirty="0">
                <a:latin typeface="Times New Roman" panose="02020603050405020304" pitchFamily="18" charset="0"/>
                <a:cs typeface="Times New Roman" panose="02020603050405020304" pitchFamily="18" charset="0"/>
              </a:rPr>
              <a:t>Module 2: </a:t>
            </a:r>
            <a:r>
              <a:rPr lang="en-IN" sz="4000" b="1" dirty="0" err="1">
                <a:latin typeface="Times New Roman" panose="02020603050405020304" pitchFamily="18" charset="0"/>
                <a:cs typeface="Times New Roman" panose="02020603050405020304" pitchFamily="18" charset="0"/>
              </a:rPr>
              <a:t>XgBoost</a:t>
            </a:r>
            <a:r>
              <a:rPr lang="en-IN" sz="4000" b="1" dirty="0">
                <a:latin typeface="Times New Roman" panose="02020603050405020304" pitchFamily="18" charset="0"/>
                <a:cs typeface="Times New Roman" panose="02020603050405020304" pitchFamily="18" charset="0"/>
              </a:rPr>
              <a:t> Model</a:t>
            </a:r>
            <a:endParaRPr lang="en-IN" sz="4000" dirty="0"/>
          </a:p>
        </p:txBody>
      </p:sp>
      <p:sp>
        <p:nvSpPr>
          <p:cNvPr id="3" name="Content Placeholder 2">
            <a:extLst>
              <a:ext uri="{FF2B5EF4-FFF2-40B4-BE49-F238E27FC236}">
                <a16:creationId xmlns:a16="http://schemas.microsoft.com/office/drawing/2014/main" id="{5D30E68A-02C4-7F1A-5609-B28EDD638FA4}"/>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Implementing </a:t>
            </a:r>
            <a:r>
              <a:rPr lang="en-IN" dirty="0" err="1">
                <a:latin typeface="Times New Roman" panose="02020603050405020304" pitchFamily="18" charset="0"/>
                <a:cs typeface="Times New Roman" panose="02020603050405020304" pitchFamily="18" charset="0"/>
              </a:rPr>
              <a:t>XgBoost</a:t>
            </a:r>
            <a:r>
              <a:rPr lang="en-IN" dirty="0">
                <a:latin typeface="Times New Roman" panose="02020603050405020304" pitchFamily="18" charset="0"/>
                <a:cs typeface="Times New Roman" panose="02020603050405020304" pitchFamily="18" charset="0"/>
              </a:rPr>
              <a:t> model along with stratified 10 fold cross validation and Randomized Search.</a:t>
            </a:r>
          </a:p>
          <a:p>
            <a:r>
              <a:rPr lang="en-US" dirty="0">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1A0C41F5-07A5-3691-063B-93DC56B4A750}"/>
              </a:ext>
            </a:extLst>
          </p:cNvPr>
          <p:cNvCxnSpPr/>
          <p:nvPr/>
        </p:nvCxnSpPr>
        <p:spPr>
          <a:xfrm>
            <a:off x="516227" y="1359673"/>
            <a:ext cx="11191741" cy="0"/>
          </a:xfrm>
          <a:prstGeom prst="line">
            <a:avLst/>
          </a:prstGeom>
        </p:spPr>
        <p:style>
          <a:lnRef idx="3">
            <a:schemeClr val="dk1"/>
          </a:lnRef>
          <a:fillRef idx="0">
            <a:schemeClr val="dk1"/>
          </a:fillRef>
          <a:effectRef idx="2">
            <a:schemeClr val="dk1"/>
          </a:effectRef>
          <a:fontRef idx="minor">
            <a:schemeClr val="tx1"/>
          </a:fontRef>
        </p:style>
      </p:cxnSp>
      <p:sp>
        <p:nvSpPr>
          <p:cNvPr id="5" name="Slide Number Placeholder 4">
            <a:extLst>
              <a:ext uri="{FF2B5EF4-FFF2-40B4-BE49-F238E27FC236}">
                <a16:creationId xmlns:a16="http://schemas.microsoft.com/office/drawing/2014/main" id="{A4252F02-A486-CD62-FE92-D5A600D0219D}"/>
              </a:ext>
            </a:extLst>
          </p:cNvPr>
          <p:cNvSpPr>
            <a:spLocks noGrp="1"/>
          </p:cNvSpPr>
          <p:nvPr>
            <p:ph type="sldNum" sz="quarter" idx="12"/>
          </p:nvPr>
        </p:nvSpPr>
        <p:spPr/>
        <p:txBody>
          <a:bodyPr/>
          <a:lstStyle/>
          <a:p>
            <a:fld id="{AD159975-5135-4B6E-A0BA-4346E628FDDF}" type="slidenum">
              <a:rPr lang="en-IN" smtClean="0"/>
              <a:t>47</a:t>
            </a:fld>
            <a:endParaRPr lang="en-IN"/>
          </a:p>
        </p:txBody>
      </p:sp>
      <p:pic>
        <p:nvPicPr>
          <p:cNvPr id="8" name="Picture 7">
            <a:extLst>
              <a:ext uri="{FF2B5EF4-FFF2-40B4-BE49-F238E27FC236}">
                <a16:creationId xmlns:a16="http://schemas.microsoft.com/office/drawing/2014/main" id="{E9A0F1A5-981A-8B37-95BE-66ED11C14603}"/>
              </a:ext>
            </a:extLst>
          </p:cNvPr>
          <p:cNvPicPr>
            <a:picLocks noChangeAspect="1"/>
          </p:cNvPicPr>
          <p:nvPr/>
        </p:nvPicPr>
        <p:blipFill>
          <a:blip r:embed="rId2"/>
          <a:stretch>
            <a:fillRect/>
          </a:stretch>
        </p:blipFill>
        <p:spPr>
          <a:xfrm>
            <a:off x="1114165" y="4001294"/>
            <a:ext cx="9995863" cy="1331102"/>
          </a:xfrm>
          <a:prstGeom prst="rect">
            <a:avLst/>
          </a:prstGeom>
        </p:spPr>
      </p:pic>
    </p:spTree>
    <p:extLst>
      <p:ext uri="{BB962C8B-B14F-4D97-AF65-F5344CB8AC3E}">
        <p14:creationId xmlns:p14="http://schemas.microsoft.com/office/powerpoint/2010/main" val="31962780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6130-AADE-BCE5-F8DB-AB963B1AFAF9}"/>
              </a:ext>
            </a:extLst>
          </p:cNvPr>
          <p:cNvSpPr>
            <a:spLocks noGrp="1"/>
          </p:cNvSpPr>
          <p:nvPr>
            <p:ph type="title"/>
          </p:nvPr>
        </p:nvSpPr>
        <p:spPr>
          <a:xfrm>
            <a:off x="838200" y="365126"/>
            <a:ext cx="10515600" cy="924660"/>
          </a:xfrm>
        </p:spPr>
        <p:txBody>
          <a:bodyPr>
            <a:normAutofit/>
          </a:bodyPr>
          <a:lstStyle/>
          <a:p>
            <a:r>
              <a:rPr lang="en-IN" sz="4000" b="1" dirty="0">
                <a:latin typeface="Times New Roman" panose="02020603050405020304" pitchFamily="18" charset="0"/>
                <a:cs typeface="Times New Roman" panose="02020603050405020304" pitchFamily="18" charset="0"/>
              </a:rPr>
              <a:t>Module 2: </a:t>
            </a:r>
            <a:r>
              <a:rPr lang="en-IN" sz="4000" b="1" dirty="0" err="1">
                <a:latin typeface="Times New Roman" panose="02020603050405020304" pitchFamily="18" charset="0"/>
                <a:cs typeface="Times New Roman" panose="02020603050405020304" pitchFamily="18" charset="0"/>
              </a:rPr>
              <a:t>XgBoost</a:t>
            </a:r>
            <a:r>
              <a:rPr lang="en-IN" sz="4000" b="1" dirty="0">
                <a:latin typeface="Times New Roman" panose="02020603050405020304" pitchFamily="18" charset="0"/>
                <a:cs typeface="Times New Roman" panose="02020603050405020304" pitchFamily="18" charset="0"/>
              </a:rPr>
              <a:t> Model</a:t>
            </a:r>
            <a:endParaRPr lang="en-IN" sz="4000" dirty="0"/>
          </a:p>
        </p:txBody>
      </p:sp>
      <p:sp>
        <p:nvSpPr>
          <p:cNvPr id="3" name="Content Placeholder 2">
            <a:extLst>
              <a:ext uri="{FF2B5EF4-FFF2-40B4-BE49-F238E27FC236}">
                <a16:creationId xmlns:a16="http://schemas.microsoft.com/office/drawing/2014/main" id="{5D30E68A-02C4-7F1A-5609-B28EDD638FA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Using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Model finding the deficiency percentage and abnormality level only for the patient which has testosterone deficiency.</a:t>
            </a:r>
          </a:p>
          <a:p>
            <a:r>
              <a:rPr lang="en-US" dirty="0">
                <a:latin typeface="Times New Roman" panose="02020603050405020304" pitchFamily="18" charset="0"/>
                <a:cs typeface="Times New Roman" panose="02020603050405020304" pitchFamily="18" charset="0"/>
              </a:rPr>
              <a:t>Generates into new Dataset.</a:t>
            </a:r>
          </a:p>
        </p:txBody>
      </p:sp>
      <p:cxnSp>
        <p:nvCxnSpPr>
          <p:cNvPr id="4" name="Straight Connector 3">
            <a:extLst>
              <a:ext uri="{FF2B5EF4-FFF2-40B4-BE49-F238E27FC236}">
                <a16:creationId xmlns:a16="http://schemas.microsoft.com/office/drawing/2014/main" id="{1A0C41F5-07A5-3691-063B-93DC56B4A750}"/>
              </a:ext>
            </a:extLst>
          </p:cNvPr>
          <p:cNvCxnSpPr/>
          <p:nvPr/>
        </p:nvCxnSpPr>
        <p:spPr>
          <a:xfrm>
            <a:off x="516227" y="1359673"/>
            <a:ext cx="11191741" cy="0"/>
          </a:xfrm>
          <a:prstGeom prst="line">
            <a:avLst/>
          </a:prstGeom>
        </p:spPr>
        <p:style>
          <a:lnRef idx="3">
            <a:schemeClr val="dk1"/>
          </a:lnRef>
          <a:fillRef idx="0">
            <a:schemeClr val="dk1"/>
          </a:fillRef>
          <a:effectRef idx="2">
            <a:schemeClr val="dk1"/>
          </a:effectRef>
          <a:fontRef idx="minor">
            <a:schemeClr val="tx1"/>
          </a:fontRef>
        </p:style>
      </p:cxnSp>
      <p:sp>
        <p:nvSpPr>
          <p:cNvPr id="5" name="Slide Number Placeholder 4">
            <a:extLst>
              <a:ext uri="{FF2B5EF4-FFF2-40B4-BE49-F238E27FC236}">
                <a16:creationId xmlns:a16="http://schemas.microsoft.com/office/drawing/2014/main" id="{A4252F02-A486-CD62-FE92-D5A600D0219D}"/>
              </a:ext>
            </a:extLst>
          </p:cNvPr>
          <p:cNvSpPr>
            <a:spLocks noGrp="1"/>
          </p:cNvSpPr>
          <p:nvPr>
            <p:ph type="sldNum" sz="quarter" idx="12"/>
          </p:nvPr>
        </p:nvSpPr>
        <p:spPr/>
        <p:txBody>
          <a:bodyPr/>
          <a:lstStyle/>
          <a:p>
            <a:fld id="{AD159975-5135-4B6E-A0BA-4346E628FDDF}" type="slidenum">
              <a:rPr lang="en-IN" smtClean="0"/>
              <a:t>48</a:t>
            </a:fld>
            <a:endParaRPr lang="en-IN"/>
          </a:p>
        </p:txBody>
      </p:sp>
    </p:spTree>
    <p:extLst>
      <p:ext uri="{BB962C8B-B14F-4D97-AF65-F5344CB8AC3E}">
        <p14:creationId xmlns:p14="http://schemas.microsoft.com/office/powerpoint/2010/main" val="32956154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7374"/>
            <a:ext cx="10515600" cy="857282"/>
          </a:xfrm>
        </p:spPr>
        <p:txBody>
          <a:bodyPr>
            <a:normAutofit/>
          </a:bodyPr>
          <a:lstStyle/>
          <a:p>
            <a:r>
              <a:rPr lang="en-IN" sz="4000" b="1" dirty="0">
                <a:latin typeface="Times New Roman" panose="02020603050405020304" pitchFamily="18" charset="0"/>
                <a:ea typeface="Tahoma" panose="020B0604030504040204" pitchFamily="34" charset="0"/>
                <a:cs typeface="Times New Roman" panose="02020603050405020304" pitchFamily="18" charset="0"/>
              </a:rPr>
              <a:t>Dataset Name: </a:t>
            </a:r>
            <a:r>
              <a:rPr lang="en-IN" sz="4000" b="1" i="0" dirty="0" err="1">
                <a:solidFill>
                  <a:srgbClr val="FF0000"/>
                </a:solidFill>
                <a:effectLst/>
                <a:latin typeface="Berlin Sans FB Demi" panose="020E0802020502020306" pitchFamily="34" charset="0"/>
              </a:rPr>
              <a:t>Final_Output_Dataset</a:t>
            </a:r>
            <a:endParaRPr lang="en-IN" sz="4000" b="1" dirty="0">
              <a:latin typeface="Berlin Sans FB Demi" panose="020E0802020502020306" pitchFamily="34" charset="0"/>
              <a:cs typeface="Times New Roman" panose="02020603050405020304" pitchFamily="18" charset="0"/>
            </a:endParaRPr>
          </a:p>
        </p:txBody>
      </p:sp>
      <p:cxnSp>
        <p:nvCxnSpPr>
          <p:cNvPr id="4" name="Straight Connector 3"/>
          <p:cNvCxnSpPr/>
          <p:nvPr/>
        </p:nvCxnSpPr>
        <p:spPr>
          <a:xfrm>
            <a:off x="540913" y="1334828"/>
            <a:ext cx="11191741" cy="0"/>
          </a:xfrm>
          <a:prstGeom prst="line">
            <a:avLst/>
          </a:prstGeom>
        </p:spPr>
        <p:style>
          <a:lnRef idx="3">
            <a:schemeClr val="dk1"/>
          </a:lnRef>
          <a:fillRef idx="0">
            <a:schemeClr val="dk1"/>
          </a:fillRef>
          <a:effectRef idx="2">
            <a:schemeClr val="dk1"/>
          </a:effectRef>
          <a:fontRef idx="minor">
            <a:schemeClr val="tx1"/>
          </a:fontRef>
        </p:style>
      </p:cxnSp>
      <p:sp>
        <p:nvSpPr>
          <p:cNvPr id="3" name="Slide Number Placeholder 2">
            <a:extLst>
              <a:ext uri="{FF2B5EF4-FFF2-40B4-BE49-F238E27FC236}">
                <a16:creationId xmlns:a16="http://schemas.microsoft.com/office/drawing/2014/main" id="{AFA14459-9B7C-FD91-517B-075B3F26457B}"/>
              </a:ext>
            </a:extLst>
          </p:cNvPr>
          <p:cNvSpPr>
            <a:spLocks noGrp="1"/>
          </p:cNvSpPr>
          <p:nvPr>
            <p:ph type="sldNum" sz="quarter" idx="12"/>
          </p:nvPr>
        </p:nvSpPr>
        <p:spPr/>
        <p:txBody>
          <a:bodyPr/>
          <a:lstStyle/>
          <a:p>
            <a:fld id="{AD159975-5135-4B6E-A0BA-4346E628FDDF}" type="slidenum">
              <a:rPr lang="en-IN" smtClean="0"/>
              <a:t>49</a:t>
            </a:fld>
            <a:endParaRPr lang="en-IN"/>
          </a:p>
        </p:txBody>
      </p:sp>
      <p:pic>
        <p:nvPicPr>
          <p:cNvPr id="9" name="Picture 8">
            <a:extLst>
              <a:ext uri="{FF2B5EF4-FFF2-40B4-BE49-F238E27FC236}">
                <a16:creationId xmlns:a16="http://schemas.microsoft.com/office/drawing/2014/main" id="{97F364CC-FFCD-4F1B-3811-3D17C3D2C69E}"/>
              </a:ext>
            </a:extLst>
          </p:cNvPr>
          <p:cNvPicPr>
            <a:picLocks noChangeAspect="1"/>
          </p:cNvPicPr>
          <p:nvPr/>
        </p:nvPicPr>
        <p:blipFill>
          <a:blip r:embed="rId2"/>
          <a:stretch>
            <a:fillRect/>
          </a:stretch>
        </p:blipFill>
        <p:spPr>
          <a:xfrm>
            <a:off x="1776412" y="1603375"/>
            <a:ext cx="8639175" cy="4752975"/>
          </a:xfrm>
          <a:prstGeom prst="rect">
            <a:avLst/>
          </a:prstGeom>
        </p:spPr>
      </p:pic>
    </p:spTree>
    <p:extLst>
      <p:ext uri="{BB962C8B-B14F-4D97-AF65-F5344CB8AC3E}">
        <p14:creationId xmlns:p14="http://schemas.microsoft.com/office/powerpoint/2010/main" val="1046979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9789"/>
          </a:xfrm>
        </p:spPr>
        <p:txBody>
          <a:bodyPr>
            <a:normAutofit/>
          </a:bodyPr>
          <a:lstStyle/>
          <a:p>
            <a:r>
              <a:rPr lang="en-US" sz="4000" b="1" dirty="0">
                <a:latin typeface="Times New Roman" panose="02020603050405020304" pitchFamily="18" charset="0"/>
                <a:cs typeface="Times New Roman" panose="02020603050405020304" pitchFamily="18" charset="0"/>
              </a:rPr>
              <a:t>PROBLEM DEFINITION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059806"/>
            <a:ext cx="10515600" cy="4233068"/>
          </a:xfrm>
        </p:spPr>
        <p:txBody>
          <a:bodyPr>
            <a:noAutofit/>
          </a:bodyPr>
          <a:lstStyle/>
          <a:p>
            <a:pPr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Accurately predicting secondary testosterone deficiency is important for medical analysis and treatment. However, the existing system for predicting this deficiency is not accurate enough for medical purposes.</a:t>
            </a:r>
          </a:p>
          <a:p>
            <a:pPr algn="l">
              <a:buFont typeface="Arial" panose="020B0604020202020204" pitchFamily="34" charset="0"/>
              <a:buChar char="•"/>
            </a:pPr>
            <a:endParaRPr lang="en-US" sz="105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Develop a more accurate system for predicting secondary testosterone deficiency using machine learning classifiers.</a:t>
            </a:r>
          </a:p>
          <a:p>
            <a:pPr algn="l">
              <a:buFont typeface="Arial" panose="020B0604020202020204" pitchFamily="34" charset="0"/>
              <a:buChar char="•"/>
            </a:pPr>
            <a:endParaRPr lang="en-US" sz="105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Accurately predicting secondary testosterone deficiency can lead to better medical outcomes for patients, allowing for earlier detection and treatment of the condition.</a:t>
            </a:r>
          </a:p>
        </p:txBody>
      </p:sp>
      <p:cxnSp>
        <p:nvCxnSpPr>
          <p:cNvPr id="5" name="Straight Connector 4"/>
          <p:cNvCxnSpPr/>
          <p:nvPr/>
        </p:nvCxnSpPr>
        <p:spPr>
          <a:xfrm>
            <a:off x="593502" y="1373492"/>
            <a:ext cx="11191741" cy="0"/>
          </a:xfrm>
          <a:prstGeom prst="line">
            <a:avLst/>
          </a:prstGeom>
        </p:spPr>
        <p:style>
          <a:lnRef idx="3">
            <a:schemeClr val="dk1"/>
          </a:lnRef>
          <a:fillRef idx="0">
            <a:schemeClr val="dk1"/>
          </a:fillRef>
          <a:effectRef idx="2">
            <a:schemeClr val="dk1"/>
          </a:effectRef>
          <a:fontRef idx="minor">
            <a:schemeClr val="tx1"/>
          </a:fontRef>
        </p:style>
      </p:cxnSp>
      <p:sp>
        <p:nvSpPr>
          <p:cNvPr id="4" name="Slide Number Placeholder 3">
            <a:extLst>
              <a:ext uri="{FF2B5EF4-FFF2-40B4-BE49-F238E27FC236}">
                <a16:creationId xmlns:a16="http://schemas.microsoft.com/office/drawing/2014/main" id="{90C9CCE1-1A75-5279-907A-696B81FA515D}"/>
              </a:ext>
            </a:extLst>
          </p:cNvPr>
          <p:cNvSpPr>
            <a:spLocks noGrp="1"/>
          </p:cNvSpPr>
          <p:nvPr>
            <p:ph type="sldNum" sz="quarter" idx="12"/>
          </p:nvPr>
        </p:nvSpPr>
        <p:spPr/>
        <p:txBody>
          <a:bodyPr/>
          <a:lstStyle/>
          <a:p>
            <a:fld id="{AD159975-5135-4B6E-A0BA-4346E628FDDF}" type="slidenum">
              <a:rPr lang="en-IN" smtClean="0"/>
              <a:t>5</a:t>
            </a:fld>
            <a:endParaRPr lang="en-IN"/>
          </a:p>
        </p:txBody>
      </p:sp>
    </p:spTree>
    <p:extLst>
      <p:ext uri="{BB962C8B-B14F-4D97-AF65-F5344CB8AC3E}">
        <p14:creationId xmlns:p14="http://schemas.microsoft.com/office/powerpoint/2010/main" val="40386259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3536"/>
          </a:xfrm>
        </p:spPr>
        <p:txBody>
          <a:bodyPr>
            <a:normAutofit/>
          </a:bodyPr>
          <a:lstStyle/>
          <a:p>
            <a:r>
              <a:rPr lang="en-US" sz="4000" b="1" dirty="0">
                <a:latin typeface="Times New Roman" panose="02020603050405020304" pitchFamily="18" charset="0"/>
                <a:cs typeface="Times New Roman" panose="02020603050405020304" pitchFamily="18" charset="0"/>
              </a:rPr>
              <a:t>CONCLUSION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059808"/>
            <a:ext cx="10515600" cy="4233066"/>
          </a:xfrm>
        </p:spPr>
        <p:txBody>
          <a:bodyPr>
            <a:normAutofit/>
          </a:bodyPr>
          <a:lstStyle/>
          <a:p>
            <a:pPr marL="0" indent="0" algn="just">
              <a:lnSpc>
                <a:spcPct val="120000"/>
              </a:lnSpc>
              <a:buNone/>
            </a:pPr>
            <a:r>
              <a:rPr lang="en-US" sz="2000" b="0" i="0" dirty="0">
                <a:solidFill>
                  <a:srgbClr val="000000"/>
                </a:solidFill>
                <a:effectLst/>
                <a:latin typeface="Times New Roman" panose="02020603050405020304" pitchFamily="18" charset="0"/>
              </a:rPr>
              <a:t>Testosterone Deficient Syndrome (TDS) significantly impairs men’s quality of life, but its timely and accurate diagnosis poses a challenge in areas with poor access to public health services. Eight sampling methods for imbalanced datasets, and the calibration of the predicted probabilities to identify a proper method to improve accuracy in TDS diagnosis. The use of these techniques significantly improves ML performance. In the existing system, they try to improve the accurate level, which they got around 70 to 85% by using the Classification and Sampling algorithm. In Sampling strategies, ML algorithms often present bad classification results in imbalanced data. In our proposed system. By using sampling techniques (Smote) we create a new dataset that is trained under </a:t>
            </a:r>
            <a:r>
              <a:rPr lang="en-US" sz="2000" b="0" i="0" dirty="0" err="1">
                <a:solidFill>
                  <a:srgbClr val="000000"/>
                </a:solidFill>
                <a:effectLst/>
                <a:latin typeface="Times New Roman" panose="02020603050405020304" pitchFamily="18" charset="0"/>
              </a:rPr>
              <a:t>xgboost</a:t>
            </a:r>
            <a:r>
              <a:rPr lang="en-US" sz="2000" b="0" i="0" dirty="0">
                <a:solidFill>
                  <a:srgbClr val="000000"/>
                </a:solidFill>
                <a:effectLst/>
                <a:latin typeface="Times New Roman" panose="02020603050405020304" pitchFamily="18" charset="0"/>
              </a:rPr>
              <a:t> classifiers and stratified K fold cross-validation. The level of abnormality is presented by the age of the people lies between 0 to 40 is low, 41 to 70 is medium, 71 to </a:t>
            </a:r>
            <a:r>
              <a:rPr lang="en-US" sz="2000" dirty="0">
                <a:latin typeface="Times New Roman" panose="02020603050405020304" pitchFamily="18" charset="0"/>
              </a:rPr>
              <a:t>100 </a:t>
            </a:r>
            <a:r>
              <a:rPr lang="en-US" sz="2000" b="0" i="0" dirty="0">
                <a:effectLst/>
                <a:latin typeface="Times New Roman" panose="02020603050405020304" pitchFamily="18" charset="0"/>
              </a:rPr>
              <a:t>is </a:t>
            </a:r>
            <a:r>
              <a:rPr lang="en-US" sz="2000" dirty="0">
                <a:latin typeface="Times New Roman" panose="02020603050405020304" pitchFamily="18" charset="0"/>
              </a:rPr>
              <a:t>High. Overall</a:t>
            </a:r>
            <a:r>
              <a:rPr lang="en-US" sz="2000" dirty="0">
                <a:solidFill>
                  <a:srgbClr val="000000"/>
                </a:solidFill>
                <a:latin typeface="Times New Roman" panose="02020603050405020304" pitchFamily="18" charset="0"/>
              </a:rPr>
              <a:t>,</a:t>
            </a:r>
            <a:r>
              <a:rPr lang="en-US" sz="2000" b="0" i="0" dirty="0">
                <a:solidFill>
                  <a:srgbClr val="000000"/>
                </a:solidFill>
                <a:effectLst/>
                <a:latin typeface="Times New Roman" panose="02020603050405020304" pitchFamily="18" charset="0"/>
              </a:rPr>
              <a:t> we found the accuracy level up to  96% by using various algorithms.</a:t>
            </a:r>
            <a:endParaRPr lang="en-IN" sz="3200"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593502" y="1546750"/>
            <a:ext cx="11191741" cy="0"/>
          </a:xfrm>
          <a:prstGeom prst="line">
            <a:avLst/>
          </a:prstGeom>
        </p:spPr>
        <p:style>
          <a:lnRef idx="3">
            <a:schemeClr val="dk1"/>
          </a:lnRef>
          <a:fillRef idx="0">
            <a:schemeClr val="dk1"/>
          </a:fillRef>
          <a:effectRef idx="2">
            <a:schemeClr val="dk1"/>
          </a:effectRef>
          <a:fontRef idx="minor">
            <a:schemeClr val="tx1"/>
          </a:fontRef>
        </p:style>
      </p:cxnSp>
      <p:sp>
        <p:nvSpPr>
          <p:cNvPr id="4" name="Slide Number Placeholder 3">
            <a:extLst>
              <a:ext uri="{FF2B5EF4-FFF2-40B4-BE49-F238E27FC236}">
                <a16:creationId xmlns:a16="http://schemas.microsoft.com/office/drawing/2014/main" id="{CB6189F5-BEDF-0F15-8B95-199B661AF2A0}"/>
              </a:ext>
            </a:extLst>
          </p:cNvPr>
          <p:cNvSpPr>
            <a:spLocks noGrp="1"/>
          </p:cNvSpPr>
          <p:nvPr>
            <p:ph type="sldNum" sz="quarter" idx="12"/>
          </p:nvPr>
        </p:nvSpPr>
        <p:spPr/>
        <p:txBody>
          <a:bodyPr/>
          <a:lstStyle/>
          <a:p>
            <a:fld id="{AD159975-5135-4B6E-A0BA-4346E628FDDF}" type="slidenum">
              <a:rPr lang="en-IN" smtClean="0"/>
              <a:t>50</a:t>
            </a:fld>
            <a:endParaRPr lang="en-IN"/>
          </a:p>
        </p:txBody>
      </p:sp>
    </p:spTree>
    <p:extLst>
      <p:ext uri="{BB962C8B-B14F-4D97-AF65-F5344CB8AC3E}">
        <p14:creationId xmlns:p14="http://schemas.microsoft.com/office/powerpoint/2010/main" val="6609715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36502" y="2107955"/>
            <a:ext cx="8564450" cy="20219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760927" y="2721960"/>
            <a:ext cx="10515600" cy="793974"/>
          </a:xfrm>
        </p:spPr>
        <p:txBody>
          <a:bodyPr>
            <a:normAutofit/>
          </a:bodyPr>
          <a:lstStyle/>
          <a:p>
            <a:pPr algn="ctr"/>
            <a:r>
              <a:rPr lang="en-US" sz="4000" b="1" dirty="0">
                <a:latin typeface="Times New Roman" panose="02020603050405020304" pitchFamily="18" charset="0"/>
                <a:cs typeface="Times New Roman" panose="02020603050405020304" pitchFamily="18" charset="0"/>
              </a:rPr>
              <a:t>REFERENCES</a:t>
            </a:r>
            <a:endParaRPr lang="en-IN" sz="40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7C539C0-08E3-57A6-A91D-67D18A62FD5D}"/>
              </a:ext>
            </a:extLst>
          </p:cNvPr>
          <p:cNvSpPr>
            <a:spLocks noGrp="1"/>
          </p:cNvSpPr>
          <p:nvPr>
            <p:ph type="sldNum" sz="quarter" idx="12"/>
          </p:nvPr>
        </p:nvSpPr>
        <p:spPr/>
        <p:txBody>
          <a:bodyPr/>
          <a:lstStyle/>
          <a:p>
            <a:fld id="{AD159975-5135-4B6E-A0BA-4346E628FDDF}" type="slidenum">
              <a:rPr lang="en-IN" smtClean="0"/>
              <a:t>51</a:t>
            </a:fld>
            <a:endParaRPr lang="en-IN"/>
          </a:p>
        </p:txBody>
      </p:sp>
    </p:spTree>
    <p:extLst>
      <p:ext uri="{BB962C8B-B14F-4D97-AF65-F5344CB8AC3E}">
        <p14:creationId xmlns:p14="http://schemas.microsoft.com/office/powerpoint/2010/main" val="7008205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9487658-F06B-76E1-BC4F-4F2A0C6BBF3E}"/>
              </a:ext>
            </a:extLst>
          </p:cNvPr>
          <p:cNvSpPr>
            <a:spLocks noGrp="1"/>
          </p:cNvSpPr>
          <p:nvPr>
            <p:ph idx="1"/>
          </p:nvPr>
        </p:nvSpPr>
        <p:spPr>
          <a:xfrm>
            <a:off x="838200" y="943276"/>
            <a:ext cx="10515600" cy="5349598"/>
          </a:xfrm>
        </p:spPr>
        <p:txBody>
          <a:bodyPr>
            <a:normAutofit/>
          </a:bodyPr>
          <a:lstStyle/>
          <a:p>
            <a:pPr marL="0" indent="0">
              <a:lnSpc>
                <a:spcPct val="100000"/>
              </a:lnSpc>
              <a:buNone/>
            </a:pPr>
            <a:r>
              <a:rPr lang="en-IN" sz="2000" dirty="0">
                <a:latin typeface="Times New Roman" panose="02020603050405020304" pitchFamily="18" charset="0"/>
                <a:cs typeface="Times New Roman" panose="02020603050405020304" pitchFamily="18" charset="0"/>
              </a:rPr>
              <a:t>[1] Monique </a:t>
            </a:r>
            <a:r>
              <a:rPr lang="en-IN" sz="2000" dirty="0" err="1">
                <a:latin typeface="Times New Roman" panose="02020603050405020304" pitchFamily="18" charset="0"/>
                <a:cs typeface="Times New Roman" panose="02020603050405020304" pitchFamily="18" charset="0"/>
              </a:rPr>
              <a:t>Tonani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Novaes</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Osmar</a:t>
            </a:r>
            <a:r>
              <a:rPr lang="en-IN" sz="2000" dirty="0">
                <a:latin typeface="Times New Roman" panose="02020603050405020304" pitchFamily="18" charset="0"/>
                <a:cs typeface="Times New Roman" panose="02020603050405020304" pitchFamily="18" charset="0"/>
              </a:rPr>
              <a:t> Luiz Ferreira de Carvalho, Pedro Henrique </a:t>
            </a:r>
            <a:r>
              <a:rPr lang="en-IN" sz="2000" dirty="0" err="1">
                <a:latin typeface="Times New Roman" panose="02020603050405020304" pitchFamily="18" charset="0"/>
                <a:cs typeface="Times New Roman" panose="02020603050405020304" pitchFamily="18" charset="0"/>
              </a:rPr>
              <a:t>Guimar</a:t>
            </a:r>
            <a:r>
              <a:rPr lang="en-IN" sz="2000" dirty="0">
                <a:latin typeface="Times New Roman" panose="02020603050405020304" pitchFamily="18" charset="0"/>
                <a:cs typeface="Times New Roman" panose="02020603050405020304" pitchFamily="18" charset="0"/>
              </a:rPr>
              <a:t> Ferreira, </a:t>
            </a:r>
            <a:r>
              <a:rPr lang="en-IN" sz="2000" dirty="0" err="1">
                <a:latin typeface="Times New Roman" panose="02020603050405020304" pitchFamily="18" charset="0"/>
                <a:cs typeface="Times New Roman" panose="02020603050405020304" pitchFamily="18" charset="0"/>
              </a:rPr>
              <a:t>Taciana</a:t>
            </a:r>
            <a:r>
              <a:rPr lang="en-IN" sz="2000" dirty="0">
                <a:latin typeface="Times New Roman" panose="02020603050405020304" pitchFamily="18" charset="0"/>
                <a:cs typeface="Times New Roman" panose="02020603050405020304" pitchFamily="18" charset="0"/>
              </a:rPr>
              <a:t> Leonel Nunes </a:t>
            </a:r>
            <a:r>
              <a:rPr lang="en-IN" sz="2000" dirty="0" err="1">
                <a:latin typeface="Times New Roman" panose="02020603050405020304" pitchFamily="18" charset="0"/>
                <a:cs typeface="Times New Roman" panose="02020603050405020304" pitchFamily="18" charset="0"/>
              </a:rPr>
              <a:t>Tiraboschi</a:t>
            </a:r>
            <a:r>
              <a:rPr lang="en-IN" sz="2000" dirty="0">
                <a:latin typeface="Times New Roman" panose="02020603050405020304" pitchFamily="18" charset="0"/>
                <a:cs typeface="Times New Roman" panose="02020603050405020304" pitchFamily="18" charset="0"/>
              </a:rPr>
              <a:t>, Caroline Santos Silva, Jean Carlos Zambrano, Cristiano Mendes Gomes, Eduardo de Paula Miranda, </a:t>
            </a:r>
            <a:r>
              <a:rPr lang="en-IN" sz="2000" dirty="0" err="1">
                <a:latin typeface="Times New Roman" panose="02020603050405020304" pitchFamily="18" charset="0"/>
                <a:cs typeface="Times New Roman" panose="02020603050405020304" pitchFamily="18" charset="0"/>
              </a:rPr>
              <a:t>Osmar</a:t>
            </a:r>
            <a:r>
              <a:rPr lang="en-IN" sz="2000" dirty="0">
                <a:latin typeface="Times New Roman" panose="02020603050405020304" pitchFamily="18" charset="0"/>
                <a:cs typeface="Times New Roman" panose="02020603050405020304" pitchFamily="18" charset="0"/>
              </a:rPr>
              <a:t> Abílio de Carvalho Junior, and </a:t>
            </a:r>
            <a:r>
              <a:rPr lang="en-IN" sz="2000" dirty="0" err="1">
                <a:latin typeface="Times New Roman" panose="02020603050405020304" pitchFamily="18" charset="0"/>
                <a:cs typeface="Times New Roman" panose="02020603050405020304" pitchFamily="18" charset="0"/>
              </a:rPr>
              <a:t>Jos´e</a:t>
            </a:r>
            <a:r>
              <a:rPr lang="en-IN" sz="2000" dirty="0">
                <a:latin typeface="Times New Roman" panose="02020603050405020304" pitchFamily="18" charset="0"/>
                <a:cs typeface="Times New Roman" panose="02020603050405020304" pitchFamily="18" charset="0"/>
              </a:rPr>
              <a:t> de </a:t>
            </a:r>
            <a:r>
              <a:rPr lang="en-IN" sz="2000" dirty="0" err="1">
                <a:latin typeface="Times New Roman" panose="02020603050405020304" pitchFamily="18" charset="0"/>
                <a:cs typeface="Times New Roman" panose="02020603050405020304" pitchFamily="18" charset="0"/>
              </a:rPr>
              <a:t>Bessa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Junior,”Prediction</a:t>
            </a:r>
            <a:r>
              <a:rPr lang="en-IN" sz="2000" dirty="0">
                <a:latin typeface="Times New Roman" panose="02020603050405020304" pitchFamily="18" charset="0"/>
                <a:cs typeface="Times New Roman" panose="02020603050405020304" pitchFamily="18" charset="0"/>
              </a:rPr>
              <a:t> of secondary testosterone deficiency using machine learning: A comparative analysis of ensemble and base classifiers, probability calibration, and sampling strategies in a slightly imbalanced dataset” , Science Direct Journal Informatics in Medicine Unlocked 23 (2021) 100538</a:t>
            </a:r>
          </a:p>
          <a:p>
            <a:pPr marL="0" indent="0">
              <a:lnSpc>
                <a:spcPct val="100000"/>
              </a:lnSpc>
              <a:buNone/>
            </a:pPr>
            <a:r>
              <a:rPr lang="en-IN" sz="2000" dirty="0">
                <a:latin typeface="Times New Roman" panose="02020603050405020304" pitchFamily="18" charset="0"/>
                <a:cs typeface="Times New Roman" panose="02020603050405020304" pitchFamily="18" charset="0"/>
              </a:rPr>
              <a:t>[2] Quan Zou1, </a:t>
            </a:r>
            <a:r>
              <a:rPr lang="en-IN" sz="2000" dirty="0" err="1">
                <a:latin typeface="Times New Roman" panose="02020603050405020304" pitchFamily="18" charset="0"/>
                <a:cs typeface="Times New Roman" panose="02020603050405020304" pitchFamily="18" charset="0"/>
              </a:rPr>
              <a:t>Kaiyang</a:t>
            </a:r>
            <a:r>
              <a:rPr lang="en-IN" sz="2000" dirty="0">
                <a:latin typeface="Times New Roman" panose="02020603050405020304" pitchFamily="18" charset="0"/>
                <a:cs typeface="Times New Roman" panose="02020603050405020304" pitchFamily="18" charset="0"/>
              </a:rPr>
              <a:t> Qu, </a:t>
            </a:r>
            <a:r>
              <a:rPr lang="en-IN" sz="2000" dirty="0" err="1">
                <a:latin typeface="Times New Roman" panose="02020603050405020304" pitchFamily="18" charset="0"/>
                <a:cs typeface="Times New Roman" panose="02020603050405020304" pitchFamily="18" charset="0"/>
              </a:rPr>
              <a:t>Yamei</a:t>
            </a:r>
            <a:r>
              <a:rPr lang="en-IN" sz="2000" dirty="0">
                <a:latin typeface="Times New Roman" panose="02020603050405020304" pitchFamily="18" charset="0"/>
                <a:cs typeface="Times New Roman" panose="02020603050405020304" pitchFamily="18" charset="0"/>
              </a:rPr>
              <a:t> Luo, </a:t>
            </a:r>
            <a:r>
              <a:rPr lang="en-IN" sz="2000" dirty="0" err="1">
                <a:latin typeface="Times New Roman" panose="02020603050405020304" pitchFamily="18" charset="0"/>
                <a:cs typeface="Times New Roman" panose="02020603050405020304" pitchFamily="18" charset="0"/>
              </a:rPr>
              <a:t>Dehui</a:t>
            </a:r>
            <a:r>
              <a:rPr lang="en-IN" sz="2000" dirty="0">
                <a:latin typeface="Times New Roman" panose="02020603050405020304" pitchFamily="18" charset="0"/>
                <a:cs typeface="Times New Roman" panose="02020603050405020304" pitchFamily="18" charset="0"/>
              </a:rPr>
              <a:t> Yin, Ying Ju, and Hua Tang,” Predicting Diabetes Mellitus With Machine Learning Techniques”, Article of Frontiers in Genetics November 2018 | Volume 9 | Article 515</a:t>
            </a:r>
            <a:endParaRPr lang="en-IN" sz="3200"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latin typeface="Times New Roman" panose="02020603050405020304" pitchFamily="18" charset="0"/>
                <a:cs typeface="Times New Roman" panose="02020603050405020304" pitchFamily="18" charset="0"/>
              </a:rPr>
              <a:t>[3] </a:t>
            </a:r>
            <a:r>
              <a:rPr lang="en-IN" sz="2000" dirty="0" err="1">
                <a:latin typeface="Times New Roman" panose="02020603050405020304" pitchFamily="18" charset="0"/>
                <a:cs typeface="Times New Roman" panose="02020603050405020304" pitchFamily="18" charset="0"/>
              </a:rPr>
              <a:t>Ti</a:t>
            </a:r>
            <a:r>
              <a:rPr lang="en-IN" sz="2000" dirty="0">
                <a:latin typeface="Times New Roman" panose="02020603050405020304" pitchFamily="18" charset="0"/>
                <a:cs typeface="Times New Roman" panose="02020603050405020304" pitchFamily="18" charset="0"/>
              </a:rPr>
              <a:t> Lu, Ya-Han Hu, </a:t>
            </a:r>
            <a:r>
              <a:rPr lang="en-IN" sz="2000" dirty="0" err="1">
                <a:latin typeface="Times New Roman" panose="02020603050405020304" pitchFamily="18" charset="0"/>
                <a:cs typeface="Times New Roman" panose="02020603050405020304" pitchFamily="18" charset="0"/>
              </a:rPr>
              <a:t>Chih</a:t>
            </a:r>
            <a:r>
              <a:rPr lang="en-IN" sz="2000" dirty="0">
                <a:latin typeface="Times New Roman" panose="02020603050405020304" pitchFamily="18" charset="0"/>
                <a:cs typeface="Times New Roman" panose="02020603050405020304" pitchFamily="18" charset="0"/>
              </a:rPr>
              <a:t>-Fong Tsai, Shih-Ping Liu, and Pei-Ling Chen,” Applying machine learning techniques to the identification of late-onset hypogonadism in elderly men”, </a:t>
            </a:r>
            <a:r>
              <a:rPr lang="en-IN" sz="2000" dirty="0" err="1">
                <a:latin typeface="Times New Roman" panose="02020603050405020304" pitchFamily="18" charset="0"/>
                <a:cs typeface="Times New Roman" panose="02020603050405020304" pitchFamily="18" charset="0"/>
              </a:rPr>
              <a:t>SpringerPlus</a:t>
            </a:r>
            <a:r>
              <a:rPr lang="en-IN" sz="2000" dirty="0">
                <a:latin typeface="Times New Roman" panose="02020603050405020304" pitchFamily="18" charset="0"/>
                <a:cs typeface="Times New Roman" panose="02020603050405020304" pitchFamily="18" charset="0"/>
              </a:rPr>
              <a:t> Article June 2016 </a:t>
            </a:r>
            <a:endParaRPr lang="en-IN" sz="3200"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latin typeface="Times New Roman" panose="02020603050405020304" pitchFamily="18" charset="0"/>
                <a:cs typeface="Times New Roman" panose="02020603050405020304" pitchFamily="18" charset="0"/>
              </a:rPr>
              <a:t>[4] Shaker El-</a:t>
            </a:r>
            <a:r>
              <a:rPr lang="en-IN" sz="2000" dirty="0" err="1">
                <a:latin typeface="Times New Roman" panose="02020603050405020304" pitchFamily="18" charset="0"/>
                <a:cs typeface="Times New Roman" panose="02020603050405020304" pitchFamily="18" charset="0"/>
              </a:rPr>
              <a:t>Sappagh</a:t>
            </a:r>
            <a:r>
              <a:rPr lang="en-IN" sz="2000" dirty="0">
                <a:latin typeface="Times New Roman" panose="02020603050405020304" pitchFamily="18" charset="0"/>
                <a:cs typeface="Times New Roman" panose="02020603050405020304" pitchFamily="18" charset="0"/>
              </a:rPr>
              <a:t>, Mohammed </a:t>
            </a:r>
            <a:r>
              <a:rPr lang="en-IN" sz="2000" dirty="0" err="1">
                <a:latin typeface="Times New Roman" panose="02020603050405020304" pitchFamily="18" charset="0"/>
                <a:cs typeface="Times New Roman" panose="02020603050405020304" pitchFamily="18" charset="0"/>
              </a:rPr>
              <a:t>Elmogy</a:t>
            </a:r>
            <a:r>
              <a:rPr lang="en-IN" sz="2000" dirty="0">
                <a:latin typeface="Times New Roman" panose="02020603050405020304" pitchFamily="18" charset="0"/>
                <a:cs typeface="Times New Roman" panose="02020603050405020304" pitchFamily="18" charset="0"/>
              </a:rPr>
              <a:t> , Farman Ali, Tamer ABUHMED, S. M. </a:t>
            </a:r>
            <a:r>
              <a:rPr lang="en-IN" sz="2000" dirty="0" err="1">
                <a:latin typeface="Times New Roman" panose="02020603050405020304" pitchFamily="18" charset="0"/>
                <a:cs typeface="Times New Roman" panose="02020603050405020304" pitchFamily="18" charset="0"/>
              </a:rPr>
              <a:t>Riazul</a:t>
            </a:r>
            <a:r>
              <a:rPr lang="en-IN" sz="2000" dirty="0">
                <a:latin typeface="Times New Roman" panose="02020603050405020304" pitchFamily="18" charset="0"/>
                <a:cs typeface="Times New Roman" panose="02020603050405020304" pitchFamily="18" charset="0"/>
              </a:rPr>
              <a:t> Islam, and Kyung-Sup Kwak,” A Comprehensive Medical Decision–Support Framework Based on a Heterogeneous Ensemble Classifier for Diabetes Prediction”, MDPI Article May 2019.</a:t>
            </a:r>
            <a:endParaRPr lang="en-IN" sz="3200" dirty="0">
              <a:latin typeface="Times New Roman" panose="02020603050405020304" pitchFamily="18" charset="0"/>
              <a:cs typeface="Times New Roman" panose="02020603050405020304" pitchFamily="18" charset="0"/>
            </a:endParaRPr>
          </a:p>
          <a:p>
            <a:pPr>
              <a:lnSpc>
                <a:spcPct val="100000"/>
              </a:lnSpc>
            </a:pPr>
            <a:endParaRPr lang="en-IN"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234BC61-74A2-959B-4A27-E04EAC35D338}"/>
              </a:ext>
            </a:extLst>
          </p:cNvPr>
          <p:cNvSpPr>
            <a:spLocks noGrp="1"/>
          </p:cNvSpPr>
          <p:nvPr>
            <p:ph type="sldNum" sz="quarter" idx="12"/>
          </p:nvPr>
        </p:nvSpPr>
        <p:spPr/>
        <p:txBody>
          <a:bodyPr/>
          <a:lstStyle/>
          <a:p>
            <a:fld id="{AD159975-5135-4B6E-A0BA-4346E628FDDF}" type="slidenum">
              <a:rPr lang="en-IN" smtClean="0"/>
              <a:t>52</a:t>
            </a:fld>
            <a:endParaRPr lang="en-IN"/>
          </a:p>
        </p:txBody>
      </p:sp>
    </p:spTree>
    <p:extLst>
      <p:ext uri="{BB962C8B-B14F-4D97-AF65-F5344CB8AC3E}">
        <p14:creationId xmlns:p14="http://schemas.microsoft.com/office/powerpoint/2010/main" val="12678345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71B829-9B97-180A-DFD8-51E25783E716}"/>
              </a:ext>
            </a:extLst>
          </p:cNvPr>
          <p:cNvSpPr>
            <a:spLocks noGrp="1"/>
          </p:cNvSpPr>
          <p:nvPr>
            <p:ph idx="1"/>
          </p:nvPr>
        </p:nvSpPr>
        <p:spPr>
          <a:xfrm>
            <a:off x="838200" y="382773"/>
            <a:ext cx="10515600" cy="5648276"/>
          </a:xfrm>
        </p:spPr>
        <p:txBody>
          <a:bodyPr>
            <a:noAutofit/>
          </a:bodyPr>
          <a:lstStyle/>
          <a:p>
            <a:pPr marL="0" indent="0">
              <a:lnSpc>
                <a:spcPct val="110000"/>
              </a:lnSpc>
              <a:buNone/>
            </a:pPr>
            <a:r>
              <a:rPr lang="en-IN" sz="2000" dirty="0">
                <a:latin typeface="Times New Roman" panose="02020603050405020304" pitchFamily="18" charset="0"/>
                <a:cs typeface="Times New Roman" panose="02020603050405020304" pitchFamily="18" charset="0"/>
              </a:rPr>
              <a:t>[5] Rahul C, Merin </a:t>
            </a:r>
            <a:r>
              <a:rPr lang="en-IN" sz="2000" dirty="0" err="1">
                <a:latin typeface="Times New Roman" panose="02020603050405020304" pitchFamily="18" charset="0"/>
                <a:cs typeface="Times New Roman" panose="02020603050405020304" pitchFamily="18" charset="0"/>
              </a:rPr>
              <a:t>Meleet</a:t>
            </a:r>
            <a:r>
              <a:rPr lang="en-IN" sz="2000" dirty="0">
                <a:latin typeface="Times New Roman" panose="02020603050405020304" pitchFamily="18" charset="0"/>
                <a:cs typeface="Times New Roman" panose="02020603050405020304" pitchFamily="18" charset="0"/>
              </a:rPr>
              <a:t>, G.N. Srinivasan, and Nagaraj G </a:t>
            </a:r>
            <a:r>
              <a:rPr lang="en-IN" sz="2000" dirty="0" err="1">
                <a:latin typeface="Times New Roman" panose="02020603050405020304" pitchFamily="18" charset="0"/>
                <a:cs typeface="Times New Roman" panose="02020603050405020304" pitchFamily="18" charset="0"/>
              </a:rPr>
              <a:t>Cholli</a:t>
            </a:r>
            <a:r>
              <a:rPr lang="en-IN" sz="2000" dirty="0">
                <a:latin typeface="Times New Roman" panose="02020603050405020304" pitchFamily="18" charset="0"/>
                <a:cs typeface="Times New Roman" panose="02020603050405020304" pitchFamily="18" charset="0"/>
              </a:rPr>
              <a:t>,” Clinical Data Analysis For Recognizing Named Entities”, 2021 IEEE International Conference on Computation System and Information Technology for Sustainable Solutions (CSITSS) November 2021</a:t>
            </a:r>
          </a:p>
          <a:p>
            <a:pPr marL="0" indent="0">
              <a:lnSpc>
                <a:spcPct val="110000"/>
              </a:lnSpc>
              <a:buNone/>
            </a:pPr>
            <a:r>
              <a:rPr lang="en-IN" sz="2000" dirty="0">
                <a:latin typeface="Times New Roman" panose="02020603050405020304" pitchFamily="18" charset="0"/>
                <a:cs typeface="Times New Roman" panose="02020603050405020304" pitchFamily="18" charset="0"/>
              </a:rPr>
              <a:t>[6] Amin </a:t>
            </a:r>
            <a:r>
              <a:rPr lang="en-IN" sz="2000" dirty="0" err="1">
                <a:latin typeface="Times New Roman" panose="02020603050405020304" pitchFamily="18" charset="0"/>
                <a:cs typeface="Times New Roman" panose="02020603050405020304" pitchFamily="18" charset="0"/>
              </a:rPr>
              <a:t>Ul</a:t>
            </a:r>
            <a:r>
              <a:rPr lang="en-IN" sz="2000" dirty="0">
                <a:latin typeface="Times New Roman" panose="02020603050405020304" pitchFamily="18" charset="0"/>
                <a:cs typeface="Times New Roman" panose="02020603050405020304" pitchFamily="18" charset="0"/>
              </a:rPr>
              <a:t> Haq1, </a:t>
            </a:r>
            <a:r>
              <a:rPr lang="en-IN" sz="2000" dirty="0" err="1">
                <a:latin typeface="Times New Roman" panose="02020603050405020304" pitchFamily="18" charset="0"/>
                <a:cs typeface="Times New Roman" panose="02020603050405020304" pitchFamily="18" charset="0"/>
              </a:rPr>
              <a:t>Jianping</a:t>
            </a:r>
            <a:r>
              <a:rPr lang="en-IN" sz="2000" dirty="0">
                <a:latin typeface="Times New Roman" panose="02020603050405020304" pitchFamily="18" charset="0"/>
                <a:cs typeface="Times New Roman" panose="02020603050405020304" pitchFamily="18" charset="0"/>
              </a:rPr>
              <a:t> Li1*, </a:t>
            </a:r>
            <a:r>
              <a:rPr lang="en-IN" sz="2000" dirty="0" err="1">
                <a:latin typeface="Times New Roman" panose="02020603050405020304" pitchFamily="18" charset="0"/>
                <a:cs typeface="Times New Roman" panose="02020603050405020304" pitchFamily="18" charset="0"/>
              </a:rPr>
              <a:t>Jalaluddin</a:t>
            </a:r>
            <a:r>
              <a:rPr lang="en-IN" sz="2000" dirty="0">
                <a:latin typeface="Times New Roman" panose="02020603050405020304" pitchFamily="18" charset="0"/>
                <a:cs typeface="Times New Roman" panose="02020603050405020304" pitchFamily="18" charset="0"/>
              </a:rPr>
              <a:t> Khan1, Muhammad Hammad Memon1, </a:t>
            </a:r>
            <a:r>
              <a:rPr lang="en-IN" sz="2000" dirty="0" err="1">
                <a:latin typeface="Times New Roman" panose="02020603050405020304" pitchFamily="18" charset="0"/>
                <a:cs typeface="Times New Roman" panose="02020603050405020304" pitchFamily="18" charset="0"/>
              </a:rPr>
              <a:t>Shadma</a:t>
            </a:r>
            <a:r>
              <a:rPr lang="en-IN" sz="2000" dirty="0">
                <a:latin typeface="Times New Roman" panose="02020603050405020304" pitchFamily="18" charset="0"/>
                <a:cs typeface="Times New Roman" panose="02020603050405020304" pitchFamily="18" charset="0"/>
              </a:rPr>
              <a:t> Parveen3, Mordecai Folarin Raji1, Wasif Akbar1, Tanvir Ahmad2, Sana Ullah4, </a:t>
            </a:r>
            <a:r>
              <a:rPr lang="en-IN" sz="2000" dirty="0" err="1">
                <a:latin typeface="Times New Roman" panose="02020603050405020304" pitchFamily="18" charset="0"/>
                <a:cs typeface="Times New Roman" panose="02020603050405020304" pitchFamily="18" charset="0"/>
              </a:rPr>
              <a:t>Latipova</a:t>
            </a:r>
            <a:r>
              <a:rPr lang="en-IN" sz="2000" dirty="0">
                <a:latin typeface="Times New Roman" panose="02020603050405020304" pitchFamily="18" charset="0"/>
                <a:cs typeface="Times New Roman" panose="02020603050405020304" pitchFamily="18" charset="0"/>
              </a:rPr>
              <a:t> Shoista1, Happy N. Monday1,” Identifying The Predictive Capability of Machine Learning Classifiers for Designing Heart Disease Detection System”, 16th International Computer Conference on Wavelet Active Media Technology and Information Processing 2019</a:t>
            </a:r>
          </a:p>
          <a:p>
            <a:pPr marL="0" indent="0">
              <a:lnSpc>
                <a:spcPct val="110000"/>
              </a:lnSpc>
              <a:buNone/>
            </a:pPr>
            <a:r>
              <a:rPr lang="en-US" sz="2000" dirty="0">
                <a:latin typeface="Times New Roman" panose="02020603050405020304" pitchFamily="18" charset="0"/>
                <a:cs typeface="Times New Roman" panose="02020603050405020304" pitchFamily="18" charset="0"/>
              </a:rPr>
              <a:t>[7] </a:t>
            </a:r>
            <a:r>
              <a:rPr lang="en-US" sz="2000" dirty="0" err="1">
                <a:latin typeface="Times New Roman" panose="02020603050405020304" pitchFamily="18" charset="0"/>
                <a:cs typeface="Times New Roman" panose="02020603050405020304" pitchFamily="18" charset="0"/>
              </a:rPr>
              <a:t>Nabaouia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Louridi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Meryem</a:t>
            </a:r>
            <a:r>
              <a:rPr lang="en-US" sz="2000" dirty="0">
                <a:latin typeface="Times New Roman" panose="02020603050405020304" pitchFamily="18" charset="0"/>
                <a:cs typeface="Times New Roman" panose="02020603050405020304" pitchFamily="18" charset="0"/>
              </a:rPr>
              <a:t> Amar, </a:t>
            </a:r>
            <a:r>
              <a:rPr lang="en-US" sz="2000" dirty="0" err="1">
                <a:latin typeface="Times New Roman" panose="02020603050405020304" pitchFamily="18" charset="0"/>
                <a:cs typeface="Times New Roman" panose="02020603050405020304" pitchFamily="18" charset="0"/>
              </a:rPr>
              <a:t>Bouabid</a:t>
            </a:r>
            <a:r>
              <a:rPr lang="en-US" sz="2000" dirty="0">
                <a:latin typeface="Times New Roman" panose="02020603050405020304" pitchFamily="18" charset="0"/>
                <a:cs typeface="Times New Roman" panose="02020603050405020304" pitchFamily="18" charset="0"/>
              </a:rPr>
              <a:t> and El </a:t>
            </a:r>
            <a:r>
              <a:rPr lang="en-US" sz="2000" dirty="0" err="1">
                <a:latin typeface="Times New Roman" panose="02020603050405020304" pitchFamily="18" charset="0"/>
                <a:cs typeface="Times New Roman" panose="02020603050405020304" pitchFamily="18" charset="0"/>
              </a:rPr>
              <a:t>Ouahidi</a:t>
            </a:r>
            <a:r>
              <a:rPr lang="en-US" sz="2000" dirty="0">
                <a:latin typeface="Times New Roman" panose="02020603050405020304" pitchFamily="18" charset="0"/>
                <a:cs typeface="Times New Roman" panose="02020603050405020304" pitchFamily="18" charset="0"/>
              </a:rPr>
              <a:t>, ”Identification of Cardiovascular Diseases Using Machine Learning”, 7th Mediterranean Congress of Telecommunications (CMT) 2019</a:t>
            </a:r>
          </a:p>
          <a:p>
            <a:pPr marL="0" indent="0">
              <a:lnSpc>
                <a:spcPct val="110000"/>
              </a:lnSpc>
              <a:buNone/>
            </a:pPr>
            <a:r>
              <a:rPr lang="en-IN" sz="2000" dirty="0">
                <a:latin typeface="Times New Roman" panose="02020603050405020304" pitchFamily="18" charset="0"/>
                <a:cs typeface="Times New Roman" panose="02020603050405020304" pitchFamily="18" charset="0"/>
              </a:rPr>
              <a:t>[8] Jian Ping Li ;Amin </a:t>
            </a:r>
            <a:r>
              <a:rPr lang="en-IN" sz="2000" dirty="0" err="1">
                <a:latin typeface="Times New Roman" panose="02020603050405020304" pitchFamily="18" charset="0"/>
                <a:cs typeface="Times New Roman" panose="02020603050405020304" pitchFamily="18" charset="0"/>
              </a:rPr>
              <a:t>Ul</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Haq;Salah</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Ud</a:t>
            </a:r>
            <a:r>
              <a:rPr lang="en-IN" sz="2000" dirty="0">
                <a:latin typeface="Times New Roman" panose="02020603050405020304" pitchFamily="18" charset="0"/>
                <a:cs typeface="Times New Roman" panose="02020603050405020304" pitchFamily="18" charset="0"/>
              </a:rPr>
              <a:t> Din, </a:t>
            </a:r>
            <a:r>
              <a:rPr lang="en-IN" sz="2000" dirty="0" err="1">
                <a:latin typeface="Times New Roman" panose="02020603050405020304" pitchFamily="18" charset="0"/>
                <a:cs typeface="Times New Roman" panose="02020603050405020304" pitchFamily="18" charset="0"/>
              </a:rPr>
              <a:t>Jalaluddin</a:t>
            </a:r>
            <a:r>
              <a:rPr lang="en-IN" sz="2000" dirty="0">
                <a:latin typeface="Times New Roman" panose="02020603050405020304" pitchFamily="18" charset="0"/>
                <a:cs typeface="Times New Roman" panose="02020603050405020304" pitchFamily="18" charset="0"/>
              </a:rPr>
              <a:t> Khan, Asif Khan, and Abdus </a:t>
            </a:r>
            <a:r>
              <a:rPr lang="en-IN" sz="2000" dirty="0" err="1">
                <a:latin typeface="Times New Roman" panose="02020603050405020304" pitchFamily="18" charset="0"/>
                <a:cs typeface="Times New Roman" panose="02020603050405020304" pitchFamily="18" charset="0"/>
              </a:rPr>
              <a:t>Saboor</a:t>
            </a:r>
            <a:r>
              <a:rPr lang="en-IN" sz="2000" dirty="0">
                <a:latin typeface="Times New Roman" panose="02020603050405020304" pitchFamily="18" charset="0"/>
                <a:cs typeface="Times New Roman" panose="02020603050405020304" pitchFamily="18" charset="0"/>
              </a:rPr>
              <a:t>,”Heart Disease Identification Method Using Machine Learning Classification in E-Healthcare”, IEEE Journal Vol: 8</a:t>
            </a:r>
            <a:r>
              <a:rPr lang="en-IN" sz="2000">
                <a:latin typeface="Times New Roman" panose="02020603050405020304" pitchFamily="18" charset="0"/>
                <a:cs typeface="Times New Roman" panose="02020603050405020304" pitchFamily="18" charset="0"/>
              </a:rPr>
              <a:t>, 2020</a:t>
            </a:r>
            <a:r>
              <a:rPr lang="en-IN" sz="2000" dirty="0">
                <a:latin typeface="Times New Roman" panose="02020603050405020304" pitchFamily="18" charset="0"/>
                <a:cs typeface="Times New Roman" panose="02020603050405020304" pitchFamily="18" charset="0"/>
              </a:rPr>
              <a:t>	  		 </a:t>
            </a:r>
          </a:p>
          <a:p>
            <a:pPr>
              <a:lnSpc>
                <a:spcPct val="110000"/>
              </a:lnSpc>
            </a:pPr>
            <a:endParaRPr lang="en-IN" sz="2000" dirty="0">
              <a:latin typeface="Times New Roman" panose="02020603050405020304" pitchFamily="18" charset="0"/>
              <a:cs typeface="Times New Roman" panose="02020603050405020304" pitchFamily="18" charset="0"/>
            </a:endParaRPr>
          </a:p>
          <a:p>
            <a:pPr marL="0" indent="0">
              <a:lnSpc>
                <a:spcPct val="110000"/>
              </a:lnSpc>
              <a:buNone/>
            </a:pPr>
            <a:endParaRPr lang="en-IN"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975FA9CD-858B-5AED-FCA8-4E986157BA79}"/>
              </a:ext>
            </a:extLst>
          </p:cNvPr>
          <p:cNvSpPr>
            <a:spLocks noGrp="1"/>
          </p:cNvSpPr>
          <p:nvPr>
            <p:ph type="sldNum" sz="quarter" idx="12"/>
          </p:nvPr>
        </p:nvSpPr>
        <p:spPr/>
        <p:txBody>
          <a:bodyPr/>
          <a:lstStyle/>
          <a:p>
            <a:fld id="{AD159975-5135-4B6E-A0BA-4346E628FDDF}" type="slidenum">
              <a:rPr lang="en-IN" smtClean="0"/>
              <a:t>53</a:t>
            </a:fld>
            <a:endParaRPr lang="en-IN"/>
          </a:p>
        </p:txBody>
      </p:sp>
    </p:spTree>
    <p:extLst>
      <p:ext uri="{BB962C8B-B14F-4D97-AF65-F5344CB8AC3E}">
        <p14:creationId xmlns:p14="http://schemas.microsoft.com/office/powerpoint/2010/main" val="30520244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77F8E-B667-9834-6400-53A34037C205}"/>
              </a:ext>
            </a:extLst>
          </p:cNvPr>
          <p:cNvSpPr>
            <a:spLocks noGrp="1"/>
          </p:cNvSpPr>
          <p:nvPr>
            <p:ph type="title"/>
          </p:nvPr>
        </p:nvSpPr>
        <p:spPr>
          <a:xfrm>
            <a:off x="3761873" y="1051243"/>
            <a:ext cx="4668253" cy="4755514"/>
          </a:xfrm>
        </p:spPr>
        <p:txBody>
          <a:bodyPr>
            <a:normAutofit/>
          </a:bodyPr>
          <a:lstStyle/>
          <a:p>
            <a:r>
              <a:rPr lang="en-IN" sz="13800" dirty="0">
                <a:latin typeface="Gill Sans MT Ext Condensed Bold" panose="020B0902020104020203" pitchFamily="34" charset="0"/>
              </a:rPr>
              <a:t>Thank You</a:t>
            </a:r>
          </a:p>
        </p:txBody>
      </p:sp>
      <p:sp>
        <p:nvSpPr>
          <p:cNvPr id="3" name="Slide Number Placeholder 2">
            <a:extLst>
              <a:ext uri="{FF2B5EF4-FFF2-40B4-BE49-F238E27FC236}">
                <a16:creationId xmlns:a16="http://schemas.microsoft.com/office/drawing/2014/main" id="{E663212D-F7EA-E81E-5C53-74B5479AFB70}"/>
              </a:ext>
            </a:extLst>
          </p:cNvPr>
          <p:cNvSpPr>
            <a:spLocks noGrp="1"/>
          </p:cNvSpPr>
          <p:nvPr>
            <p:ph type="sldNum" sz="quarter" idx="12"/>
          </p:nvPr>
        </p:nvSpPr>
        <p:spPr/>
        <p:txBody>
          <a:bodyPr/>
          <a:lstStyle/>
          <a:p>
            <a:fld id="{AD159975-5135-4B6E-A0BA-4346E628FDDF}" type="slidenum">
              <a:rPr lang="en-IN" smtClean="0"/>
              <a:t>54</a:t>
            </a:fld>
            <a:endParaRPr lang="en-IN"/>
          </a:p>
        </p:txBody>
      </p:sp>
    </p:spTree>
    <p:extLst>
      <p:ext uri="{BB962C8B-B14F-4D97-AF65-F5344CB8AC3E}">
        <p14:creationId xmlns:p14="http://schemas.microsoft.com/office/powerpoint/2010/main" val="2156506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OBJECTIVE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446986"/>
            <a:ext cx="10515600" cy="3845887"/>
          </a:xfrm>
        </p:spPr>
        <p:txBody>
          <a:bodyPr/>
          <a:lstStyle/>
          <a:p>
            <a:r>
              <a:rPr lang="en-US" dirty="0">
                <a:latin typeface="Times New Roman" panose="02020603050405020304" pitchFamily="18" charset="0"/>
                <a:cs typeface="Times New Roman" panose="02020603050405020304" pitchFamily="18" charset="0"/>
              </a:rPr>
              <a:t>To develop the ML model in proposed system that gives more than 95% accuracy to predict </a:t>
            </a:r>
            <a:r>
              <a:rPr lang="en-US">
                <a:latin typeface="Times New Roman" panose="02020603050405020304" pitchFamily="18" charset="0"/>
                <a:cs typeface="Times New Roman" panose="02020603050405020304" pitchFamily="18" charset="0"/>
              </a:rPr>
              <a:t>testosterone deficiency.</a:t>
            </a:r>
            <a:endParaRPr lang="en-US" dirty="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Identification of Testosterone with more accuracy and Finding level of Testosterone using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algorithm.</a:t>
            </a:r>
          </a:p>
          <a:p>
            <a:endParaRPr lang="en-US" sz="1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Checking with real Clinical Data and Performance improvement from the existing models in terms of Performance metrices.</a:t>
            </a:r>
            <a:endParaRPr lang="en-IN"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593502" y="1720002"/>
            <a:ext cx="11191741" cy="0"/>
          </a:xfrm>
          <a:prstGeom prst="line">
            <a:avLst/>
          </a:prstGeom>
        </p:spPr>
        <p:style>
          <a:lnRef idx="3">
            <a:schemeClr val="dk1"/>
          </a:lnRef>
          <a:fillRef idx="0">
            <a:schemeClr val="dk1"/>
          </a:fillRef>
          <a:effectRef idx="2">
            <a:schemeClr val="dk1"/>
          </a:effectRef>
          <a:fontRef idx="minor">
            <a:schemeClr val="tx1"/>
          </a:fontRef>
        </p:style>
      </p:cxnSp>
      <p:sp>
        <p:nvSpPr>
          <p:cNvPr id="4" name="Slide Number Placeholder 3">
            <a:extLst>
              <a:ext uri="{FF2B5EF4-FFF2-40B4-BE49-F238E27FC236}">
                <a16:creationId xmlns:a16="http://schemas.microsoft.com/office/drawing/2014/main" id="{90C9CCE1-1A75-5279-907A-696B81FA515D}"/>
              </a:ext>
            </a:extLst>
          </p:cNvPr>
          <p:cNvSpPr>
            <a:spLocks noGrp="1"/>
          </p:cNvSpPr>
          <p:nvPr>
            <p:ph type="sldNum" sz="quarter" idx="12"/>
          </p:nvPr>
        </p:nvSpPr>
        <p:spPr/>
        <p:txBody>
          <a:bodyPr/>
          <a:lstStyle/>
          <a:p>
            <a:fld id="{AD159975-5135-4B6E-A0BA-4346E628FDDF}" type="slidenum">
              <a:rPr lang="en-IN" smtClean="0"/>
              <a:t>6</a:t>
            </a:fld>
            <a:endParaRPr lang="en-IN"/>
          </a:p>
        </p:txBody>
      </p:sp>
    </p:spTree>
    <p:extLst>
      <p:ext uri="{BB962C8B-B14F-4D97-AF65-F5344CB8AC3E}">
        <p14:creationId xmlns:p14="http://schemas.microsoft.com/office/powerpoint/2010/main" val="4185317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36502" y="2107955"/>
            <a:ext cx="8564450" cy="20219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760927" y="2721960"/>
            <a:ext cx="10515600" cy="793974"/>
          </a:xfrm>
        </p:spPr>
        <p:txBody>
          <a:bodyPr>
            <a:normAutofit/>
          </a:bodyPr>
          <a:lstStyle/>
          <a:p>
            <a:pPr algn="ctr"/>
            <a:r>
              <a:rPr lang="en-US" sz="4000" b="1" dirty="0">
                <a:latin typeface="Times New Roman" panose="02020603050405020304" pitchFamily="18" charset="0"/>
                <a:cs typeface="Times New Roman" panose="02020603050405020304" pitchFamily="18" charset="0"/>
              </a:rPr>
              <a:t>LITERATURE SURVEY</a:t>
            </a:r>
            <a:endParaRPr lang="en-IN" sz="40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FBD1278-F8AD-C88F-3312-4F25F2D540E0}"/>
              </a:ext>
            </a:extLst>
          </p:cNvPr>
          <p:cNvSpPr>
            <a:spLocks noGrp="1"/>
          </p:cNvSpPr>
          <p:nvPr>
            <p:ph type="sldNum" sz="quarter" idx="12"/>
          </p:nvPr>
        </p:nvSpPr>
        <p:spPr/>
        <p:txBody>
          <a:bodyPr/>
          <a:lstStyle/>
          <a:p>
            <a:fld id="{AD159975-5135-4B6E-A0BA-4346E628FDDF}" type="slidenum">
              <a:rPr lang="en-IN" smtClean="0"/>
              <a:t>7</a:t>
            </a:fld>
            <a:endParaRPr lang="en-IN"/>
          </a:p>
        </p:txBody>
      </p:sp>
    </p:spTree>
    <p:extLst>
      <p:ext uri="{BB962C8B-B14F-4D97-AF65-F5344CB8AC3E}">
        <p14:creationId xmlns:p14="http://schemas.microsoft.com/office/powerpoint/2010/main" val="3209357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50871263"/>
              </p:ext>
            </p:extLst>
          </p:nvPr>
        </p:nvGraphicFramePr>
        <p:xfrm>
          <a:off x="373487" y="449212"/>
          <a:ext cx="11410681" cy="5959988"/>
        </p:xfrm>
        <a:graphic>
          <a:graphicData uri="http://schemas.openxmlformats.org/drawingml/2006/table">
            <a:tbl>
              <a:tblPr firstRow="1" bandRow="1">
                <a:tableStyleId>{073A0DAA-6AF3-43AB-8588-CEC1D06C72B9}</a:tableStyleId>
              </a:tblPr>
              <a:tblGrid>
                <a:gridCol w="911762">
                  <a:extLst>
                    <a:ext uri="{9D8B030D-6E8A-4147-A177-3AD203B41FA5}">
                      <a16:colId xmlns:a16="http://schemas.microsoft.com/office/drawing/2014/main" val="20000"/>
                    </a:ext>
                  </a:extLst>
                </a:gridCol>
                <a:gridCol w="3260993">
                  <a:extLst>
                    <a:ext uri="{9D8B030D-6E8A-4147-A177-3AD203B41FA5}">
                      <a16:colId xmlns:a16="http://schemas.microsoft.com/office/drawing/2014/main" val="20001"/>
                    </a:ext>
                  </a:extLst>
                </a:gridCol>
                <a:gridCol w="2099257">
                  <a:extLst>
                    <a:ext uri="{9D8B030D-6E8A-4147-A177-3AD203B41FA5}">
                      <a16:colId xmlns:a16="http://schemas.microsoft.com/office/drawing/2014/main" val="20002"/>
                    </a:ext>
                  </a:extLst>
                </a:gridCol>
                <a:gridCol w="2970416">
                  <a:extLst>
                    <a:ext uri="{9D8B030D-6E8A-4147-A177-3AD203B41FA5}">
                      <a16:colId xmlns:a16="http://schemas.microsoft.com/office/drawing/2014/main" val="20003"/>
                    </a:ext>
                  </a:extLst>
                </a:gridCol>
                <a:gridCol w="2168253">
                  <a:extLst>
                    <a:ext uri="{9D8B030D-6E8A-4147-A177-3AD203B41FA5}">
                      <a16:colId xmlns:a16="http://schemas.microsoft.com/office/drawing/2014/main" val="20004"/>
                    </a:ext>
                  </a:extLst>
                </a:gridCol>
              </a:tblGrid>
              <a:tr h="506019">
                <a:tc>
                  <a:txBody>
                    <a:bodyPr/>
                    <a:lstStyle/>
                    <a:p>
                      <a:pPr algn="ctr"/>
                      <a:r>
                        <a:rPr lang="en-US" dirty="0" err="1"/>
                        <a:t>S.No</a:t>
                      </a:r>
                      <a:r>
                        <a:rPr lang="en-US" dirty="0"/>
                        <a:t>.</a:t>
                      </a:r>
                      <a:endParaRPr lang="en-IN" dirty="0"/>
                    </a:p>
                  </a:txBody>
                  <a:tcPr anchor="ctr"/>
                </a:tc>
                <a:tc>
                  <a:txBody>
                    <a:bodyPr/>
                    <a:lstStyle/>
                    <a:p>
                      <a:pPr algn="ctr"/>
                      <a:r>
                        <a:rPr lang="en-US" dirty="0"/>
                        <a:t>Title</a:t>
                      </a:r>
                      <a:endParaRPr lang="en-IN" dirty="0"/>
                    </a:p>
                  </a:txBody>
                  <a:tcPr anchor="ctr"/>
                </a:tc>
                <a:tc>
                  <a:txBody>
                    <a:bodyPr/>
                    <a:lstStyle/>
                    <a:p>
                      <a:pPr algn="ctr"/>
                      <a:r>
                        <a:rPr lang="en-US" dirty="0"/>
                        <a:t>Journal Name</a:t>
                      </a:r>
                      <a:endParaRPr lang="en-IN" dirty="0"/>
                    </a:p>
                  </a:txBody>
                  <a:tcPr anchor="ctr"/>
                </a:tc>
                <a:tc>
                  <a:txBody>
                    <a:bodyPr/>
                    <a:lstStyle/>
                    <a:p>
                      <a:pPr algn="ctr"/>
                      <a:r>
                        <a:rPr lang="en-US" dirty="0"/>
                        <a:t>Description</a:t>
                      </a:r>
                      <a:endParaRPr lang="en-IN" dirty="0"/>
                    </a:p>
                  </a:txBody>
                  <a:tcPr anchor="ctr"/>
                </a:tc>
                <a:tc>
                  <a:txBody>
                    <a:bodyPr/>
                    <a:lstStyle/>
                    <a:p>
                      <a:pPr algn="ctr"/>
                      <a:r>
                        <a:rPr lang="en-US" dirty="0"/>
                        <a:t>Limitations</a:t>
                      </a:r>
                      <a:endParaRPr lang="en-IN" dirty="0"/>
                    </a:p>
                  </a:txBody>
                  <a:tcPr anchor="ctr"/>
                </a:tc>
                <a:extLst>
                  <a:ext uri="{0D108BD9-81ED-4DB2-BD59-A6C34878D82A}">
                    <a16:rowId xmlns:a16="http://schemas.microsoft.com/office/drawing/2014/main" val="10000"/>
                  </a:ext>
                </a:extLst>
              </a:tr>
              <a:tr h="2508027">
                <a:tc>
                  <a:txBody>
                    <a:bodyPr/>
                    <a:lstStyle/>
                    <a:p>
                      <a:r>
                        <a:rPr lang="en-US" dirty="0"/>
                        <a:t>1.</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spc="-5" dirty="0">
                          <a:latin typeface="Times New Roman"/>
                          <a:cs typeface="Times New Roman"/>
                        </a:rPr>
                        <a:t>Prediction</a:t>
                      </a:r>
                      <a:r>
                        <a:rPr lang="en-US" sz="1800" dirty="0">
                          <a:latin typeface="Times New Roman"/>
                          <a:cs typeface="Times New Roman"/>
                        </a:rPr>
                        <a:t> </a:t>
                      </a:r>
                      <a:r>
                        <a:rPr lang="en-US" sz="1800" spc="-5" dirty="0">
                          <a:latin typeface="Times New Roman"/>
                          <a:cs typeface="Times New Roman"/>
                        </a:rPr>
                        <a:t>of</a:t>
                      </a:r>
                      <a:r>
                        <a:rPr lang="en-US" sz="1800" dirty="0">
                          <a:latin typeface="Times New Roman"/>
                          <a:cs typeface="Times New Roman"/>
                        </a:rPr>
                        <a:t> </a:t>
                      </a:r>
                      <a:r>
                        <a:rPr lang="en-US" sz="1800" spc="-5" dirty="0">
                          <a:latin typeface="Times New Roman"/>
                          <a:cs typeface="Times New Roman"/>
                        </a:rPr>
                        <a:t>secondary </a:t>
                      </a:r>
                      <a:r>
                        <a:rPr lang="en-US" sz="1800" spc="-484" dirty="0">
                          <a:latin typeface="Times New Roman"/>
                          <a:cs typeface="Times New Roman"/>
                        </a:rPr>
                        <a:t> </a:t>
                      </a:r>
                      <a:r>
                        <a:rPr lang="en-US" sz="1800" spc="-5" dirty="0">
                          <a:latin typeface="Times New Roman"/>
                          <a:cs typeface="Times New Roman"/>
                        </a:rPr>
                        <a:t>testosterone deficiency using </a:t>
                      </a:r>
                      <a:r>
                        <a:rPr lang="en-US" sz="1800" dirty="0">
                          <a:latin typeface="Times New Roman"/>
                          <a:cs typeface="Times New Roman"/>
                        </a:rPr>
                        <a:t> </a:t>
                      </a:r>
                      <a:r>
                        <a:rPr lang="en-US" sz="1800" spc="-5" dirty="0">
                          <a:latin typeface="Times New Roman"/>
                          <a:cs typeface="Times New Roman"/>
                        </a:rPr>
                        <a:t>machine</a:t>
                      </a:r>
                      <a:r>
                        <a:rPr lang="en-US" sz="1800" dirty="0">
                          <a:latin typeface="Times New Roman"/>
                          <a:cs typeface="Times New Roman"/>
                        </a:rPr>
                        <a:t> </a:t>
                      </a:r>
                      <a:r>
                        <a:rPr lang="en-US" sz="1800" spc="-5" dirty="0">
                          <a:latin typeface="Times New Roman"/>
                          <a:cs typeface="Times New Roman"/>
                        </a:rPr>
                        <a:t>learning:</a:t>
                      </a:r>
                      <a:r>
                        <a:rPr lang="en-US" sz="1800" dirty="0">
                          <a:latin typeface="Times New Roman"/>
                          <a:cs typeface="Times New Roman"/>
                        </a:rPr>
                        <a:t> A </a:t>
                      </a:r>
                      <a:r>
                        <a:rPr lang="en-US" sz="1800" spc="5" dirty="0">
                          <a:latin typeface="Times New Roman"/>
                          <a:cs typeface="Times New Roman"/>
                        </a:rPr>
                        <a:t> </a:t>
                      </a:r>
                      <a:r>
                        <a:rPr lang="en-US" sz="1800" spc="-5" dirty="0">
                          <a:latin typeface="Times New Roman"/>
                          <a:cs typeface="Times New Roman"/>
                        </a:rPr>
                        <a:t>comparative</a:t>
                      </a:r>
                      <a:r>
                        <a:rPr lang="en-US" sz="1800" dirty="0">
                          <a:latin typeface="Times New Roman"/>
                          <a:cs typeface="Times New Roman"/>
                        </a:rPr>
                        <a:t> </a:t>
                      </a:r>
                      <a:r>
                        <a:rPr lang="en-US" sz="1800" spc="-5" dirty="0">
                          <a:latin typeface="Times New Roman"/>
                          <a:cs typeface="Times New Roman"/>
                        </a:rPr>
                        <a:t>analysis</a:t>
                      </a:r>
                      <a:r>
                        <a:rPr lang="en-US" sz="1800" dirty="0">
                          <a:latin typeface="Times New Roman"/>
                          <a:cs typeface="Times New Roman"/>
                        </a:rPr>
                        <a:t> </a:t>
                      </a:r>
                      <a:r>
                        <a:rPr lang="en-US" sz="1800" spc="5" dirty="0">
                          <a:latin typeface="Times New Roman"/>
                          <a:cs typeface="Times New Roman"/>
                        </a:rPr>
                        <a:t>of </a:t>
                      </a:r>
                      <a:r>
                        <a:rPr lang="en-US" sz="1800" spc="-484" dirty="0">
                          <a:latin typeface="Times New Roman"/>
                          <a:cs typeface="Times New Roman"/>
                        </a:rPr>
                        <a:t> </a:t>
                      </a:r>
                      <a:r>
                        <a:rPr lang="en-US" sz="1800" spc="-5" dirty="0">
                          <a:latin typeface="Times New Roman"/>
                          <a:cs typeface="Times New Roman"/>
                        </a:rPr>
                        <a:t>ensemble and </a:t>
                      </a:r>
                      <a:r>
                        <a:rPr lang="en-US" sz="1800" dirty="0">
                          <a:latin typeface="Times New Roman"/>
                          <a:cs typeface="Times New Roman"/>
                        </a:rPr>
                        <a:t>base </a:t>
                      </a:r>
                      <a:r>
                        <a:rPr lang="en-US" sz="1800" spc="-5" dirty="0">
                          <a:latin typeface="Times New Roman"/>
                          <a:cs typeface="Times New Roman"/>
                        </a:rPr>
                        <a:t>classifiers, </a:t>
                      </a:r>
                      <a:r>
                        <a:rPr lang="en-US" sz="1800" spc="-484" dirty="0">
                          <a:latin typeface="Times New Roman"/>
                          <a:cs typeface="Times New Roman"/>
                        </a:rPr>
                        <a:t> </a:t>
                      </a:r>
                      <a:r>
                        <a:rPr lang="en-US" sz="1800" spc="-5" dirty="0">
                          <a:latin typeface="Times New Roman"/>
                          <a:cs typeface="Times New Roman"/>
                        </a:rPr>
                        <a:t>probability</a:t>
                      </a:r>
                      <a:r>
                        <a:rPr lang="en-US" sz="1800" dirty="0">
                          <a:latin typeface="Times New Roman"/>
                          <a:cs typeface="Times New Roman"/>
                        </a:rPr>
                        <a:t> </a:t>
                      </a:r>
                      <a:r>
                        <a:rPr lang="en-US" sz="1800" spc="-5" dirty="0">
                          <a:latin typeface="Times New Roman"/>
                          <a:cs typeface="Times New Roman"/>
                        </a:rPr>
                        <a:t>calibration,</a:t>
                      </a:r>
                      <a:r>
                        <a:rPr lang="en-US" sz="1800" dirty="0">
                          <a:latin typeface="Times New Roman"/>
                          <a:cs typeface="Times New Roman"/>
                        </a:rPr>
                        <a:t> </a:t>
                      </a:r>
                      <a:r>
                        <a:rPr lang="en-US" sz="1800" spc="-5" dirty="0">
                          <a:latin typeface="Times New Roman"/>
                          <a:cs typeface="Times New Roman"/>
                        </a:rPr>
                        <a:t>and </a:t>
                      </a:r>
                      <a:r>
                        <a:rPr lang="en-US" sz="1800" spc="-484" dirty="0">
                          <a:latin typeface="Times New Roman"/>
                          <a:cs typeface="Times New Roman"/>
                        </a:rPr>
                        <a:t> </a:t>
                      </a:r>
                      <a:r>
                        <a:rPr lang="en-US" sz="1800" spc="-5" dirty="0">
                          <a:latin typeface="Times New Roman"/>
                          <a:cs typeface="Times New Roman"/>
                        </a:rPr>
                        <a:t>sampling</a:t>
                      </a:r>
                      <a:r>
                        <a:rPr lang="en-US" sz="1800" dirty="0">
                          <a:latin typeface="Times New Roman"/>
                          <a:cs typeface="Times New Roman"/>
                        </a:rPr>
                        <a:t> </a:t>
                      </a:r>
                      <a:r>
                        <a:rPr lang="en-US" sz="1800" spc="-5" dirty="0">
                          <a:latin typeface="Times New Roman"/>
                          <a:cs typeface="Times New Roman"/>
                        </a:rPr>
                        <a:t>strategies</a:t>
                      </a:r>
                      <a:r>
                        <a:rPr lang="en-US" sz="1800" dirty="0">
                          <a:latin typeface="Times New Roman"/>
                          <a:cs typeface="Times New Roman"/>
                        </a:rPr>
                        <a:t> </a:t>
                      </a:r>
                      <a:r>
                        <a:rPr lang="en-US" sz="1800" spc="-5" dirty="0">
                          <a:latin typeface="Times New Roman"/>
                          <a:cs typeface="Times New Roman"/>
                        </a:rPr>
                        <a:t>in</a:t>
                      </a:r>
                      <a:r>
                        <a:rPr lang="en-US" sz="1800" dirty="0">
                          <a:latin typeface="Times New Roman"/>
                          <a:cs typeface="Times New Roman"/>
                        </a:rPr>
                        <a:t> a </a:t>
                      </a:r>
                      <a:r>
                        <a:rPr lang="en-US" sz="1800" spc="5" dirty="0">
                          <a:latin typeface="Times New Roman"/>
                          <a:cs typeface="Times New Roman"/>
                        </a:rPr>
                        <a:t> </a:t>
                      </a:r>
                      <a:r>
                        <a:rPr lang="en-US" sz="1800" dirty="0">
                          <a:latin typeface="Times New Roman"/>
                          <a:cs typeface="Times New Roman"/>
                        </a:rPr>
                        <a:t>slightly</a:t>
                      </a:r>
                      <a:r>
                        <a:rPr lang="en-US" sz="1800" spc="-40" dirty="0">
                          <a:latin typeface="Times New Roman"/>
                          <a:cs typeface="Times New Roman"/>
                        </a:rPr>
                        <a:t> </a:t>
                      </a:r>
                      <a:r>
                        <a:rPr lang="en-US" sz="1800" spc="-5" dirty="0">
                          <a:latin typeface="Times New Roman"/>
                          <a:cs typeface="Times New Roman"/>
                        </a:rPr>
                        <a:t>imbalanced</a:t>
                      </a:r>
                      <a:r>
                        <a:rPr lang="en-US" sz="1800" spc="-20" dirty="0">
                          <a:latin typeface="Times New Roman"/>
                          <a:cs typeface="Times New Roman"/>
                        </a:rPr>
                        <a:t> </a:t>
                      </a:r>
                      <a:r>
                        <a:rPr lang="en-US" sz="1800" dirty="0">
                          <a:latin typeface="Times New Roman"/>
                          <a:cs typeface="Times New Roman"/>
                        </a:rPr>
                        <a:t>database.</a:t>
                      </a:r>
                    </a:p>
                    <a:p>
                      <a:endParaRPr lang="en-IN" dirty="0"/>
                    </a:p>
                  </a:txBody>
                  <a:tcPr/>
                </a:tc>
                <a:tc>
                  <a:txBody>
                    <a:bodyPr/>
                    <a:lstStyle/>
                    <a:p>
                      <a:pPr marL="91440" marR="652145">
                        <a:lnSpc>
                          <a:spcPct val="100000"/>
                        </a:lnSpc>
                        <a:spcBef>
                          <a:spcPts val="295"/>
                        </a:spcBef>
                      </a:pPr>
                      <a:r>
                        <a:rPr lang="en-US" sz="1800" spc="-5" dirty="0">
                          <a:latin typeface="Times New Roman"/>
                          <a:cs typeface="Times New Roman"/>
                        </a:rPr>
                        <a:t>Informatics</a:t>
                      </a:r>
                      <a:r>
                        <a:rPr lang="en-US" sz="1800" spc="-5" baseline="0" dirty="0">
                          <a:latin typeface="Times New Roman"/>
                          <a:cs typeface="Times New Roman"/>
                        </a:rPr>
                        <a:t> </a:t>
                      </a:r>
                      <a:r>
                        <a:rPr lang="en-US" sz="1800" dirty="0">
                          <a:latin typeface="Times New Roman"/>
                          <a:cs typeface="Times New Roman"/>
                        </a:rPr>
                        <a:t>in</a:t>
                      </a:r>
                      <a:r>
                        <a:rPr lang="en-US" sz="1800" spc="-100" dirty="0">
                          <a:latin typeface="Times New Roman"/>
                          <a:cs typeface="Times New Roman"/>
                        </a:rPr>
                        <a:t> </a:t>
                      </a:r>
                      <a:r>
                        <a:rPr lang="en-US" sz="1800" dirty="0">
                          <a:latin typeface="Times New Roman"/>
                          <a:cs typeface="Times New Roman"/>
                        </a:rPr>
                        <a:t>Medicine</a:t>
                      </a:r>
                      <a:r>
                        <a:rPr lang="en-US" sz="1800" baseline="0" dirty="0">
                          <a:latin typeface="Times New Roman"/>
                          <a:cs typeface="Times New Roman"/>
                        </a:rPr>
                        <a:t> </a:t>
                      </a:r>
                      <a:r>
                        <a:rPr lang="en-US" sz="1800" dirty="0">
                          <a:latin typeface="Times New Roman"/>
                          <a:cs typeface="Times New Roman"/>
                        </a:rPr>
                        <a:t>Unlocked/</a:t>
                      </a:r>
                      <a:r>
                        <a:rPr lang="en-US" sz="1800" spc="-75" dirty="0">
                          <a:latin typeface="Times New Roman"/>
                          <a:cs typeface="Times New Roman"/>
                        </a:rPr>
                        <a:t> </a:t>
                      </a:r>
                      <a:r>
                        <a:rPr lang="en-US" sz="1800" dirty="0">
                          <a:latin typeface="Times New Roman"/>
                          <a:cs typeface="Times New Roman"/>
                        </a:rPr>
                        <a:t>2021</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a:cs typeface="Times New Roman"/>
                        </a:rPr>
                        <a:t>This</a:t>
                      </a:r>
                      <a:r>
                        <a:rPr lang="en-US" sz="1800" baseline="0" dirty="0">
                          <a:latin typeface="Times New Roman"/>
                          <a:cs typeface="Times New Roman"/>
                        </a:rPr>
                        <a:t> </a:t>
                      </a:r>
                      <a:r>
                        <a:rPr lang="en-US" sz="1800" dirty="0">
                          <a:latin typeface="Times New Roman"/>
                          <a:cs typeface="Times New Roman"/>
                        </a:rPr>
                        <a:t>p</a:t>
                      </a:r>
                      <a:r>
                        <a:rPr lang="en-US" sz="1800" spc="-10" dirty="0">
                          <a:latin typeface="Times New Roman"/>
                          <a:cs typeface="Times New Roman"/>
                        </a:rPr>
                        <a:t>a</a:t>
                      </a:r>
                      <a:r>
                        <a:rPr lang="en-US" sz="1800" dirty="0">
                          <a:latin typeface="Times New Roman"/>
                          <a:cs typeface="Times New Roman"/>
                        </a:rPr>
                        <a:t>p</a:t>
                      </a:r>
                      <a:r>
                        <a:rPr lang="en-US" sz="1800" spc="-10" dirty="0">
                          <a:latin typeface="Times New Roman"/>
                          <a:cs typeface="Times New Roman"/>
                        </a:rPr>
                        <a:t>e</a:t>
                      </a:r>
                      <a:r>
                        <a:rPr lang="en-US" sz="1800" dirty="0">
                          <a:latin typeface="Times New Roman"/>
                          <a:cs typeface="Times New Roman"/>
                        </a:rPr>
                        <a:t>r</a:t>
                      </a:r>
                      <a:r>
                        <a:rPr lang="en-US" sz="1800" baseline="0" dirty="0">
                          <a:latin typeface="Times New Roman"/>
                          <a:cs typeface="Times New Roman"/>
                        </a:rPr>
                        <a:t> </a:t>
                      </a:r>
                      <a:r>
                        <a:rPr lang="en-US" sz="1800" dirty="0">
                          <a:latin typeface="Times New Roman"/>
                          <a:cs typeface="Times New Roman"/>
                        </a:rPr>
                        <a:t>a</a:t>
                      </a:r>
                      <a:r>
                        <a:rPr lang="en-US" sz="1800" spc="-20" dirty="0">
                          <a:latin typeface="Times New Roman"/>
                          <a:cs typeface="Times New Roman"/>
                        </a:rPr>
                        <a:t>i</a:t>
                      </a:r>
                      <a:r>
                        <a:rPr lang="en-US" sz="1800" spc="-25" dirty="0">
                          <a:latin typeface="Times New Roman"/>
                          <a:cs typeface="Times New Roman"/>
                        </a:rPr>
                        <a:t>m</a:t>
                      </a:r>
                      <a:r>
                        <a:rPr lang="en-US" sz="1800" dirty="0">
                          <a:latin typeface="Times New Roman"/>
                          <a:cs typeface="Times New Roman"/>
                        </a:rPr>
                        <a:t>s</a:t>
                      </a:r>
                      <a:r>
                        <a:rPr lang="en-US" sz="1800" baseline="0" dirty="0">
                          <a:latin typeface="Times New Roman"/>
                          <a:cs typeface="Times New Roman"/>
                        </a:rPr>
                        <a:t> </a:t>
                      </a:r>
                      <a:r>
                        <a:rPr lang="en-US" sz="1800" spc="-5" dirty="0">
                          <a:latin typeface="Times New Roman"/>
                          <a:cs typeface="Times New Roman"/>
                        </a:rPr>
                        <a:t>t</a:t>
                      </a:r>
                      <a:r>
                        <a:rPr lang="en-US" sz="1800" dirty="0">
                          <a:latin typeface="Times New Roman"/>
                          <a:cs typeface="Times New Roman"/>
                        </a:rPr>
                        <a:t>o</a:t>
                      </a:r>
                      <a:r>
                        <a:rPr lang="en-US" sz="1800" baseline="0" dirty="0">
                          <a:latin typeface="Times New Roman"/>
                          <a:cs typeface="Times New Roman"/>
                        </a:rPr>
                        <a:t> </a:t>
                      </a:r>
                      <a:r>
                        <a:rPr lang="en-US" sz="1800" dirty="0">
                          <a:latin typeface="Times New Roman"/>
                          <a:cs typeface="Times New Roman"/>
                        </a:rPr>
                        <a:t>o</a:t>
                      </a:r>
                      <a:r>
                        <a:rPr lang="en-US" sz="1800" spc="-55" dirty="0">
                          <a:latin typeface="Times New Roman"/>
                          <a:cs typeface="Times New Roman"/>
                        </a:rPr>
                        <a:t>f</a:t>
                      </a:r>
                      <a:r>
                        <a:rPr lang="en-US" sz="1800" dirty="0">
                          <a:latin typeface="Times New Roman"/>
                          <a:cs typeface="Times New Roman"/>
                        </a:rPr>
                        <a:t>f</a:t>
                      </a:r>
                      <a:r>
                        <a:rPr lang="en-US" sz="1800" spc="-10" dirty="0">
                          <a:latin typeface="Times New Roman"/>
                          <a:cs typeface="Times New Roman"/>
                        </a:rPr>
                        <a:t>e</a:t>
                      </a:r>
                      <a:r>
                        <a:rPr lang="en-US" sz="1800" dirty="0">
                          <a:latin typeface="Times New Roman"/>
                          <a:cs typeface="Times New Roman"/>
                        </a:rPr>
                        <a:t>r</a:t>
                      </a:r>
                      <a:r>
                        <a:rPr lang="en-US" sz="1800" baseline="0" dirty="0">
                          <a:latin typeface="Times New Roman"/>
                          <a:cs typeface="Times New Roman"/>
                        </a:rPr>
                        <a:t> </a:t>
                      </a:r>
                      <a:r>
                        <a:rPr lang="en-US" sz="1800" dirty="0">
                          <a:latin typeface="Times New Roman"/>
                          <a:cs typeface="Times New Roman"/>
                        </a:rPr>
                        <a:t>a </a:t>
                      </a:r>
                      <a:r>
                        <a:rPr lang="en-US" sz="1800" spc="-5" dirty="0">
                          <a:latin typeface="Times New Roman"/>
                          <a:cs typeface="Times New Roman"/>
                        </a:rPr>
                        <a:t>coherent</a:t>
                      </a:r>
                      <a:r>
                        <a:rPr lang="en-US" sz="1800" spc="345" baseline="0" dirty="0">
                          <a:latin typeface="Times New Roman"/>
                          <a:cs typeface="Times New Roman"/>
                        </a:rPr>
                        <a:t> </a:t>
                      </a:r>
                      <a:r>
                        <a:rPr lang="en-US" sz="1800" spc="-5" dirty="0">
                          <a:latin typeface="Times New Roman"/>
                          <a:cs typeface="Times New Roman"/>
                        </a:rPr>
                        <a:t>comparative</a:t>
                      </a:r>
                      <a:r>
                        <a:rPr lang="en-US" sz="1800" spc="350" baseline="0" dirty="0">
                          <a:latin typeface="Times New Roman"/>
                          <a:cs typeface="Times New Roman"/>
                        </a:rPr>
                        <a:t> </a:t>
                      </a:r>
                      <a:r>
                        <a:rPr lang="en-US" sz="1800" spc="-5" dirty="0">
                          <a:latin typeface="Times New Roman"/>
                          <a:cs typeface="Times New Roman"/>
                        </a:rPr>
                        <a:t>analysis </a:t>
                      </a:r>
                      <a:r>
                        <a:rPr lang="en-US" sz="1800" spc="-484" dirty="0">
                          <a:latin typeface="Times New Roman"/>
                          <a:cs typeface="Times New Roman"/>
                        </a:rPr>
                        <a:t> </a:t>
                      </a:r>
                      <a:r>
                        <a:rPr lang="en-US" sz="1800" spc="5" dirty="0">
                          <a:latin typeface="Times New Roman"/>
                          <a:cs typeface="Times New Roman"/>
                        </a:rPr>
                        <a:t>o</a:t>
                      </a:r>
                      <a:r>
                        <a:rPr lang="en-US" sz="1800" dirty="0">
                          <a:latin typeface="Times New Roman"/>
                          <a:cs typeface="Times New Roman"/>
                        </a:rPr>
                        <a:t>f</a:t>
                      </a:r>
                      <a:r>
                        <a:rPr lang="en-US" sz="1800" baseline="0" dirty="0">
                          <a:latin typeface="Times New Roman"/>
                          <a:cs typeface="Times New Roman"/>
                        </a:rPr>
                        <a:t> </a:t>
                      </a:r>
                      <a:r>
                        <a:rPr lang="en-US" sz="1800" spc="-25" dirty="0">
                          <a:latin typeface="Times New Roman"/>
                          <a:cs typeface="Times New Roman"/>
                        </a:rPr>
                        <a:t>m</a:t>
                      </a:r>
                      <a:r>
                        <a:rPr lang="en-US" sz="1800" dirty="0">
                          <a:latin typeface="Times New Roman"/>
                          <a:cs typeface="Times New Roman"/>
                        </a:rPr>
                        <a:t>achine</a:t>
                      </a:r>
                      <a:r>
                        <a:rPr lang="en-US" sz="1800" baseline="0" dirty="0">
                          <a:latin typeface="Times New Roman"/>
                          <a:cs typeface="Times New Roman"/>
                        </a:rPr>
                        <a:t> </a:t>
                      </a:r>
                      <a:r>
                        <a:rPr lang="en-US" sz="1800" dirty="0">
                          <a:latin typeface="Times New Roman"/>
                          <a:cs typeface="Times New Roman"/>
                        </a:rPr>
                        <a:t>l</a:t>
                      </a:r>
                      <a:r>
                        <a:rPr lang="en-US" sz="1800" spc="-20" dirty="0">
                          <a:latin typeface="Times New Roman"/>
                          <a:cs typeface="Times New Roman"/>
                        </a:rPr>
                        <a:t>e</a:t>
                      </a:r>
                      <a:r>
                        <a:rPr lang="en-US" sz="1800" dirty="0">
                          <a:latin typeface="Times New Roman"/>
                          <a:cs typeface="Times New Roman"/>
                        </a:rPr>
                        <a:t>a</a:t>
                      </a:r>
                      <a:r>
                        <a:rPr lang="en-US" sz="1800" spc="-10" dirty="0">
                          <a:latin typeface="Times New Roman"/>
                          <a:cs typeface="Times New Roman"/>
                        </a:rPr>
                        <a:t>r</a:t>
                      </a:r>
                      <a:r>
                        <a:rPr lang="en-US" sz="1800" dirty="0">
                          <a:latin typeface="Times New Roman"/>
                          <a:cs typeface="Times New Roman"/>
                        </a:rPr>
                        <a:t>ning</a:t>
                      </a:r>
                      <a:r>
                        <a:rPr lang="en-US" sz="1800" baseline="0" dirty="0">
                          <a:latin typeface="Times New Roman"/>
                          <a:cs typeface="Times New Roman"/>
                        </a:rPr>
                        <a:t> </a:t>
                      </a:r>
                      <a:r>
                        <a:rPr lang="en-US" sz="1800" spc="-25" dirty="0">
                          <a:latin typeface="Times New Roman"/>
                          <a:cs typeface="Times New Roman"/>
                        </a:rPr>
                        <a:t>m</a:t>
                      </a:r>
                      <a:r>
                        <a:rPr lang="en-US" sz="1800" dirty="0">
                          <a:latin typeface="Times New Roman"/>
                          <a:cs typeface="Times New Roman"/>
                        </a:rPr>
                        <a:t>e</a:t>
                      </a:r>
                      <a:r>
                        <a:rPr lang="en-US" sz="1800" spc="-10" dirty="0">
                          <a:latin typeface="Times New Roman"/>
                          <a:cs typeface="Times New Roman"/>
                        </a:rPr>
                        <a:t>t</a:t>
                      </a:r>
                      <a:r>
                        <a:rPr lang="en-US" sz="1800" dirty="0">
                          <a:latin typeface="Times New Roman"/>
                          <a:cs typeface="Times New Roman"/>
                        </a:rPr>
                        <a:t>hods</a:t>
                      </a:r>
                      <a:r>
                        <a:rPr lang="en-US" sz="1800" baseline="0" dirty="0">
                          <a:latin typeface="Times New Roman"/>
                          <a:cs typeface="Times New Roman"/>
                        </a:rPr>
                        <a:t> </a:t>
                      </a:r>
                      <a:r>
                        <a:rPr lang="en-US" sz="1800" dirty="0">
                          <a:latin typeface="Times New Roman"/>
                          <a:cs typeface="Times New Roman"/>
                        </a:rPr>
                        <a:t>that</a:t>
                      </a:r>
                      <a:r>
                        <a:rPr lang="en-US" sz="1800" baseline="0" dirty="0">
                          <a:latin typeface="Times New Roman"/>
                          <a:cs typeface="Times New Roman"/>
                        </a:rPr>
                        <a:t> </a:t>
                      </a:r>
                      <a:r>
                        <a:rPr lang="en-US" sz="1800" dirty="0">
                          <a:latin typeface="Times New Roman"/>
                          <a:cs typeface="Times New Roman"/>
                        </a:rPr>
                        <a:t>c</a:t>
                      </a:r>
                      <a:r>
                        <a:rPr lang="en-US" sz="1800" spc="-20" dirty="0">
                          <a:latin typeface="Times New Roman"/>
                          <a:cs typeface="Times New Roman"/>
                        </a:rPr>
                        <a:t>a</a:t>
                      </a:r>
                      <a:r>
                        <a:rPr lang="en-US" sz="1800" dirty="0">
                          <a:latin typeface="Times New Roman"/>
                          <a:cs typeface="Times New Roman"/>
                        </a:rPr>
                        <a:t>n</a:t>
                      </a:r>
                      <a:r>
                        <a:rPr lang="en-US" sz="1800" baseline="0" dirty="0">
                          <a:latin typeface="Times New Roman"/>
                          <a:cs typeface="Times New Roman"/>
                        </a:rPr>
                        <a:t> </a:t>
                      </a:r>
                      <a:r>
                        <a:rPr lang="en-US" sz="1800" dirty="0">
                          <a:latin typeface="Times New Roman"/>
                          <a:cs typeface="Times New Roman"/>
                        </a:rPr>
                        <a:t>pre</a:t>
                      </a:r>
                      <a:r>
                        <a:rPr lang="en-US" sz="1800" spc="-10" dirty="0">
                          <a:latin typeface="Times New Roman"/>
                          <a:cs typeface="Times New Roman"/>
                        </a:rPr>
                        <a:t>d</a:t>
                      </a:r>
                      <a:r>
                        <a:rPr lang="en-US" sz="1800" dirty="0">
                          <a:latin typeface="Times New Roman"/>
                          <a:cs typeface="Times New Roman"/>
                        </a:rPr>
                        <a:t>i</a:t>
                      </a:r>
                      <a:r>
                        <a:rPr lang="en-US" sz="1800" spc="-10" dirty="0">
                          <a:latin typeface="Times New Roman"/>
                          <a:cs typeface="Times New Roman"/>
                        </a:rPr>
                        <a:t>c</a:t>
                      </a:r>
                      <a:r>
                        <a:rPr lang="en-US" sz="1800" dirty="0">
                          <a:latin typeface="Times New Roman"/>
                          <a:cs typeface="Times New Roman"/>
                        </a:rPr>
                        <a:t>t</a:t>
                      </a:r>
                      <a:r>
                        <a:rPr lang="en-US" sz="1800" baseline="0" dirty="0">
                          <a:latin typeface="Times New Roman"/>
                          <a:cs typeface="Times New Roman"/>
                        </a:rPr>
                        <a:t> </a:t>
                      </a:r>
                      <a:r>
                        <a:rPr lang="en-US" sz="1800" dirty="0">
                          <a:latin typeface="Times New Roman"/>
                          <a:cs typeface="Times New Roman"/>
                        </a:rPr>
                        <a:t>t</a:t>
                      </a:r>
                      <a:r>
                        <a:rPr lang="en-US" sz="1800" spc="-10" dirty="0">
                          <a:latin typeface="Times New Roman"/>
                          <a:cs typeface="Times New Roman"/>
                        </a:rPr>
                        <a:t>e</a:t>
                      </a:r>
                      <a:r>
                        <a:rPr lang="en-US" sz="1800" dirty="0">
                          <a:latin typeface="Times New Roman"/>
                          <a:cs typeface="Times New Roman"/>
                        </a:rPr>
                        <a:t>s</a:t>
                      </a:r>
                      <a:r>
                        <a:rPr lang="en-US" sz="1800" spc="-20" dirty="0">
                          <a:latin typeface="Times New Roman"/>
                          <a:cs typeface="Times New Roman"/>
                        </a:rPr>
                        <a:t>t</a:t>
                      </a:r>
                      <a:r>
                        <a:rPr lang="en-US" sz="1800" dirty="0">
                          <a:latin typeface="Times New Roman"/>
                          <a:cs typeface="Times New Roman"/>
                        </a:rPr>
                        <a:t>os</a:t>
                      </a:r>
                      <a:r>
                        <a:rPr lang="en-US" sz="1800" spc="-10" dirty="0">
                          <a:latin typeface="Times New Roman"/>
                          <a:cs typeface="Times New Roman"/>
                        </a:rPr>
                        <a:t>t</a:t>
                      </a:r>
                      <a:r>
                        <a:rPr lang="en-US" sz="1800" dirty="0">
                          <a:latin typeface="Times New Roman"/>
                          <a:cs typeface="Times New Roman"/>
                        </a:rPr>
                        <a:t>e</a:t>
                      </a:r>
                      <a:r>
                        <a:rPr lang="en-US" sz="1800" spc="-10" dirty="0">
                          <a:latin typeface="Times New Roman"/>
                          <a:cs typeface="Times New Roman"/>
                        </a:rPr>
                        <a:t>r</a:t>
                      </a:r>
                      <a:r>
                        <a:rPr lang="en-US" sz="1800" dirty="0">
                          <a:latin typeface="Times New Roman"/>
                          <a:cs typeface="Times New Roman"/>
                        </a:rPr>
                        <a:t>o</a:t>
                      </a:r>
                      <a:r>
                        <a:rPr lang="en-US" sz="1800" spc="-15" dirty="0">
                          <a:latin typeface="Times New Roman"/>
                          <a:cs typeface="Times New Roman"/>
                        </a:rPr>
                        <a:t>n</a:t>
                      </a:r>
                      <a:r>
                        <a:rPr lang="en-US" sz="1800" dirty="0">
                          <a:latin typeface="Times New Roman"/>
                          <a:cs typeface="Times New Roman"/>
                        </a:rPr>
                        <a:t>e</a:t>
                      </a:r>
                      <a:r>
                        <a:rPr lang="en-US" sz="1800" baseline="0" dirty="0">
                          <a:latin typeface="Times New Roman"/>
                          <a:cs typeface="Times New Roman"/>
                        </a:rPr>
                        <a:t> </a:t>
                      </a:r>
                      <a:r>
                        <a:rPr lang="en-US" sz="1800" dirty="0">
                          <a:latin typeface="Times New Roman"/>
                          <a:cs typeface="Times New Roman"/>
                        </a:rPr>
                        <a:t>deficiency</a:t>
                      </a:r>
                      <a:r>
                        <a:rPr lang="en-US" sz="1800" baseline="0" dirty="0">
                          <a:latin typeface="Times New Roman"/>
                          <a:cs typeface="Times New Roman"/>
                        </a:rPr>
                        <a:t> </a:t>
                      </a:r>
                      <a:r>
                        <a:rPr lang="en-US" sz="1800" dirty="0">
                          <a:latin typeface="Times New Roman"/>
                          <a:cs typeface="Times New Roman"/>
                        </a:rPr>
                        <a:t>without</a:t>
                      </a:r>
                      <a:r>
                        <a:rPr lang="en-US" sz="1800" baseline="0" dirty="0">
                          <a:latin typeface="Times New Roman"/>
                          <a:cs typeface="Times New Roman"/>
                        </a:rPr>
                        <a:t> </a:t>
                      </a:r>
                      <a:r>
                        <a:rPr lang="en-US" sz="1800" dirty="0">
                          <a:latin typeface="Times New Roman"/>
                          <a:cs typeface="Times New Roman"/>
                        </a:rPr>
                        <a:t>having</a:t>
                      </a:r>
                      <a:r>
                        <a:rPr lang="en-US" sz="1800" spc="5" dirty="0">
                          <a:latin typeface="Times New Roman"/>
                          <a:cs typeface="Times New Roman"/>
                        </a:rPr>
                        <a:t> </a:t>
                      </a:r>
                      <a:r>
                        <a:rPr lang="en-US" sz="1800" dirty="0">
                          <a:latin typeface="Times New Roman"/>
                          <a:cs typeface="Times New Roman"/>
                        </a:rPr>
                        <a:t>pati</a:t>
                      </a:r>
                      <a:r>
                        <a:rPr lang="en-US" sz="1800" spc="-20" dirty="0">
                          <a:latin typeface="Times New Roman"/>
                          <a:cs typeface="Times New Roman"/>
                        </a:rPr>
                        <a:t>e</a:t>
                      </a:r>
                      <a:r>
                        <a:rPr lang="en-US" sz="1800" dirty="0">
                          <a:latin typeface="Times New Roman"/>
                          <a:cs typeface="Times New Roman"/>
                        </a:rPr>
                        <a:t>nts</a:t>
                      </a:r>
                      <a:r>
                        <a:rPr lang="en-US" sz="1800" baseline="0" dirty="0">
                          <a:latin typeface="Times New Roman"/>
                          <a:cs typeface="Times New Roman"/>
                        </a:rPr>
                        <a:t> </a:t>
                      </a:r>
                      <a:r>
                        <a:rPr lang="en-US" sz="1800" dirty="0">
                          <a:latin typeface="Times New Roman"/>
                          <a:cs typeface="Times New Roman"/>
                        </a:rPr>
                        <a:t>u</a:t>
                      </a:r>
                      <a:r>
                        <a:rPr lang="en-US" sz="1800" spc="-15" dirty="0">
                          <a:latin typeface="Times New Roman"/>
                          <a:cs typeface="Times New Roman"/>
                        </a:rPr>
                        <a:t>n</a:t>
                      </a:r>
                      <a:r>
                        <a:rPr lang="en-US" sz="1800" dirty="0">
                          <a:latin typeface="Times New Roman"/>
                          <a:cs typeface="Times New Roman"/>
                        </a:rPr>
                        <a:t>d</a:t>
                      </a:r>
                      <a:r>
                        <a:rPr lang="en-US" sz="1800" spc="-10" dirty="0">
                          <a:latin typeface="Times New Roman"/>
                          <a:cs typeface="Times New Roman"/>
                        </a:rPr>
                        <a:t>e</a:t>
                      </a:r>
                      <a:r>
                        <a:rPr lang="en-US" sz="1800" spc="-35" dirty="0">
                          <a:latin typeface="Times New Roman"/>
                          <a:cs typeface="Times New Roman"/>
                        </a:rPr>
                        <a:t>r</a:t>
                      </a:r>
                      <a:r>
                        <a:rPr lang="en-US" sz="1800" dirty="0">
                          <a:latin typeface="Times New Roman"/>
                          <a:cs typeface="Times New Roman"/>
                        </a:rPr>
                        <a:t>go</a:t>
                      </a:r>
                      <a:r>
                        <a:rPr lang="en-US" sz="1800" baseline="0" dirty="0">
                          <a:latin typeface="Times New Roman"/>
                          <a:cs typeface="Times New Roman"/>
                        </a:rPr>
                        <a:t> </a:t>
                      </a:r>
                      <a:r>
                        <a:rPr lang="en-US" sz="1800" spc="-15" dirty="0">
                          <a:latin typeface="Times New Roman"/>
                          <a:cs typeface="Times New Roman"/>
                        </a:rPr>
                        <a:t>c</a:t>
                      </a:r>
                      <a:r>
                        <a:rPr lang="en-US" sz="1800" dirty="0">
                          <a:latin typeface="Times New Roman"/>
                          <a:cs typeface="Times New Roman"/>
                        </a:rPr>
                        <a:t>os</a:t>
                      </a:r>
                      <a:r>
                        <a:rPr lang="en-US" sz="1800" spc="-20" dirty="0">
                          <a:latin typeface="Times New Roman"/>
                          <a:cs typeface="Times New Roman"/>
                        </a:rPr>
                        <a:t>tl</a:t>
                      </a:r>
                      <a:r>
                        <a:rPr lang="en-US" sz="1800" dirty="0">
                          <a:latin typeface="Times New Roman"/>
                          <a:cs typeface="Times New Roman"/>
                        </a:rPr>
                        <a:t>y  </a:t>
                      </a:r>
                      <a:r>
                        <a:rPr lang="en-US" sz="1800" spc="-5" dirty="0">
                          <a:latin typeface="Times New Roman"/>
                          <a:cs typeface="Times New Roman"/>
                        </a:rPr>
                        <a:t>medical</a:t>
                      </a:r>
                      <a:r>
                        <a:rPr lang="en-US" sz="1800" spc="-10" dirty="0">
                          <a:latin typeface="Times New Roman"/>
                          <a:cs typeface="Times New Roman"/>
                        </a:rPr>
                        <a:t> </a:t>
                      </a:r>
                      <a:r>
                        <a:rPr lang="en-US" sz="1800" spc="-5" dirty="0">
                          <a:latin typeface="Times New Roman"/>
                          <a:cs typeface="Times New Roman"/>
                        </a:rPr>
                        <a:t>tests.</a:t>
                      </a:r>
                      <a:endParaRPr lang="en-US" sz="1800" dirty="0">
                        <a:latin typeface="Times New Roman"/>
                        <a:cs typeface="Times New Roman"/>
                      </a:endParaRPr>
                    </a:p>
                    <a:p>
                      <a:endParaRPr lang="en-IN" dirty="0"/>
                    </a:p>
                  </a:txBody>
                  <a:tcPr/>
                </a:tc>
                <a:tc>
                  <a:txBody>
                    <a:bodyPr/>
                    <a:lstStyle/>
                    <a:p>
                      <a:pPr marL="92075" marR="177165">
                        <a:lnSpc>
                          <a:spcPct val="100000"/>
                        </a:lnSpc>
                        <a:spcBef>
                          <a:spcPts val="295"/>
                        </a:spcBef>
                      </a:pPr>
                      <a:r>
                        <a:rPr lang="en-US" sz="1800" dirty="0">
                          <a:latin typeface="Times New Roman"/>
                          <a:cs typeface="Times New Roman"/>
                        </a:rPr>
                        <a:t>Threshold</a:t>
                      </a:r>
                      <a:r>
                        <a:rPr lang="en-US" sz="1800" spc="-60" dirty="0">
                          <a:latin typeface="Times New Roman"/>
                          <a:cs typeface="Times New Roman"/>
                        </a:rPr>
                        <a:t> </a:t>
                      </a:r>
                      <a:r>
                        <a:rPr lang="en-US" sz="1800" spc="-5" dirty="0">
                          <a:latin typeface="Times New Roman"/>
                          <a:cs typeface="Times New Roman"/>
                        </a:rPr>
                        <a:t>levels</a:t>
                      </a:r>
                      <a:r>
                        <a:rPr lang="en-US" sz="1800" spc="-40" dirty="0">
                          <a:latin typeface="Times New Roman"/>
                          <a:cs typeface="Times New Roman"/>
                        </a:rPr>
                        <a:t> </a:t>
                      </a:r>
                      <a:r>
                        <a:rPr lang="en-US" sz="1800" dirty="0">
                          <a:latin typeface="Times New Roman"/>
                          <a:cs typeface="Times New Roman"/>
                        </a:rPr>
                        <a:t>are </a:t>
                      </a:r>
                      <a:r>
                        <a:rPr lang="en-US" sz="1800" spc="-484" dirty="0">
                          <a:latin typeface="Times New Roman"/>
                          <a:cs typeface="Times New Roman"/>
                        </a:rPr>
                        <a:t> </a:t>
                      </a:r>
                      <a:r>
                        <a:rPr lang="en-US" sz="1800" dirty="0">
                          <a:latin typeface="Times New Roman"/>
                          <a:cs typeface="Times New Roman"/>
                        </a:rPr>
                        <a:t>very</a:t>
                      </a:r>
                      <a:r>
                        <a:rPr lang="en-US" sz="1800" spc="-30" dirty="0">
                          <a:latin typeface="Times New Roman"/>
                          <a:cs typeface="Times New Roman"/>
                        </a:rPr>
                        <a:t> </a:t>
                      </a:r>
                      <a:r>
                        <a:rPr lang="en-US" sz="1800" dirty="0">
                          <a:latin typeface="Times New Roman"/>
                          <a:cs typeface="Times New Roman"/>
                        </a:rPr>
                        <a:t>high.</a:t>
                      </a:r>
                    </a:p>
                    <a:p>
                      <a:pPr marL="92075" marR="177165">
                        <a:lnSpc>
                          <a:spcPct val="100000"/>
                        </a:lnSpc>
                        <a:spcBef>
                          <a:spcPts val="295"/>
                        </a:spcBef>
                      </a:pPr>
                      <a:endParaRPr lang="en-US" sz="1600" dirty="0">
                        <a:latin typeface="Times New Roman"/>
                        <a:cs typeface="Times New Roman"/>
                      </a:endParaRPr>
                    </a:p>
                    <a:p>
                      <a:pPr marL="92075" marR="282575">
                        <a:lnSpc>
                          <a:spcPct val="100000"/>
                        </a:lnSpc>
                      </a:pPr>
                      <a:r>
                        <a:rPr lang="en-US" sz="1800" dirty="0">
                          <a:latin typeface="Times New Roman"/>
                          <a:cs typeface="Times New Roman"/>
                        </a:rPr>
                        <a:t>Performance</a:t>
                      </a:r>
                      <a:r>
                        <a:rPr lang="en-US" sz="1800" spc="-90" dirty="0">
                          <a:latin typeface="Times New Roman"/>
                          <a:cs typeface="Times New Roman"/>
                        </a:rPr>
                        <a:t> </a:t>
                      </a:r>
                      <a:r>
                        <a:rPr lang="en-US" sz="1800" spc="-5" dirty="0">
                          <a:latin typeface="Times New Roman"/>
                          <a:cs typeface="Times New Roman"/>
                        </a:rPr>
                        <a:t>levels </a:t>
                      </a:r>
                      <a:r>
                        <a:rPr lang="en-US" sz="1800" spc="-484" dirty="0">
                          <a:latin typeface="Times New Roman"/>
                          <a:cs typeface="Times New Roman"/>
                        </a:rPr>
                        <a:t> </a:t>
                      </a:r>
                      <a:r>
                        <a:rPr lang="en-US" sz="1800" dirty="0">
                          <a:latin typeface="Times New Roman"/>
                          <a:cs typeface="Times New Roman"/>
                        </a:rPr>
                        <a:t>are lower when compared </a:t>
                      </a:r>
                      <a:r>
                        <a:rPr lang="en-US" sz="1800" spc="-5" dirty="0">
                          <a:latin typeface="Times New Roman"/>
                          <a:cs typeface="Times New Roman"/>
                        </a:rPr>
                        <a:t>to </a:t>
                      </a:r>
                      <a:r>
                        <a:rPr lang="en-US" sz="1800" dirty="0">
                          <a:latin typeface="Times New Roman"/>
                          <a:cs typeface="Times New Roman"/>
                        </a:rPr>
                        <a:t>the</a:t>
                      </a:r>
                      <a:r>
                        <a:rPr lang="en-US" sz="1800" spc="5" dirty="0">
                          <a:latin typeface="Times New Roman"/>
                          <a:cs typeface="Times New Roman"/>
                        </a:rPr>
                        <a:t> </a:t>
                      </a:r>
                      <a:r>
                        <a:rPr lang="en-US" sz="1800" dirty="0">
                          <a:latin typeface="Times New Roman"/>
                          <a:cs typeface="Times New Roman"/>
                        </a:rPr>
                        <a:t>normal </a:t>
                      </a:r>
                      <a:r>
                        <a:rPr lang="en-US" sz="1800" spc="-5" dirty="0">
                          <a:latin typeface="Times New Roman"/>
                          <a:cs typeface="Times New Roman"/>
                        </a:rPr>
                        <a:t>clinical</a:t>
                      </a:r>
                      <a:r>
                        <a:rPr lang="en-US" sz="1800" spc="-5" baseline="0" dirty="0">
                          <a:latin typeface="Times New Roman"/>
                          <a:cs typeface="Times New Roman"/>
                        </a:rPr>
                        <a:t> </a:t>
                      </a:r>
                      <a:r>
                        <a:rPr lang="en-US" sz="1800" dirty="0">
                          <a:latin typeface="Times New Roman"/>
                          <a:cs typeface="Times New Roman"/>
                        </a:rPr>
                        <a:t>analysis.</a:t>
                      </a:r>
                    </a:p>
                    <a:p>
                      <a:endParaRPr lang="en-IN" dirty="0"/>
                    </a:p>
                  </a:txBody>
                  <a:tcPr/>
                </a:tc>
                <a:extLst>
                  <a:ext uri="{0D108BD9-81ED-4DB2-BD59-A6C34878D82A}">
                    <a16:rowId xmlns:a16="http://schemas.microsoft.com/office/drawing/2014/main" val="10001"/>
                  </a:ext>
                </a:extLst>
              </a:tr>
              <a:tr h="2886029">
                <a:tc>
                  <a:txBody>
                    <a:bodyPr/>
                    <a:lstStyle/>
                    <a:p>
                      <a:r>
                        <a:rPr lang="en-US" dirty="0"/>
                        <a:t>2.</a:t>
                      </a:r>
                      <a:endParaRPr lang="en-IN" dirty="0"/>
                    </a:p>
                  </a:txBody>
                  <a:tcPr/>
                </a:tc>
                <a:tc>
                  <a:txBody>
                    <a:bodyPr/>
                    <a:lstStyle/>
                    <a:p>
                      <a:pPr marL="91440" marR="227329">
                        <a:lnSpc>
                          <a:spcPct val="100000"/>
                        </a:lnSpc>
                        <a:spcBef>
                          <a:spcPts val="300"/>
                        </a:spcBef>
                      </a:pPr>
                      <a:r>
                        <a:rPr lang="en-US" sz="1800" dirty="0">
                          <a:latin typeface="Times New Roman"/>
                          <a:cs typeface="Times New Roman"/>
                        </a:rPr>
                        <a:t>Predicting</a:t>
                      </a:r>
                      <a:r>
                        <a:rPr lang="en-US" sz="1800" spc="-65" dirty="0">
                          <a:latin typeface="Times New Roman"/>
                          <a:cs typeface="Times New Roman"/>
                        </a:rPr>
                        <a:t> </a:t>
                      </a:r>
                      <a:r>
                        <a:rPr lang="en-US" sz="1800" dirty="0">
                          <a:latin typeface="Times New Roman"/>
                          <a:cs typeface="Times New Roman"/>
                        </a:rPr>
                        <a:t>Diabetes</a:t>
                      </a:r>
                      <a:r>
                        <a:rPr lang="en-US" sz="1800" spc="-50" dirty="0">
                          <a:latin typeface="Times New Roman"/>
                          <a:cs typeface="Times New Roman"/>
                        </a:rPr>
                        <a:t> </a:t>
                      </a:r>
                      <a:r>
                        <a:rPr lang="en-US" sz="1800" spc="-5" dirty="0">
                          <a:latin typeface="Times New Roman"/>
                          <a:cs typeface="Times New Roman"/>
                        </a:rPr>
                        <a:t>Mellitus </a:t>
                      </a:r>
                      <a:r>
                        <a:rPr lang="en-US" sz="1800" spc="-484" dirty="0">
                          <a:latin typeface="Times New Roman"/>
                          <a:cs typeface="Times New Roman"/>
                        </a:rPr>
                        <a:t> </a:t>
                      </a:r>
                      <a:r>
                        <a:rPr lang="en-US" sz="1800" spc="-20" dirty="0">
                          <a:latin typeface="Times New Roman"/>
                          <a:cs typeface="Times New Roman"/>
                        </a:rPr>
                        <a:t>With </a:t>
                      </a:r>
                      <a:r>
                        <a:rPr lang="en-US" sz="1800" dirty="0">
                          <a:latin typeface="Times New Roman"/>
                          <a:cs typeface="Times New Roman"/>
                        </a:rPr>
                        <a:t>Machine Learning </a:t>
                      </a:r>
                      <a:r>
                        <a:rPr lang="en-US" sz="1800" spc="5" dirty="0">
                          <a:latin typeface="Times New Roman"/>
                          <a:cs typeface="Times New Roman"/>
                        </a:rPr>
                        <a:t> </a:t>
                      </a:r>
                      <a:r>
                        <a:rPr lang="en-US" sz="1800" spc="-15" dirty="0">
                          <a:latin typeface="Times New Roman"/>
                          <a:cs typeface="Times New Roman"/>
                        </a:rPr>
                        <a:t>Techniques</a:t>
                      </a:r>
                      <a:endParaRPr lang="en-US" sz="1800" dirty="0">
                        <a:latin typeface="Times New Roman"/>
                        <a:cs typeface="Times New Roman"/>
                      </a:endParaRPr>
                    </a:p>
                  </a:txBody>
                  <a:tcPr/>
                </a:tc>
                <a:tc>
                  <a:txBody>
                    <a:bodyPr/>
                    <a:lstStyle/>
                    <a:p>
                      <a:pPr marL="91440" marR="697865">
                        <a:lnSpc>
                          <a:spcPct val="100000"/>
                        </a:lnSpc>
                        <a:spcBef>
                          <a:spcPts val="300"/>
                        </a:spcBef>
                      </a:pPr>
                      <a:r>
                        <a:rPr lang="en-IN" sz="1800" dirty="0">
                          <a:latin typeface="Times New Roman"/>
                          <a:cs typeface="Times New Roman"/>
                        </a:rPr>
                        <a:t>Frontiers</a:t>
                      </a:r>
                      <a:r>
                        <a:rPr lang="en-IN" sz="1800" spc="-120" dirty="0">
                          <a:latin typeface="Times New Roman"/>
                          <a:cs typeface="Times New Roman"/>
                        </a:rPr>
                        <a:t> </a:t>
                      </a:r>
                      <a:r>
                        <a:rPr lang="en-IN" sz="1800" spc="-5" dirty="0">
                          <a:latin typeface="Times New Roman"/>
                          <a:cs typeface="Times New Roman"/>
                        </a:rPr>
                        <a:t>in </a:t>
                      </a:r>
                      <a:r>
                        <a:rPr lang="en-IN" sz="1800" spc="-484" dirty="0">
                          <a:latin typeface="Times New Roman"/>
                          <a:cs typeface="Times New Roman"/>
                        </a:rPr>
                        <a:t> </a:t>
                      </a:r>
                      <a:r>
                        <a:rPr lang="en-IN" sz="1800" spc="-5" dirty="0">
                          <a:latin typeface="Times New Roman"/>
                          <a:cs typeface="Times New Roman"/>
                        </a:rPr>
                        <a:t>Genetics/ </a:t>
                      </a:r>
                      <a:r>
                        <a:rPr lang="en-IN" sz="1800" dirty="0">
                          <a:latin typeface="Times New Roman"/>
                          <a:cs typeface="Times New Roman"/>
                        </a:rPr>
                        <a:t> 2018</a:t>
                      </a:r>
                    </a:p>
                  </a:txBody>
                  <a:tcPr/>
                </a:tc>
                <a:tc>
                  <a:txBody>
                    <a:bodyPr/>
                    <a:lstStyle/>
                    <a:p>
                      <a:pPr marL="92075" marR="81915" algn="l">
                        <a:lnSpc>
                          <a:spcPct val="100000"/>
                        </a:lnSpc>
                        <a:spcBef>
                          <a:spcPts val="300"/>
                        </a:spcBef>
                      </a:pPr>
                      <a:r>
                        <a:rPr lang="en-US" sz="1800" dirty="0">
                          <a:latin typeface="Times New Roman"/>
                          <a:cs typeface="Times New Roman"/>
                        </a:rPr>
                        <a:t>The</a:t>
                      </a:r>
                      <a:r>
                        <a:rPr lang="en-US" sz="1800" spc="5" dirty="0">
                          <a:latin typeface="Times New Roman"/>
                          <a:cs typeface="Times New Roman"/>
                        </a:rPr>
                        <a:t> </a:t>
                      </a:r>
                      <a:r>
                        <a:rPr lang="en-US" sz="1800" spc="-5" dirty="0">
                          <a:latin typeface="Times New Roman"/>
                          <a:cs typeface="Times New Roman"/>
                        </a:rPr>
                        <a:t>major</a:t>
                      </a:r>
                      <a:r>
                        <a:rPr lang="en-US" sz="1800" dirty="0">
                          <a:latin typeface="Times New Roman"/>
                          <a:cs typeface="Times New Roman"/>
                        </a:rPr>
                        <a:t> </a:t>
                      </a:r>
                      <a:r>
                        <a:rPr lang="en-US" sz="1800" spc="-5" dirty="0">
                          <a:latin typeface="Times New Roman"/>
                          <a:cs typeface="Times New Roman"/>
                        </a:rPr>
                        <a:t>objective</a:t>
                      </a:r>
                      <a:r>
                        <a:rPr lang="en-US" sz="1800" dirty="0">
                          <a:latin typeface="Times New Roman"/>
                          <a:cs typeface="Times New Roman"/>
                        </a:rPr>
                        <a:t> </a:t>
                      </a:r>
                      <a:r>
                        <a:rPr lang="en-US" sz="1800" spc="-5" dirty="0">
                          <a:latin typeface="Times New Roman"/>
                          <a:cs typeface="Times New Roman"/>
                        </a:rPr>
                        <a:t>of</a:t>
                      </a:r>
                      <a:r>
                        <a:rPr lang="en-US" sz="1800" dirty="0">
                          <a:latin typeface="Times New Roman"/>
                          <a:cs typeface="Times New Roman"/>
                        </a:rPr>
                        <a:t> </a:t>
                      </a:r>
                      <a:r>
                        <a:rPr lang="en-US" sz="1800" spc="-10" dirty="0">
                          <a:latin typeface="Times New Roman"/>
                          <a:cs typeface="Times New Roman"/>
                        </a:rPr>
                        <a:t>this </a:t>
                      </a:r>
                      <a:r>
                        <a:rPr lang="en-US" sz="1800" spc="-5" dirty="0">
                          <a:latin typeface="Times New Roman"/>
                          <a:cs typeface="Times New Roman"/>
                        </a:rPr>
                        <a:t> article</a:t>
                      </a:r>
                      <a:r>
                        <a:rPr lang="en-US" sz="1800" dirty="0">
                          <a:latin typeface="Times New Roman"/>
                          <a:cs typeface="Times New Roman"/>
                        </a:rPr>
                        <a:t> </a:t>
                      </a:r>
                      <a:r>
                        <a:rPr lang="en-US" sz="1800" spc="-5" dirty="0">
                          <a:latin typeface="Times New Roman"/>
                          <a:cs typeface="Times New Roman"/>
                        </a:rPr>
                        <a:t>is</a:t>
                      </a:r>
                      <a:r>
                        <a:rPr lang="en-US" sz="1800" dirty="0">
                          <a:latin typeface="Times New Roman"/>
                          <a:cs typeface="Times New Roman"/>
                        </a:rPr>
                        <a:t> </a:t>
                      </a:r>
                      <a:r>
                        <a:rPr lang="en-US" sz="1800" spc="-10" dirty="0">
                          <a:latin typeface="Times New Roman"/>
                          <a:cs typeface="Times New Roman"/>
                        </a:rPr>
                        <a:t>to</a:t>
                      </a:r>
                      <a:r>
                        <a:rPr lang="en-US" sz="1800" spc="-5" dirty="0">
                          <a:latin typeface="Times New Roman"/>
                          <a:cs typeface="Times New Roman"/>
                        </a:rPr>
                        <a:t> </a:t>
                      </a:r>
                      <a:r>
                        <a:rPr lang="en-US" sz="1800" dirty="0">
                          <a:latin typeface="Times New Roman"/>
                          <a:cs typeface="Times New Roman"/>
                        </a:rPr>
                        <a:t>predict</a:t>
                      </a:r>
                      <a:r>
                        <a:rPr lang="en-US" sz="1800" spc="5" dirty="0">
                          <a:latin typeface="Times New Roman"/>
                          <a:cs typeface="Times New Roman"/>
                        </a:rPr>
                        <a:t> </a:t>
                      </a:r>
                      <a:r>
                        <a:rPr lang="en-US" sz="1800" spc="-5" dirty="0">
                          <a:latin typeface="Times New Roman"/>
                          <a:cs typeface="Times New Roman"/>
                        </a:rPr>
                        <a:t>the occurrence of diabetes </a:t>
                      </a:r>
                      <a:r>
                        <a:rPr lang="en-US" sz="1800" spc="-10" dirty="0">
                          <a:latin typeface="Times New Roman"/>
                          <a:cs typeface="Times New Roman"/>
                        </a:rPr>
                        <a:t>mellitus </a:t>
                      </a:r>
                      <a:r>
                        <a:rPr lang="en-US" sz="1800" spc="-484" dirty="0">
                          <a:latin typeface="Times New Roman"/>
                          <a:cs typeface="Times New Roman"/>
                        </a:rPr>
                        <a:t> </a:t>
                      </a:r>
                      <a:r>
                        <a:rPr lang="en-US" sz="1800" spc="-5" dirty="0">
                          <a:latin typeface="Times New Roman"/>
                          <a:cs typeface="Times New Roman"/>
                        </a:rPr>
                        <a:t>in </a:t>
                      </a:r>
                      <a:r>
                        <a:rPr lang="en-US" sz="1800" spc="-10" dirty="0">
                          <a:latin typeface="Times New Roman"/>
                          <a:cs typeface="Times New Roman"/>
                        </a:rPr>
                        <a:t>men </a:t>
                      </a:r>
                      <a:r>
                        <a:rPr lang="en-US" sz="1800" spc="-5" dirty="0">
                          <a:latin typeface="Times New Roman"/>
                          <a:cs typeface="Times New Roman"/>
                        </a:rPr>
                        <a:t>using </a:t>
                      </a:r>
                      <a:r>
                        <a:rPr lang="en-US" sz="1800" dirty="0">
                          <a:latin typeface="Times New Roman"/>
                          <a:cs typeface="Times New Roman"/>
                        </a:rPr>
                        <a:t>the </a:t>
                      </a:r>
                      <a:r>
                        <a:rPr lang="en-US" sz="1800" spc="-5" dirty="0">
                          <a:latin typeface="Times New Roman"/>
                          <a:cs typeface="Times New Roman"/>
                        </a:rPr>
                        <a:t>testosterone </a:t>
                      </a:r>
                      <a:r>
                        <a:rPr lang="en-US" sz="1800" dirty="0">
                          <a:latin typeface="Times New Roman"/>
                          <a:cs typeface="Times New Roman"/>
                        </a:rPr>
                        <a:t> data.</a:t>
                      </a:r>
                      <a:r>
                        <a:rPr lang="en-US" sz="1800" spc="5" dirty="0">
                          <a:latin typeface="Times New Roman"/>
                          <a:cs typeface="Times New Roman"/>
                        </a:rPr>
                        <a:t> </a:t>
                      </a:r>
                      <a:r>
                        <a:rPr lang="en-US" sz="1800" spc="-5" dirty="0">
                          <a:latin typeface="Times New Roman"/>
                          <a:cs typeface="Times New Roman"/>
                        </a:rPr>
                        <a:t>Machine</a:t>
                      </a:r>
                      <a:r>
                        <a:rPr lang="en-US" sz="1800" spc="495" dirty="0">
                          <a:latin typeface="Times New Roman"/>
                          <a:cs typeface="Times New Roman"/>
                        </a:rPr>
                        <a:t> </a:t>
                      </a:r>
                      <a:r>
                        <a:rPr lang="en-US" sz="1800" spc="-5" dirty="0">
                          <a:latin typeface="Times New Roman"/>
                          <a:cs typeface="Times New Roman"/>
                        </a:rPr>
                        <a:t>learning </a:t>
                      </a:r>
                      <a:r>
                        <a:rPr lang="en-US" sz="1800" dirty="0">
                          <a:latin typeface="Times New Roman"/>
                          <a:cs typeface="Times New Roman"/>
                        </a:rPr>
                        <a:t> </a:t>
                      </a:r>
                      <a:r>
                        <a:rPr lang="en-US" sz="1800" spc="-5" dirty="0">
                          <a:latin typeface="Times New Roman"/>
                          <a:cs typeface="Times New Roman"/>
                        </a:rPr>
                        <a:t>algorithms</a:t>
                      </a:r>
                      <a:r>
                        <a:rPr lang="en-US" sz="1800" dirty="0">
                          <a:latin typeface="Times New Roman"/>
                          <a:cs typeface="Times New Roman"/>
                        </a:rPr>
                        <a:t> </a:t>
                      </a:r>
                      <a:r>
                        <a:rPr lang="en-US" sz="1800" spc="-5" dirty="0">
                          <a:latin typeface="Times New Roman"/>
                          <a:cs typeface="Times New Roman"/>
                        </a:rPr>
                        <a:t>decision</a:t>
                      </a:r>
                      <a:r>
                        <a:rPr lang="en-US" sz="1800" dirty="0">
                          <a:latin typeface="Times New Roman"/>
                          <a:cs typeface="Times New Roman"/>
                        </a:rPr>
                        <a:t> </a:t>
                      </a:r>
                      <a:r>
                        <a:rPr lang="en-US" sz="1800" spc="-5" dirty="0">
                          <a:latin typeface="Times New Roman"/>
                          <a:cs typeface="Times New Roman"/>
                        </a:rPr>
                        <a:t>tree, </a:t>
                      </a:r>
                      <a:r>
                        <a:rPr lang="en-US" sz="1800" spc="-484" dirty="0">
                          <a:latin typeface="Times New Roman"/>
                          <a:cs typeface="Times New Roman"/>
                        </a:rPr>
                        <a:t> </a:t>
                      </a:r>
                      <a:r>
                        <a:rPr lang="en-US" sz="1800" dirty="0">
                          <a:latin typeface="Times New Roman"/>
                          <a:cs typeface="Times New Roman"/>
                        </a:rPr>
                        <a:t>random</a:t>
                      </a:r>
                      <a:r>
                        <a:rPr lang="en-US" sz="1800" spc="5" dirty="0">
                          <a:latin typeface="Times New Roman"/>
                          <a:cs typeface="Times New Roman"/>
                        </a:rPr>
                        <a:t> </a:t>
                      </a:r>
                      <a:r>
                        <a:rPr lang="en-US" sz="1800" spc="-5" dirty="0">
                          <a:latin typeface="Times New Roman"/>
                          <a:cs typeface="Times New Roman"/>
                        </a:rPr>
                        <a:t>forest</a:t>
                      </a:r>
                      <a:r>
                        <a:rPr lang="en-US" sz="1800" dirty="0">
                          <a:latin typeface="Times New Roman"/>
                          <a:cs typeface="Times New Roman"/>
                        </a:rPr>
                        <a:t> and</a:t>
                      </a:r>
                      <a:r>
                        <a:rPr lang="en-US" sz="1800" spc="5" dirty="0">
                          <a:latin typeface="Times New Roman"/>
                          <a:cs typeface="Times New Roman"/>
                        </a:rPr>
                        <a:t> </a:t>
                      </a:r>
                      <a:r>
                        <a:rPr lang="en-US" sz="1800" spc="-5" dirty="0">
                          <a:latin typeface="Times New Roman"/>
                          <a:cs typeface="Times New Roman"/>
                        </a:rPr>
                        <a:t>neural </a:t>
                      </a:r>
                      <a:r>
                        <a:rPr lang="en-US" sz="1800" spc="-484" dirty="0">
                          <a:latin typeface="Times New Roman"/>
                          <a:cs typeface="Times New Roman"/>
                        </a:rPr>
                        <a:t> </a:t>
                      </a:r>
                      <a:r>
                        <a:rPr lang="en-US" sz="1800" dirty="0">
                          <a:latin typeface="Times New Roman"/>
                          <a:cs typeface="Times New Roman"/>
                        </a:rPr>
                        <a:t>networks</a:t>
                      </a:r>
                      <a:r>
                        <a:rPr lang="en-US" sz="1800" spc="-45" dirty="0">
                          <a:latin typeface="Times New Roman"/>
                          <a:cs typeface="Times New Roman"/>
                        </a:rPr>
                        <a:t> </a:t>
                      </a:r>
                      <a:r>
                        <a:rPr lang="en-US" sz="1800" dirty="0">
                          <a:latin typeface="Times New Roman"/>
                          <a:cs typeface="Times New Roman"/>
                        </a:rPr>
                        <a:t>are</a:t>
                      </a:r>
                      <a:r>
                        <a:rPr lang="en-US" sz="1800" spc="-15" dirty="0">
                          <a:latin typeface="Times New Roman"/>
                          <a:cs typeface="Times New Roman"/>
                        </a:rPr>
                        <a:t> </a:t>
                      </a:r>
                      <a:r>
                        <a:rPr lang="en-US" sz="1800" dirty="0">
                          <a:latin typeface="Times New Roman"/>
                          <a:cs typeface="Times New Roman"/>
                        </a:rPr>
                        <a:t>used.</a:t>
                      </a:r>
                    </a:p>
                  </a:txBody>
                  <a:tcPr/>
                </a:tc>
                <a:tc>
                  <a:txBody>
                    <a:bodyPr/>
                    <a:lstStyle/>
                    <a:p>
                      <a:pPr marL="92075" marR="208915">
                        <a:lnSpc>
                          <a:spcPct val="100000"/>
                        </a:lnSpc>
                        <a:spcBef>
                          <a:spcPts val="300"/>
                        </a:spcBef>
                      </a:pPr>
                      <a:r>
                        <a:rPr lang="en-US" sz="1800" dirty="0">
                          <a:latin typeface="Times New Roman"/>
                          <a:cs typeface="Times New Roman"/>
                        </a:rPr>
                        <a:t>High Computational Time. </a:t>
                      </a:r>
                    </a:p>
                    <a:p>
                      <a:pPr marL="92075" marR="208915">
                        <a:lnSpc>
                          <a:spcPct val="100000"/>
                        </a:lnSpc>
                        <a:spcBef>
                          <a:spcPts val="300"/>
                        </a:spcBef>
                      </a:pPr>
                      <a:endParaRPr lang="en-US" sz="1800" dirty="0">
                        <a:latin typeface="Times New Roman"/>
                        <a:cs typeface="Times New Roman"/>
                      </a:endParaRPr>
                    </a:p>
                    <a:p>
                      <a:pPr marL="92075" marR="208915">
                        <a:lnSpc>
                          <a:spcPct val="100000"/>
                        </a:lnSpc>
                        <a:spcBef>
                          <a:spcPts val="300"/>
                        </a:spcBef>
                      </a:pPr>
                      <a:r>
                        <a:rPr lang="en-US" sz="1800" dirty="0">
                          <a:latin typeface="Times New Roman"/>
                          <a:cs typeface="Times New Roman"/>
                        </a:rPr>
                        <a:t>Possibility of over thinking.</a:t>
                      </a:r>
                    </a:p>
                  </a:txBody>
                  <a:tcPr/>
                </a:tc>
                <a:extLst>
                  <a:ext uri="{0D108BD9-81ED-4DB2-BD59-A6C34878D82A}">
                    <a16:rowId xmlns:a16="http://schemas.microsoft.com/office/drawing/2014/main" val="10002"/>
                  </a:ext>
                </a:extLst>
              </a:tr>
            </a:tbl>
          </a:graphicData>
        </a:graphic>
      </p:graphicFrame>
      <p:sp>
        <p:nvSpPr>
          <p:cNvPr id="2" name="Slide Number Placeholder 1">
            <a:extLst>
              <a:ext uri="{FF2B5EF4-FFF2-40B4-BE49-F238E27FC236}">
                <a16:creationId xmlns:a16="http://schemas.microsoft.com/office/drawing/2014/main" id="{DFA7E2E1-94E5-5F62-E534-C7C72015399B}"/>
              </a:ext>
            </a:extLst>
          </p:cNvPr>
          <p:cNvSpPr>
            <a:spLocks noGrp="1"/>
          </p:cNvSpPr>
          <p:nvPr>
            <p:ph type="sldNum" sz="quarter" idx="12"/>
          </p:nvPr>
        </p:nvSpPr>
        <p:spPr/>
        <p:txBody>
          <a:bodyPr/>
          <a:lstStyle/>
          <a:p>
            <a:fld id="{AD159975-5135-4B6E-A0BA-4346E628FDDF}" type="slidenum">
              <a:rPr lang="en-IN" smtClean="0"/>
              <a:t>8</a:t>
            </a:fld>
            <a:endParaRPr lang="en-IN"/>
          </a:p>
        </p:txBody>
      </p:sp>
    </p:spTree>
    <p:extLst>
      <p:ext uri="{BB962C8B-B14F-4D97-AF65-F5344CB8AC3E}">
        <p14:creationId xmlns:p14="http://schemas.microsoft.com/office/powerpoint/2010/main" val="4153138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87347754"/>
              </p:ext>
            </p:extLst>
          </p:nvPr>
        </p:nvGraphicFramePr>
        <p:xfrm>
          <a:off x="283335" y="425003"/>
          <a:ext cx="11629623" cy="6014433"/>
        </p:xfrm>
        <a:graphic>
          <a:graphicData uri="http://schemas.openxmlformats.org/drawingml/2006/table">
            <a:tbl>
              <a:tblPr firstRow="1" bandRow="1">
                <a:tableStyleId>{073A0DAA-6AF3-43AB-8588-CEC1D06C72B9}</a:tableStyleId>
              </a:tblPr>
              <a:tblGrid>
                <a:gridCol w="929257">
                  <a:extLst>
                    <a:ext uri="{9D8B030D-6E8A-4147-A177-3AD203B41FA5}">
                      <a16:colId xmlns:a16="http://schemas.microsoft.com/office/drawing/2014/main" val="20000"/>
                    </a:ext>
                  </a:extLst>
                </a:gridCol>
                <a:gridCol w="3153346">
                  <a:extLst>
                    <a:ext uri="{9D8B030D-6E8A-4147-A177-3AD203B41FA5}">
                      <a16:colId xmlns:a16="http://schemas.microsoft.com/office/drawing/2014/main" val="20001"/>
                    </a:ext>
                  </a:extLst>
                </a:gridCol>
                <a:gridCol w="2343955">
                  <a:extLst>
                    <a:ext uri="{9D8B030D-6E8A-4147-A177-3AD203B41FA5}">
                      <a16:colId xmlns:a16="http://schemas.microsoft.com/office/drawing/2014/main" val="20002"/>
                    </a:ext>
                  </a:extLst>
                </a:gridCol>
                <a:gridCol w="3296992">
                  <a:extLst>
                    <a:ext uri="{9D8B030D-6E8A-4147-A177-3AD203B41FA5}">
                      <a16:colId xmlns:a16="http://schemas.microsoft.com/office/drawing/2014/main" val="20003"/>
                    </a:ext>
                  </a:extLst>
                </a:gridCol>
                <a:gridCol w="1906073">
                  <a:extLst>
                    <a:ext uri="{9D8B030D-6E8A-4147-A177-3AD203B41FA5}">
                      <a16:colId xmlns:a16="http://schemas.microsoft.com/office/drawing/2014/main" val="20004"/>
                    </a:ext>
                  </a:extLst>
                </a:gridCol>
              </a:tblGrid>
              <a:tr h="561631">
                <a:tc>
                  <a:txBody>
                    <a:bodyPr/>
                    <a:lstStyle/>
                    <a:p>
                      <a:pPr algn="ctr"/>
                      <a:r>
                        <a:rPr lang="en-US" dirty="0" err="1"/>
                        <a:t>S.No</a:t>
                      </a:r>
                      <a:r>
                        <a:rPr lang="en-US" dirty="0"/>
                        <a:t>.</a:t>
                      </a:r>
                      <a:endParaRPr lang="en-IN" dirty="0"/>
                    </a:p>
                  </a:txBody>
                  <a:tcPr anchor="ctr"/>
                </a:tc>
                <a:tc>
                  <a:txBody>
                    <a:bodyPr/>
                    <a:lstStyle/>
                    <a:p>
                      <a:pPr algn="ctr"/>
                      <a:r>
                        <a:rPr lang="en-US" dirty="0"/>
                        <a:t>Title</a:t>
                      </a:r>
                      <a:endParaRPr lang="en-IN" dirty="0"/>
                    </a:p>
                  </a:txBody>
                  <a:tcPr anchor="ctr"/>
                </a:tc>
                <a:tc>
                  <a:txBody>
                    <a:bodyPr/>
                    <a:lstStyle/>
                    <a:p>
                      <a:pPr algn="ctr"/>
                      <a:r>
                        <a:rPr lang="en-US" dirty="0"/>
                        <a:t>Journal Name</a:t>
                      </a:r>
                      <a:endParaRPr lang="en-IN" dirty="0"/>
                    </a:p>
                  </a:txBody>
                  <a:tcPr anchor="ctr"/>
                </a:tc>
                <a:tc>
                  <a:txBody>
                    <a:bodyPr/>
                    <a:lstStyle/>
                    <a:p>
                      <a:pPr algn="ctr"/>
                      <a:r>
                        <a:rPr lang="en-US" dirty="0"/>
                        <a:t>Description</a:t>
                      </a:r>
                      <a:endParaRPr lang="en-IN" dirty="0"/>
                    </a:p>
                  </a:txBody>
                  <a:tcPr anchor="ctr"/>
                </a:tc>
                <a:tc>
                  <a:txBody>
                    <a:bodyPr/>
                    <a:lstStyle/>
                    <a:p>
                      <a:pPr algn="ctr"/>
                      <a:r>
                        <a:rPr lang="en-US" dirty="0"/>
                        <a:t>Limitations</a:t>
                      </a:r>
                      <a:endParaRPr lang="en-IN" dirty="0"/>
                    </a:p>
                  </a:txBody>
                  <a:tcPr anchor="ctr"/>
                </a:tc>
                <a:extLst>
                  <a:ext uri="{0D108BD9-81ED-4DB2-BD59-A6C34878D82A}">
                    <a16:rowId xmlns:a16="http://schemas.microsoft.com/office/drawing/2014/main" val="10000"/>
                  </a:ext>
                </a:extLst>
              </a:tr>
              <a:tr h="2683767">
                <a:tc>
                  <a:txBody>
                    <a:bodyPr/>
                    <a:lstStyle/>
                    <a:p>
                      <a:r>
                        <a:rPr lang="en-US" dirty="0"/>
                        <a:t>3.</a:t>
                      </a:r>
                      <a:endParaRPr lang="en-IN" dirty="0"/>
                    </a:p>
                  </a:txBody>
                  <a:tcPr/>
                </a:tc>
                <a:tc>
                  <a:txBody>
                    <a:bodyPr/>
                    <a:lstStyle/>
                    <a:p>
                      <a:pPr marL="91440" marR="186690" algn="l">
                        <a:lnSpc>
                          <a:spcPct val="100000"/>
                        </a:lnSpc>
                        <a:spcBef>
                          <a:spcPts val="295"/>
                        </a:spcBef>
                      </a:pPr>
                      <a:r>
                        <a:rPr lang="en-US" sz="1800" dirty="0">
                          <a:latin typeface="Times New Roman"/>
                          <a:cs typeface="Times New Roman"/>
                        </a:rPr>
                        <a:t>Applying </a:t>
                      </a:r>
                      <a:r>
                        <a:rPr lang="en-US" sz="1800" spc="-5" dirty="0">
                          <a:latin typeface="Times New Roman"/>
                          <a:cs typeface="Times New Roman"/>
                        </a:rPr>
                        <a:t>machine </a:t>
                      </a:r>
                      <a:r>
                        <a:rPr lang="en-US" sz="1800" dirty="0">
                          <a:latin typeface="Times New Roman"/>
                          <a:cs typeface="Times New Roman"/>
                        </a:rPr>
                        <a:t>learning </a:t>
                      </a:r>
                      <a:r>
                        <a:rPr lang="en-US" sz="1800" spc="5" dirty="0">
                          <a:latin typeface="Times New Roman"/>
                          <a:cs typeface="Times New Roman"/>
                        </a:rPr>
                        <a:t> </a:t>
                      </a:r>
                      <a:r>
                        <a:rPr lang="en-US" sz="1800" dirty="0">
                          <a:latin typeface="Times New Roman"/>
                          <a:cs typeface="Times New Roman"/>
                        </a:rPr>
                        <a:t>techniques</a:t>
                      </a:r>
                      <a:r>
                        <a:rPr lang="en-US" sz="1800" spc="-55" dirty="0">
                          <a:latin typeface="Times New Roman"/>
                          <a:cs typeface="Times New Roman"/>
                        </a:rPr>
                        <a:t> </a:t>
                      </a:r>
                      <a:r>
                        <a:rPr lang="en-US" sz="1800" dirty="0">
                          <a:latin typeface="Times New Roman"/>
                          <a:cs typeface="Times New Roman"/>
                        </a:rPr>
                        <a:t>to</a:t>
                      </a:r>
                      <a:r>
                        <a:rPr lang="en-US" sz="1800" spc="-20" dirty="0">
                          <a:latin typeface="Times New Roman"/>
                          <a:cs typeface="Times New Roman"/>
                        </a:rPr>
                        <a:t> </a:t>
                      </a:r>
                      <a:r>
                        <a:rPr lang="en-US" sz="1800" dirty="0">
                          <a:latin typeface="Times New Roman"/>
                          <a:cs typeface="Times New Roman"/>
                        </a:rPr>
                        <a:t>the</a:t>
                      </a:r>
                      <a:r>
                        <a:rPr lang="en-US" sz="1800" spc="-15" dirty="0">
                          <a:latin typeface="Times New Roman"/>
                          <a:cs typeface="Times New Roman"/>
                        </a:rPr>
                        <a:t> </a:t>
                      </a:r>
                      <a:r>
                        <a:rPr lang="en-US" sz="1800" spc="-5" dirty="0">
                          <a:latin typeface="Times New Roman"/>
                          <a:cs typeface="Times New Roman"/>
                        </a:rPr>
                        <a:t>identification </a:t>
                      </a:r>
                      <a:r>
                        <a:rPr lang="en-US" sz="1800" spc="-484" dirty="0">
                          <a:latin typeface="Times New Roman"/>
                          <a:cs typeface="Times New Roman"/>
                        </a:rPr>
                        <a:t> </a:t>
                      </a:r>
                      <a:r>
                        <a:rPr lang="en-US" sz="1800" dirty="0">
                          <a:latin typeface="Times New Roman"/>
                          <a:cs typeface="Times New Roman"/>
                        </a:rPr>
                        <a:t>of late-onset </a:t>
                      </a:r>
                      <a:r>
                        <a:rPr lang="en-US" sz="1800" dirty="0" err="1">
                          <a:latin typeface="Times New Roman"/>
                          <a:cs typeface="Times New Roman"/>
                        </a:rPr>
                        <a:t>hypogonadism</a:t>
                      </a:r>
                      <a:r>
                        <a:rPr lang="en-US" sz="1800" dirty="0">
                          <a:latin typeface="Times New Roman"/>
                          <a:cs typeface="Times New Roman"/>
                        </a:rPr>
                        <a:t> in </a:t>
                      </a:r>
                      <a:r>
                        <a:rPr lang="en-US" sz="1800" spc="-484" dirty="0">
                          <a:latin typeface="Times New Roman"/>
                          <a:cs typeface="Times New Roman"/>
                        </a:rPr>
                        <a:t> </a:t>
                      </a:r>
                      <a:r>
                        <a:rPr lang="en-US" sz="1800" dirty="0">
                          <a:latin typeface="Times New Roman"/>
                          <a:cs typeface="Times New Roman"/>
                        </a:rPr>
                        <a:t>elderly</a:t>
                      </a:r>
                      <a:r>
                        <a:rPr lang="en-US" sz="1800" spc="-40" dirty="0">
                          <a:latin typeface="Times New Roman"/>
                          <a:cs typeface="Times New Roman"/>
                        </a:rPr>
                        <a:t> </a:t>
                      </a:r>
                      <a:r>
                        <a:rPr lang="en-US" sz="1800" spc="-10" dirty="0">
                          <a:latin typeface="Times New Roman"/>
                          <a:cs typeface="Times New Roman"/>
                        </a:rPr>
                        <a:t>men</a:t>
                      </a:r>
                      <a:endParaRPr lang="en-US" sz="1800" dirty="0">
                        <a:latin typeface="Times New Roman"/>
                        <a:cs typeface="Times New Roman"/>
                      </a:endParaRPr>
                    </a:p>
                  </a:txBody>
                  <a:tcPr/>
                </a:tc>
                <a:tc>
                  <a:txBody>
                    <a:bodyPr/>
                    <a:lstStyle/>
                    <a:p>
                      <a:pPr marL="91440" marR="697865" indent="0" algn="l" defTabSz="914400" rtl="0" eaLnBrk="1" fontAlgn="auto" latinLnBrk="0" hangingPunct="1">
                        <a:lnSpc>
                          <a:spcPct val="100000"/>
                        </a:lnSpc>
                        <a:spcBef>
                          <a:spcPts val="300"/>
                        </a:spcBef>
                        <a:spcAft>
                          <a:spcPts val="0"/>
                        </a:spcAft>
                        <a:buClrTx/>
                        <a:buSzTx/>
                        <a:buFontTx/>
                        <a:buNone/>
                        <a:tabLst/>
                        <a:defRPr/>
                      </a:pPr>
                      <a:r>
                        <a:rPr lang="en-IN" sz="1800" dirty="0" err="1">
                          <a:latin typeface="Times New Roman"/>
                          <a:cs typeface="Times New Roman"/>
                        </a:rPr>
                        <a:t>S</a:t>
                      </a:r>
                      <a:r>
                        <a:rPr lang="en-IN" sz="1800" spc="5" dirty="0" err="1">
                          <a:latin typeface="Times New Roman"/>
                          <a:cs typeface="Times New Roman"/>
                        </a:rPr>
                        <a:t>p</a:t>
                      </a:r>
                      <a:r>
                        <a:rPr lang="en-IN" sz="1800" dirty="0" err="1">
                          <a:latin typeface="Times New Roman"/>
                          <a:cs typeface="Times New Roman"/>
                        </a:rPr>
                        <a:t>rin</a:t>
                      </a:r>
                      <a:r>
                        <a:rPr lang="en-IN" sz="1800" spc="10" dirty="0" err="1">
                          <a:latin typeface="Times New Roman"/>
                          <a:cs typeface="Times New Roman"/>
                        </a:rPr>
                        <a:t>g</a:t>
                      </a:r>
                      <a:r>
                        <a:rPr lang="en-IN" sz="1800" dirty="0" err="1">
                          <a:latin typeface="Times New Roman"/>
                          <a:cs typeface="Times New Roman"/>
                        </a:rPr>
                        <a:t>e</a:t>
                      </a:r>
                      <a:r>
                        <a:rPr lang="en-IN" sz="1800" spc="-10" dirty="0" err="1">
                          <a:latin typeface="Times New Roman"/>
                          <a:cs typeface="Times New Roman"/>
                        </a:rPr>
                        <a:t>r</a:t>
                      </a:r>
                      <a:r>
                        <a:rPr lang="en-IN" sz="1800" dirty="0" err="1">
                          <a:latin typeface="Times New Roman"/>
                          <a:cs typeface="Times New Roman"/>
                        </a:rPr>
                        <a:t>p</a:t>
                      </a:r>
                      <a:r>
                        <a:rPr lang="en-IN" sz="1800" spc="-15" dirty="0" err="1">
                          <a:latin typeface="Times New Roman"/>
                          <a:cs typeface="Times New Roman"/>
                        </a:rPr>
                        <a:t>l</a:t>
                      </a:r>
                      <a:r>
                        <a:rPr lang="en-IN" sz="1800" dirty="0" err="1">
                          <a:latin typeface="Times New Roman"/>
                          <a:cs typeface="Times New Roman"/>
                        </a:rPr>
                        <a:t>us</a:t>
                      </a:r>
                      <a:r>
                        <a:rPr lang="en-IN" sz="1800" dirty="0">
                          <a:latin typeface="Times New Roman"/>
                          <a:cs typeface="Times New Roman"/>
                        </a:rPr>
                        <a:t>/  </a:t>
                      </a:r>
                      <a:r>
                        <a:rPr lang="en-IN" sz="1800" spc="5" dirty="0">
                          <a:latin typeface="Times New Roman"/>
                          <a:cs typeface="Times New Roman"/>
                        </a:rPr>
                        <a:t>2016</a:t>
                      </a:r>
                      <a:endParaRPr lang="en-IN" sz="1800" dirty="0">
                        <a:latin typeface="Times New Roman"/>
                        <a:cs typeface="Times New Roman"/>
                      </a:endParaRPr>
                    </a:p>
                    <a:p>
                      <a:pPr marL="91440" marR="697865">
                        <a:lnSpc>
                          <a:spcPct val="100000"/>
                        </a:lnSpc>
                        <a:spcBef>
                          <a:spcPts val="300"/>
                        </a:spcBef>
                      </a:pPr>
                      <a:endParaRPr lang="en-IN" sz="1800" dirty="0">
                        <a:latin typeface="Times New Roman"/>
                        <a:cs typeface="Times New Roman"/>
                      </a:endParaRPr>
                    </a:p>
                  </a:txBody>
                  <a:tcPr/>
                </a:tc>
                <a:tc>
                  <a:txBody>
                    <a:bodyPr/>
                    <a:lstStyle/>
                    <a:p>
                      <a:pPr marL="92075" marR="319405" algn="l">
                        <a:lnSpc>
                          <a:spcPct val="100000"/>
                        </a:lnSpc>
                        <a:spcBef>
                          <a:spcPts val="295"/>
                        </a:spcBef>
                      </a:pPr>
                      <a:r>
                        <a:rPr lang="en-US" sz="1800" dirty="0">
                          <a:latin typeface="Times New Roman"/>
                          <a:cs typeface="Times New Roman"/>
                        </a:rPr>
                        <a:t>This Paper uses two well- </a:t>
                      </a:r>
                      <a:r>
                        <a:rPr lang="en-US" sz="1800" spc="5" dirty="0">
                          <a:latin typeface="Times New Roman"/>
                          <a:cs typeface="Times New Roman"/>
                        </a:rPr>
                        <a:t> known </a:t>
                      </a:r>
                      <a:r>
                        <a:rPr lang="en-US" sz="1800" spc="-5" dirty="0">
                          <a:latin typeface="Times New Roman"/>
                          <a:cs typeface="Times New Roman"/>
                        </a:rPr>
                        <a:t>classification </a:t>
                      </a:r>
                      <a:r>
                        <a:rPr lang="en-US" sz="1800" dirty="0">
                          <a:latin typeface="Times New Roman"/>
                          <a:cs typeface="Times New Roman"/>
                        </a:rPr>
                        <a:t> </a:t>
                      </a:r>
                      <a:r>
                        <a:rPr lang="en-US" sz="1800" spc="-5" dirty="0">
                          <a:latin typeface="Times New Roman"/>
                          <a:cs typeface="Times New Roman"/>
                        </a:rPr>
                        <a:t>techniques,</a:t>
                      </a:r>
                      <a:r>
                        <a:rPr lang="en-US" sz="1800" spc="-45" dirty="0">
                          <a:latin typeface="Times New Roman"/>
                          <a:cs typeface="Times New Roman"/>
                        </a:rPr>
                        <a:t> </a:t>
                      </a:r>
                      <a:r>
                        <a:rPr lang="en-US" sz="1800" dirty="0">
                          <a:latin typeface="Times New Roman"/>
                          <a:cs typeface="Times New Roman"/>
                        </a:rPr>
                        <a:t>the</a:t>
                      </a:r>
                      <a:r>
                        <a:rPr lang="en-US" sz="1800" spc="-20" dirty="0">
                          <a:latin typeface="Times New Roman"/>
                          <a:cs typeface="Times New Roman"/>
                        </a:rPr>
                        <a:t> </a:t>
                      </a:r>
                      <a:r>
                        <a:rPr lang="en-US" sz="1800" dirty="0">
                          <a:latin typeface="Times New Roman"/>
                          <a:cs typeface="Times New Roman"/>
                        </a:rPr>
                        <a:t>decision</a:t>
                      </a:r>
                      <a:r>
                        <a:rPr lang="en-US" sz="1800" spc="-45" dirty="0">
                          <a:latin typeface="Times New Roman"/>
                          <a:cs typeface="Times New Roman"/>
                        </a:rPr>
                        <a:t> </a:t>
                      </a:r>
                      <a:r>
                        <a:rPr lang="en-US" sz="1800" dirty="0">
                          <a:latin typeface="Times New Roman"/>
                          <a:cs typeface="Times New Roman"/>
                        </a:rPr>
                        <a:t>tree </a:t>
                      </a:r>
                      <a:r>
                        <a:rPr lang="en-US" sz="1800" spc="-484" dirty="0">
                          <a:latin typeface="Times New Roman"/>
                          <a:cs typeface="Times New Roman"/>
                        </a:rPr>
                        <a:t> </a:t>
                      </a:r>
                      <a:r>
                        <a:rPr lang="en-US" sz="1800" dirty="0">
                          <a:latin typeface="Times New Roman"/>
                          <a:cs typeface="Times New Roman"/>
                        </a:rPr>
                        <a:t>(DT) and logistic regression </a:t>
                      </a:r>
                      <a:r>
                        <a:rPr lang="en-US" sz="1800" spc="-484" dirty="0">
                          <a:latin typeface="Times New Roman"/>
                          <a:cs typeface="Times New Roman"/>
                        </a:rPr>
                        <a:t> </a:t>
                      </a:r>
                      <a:r>
                        <a:rPr lang="en-US" sz="1800" dirty="0">
                          <a:latin typeface="Times New Roman"/>
                          <a:cs typeface="Times New Roman"/>
                        </a:rPr>
                        <a:t>to</a:t>
                      </a:r>
                      <a:r>
                        <a:rPr lang="en-US" sz="1800" spc="-35" dirty="0">
                          <a:latin typeface="Times New Roman"/>
                          <a:cs typeface="Times New Roman"/>
                        </a:rPr>
                        <a:t> </a:t>
                      </a:r>
                      <a:r>
                        <a:rPr lang="en-US" sz="1800" dirty="0">
                          <a:latin typeface="Times New Roman"/>
                          <a:cs typeface="Times New Roman"/>
                        </a:rPr>
                        <a:t>construct</a:t>
                      </a:r>
                      <a:r>
                        <a:rPr lang="en-US" sz="1800" spc="-60" dirty="0">
                          <a:latin typeface="Times New Roman"/>
                          <a:cs typeface="Times New Roman"/>
                        </a:rPr>
                        <a:t> </a:t>
                      </a:r>
                      <a:r>
                        <a:rPr lang="en-US" sz="1800" dirty="0">
                          <a:latin typeface="Times New Roman"/>
                          <a:cs typeface="Times New Roman"/>
                        </a:rPr>
                        <a:t>LOH</a:t>
                      </a:r>
                      <a:r>
                        <a:rPr lang="en-US" sz="1800" spc="-25" dirty="0">
                          <a:latin typeface="Times New Roman"/>
                          <a:cs typeface="Times New Roman"/>
                        </a:rPr>
                        <a:t> </a:t>
                      </a:r>
                      <a:r>
                        <a:rPr lang="en-US" sz="1800" dirty="0">
                          <a:latin typeface="Times New Roman"/>
                          <a:cs typeface="Times New Roman"/>
                        </a:rPr>
                        <a:t>prediction </a:t>
                      </a:r>
                      <a:r>
                        <a:rPr lang="en-US" sz="1800" spc="-484" dirty="0">
                          <a:latin typeface="Times New Roman"/>
                          <a:cs typeface="Times New Roman"/>
                        </a:rPr>
                        <a:t> </a:t>
                      </a:r>
                      <a:r>
                        <a:rPr lang="en-US" sz="1800" spc="-5" dirty="0">
                          <a:latin typeface="Times New Roman"/>
                          <a:cs typeface="Times New Roman"/>
                        </a:rPr>
                        <a:t>models </a:t>
                      </a:r>
                      <a:r>
                        <a:rPr lang="en-US" sz="1800" dirty="0">
                          <a:latin typeface="Times New Roman"/>
                          <a:cs typeface="Times New Roman"/>
                        </a:rPr>
                        <a:t>on the basis of the </a:t>
                      </a:r>
                      <a:r>
                        <a:rPr lang="en-US" sz="1800" spc="5" dirty="0">
                          <a:latin typeface="Times New Roman"/>
                          <a:cs typeface="Times New Roman"/>
                        </a:rPr>
                        <a:t> </a:t>
                      </a:r>
                      <a:r>
                        <a:rPr lang="en-US" sz="1800" dirty="0">
                          <a:latin typeface="Times New Roman"/>
                          <a:cs typeface="Times New Roman"/>
                        </a:rPr>
                        <a:t>aforementioned</a:t>
                      </a:r>
                      <a:r>
                        <a:rPr lang="en-US" sz="1800" spc="-55" dirty="0">
                          <a:latin typeface="Times New Roman"/>
                          <a:cs typeface="Times New Roman"/>
                        </a:rPr>
                        <a:t> </a:t>
                      </a:r>
                      <a:r>
                        <a:rPr lang="en-US" sz="1800" dirty="0">
                          <a:latin typeface="Times New Roman"/>
                          <a:cs typeface="Times New Roman"/>
                        </a:rPr>
                        <a:t>features.</a:t>
                      </a:r>
                    </a:p>
                  </a:txBody>
                  <a:tcPr/>
                </a:tc>
                <a:tc>
                  <a:txBody>
                    <a:bodyPr/>
                    <a:lstStyle/>
                    <a:p>
                      <a:pPr marL="92075" marR="156845" algn="l">
                        <a:lnSpc>
                          <a:spcPct val="100000"/>
                        </a:lnSpc>
                        <a:spcBef>
                          <a:spcPts val="295"/>
                        </a:spcBef>
                      </a:pPr>
                      <a:r>
                        <a:rPr lang="en-US" sz="1800" dirty="0">
                          <a:latin typeface="Times New Roman"/>
                          <a:cs typeface="Times New Roman"/>
                        </a:rPr>
                        <a:t>High </a:t>
                      </a:r>
                      <a:r>
                        <a:rPr lang="en-US" sz="1800" spc="5" dirty="0">
                          <a:latin typeface="Times New Roman"/>
                          <a:cs typeface="Times New Roman"/>
                        </a:rPr>
                        <a:t> </a:t>
                      </a:r>
                      <a:r>
                        <a:rPr lang="en-US" sz="1800" dirty="0">
                          <a:latin typeface="Times New Roman"/>
                          <a:cs typeface="Times New Roman"/>
                        </a:rPr>
                        <a:t>Di</a:t>
                      </a:r>
                      <a:r>
                        <a:rPr lang="en-US" sz="1800" spc="-25" dirty="0">
                          <a:latin typeface="Times New Roman"/>
                          <a:cs typeface="Times New Roman"/>
                        </a:rPr>
                        <a:t>m</a:t>
                      </a:r>
                      <a:r>
                        <a:rPr lang="en-US" sz="1800" dirty="0">
                          <a:latin typeface="Times New Roman"/>
                          <a:cs typeface="Times New Roman"/>
                        </a:rPr>
                        <a:t>ensio</a:t>
                      </a:r>
                      <a:r>
                        <a:rPr lang="en-US" sz="1800" spc="10" dirty="0">
                          <a:latin typeface="Times New Roman"/>
                          <a:cs typeface="Times New Roman"/>
                        </a:rPr>
                        <a:t>n</a:t>
                      </a:r>
                      <a:r>
                        <a:rPr lang="en-US" sz="1800" dirty="0">
                          <a:latin typeface="Times New Roman"/>
                          <a:cs typeface="Times New Roman"/>
                        </a:rPr>
                        <a:t>a</a:t>
                      </a:r>
                      <a:r>
                        <a:rPr lang="en-US" sz="1800" spc="-10" dirty="0">
                          <a:latin typeface="Times New Roman"/>
                          <a:cs typeface="Times New Roman"/>
                        </a:rPr>
                        <a:t>l</a:t>
                      </a:r>
                      <a:r>
                        <a:rPr lang="en-US" sz="1800" dirty="0">
                          <a:latin typeface="Times New Roman"/>
                          <a:cs typeface="Times New Roman"/>
                        </a:rPr>
                        <a:t>i</a:t>
                      </a:r>
                      <a:r>
                        <a:rPr lang="en-US" sz="1800" spc="-10" dirty="0">
                          <a:latin typeface="Times New Roman"/>
                          <a:cs typeface="Times New Roman"/>
                        </a:rPr>
                        <a:t>t</a:t>
                      </a:r>
                      <a:r>
                        <a:rPr lang="en-US" sz="1800" spc="-140" dirty="0">
                          <a:latin typeface="Times New Roman"/>
                          <a:cs typeface="Times New Roman"/>
                        </a:rPr>
                        <a:t>y</a:t>
                      </a:r>
                      <a:r>
                        <a:rPr lang="en-US" sz="1800" dirty="0">
                          <a:latin typeface="Times New Roman"/>
                          <a:cs typeface="Times New Roman"/>
                        </a:rPr>
                        <a:t>.</a:t>
                      </a:r>
                    </a:p>
                    <a:p>
                      <a:pPr algn="l">
                        <a:lnSpc>
                          <a:spcPct val="100000"/>
                        </a:lnSpc>
                        <a:spcBef>
                          <a:spcPts val="40"/>
                        </a:spcBef>
                      </a:pPr>
                      <a:endParaRPr lang="en-US" sz="2000" dirty="0">
                        <a:latin typeface="Times New Roman"/>
                        <a:cs typeface="Times New Roman"/>
                      </a:endParaRPr>
                    </a:p>
                    <a:p>
                      <a:pPr marL="92075" algn="l">
                        <a:lnSpc>
                          <a:spcPct val="100000"/>
                        </a:lnSpc>
                        <a:spcBef>
                          <a:spcPts val="5"/>
                        </a:spcBef>
                      </a:pPr>
                      <a:r>
                        <a:rPr lang="en-US" sz="1800" dirty="0">
                          <a:latin typeface="Times New Roman"/>
                          <a:cs typeface="Times New Roman"/>
                        </a:rPr>
                        <a:t>Low</a:t>
                      </a:r>
                      <a:r>
                        <a:rPr lang="en-US" sz="1800" spc="-35" dirty="0">
                          <a:latin typeface="Times New Roman"/>
                          <a:cs typeface="Times New Roman"/>
                        </a:rPr>
                        <a:t> </a:t>
                      </a:r>
                      <a:r>
                        <a:rPr lang="en-US" sz="1800" dirty="0">
                          <a:latin typeface="Times New Roman"/>
                          <a:cs typeface="Times New Roman"/>
                        </a:rPr>
                        <a:t>accuracy.</a:t>
                      </a:r>
                    </a:p>
                  </a:txBody>
                  <a:tcPr/>
                </a:tc>
                <a:extLst>
                  <a:ext uri="{0D108BD9-81ED-4DB2-BD59-A6C34878D82A}">
                    <a16:rowId xmlns:a16="http://schemas.microsoft.com/office/drawing/2014/main" val="10001"/>
                  </a:ext>
                </a:extLst>
              </a:tr>
              <a:tr h="2769035">
                <a:tc>
                  <a:txBody>
                    <a:bodyPr/>
                    <a:lstStyle/>
                    <a:p>
                      <a:r>
                        <a:rPr lang="en-US" dirty="0"/>
                        <a:t>4.</a:t>
                      </a:r>
                      <a:endParaRPr lang="en-IN" dirty="0"/>
                    </a:p>
                  </a:txBody>
                  <a:tcPr/>
                </a:tc>
                <a:tc>
                  <a:txBody>
                    <a:bodyPr/>
                    <a:lstStyle/>
                    <a:p>
                      <a:pPr marL="91440" marR="474980">
                        <a:lnSpc>
                          <a:spcPct val="100000"/>
                        </a:lnSpc>
                        <a:spcBef>
                          <a:spcPts val="300"/>
                        </a:spcBef>
                      </a:pPr>
                      <a:r>
                        <a:rPr lang="en-US" sz="1800" dirty="0">
                          <a:latin typeface="Times New Roman"/>
                          <a:cs typeface="Times New Roman"/>
                        </a:rPr>
                        <a:t>Heart</a:t>
                      </a:r>
                      <a:r>
                        <a:rPr lang="en-US" sz="1800" spc="-40" dirty="0">
                          <a:latin typeface="Times New Roman"/>
                          <a:cs typeface="Times New Roman"/>
                        </a:rPr>
                        <a:t> </a:t>
                      </a:r>
                      <a:r>
                        <a:rPr lang="en-US" sz="1800" dirty="0">
                          <a:latin typeface="Times New Roman"/>
                          <a:cs typeface="Times New Roman"/>
                        </a:rPr>
                        <a:t>Disease</a:t>
                      </a:r>
                      <a:r>
                        <a:rPr lang="en-US" sz="1800" spc="-30" baseline="0" dirty="0">
                          <a:latin typeface="Times New Roman"/>
                          <a:cs typeface="Times New Roman"/>
                        </a:rPr>
                        <a:t> </a:t>
                      </a:r>
                      <a:r>
                        <a:rPr lang="en-US" sz="1800" spc="-5" dirty="0">
                          <a:latin typeface="Times New Roman"/>
                          <a:cs typeface="Times New Roman"/>
                        </a:rPr>
                        <a:t>Identification </a:t>
                      </a:r>
                      <a:r>
                        <a:rPr lang="en-US" sz="1800" spc="-484" dirty="0">
                          <a:latin typeface="Times New Roman"/>
                          <a:cs typeface="Times New Roman"/>
                        </a:rPr>
                        <a:t> </a:t>
                      </a:r>
                      <a:r>
                        <a:rPr lang="en-US" sz="1800" dirty="0">
                          <a:latin typeface="Times New Roman"/>
                          <a:cs typeface="Times New Roman"/>
                        </a:rPr>
                        <a:t>Method</a:t>
                      </a:r>
                      <a:r>
                        <a:rPr lang="en-US" sz="1800" spc="-35" dirty="0">
                          <a:latin typeface="Times New Roman"/>
                          <a:cs typeface="Times New Roman"/>
                        </a:rPr>
                        <a:t> </a:t>
                      </a:r>
                      <a:r>
                        <a:rPr lang="en-US" sz="1800" dirty="0">
                          <a:latin typeface="Times New Roman"/>
                          <a:cs typeface="Times New Roman"/>
                        </a:rPr>
                        <a:t>Using</a:t>
                      </a:r>
                      <a:r>
                        <a:rPr lang="en-US" sz="1800" baseline="0" dirty="0">
                          <a:latin typeface="Times New Roman"/>
                          <a:cs typeface="Times New Roman"/>
                        </a:rPr>
                        <a:t> </a:t>
                      </a:r>
                      <a:r>
                        <a:rPr lang="en-US" sz="1800" dirty="0">
                          <a:latin typeface="Times New Roman"/>
                          <a:cs typeface="Times New Roman"/>
                        </a:rPr>
                        <a:t>Machine</a:t>
                      </a:r>
                      <a:r>
                        <a:rPr lang="en-US" sz="1800" spc="-55" dirty="0">
                          <a:latin typeface="Times New Roman"/>
                          <a:cs typeface="Times New Roman"/>
                        </a:rPr>
                        <a:t> </a:t>
                      </a:r>
                      <a:r>
                        <a:rPr lang="en-US" sz="1800" dirty="0">
                          <a:latin typeface="Times New Roman"/>
                          <a:cs typeface="Times New Roman"/>
                        </a:rPr>
                        <a:t>Learning</a:t>
                      </a:r>
                    </a:p>
                    <a:p>
                      <a:pPr marL="91440">
                        <a:lnSpc>
                          <a:spcPct val="100000"/>
                        </a:lnSpc>
                      </a:pPr>
                      <a:r>
                        <a:rPr lang="en-US" sz="1800" spc="-5" dirty="0">
                          <a:latin typeface="Times New Roman"/>
                          <a:cs typeface="Times New Roman"/>
                        </a:rPr>
                        <a:t>Classification</a:t>
                      </a:r>
                      <a:r>
                        <a:rPr lang="en-US" sz="1800" spc="-50" dirty="0">
                          <a:latin typeface="Times New Roman"/>
                          <a:cs typeface="Times New Roman"/>
                        </a:rPr>
                        <a:t> </a:t>
                      </a:r>
                      <a:r>
                        <a:rPr lang="en-US" sz="1800" dirty="0">
                          <a:latin typeface="Times New Roman"/>
                          <a:cs typeface="Times New Roman"/>
                        </a:rPr>
                        <a:t>in</a:t>
                      </a:r>
                      <a:r>
                        <a:rPr lang="en-US" sz="1800" spc="-15" dirty="0">
                          <a:latin typeface="Times New Roman"/>
                          <a:cs typeface="Times New Roman"/>
                        </a:rPr>
                        <a:t> </a:t>
                      </a:r>
                      <a:r>
                        <a:rPr lang="en-US" sz="1800" dirty="0">
                          <a:latin typeface="Times New Roman"/>
                          <a:cs typeface="Times New Roman"/>
                        </a:rPr>
                        <a:t>E-Healthcare</a:t>
                      </a:r>
                    </a:p>
                  </a:txBody>
                  <a:tcPr/>
                </a:tc>
                <a:tc>
                  <a:txBody>
                    <a:bodyPr/>
                    <a:lstStyle/>
                    <a:p>
                      <a:pPr marL="91440" marR="697865">
                        <a:lnSpc>
                          <a:spcPct val="100000"/>
                        </a:lnSpc>
                        <a:spcBef>
                          <a:spcPts val="300"/>
                        </a:spcBef>
                      </a:pPr>
                      <a:r>
                        <a:rPr lang="en-IN" sz="1800" dirty="0">
                          <a:latin typeface="Times New Roman"/>
                          <a:cs typeface="Times New Roman"/>
                        </a:rPr>
                        <a:t>IEEE/ 2020</a:t>
                      </a:r>
                    </a:p>
                  </a:txBody>
                  <a:tcPr/>
                </a:tc>
                <a:tc>
                  <a:txBody>
                    <a:bodyPr/>
                    <a:lstStyle/>
                    <a:p>
                      <a:pPr marL="92075" marR="1059180" algn="l">
                        <a:lnSpc>
                          <a:spcPct val="100000"/>
                        </a:lnSpc>
                        <a:spcBef>
                          <a:spcPts val="300"/>
                        </a:spcBef>
                      </a:pPr>
                      <a:r>
                        <a:rPr lang="en-US" sz="1800" dirty="0">
                          <a:latin typeface="Times New Roman"/>
                          <a:cs typeface="Times New Roman"/>
                        </a:rPr>
                        <a:t>The</a:t>
                      </a:r>
                      <a:r>
                        <a:rPr lang="en-US" sz="1800" spc="-114" dirty="0">
                          <a:latin typeface="Times New Roman"/>
                          <a:cs typeface="Times New Roman"/>
                        </a:rPr>
                        <a:t> </a:t>
                      </a:r>
                      <a:r>
                        <a:rPr lang="en-US" sz="1800" dirty="0">
                          <a:latin typeface="Times New Roman"/>
                          <a:cs typeface="Times New Roman"/>
                        </a:rPr>
                        <a:t>A</a:t>
                      </a:r>
                      <a:r>
                        <a:rPr lang="en-US" sz="1800" spc="10" dirty="0">
                          <a:latin typeface="Times New Roman"/>
                          <a:cs typeface="Times New Roman"/>
                        </a:rPr>
                        <a:t>u</a:t>
                      </a:r>
                      <a:r>
                        <a:rPr lang="en-US" sz="1800" dirty="0">
                          <a:latin typeface="Times New Roman"/>
                          <a:cs typeface="Times New Roman"/>
                        </a:rPr>
                        <a:t>thor</a:t>
                      </a:r>
                      <a:r>
                        <a:rPr lang="en-US" sz="1800" spc="-40" dirty="0">
                          <a:latin typeface="Times New Roman"/>
                          <a:cs typeface="Times New Roman"/>
                        </a:rPr>
                        <a:t> </a:t>
                      </a:r>
                      <a:r>
                        <a:rPr lang="en-US" sz="1800" dirty="0">
                          <a:latin typeface="Times New Roman"/>
                          <a:cs typeface="Times New Roman"/>
                        </a:rPr>
                        <a:t>p</a:t>
                      </a:r>
                      <a:r>
                        <a:rPr lang="en-US" sz="1800" spc="5" dirty="0">
                          <a:latin typeface="Times New Roman"/>
                          <a:cs typeface="Times New Roman"/>
                        </a:rPr>
                        <a:t>r</a:t>
                      </a:r>
                      <a:r>
                        <a:rPr lang="en-US" sz="1800" dirty="0">
                          <a:latin typeface="Times New Roman"/>
                          <a:cs typeface="Times New Roman"/>
                        </a:rPr>
                        <a:t>o</a:t>
                      </a:r>
                      <a:r>
                        <a:rPr lang="en-US" sz="1800" spc="10" dirty="0">
                          <a:latin typeface="Times New Roman"/>
                          <a:cs typeface="Times New Roman"/>
                        </a:rPr>
                        <a:t>p</a:t>
                      </a:r>
                      <a:r>
                        <a:rPr lang="en-US" sz="1800" dirty="0">
                          <a:latin typeface="Times New Roman"/>
                          <a:cs typeface="Times New Roman"/>
                        </a:rPr>
                        <a:t>os</a:t>
                      </a:r>
                      <a:r>
                        <a:rPr lang="en-US" sz="1800" spc="-15" dirty="0">
                          <a:latin typeface="Times New Roman"/>
                          <a:cs typeface="Times New Roman"/>
                        </a:rPr>
                        <a:t>e</a:t>
                      </a:r>
                      <a:r>
                        <a:rPr lang="en-US" sz="1800" dirty="0">
                          <a:latin typeface="Times New Roman"/>
                          <a:cs typeface="Times New Roman"/>
                        </a:rPr>
                        <a:t>s  diagnosis</a:t>
                      </a:r>
                    </a:p>
                    <a:p>
                      <a:pPr marL="92075" algn="l">
                        <a:lnSpc>
                          <a:spcPct val="100000"/>
                        </a:lnSpc>
                      </a:pPr>
                      <a:r>
                        <a:rPr lang="en-US" sz="1800" spc="-5" dirty="0">
                          <a:latin typeface="Times New Roman"/>
                          <a:cs typeface="Times New Roman"/>
                        </a:rPr>
                        <a:t>system</a:t>
                      </a:r>
                      <a:r>
                        <a:rPr lang="en-US" sz="1800" spc="-45" dirty="0">
                          <a:latin typeface="Times New Roman"/>
                          <a:cs typeface="Times New Roman"/>
                        </a:rPr>
                        <a:t> </a:t>
                      </a:r>
                      <a:r>
                        <a:rPr lang="en-US" sz="1800" dirty="0">
                          <a:latin typeface="Times New Roman"/>
                          <a:cs typeface="Times New Roman"/>
                        </a:rPr>
                        <a:t>(FCMIM-SVM)</a:t>
                      </a:r>
                      <a:r>
                        <a:rPr lang="en-US" sz="1800" spc="-60" dirty="0">
                          <a:latin typeface="Times New Roman"/>
                          <a:cs typeface="Times New Roman"/>
                        </a:rPr>
                        <a:t> </a:t>
                      </a:r>
                      <a:r>
                        <a:rPr lang="en-US" sz="1800" dirty="0">
                          <a:latin typeface="Times New Roman"/>
                          <a:cs typeface="Times New Roman"/>
                        </a:rPr>
                        <a:t>to</a:t>
                      </a:r>
                    </a:p>
                    <a:p>
                      <a:pPr marL="92075" algn="l">
                        <a:lnSpc>
                          <a:spcPct val="100000"/>
                        </a:lnSpc>
                      </a:pPr>
                      <a:r>
                        <a:rPr lang="en-US" sz="1800" dirty="0">
                          <a:latin typeface="Times New Roman"/>
                          <a:cs typeface="Times New Roman"/>
                        </a:rPr>
                        <a:t>identify</a:t>
                      </a:r>
                      <a:r>
                        <a:rPr lang="en-US" sz="1800" spc="-60" dirty="0">
                          <a:latin typeface="Times New Roman"/>
                          <a:cs typeface="Times New Roman"/>
                        </a:rPr>
                        <a:t> </a:t>
                      </a:r>
                      <a:r>
                        <a:rPr lang="en-US" sz="1800" dirty="0">
                          <a:latin typeface="Times New Roman"/>
                          <a:cs typeface="Times New Roman"/>
                        </a:rPr>
                        <a:t>Heart</a:t>
                      </a:r>
                      <a:r>
                        <a:rPr lang="en-US" sz="1800" spc="-35" dirty="0">
                          <a:latin typeface="Times New Roman"/>
                          <a:cs typeface="Times New Roman"/>
                        </a:rPr>
                        <a:t> </a:t>
                      </a:r>
                      <a:r>
                        <a:rPr lang="en-US" sz="1800" dirty="0">
                          <a:latin typeface="Times New Roman"/>
                          <a:cs typeface="Times New Roman"/>
                        </a:rPr>
                        <a:t>Disease.</a:t>
                      </a:r>
                    </a:p>
                  </a:txBody>
                  <a:tcPr/>
                </a:tc>
                <a:tc>
                  <a:txBody>
                    <a:bodyPr/>
                    <a:lstStyle/>
                    <a:p>
                      <a:pPr marL="92075" marR="127000" algn="l">
                        <a:lnSpc>
                          <a:spcPct val="100000"/>
                        </a:lnSpc>
                        <a:spcBef>
                          <a:spcPts val="300"/>
                        </a:spcBef>
                      </a:pPr>
                      <a:r>
                        <a:rPr lang="en-US" sz="1800" dirty="0">
                          <a:latin typeface="Times New Roman"/>
                          <a:cs typeface="Times New Roman"/>
                        </a:rPr>
                        <a:t>The proposed </a:t>
                      </a:r>
                      <a:r>
                        <a:rPr lang="en-US" sz="1800" spc="5" dirty="0">
                          <a:latin typeface="Times New Roman"/>
                          <a:cs typeface="Times New Roman"/>
                        </a:rPr>
                        <a:t> </a:t>
                      </a:r>
                      <a:r>
                        <a:rPr lang="en-US" sz="1800" dirty="0">
                          <a:latin typeface="Times New Roman"/>
                          <a:cs typeface="Times New Roman"/>
                        </a:rPr>
                        <a:t>feature </a:t>
                      </a:r>
                      <a:r>
                        <a:rPr lang="en-US" sz="1800" spc="-5" dirty="0">
                          <a:latin typeface="Times New Roman"/>
                          <a:cs typeface="Times New Roman"/>
                        </a:rPr>
                        <a:t>selection </a:t>
                      </a:r>
                      <a:r>
                        <a:rPr lang="en-US" sz="1800" dirty="0">
                          <a:latin typeface="Times New Roman"/>
                          <a:cs typeface="Times New Roman"/>
                        </a:rPr>
                        <a:t> algorithm </a:t>
                      </a:r>
                      <a:r>
                        <a:rPr lang="en-US" sz="1800" spc="5" dirty="0">
                          <a:latin typeface="Times New Roman"/>
                          <a:cs typeface="Times New Roman"/>
                        </a:rPr>
                        <a:t> </a:t>
                      </a:r>
                      <a:r>
                        <a:rPr lang="en-US" sz="1800" dirty="0">
                          <a:latin typeface="Times New Roman"/>
                          <a:cs typeface="Times New Roman"/>
                        </a:rPr>
                        <a:t>(FCMIM)</a:t>
                      </a:r>
                      <a:r>
                        <a:rPr lang="en-US" sz="1800" spc="-110" dirty="0">
                          <a:latin typeface="Times New Roman"/>
                          <a:cs typeface="Times New Roman"/>
                        </a:rPr>
                        <a:t> </a:t>
                      </a:r>
                      <a:r>
                        <a:rPr lang="en-US" sz="1800" dirty="0">
                          <a:latin typeface="Times New Roman"/>
                          <a:cs typeface="Times New Roman"/>
                        </a:rPr>
                        <a:t>achieves </a:t>
                      </a:r>
                      <a:r>
                        <a:rPr lang="en-US" sz="1800" spc="-484" dirty="0">
                          <a:latin typeface="Times New Roman"/>
                          <a:cs typeface="Times New Roman"/>
                        </a:rPr>
                        <a:t> </a:t>
                      </a:r>
                      <a:r>
                        <a:rPr lang="en-US" sz="1800" dirty="0">
                          <a:latin typeface="Times New Roman"/>
                          <a:cs typeface="Times New Roman"/>
                        </a:rPr>
                        <a:t>92.37% accuracy </a:t>
                      </a:r>
                      <a:r>
                        <a:rPr lang="en-US" sz="1800" spc="5" dirty="0">
                          <a:latin typeface="Times New Roman"/>
                          <a:cs typeface="Times New Roman"/>
                        </a:rPr>
                        <a:t> </a:t>
                      </a:r>
                      <a:r>
                        <a:rPr lang="en-US" sz="1800" dirty="0">
                          <a:latin typeface="Times New Roman"/>
                          <a:cs typeface="Times New Roman"/>
                        </a:rPr>
                        <a:t>and </a:t>
                      </a:r>
                      <a:r>
                        <a:rPr lang="en-US" sz="1800" spc="-5" dirty="0">
                          <a:latin typeface="Times New Roman"/>
                          <a:cs typeface="Times New Roman"/>
                        </a:rPr>
                        <a:t>still </a:t>
                      </a:r>
                      <a:r>
                        <a:rPr lang="en-US" sz="1800" dirty="0">
                          <a:latin typeface="Times New Roman"/>
                          <a:cs typeface="Times New Roman"/>
                        </a:rPr>
                        <a:t>need for </a:t>
                      </a:r>
                      <a:r>
                        <a:rPr lang="en-US" sz="1800" spc="5" dirty="0">
                          <a:latin typeface="Times New Roman"/>
                          <a:cs typeface="Times New Roman"/>
                        </a:rPr>
                        <a:t> </a:t>
                      </a:r>
                      <a:r>
                        <a:rPr lang="en-US" sz="1800" spc="-5" dirty="0">
                          <a:latin typeface="Times New Roman"/>
                          <a:cs typeface="Times New Roman"/>
                        </a:rPr>
                        <a:t>improvement.</a:t>
                      </a:r>
                      <a:endParaRPr lang="en-US" sz="1800" dirty="0">
                        <a:latin typeface="Times New Roman"/>
                        <a:cs typeface="Times New Roman"/>
                      </a:endParaRPr>
                    </a:p>
                  </a:txBody>
                  <a:tcPr/>
                </a:tc>
                <a:extLst>
                  <a:ext uri="{0D108BD9-81ED-4DB2-BD59-A6C34878D82A}">
                    <a16:rowId xmlns:a16="http://schemas.microsoft.com/office/drawing/2014/main" val="10002"/>
                  </a:ext>
                </a:extLst>
              </a:tr>
            </a:tbl>
          </a:graphicData>
        </a:graphic>
      </p:graphicFrame>
      <p:sp>
        <p:nvSpPr>
          <p:cNvPr id="2" name="Slide Number Placeholder 1">
            <a:extLst>
              <a:ext uri="{FF2B5EF4-FFF2-40B4-BE49-F238E27FC236}">
                <a16:creationId xmlns:a16="http://schemas.microsoft.com/office/drawing/2014/main" id="{0ECDE3C9-2270-3F54-E70E-15085D0C72F9}"/>
              </a:ext>
            </a:extLst>
          </p:cNvPr>
          <p:cNvSpPr>
            <a:spLocks noGrp="1"/>
          </p:cNvSpPr>
          <p:nvPr>
            <p:ph type="sldNum" sz="quarter" idx="12"/>
          </p:nvPr>
        </p:nvSpPr>
        <p:spPr/>
        <p:txBody>
          <a:bodyPr/>
          <a:lstStyle/>
          <a:p>
            <a:fld id="{AD159975-5135-4B6E-A0BA-4346E628FDDF}" type="slidenum">
              <a:rPr lang="en-IN" smtClean="0"/>
              <a:t>9</a:t>
            </a:fld>
            <a:endParaRPr lang="en-IN"/>
          </a:p>
        </p:txBody>
      </p:sp>
    </p:spTree>
    <p:extLst>
      <p:ext uri="{BB962C8B-B14F-4D97-AF65-F5344CB8AC3E}">
        <p14:creationId xmlns:p14="http://schemas.microsoft.com/office/powerpoint/2010/main" val="2023606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4209</TotalTime>
  <Words>1887</Words>
  <Application>Microsoft Office PowerPoint</Application>
  <PresentationFormat>Widescreen</PresentationFormat>
  <Paragraphs>267</Paragraphs>
  <Slides>54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Berlin Sans FB Demi</vt:lpstr>
      <vt:lpstr>Calibri</vt:lpstr>
      <vt:lpstr>Calibri Light</vt:lpstr>
      <vt:lpstr>Gill Sans MT Ext Condensed Bold</vt:lpstr>
      <vt:lpstr>Times New Roman</vt:lpstr>
      <vt:lpstr>Office Theme</vt:lpstr>
      <vt:lpstr>Secondary Testosterone deficiency identification using Machine Learning Classifier </vt:lpstr>
      <vt:lpstr>INTRODUCTION</vt:lpstr>
      <vt:lpstr>Testosterone Deficiency</vt:lpstr>
      <vt:lpstr>Effects of Testosterone Deficiency</vt:lpstr>
      <vt:lpstr>PROBLEM DEFINITION</vt:lpstr>
      <vt:lpstr>OBJECTIVE</vt:lpstr>
      <vt:lpstr>LITERATURE SURVEY</vt:lpstr>
      <vt:lpstr>PowerPoint Presentation</vt:lpstr>
      <vt:lpstr>PowerPoint Presentation</vt:lpstr>
      <vt:lpstr>PowerPoint Presentation</vt:lpstr>
      <vt:lpstr>Extraction from Literature Survey</vt:lpstr>
      <vt:lpstr>EXISTING WORK</vt:lpstr>
      <vt:lpstr>PowerPoint Presentation</vt:lpstr>
      <vt:lpstr>Dataset Name and Link</vt:lpstr>
      <vt:lpstr>Dataset Attributes</vt:lpstr>
      <vt:lpstr>PowerPoint Presentation</vt:lpstr>
      <vt:lpstr>Implementation of Existing System</vt:lpstr>
      <vt:lpstr>Module 1: UNDER SAMPLING</vt:lpstr>
      <vt:lpstr>Module 1: UNDER SAMPLING</vt:lpstr>
      <vt:lpstr>Module 1: OVER SAMPLING</vt:lpstr>
      <vt:lpstr>Module 1: OVER SAMPLING</vt:lpstr>
      <vt:lpstr>Module 1: HYBRID SAMPLING</vt:lpstr>
      <vt:lpstr>Module 1: HYBRID SAMPLING</vt:lpstr>
      <vt:lpstr>Module 1: HYBRID SAMPLING</vt:lpstr>
      <vt:lpstr>Module 1: HYBRID SAMPLING</vt:lpstr>
      <vt:lpstr>PowerPoint Presentation</vt:lpstr>
      <vt:lpstr>Implementation of Existing System</vt:lpstr>
      <vt:lpstr>Module 2: CLASSIFIERS</vt:lpstr>
      <vt:lpstr>PowerPoint Presentation</vt:lpstr>
      <vt:lpstr>PowerPoint Presentation</vt:lpstr>
      <vt:lpstr>Module 2: CLASSIFIERS</vt:lpstr>
      <vt:lpstr>Module 2: Multilayer Perceptron Classifier</vt:lpstr>
      <vt:lpstr>Module 2: Artificial Neural Network</vt:lpstr>
      <vt:lpstr>Module 2: Random Forest Classifier</vt:lpstr>
      <vt:lpstr>Module 2: Extremely Randomized Trees</vt:lpstr>
      <vt:lpstr>Module 2: Naïve Bayes Classifier</vt:lpstr>
      <vt:lpstr>Module 2: k Nearest Neighbour</vt:lpstr>
      <vt:lpstr>Module 2: Logistic Regression</vt:lpstr>
      <vt:lpstr>Module 2: AdaBoost</vt:lpstr>
      <vt:lpstr>Module 2: XgBoost</vt:lpstr>
      <vt:lpstr>PROPOSED WORK</vt:lpstr>
      <vt:lpstr>Proposed Design</vt:lpstr>
      <vt:lpstr>Implementation of Proposed System</vt:lpstr>
      <vt:lpstr>Module 1: SMOTE</vt:lpstr>
      <vt:lpstr>PowerPoint Presentation</vt:lpstr>
      <vt:lpstr>Implementation of Proposed System</vt:lpstr>
      <vt:lpstr>Module 2: XgBoost Model</vt:lpstr>
      <vt:lpstr>Module 2: XgBoost Model</vt:lpstr>
      <vt:lpstr>Dataset Name: Final_Output_Dataset</vt:lpstr>
      <vt:lpstr>CONCLUSION</vt:lpstr>
      <vt:lpstr>REFERENCES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Secondary Testosterone deficiency identification using Machine Learning Classifiers</dc:title>
  <dc:creator>Personal</dc:creator>
  <cp:lastModifiedBy>ANES J</cp:lastModifiedBy>
  <cp:revision>60</cp:revision>
  <dcterms:created xsi:type="dcterms:W3CDTF">2023-02-19T14:38:28Z</dcterms:created>
  <dcterms:modified xsi:type="dcterms:W3CDTF">2023-05-20T11:52:53Z</dcterms:modified>
</cp:coreProperties>
</file>