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76" r:id="rId3"/>
    <p:sldId id="257" r:id="rId4"/>
    <p:sldId id="261" r:id="rId5"/>
    <p:sldId id="259" r:id="rId6"/>
    <p:sldId id="262" r:id="rId7"/>
    <p:sldId id="267" r:id="rId8"/>
    <p:sldId id="268" r:id="rId9"/>
    <p:sldId id="273" r:id="rId10"/>
    <p:sldId id="269" r:id="rId11"/>
    <p:sldId id="270" r:id="rId12"/>
    <p:sldId id="271" r:id="rId13"/>
    <p:sldId id="272" r:id="rId14"/>
    <p:sldId id="26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CC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91" d="100"/>
          <a:sy n="91" d="100"/>
        </p:scale>
        <p:origin x="76" y="1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Stokes" userId="96fc55882968b9b5" providerId="LiveId" clId="{96D7792D-D2C3-4C72-8B9B-86983F1F763D}"/>
    <pc:docChg chg="custSel modSld">
      <pc:chgData name="Ryan Stokes" userId="96fc55882968b9b5" providerId="LiveId" clId="{96D7792D-D2C3-4C72-8B9B-86983F1F763D}" dt="2023-07-20T21:16:44.046" v="9" actId="478"/>
      <pc:docMkLst>
        <pc:docMk/>
      </pc:docMkLst>
      <pc:sldChg chg="addSp delSp modSp mod">
        <pc:chgData name="Ryan Stokes" userId="96fc55882968b9b5" providerId="LiveId" clId="{96D7792D-D2C3-4C72-8B9B-86983F1F763D}" dt="2023-07-20T21:16:44.046" v="9" actId="478"/>
        <pc:sldMkLst>
          <pc:docMk/>
          <pc:sldMk cId="1772969468" sldId="257"/>
        </pc:sldMkLst>
        <pc:graphicFrameChg chg="add del mod">
          <ac:chgData name="Ryan Stokes" userId="96fc55882968b9b5" providerId="LiveId" clId="{96D7792D-D2C3-4C72-8B9B-86983F1F763D}" dt="2023-07-20T21:14:27.317" v="7" actId="478"/>
          <ac:graphicFrameMkLst>
            <pc:docMk/>
            <pc:sldMk cId="1772969468" sldId="257"/>
            <ac:graphicFrameMk id="5" creationId="{3502E528-C95E-10D1-316E-7C6F5BC6AD2F}"/>
          </ac:graphicFrameMkLst>
        </pc:graphicFrameChg>
        <pc:picChg chg="add del mod">
          <ac:chgData name="Ryan Stokes" userId="96fc55882968b9b5" providerId="LiveId" clId="{96D7792D-D2C3-4C72-8B9B-86983F1F763D}" dt="2023-07-20T21:16:44.046" v="9" actId="478"/>
          <ac:picMkLst>
            <pc:docMk/>
            <pc:sldMk cId="1772969468" sldId="257"/>
            <ac:picMk id="6" creationId="{CD25290C-5733-DC05-6BEB-27FDF0D8A4A0}"/>
          </ac:picMkLst>
        </pc:picChg>
      </pc:sldChg>
      <pc:sldChg chg="modSp mod">
        <pc:chgData name="Ryan Stokes" userId="96fc55882968b9b5" providerId="LiveId" clId="{96D7792D-D2C3-4C72-8B9B-86983F1F763D}" dt="2023-07-20T20:55:28.188" v="2" actId="208"/>
        <pc:sldMkLst>
          <pc:docMk/>
          <pc:sldMk cId="1881351617" sldId="267"/>
        </pc:sldMkLst>
        <pc:picChg chg="mod">
          <ac:chgData name="Ryan Stokes" userId="96fc55882968b9b5" providerId="LiveId" clId="{96D7792D-D2C3-4C72-8B9B-86983F1F763D}" dt="2023-07-20T20:55:28.188" v="2" actId="208"/>
          <ac:picMkLst>
            <pc:docMk/>
            <pc:sldMk cId="1881351617" sldId="267"/>
            <ac:picMk id="8" creationId="{4358CC83-F399-EE4D-5EB9-E70300D6FB5E}"/>
          </ac:picMkLst>
        </pc:picChg>
        <pc:picChg chg="mod">
          <ac:chgData name="Ryan Stokes" userId="96fc55882968b9b5" providerId="LiveId" clId="{96D7792D-D2C3-4C72-8B9B-86983F1F763D}" dt="2023-07-20T20:55:22.983" v="1" actId="208"/>
          <ac:picMkLst>
            <pc:docMk/>
            <pc:sldMk cId="1881351617" sldId="267"/>
            <ac:picMk id="10" creationId="{981A1D11-4AAB-8018-15C8-32CE02C4CF04}"/>
          </ac:picMkLst>
        </pc:picChg>
      </pc:sldChg>
      <pc:sldChg chg="modSp mod">
        <pc:chgData name="Ryan Stokes" userId="96fc55882968b9b5" providerId="LiveId" clId="{96D7792D-D2C3-4C72-8B9B-86983F1F763D}" dt="2023-07-20T20:55:46.089" v="4" actId="208"/>
        <pc:sldMkLst>
          <pc:docMk/>
          <pc:sldMk cId="4234518059" sldId="268"/>
        </pc:sldMkLst>
        <pc:picChg chg="mod">
          <ac:chgData name="Ryan Stokes" userId="96fc55882968b9b5" providerId="LiveId" clId="{96D7792D-D2C3-4C72-8B9B-86983F1F763D}" dt="2023-07-20T20:55:37.105" v="3" actId="208"/>
          <ac:picMkLst>
            <pc:docMk/>
            <pc:sldMk cId="4234518059" sldId="268"/>
            <ac:picMk id="8" creationId="{64E59033-7638-79E8-14A5-91A0B5025A69}"/>
          </ac:picMkLst>
        </pc:picChg>
        <pc:picChg chg="mod">
          <ac:chgData name="Ryan Stokes" userId="96fc55882968b9b5" providerId="LiveId" clId="{96D7792D-D2C3-4C72-8B9B-86983F1F763D}" dt="2023-07-20T20:55:10.420" v="0" actId="208"/>
          <ac:picMkLst>
            <pc:docMk/>
            <pc:sldMk cId="4234518059" sldId="268"/>
            <ac:picMk id="10" creationId="{59A58E12-E273-2969-912E-41140B387505}"/>
          </ac:picMkLst>
        </pc:picChg>
        <pc:picChg chg="mod">
          <ac:chgData name="Ryan Stokes" userId="96fc55882968b9b5" providerId="LiveId" clId="{96D7792D-D2C3-4C72-8B9B-86983F1F763D}" dt="2023-07-20T20:55:46.089" v="4" actId="208"/>
          <ac:picMkLst>
            <pc:docMk/>
            <pc:sldMk cId="4234518059" sldId="268"/>
            <ac:picMk id="16" creationId="{2BB59D5F-AF57-0FF9-5479-82EE4EC62C1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accent3_4" csCatId="accent3" phldr="1"/>
      <dgm:spPr/>
      <dgm:t>
        <a:bodyPr/>
        <a:lstStyle/>
        <a:p>
          <a:endParaRPr lang="en-US"/>
        </a:p>
      </dgm:t>
    </dgm:pt>
    <dgm:pt modelId="{C712D637-7FF1-401C-9304-F85D1B95B226}">
      <dgm:prSet phldrT="[Text]"/>
      <dgm:spPr/>
      <dgm:t>
        <a:bodyPr/>
        <a:lstStyle/>
        <a:p>
          <a:r>
            <a:rPr lang="en-US" dirty="0"/>
            <a:t>Introduction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DB6AA457-F75F-415D-BDD5-92045774FE4B}">
      <dgm:prSet phldrT="[Text]"/>
      <dgm:spPr/>
      <dgm:t>
        <a:bodyPr/>
        <a:lstStyle/>
        <a:p>
          <a:r>
            <a:rPr lang="en-US" dirty="0"/>
            <a:t>History of Health Tech</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C3DC95A2-4D92-42C5-966E-8600E4BA31BD}">
      <dgm:prSet phldrT="[Text]"/>
      <dgm:spPr/>
      <dgm:t>
        <a:bodyPr/>
        <a:lstStyle/>
        <a:p>
          <a:r>
            <a:rPr lang="en-US" dirty="0"/>
            <a:t>--</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05A1D926-9C6D-4970-889E-32893FDB81E7}">
      <dgm:prSet phldrT="[Text]"/>
      <dgm:spPr/>
      <dgm:t>
        <a:bodyPr/>
        <a:lstStyle/>
        <a:p>
          <a:r>
            <a:rPr lang="en-US" dirty="0"/>
            <a:t>--</a:t>
          </a:r>
        </a:p>
      </dgm:t>
    </dgm:pt>
    <dgm:pt modelId="{9B54218F-0527-4485-BF18-896D208A02AE}" type="parTrans" cxnId="{A20BACE4-8F18-4D86-B6B7-ECF7CEAEB536}">
      <dgm:prSet/>
      <dgm:spPr/>
      <dgm:t>
        <a:bodyPr/>
        <a:lstStyle/>
        <a:p>
          <a:endParaRPr lang="en-IE"/>
        </a:p>
      </dgm:t>
    </dgm:pt>
    <dgm:pt modelId="{CD9D47CC-4D44-4207-9B51-1613E55DD7D2}" type="sibTrans" cxnId="{A20BACE4-8F18-4D86-B6B7-ECF7CEAEB536}">
      <dgm:prSet/>
      <dgm:spPr/>
      <dgm:t>
        <a:bodyPr/>
        <a:lstStyle/>
        <a:p>
          <a:endParaRPr lang="en-IE"/>
        </a:p>
      </dgm:t>
    </dgm:pt>
    <dgm:pt modelId="{6377284D-2EB1-4E11-9088-962BE86D76CE}">
      <dgm:prSet phldrT="[Text]"/>
      <dgm:spPr/>
      <dgm:t>
        <a:bodyPr/>
        <a:lstStyle/>
        <a:p>
          <a:r>
            <a:rPr lang="en-US" dirty="0"/>
            <a:t>Conclusion</a:t>
          </a:r>
        </a:p>
      </dgm:t>
    </dgm:pt>
    <dgm:pt modelId="{C5B3A295-97DE-4F8B-8189-FF3FBA980D0C}" type="parTrans" cxnId="{59EAF12E-80B5-424F-BE1D-CC992686D982}">
      <dgm:prSet/>
      <dgm:spPr/>
      <dgm:t>
        <a:bodyPr/>
        <a:lstStyle/>
        <a:p>
          <a:endParaRPr lang="en-IE"/>
        </a:p>
      </dgm:t>
    </dgm:pt>
    <dgm:pt modelId="{BF8039E6-8D62-42A6-B88A-40DC650250B3}" type="sibTrans" cxnId="{59EAF12E-80B5-424F-BE1D-CC992686D982}">
      <dgm:prSet/>
      <dgm:spPr/>
      <dgm:t>
        <a:bodyPr/>
        <a:lstStyle/>
        <a:p>
          <a:endParaRPr lang="en-IE"/>
        </a:p>
      </dgm:t>
    </dgm:pt>
    <dgm:pt modelId="{8DDC9DD3-18AF-42F4-9AE1-F879E7BBBE9D}">
      <dgm:prSet phldrT="[Text]"/>
      <dgm:spPr/>
      <dgm:t>
        <a:bodyPr/>
        <a:lstStyle/>
        <a:p>
          <a:r>
            <a:rPr lang="en-US" dirty="0"/>
            <a:t>--</a:t>
          </a:r>
        </a:p>
      </dgm:t>
    </dgm:pt>
    <dgm:pt modelId="{3643C6DD-FBCF-4684-AFA2-52CB51D780D3}" type="sibTrans" cxnId="{2CBACC3C-1E02-4B67-98E2-7F886C9CAC67}">
      <dgm:prSet/>
      <dgm:spPr/>
      <dgm:t>
        <a:bodyPr/>
        <a:lstStyle/>
        <a:p>
          <a:endParaRPr lang="en-IE"/>
        </a:p>
      </dgm:t>
    </dgm:pt>
    <dgm:pt modelId="{F644FCF8-D3D3-4163-875E-26B8F197DF36}" type="parTrans" cxnId="{2CBACC3C-1E02-4B67-98E2-7F886C9CAC67}">
      <dgm:prSet/>
      <dgm:spPr/>
      <dgm:t>
        <a:bodyPr/>
        <a:lstStyle/>
        <a:p>
          <a:endParaRPr lang="en-IE"/>
        </a:p>
      </dgm:t>
    </dgm:pt>
    <dgm:pt modelId="{31D3AE5D-DA06-4E2D-9D68-F5531DFE7C2B}" type="pres">
      <dgm:prSet presAssocID="{CD5204CD-6958-4A55-82AA-4AD73B3B6A19}" presName="Name0" presStyleCnt="0">
        <dgm:presLayoutVars>
          <dgm:dir/>
          <dgm:animLvl val="lvl"/>
          <dgm:resizeHandles val="exact"/>
        </dgm:presLayoutVars>
      </dgm:prSet>
      <dgm:spPr/>
    </dgm:pt>
    <dgm:pt modelId="{35A0EC7E-8660-4269-9C32-DAA56E250FC5}" type="pres">
      <dgm:prSet presAssocID="{6377284D-2EB1-4E11-9088-962BE86D76CE}" presName="boxAndChildren" presStyleCnt="0"/>
      <dgm:spPr/>
    </dgm:pt>
    <dgm:pt modelId="{49C126DE-B84C-4067-9963-417AD3D32070}" type="pres">
      <dgm:prSet presAssocID="{6377284D-2EB1-4E11-9088-962BE86D76CE}" presName="parentTextBox" presStyleLbl="node1" presStyleIdx="0" presStyleCnt="6"/>
      <dgm:spPr/>
    </dgm:pt>
    <dgm:pt modelId="{E78098F7-25EC-44C8-8072-160DCC9AA678}" type="pres">
      <dgm:prSet presAssocID="{CD9D47CC-4D44-4207-9B51-1613E55DD7D2}" presName="sp" presStyleCnt="0"/>
      <dgm:spPr/>
    </dgm:pt>
    <dgm:pt modelId="{993A9BCC-4FFA-49AF-B699-718A0E274A90}" type="pres">
      <dgm:prSet presAssocID="{05A1D926-9C6D-4970-889E-32893FDB81E7}" presName="arrowAndChildren" presStyleCnt="0"/>
      <dgm:spPr/>
    </dgm:pt>
    <dgm:pt modelId="{03F59B4C-3158-4A32-9F9E-79397A5CDCE7}" type="pres">
      <dgm:prSet presAssocID="{05A1D926-9C6D-4970-889E-32893FDB81E7}" presName="parentTextArrow" presStyleLbl="node1" presStyleIdx="1" presStyleCnt="6"/>
      <dgm:spPr/>
    </dgm:pt>
    <dgm:pt modelId="{6C760B7E-A1A7-47BD-AAA3-DE2E8C1359C4}" type="pres">
      <dgm:prSet presAssocID="{3643C6DD-FBCF-4684-AFA2-52CB51D780D3}" presName="sp" presStyleCnt="0"/>
      <dgm:spPr/>
    </dgm:pt>
    <dgm:pt modelId="{C4F4C697-548C-4D1C-AA9A-7240AD51D7BE}" type="pres">
      <dgm:prSet presAssocID="{8DDC9DD3-18AF-42F4-9AE1-F879E7BBBE9D}" presName="arrowAndChildren" presStyleCnt="0"/>
      <dgm:spPr/>
    </dgm:pt>
    <dgm:pt modelId="{D89EB048-340F-48D9-A34C-E4D29B40170A}" type="pres">
      <dgm:prSet presAssocID="{8DDC9DD3-18AF-42F4-9AE1-F879E7BBBE9D}" presName="parentTextArrow" presStyleLbl="node1" presStyleIdx="2" presStyleCnt="6"/>
      <dgm:spPr/>
    </dgm:pt>
    <dgm:pt modelId="{99B8D974-74AA-474F-B4FE-6850FC36C440}" type="pres">
      <dgm:prSet presAssocID="{A43E3114-C8AC-4F44-952D-8A0D6A8A6B45}" presName="sp" presStyleCnt="0"/>
      <dgm:spPr/>
    </dgm:pt>
    <dgm:pt modelId="{1D739FE3-B2B7-4187-91AF-B3BBF9BE6A66}" type="pres">
      <dgm:prSet presAssocID="{C3DC95A2-4D92-42C5-966E-8600E4BA31BD}" presName="arrowAndChildren" presStyleCnt="0"/>
      <dgm:spPr/>
    </dgm:pt>
    <dgm:pt modelId="{642439B4-2CF1-4DE6-BB7C-1003C6EFBDD0}" type="pres">
      <dgm:prSet presAssocID="{C3DC95A2-4D92-42C5-966E-8600E4BA31BD}" presName="parentTextArrow" presStyleLbl="node1" presStyleIdx="3" presStyleCnt="6"/>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4" presStyleCnt="6"/>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5" presStyleCnt="6"/>
      <dgm:spPr/>
    </dgm:pt>
  </dgm:ptLst>
  <dgm:cxnLst>
    <dgm:cxn modelId="{598C8D04-B8E9-48C6-88E8-75CA9CE2A873}" type="presOf" srcId="{C3DC95A2-4D92-42C5-966E-8600E4BA31BD}" destId="{642439B4-2CF1-4DE6-BB7C-1003C6EFBDD0}" srcOrd="0" destOrd="0" presId="urn:microsoft.com/office/officeart/2005/8/layout/process4"/>
    <dgm:cxn modelId="{59EAF12E-80B5-424F-BE1D-CC992686D982}" srcId="{CD5204CD-6958-4A55-82AA-4AD73B3B6A19}" destId="{6377284D-2EB1-4E11-9088-962BE86D76CE}" srcOrd="5" destOrd="0" parTransId="{C5B3A295-97DE-4F8B-8189-FF3FBA980D0C}" sibTransId="{BF8039E6-8D62-42A6-B88A-40DC650250B3}"/>
    <dgm:cxn modelId="{2CBACC3C-1E02-4B67-98E2-7F886C9CAC67}" srcId="{CD5204CD-6958-4A55-82AA-4AD73B3B6A19}" destId="{8DDC9DD3-18AF-42F4-9AE1-F879E7BBBE9D}" srcOrd="3" destOrd="0" parTransId="{F644FCF8-D3D3-4163-875E-26B8F197DF36}" sibTransId="{3643C6DD-FBCF-4684-AFA2-52CB51D780D3}"/>
    <dgm:cxn modelId="{9653D664-EC18-40D7-9F5E-3B27A70DCA4D}" srcId="{CD5204CD-6958-4A55-82AA-4AD73B3B6A19}" destId="{C712D637-7FF1-401C-9304-F85D1B95B226}" srcOrd="0" destOrd="0" parTransId="{05E1DD5C-7FEF-48F0-9651-C74D082ACBA9}" sibTransId="{F14B97BF-E90F-4D5A-A42B-6364BCB81249}"/>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F496DF96-22C8-4605-AD3B-D2C49168C0B3}" type="presOf" srcId="{05A1D926-9C6D-4970-889E-32893FDB81E7}" destId="{03F59B4C-3158-4A32-9F9E-79397A5CDCE7}"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E3E07DAD-5E0B-4B79-90B2-A27743C8E853}" type="presOf" srcId="{6377284D-2EB1-4E11-9088-962BE86D76CE}" destId="{49C126DE-B84C-4067-9963-417AD3D32070}" srcOrd="0"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8C32E4BD-D561-4AA0-A808-FEB7BF030605}" type="presOf" srcId="{8DDC9DD3-18AF-42F4-9AE1-F879E7BBBE9D}" destId="{D89EB048-340F-48D9-A34C-E4D29B40170A}" srcOrd="0" destOrd="0" presId="urn:microsoft.com/office/officeart/2005/8/layout/process4"/>
    <dgm:cxn modelId="{A20BACE4-8F18-4D86-B6B7-ECF7CEAEB536}" srcId="{CD5204CD-6958-4A55-82AA-4AD73B3B6A19}" destId="{05A1D926-9C6D-4970-889E-32893FDB81E7}" srcOrd="4" destOrd="0" parTransId="{9B54218F-0527-4485-BF18-896D208A02AE}" sibTransId="{CD9D47CC-4D44-4207-9B51-1613E55DD7D2}"/>
    <dgm:cxn modelId="{8A476EEB-6A39-4004-AD8C-BD56913E7B26}" srcId="{CD5204CD-6958-4A55-82AA-4AD73B3B6A19}" destId="{C3DC95A2-4D92-42C5-966E-8600E4BA31BD}" srcOrd="2" destOrd="0" parTransId="{F9D94033-59E5-4228-A5F3-6CB272E77E3B}" sibTransId="{A43E3114-C8AC-4F44-952D-8A0D6A8A6B45}"/>
    <dgm:cxn modelId="{7E40C8A6-96D7-4FF0-835E-675847A20A3D}" type="presParOf" srcId="{31D3AE5D-DA06-4E2D-9D68-F5531DFE7C2B}" destId="{35A0EC7E-8660-4269-9C32-DAA56E250FC5}" srcOrd="0" destOrd="0" presId="urn:microsoft.com/office/officeart/2005/8/layout/process4"/>
    <dgm:cxn modelId="{09875BF0-08E9-458D-85DB-6511254195FA}" type="presParOf" srcId="{35A0EC7E-8660-4269-9C32-DAA56E250FC5}" destId="{49C126DE-B84C-4067-9963-417AD3D32070}" srcOrd="0" destOrd="0" presId="urn:microsoft.com/office/officeart/2005/8/layout/process4"/>
    <dgm:cxn modelId="{8F01656F-4473-4EB3-9861-10756551A16A}" type="presParOf" srcId="{31D3AE5D-DA06-4E2D-9D68-F5531DFE7C2B}" destId="{E78098F7-25EC-44C8-8072-160DCC9AA678}" srcOrd="1" destOrd="0" presId="urn:microsoft.com/office/officeart/2005/8/layout/process4"/>
    <dgm:cxn modelId="{2A61B222-46D1-4EAC-B7B9-746F7A043BAF}" type="presParOf" srcId="{31D3AE5D-DA06-4E2D-9D68-F5531DFE7C2B}" destId="{993A9BCC-4FFA-49AF-B699-718A0E274A90}" srcOrd="2" destOrd="0" presId="urn:microsoft.com/office/officeart/2005/8/layout/process4"/>
    <dgm:cxn modelId="{B6234634-43C9-438F-BEB9-51B80F5C26E1}" type="presParOf" srcId="{993A9BCC-4FFA-49AF-B699-718A0E274A90}" destId="{03F59B4C-3158-4A32-9F9E-79397A5CDCE7}" srcOrd="0" destOrd="0" presId="urn:microsoft.com/office/officeart/2005/8/layout/process4"/>
    <dgm:cxn modelId="{7DB45FB2-CAEC-4CA4-8F44-BEF10907B75F}" type="presParOf" srcId="{31D3AE5D-DA06-4E2D-9D68-F5531DFE7C2B}" destId="{6C760B7E-A1A7-47BD-AAA3-DE2E8C1359C4}" srcOrd="3" destOrd="0" presId="urn:microsoft.com/office/officeart/2005/8/layout/process4"/>
    <dgm:cxn modelId="{A6770AE8-941E-4CCD-9558-F78DAD889220}" type="presParOf" srcId="{31D3AE5D-DA06-4E2D-9D68-F5531DFE7C2B}" destId="{C4F4C697-548C-4D1C-AA9A-7240AD51D7BE}" srcOrd="4" destOrd="0" presId="urn:microsoft.com/office/officeart/2005/8/layout/process4"/>
    <dgm:cxn modelId="{F28BAC13-E48A-44FB-99EB-65D6602B1B30}" type="presParOf" srcId="{C4F4C697-548C-4D1C-AA9A-7240AD51D7BE}" destId="{D89EB048-340F-48D9-A34C-E4D29B40170A}" srcOrd="0" destOrd="0" presId="urn:microsoft.com/office/officeart/2005/8/layout/process4"/>
    <dgm:cxn modelId="{EB463018-DCD3-447A-AA7E-FDC2893A9EC6}" type="presParOf" srcId="{31D3AE5D-DA06-4E2D-9D68-F5531DFE7C2B}" destId="{99B8D974-74AA-474F-B4FE-6850FC36C440}" srcOrd="5" destOrd="0" presId="urn:microsoft.com/office/officeart/2005/8/layout/process4"/>
    <dgm:cxn modelId="{21C16D31-39B5-40A9-BC96-7CAF71E9334B}" type="presParOf" srcId="{31D3AE5D-DA06-4E2D-9D68-F5531DFE7C2B}" destId="{1D739FE3-B2B7-4187-91AF-B3BBF9BE6A66}" srcOrd="6" destOrd="0" presId="urn:microsoft.com/office/officeart/2005/8/layout/process4"/>
    <dgm:cxn modelId="{E90992C8-18E8-4E72-AD46-79C74AECCD75}" type="presParOf" srcId="{1D739FE3-B2B7-4187-91AF-B3BBF9BE6A66}" destId="{642439B4-2CF1-4DE6-BB7C-1003C6EFBDD0}" srcOrd="0" destOrd="0" presId="urn:microsoft.com/office/officeart/2005/8/layout/process4"/>
    <dgm:cxn modelId="{47EA5B00-FECA-4EA3-8858-020831D68EBC}" type="presParOf" srcId="{31D3AE5D-DA06-4E2D-9D68-F5531DFE7C2B}" destId="{7F8DEC81-0DCB-4545-8129-1A1632B41B5E}" srcOrd="7" destOrd="0" presId="urn:microsoft.com/office/officeart/2005/8/layout/process4"/>
    <dgm:cxn modelId="{F9086655-70F6-4D62-803D-9FB2B9CECBD7}" type="presParOf" srcId="{31D3AE5D-DA06-4E2D-9D68-F5531DFE7C2B}" destId="{33200553-5A1C-45F1-A422-26ECCEDBD439}" srcOrd="8"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DF157FA0-6CFF-475F-B2C1-C14A30CA284D}" type="presParOf" srcId="{31D3AE5D-DA06-4E2D-9D68-F5531DFE7C2B}" destId="{0226793B-92A0-4530-A8D1-D80AF6A16C31}" srcOrd="9" destOrd="0" presId="urn:microsoft.com/office/officeart/2005/8/layout/process4"/>
    <dgm:cxn modelId="{D9B8890F-622F-4EF7-B8C9-501999392107}" type="presParOf" srcId="{31D3AE5D-DA06-4E2D-9D68-F5531DFE7C2B}" destId="{1A669411-1539-46A4-9D6E-2C85E15B0FA6}" srcOrd="10"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X – Ray</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DB6AA457-F75F-415D-BDD5-92045774FE4B}">
      <dgm:prSet phldrT="[Text]"/>
      <dgm:spPr/>
      <dgm:t>
        <a:bodyPr/>
        <a:lstStyle/>
        <a:p>
          <a:r>
            <a:rPr lang="en-US" dirty="0"/>
            <a:t>Computed Topography Scanner (CT)</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1970s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Electronic Record Keeping (EHRs)</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1960s - 1990s</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7A7F4C49-890E-4188-97DE-17C2EFD15235}">
      <dgm:prSet phldrT="[Text]"/>
      <dgm:spPr/>
      <dgm:t>
        <a:bodyPr/>
        <a:lstStyle/>
        <a:p>
          <a:r>
            <a:rPr lang="en-US" dirty="0"/>
            <a:t>Electrocardiogram (ECG)</a:t>
          </a:r>
        </a:p>
      </dgm:t>
    </dgm:pt>
    <dgm:pt modelId="{E89359E6-5F27-4275-88E8-4CE41B6ABA96}" type="parTrans" cxnId="{3A5B908D-DCF5-4DD6-BD74-E1F88C5C00BF}">
      <dgm:prSet/>
      <dgm:spPr/>
      <dgm:t>
        <a:bodyPr/>
        <a:lstStyle/>
        <a:p>
          <a:endParaRPr lang="en-IE"/>
        </a:p>
      </dgm:t>
    </dgm:pt>
    <dgm:pt modelId="{BFB71CDA-7C08-41B0-8AB3-D4F4FFCE88E0}" type="sibTrans" cxnId="{3A5B908D-DCF5-4DD6-BD74-E1F88C5C00BF}">
      <dgm:prSet/>
      <dgm:spPr/>
      <dgm:t>
        <a:bodyPr/>
        <a:lstStyle/>
        <a:p>
          <a:endParaRPr lang="en-IE"/>
        </a:p>
      </dgm:t>
    </dgm:pt>
    <dgm:pt modelId="{743FE7B1-011B-42E6-8768-1EB3E95741FA}">
      <dgm:prSet phldrT="[Text]"/>
      <dgm:spPr/>
      <dgm:t>
        <a:bodyPr/>
        <a:lstStyle/>
        <a:p>
          <a:r>
            <a:rPr lang="en-US" dirty="0"/>
            <a:t>1890s</a:t>
          </a:r>
        </a:p>
      </dgm:t>
    </dgm:pt>
    <dgm:pt modelId="{FFAF77DD-A644-4C36-8908-6204BB0D9268}" type="sibTrans" cxnId="{6D29C741-1B1E-4EBC-A0C7-F287A8ED285A}">
      <dgm:prSet/>
      <dgm:spPr/>
      <dgm:t>
        <a:bodyPr/>
        <a:lstStyle/>
        <a:p>
          <a:endParaRPr lang="en-US"/>
        </a:p>
      </dgm:t>
    </dgm:pt>
    <dgm:pt modelId="{921AFB12-2D70-40FB-8AB1-299E0FF2C5A6}" type="parTrans" cxnId="{6D29C741-1B1E-4EBC-A0C7-F287A8ED285A}">
      <dgm:prSet/>
      <dgm:spPr/>
      <dgm:t>
        <a:bodyPr/>
        <a:lstStyle/>
        <a:p>
          <a:endParaRPr lang="en-US"/>
        </a:p>
      </dgm:t>
    </dgm:pt>
    <dgm:pt modelId="{4740CD1D-68F5-4BFB-92E6-76E379B7264C}">
      <dgm:prSet phldrT="[Text]"/>
      <dgm:spPr/>
      <dgm:t>
        <a:bodyPr/>
        <a:lstStyle/>
        <a:p>
          <a:r>
            <a:rPr lang="en-US" dirty="0"/>
            <a:t>Early 1900s</a:t>
          </a:r>
        </a:p>
      </dgm:t>
    </dgm:pt>
    <dgm:pt modelId="{C5698A37-BB9B-4C15-A129-43C4662222DC}" type="parTrans" cxnId="{2DA3246C-6E9E-4D44-9FEC-A13AB564C825}">
      <dgm:prSet/>
      <dgm:spPr/>
      <dgm:t>
        <a:bodyPr/>
        <a:lstStyle/>
        <a:p>
          <a:endParaRPr lang="en-IE"/>
        </a:p>
      </dgm:t>
    </dgm:pt>
    <dgm:pt modelId="{D6C6EDCC-0804-456B-BD3F-23B480BDFB13}" type="sibTrans" cxnId="{2DA3246C-6E9E-4D44-9FEC-A13AB564C825}">
      <dgm:prSet/>
      <dgm:spPr/>
      <dgm:t>
        <a:bodyPr/>
        <a:lstStyle/>
        <a:p>
          <a:endParaRPr lang="en-IE"/>
        </a:p>
      </dgm:t>
    </dgm:pt>
    <dgm:pt modelId="{31D3AE5D-DA06-4E2D-9D68-F5531DFE7C2B}" type="pres">
      <dgm:prSet presAssocID="{CD5204CD-6958-4A55-82AA-4AD73B3B6A19}" presName="Name0" presStyleCnt="0">
        <dgm:presLayoutVars>
          <dgm:dir/>
          <dgm:animLvl val="lvl"/>
          <dgm:resizeHandles val="exact"/>
        </dgm:presLayoutVars>
      </dgm:prSet>
      <dgm:spPr/>
    </dgm:pt>
    <dgm:pt modelId="{B339637B-63DF-4B2F-AAFA-259C23716CB3}" type="pres">
      <dgm:prSet presAssocID="{C3DC95A2-4D92-42C5-966E-8600E4BA31BD}" presName="boxAndChildren" presStyleCnt="0"/>
      <dgm:spPr/>
    </dgm:pt>
    <dgm:pt modelId="{84A0E1B4-7F18-4716-AA79-FAE6D6A7811D}" type="pres">
      <dgm:prSet presAssocID="{C3DC95A2-4D92-42C5-966E-8600E4BA31BD}" presName="parentTextBox" presStyleLbl="node1" presStyleIdx="0" presStyleCnt="4"/>
      <dgm:spPr/>
    </dgm:pt>
    <dgm:pt modelId="{F0A1B595-9204-450A-865F-A77EEADD680C}" type="pres">
      <dgm:prSet presAssocID="{C3DC95A2-4D92-42C5-966E-8600E4BA31BD}" presName="entireBox" presStyleLbl="node1" presStyleIdx="0" presStyleCnt="4"/>
      <dgm:spPr/>
    </dgm:pt>
    <dgm:pt modelId="{AB373FF8-9349-48C2-9083-7043BD0BD0A7}" type="pres">
      <dgm:prSet presAssocID="{C3DC95A2-4D92-42C5-966E-8600E4BA31BD}" presName="descendantBox" presStyleCnt="0"/>
      <dgm:spPr/>
    </dgm:pt>
    <dgm:pt modelId="{E362FDBA-30D0-4809-B71D-8390D39F5834}" type="pres">
      <dgm:prSet presAssocID="{17ACD041-408C-4E7D-B463-7267D32756A1}" presName="childTextBox" presStyleLbl="fgAccFollowNode1" presStyleIdx="0" presStyleCnt="4">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4"/>
      <dgm:spPr/>
    </dgm:pt>
    <dgm:pt modelId="{80AD606B-F25E-46DF-B405-18F7D2EAE74A}" type="pres">
      <dgm:prSet presAssocID="{DB6AA457-F75F-415D-BDD5-92045774FE4B}" presName="arrow" presStyleLbl="node1" presStyleIdx="1" presStyleCnt="4"/>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4">
        <dgm:presLayoutVars>
          <dgm:bulletEnabled val="1"/>
        </dgm:presLayoutVars>
      </dgm:prSet>
      <dgm:spPr/>
    </dgm:pt>
    <dgm:pt modelId="{2160966F-9567-4ABF-A18F-B60E8AA3DA10}" type="pres">
      <dgm:prSet presAssocID="{BFB71CDA-7C08-41B0-8AB3-D4F4FFCE88E0}" presName="sp" presStyleCnt="0"/>
      <dgm:spPr/>
    </dgm:pt>
    <dgm:pt modelId="{CE4848AC-D081-4469-933D-D6E55FFDE8D6}" type="pres">
      <dgm:prSet presAssocID="{7A7F4C49-890E-4188-97DE-17C2EFD15235}" presName="arrowAndChildren" presStyleCnt="0"/>
      <dgm:spPr/>
    </dgm:pt>
    <dgm:pt modelId="{557A853B-C5EF-4B0A-A700-3A22AE3CEEB2}" type="pres">
      <dgm:prSet presAssocID="{7A7F4C49-890E-4188-97DE-17C2EFD15235}" presName="parentTextArrow" presStyleLbl="node1" presStyleIdx="1" presStyleCnt="4"/>
      <dgm:spPr/>
    </dgm:pt>
    <dgm:pt modelId="{A25054CA-3561-4005-9E2A-E158BA56E543}" type="pres">
      <dgm:prSet presAssocID="{7A7F4C49-890E-4188-97DE-17C2EFD15235}" presName="arrow" presStyleLbl="node1" presStyleIdx="2" presStyleCnt="4"/>
      <dgm:spPr/>
    </dgm:pt>
    <dgm:pt modelId="{28192268-4297-403B-B48B-559ABFFB5B47}" type="pres">
      <dgm:prSet presAssocID="{7A7F4C49-890E-4188-97DE-17C2EFD15235}" presName="descendantArrow" presStyleCnt="0"/>
      <dgm:spPr/>
    </dgm:pt>
    <dgm:pt modelId="{AE91C502-71F9-4150-B240-1B96E8C95F9C}" type="pres">
      <dgm:prSet presAssocID="{4740CD1D-68F5-4BFB-92E6-76E379B7264C}" presName="childTextArrow" presStyleLbl="fgAccFollowNode1" presStyleIdx="2"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2" presStyleCnt="4"/>
      <dgm:spPr/>
    </dgm:pt>
    <dgm:pt modelId="{A48265CE-F3A3-46DB-9DD2-97590B4DBB84}" type="pres">
      <dgm:prSet presAssocID="{C712D637-7FF1-401C-9304-F85D1B95B226}" presName="arrow" presStyleLbl="node1" presStyleIdx="3" presStyleCnt="4"/>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3" presStyleCnt="4">
        <dgm:presLayoutVars>
          <dgm:bulletEnabled val="1"/>
        </dgm:presLayoutVars>
      </dgm:prSet>
      <dgm:spPr/>
    </dgm:pt>
  </dgm:ptLst>
  <dgm:cxnLst>
    <dgm:cxn modelId="{4BC9D902-E0C9-4E7E-9D0D-92953AC9C4F0}" type="presOf" srcId="{7A7F4C49-890E-4188-97DE-17C2EFD15235}" destId="{557A853B-C5EF-4B0A-A700-3A22AE3CEEB2}"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F59A3724-499A-401A-89DD-45BFE9D93A98}" type="presOf" srcId="{C3DC95A2-4D92-42C5-966E-8600E4BA31BD}" destId="{F0A1B595-9204-450A-865F-A77EEADD680C}" srcOrd="1" destOrd="0" presId="urn:microsoft.com/office/officeart/2005/8/layout/process4"/>
    <dgm:cxn modelId="{B7DCA65D-B165-4893-9563-D4CC9DAE0BA5}" type="presOf" srcId="{4740CD1D-68F5-4BFB-92E6-76E379B7264C}" destId="{AE91C502-71F9-4150-B240-1B96E8C95F9C}" srcOrd="0" destOrd="0" presId="urn:microsoft.com/office/officeart/2005/8/layout/process4"/>
    <dgm:cxn modelId="{F9043D60-2A64-44CE-A745-85835DE2407D}" type="presOf" srcId="{7A7F4C49-890E-4188-97DE-17C2EFD15235}" destId="{A25054CA-3561-4005-9E2A-E158BA56E543}"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CF3F924A-60A6-48D4-AF99-FB378DC3BFE3}" type="presOf" srcId="{17ACD041-408C-4E7D-B463-7267D32756A1}" destId="{E362FDBA-30D0-4809-B71D-8390D39F5834}" srcOrd="0" destOrd="0" presId="urn:microsoft.com/office/officeart/2005/8/layout/process4"/>
    <dgm:cxn modelId="{2DA3246C-6E9E-4D44-9FEC-A13AB564C825}" srcId="{7A7F4C49-890E-4188-97DE-17C2EFD15235}" destId="{4740CD1D-68F5-4BFB-92E6-76E379B7264C}" srcOrd="0" destOrd="0" parTransId="{C5698A37-BB9B-4C15-A129-43C4662222DC}" sibTransId="{D6C6EDCC-0804-456B-BD3F-23B480BDFB13}"/>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2" destOrd="0" parTransId="{195DBB62-3C1E-4BED-ADB6-6E31CA6ABD63}" sibTransId="{C684833D-85CC-4010-A138-ABC65E139C69}"/>
    <dgm:cxn modelId="{6A811284-FBFE-4F53-ACB4-D8EA2DD21052}" type="presOf" srcId="{C3DC95A2-4D92-42C5-966E-8600E4BA31BD}" destId="{84A0E1B4-7F18-4716-AA79-FAE6D6A7811D}" srcOrd="0"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3A5B908D-DCF5-4DD6-BD74-E1F88C5C00BF}" srcId="{CD5204CD-6958-4A55-82AA-4AD73B3B6A19}" destId="{7A7F4C49-890E-4188-97DE-17C2EFD15235}" srcOrd="1" destOrd="0" parTransId="{E89359E6-5F27-4275-88E8-4CE41B6ABA96}" sibTransId="{BFB71CDA-7C08-41B0-8AB3-D4F4FFCE88E0}"/>
    <dgm:cxn modelId="{0CE79BAC-C717-4253-9B80-C8A96B03C6F6}" type="presOf" srcId="{DB6AA457-F75F-415D-BDD5-92045774FE4B}" destId="{7371425A-4D37-4FA7-A21E-1529F4324E45}" srcOrd="0"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8A476EEB-6A39-4004-AD8C-BD56913E7B26}" srcId="{CD5204CD-6958-4A55-82AA-4AD73B3B6A19}" destId="{C3DC95A2-4D92-42C5-966E-8600E4BA31BD}" srcOrd="3"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C8DC1511-762D-4C19-A1B1-B34A0D93B88D}" type="presParOf" srcId="{31D3AE5D-DA06-4E2D-9D68-F5531DFE7C2B}" destId="{B339637B-63DF-4B2F-AAFA-259C23716CB3}" srcOrd="0" destOrd="0" presId="urn:microsoft.com/office/officeart/2005/8/layout/process4"/>
    <dgm:cxn modelId="{E134AAB3-4ADC-4FE2-A575-5DB1200EC788}" type="presParOf" srcId="{B339637B-63DF-4B2F-AAFA-259C23716CB3}" destId="{84A0E1B4-7F18-4716-AA79-FAE6D6A7811D}" srcOrd="0" destOrd="0" presId="urn:microsoft.com/office/officeart/2005/8/layout/process4"/>
    <dgm:cxn modelId="{68DCFD2C-B2A6-4874-8014-4CF8755BB902}" type="presParOf" srcId="{B339637B-63DF-4B2F-AAFA-259C23716CB3}" destId="{F0A1B595-9204-450A-865F-A77EEADD680C}" srcOrd="1" destOrd="0" presId="urn:microsoft.com/office/officeart/2005/8/layout/process4"/>
    <dgm:cxn modelId="{D8BAEC75-BA86-42AD-AA29-3C5F703D427D}" type="presParOf" srcId="{B339637B-63DF-4B2F-AAFA-259C23716CB3}" destId="{AB373FF8-9349-48C2-9083-7043BD0BD0A7}" srcOrd="2" destOrd="0" presId="urn:microsoft.com/office/officeart/2005/8/layout/process4"/>
    <dgm:cxn modelId="{9516CB8C-DAE7-4FC6-8BAF-0588383F637F}" type="presParOf" srcId="{AB373FF8-9349-48C2-9083-7043BD0BD0A7}" destId="{E362FDBA-30D0-4809-B71D-8390D39F5834}"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CC7746B-E551-4D6B-B3E5-F3AD7679BAC1}" type="presParOf" srcId="{31D3AE5D-DA06-4E2D-9D68-F5531DFE7C2B}" destId="{2160966F-9567-4ABF-A18F-B60E8AA3DA10}" srcOrd="3" destOrd="0" presId="urn:microsoft.com/office/officeart/2005/8/layout/process4"/>
    <dgm:cxn modelId="{677ED058-A5A6-49FC-8553-463499DCDD3F}" type="presParOf" srcId="{31D3AE5D-DA06-4E2D-9D68-F5531DFE7C2B}" destId="{CE4848AC-D081-4469-933D-D6E55FFDE8D6}" srcOrd="4" destOrd="0" presId="urn:microsoft.com/office/officeart/2005/8/layout/process4"/>
    <dgm:cxn modelId="{C466DED7-8394-40DA-90A8-6CD1C257F530}" type="presParOf" srcId="{CE4848AC-D081-4469-933D-D6E55FFDE8D6}" destId="{557A853B-C5EF-4B0A-A700-3A22AE3CEEB2}" srcOrd="0" destOrd="0" presId="urn:microsoft.com/office/officeart/2005/8/layout/process4"/>
    <dgm:cxn modelId="{C1DD072A-15F5-4EE6-A59E-ED01FA32081A}" type="presParOf" srcId="{CE4848AC-D081-4469-933D-D6E55FFDE8D6}" destId="{A25054CA-3561-4005-9E2A-E158BA56E543}" srcOrd="1" destOrd="0" presId="urn:microsoft.com/office/officeart/2005/8/layout/process4"/>
    <dgm:cxn modelId="{FE51CC6F-CB92-4C55-8B5C-056822D97064}" type="presParOf" srcId="{CE4848AC-D081-4469-933D-D6E55FFDE8D6}" destId="{28192268-4297-403B-B48B-559ABFFB5B47}" srcOrd="2" destOrd="0" presId="urn:microsoft.com/office/officeart/2005/8/layout/process4"/>
    <dgm:cxn modelId="{9BFA24C8-B850-4CEF-BFCC-C94FEEA46F81}" type="presParOf" srcId="{28192268-4297-403B-B48B-559ABFFB5B47}" destId="{AE91C502-71F9-4150-B240-1B96E8C95F9C}" srcOrd="0" destOrd="0" presId="urn:microsoft.com/office/officeart/2005/8/layout/process4"/>
    <dgm:cxn modelId="{DF157FA0-6CFF-475F-B2C1-C14A30CA284D}" type="presParOf" srcId="{31D3AE5D-DA06-4E2D-9D68-F5531DFE7C2B}" destId="{0226793B-92A0-4530-A8D1-D80AF6A16C31}" srcOrd="5" destOrd="0" presId="urn:microsoft.com/office/officeart/2005/8/layout/process4"/>
    <dgm:cxn modelId="{D9B8890F-622F-4EF7-B8C9-501999392107}" type="presParOf" srcId="{31D3AE5D-DA06-4E2D-9D68-F5531DFE7C2B}" destId="{1A669411-1539-46A4-9D6E-2C85E15B0FA6}" srcOrd="6"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126DE-B84C-4067-9963-417AD3D32070}">
      <dsp:nvSpPr>
        <dsp:cNvPr id="0" name=""/>
        <dsp:cNvSpPr/>
      </dsp:nvSpPr>
      <dsp:spPr>
        <a:xfrm>
          <a:off x="0" y="4233312"/>
          <a:ext cx="6984776" cy="555620"/>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Conclusion</a:t>
          </a:r>
        </a:p>
      </dsp:txBody>
      <dsp:txXfrm>
        <a:off x="0" y="4233312"/>
        <a:ext cx="6984776" cy="555620"/>
      </dsp:txXfrm>
    </dsp:sp>
    <dsp:sp modelId="{03F59B4C-3158-4A32-9F9E-79397A5CDCE7}">
      <dsp:nvSpPr>
        <dsp:cNvPr id="0" name=""/>
        <dsp:cNvSpPr/>
      </dsp:nvSpPr>
      <dsp:spPr>
        <a:xfrm rot="10800000">
          <a:off x="0" y="3387103"/>
          <a:ext cx="6984776" cy="854543"/>
        </a:xfrm>
        <a:prstGeom prst="upArrowCallout">
          <a:avLst/>
        </a:prstGeom>
        <a:solidFill>
          <a:schemeClr val="accent3">
            <a:shade val="50000"/>
            <a:hueOff val="125949"/>
            <a:satOff val="-11809"/>
            <a:lumOff val="178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t>
          </a:r>
        </a:p>
      </dsp:txBody>
      <dsp:txXfrm rot="10800000">
        <a:off x="0" y="3387103"/>
        <a:ext cx="6984776" cy="555256"/>
      </dsp:txXfrm>
    </dsp:sp>
    <dsp:sp modelId="{D89EB048-340F-48D9-A34C-E4D29B40170A}">
      <dsp:nvSpPr>
        <dsp:cNvPr id="0" name=""/>
        <dsp:cNvSpPr/>
      </dsp:nvSpPr>
      <dsp:spPr>
        <a:xfrm rot="10800000">
          <a:off x="0" y="2540894"/>
          <a:ext cx="6984776" cy="854543"/>
        </a:xfrm>
        <a:prstGeom prst="upArrowCallout">
          <a:avLst/>
        </a:prstGeom>
        <a:solidFill>
          <a:schemeClr val="accent3">
            <a:shade val="50000"/>
            <a:hueOff val="251898"/>
            <a:satOff val="-23619"/>
            <a:lumOff val="35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t>
          </a:r>
        </a:p>
      </dsp:txBody>
      <dsp:txXfrm rot="10800000">
        <a:off x="0" y="2540894"/>
        <a:ext cx="6984776" cy="555256"/>
      </dsp:txXfrm>
    </dsp:sp>
    <dsp:sp modelId="{642439B4-2CF1-4DE6-BB7C-1003C6EFBDD0}">
      <dsp:nvSpPr>
        <dsp:cNvPr id="0" name=""/>
        <dsp:cNvSpPr/>
      </dsp:nvSpPr>
      <dsp:spPr>
        <a:xfrm rot="10800000">
          <a:off x="0" y="1694684"/>
          <a:ext cx="6984776" cy="854543"/>
        </a:xfrm>
        <a:prstGeom prst="upArrowCallout">
          <a:avLst/>
        </a:prstGeom>
        <a:solidFill>
          <a:schemeClr val="accent3">
            <a:shade val="50000"/>
            <a:hueOff val="377846"/>
            <a:satOff val="-35428"/>
            <a:lumOff val="534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t>
          </a:r>
        </a:p>
      </dsp:txBody>
      <dsp:txXfrm rot="10800000">
        <a:off x="0" y="1694684"/>
        <a:ext cx="6984776" cy="555256"/>
      </dsp:txXfrm>
    </dsp:sp>
    <dsp:sp modelId="{7371425A-4D37-4FA7-A21E-1529F4324E45}">
      <dsp:nvSpPr>
        <dsp:cNvPr id="0" name=""/>
        <dsp:cNvSpPr/>
      </dsp:nvSpPr>
      <dsp:spPr>
        <a:xfrm rot="10800000">
          <a:off x="0" y="848475"/>
          <a:ext cx="6984776" cy="854543"/>
        </a:xfrm>
        <a:prstGeom prst="upArrowCallout">
          <a:avLst/>
        </a:prstGeom>
        <a:solidFill>
          <a:schemeClr val="accent3">
            <a:shade val="50000"/>
            <a:hueOff val="251898"/>
            <a:satOff val="-23619"/>
            <a:lumOff val="35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History of Health Tech</a:t>
          </a:r>
        </a:p>
      </dsp:txBody>
      <dsp:txXfrm rot="10800000">
        <a:off x="0" y="848475"/>
        <a:ext cx="6984776" cy="555256"/>
      </dsp:txXfrm>
    </dsp:sp>
    <dsp:sp modelId="{859CA2CA-8A33-4975-9F01-7A3C8BB729DE}">
      <dsp:nvSpPr>
        <dsp:cNvPr id="0" name=""/>
        <dsp:cNvSpPr/>
      </dsp:nvSpPr>
      <dsp:spPr>
        <a:xfrm rot="10800000">
          <a:off x="0" y="2266"/>
          <a:ext cx="6984776" cy="854543"/>
        </a:xfrm>
        <a:prstGeom prst="upArrowCallout">
          <a:avLst/>
        </a:prstGeom>
        <a:solidFill>
          <a:schemeClr val="accent3">
            <a:shade val="50000"/>
            <a:hueOff val="125949"/>
            <a:satOff val="-11809"/>
            <a:lumOff val="178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Introduction</a:t>
          </a:r>
        </a:p>
      </dsp:txBody>
      <dsp:txXfrm rot="10800000">
        <a:off x="0" y="2266"/>
        <a:ext cx="6984776" cy="555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1B595-9204-450A-865F-A77EEADD680C}">
      <dsp:nvSpPr>
        <dsp:cNvPr id="0" name=""/>
        <dsp:cNvSpPr/>
      </dsp:nvSpPr>
      <dsp:spPr>
        <a:xfrm>
          <a:off x="0" y="3929821"/>
          <a:ext cx="6984776" cy="85974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Electronic Record Keeping (EHRs)</a:t>
          </a:r>
        </a:p>
      </dsp:txBody>
      <dsp:txXfrm>
        <a:off x="0" y="3929821"/>
        <a:ext cx="6984776" cy="464264"/>
      </dsp:txXfrm>
    </dsp:sp>
    <dsp:sp modelId="{E362FDBA-30D0-4809-B71D-8390D39F5834}">
      <dsp:nvSpPr>
        <dsp:cNvPr id="0" name=""/>
        <dsp:cNvSpPr/>
      </dsp:nvSpPr>
      <dsp:spPr>
        <a:xfrm>
          <a:off x="0" y="4376890"/>
          <a:ext cx="6984776" cy="39548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1960s - 1990s</a:t>
          </a:r>
        </a:p>
      </dsp:txBody>
      <dsp:txXfrm>
        <a:off x="0" y="4376890"/>
        <a:ext cx="6984776" cy="395484"/>
      </dsp:txXfrm>
    </dsp:sp>
    <dsp:sp modelId="{80AD606B-F25E-46DF-B405-18F7D2EAE74A}">
      <dsp:nvSpPr>
        <dsp:cNvPr id="0" name=""/>
        <dsp:cNvSpPr/>
      </dsp:nvSpPr>
      <dsp:spPr>
        <a:xfrm rot="10800000">
          <a:off x="0" y="2620423"/>
          <a:ext cx="6984776" cy="1322293"/>
        </a:xfrm>
        <a:prstGeom prst="upArrowCallout">
          <a:avLst/>
        </a:prstGeom>
        <a:solidFill>
          <a:schemeClr val="accent3">
            <a:hueOff val="-1689705"/>
            <a:satOff val="-7796"/>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Computed Topography Scanner (CT)</a:t>
          </a:r>
        </a:p>
      </dsp:txBody>
      <dsp:txXfrm rot="-10800000">
        <a:off x="0" y="2620423"/>
        <a:ext cx="6984776" cy="464125"/>
      </dsp:txXfrm>
    </dsp:sp>
    <dsp:sp modelId="{A8E0F749-66B2-490B-99E9-CC106B163B16}">
      <dsp:nvSpPr>
        <dsp:cNvPr id="0" name=""/>
        <dsp:cNvSpPr/>
      </dsp:nvSpPr>
      <dsp:spPr>
        <a:xfrm>
          <a:off x="0" y="3084548"/>
          <a:ext cx="6984776" cy="395365"/>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1970s</a:t>
          </a:r>
        </a:p>
      </dsp:txBody>
      <dsp:txXfrm>
        <a:off x="0" y="3084548"/>
        <a:ext cx="6984776" cy="395365"/>
      </dsp:txXfrm>
    </dsp:sp>
    <dsp:sp modelId="{A25054CA-3561-4005-9E2A-E158BA56E543}">
      <dsp:nvSpPr>
        <dsp:cNvPr id="0" name=""/>
        <dsp:cNvSpPr/>
      </dsp:nvSpPr>
      <dsp:spPr>
        <a:xfrm rot="10800000">
          <a:off x="0" y="1311026"/>
          <a:ext cx="6984776" cy="1322293"/>
        </a:xfrm>
        <a:prstGeom prst="upArrowCallout">
          <a:avLst/>
        </a:prstGeom>
        <a:solidFill>
          <a:schemeClr val="accent3">
            <a:hueOff val="-3379410"/>
            <a:satOff val="-15591"/>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Electrocardiogram (ECG)</a:t>
          </a:r>
        </a:p>
      </dsp:txBody>
      <dsp:txXfrm rot="-10800000">
        <a:off x="0" y="1311026"/>
        <a:ext cx="6984776" cy="464125"/>
      </dsp:txXfrm>
    </dsp:sp>
    <dsp:sp modelId="{AE91C502-71F9-4150-B240-1B96E8C95F9C}">
      <dsp:nvSpPr>
        <dsp:cNvPr id="0" name=""/>
        <dsp:cNvSpPr/>
      </dsp:nvSpPr>
      <dsp:spPr>
        <a:xfrm>
          <a:off x="0" y="1775151"/>
          <a:ext cx="6984776" cy="395365"/>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Early 1900s</a:t>
          </a:r>
        </a:p>
      </dsp:txBody>
      <dsp:txXfrm>
        <a:off x="0" y="1775151"/>
        <a:ext cx="6984776" cy="395365"/>
      </dsp:txXfrm>
    </dsp:sp>
    <dsp:sp modelId="{A48265CE-F3A3-46DB-9DD2-97590B4DBB84}">
      <dsp:nvSpPr>
        <dsp:cNvPr id="0" name=""/>
        <dsp:cNvSpPr/>
      </dsp:nvSpPr>
      <dsp:spPr>
        <a:xfrm rot="10800000">
          <a:off x="0" y="1628"/>
          <a:ext cx="6984776" cy="1322293"/>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X – Ray</a:t>
          </a:r>
        </a:p>
      </dsp:txBody>
      <dsp:txXfrm rot="-10800000">
        <a:off x="0" y="1628"/>
        <a:ext cx="6984776" cy="464125"/>
      </dsp:txXfrm>
    </dsp:sp>
    <dsp:sp modelId="{59FFE57C-E5F2-4FBD-AA4D-8DB27381892F}">
      <dsp:nvSpPr>
        <dsp:cNvPr id="0" name=""/>
        <dsp:cNvSpPr/>
      </dsp:nvSpPr>
      <dsp:spPr>
        <a:xfrm>
          <a:off x="0" y="465753"/>
          <a:ext cx="6984776" cy="395365"/>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1890s</a:t>
          </a:r>
        </a:p>
      </dsp:txBody>
      <dsp:txXfrm>
        <a:off x="0" y="465753"/>
        <a:ext cx="6984776" cy="3953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7/20/2023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7/20/2023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7/20/2023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7/20/2023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7/20/2023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umhs-sk.org/blog/medical-milestones-invention-x-ray#:~:text=The%20technology%20behind%20the%20X,1895%20by%20Wilhelm%20Conrad%20R%C3%B6ntgen" TargetMode="External"/><Relationship Id="rId7" Type="http://schemas.openxmlformats.org/officeDocument/2006/relationships/hyperlink" Target="https://unsplash.com/s/photos/electrocardiogram" TargetMode="External"/><Relationship Id="rId2" Type="http://schemas.openxmlformats.org/officeDocument/2006/relationships/hyperlink" Target="https://builtin.com/healthcare-technology" TargetMode="External"/><Relationship Id="rId1" Type="http://schemas.openxmlformats.org/officeDocument/2006/relationships/slideLayout" Target="../slideLayouts/slideLayout6.xml"/><Relationship Id="rId6" Type="http://schemas.openxmlformats.org/officeDocument/2006/relationships/hyperlink" Target="https://unsplash.com/s/photos/heart" TargetMode="External"/><Relationship Id="rId5" Type="http://schemas.openxmlformats.org/officeDocument/2006/relationships/hyperlink" Target="https://www.pfizer.com/news/articles/flashback_the_first_ecg#:~:text=Willem%20Einthoven%20found%20the%20beat,that%20a%20human%20heart%20creates" TargetMode="External"/><Relationship Id="rId4" Type="http://schemas.openxmlformats.org/officeDocument/2006/relationships/hyperlink" Target="https://unsplash.com/s/photos/x-ra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unsplash.com/s/photos/CT-scan" TargetMode="External"/><Relationship Id="rId2" Type="http://schemas.openxmlformats.org/officeDocument/2006/relationships/hyperlink" Target="https://catalinaimaging.com/history-ct-scan/#:~:text=The%20first%20commercially%20available%20CT,Prize%20in%20Physiology%20and%20Medicine" TargetMode="External"/><Relationship Id="rId1" Type="http://schemas.openxmlformats.org/officeDocument/2006/relationships/slideLayout" Target="../slideLayouts/slideLayout6.xml"/><Relationship Id="rId6" Type="http://schemas.openxmlformats.org/officeDocument/2006/relationships/hyperlink" Target="https://unsplash.com/s/photos/hospital-records" TargetMode="External"/><Relationship Id="rId5" Type="http://schemas.openxmlformats.org/officeDocument/2006/relationships/hyperlink" Target="https://unsplash.com/s/photos/files" TargetMode="External"/><Relationship Id="rId4" Type="http://schemas.openxmlformats.org/officeDocument/2006/relationships/hyperlink" Target="https://www.nethealth.com/blog/the-history-of-electronic-health-records-ehrs/#:~:text=The%20history%20of%20EHRs%20and,systems%20to%20adopt%20an%20EHR.&amp;text=In%20the%201960s%2C%20EMR%20programs,in%20partnership%20with%20health%20organiza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188640"/>
            <a:ext cx="4680519" cy="3456384"/>
          </a:xfrm>
        </p:spPr>
        <p:txBody>
          <a:bodyPr>
            <a:normAutofit fontScale="90000"/>
          </a:bodyPr>
          <a:lstStyle/>
          <a:p>
            <a:r>
              <a:rPr lang="en-US" sz="3600" dirty="0"/>
              <a:t>CA2 – Group Podcast</a:t>
            </a:r>
            <a:br>
              <a:rPr lang="en-US" dirty="0"/>
            </a:br>
            <a:br>
              <a:rPr lang="en-US" sz="2200" dirty="0"/>
            </a:br>
            <a:br>
              <a:rPr lang="en-US" sz="2200" dirty="0"/>
            </a:br>
            <a:br>
              <a:rPr lang="en-US" sz="2200" dirty="0"/>
            </a:br>
            <a:br>
              <a:rPr lang="en-US" sz="2200" dirty="0"/>
            </a:br>
            <a:br>
              <a:rPr lang="en-US" sz="2200" dirty="0"/>
            </a:br>
            <a:br>
              <a:rPr lang="en-US" sz="2200" dirty="0"/>
            </a:br>
            <a:br>
              <a:rPr lang="en-US" dirty="0"/>
            </a:br>
            <a:r>
              <a:rPr lang="en-US" sz="7300" dirty="0"/>
              <a:t>Health Tech</a:t>
            </a:r>
          </a:p>
        </p:txBody>
      </p:sp>
      <p:sp>
        <p:nvSpPr>
          <p:cNvPr id="3" name="Subtitle 2"/>
          <p:cNvSpPr>
            <a:spLocks noGrp="1"/>
          </p:cNvSpPr>
          <p:nvPr>
            <p:ph type="subTitle" idx="1"/>
          </p:nvPr>
        </p:nvSpPr>
        <p:spPr>
          <a:xfrm>
            <a:off x="191344" y="5181600"/>
            <a:ext cx="4317032" cy="1415752"/>
          </a:xfrm>
        </p:spPr>
        <p:txBody>
          <a:bodyPr>
            <a:normAutofit/>
          </a:bodyPr>
          <a:lstStyle/>
          <a:p>
            <a:r>
              <a:rPr lang="en-US" dirty="0">
                <a:solidFill>
                  <a:schemeClr val="tx1"/>
                </a:solidFill>
              </a:rPr>
              <a:t>Aneta Kostas</a:t>
            </a:r>
          </a:p>
          <a:p>
            <a:r>
              <a:rPr lang="en-US" dirty="0">
                <a:solidFill>
                  <a:schemeClr val="tx1"/>
                </a:solidFill>
              </a:rPr>
              <a:t>Arisha Mirza</a:t>
            </a:r>
          </a:p>
          <a:p>
            <a:r>
              <a:rPr lang="en-US" dirty="0">
                <a:solidFill>
                  <a:schemeClr val="tx1"/>
                </a:solidFill>
              </a:rPr>
              <a:t>Ryan Stokes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mc:Choice xmlns:p14="http://schemas.microsoft.com/office/powerpoint/2010/main" Requires="p14">
      <p:transition p14:dur="0" advTm="5247"/>
    </mc:Choice>
    <mc:Fallback>
      <p:transition advTm="524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91856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endParaRPr lang="en-IE" dirty="0"/>
          </a:p>
        </p:txBody>
      </p:sp>
      <p:sp>
        <p:nvSpPr>
          <p:cNvPr id="3" name="Text Placeholder 2">
            <a:extLst>
              <a:ext uri="{FF2B5EF4-FFF2-40B4-BE49-F238E27FC236}">
                <a16:creationId xmlns:a16="http://schemas.microsoft.com/office/drawing/2014/main" id="{E3DFDC8A-BC31-EE20-BB99-9E748B7DFB95}"/>
              </a:ext>
            </a:extLst>
          </p:cNvPr>
          <p:cNvSpPr>
            <a:spLocks noGrp="1"/>
          </p:cNvSpPr>
          <p:nvPr>
            <p:ph type="body" idx="1"/>
          </p:nvPr>
        </p:nvSpPr>
        <p:spPr/>
        <p:txBody>
          <a:bodyPr/>
          <a:lstStyle/>
          <a:p>
            <a:endParaRPr lang="en-IE"/>
          </a:p>
        </p:txBody>
      </p:sp>
      <p:sp>
        <p:nvSpPr>
          <p:cNvPr id="4" name="Content Placeholder 3">
            <a:extLst>
              <a:ext uri="{FF2B5EF4-FFF2-40B4-BE49-F238E27FC236}">
                <a16:creationId xmlns:a16="http://schemas.microsoft.com/office/drawing/2014/main" id="{F2290FDC-BDC3-0683-2C54-1340F46A9FFF}"/>
              </a:ext>
            </a:extLst>
          </p:cNvPr>
          <p:cNvSpPr>
            <a:spLocks noGrp="1"/>
          </p:cNvSpPr>
          <p:nvPr>
            <p:ph sz="half" idx="2"/>
          </p:nvPr>
        </p:nvSpPr>
        <p:spPr/>
        <p:txBody>
          <a:bodyPr/>
          <a:lstStyle/>
          <a:p>
            <a:endParaRPr lang="en-IE"/>
          </a:p>
        </p:txBody>
      </p:sp>
    </p:spTree>
    <p:extLst>
      <p:ext uri="{BB962C8B-B14F-4D97-AF65-F5344CB8AC3E}">
        <p14:creationId xmlns:p14="http://schemas.microsoft.com/office/powerpoint/2010/main" val="757983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40359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endParaRPr lang="en-IE" dirty="0"/>
          </a:p>
        </p:txBody>
      </p:sp>
      <p:sp>
        <p:nvSpPr>
          <p:cNvPr id="3" name="Text Placeholder 2">
            <a:extLst>
              <a:ext uri="{FF2B5EF4-FFF2-40B4-BE49-F238E27FC236}">
                <a16:creationId xmlns:a16="http://schemas.microsoft.com/office/drawing/2014/main" id="{E3DFDC8A-BC31-EE20-BB99-9E748B7DFB95}"/>
              </a:ext>
            </a:extLst>
          </p:cNvPr>
          <p:cNvSpPr>
            <a:spLocks noGrp="1"/>
          </p:cNvSpPr>
          <p:nvPr>
            <p:ph type="body" idx="1"/>
          </p:nvPr>
        </p:nvSpPr>
        <p:spPr/>
        <p:txBody>
          <a:bodyPr/>
          <a:lstStyle/>
          <a:p>
            <a:endParaRPr lang="en-IE"/>
          </a:p>
        </p:txBody>
      </p:sp>
      <p:sp>
        <p:nvSpPr>
          <p:cNvPr id="4" name="Content Placeholder 3">
            <a:extLst>
              <a:ext uri="{FF2B5EF4-FFF2-40B4-BE49-F238E27FC236}">
                <a16:creationId xmlns:a16="http://schemas.microsoft.com/office/drawing/2014/main" id="{F2290FDC-BDC3-0683-2C54-1340F46A9FFF}"/>
              </a:ext>
            </a:extLst>
          </p:cNvPr>
          <p:cNvSpPr>
            <a:spLocks noGrp="1"/>
          </p:cNvSpPr>
          <p:nvPr>
            <p:ph sz="half" idx="2"/>
          </p:nvPr>
        </p:nvSpPr>
        <p:spPr/>
        <p:txBody>
          <a:bodyPr/>
          <a:lstStyle/>
          <a:p>
            <a:endParaRPr lang="en-IE"/>
          </a:p>
        </p:txBody>
      </p:sp>
    </p:spTree>
    <p:extLst>
      <p:ext uri="{BB962C8B-B14F-4D97-AF65-F5344CB8AC3E}">
        <p14:creationId xmlns:p14="http://schemas.microsoft.com/office/powerpoint/2010/main" val="2576893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TextBox 2">
            <a:extLst>
              <a:ext uri="{FF2B5EF4-FFF2-40B4-BE49-F238E27FC236}">
                <a16:creationId xmlns:a16="http://schemas.microsoft.com/office/drawing/2014/main" id="{57F23AF2-9605-E9F1-E373-C2D6A9F869FE}"/>
              </a:ext>
            </a:extLst>
          </p:cNvPr>
          <p:cNvSpPr txBox="1"/>
          <p:nvPr/>
        </p:nvSpPr>
        <p:spPr>
          <a:xfrm>
            <a:off x="947428" y="2060848"/>
            <a:ext cx="10297144" cy="4247317"/>
          </a:xfrm>
          <a:prstGeom prst="rect">
            <a:avLst/>
          </a:prstGeom>
          <a:noFill/>
        </p:spPr>
        <p:txBody>
          <a:bodyPr wrap="square" rtlCol="0">
            <a:spAutoFit/>
          </a:bodyPr>
          <a:lstStyle/>
          <a:p>
            <a:r>
              <a:rPr lang="en-IE" dirty="0">
                <a:hlinkClick r:id="rId2"/>
              </a:rPr>
              <a:t>https://builtin.com/healthcare-technology</a:t>
            </a:r>
            <a:r>
              <a:rPr lang="en-IE" dirty="0"/>
              <a:t> – Slide 2</a:t>
            </a:r>
          </a:p>
          <a:p>
            <a:endParaRPr lang="en-IE" dirty="0"/>
          </a:p>
          <a:p>
            <a:r>
              <a:rPr lang="en-IE" dirty="0">
                <a:hlinkClick r:id="rId3"/>
              </a:rPr>
              <a:t>https://www.umhs-sk.org/blog/medical-milestones-invention-x-ray#:~:text=The%20technology%20behind%20the%20X,1895%20by%20Wilhelm%20Conrad%20R%C3%B6ntgen</a:t>
            </a:r>
            <a:r>
              <a:rPr lang="en-IE" dirty="0"/>
              <a:t>. – Slide 6</a:t>
            </a:r>
          </a:p>
          <a:p>
            <a:endParaRPr lang="en-IE" dirty="0"/>
          </a:p>
          <a:p>
            <a:r>
              <a:rPr lang="en-IE" dirty="0">
                <a:hlinkClick r:id="rId4"/>
              </a:rPr>
              <a:t>https://unsplash.com/s/photos/x-ray</a:t>
            </a:r>
            <a:r>
              <a:rPr lang="en-IE" dirty="0"/>
              <a:t> – Slide 6</a:t>
            </a:r>
          </a:p>
          <a:p>
            <a:endParaRPr lang="en-IE" dirty="0"/>
          </a:p>
          <a:p>
            <a:r>
              <a:rPr lang="en-IE" dirty="0">
                <a:hlinkClick r:id="rId5"/>
              </a:rPr>
              <a:t>https://www.pfizer.com/news/articles/flashback_the_first_ecg#:~:text=Willem%20Einthoven%20found%20the%20beat,that%20a%20human%20heart%20creates</a:t>
            </a:r>
            <a:r>
              <a:rPr lang="en-IE" dirty="0"/>
              <a:t>. – Slide 7</a:t>
            </a:r>
          </a:p>
          <a:p>
            <a:endParaRPr lang="en-IE" dirty="0"/>
          </a:p>
          <a:p>
            <a:r>
              <a:rPr lang="en-IE" dirty="0">
                <a:hlinkClick r:id="rId6"/>
              </a:rPr>
              <a:t>https://unsplash.com/s/photos/heart</a:t>
            </a:r>
            <a:r>
              <a:rPr lang="en-IE" dirty="0"/>
              <a:t> – Slide 7</a:t>
            </a:r>
          </a:p>
          <a:p>
            <a:endParaRPr lang="en-IE" dirty="0"/>
          </a:p>
          <a:p>
            <a:r>
              <a:rPr lang="en-IE" dirty="0">
                <a:hlinkClick r:id="rId7"/>
              </a:rPr>
              <a:t>https://unsplash.com/s/photos/electrocardiogram</a:t>
            </a:r>
            <a:r>
              <a:rPr lang="en-IE" dirty="0"/>
              <a:t> – Slide 7</a:t>
            </a:r>
          </a:p>
          <a:p>
            <a:endParaRPr lang="en-IE"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TextBox 2">
            <a:extLst>
              <a:ext uri="{FF2B5EF4-FFF2-40B4-BE49-F238E27FC236}">
                <a16:creationId xmlns:a16="http://schemas.microsoft.com/office/drawing/2014/main" id="{57F23AF2-9605-E9F1-E373-C2D6A9F869FE}"/>
              </a:ext>
            </a:extLst>
          </p:cNvPr>
          <p:cNvSpPr txBox="1"/>
          <p:nvPr/>
        </p:nvSpPr>
        <p:spPr>
          <a:xfrm>
            <a:off x="947428" y="1933733"/>
            <a:ext cx="10297144" cy="4247317"/>
          </a:xfrm>
          <a:prstGeom prst="rect">
            <a:avLst/>
          </a:prstGeom>
          <a:noFill/>
        </p:spPr>
        <p:txBody>
          <a:bodyPr wrap="square" rtlCol="0">
            <a:spAutoFit/>
          </a:bodyPr>
          <a:lstStyle/>
          <a:p>
            <a:r>
              <a:rPr lang="en-IE" dirty="0">
                <a:hlinkClick r:id="rId2"/>
              </a:rPr>
              <a:t>https://catalinaimaging.com/history-ct-scan/#:~:text=The%20first%20commercially%20available%20CT,Prize%20in%20Physiology%20and%20Medicine</a:t>
            </a:r>
            <a:r>
              <a:rPr lang="en-IE" dirty="0"/>
              <a:t> – Slide 8</a:t>
            </a:r>
          </a:p>
          <a:p>
            <a:endParaRPr lang="en-IE" dirty="0">
              <a:hlinkClick r:id="rId3"/>
            </a:endParaRPr>
          </a:p>
          <a:p>
            <a:endParaRPr lang="en-IE" dirty="0">
              <a:hlinkClick r:id="rId3"/>
            </a:endParaRPr>
          </a:p>
          <a:p>
            <a:r>
              <a:rPr lang="en-IE" dirty="0">
                <a:hlinkClick r:id="rId3"/>
              </a:rPr>
              <a:t>https://unsplash.com/s/photos/CT-scan</a:t>
            </a:r>
            <a:r>
              <a:rPr lang="en-IE" dirty="0"/>
              <a:t> - Slide 8</a:t>
            </a:r>
          </a:p>
          <a:p>
            <a:endParaRPr lang="en-IE" dirty="0"/>
          </a:p>
          <a:p>
            <a:r>
              <a:rPr lang="en-IE" dirty="0">
                <a:hlinkClick r:id="rId4"/>
              </a:rPr>
              <a:t>https://www.nethealth.com/blog/the-history-of-electronic-health-records-ehrs/#:~:text=The%20history%20of%20EHRs%20and,systems%20to%20adopt%20an%20EHR.&amp;text=In%20the%201960s%2C%20EMR%20programs,in%20partnership%20with%20health%20organizations</a:t>
            </a:r>
            <a:r>
              <a:rPr lang="en-IE" dirty="0"/>
              <a:t>. – Slide 9</a:t>
            </a:r>
          </a:p>
          <a:p>
            <a:endParaRPr lang="en-IE" dirty="0"/>
          </a:p>
          <a:p>
            <a:r>
              <a:rPr lang="en-IE" dirty="0">
                <a:hlinkClick r:id="rId5"/>
              </a:rPr>
              <a:t>https://unsplash.com/s/photos/files</a:t>
            </a:r>
            <a:r>
              <a:rPr lang="en-IE" dirty="0"/>
              <a:t> – Slide 9</a:t>
            </a:r>
          </a:p>
          <a:p>
            <a:endParaRPr lang="en-IE" dirty="0"/>
          </a:p>
          <a:p>
            <a:r>
              <a:rPr lang="en-IE" dirty="0">
                <a:hlinkClick r:id="rId6"/>
              </a:rPr>
              <a:t>https://unsplash.com/s/photos/hospital-records</a:t>
            </a:r>
            <a:r>
              <a:rPr lang="en-IE" dirty="0"/>
              <a:t> – Slide 9</a:t>
            </a:r>
          </a:p>
        </p:txBody>
      </p:sp>
    </p:spTree>
    <p:extLst>
      <p:ext uri="{BB962C8B-B14F-4D97-AF65-F5344CB8AC3E}">
        <p14:creationId xmlns:p14="http://schemas.microsoft.com/office/powerpoint/2010/main" val="3498104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TextBox 2">
            <a:extLst>
              <a:ext uri="{FF2B5EF4-FFF2-40B4-BE49-F238E27FC236}">
                <a16:creationId xmlns:a16="http://schemas.microsoft.com/office/drawing/2014/main" id="{57F23AF2-9605-E9F1-E373-C2D6A9F869FE}"/>
              </a:ext>
            </a:extLst>
          </p:cNvPr>
          <p:cNvSpPr txBox="1"/>
          <p:nvPr/>
        </p:nvSpPr>
        <p:spPr>
          <a:xfrm>
            <a:off x="947428" y="1905473"/>
            <a:ext cx="10297144" cy="1200329"/>
          </a:xfrm>
          <a:prstGeom prst="rect">
            <a:avLst/>
          </a:prstGeom>
          <a:noFill/>
        </p:spPr>
        <p:txBody>
          <a:bodyPr wrap="square" rtlCol="0">
            <a:spAutoFit/>
          </a:bodyPr>
          <a:lstStyle/>
          <a:p>
            <a:endParaRPr lang="en-IE" dirty="0"/>
          </a:p>
          <a:p>
            <a:endParaRPr lang="en-IE" dirty="0"/>
          </a:p>
          <a:p>
            <a:endParaRPr lang="en-IE" dirty="0"/>
          </a:p>
          <a:p>
            <a:endParaRPr lang="en-IE" dirty="0"/>
          </a:p>
        </p:txBody>
      </p:sp>
    </p:spTree>
    <p:extLst>
      <p:ext uri="{BB962C8B-B14F-4D97-AF65-F5344CB8AC3E}">
        <p14:creationId xmlns:p14="http://schemas.microsoft.com/office/powerpoint/2010/main" val="596371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124899773"/>
              </p:ext>
            </p:extLst>
          </p:nvPr>
        </p:nvGraphicFramePr>
        <p:xfrm>
          <a:off x="2603612" y="1772816"/>
          <a:ext cx="6984776" cy="4791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7326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524000" y="2060848"/>
            <a:ext cx="9144000" cy="4320480"/>
          </a:xfrm>
        </p:spPr>
        <p:txBody>
          <a:bodyPr>
            <a:normAutofit/>
          </a:bodyPr>
          <a:lstStyle/>
          <a:p>
            <a:pPr marL="0" indent="0" algn="ctr">
              <a:buNone/>
            </a:pPr>
            <a:r>
              <a:rPr lang="en-GB" sz="4400" i="0" dirty="0">
                <a:solidFill>
                  <a:srgbClr val="3A3B41"/>
                </a:solidFill>
                <a:effectLst/>
                <a:latin typeface="Montserrat" panose="00000500000000000000" pitchFamily="2" charset="0"/>
              </a:rPr>
              <a:t>Healthcare technology, or “</a:t>
            </a:r>
            <a:r>
              <a:rPr lang="en-GB" sz="4400" b="1" dirty="0">
                <a:solidFill>
                  <a:srgbClr val="3A3B41"/>
                </a:solidFill>
                <a:latin typeface="Montserrat" panose="00000500000000000000" pitchFamily="2" charset="0"/>
              </a:rPr>
              <a:t>H</a:t>
            </a:r>
            <a:r>
              <a:rPr lang="en-GB" sz="4400" b="1" i="0" dirty="0">
                <a:solidFill>
                  <a:srgbClr val="3A3B41"/>
                </a:solidFill>
                <a:effectLst/>
                <a:latin typeface="Montserrat" panose="00000500000000000000" pitchFamily="2" charset="0"/>
              </a:rPr>
              <a:t>ealthtech</a:t>
            </a:r>
            <a:r>
              <a:rPr lang="en-GB" sz="4400" i="0" dirty="0">
                <a:solidFill>
                  <a:srgbClr val="3A3B41"/>
                </a:solidFill>
                <a:effectLst/>
                <a:latin typeface="Montserrat" panose="00000500000000000000" pitchFamily="2" charset="0"/>
              </a:rPr>
              <a:t>”, refers to the use of technologies developed for the purpose of improving any and all aspects of the healthcare system</a:t>
            </a:r>
          </a:p>
          <a:p>
            <a:pPr marL="0" indent="0">
              <a:buNone/>
            </a:pPr>
            <a:r>
              <a:rPr lang="en-GB" sz="1200" dirty="0">
                <a:solidFill>
                  <a:srgbClr val="3A3B41"/>
                </a:solidFill>
                <a:latin typeface="Montserrat" panose="00000500000000000000" pitchFamily="2" charset="0"/>
              </a:rPr>
              <a:t>        </a:t>
            </a:r>
            <a:r>
              <a:rPr lang="en-GB" sz="1200" b="0" i="0" dirty="0">
                <a:solidFill>
                  <a:schemeClr val="tx1">
                    <a:lumMod val="50000"/>
                    <a:lumOff val="50000"/>
                  </a:schemeClr>
                </a:solidFill>
                <a:effectLst/>
                <a:latin typeface="Montserrat" panose="00000500000000000000" pitchFamily="2" charset="0"/>
              </a:rPr>
              <a:t>– builtin.com</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Technology in Health (1890 – 2000)</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Innovations of the 20</a:t>
            </a:r>
            <a:r>
              <a:rPr lang="en-US" baseline="30000" dirty="0"/>
              <a:t>th</a:t>
            </a:r>
            <a:r>
              <a:rPr lang="en-US" dirty="0"/>
              <a:t> Century</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990891579"/>
              </p:ext>
            </p:extLst>
          </p:nvPr>
        </p:nvGraphicFramePr>
        <p:xfrm>
          <a:off x="2603612" y="1772816"/>
          <a:ext cx="6984776" cy="4791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 Ray Machine</a:t>
            </a:r>
          </a:p>
        </p:txBody>
      </p:sp>
      <p:pic>
        <p:nvPicPr>
          <p:cNvPr id="12" name="Picture 11" descr="A person explaining x-ray to a group of people&#10;&#10;Description automatically generated">
            <a:extLst>
              <a:ext uri="{FF2B5EF4-FFF2-40B4-BE49-F238E27FC236}">
                <a16:creationId xmlns:a16="http://schemas.microsoft.com/office/drawing/2014/main" id="{088BB5BC-139C-D207-A598-C4D3AC68D5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3368" y="1772816"/>
            <a:ext cx="3331988" cy="2221325"/>
          </a:xfrm>
          <a:prstGeom prst="rect">
            <a:avLst/>
          </a:prstGeom>
        </p:spPr>
      </p:pic>
      <p:pic>
        <p:nvPicPr>
          <p:cNvPr id="8" name="Content Placeholder 7" descr="X-ray of a hand&#10;&#10;Description automatically generated">
            <a:extLst>
              <a:ext uri="{FF2B5EF4-FFF2-40B4-BE49-F238E27FC236}">
                <a16:creationId xmlns:a16="http://schemas.microsoft.com/office/drawing/2014/main" id="{7B266849-E932-C18D-0FF0-97D2F1244593}"/>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963704" y="4319828"/>
            <a:ext cx="4011316" cy="2398060"/>
          </a:xfrm>
        </p:spPr>
      </p:pic>
      <p:sp>
        <p:nvSpPr>
          <p:cNvPr id="13" name="TextBox 12">
            <a:extLst>
              <a:ext uri="{FF2B5EF4-FFF2-40B4-BE49-F238E27FC236}">
                <a16:creationId xmlns:a16="http://schemas.microsoft.com/office/drawing/2014/main" id="{BCF9BB7A-B2CB-0BFF-F222-E3ACEC24F9D1}"/>
              </a:ext>
            </a:extLst>
          </p:cNvPr>
          <p:cNvSpPr txBox="1"/>
          <p:nvPr/>
        </p:nvSpPr>
        <p:spPr>
          <a:xfrm>
            <a:off x="335360" y="1791486"/>
            <a:ext cx="6264696" cy="4801314"/>
          </a:xfrm>
          <a:prstGeom prst="rect">
            <a:avLst/>
          </a:prstGeom>
          <a:noFill/>
        </p:spPr>
        <p:txBody>
          <a:bodyPr wrap="square" rtlCol="0">
            <a:spAutoFit/>
          </a:bodyPr>
          <a:lstStyle/>
          <a:p>
            <a:pPr marL="285750" indent="-285750">
              <a:buFont typeface="Arial" panose="020B0604020202020204" pitchFamily="34" charset="0"/>
              <a:buChar char="•"/>
            </a:pPr>
            <a:r>
              <a:rPr lang="en-IE" dirty="0"/>
              <a:t>X – Rays Discovered </a:t>
            </a:r>
            <a:r>
              <a:rPr lang="en-GB" dirty="0"/>
              <a:t>on November 8, 1895 by Wilhelm Conrad Röntgen.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Discovered Accidentally while he was researching cathode rays, which would later be used in TVs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Röntgen names them X – Rays due to their unknown origins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Within a year of the discovery use of them in medical settings was wide-spread.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Röntgen wins the Nobel Prize in Physics in 1901 for the revolutionary discovery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Dangers of radiation from X – Rays not fully understood until many years later.</a:t>
            </a:r>
            <a:endParaRPr lang="en-IE" dirty="0"/>
          </a:p>
        </p:txBody>
      </p:sp>
      <p:pic>
        <p:nvPicPr>
          <p:cNvPr id="10" name="Picture 9" descr="A person looking at an x-ray&#10;&#10;Description automatically generated">
            <a:extLst>
              <a:ext uri="{FF2B5EF4-FFF2-40B4-BE49-F238E27FC236}">
                <a16:creationId xmlns:a16="http://schemas.microsoft.com/office/drawing/2014/main" id="{966A6908-D097-3104-B5B1-34E97E3626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96" y="3129465"/>
            <a:ext cx="3187689" cy="2125355"/>
          </a:xfrm>
          <a:prstGeom prst="rect">
            <a:avLst/>
          </a:prstGeom>
          <a:ln>
            <a:solidFill>
              <a:schemeClr val="tx1">
                <a:lumMod val="65000"/>
                <a:lumOff val="35000"/>
              </a:schemeClr>
            </a:solidFill>
          </a:ln>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D5C7-AA0C-D57B-7BCC-032619F7B64E}"/>
              </a:ext>
            </a:extLst>
          </p:cNvPr>
          <p:cNvSpPr>
            <a:spLocks noGrp="1"/>
          </p:cNvSpPr>
          <p:nvPr>
            <p:ph type="title"/>
          </p:nvPr>
        </p:nvSpPr>
        <p:spPr/>
        <p:txBody>
          <a:bodyPr/>
          <a:lstStyle/>
          <a:p>
            <a:r>
              <a:rPr lang="en-IE" dirty="0"/>
              <a:t>Electrocardiogram (ECG)</a:t>
            </a:r>
          </a:p>
        </p:txBody>
      </p:sp>
      <p:pic>
        <p:nvPicPr>
          <p:cNvPr id="10" name="Picture 9" descr="A monitor with a screen showing a graph&#10;&#10;Description automatically generated">
            <a:extLst>
              <a:ext uri="{FF2B5EF4-FFF2-40B4-BE49-F238E27FC236}">
                <a16:creationId xmlns:a16="http://schemas.microsoft.com/office/drawing/2014/main" id="{981A1D11-4AAB-8018-15C8-32CE02C4CF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6080" y="2996952"/>
            <a:ext cx="3997905" cy="2249488"/>
          </a:xfrm>
          <a:prstGeom prst="rect">
            <a:avLst/>
          </a:prstGeom>
          <a:ln>
            <a:solidFill>
              <a:schemeClr val="tx1">
                <a:lumMod val="65000"/>
                <a:lumOff val="35000"/>
              </a:schemeClr>
            </a:solidFill>
          </a:ln>
        </p:spPr>
      </p:pic>
      <p:pic>
        <p:nvPicPr>
          <p:cNvPr id="12" name="Picture 11" descr="Close-up of medical equipment&#10;&#10;Description automatically generated">
            <a:extLst>
              <a:ext uri="{FF2B5EF4-FFF2-40B4-BE49-F238E27FC236}">
                <a16:creationId xmlns:a16="http://schemas.microsoft.com/office/drawing/2014/main" id="{720F9FD1-2DB3-37C9-64CE-6EE127D33C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929" y="4581128"/>
            <a:ext cx="3044035" cy="2029067"/>
          </a:xfrm>
          <a:prstGeom prst="rect">
            <a:avLst/>
          </a:prstGeom>
          <a:ln>
            <a:solidFill>
              <a:schemeClr val="tx1">
                <a:lumMod val="75000"/>
                <a:lumOff val="25000"/>
              </a:schemeClr>
            </a:solidFill>
          </a:ln>
        </p:spPr>
      </p:pic>
      <p:pic>
        <p:nvPicPr>
          <p:cNvPr id="8" name="Content Placeholder 7" descr="A model of a human heart&#10;&#10;Description automatically generated">
            <a:extLst>
              <a:ext uri="{FF2B5EF4-FFF2-40B4-BE49-F238E27FC236}">
                <a16:creationId xmlns:a16="http://schemas.microsoft.com/office/drawing/2014/main" id="{4358CC83-F399-EE4D-5EB9-E70300D6FB5E}"/>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9912424" y="1916832"/>
            <a:ext cx="1499659" cy="2249488"/>
          </a:xfrm>
          <a:ln>
            <a:solidFill>
              <a:schemeClr val="tx1">
                <a:lumMod val="75000"/>
                <a:lumOff val="25000"/>
              </a:schemeClr>
            </a:solidFill>
          </a:ln>
        </p:spPr>
      </p:pic>
      <p:sp>
        <p:nvSpPr>
          <p:cNvPr id="14" name="TextBox 13">
            <a:extLst>
              <a:ext uri="{FF2B5EF4-FFF2-40B4-BE49-F238E27FC236}">
                <a16:creationId xmlns:a16="http://schemas.microsoft.com/office/drawing/2014/main" id="{77EA7BE8-DD89-238A-4C45-0768B95B7AB8}"/>
              </a:ext>
            </a:extLst>
          </p:cNvPr>
          <p:cNvSpPr txBox="1"/>
          <p:nvPr/>
        </p:nvSpPr>
        <p:spPr>
          <a:xfrm>
            <a:off x="393724" y="1627163"/>
            <a:ext cx="6264696" cy="5078313"/>
          </a:xfrm>
          <a:prstGeom prst="rect">
            <a:avLst/>
          </a:prstGeom>
          <a:noFill/>
        </p:spPr>
        <p:txBody>
          <a:bodyPr wrap="square" rtlCol="0">
            <a:spAutoFit/>
          </a:bodyPr>
          <a:lstStyle/>
          <a:p>
            <a:pPr marL="285750" indent="-285750">
              <a:buFont typeface="Arial" panose="020B0604020202020204" pitchFamily="34" charset="0"/>
              <a:buChar char="•"/>
            </a:pPr>
            <a:r>
              <a:rPr lang="en-IE" dirty="0"/>
              <a:t>First ECG machine was invented by William Einthoven in 1901</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First Machine weighed over 600 pounds, the modern ECG weighs just 6 pounds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had to submerge their hands and one foot in water for the reading</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Medical use began officially in 1909</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First used to detect irregular heartbeats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Within 20 years was used to detect a wider variety of problems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Einthoven was awarded the Nobel Prize in Medicine in 1927 for his invention</a:t>
            </a:r>
          </a:p>
        </p:txBody>
      </p:sp>
    </p:spTree>
    <p:extLst>
      <p:ext uri="{BB962C8B-B14F-4D97-AF65-F5344CB8AC3E}">
        <p14:creationId xmlns:p14="http://schemas.microsoft.com/office/powerpoint/2010/main" val="188135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Computer Topography (CT) Scanner</a:t>
            </a:r>
          </a:p>
        </p:txBody>
      </p:sp>
      <p:pic>
        <p:nvPicPr>
          <p:cNvPr id="10" name="Picture 9" descr="A person lying on a ct scan machine&#10;&#10;Description automatically generated">
            <a:extLst>
              <a:ext uri="{FF2B5EF4-FFF2-40B4-BE49-F238E27FC236}">
                <a16:creationId xmlns:a16="http://schemas.microsoft.com/office/drawing/2014/main" id="{59A58E12-E273-2969-912E-41140B3875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0296" y="1844824"/>
            <a:ext cx="2977276" cy="1984851"/>
          </a:xfrm>
          <a:prstGeom prst="rect">
            <a:avLst/>
          </a:prstGeom>
          <a:ln>
            <a:solidFill>
              <a:schemeClr val="tx1">
                <a:lumMod val="65000"/>
                <a:lumOff val="35000"/>
              </a:schemeClr>
            </a:solidFill>
          </a:ln>
        </p:spPr>
      </p:pic>
      <p:pic>
        <p:nvPicPr>
          <p:cNvPr id="8" name="Content Placeholder 7" descr="A close-up of x-ray images&#10;&#10;Description automatically generated">
            <a:extLst>
              <a:ext uri="{FF2B5EF4-FFF2-40B4-BE49-F238E27FC236}">
                <a16:creationId xmlns:a16="http://schemas.microsoft.com/office/drawing/2014/main" id="{64E59033-7638-79E8-14A5-91A0B5025A6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672064" y="3356992"/>
            <a:ext cx="3672408" cy="2448272"/>
          </a:xfrm>
          <a:ln>
            <a:solidFill>
              <a:schemeClr val="tx1">
                <a:lumMod val="75000"/>
                <a:lumOff val="25000"/>
              </a:schemeClr>
            </a:solidFill>
          </a:ln>
        </p:spPr>
      </p:pic>
      <p:pic>
        <p:nvPicPr>
          <p:cNvPr id="16" name="Picture 15" descr="A person with a laser beam on their head&#10;&#10;Description automatically generated">
            <a:extLst>
              <a:ext uri="{FF2B5EF4-FFF2-40B4-BE49-F238E27FC236}">
                <a16:creationId xmlns:a16="http://schemas.microsoft.com/office/drawing/2014/main" id="{2BB59D5F-AF57-0FF9-5479-82EE4EC62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3336" y="5047185"/>
            <a:ext cx="2274236" cy="1516157"/>
          </a:xfrm>
          <a:prstGeom prst="rect">
            <a:avLst/>
          </a:prstGeom>
          <a:ln>
            <a:solidFill>
              <a:schemeClr val="tx1">
                <a:lumMod val="75000"/>
                <a:lumOff val="25000"/>
              </a:schemeClr>
            </a:solidFill>
          </a:ln>
        </p:spPr>
      </p:pic>
      <p:sp>
        <p:nvSpPr>
          <p:cNvPr id="19" name="TextBox 18">
            <a:extLst>
              <a:ext uri="{FF2B5EF4-FFF2-40B4-BE49-F238E27FC236}">
                <a16:creationId xmlns:a16="http://schemas.microsoft.com/office/drawing/2014/main" id="{9592D735-4D7E-0FEA-CC3D-D11DE10EC0CA}"/>
              </a:ext>
            </a:extLst>
          </p:cNvPr>
          <p:cNvSpPr txBox="1"/>
          <p:nvPr/>
        </p:nvSpPr>
        <p:spPr>
          <a:xfrm>
            <a:off x="335360" y="2420888"/>
            <a:ext cx="5544616" cy="3693319"/>
          </a:xfrm>
          <a:prstGeom prst="rect">
            <a:avLst/>
          </a:prstGeom>
          <a:noFill/>
        </p:spPr>
        <p:txBody>
          <a:bodyPr wrap="square" rtlCol="0">
            <a:spAutoFit/>
          </a:bodyPr>
          <a:lstStyle/>
          <a:p>
            <a:pPr marL="285750" indent="-285750">
              <a:buFont typeface="Arial" panose="020B0604020202020204" pitchFamily="34" charset="0"/>
              <a:buChar char="•"/>
            </a:pPr>
            <a:r>
              <a:rPr lang="en-IE" dirty="0"/>
              <a:t>First CT Machine was invented by Godfrey Hounsfield and Dr. Allan Cormack in 1971</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Prototype successfully tested in Atkinson Morley Hospital 1971</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Commercially available in 1972</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From 1972 – 1980 over 3 million scans were performed</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Early machines took over a week to scan, process and interpret.</a:t>
            </a:r>
          </a:p>
        </p:txBody>
      </p:sp>
    </p:spTree>
    <p:extLst>
      <p:ext uri="{BB962C8B-B14F-4D97-AF65-F5344CB8AC3E}">
        <p14:creationId xmlns:p14="http://schemas.microsoft.com/office/powerpoint/2010/main" val="42345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graph&#10;&#10;Description automatically generated">
            <a:extLst>
              <a:ext uri="{FF2B5EF4-FFF2-40B4-BE49-F238E27FC236}">
                <a16:creationId xmlns:a16="http://schemas.microsoft.com/office/drawing/2014/main" id="{C5ED80CD-09A4-50E8-A6BF-D4645935CF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8619" y="4365104"/>
            <a:ext cx="3426013" cy="2193122"/>
          </a:xfrm>
          <a:prstGeom prst="rect">
            <a:avLst/>
          </a:prstGeom>
          <a:ln>
            <a:solidFill>
              <a:schemeClr val="tx1">
                <a:lumMod val="75000"/>
                <a:lumOff val="25000"/>
              </a:schemeClr>
            </a:solidFill>
          </a:ln>
        </p:spPr>
      </p:pic>
      <p:sp>
        <p:nvSpPr>
          <p:cNvPr id="2" name="Title 1">
            <a:extLst>
              <a:ext uri="{FF2B5EF4-FFF2-40B4-BE49-F238E27FC236}">
                <a16:creationId xmlns:a16="http://schemas.microsoft.com/office/drawing/2014/main" id="{2EF61792-3E2A-B62E-E719-93DBE3277E63}"/>
              </a:ext>
            </a:extLst>
          </p:cNvPr>
          <p:cNvSpPr>
            <a:spLocks noGrp="1"/>
          </p:cNvSpPr>
          <p:nvPr>
            <p:ph type="title"/>
          </p:nvPr>
        </p:nvSpPr>
        <p:spPr/>
        <p:txBody>
          <a:bodyPr/>
          <a:lstStyle/>
          <a:p>
            <a:r>
              <a:rPr lang="en-IE" dirty="0"/>
              <a:t>Electronic Health Records (EHRs)</a:t>
            </a:r>
          </a:p>
        </p:txBody>
      </p:sp>
      <p:pic>
        <p:nvPicPr>
          <p:cNvPr id="8" name="Picture 7" descr="A person wearing a mask and gloves looking at a computer screen&#10;&#10;Description automatically generated">
            <a:extLst>
              <a:ext uri="{FF2B5EF4-FFF2-40B4-BE49-F238E27FC236}">
                <a16:creationId xmlns:a16="http://schemas.microsoft.com/office/drawing/2014/main" id="{CFF0855B-296F-A9F1-5C37-E37DAFF50E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440" y="2647837"/>
            <a:ext cx="3589040" cy="2430270"/>
          </a:xfrm>
          <a:prstGeom prst="rect">
            <a:avLst/>
          </a:prstGeom>
        </p:spPr>
      </p:pic>
      <p:pic>
        <p:nvPicPr>
          <p:cNvPr id="6" name="Content Placeholder 5" descr="A stack of files on a desk&#10;&#10;Description automatically generated">
            <a:extLst>
              <a:ext uri="{FF2B5EF4-FFF2-40B4-BE49-F238E27FC236}">
                <a16:creationId xmlns:a16="http://schemas.microsoft.com/office/drawing/2014/main" id="{8B486DC8-9C96-DFA5-D397-29DFECC32CA4}"/>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9624392" y="1877729"/>
            <a:ext cx="2070240" cy="1572181"/>
          </a:xfrm>
          <a:ln>
            <a:solidFill>
              <a:schemeClr val="tx1">
                <a:lumMod val="75000"/>
                <a:lumOff val="25000"/>
              </a:schemeClr>
            </a:solidFill>
          </a:ln>
        </p:spPr>
      </p:pic>
      <p:sp>
        <p:nvSpPr>
          <p:cNvPr id="11" name="TextBox 10">
            <a:extLst>
              <a:ext uri="{FF2B5EF4-FFF2-40B4-BE49-F238E27FC236}">
                <a16:creationId xmlns:a16="http://schemas.microsoft.com/office/drawing/2014/main" id="{43D48114-70A1-2C2E-EB1A-BECA9A34FAB0}"/>
              </a:ext>
            </a:extLst>
          </p:cNvPr>
          <p:cNvSpPr txBox="1"/>
          <p:nvPr/>
        </p:nvSpPr>
        <p:spPr>
          <a:xfrm>
            <a:off x="302639" y="1877729"/>
            <a:ext cx="6408712" cy="4524315"/>
          </a:xfrm>
          <a:prstGeom prst="rect">
            <a:avLst/>
          </a:prstGeom>
          <a:noFill/>
        </p:spPr>
        <p:txBody>
          <a:bodyPr wrap="square" rtlCol="0">
            <a:spAutoFit/>
          </a:bodyPr>
          <a:lstStyle/>
          <a:p>
            <a:pPr marL="285750" indent="-285750">
              <a:buFont typeface="Arial" panose="020B0604020202020204" pitchFamily="34" charset="0"/>
              <a:buChar char="•"/>
            </a:pPr>
            <a:r>
              <a:rPr lang="en-IE" dirty="0"/>
              <a:t>The first EHR system was created at </a:t>
            </a:r>
            <a:r>
              <a:rPr lang="en-GB" dirty="0"/>
              <a:t>the Mayo Clinic in Rochester, Minnesota in the 1960s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Prior to EHRs hospital records were 100% paper.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Up until the 1980s only the biggest hospitals could afford to have EHRs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From the 1980s they became more affordable and spread throughout hospitals worldwide</a:t>
            </a:r>
          </a:p>
          <a:p>
            <a:endParaRPr lang="en-GB" dirty="0"/>
          </a:p>
          <a:p>
            <a:pPr marL="285750" indent="-285750">
              <a:buFont typeface="Arial" panose="020B0604020202020204" pitchFamily="34" charset="0"/>
              <a:buChar char="•"/>
            </a:pPr>
            <a:r>
              <a:rPr lang="en-GB" dirty="0"/>
              <a:t>Took off in the 1990s as the internet became available and computers more affordable.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Changed from internal systems to internet systems allowing  hospitals to communicate and share information </a:t>
            </a:r>
            <a:endParaRPr lang="en-IE" dirty="0"/>
          </a:p>
        </p:txBody>
      </p:sp>
    </p:spTree>
    <p:extLst>
      <p:ext uri="{BB962C8B-B14F-4D97-AF65-F5344CB8AC3E}">
        <p14:creationId xmlns:p14="http://schemas.microsoft.com/office/powerpoint/2010/main" val="3375130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689</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Franklin Gothic Medium</vt:lpstr>
      <vt:lpstr>Montserrat</vt:lpstr>
      <vt:lpstr>Medical Design 16x9</vt:lpstr>
      <vt:lpstr>CA2 – Group Podcast        Health Tech</vt:lpstr>
      <vt:lpstr>Introduction</vt:lpstr>
      <vt:lpstr>Introduction</vt:lpstr>
      <vt:lpstr>History of Technology in Health (1890 – 2000)</vt:lpstr>
      <vt:lpstr>Major Innovations of the 20th Century</vt:lpstr>
      <vt:lpstr>X – Ray Machine</vt:lpstr>
      <vt:lpstr>Electrocardiogram (ECG)</vt:lpstr>
      <vt:lpstr>Computer Topography (CT) Scanner</vt:lpstr>
      <vt:lpstr>Electronic Health Records (EHRs)</vt:lpstr>
      <vt:lpstr>PowerPoint Presentation</vt:lpstr>
      <vt:lpstr>PowerPoint Presentation</vt:lpstr>
      <vt:lpstr>PowerPoint Presentation</vt:lpstr>
      <vt:lpstr>PowerPoint Presentation</vt:lpstr>
      <vt:lpstr>Bibliography</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 – Group Podcast        Health Tech</dc:title>
  <dc:creator>Ryan Stokes</dc:creator>
  <cp:lastModifiedBy>Ryan Stokes</cp:lastModifiedBy>
  <cp:revision>1</cp:revision>
  <dcterms:created xsi:type="dcterms:W3CDTF">2023-07-20T15:37:29Z</dcterms:created>
  <dcterms:modified xsi:type="dcterms:W3CDTF">2023-07-20T21:16:48Z</dcterms:modified>
</cp:coreProperties>
</file>