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56" r:id="rId2"/>
    <p:sldId id="263" r:id="rId3"/>
    <p:sldId id="273" r:id="rId4"/>
    <p:sldId id="274" r:id="rId5"/>
    <p:sldId id="275" r:id="rId6"/>
    <p:sldId id="272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57" r:id="rId15"/>
    <p:sldId id="259" r:id="rId16"/>
    <p:sldId id="260" r:id="rId17"/>
    <p:sldId id="262" r:id="rId18"/>
    <p:sldId id="268" r:id="rId19"/>
    <p:sldId id="277" r:id="rId20"/>
    <p:sldId id="278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4" r:id="rId35"/>
    <p:sldId id="293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3" r:id="rId44"/>
    <p:sldId id="302" r:id="rId45"/>
    <p:sldId id="304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1BF88-81A1-49DC-9F97-8285BC427252}" type="datetimeFigureOut">
              <a:rPr lang="en-IE" smtClean="0"/>
              <a:t>23/10/2014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F4EF0-1BCC-4109-B7C8-04EFAA0C2B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245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r>
              <a:rPr lang="en-US" smtClean="0"/>
              <a:t>October 2014</a:t>
            </a:r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0" lang="en-US" smtClean="0"/>
              <a:t>BaseLib2 Tutorial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0" lang="en-US" smtClean="0"/>
              <a:t>BaseLib2 Tutorial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r>
              <a:rPr lang="en-US" smtClean="0"/>
              <a:t>October 2014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en-US" sz="1400" smtClean="0">
                <a:solidFill>
                  <a:schemeClr val="tx2"/>
                </a:solidFill>
              </a:rPr>
              <a:t>BaseLib2 Tutorial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BaseLib2 (hands-on) </a:t>
            </a:r>
            <a:r>
              <a:rPr lang="en-US" dirty="0"/>
              <a:t>Tutorial</a:t>
            </a:r>
            <a:br>
              <a:rPr lang="en-US" dirty="0"/>
            </a:b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A. Neto, October </a:t>
            </a:r>
            <a:r>
              <a:rPr lang="en-US" dirty="0" smtClean="0"/>
              <a:t>2014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166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/>
              <a:t>files (</a:t>
            </a:r>
            <a:r>
              <a:rPr lang="en-US" dirty="0" err="1" smtClean="0">
                <a:solidFill>
                  <a:srgbClr val="00B050"/>
                </a:solidFill>
              </a:rPr>
              <a:t>System</a:t>
            </a:r>
            <a:r>
              <a:rPr lang="en-US" i="1" dirty="0" err="1" smtClean="0">
                <a:solidFill>
                  <a:srgbClr val="00B050"/>
                </a:solidFill>
              </a:rPr>
              <a:t>XYZ</a:t>
            </a:r>
            <a:r>
              <a:rPr lang="en-US" dirty="0" err="1" smtClean="0">
                <a:solidFill>
                  <a:srgbClr val="00B050"/>
                </a:solidFill>
              </a:rPr>
              <a:t>.h</a:t>
            </a:r>
            <a:r>
              <a:rPr lang="en-US" dirty="0" smtClean="0"/>
              <a:t>)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Contains special </a:t>
            </a:r>
            <a:r>
              <a:rPr lang="en-US" dirty="0" smtClean="0"/>
              <a:t>definitions </a:t>
            </a:r>
            <a:r>
              <a:rPr lang="en-US" dirty="0"/>
              <a:t>which are very OS dependent</a:t>
            </a:r>
          </a:p>
          <a:p>
            <a:pPr lvl="1"/>
            <a:r>
              <a:rPr lang="en-US" dirty="0"/>
              <a:t>Handles </a:t>
            </a:r>
            <a:r>
              <a:rPr lang="en-US" dirty="0" smtClean="0"/>
              <a:t>for files</a:t>
            </a:r>
            <a:endParaRPr lang="en-US" dirty="0"/>
          </a:p>
          <a:p>
            <a:pPr lvl="1"/>
            <a:r>
              <a:rPr lang="en-US" dirty="0"/>
              <a:t>Some low-level functions that might not be available in this </a:t>
            </a:r>
            <a:r>
              <a:rPr lang="en-US" dirty="0" smtClean="0"/>
              <a:t>OS (e.g. </a:t>
            </a:r>
            <a:r>
              <a:rPr lang="en-IE" dirty="0" err="1" smtClean="0"/>
              <a:t>strncasecmp</a:t>
            </a:r>
            <a:r>
              <a:rPr lang="en-IE" dirty="0" smtClean="0"/>
              <a:t> in </a:t>
            </a:r>
            <a:r>
              <a:rPr lang="en-IE" dirty="0" err="1" smtClean="0"/>
              <a:t>VxWorks</a:t>
            </a:r>
            <a:r>
              <a:rPr lang="en-IE" dirty="0"/>
              <a:t>)</a:t>
            </a:r>
            <a:endParaRPr lang="en-US" dirty="0"/>
          </a:p>
          <a:p>
            <a:r>
              <a:rPr lang="en-US" dirty="0"/>
              <a:t>Includes all the header </a:t>
            </a:r>
            <a:r>
              <a:rPr lang="en-US" dirty="0" smtClean="0"/>
              <a:t>files </a:t>
            </a:r>
            <a:r>
              <a:rPr lang="en-US" dirty="0"/>
              <a:t>that are OS dependent</a:t>
            </a:r>
          </a:p>
          <a:p>
            <a:r>
              <a:rPr lang="en-US" dirty="0"/>
              <a:t>e.g. see: </a:t>
            </a:r>
            <a:r>
              <a:rPr lang="en-US" dirty="0" err="1"/>
              <a:t>SystemLinux.h</a:t>
            </a:r>
            <a:r>
              <a:rPr lang="en-US" dirty="0"/>
              <a:t>, SystemVX5100.h, ...</a:t>
            </a:r>
          </a:p>
          <a:p>
            <a:r>
              <a:rPr lang="en-US" dirty="0" err="1"/>
              <a:t>System.h</a:t>
            </a:r>
            <a:r>
              <a:rPr lang="en-US" dirty="0"/>
              <a:t> includes all </a:t>
            </a:r>
            <a:r>
              <a:rPr lang="en-US" dirty="0" smtClean="0"/>
              <a:t>these files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759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key </a:t>
            </a:r>
            <a:r>
              <a:rPr lang="en-US" dirty="0"/>
              <a:t>files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50"/>
                </a:solidFill>
              </a:rPr>
              <a:t>Endianity.h</a:t>
            </a:r>
            <a:r>
              <a:rPr lang="en-US" dirty="0" smtClean="0">
                <a:solidFill>
                  <a:srgbClr val="00B050"/>
                </a:solidFill>
              </a:rPr>
              <a:t> and </a:t>
            </a:r>
            <a:r>
              <a:rPr lang="en-US" dirty="0" err="1" smtClean="0">
                <a:solidFill>
                  <a:srgbClr val="00B050"/>
                </a:solidFill>
              </a:rPr>
              <a:t>ErrorManagement.h</a:t>
            </a:r>
            <a:r>
              <a:rPr lang="en-US" dirty="0" smtClean="0"/>
              <a:t>)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Endianity.h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Functions to handle </a:t>
            </a:r>
            <a:r>
              <a:rPr lang="en-US" dirty="0" err="1" smtClean="0"/>
              <a:t>endianness</a:t>
            </a:r>
            <a:endParaRPr lang="en-US" dirty="0" smtClean="0"/>
          </a:p>
          <a:p>
            <a:pPr lvl="1"/>
            <a:r>
              <a:rPr lang="en-US" sz="2500" dirty="0"/>
              <a:t>Very useful when you have to convert data from other data sources (</a:t>
            </a:r>
            <a:r>
              <a:rPr lang="en-US" sz="2500" dirty="0" smtClean="0"/>
              <a:t>I/O, network</a:t>
            </a:r>
            <a:r>
              <a:rPr lang="en-US" sz="2500" dirty="0"/>
              <a:t>, ...) to the </a:t>
            </a:r>
            <a:r>
              <a:rPr lang="en-US" sz="2500" dirty="0" err="1"/>
              <a:t>endianity</a:t>
            </a:r>
            <a:r>
              <a:rPr lang="en-US" sz="2500" dirty="0"/>
              <a:t> of your </a:t>
            </a:r>
            <a:r>
              <a:rPr lang="en-US" sz="2500" dirty="0" smtClean="0"/>
              <a:t>environment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ErrorManagement.h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Unified way </a:t>
            </a:r>
            <a:r>
              <a:rPr lang="en-US" dirty="0"/>
              <a:t>of logging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level code decides how this information should </a:t>
            </a:r>
            <a:r>
              <a:rPr lang="en-US" dirty="0" smtClean="0"/>
              <a:t>be </a:t>
            </a:r>
            <a:r>
              <a:rPr lang="en-IE" dirty="0" smtClean="0"/>
              <a:t>displayed (file</a:t>
            </a:r>
            <a:r>
              <a:rPr lang="en-IE" dirty="0"/>
              <a:t>, network, </a:t>
            </a:r>
            <a:r>
              <a:rPr lang="en-IE" dirty="0" smtClean="0"/>
              <a:t>...)</a:t>
            </a:r>
          </a:p>
          <a:p>
            <a:pPr lvl="1"/>
            <a:endParaRPr lang="en-US" dirty="0" smtClean="0">
              <a:solidFill>
                <a:srgbClr val="00B05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16744" y="5200744"/>
            <a:ext cx="8640960" cy="892552"/>
            <a:chOff x="251520" y="3933056"/>
            <a:chExt cx="8640960" cy="892552"/>
          </a:xfrm>
        </p:grpSpPr>
        <p:sp>
          <p:nvSpPr>
            <p:cNvPr id="8" name="TextBox 7"/>
            <p:cNvSpPr txBox="1"/>
            <p:nvPr/>
          </p:nvSpPr>
          <p:spPr>
            <a:xfrm>
              <a:off x="251520" y="3933056"/>
              <a:ext cx="8640960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Most important function</a:t>
              </a:r>
              <a:endParaRPr lang="en-I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302388"/>
              <a:ext cx="8640960" cy="523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CStaticAssertErrorCondition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EMFErrorType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errorCode</a:t>
              </a:r>
              <a:r>
                <a:rPr lang="en-IE" sz="1400" b="1" dirty="0" smtClean="0">
                  <a:solidFill>
                    <a:srgbClr val="000080"/>
                  </a:solidFill>
                  <a:latin typeface="Courier New"/>
                </a:rPr>
                <a:t>, </a:t>
              </a:r>
              <a:r>
                <a:rPr lang="en-IE" sz="1400" dirty="0" err="1" smtClean="0">
                  <a:solidFill>
                    <a:srgbClr val="8000FF"/>
                  </a:solidFill>
                  <a:latin typeface="Courier New"/>
                </a:rPr>
                <a:t>const</a:t>
              </a:r>
              <a:r>
                <a:rPr lang="en-IE" sz="14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>
                  <a:solidFill>
                    <a:srgbClr val="8000FF"/>
                  </a:solidFill>
                  <a:latin typeface="Courier New"/>
                </a:rPr>
                <a:t>char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errorDescription</a:t>
              </a:r>
              <a:r>
                <a:rPr lang="en-IE" sz="1400" b="1" dirty="0" smtClean="0">
                  <a:solidFill>
                    <a:srgbClr val="000080"/>
                  </a:solidFill>
                  <a:latin typeface="Courier New"/>
                </a:rPr>
                <a:t>,...)</a:t>
              </a:r>
              <a:endParaRPr lang="en-I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642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Thread management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grpSp>
        <p:nvGrpSpPr>
          <p:cNvPr id="7" name="Group 6"/>
          <p:cNvGrpSpPr/>
          <p:nvPr/>
        </p:nvGrpSpPr>
        <p:grpSpPr>
          <a:xfrm>
            <a:off x="216744" y="1196752"/>
            <a:ext cx="8640960" cy="3046988"/>
            <a:chOff x="251520" y="3933056"/>
            <a:chExt cx="8640960" cy="3046988"/>
          </a:xfrm>
        </p:grpSpPr>
        <p:sp>
          <p:nvSpPr>
            <p:cNvPr id="8" name="TextBox 7"/>
            <p:cNvSpPr txBox="1"/>
            <p:nvPr/>
          </p:nvSpPr>
          <p:spPr>
            <a:xfrm>
              <a:off x="251520" y="3933056"/>
              <a:ext cx="8640960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Threads::</a:t>
              </a:r>
              <a:r>
                <a:rPr lang="en-US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BeginThread</a:t>
              </a:r>
              <a:endParaRPr lang="en-I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302388"/>
              <a:ext cx="8640960" cy="26776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Threads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::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BeginThread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IE" sz="1400" dirty="0" err="1">
                  <a:solidFill>
                    <a:srgbClr val="8000FF"/>
                  </a:solidFill>
                  <a:latin typeface="Courier New"/>
                </a:rPr>
                <a:t>ThreadFunctionType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function</a:t>
              </a:r>
              <a:r>
                <a:rPr lang="en-IE" sz="14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400" dirty="0" err="1">
                  <a:solidFill>
                    <a:srgbClr val="8000FF"/>
                  </a:solidFill>
                  <a:latin typeface="Courier New"/>
                </a:rPr>
                <a:t>void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parameters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400" dirty="0">
                  <a:solidFill>
                    <a:srgbClr val="8000FF"/>
                  </a:solidFill>
                  <a:latin typeface="Courier New"/>
                </a:rPr>
                <a:t>uint32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stacksize</a:t>
              </a:r>
              <a:r>
                <a:rPr lang="en-IE" sz="14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400" dirty="0" err="1">
                  <a:solidFill>
                    <a:srgbClr val="8000FF"/>
                  </a:solidFill>
                  <a:latin typeface="Courier New"/>
                </a:rPr>
                <a:t>const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>
                  <a:solidFill>
                    <a:srgbClr val="8000FF"/>
                  </a:solidFill>
                  <a:latin typeface="Courier New"/>
                </a:rPr>
                <a:t>char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name</a:t>
              </a:r>
              <a:r>
                <a:rPr lang="en-IE" sz="14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400" dirty="0" err="1">
                  <a:solidFill>
                    <a:srgbClr val="8000FF"/>
                  </a:solidFill>
                  <a:latin typeface="Courier New"/>
                </a:rPr>
                <a:t>ExceptionHandlerBehaviour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ehb</a:t>
              </a:r>
              <a:r>
                <a:rPr lang="en-IE" sz="14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400" dirty="0" err="1">
                  <a:solidFill>
                    <a:srgbClr val="8000FF"/>
                  </a:solidFill>
                  <a:latin typeface="Courier New"/>
                </a:rPr>
                <a:t>ProcessorType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runOnCPUs</a:t>
              </a:r>
              <a:r>
                <a:rPr lang="en-IE" sz="1400" b="1" dirty="0" smtClean="0">
                  <a:solidFill>
                    <a:srgbClr val="000080"/>
                  </a:solidFill>
                  <a:latin typeface="Courier New"/>
                </a:rPr>
                <a:t>)</a:t>
              </a:r>
            </a:p>
            <a:p>
              <a:r>
                <a:rPr lang="en-US" sz="1400" b="1" dirty="0" smtClean="0">
                  <a:solidFill>
                    <a:srgbClr val="000080"/>
                  </a:solidFill>
                  <a:latin typeface="Courier New"/>
                </a:rPr>
                <a:t>Parameter	|	Description			| Default value</a:t>
              </a:r>
            </a:p>
            <a:p>
              <a:r>
                <a:rPr lang="en-US" sz="1400" b="1" dirty="0" smtClean="0">
                  <a:latin typeface="Courier New"/>
                </a:rPr>
                <a:t>------------------------------------------------------------------------------</a:t>
              </a:r>
            </a:p>
            <a:p>
              <a:r>
                <a:rPr lang="en-US" sz="1400" b="1" dirty="0" smtClean="0">
                  <a:latin typeface="Courier New"/>
                </a:rPr>
                <a:t>function</a:t>
              </a:r>
              <a:r>
                <a:rPr lang="en-US" sz="1400" b="1" dirty="0" smtClean="0">
                  <a:solidFill>
                    <a:srgbClr val="000080"/>
                  </a:solidFill>
                  <a:latin typeface="Courier New"/>
                </a:rPr>
                <a:t>	</a:t>
              </a:r>
              <a:r>
                <a:rPr lang="en-US" sz="1400" b="1" dirty="0">
                  <a:solidFill>
                    <a:srgbClr val="000080"/>
                  </a:solidFill>
                  <a:latin typeface="Courier New"/>
                </a:rPr>
                <a:t>	|</a:t>
              </a:r>
              <a:r>
                <a:rPr lang="en-US" sz="1400" b="1" dirty="0">
                  <a:latin typeface="Courier New"/>
                </a:rPr>
                <a:t>The function to be called by the </a:t>
              </a:r>
              <a:r>
                <a:rPr lang="en-US" sz="1400" b="1" dirty="0" smtClean="0">
                  <a:latin typeface="Courier New"/>
                </a:rPr>
                <a:t>thread	| N/A</a:t>
              </a:r>
            </a:p>
            <a:p>
              <a:r>
                <a:rPr lang="en-US" sz="1400" b="1" dirty="0" smtClean="0">
                  <a:latin typeface="Courier New"/>
                </a:rPr>
                <a:t>parameters	</a:t>
              </a:r>
              <a:r>
                <a:rPr lang="en-US" sz="1400" b="1" dirty="0">
                  <a:latin typeface="Courier New"/>
                </a:rPr>
                <a:t>|</a:t>
              </a:r>
              <a:r>
                <a:rPr lang="en-US" sz="1400" b="1" dirty="0" smtClean="0">
                  <a:latin typeface="Courier New"/>
                </a:rPr>
                <a:t>Parameter </a:t>
              </a:r>
              <a:r>
                <a:rPr lang="en-US" sz="1400" b="1" dirty="0">
                  <a:latin typeface="Courier New"/>
                </a:rPr>
                <a:t>to be passed to the </a:t>
              </a:r>
              <a:r>
                <a:rPr lang="en-US" sz="1400" b="1" dirty="0" smtClean="0">
                  <a:latin typeface="Courier New"/>
                </a:rPr>
                <a:t>thread	| NULL</a:t>
              </a:r>
            </a:p>
            <a:p>
              <a:r>
                <a:rPr lang="en-IE" sz="1400" b="1" dirty="0" err="1" smtClean="0">
                  <a:latin typeface="Courier New"/>
                </a:rPr>
                <a:t>stacksize</a:t>
              </a:r>
              <a:r>
                <a:rPr lang="en-IE" sz="1400" b="1" dirty="0">
                  <a:latin typeface="Courier New"/>
                </a:rPr>
                <a:t>	|Stack </a:t>
              </a:r>
              <a:r>
                <a:rPr lang="en-IE" sz="1400" b="1" dirty="0" smtClean="0">
                  <a:latin typeface="Courier New"/>
                </a:rPr>
                <a:t>size for the thread		</a:t>
              </a:r>
              <a:r>
                <a:rPr lang="en-IE" sz="1400" b="1" dirty="0">
                  <a:latin typeface="Courier New"/>
                </a:rPr>
                <a:t>| Depends on arch</a:t>
              </a:r>
              <a:r>
                <a:rPr lang="en-IE" sz="1400" b="1" dirty="0" smtClean="0">
                  <a:latin typeface="Courier New"/>
                </a:rPr>
                <a:t>.</a:t>
              </a:r>
            </a:p>
            <a:p>
              <a:r>
                <a:rPr lang="en-US" sz="1400" b="1" dirty="0" smtClean="0">
                  <a:latin typeface="Courier New"/>
                </a:rPr>
                <a:t>name		|The name of the thread			| NULL</a:t>
              </a:r>
            </a:p>
            <a:p>
              <a:r>
                <a:rPr lang="en-US" sz="1400" b="1" dirty="0" err="1">
                  <a:latin typeface="Courier New"/>
                </a:rPr>
                <a:t>e</a:t>
              </a:r>
              <a:r>
                <a:rPr lang="en-US" sz="1400" b="1" dirty="0" err="1" smtClean="0">
                  <a:latin typeface="Courier New"/>
                </a:rPr>
                <a:t>hb</a:t>
              </a:r>
              <a:r>
                <a:rPr lang="en-US" sz="1400" b="1" dirty="0" smtClean="0">
                  <a:latin typeface="Courier New"/>
                </a:rPr>
                <a:t>		|For exception handling (not implemented)	</a:t>
              </a:r>
              <a:r>
                <a:rPr lang="en-US" sz="1400" b="1" dirty="0">
                  <a:latin typeface="Courier New"/>
                </a:rPr>
                <a:t>| </a:t>
              </a:r>
              <a:r>
                <a:rPr lang="en-US" sz="1400" b="1" dirty="0" err="1">
                  <a:latin typeface="Courier New"/>
                </a:rPr>
                <a:t>XH_NotHandled</a:t>
              </a:r>
              <a:r>
                <a:rPr lang="en-US" sz="1400" b="1" dirty="0" smtClean="0">
                  <a:latin typeface="Courier New"/>
                </a:rPr>
                <a:t>	</a:t>
              </a:r>
            </a:p>
            <a:p>
              <a:r>
                <a:rPr lang="en-IE" sz="1400" b="1" dirty="0" err="1" smtClean="0">
                  <a:latin typeface="Courier New"/>
                </a:rPr>
                <a:t>runOnCPUs</a:t>
              </a:r>
              <a:r>
                <a:rPr lang="en-IE" sz="1400" b="1" dirty="0" smtClean="0">
                  <a:latin typeface="Courier New"/>
                </a:rPr>
                <a:t>	|</a:t>
              </a:r>
              <a:r>
                <a:rPr lang="en-US" sz="1400" b="1" dirty="0">
                  <a:latin typeface="Courier New"/>
                </a:rPr>
                <a:t>CPU mask where thread </a:t>
              </a:r>
              <a:r>
                <a:rPr lang="en-US" sz="1400" b="1" dirty="0" smtClean="0">
                  <a:latin typeface="Courier New"/>
                </a:rPr>
                <a:t>is allowed to run	| 2 in multi-core, 							  1 otherwise</a:t>
              </a:r>
              <a:endParaRPr lang="en-IE" sz="1400" b="1" dirty="0">
                <a:latin typeface="Courier New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4008" y="4437112"/>
            <a:ext cx="8640960" cy="1107996"/>
            <a:chOff x="251520" y="3933056"/>
            <a:chExt cx="8640960" cy="1107996"/>
          </a:xfrm>
        </p:grpSpPr>
        <p:sp>
          <p:nvSpPr>
            <p:cNvPr id="13" name="TextBox 12"/>
            <p:cNvSpPr txBox="1"/>
            <p:nvPr/>
          </p:nvSpPr>
          <p:spPr>
            <a:xfrm>
              <a:off x="251520" y="3933056"/>
              <a:ext cx="8640960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ThreadFunctionType</a:t>
              </a:r>
              <a:endParaRPr lang="en-I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1520" y="4302388"/>
              <a:ext cx="8640960" cy="738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E" sz="1400" b="1" dirty="0" err="1" smtClean="0">
                  <a:solidFill>
                    <a:srgbClr val="0000FF"/>
                  </a:solidFill>
                  <a:latin typeface="Courier New"/>
                </a:rPr>
                <a:t>typedef</a:t>
              </a:r>
              <a:r>
                <a:rPr lang="en-IE" sz="14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>
                  <a:solidFill>
                    <a:srgbClr val="8000FF"/>
                  </a:solidFill>
                  <a:latin typeface="Courier New"/>
                </a:rPr>
                <a:t>void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(*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ThreadFunctionType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)(</a:t>
              </a:r>
              <a:r>
                <a:rPr lang="en-IE" sz="1400" dirty="0">
                  <a:solidFill>
                    <a:srgbClr val="8000FF"/>
                  </a:solidFill>
                  <a:latin typeface="Courier New"/>
                </a:rPr>
                <a:t>void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parameters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);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400" dirty="0" smtClean="0">
                <a:solidFill>
                  <a:srgbClr val="000000"/>
                </a:solidFill>
                <a:latin typeface="Courier New"/>
              </a:endParaRPr>
            </a:p>
            <a:p>
              <a:endParaRPr lang="en-IE" sz="14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400" dirty="0" smtClean="0">
                  <a:solidFill>
                    <a:srgbClr val="000000"/>
                  </a:solidFill>
                  <a:latin typeface="Courier New"/>
                </a:rPr>
                <a:t>e</a:t>
              </a:r>
              <a:r>
                <a:rPr lang="en-IE" sz="1400" b="1" dirty="0" smtClean="0">
                  <a:solidFill>
                    <a:srgbClr val="000080"/>
                  </a:solidFill>
                  <a:latin typeface="Courier New"/>
                </a:rPr>
                <a:t>.</a:t>
              </a:r>
              <a:r>
                <a:rPr lang="en-IE" sz="1400" dirty="0" smtClean="0">
                  <a:solidFill>
                    <a:srgbClr val="000000"/>
                  </a:solidFill>
                  <a:latin typeface="Courier New"/>
                </a:rPr>
                <a:t>g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.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>
                  <a:solidFill>
                    <a:srgbClr val="8000FF"/>
                  </a:solidFill>
                  <a:latin typeface="Courier New"/>
                </a:rPr>
                <a:t>void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MyThreadCallBack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IE" sz="1400" dirty="0">
                  <a:solidFill>
                    <a:srgbClr val="8000FF"/>
                  </a:solidFill>
                  <a:latin typeface="Courier New"/>
                </a:rPr>
                <a:t>void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myParameters</a:t>
              </a:r>
              <a:r>
                <a:rPr lang="en-IE" sz="1400" b="1" dirty="0" smtClean="0">
                  <a:solidFill>
                    <a:srgbClr val="000080"/>
                  </a:solidFill>
                  <a:latin typeface="Courier New"/>
                </a:rPr>
                <a:t>){}</a:t>
              </a:r>
              <a:endParaRPr lang="en-IE" sz="14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51520" y="5949280"/>
            <a:ext cx="864096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en-IE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I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Documentation/Examples/BaseLib2/ThreadExample1.cpp</a:t>
            </a:r>
            <a:endParaRPr lang="en-IE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74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Thread </a:t>
            </a:r>
            <a:r>
              <a:rPr lang="en-IE" dirty="0" smtClean="0"/>
              <a:t>management (</a:t>
            </a:r>
            <a:r>
              <a:rPr lang="en-IE" dirty="0" err="1" smtClean="0">
                <a:solidFill>
                  <a:srgbClr val="00B050"/>
                </a:solidFill>
              </a:rPr>
              <a:t>Sleep.h</a:t>
            </a:r>
            <a:r>
              <a:rPr lang="en-IE" dirty="0" smtClean="0"/>
              <a:t>)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grpSp>
        <p:nvGrpSpPr>
          <p:cNvPr id="7" name="Group 6"/>
          <p:cNvGrpSpPr/>
          <p:nvPr/>
        </p:nvGrpSpPr>
        <p:grpSpPr>
          <a:xfrm>
            <a:off x="216744" y="2969076"/>
            <a:ext cx="8640960" cy="1107996"/>
            <a:chOff x="251520" y="3933056"/>
            <a:chExt cx="8640960" cy="1107996"/>
          </a:xfrm>
        </p:grpSpPr>
        <p:sp>
          <p:nvSpPr>
            <p:cNvPr id="8" name="TextBox 7"/>
            <p:cNvSpPr txBox="1"/>
            <p:nvPr/>
          </p:nvSpPr>
          <p:spPr>
            <a:xfrm>
              <a:off x="251520" y="3933056"/>
              <a:ext cx="8640960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Sleep functions (more variants available)</a:t>
              </a:r>
              <a:endParaRPr lang="en-I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302388"/>
              <a:ext cx="8640960" cy="738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E" sz="1400" dirty="0">
                  <a:solidFill>
                    <a:srgbClr val="8000FF"/>
                  </a:solidFill>
                  <a:latin typeface="Courier New"/>
                </a:rPr>
                <a:t>void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 err="1" smtClean="0">
                  <a:solidFill>
                    <a:srgbClr val="000000"/>
                  </a:solidFill>
                  <a:latin typeface="Courier New"/>
                </a:rPr>
                <a:t>SleepSec</a:t>
              </a:r>
              <a:r>
                <a:rPr lang="en-IE" sz="1400" b="1" dirty="0" smtClean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IE" sz="1400" dirty="0" smtClean="0">
                  <a:solidFill>
                    <a:srgbClr val="8000FF"/>
                  </a:solidFill>
                  <a:latin typeface="Courier New"/>
                </a:rPr>
                <a:t>double</a:t>
              </a:r>
              <a:r>
                <a:rPr lang="en-IE" sz="14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b="1" dirty="0" smtClean="0">
                  <a:solidFill>
                    <a:srgbClr val="000080"/>
                  </a:solidFill>
                  <a:latin typeface="Courier New"/>
                </a:rPr>
                <a:t>sec);</a:t>
              </a:r>
            </a:p>
            <a:p>
              <a:r>
                <a:rPr lang="en-IE" sz="1400" dirty="0">
                  <a:solidFill>
                    <a:srgbClr val="8000FF"/>
                  </a:solidFill>
                  <a:latin typeface="Courier New"/>
                </a:rPr>
                <a:t>void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 err="1" smtClean="0">
                  <a:solidFill>
                    <a:srgbClr val="000000"/>
                  </a:solidFill>
                  <a:latin typeface="Courier New"/>
                </a:rPr>
                <a:t>SleepNoMore</a:t>
              </a:r>
              <a:r>
                <a:rPr lang="en-IE" sz="1400" b="1" dirty="0" smtClean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IE" sz="1400" dirty="0" smtClean="0">
                  <a:solidFill>
                    <a:srgbClr val="8000FF"/>
                  </a:solidFill>
                  <a:latin typeface="Courier New"/>
                </a:rPr>
                <a:t>double</a:t>
              </a:r>
              <a:r>
                <a:rPr lang="en-IE" sz="14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sec</a:t>
              </a:r>
              <a:r>
                <a:rPr lang="en-IE" sz="1400" b="1" dirty="0" smtClean="0">
                  <a:solidFill>
                    <a:srgbClr val="000080"/>
                  </a:solidFill>
                  <a:latin typeface="Courier New"/>
                </a:rPr>
                <a:t>);</a:t>
              </a:r>
            </a:p>
            <a:p>
              <a:r>
                <a:rPr lang="en-IE" sz="1400" dirty="0">
                  <a:solidFill>
                    <a:srgbClr val="8000FF"/>
                  </a:solidFill>
                  <a:latin typeface="Courier New"/>
                </a:rPr>
                <a:t>void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 err="1" smtClean="0">
                  <a:solidFill>
                    <a:srgbClr val="000000"/>
                  </a:solidFill>
                  <a:latin typeface="Courier New"/>
                </a:rPr>
                <a:t>SleepAtLeast</a:t>
              </a:r>
              <a:r>
                <a:rPr lang="en-IE" sz="14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b="1" dirty="0" smtClean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IE" sz="1400" dirty="0" smtClean="0">
                  <a:solidFill>
                    <a:srgbClr val="8000FF"/>
                  </a:solidFill>
                  <a:latin typeface="Courier New"/>
                </a:rPr>
                <a:t>double</a:t>
              </a:r>
              <a:r>
                <a:rPr lang="en-IE" sz="14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sec</a:t>
              </a:r>
              <a:r>
                <a:rPr lang="en-IE" sz="1400" b="1" dirty="0" smtClean="0">
                  <a:solidFill>
                    <a:srgbClr val="000080"/>
                  </a:solidFill>
                  <a:latin typeface="Courier New"/>
                </a:rPr>
                <a:t>);</a:t>
              </a:r>
              <a:endParaRPr lang="en-IE" sz="1400" b="1" dirty="0">
                <a:latin typeface="Courier New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51520" y="5949280"/>
            <a:ext cx="864096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en-IE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I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Documentation/Examples/BaseLib2/ThreadExample1.cpp</a:t>
            </a:r>
            <a:endParaRPr lang="en-IE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/>
              <a:t>Voluntarily return control to scheduler</a:t>
            </a:r>
          </a:p>
          <a:p>
            <a:pPr lvl="1"/>
            <a:r>
              <a:rPr lang="en-US" dirty="0"/>
              <a:t>Real-time OS should provide better </a:t>
            </a:r>
            <a:r>
              <a:rPr lang="en-US" dirty="0" smtClean="0"/>
              <a:t>precision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particular </a:t>
            </a:r>
            <a:r>
              <a:rPr lang="en-US" dirty="0" smtClean="0"/>
              <a:t>for </a:t>
            </a:r>
            <a:r>
              <a:rPr lang="en-US" dirty="0" err="1" smtClean="0"/>
              <a:t>SleepNoMore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9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Protecting resources (</a:t>
            </a:r>
            <a:r>
              <a:rPr lang="en-I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</a:t>
            </a:r>
            <a:r>
              <a:rPr lang="en-I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IE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1520" y="4337809"/>
            <a:ext cx="8640960" cy="1323439"/>
            <a:chOff x="251520" y="3933056"/>
            <a:chExt cx="8640960" cy="1323439"/>
          </a:xfrm>
        </p:grpSpPr>
        <p:sp>
          <p:nvSpPr>
            <p:cNvPr id="18" name="TextBox 17"/>
            <p:cNvSpPr txBox="1"/>
            <p:nvPr/>
          </p:nvSpPr>
          <p:spPr>
            <a:xfrm>
              <a:off x="251520" y="3933056"/>
              <a:ext cx="8640960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Most important functions</a:t>
              </a:r>
              <a:endParaRPr lang="en-I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4302388"/>
              <a:ext cx="8640960" cy="95410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E" sz="1400" dirty="0">
                  <a:solidFill>
                    <a:srgbClr val="8000FF"/>
                  </a:solidFill>
                  <a:latin typeface="Courier New"/>
                </a:rPr>
                <a:t>void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Increment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IE" sz="1400" dirty="0">
                  <a:solidFill>
                    <a:srgbClr val="8000FF"/>
                  </a:solidFill>
                  <a:latin typeface="Courier New"/>
                </a:rPr>
                <a:t>volatile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intXYZ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)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4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400" dirty="0" smtClean="0">
                  <a:solidFill>
                    <a:srgbClr val="8000FF"/>
                  </a:solidFill>
                  <a:latin typeface="Courier New"/>
                </a:rPr>
                <a:t>void</a:t>
              </a:r>
              <a:r>
                <a:rPr lang="en-IE" sz="14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Decrement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IE" sz="1400" dirty="0">
                  <a:solidFill>
                    <a:srgbClr val="8000FF"/>
                  </a:solidFill>
                  <a:latin typeface="Courier New"/>
                </a:rPr>
                <a:t>volatile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intXYZ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)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4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intXYZ</a:t>
              </a:r>
              <a:r>
                <a:rPr lang="en-IE" sz="14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Exchange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IE" sz="1400" dirty="0">
                  <a:solidFill>
                    <a:srgbClr val="8000FF"/>
                  </a:solidFill>
                  <a:latin typeface="Courier New"/>
                </a:rPr>
                <a:t>volatile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intXYZ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intXYZ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newValue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)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>
                  <a:solidFill>
                    <a:srgbClr val="008000"/>
                  </a:solidFill>
                  <a:latin typeface="Courier New"/>
                </a:rPr>
                <a:t>//Returns the old value </a:t>
              </a:r>
              <a:endParaRPr lang="en-IE" sz="1400" dirty="0" smtClean="0">
                <a:solidFill>
                  <a:srgbClr val="008000"/>
                </a:solidFill>
                <a:latin typeface="Courier New"/>
              </a:endParaRPr>
            </a:p>
            <a:p>
              <a:r>
                <a:rPr lang="en-IE" sz="1400" dirty="0" smtClean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IE" sz="14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 err="1" smtClean="0">
                  <a:solidFill>
                    <a:srgbClr val="000000"/>
                  </a:solidFill>
                  <a:latin typeface="Courier New"/>
                </a:rPr>
                <a:t>TestAndSet</a:t>
              </a:r>
              <a:r>
                <a:rPr lang="en-IE" sz="1400" b="1" dirty="0" smtClean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IE" sz="1400" dirty="0" smtClean="0">
                  <a:solidFill>
                    <a:srgbClr val="8000FF"/>
                  </a:solidFill>
                  <a:latin typeface="Courier New"/>
                </a:rPr>
                <a:t>volatile</a:t>
              </a:r>
              <a:r>
                <a:rPr lang="en-IE" sz="14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intXYZ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)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>
                  <a:solidFill>
                    <a:srgbClr val="008000"/>
                  </a:solidFill>
                  <a:latin typeface="Courier New"/>
                </a:rPr>
                <a:t>//Checks if a given variable is not </a:t>
              </a:r>
              <a:r>
                <a:rPr lang="en-IE" sz="1400" dirty="0" smtClean="0">
                  <a:solidFill>
                    <a:srgbClr val="008000"/>
                  </a:solidFill>
                  <a:latin typeface="Courier New"/>
                </a:rPr>
                <a:t>zero</a:t>
              </a:r>
              <a:endParaRPr lang="en-IE" sz="1400" dirty="0"/>
            </a:p>
          </p:txBody>
        </p:sp>
      </p:grpSp>
      <p:sp>
        <p:nvSpPr>
          <p:cNvPr id="2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63216"/>
            <a:ext cx="8229600" cy="2353816"/>
          </a:xfrm>
        </p:spPr>
        <p:txBody>
          <a:bodyPr/>
          <a:lstStyle/>
          <a:p>
            <a:r>
              <a:rPr lang="en-US" dirty="0"/>
              <a:t>Enables integer variables to be increment, decremented or exchanged in a </a:t>
            </a:r>
            <a:r>
              <a:rPr lang="en-US" dirty="0">
                <a:solidFill>
                  <a:srgbClr val="FF0000"/>
                </a:solidFill>
              </a:rPr>
              <a:t>thread safe</a:t>
            </a:r>
            <a:r>
              <a:rPr lang="en-US" dirty="0"/>
              <a:t> way</a:t>
            </a:r>
          </a:p>
          <a:p>
            <a:r>
              <a:rPr lang="en-US" dirty="0"/>
              <a:t>Can be used if you need to test a given variable, </a:t>
            </a:r>
            <a:r>
              <a:rPr lang="en-US" dirty="0">
                <a:solidFill>
                  <a:srgbClr val="FF0000"/>
                </a:solidFill>
              </a:rPr>
              <a:t>without</a:t>
            </a:r>
            <a:r>
              <a:rPr lang="en-US" dirty="0"/>
              <a:t> the burden of a </a:t>
            </a:r>
            <a:r>
              <a:rPr lang="en-US" dirty="0">
                <a:solidFill>
                  <a:srgbClr val="FF0000"/>
                </a:solidFill>
              </a:rPr>
              <a:t>semaphore</a:t>
            </a:r>
          </a:p>
          <a:p>
            <a:r>
              <a:rPr lang="en-US" dirty="0"/>
              <a:t>Very good for </a:t>
            </a:r>
            <a:r>
              <a:rPr lang="en-US" dirty="0">
                <a:solidFill>
                  <a:srgbClr val="FF0000"/>
                </a:solidFill>
              </a:rPr>
              <a:t>spinlock-like</a:t>
            </a:r>
            <a:r>
              <a:rPr lang="en-US" dirty="0"/>
              <a:t> </a:t>
            </a:r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520" y="5949280"/>
            <a:ext cx="864096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en-IE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I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Documentation/Examples/BaseLib2/AtomicExample1.cpp</a:t>
            </a:r>
            <a:endParaRPr lang="en-IE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266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Protecting resources (</a:t>
            </a:r>
            <a:r>
              <a:rPr lang="en-IE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I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Semaphores</a:t>
            </a:r>
            <a:r>
              <a:rPr lang="en-I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IE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1520" y="3380799"/>
            <a:ext cx="8640960" cy="1200329"/>
            <a:chOff x="251520" y="3933056"/>
            <a:chExt cx="8640960" cy="1200329"/>
          </a:xfrm>
        </p:grpSpPr>
        <p:sp>
          <p:nvSpPr>
            <p:cNvPr id="18" name="TextBox 17"/>
            <p:cNvSpPr txBox="1"/>
            <p:nvPr/>
          </p:nvSpPr>
          <p:spPr>
            <a:xfrm>
              <a:off x="251520" y="3933056"/>
              <a:ext cx="8640960" cy="338554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Most important in </a:t>
              </a:r>
              <a:r>
                <a:rPr lang="en-US" sz="16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MutexSem.h</a:t>
              </a:r>
              <a:endParaRPr lang="en-IE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4302388"/>
              <a:ext cx="8640960" cy="8309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US" sz="1200" dirty="0">
                  <a:solidFill>
                    <a:srgbClr val="000000"/>
                  </a:solidFill>
                  <a:latin typeface="Courier New"/>
                </a:rPr>
                <a:t> Create</a:t>
              </a:r>
              <a:r>
                <a:rPr lang="en-US" sz="12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US" sz="1200" dirty="0" err="1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US" sz="1200" dirty="0">
                  <a:solidFill>
                    <a:srgbClr val="000000"/>
                  </a:solidFill>
                  <a:latin typeface="Courier New"/>
                </a:rPr>
                <a:t> locked </a:t>
              </a:r>
              <a:r>
                <a:rPr lang="en-US" sz="12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US" sz="1200" dirty="0">
                  <a:solidFill>
                    <a:srgbClr val="000000"/>
                  </a:solidFill>
                  <a:latin typeface="Courier New"/>
                </a:rPr>
                <a:t> False</a:t>
              </a:r>
              <a:r>
                <a:rPr lang="en-US" sz="1200" b="1" dirty="0">
                  <a:solidFill>
                    <a:srgbClr val="000080"/>
                  </a:solidFill>
                  <a:latin typeface="Courier New"/>
                </a:rPr>
                <a:t>)</a:t>
              </a:r>
              <a:r>
                <a:rPr lang="en-US" sz="12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US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US" sz="1200" dirty="0" err="1" smtClean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US" sz="12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urier New"/>
                </a:rPr>
                <a:t>Lock</a:t>
              </a:r>
              <a:r>
                <a:rPr lang="en-US" sz="12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US" sz="1200" dirty="0" err="1">
                  <a:solidFill>
                    <a:srgbClr val="8000FF"/>
                  </a:solidFill>
                  <a:latin typeface="Courier New"/>
                </a:rPr>
                <a:t>TimeoutType</a:t>
              </a:r>
              <a:r>
                <a:rPr lang="en-US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Courier New"/>
                </a:rPr>
                <a:t>msecTimeout</a:t>
              </a:r>
              <a:r>
                <a:rPr lang="en-US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2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US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Courier New"/>
                </a:rPr>
                <a:t>TTInfiniteWait</a:t>
              </a:r>
              <a:r>
                <a:rPr lang="en-US" sz="1200" b="1" dirty="0">
                  <a:solidFill>
                    <a:srgbClr val="000080"/>
                  </a:solidFill>
                  <a:latin typeface="Courier New"/>
                </a:rPr>
                <a:t>)</a:t>
              </a:r>
              <a:r>
                <a:rPr lang="en-US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200" dirty="0" smtClean="0">
                  <a:solidFill>
                    <a:srgbClr val="008000"/>
                  </a:solidFill>
                  <a:latin typeface="Courier New"/>
                </a:rPr>
                <a:t>//check </a:t>
              </a:r>
              <a:r>
                <a:rPr lang="en-US" sz="1200" dirty="0">
                  <a:solidFill>
                    <a:srgbClr val="008000"/>
                  </a:solidFill>
                  <a:latin typeface="Courier New"/>
                </a:rPr>
                <a:t>against the timeout </a:t>
              </a:r>
              <a:endParaRPr lang="en-US" sz="1200" dirty="0" smtClean="0">
                <a:solidFill>
                  <a:srgbClr val="008000"/>
                </a:solidFill>
                <a:latin typeface="Courier New"/>
              </a:endParaRPr>
            </a:p>
            <a:p>
              <a:r>
                <a:rPr lang="en-US" sz="1200" dirty="0" err="1" smtClean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US" sz="12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Courier New"/>
                </a:rPr>
                <a:t>UnLock</a:t>
              </a:r>
              <a:r>
                <a:rPr lang="en-US" sz="1200" b="1" dirty="0">
                  <a:solidFill>
                    <a:srgbClr val="000080"/>
                  </a:solidFill>
                  <a:latin typeface="Courier New"/>
                </a:rPr>
                <a:t>()</a:t>
              </a:r>
              <a:r>
                <a:rPr lang="en-US" sz="12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US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US" sz="1200" dirty="0" err="1" smtClean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US" sz="12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urier New"/>
                </a:rPr>
                <a:t>Close</a:t>
              </a:r>
              <a:r>
                <a:rPr lang="en-US" sz="1200" b="1" dirty="0">
                  <a:solidFill>
                    <a:srgbClr val="000080"/>
                  </a:solidFill>
                  <a:latin typeface="Courier New"/>
                </a:rPr>
                <a:t>()</a:t>
              </a:r>
              <a:endParaRPr lang="en-US" sz="1200" dirty="0"/>
            </a:p>
          </p:txBody>
        </p:sp>
      </p:grpSp>
      <p:sp>
        <p:nvSpPr>
          <p:cNvPr id="2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22322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Protects a shared resource</a:t>
            </a:r>
          </a:p>
          <a:p>
            <a:pPr lvl="1"/>
            <a:r>
              <a:rPr lang="en-US" dirty="0"/>
              <a:t>Only one thread can interact with it at the same </a:t>
            </a:r>
            <a:r>
              <a:rPr lang="en-US" dirty="0" smtClean="0"/>
              <a:t>time (variable, block of code, …)</a:t>
            </a:r>
            <a:endParaRPr lang="en-US" dirty="0"/>
          </a:p>
          <a:p>
            <a:r>
              <a:rPr lang="en-US" dirty="0" smtClean="0"/>
              <a:t>Two </a:t>
            </a:r>
            <a:r>
              <a:rPr lang="en-US" dirty="0"/>
              <a:t>types of </a:t>
            </a:r>
            <a:r>
              <a:rPr lang="en-US" dirty="0" err="1"/>
              <a:t>Mutex</a:t>
            </a:r>
            <a:r>
              <a:rPr lang="en-US" dirty="0"/>
              <a:t> available (both with timeout)</a:t>
            </a:r>
          </a:p>
          <a:p>
            <a:pPr lvl="1"/>
            <a:r>
              <a:rPr lang="en-US" dirty="0" err="1"/>
              <a:t>MutexSem</a:t>
            </a:r>
            <a:r>
              <a:rPr lang="en-US" dirty="0"/>
              <a:t> (driven by the scheduler)</a:t>
            </a:r>
          </a:p>
          <a:p>
            <a:pPr lvl="1"/>
            <a:r>
              <a:rPr lang="en-US" dirty="0" err="1"/>
              <a:t>FastPollingMutexSem</a:t>
            </a:r>
            <a:r>
              <a:rPr lang="en-US" dirty="0"/>
              <a:t> (spinlocks in a variable)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51520" y="4674622"/>
            <a:ext cx="8640960" cy="1346666"/>
            <a:chOff x="251520" y="3890085"/>
            <a:chExt cx="8640960" cy="1346666"/>
          </a:xfrm>
        </p:grpSpPr>
        <p:sp>
          <p:nvSpPr>
            <p:cNvPr id="14" name="TextBox 13"/>
            <p:cNvSpPr txBox="1"/>
            <p:nvPr/>
          </p:nvSpPr>
          <p:spPr>
            <a:xfrm>
              <a:off x="251520" y="3890085"/>
              <a:ext cx="8640960" cy="338554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Most important in </a:t>
              </a:r>
              <a:r>
                <a:rPr lang="en-US" sz="16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FastPollingMutexSem.h</a:t>
              </a:r>
              <a:endParaRPr lang="en-IE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1520" y="4221088"/>
              <a:ext cx="8640960" cy="10156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US" sz="1200" dirty="0">
                  <a:solidFill>
                    <a:srgbClr val="000000"/>
                  </a:solidFill>
                  <a:latin typeface="Courier New"/>
                </a:rPr>
                <a:t> Create</a:t>
              </a:r>
              <a:r>
                <a:rPr lang="en-US" sz="12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US" sz="1200" dirty="0" err="1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US" sz="1200" dirty="0">
                  <a:solidFill>
                    <a:srgbClr val="000000"/>
                  </a:solidFill>
                  <a:latin typeface="Courier New"/>
                </a:rPr>
                <a:t> locked </a:t>
              </a:r>
              <a:r>
                <a:rPr lang="en-US" sz="12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US" sz="1200" dirty="0">
                  <a:solidFill>
                    <a:srgbClr val="000000"/>
                  </a:solidFill>
                  <a:latin typeface="Courier New"/>
                </a:rPr>
                <a:t> False</a:t>
              </a:r>
              <a:r>
                <a:rPr lang="en-US" sz="1200" b="1" dirty="0">
                  <a:solidFill>
                    <a:srgbClr val="000080"/>
                  </a:solidFill>
                  <a:latin typeface="Courier New"/>
                </a:rPr>
                <a:t>)</a:t>
              </a:r>
              <a:r>
                <a:rPr lang="en-US" sz="12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US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US" sz="1200" dirty="0" err="1" smtClean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US" sz="12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Courier New"/>
                </a:rPr>
                <a:t>FastLock</a:t>
              </a:r>
              <a:r>
                <a:rPr lang="en-US" sz="1200" b="1" dirty="0" smtClean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US" sz="1200" dirty="0" err="1">
                  <a:solidFill>
                    <a:srgbClr val="8000FF"/>
                  </a:solidFill>
                  <a:latin typeface="Courier New"/>
                </a:rPr>
                <a:t>TimeoutType</a:t>
              </a:r>
              <a:r>
                <a:rPr lang="en-US" sz="12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Courier New"/>
                </a:rPr>
                <a:t>msecTimeout</a:t>
              </a:r>
              <a:r>
                <a:rPr lang="en-US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2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US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Courier New"/>
                </a:rPr>
                <a:t>TTInfiniteWait</a:t>
              </a:r>
              <a:r>
                <a:rPr lang="en-US" sz="1200" b="1" dirty="0" smtClean="0">
                  <a:solidFill>
                    <a:srgbClr val="000080"/>
                  </a:solidFill>
                  <a:latin typeface="Courier New"/>
                </a:rPr>
                <a:t>)</a:t>
              </a:r>
              <a:endParaRPr lang="en-US" sz="1200" dirty="0" smtClean="0">
                <a:solidFill>
                  <a:srgbClr val="008000"/>
                </a:solidFill>
                <a:latin typeface="Courier New"/>
              </a:endParaRPr>
            </a:p>
            <a:p>
              <a:r>
                <a:rPr lang="en-US" sz="1200" dirty="0" err="1" smtClean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US" sz="12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Courier New"/>
                </a:rPr>
                <a:t>FastUnLock</a:t>
              </a:r>
              <a:r>
                <a:rPr lang="en-US" sz="1200" b="1" dirty="0" smtClean="0">
                  <a:solidFill>
                    <a:srgbClr val="000080"/>
                  </a:solidFill>
                  <a:latin typeface="Courier New"/>
                </a:rPr>
                <a:t>()</a:t>
              </a:r>
            </a:p>
            <a:p>
              <a:r>
                <a:rPr lang="en-US" sz="1200" dirty="0" err="1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US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Courier New"/>
                </a:rPr>
                <a:t>FastTryLock</a:t>
              </a:r>
              <a:r>
                <a:rPr lang="en-US" sz="1200" b="1" dirty="0" smtClean="0">
                  <a:solidFill>
                    <a:srgbClr val="000080"/>
                  </a:solidFill>
                  <a:latin typeface="Courier New"/>
                </a:rPr>
                <a:t>()</a:t>
              </a:r>
              <a:r>
                <a:rPr lang="en-US" sz="1200" dirty="0" smtClean="0">
                  <a:solidFill>
                    <a:srgbClr val="000000"/>
                  </a:solidFill>
                  <a:latin typeface="Courier New"/>
                </a:rPr>
                <a:t> </a:t>
              </a:r>
            </a:p>
            <a:p>
              <a:r>
                <a:rPr lang="en-US" sz="1200" dirty="0" err="1" smtClean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US" sz="12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urier New"/>
                </a:rPr>
                <a:t>Close</a:t>
              </a:r>
              <a:r>
                <a:rPr lang="en-US" sz="1200" b="1" dirty="0">
                  <a:solidFill>
                    <a:srgbClr val="000080"/>
                  </a:solidFill>
                  <a:latin typeface="Courier New"/>
                </a:rPr>
                <a:t>()</a:t>
              </a:r>
              <a:endParaRPr lang="en-US" sz="12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51520" y="6021288"/>
            <a:ext cx="864096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en-IE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IE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Documentation/Examples/BaseLib2/ThreadExample2.cpp</a:t>
            </a:r>
            <a:endParaRPr lang="en-IE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72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Protecting resources (</a:t>
            </a:r>
            <a:r>
              <a:rPr lang="en-I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 Semaphores</a:t>
            </a:r>
            <a:r>
              <a:rPr lang="en-I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IE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1520" y="3473713"/>
            <a:ext cx="8640960" cy="1538883"/>
            <a:chOff x="251520" y="3933056"/>
            <a:chExt cx="8640960" cy="1538883"/>
          </a:xfrm>
        </p:grpSpPr>
        <p:sp>
          <p:nvSpPr>
            <p:cNvPr id="18" name="TextBox 17"/>
            <p:cNvSpPr txBox="1"/>
            <p:nvPr/>
          </p:nvSpPr>
          <p:spPr>
            <a:xfrm>
              <a:off x="251520" y="3933056"/>
              <a:ext cx="8640960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Most important </a:t>
              </a:r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functions in </a:t>
              </a:r>
              <a:r>
                <a:rPr lang="en-US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EventSem.h</a:t>
              </a:r>
              <a:endParaRPr lang="en-I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4302388"/>
              <a:ext cx="8640960" cy="11695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400" dirty="0" smtClean="0">
                  <a:solidFill>
                    <a:srgbClr val="000000"/>
                  </a:solidFill>
                  <a:latin typeface="Courier New"/>
                </a:rPr>
                <a:t>Create</a:t>
              </a:r>
              <a:r>
                <a:rPr lang="en-US" sz="1400" b="1" dirty="0" smtClean="0">
                  <a:solidFill>
                    <a:srgbClr val="000080"/>
                  </a:solidFill>
                  <a:latin typeface="Courier New"/>
                </a:rPr>
                <a:t>()</a:t>
              </a:r>
              <a:endParaRPr lang="en-US" sz="14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US" sz="1400" dirty="0" err="1" smtClean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US" sz="1400" dirty="0" smtClean="0">
                  <a:solidFill>
                    <a:srgbClr val="000000"/>
                  </a:solidFill>
                  <a:latin typeface="Courier New"/>
                </a:rPr>
                <a:t> Reset</a:t>
              </a:r>
              <a:r>
                <a:rPr lang="en-US" sz="1400" b="1" dirty="0" smtClean="0">
                  <a:solidFill>
                    <a:srgbClr val="000080"/>
                  </a:solidFill>
                  <a:latin typeface="Courier New"/>
                </a:rPr>
                <a:t>()</a:t>
              </a:r>
              <a:endParaRPr lang="en-US" sz="1400" dirty="0" smtClean="0">
                <a:solidFill>
                  <a:srgbClr val="008000"/>
                </a:solidFill>
                <a:latin typeface="Courier New"/>
              </a:endParaRPr>
            </a:p>
            <a:p>
              <a:r>
                <a:rPr lang="en-US" sz="1400" dirty="0" err="1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400" dirty="0" smtClean="0">
                  <a:solidFill>
                    <a:srgbClr val="000000"/>
                  </a:solidFill>
                  <a:latin typeface="Courier New"/>
                </a:rPr>
                <a:t>Wait</a:t>
              </a:r>
              <a:r>
                <a:rPr lang="en-US" sz="1400" b="1" dirty="0" smtClean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US" sz="1400" dirty="0" err="1" smtClean="0">
                  <a:solidFill>
                    <a:srgbClr val="000000"/>
                  </a:solidFill>
                  <a:latin typeface="Courier New"/>
                </a:rPr>
                <a:t>TimeoutType</a:t>
              </a:r>
              <a:r>
                <a:rPr lang="en-US" sz="14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/>
                </a:rPr>
                <a:t>msecTimeout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/>
                </a:rPr>
                <a:t>TTInfiniteWait</a:t>
              </a:r>
              <a:r>
                <a:rPr lang="en-US" sz="1400" b="1" dirty="0" smtClean="0">
                  <a:solidFill>
                    <a:srgbClr val="000080"/>
                  </a:solidFill>
                  <a:latin typeface="Courier New"/>
                </a:rPr>
                <a:t>)</a:t>
              </a:r>
            </a:p>
            <a:p>
              <a:r>
                <a:rPr lang="en-US" sz="1400" dirty="0" err="1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400" dirty="0" smtClean="0">
                  <a:solidFill>
                    <a:srgbClr val="000000"/>
                  </a:solidFill>
                  <a:latin typeface="Courier New"/>
                </a:rPr>
                <a:t>Post</a:t>
              </a:r>
              <a:r>
                <a:rPr lang="en-US" sz="1400" b="1" dirty="0" smtClean="0">
                  <a:solidFill>
                    <a:srgbClr val="000080"/>
                  </a:solidFill>
                  <a:latin typeface="Courier New"/>
                </a:rPr>
                <a:t>()</a:t>
              </a:r>
              <a:endParaRPr lang="en-US" sz="1400" dirty="0"/>
            </a:p>
            <a:p>
              <a:r>
                <a:rPr lang="en-US" sz="1400" dirty="0" err="1" smtClean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US" sz="14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Close</a:t>
              </a:r>
              <a:r>
                <a:rPr lang="en-US" sz="1400" b="1" dirty="0">
                  <a:solidFill>
                    <a:srgbClr val="000080"/>
                  </a:solidFill>
                  <a:latin typeface="Courier New"/>
                </a:rPr>
                <a:t>()</a:t>
              </a:r>
              <a:endParaRPr lang="en-US" sz="1400" dirty="0"/>
            </a:p>
          </p:txBody>
        </p:sp>
      </p:grpSp>
      <p:sp>
        <p:nvSpPr>
          <p:cNvPr id="2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2232248"/>
          </a:xfrm>
        </p:spPr>
        <p:txBody>
          <a:bodyPr>
            <a:normAutofit/>
          </a:bodyPr>
          <a:lstStyle/>
          <a:p>
            <a:r>
              <a:rPr lang="en-US" dirty="0"/>
              <a:t>Collection of threads wait for resource to be available</a:t>
            </a:r>
          </a:p>
          <a:p>
            <a:r>
              <a:rPr lang="en-US" dirty="0"/>
              <a:t>Usually driven by an event</a:t>
            </a:r>
          </a:p>
          <a:p>
            <a:r>
              <a:rPr lang="en-US" dirty="0"/>
              <a:t>Timeout can be </a:t>
            </a:r>
            <a:r>
              <a:rPr lang="en-US" dirty="0" smtClean="0"/>
              <a:t>specified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520" y="5949280"/>
            <a:ext cx="864096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en-IE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I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Documentation/Examples/BaseLib2/ThreadExample2.cpp</a:t>
            </a:r>
            <a:endParaRPr lang="en-IE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60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Measuring Time (</a:t>
            </a:r>
            <a:r>
              <a:rPr lang="en-I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 Resolution </a:t>
            </a:r>
            <a:r>
              <a:rPr lang="en-I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I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IE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1520" y="3617148"/>
            <a:ext cx="8640960" cy="1107996"/>
            <a:chOff x="251520" y="3933056"/>
            <a:chExt cx="8640960" cy="1107996"/>
          </a:xfrm>
        </p:grpSpPr>
        <p:sp>
          <p:nvSpPr>
            <p:cNvPr id="18" name="TextBox 17"/>
            <p:cNvSpPr txBox="1"/>
            <p:nvPr/>
          </p:nvSpPr>
          <p:spPr>
            <a:xfrm>
              <a:off x="251520" y="3933056"/>
              <a:ext cx="8640960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Most important </a:t>
              </a:r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functions</a:t>
              </a:r>
              <a:endParaRPr lang="en-I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4302388"/>
              <a:ext cx="8640960" cy="738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E" sz="1400" dirty="0">
                  <a:solidFill>
                    <a:srgbClr val="8000FF"/>
                  </a:solidFill>
                  <a:latin typeface="Courier New"/>
                </a:rPr>
                <a:t>int64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HRT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::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HRTCounter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()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4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400" dirty="0">
                  <a:solidFill>
                    <a:srgbClr val="8000FF"/>
                  </a:solidFill>
                  <a:latin typeface="Courier New"/>
                </a:rPr>
                <a:t>int64</a:t>
              </a:r>
              <a:r>
                <a:rPr lang="en-IE" sz="14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HRT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::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HRTFrequency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()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4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400" dirty="0">
                  <a:solidFill>
                    <a:srgbClr val="8000FF"/>
                  </a:solidFill>
                  <a:latin typeface="Courier New"/>
                </a:rPr>
                <a:t>int64</a:t>
              </a:r>
              <a:r>
                <a:rPr lang="en-IE" sz="14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HRT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::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HRTPeriod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()</a:t>
              </a:r>
              <a:endParaRPr lang="en-IE" sz="1400" dirty="0"/>
            </a:p>
          </p:txBody>
        </p:sp>
      </p:grpSp>
      <p:sp>
        <p:nvSpPr>
          <p:cNvPr id="2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2232248"/>
          </a:xfrm>
        </p:spPr>
        <p:txBody>
          <a:bodyPr>
            <a:normAutofit fontScale="92500"/>
          </a:bodyPr>
          <a:lstStyle/>
          <a:p>
            <a:r>
              <a:rPr lang="en-US" dirty="0"/>
              <a:t>Enables to have access to the CPU high resolution </a:t>
            </a:r>
            <a:r>
              <a:rPr lang="en-US" dirty="0" smtClean="0"/>
              <a:t>timer counter</a:t>
            </a:r>
            <a:endParaRPr lang="en-US" dirty="0"/>
          </a:p>
          <a:p>
            <a:r>
              <a:rPr lang="en-US" dirty="0"/>
              <a:t>Perfect tool to measure time elapsed between two points</a:t>
            </a:r>
          </a:p>
          <a:p>
            <a:r>
              <a:rPr lang="en-US" dirty="0"/>
              <a:t>Multiply number of elapsed ticks (</a:t>
            </a:r>
            <a:r>
              <a:rPr lang="en-US" dirty="0" err="1"/>
              <a:t>HRTCounter</a:t>
            </a:r>
            <a:r>
              <a:rPr lang="en-US" dirty="0"/>
              <a:t>) times </a:t>
            </a:r>
            <a:r>
              <a:rPr lang="en-US" dirty="0" smtClean="0"/>
              <a:t>the period </a:t>
            </a:r>
            <a:r>
              <a:rPr lang="en-US" dirty="0"/>
              <a:t>(</a:t>
            </a:r>
            <a:r>
              <a:rPr lang="en-US" dirty="0" err="1"/>
              <a:t>HRTPeriod</a:t>
            </a:r>
            <a:r>
              <a:rPr lang="en-US" dirty="0"/>
              <a:t>)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51520" y="4985300"/>
            <a:ext cx="8640960" cy="1200329"/>
            <a:chOff x="251520" y="3933056"/>
            <a:chExt cx="8640960" cy="1200329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3933056"/>
              <a:ext cx="8640960" cy="36933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Example</a:t>
              </a:r>
              <a:endParaRPr lang="en-I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520" y="4302388"/>
              <a:ext cx="8640960" cy="8309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E" sz="1200" dirty="0" smtClean="0">
                  <a:solidFill>
                    <a:srgbClr val="8000FF"/>
                  </a:solidFill>
                  <a:latin typeface="Courier New"/>
                </a:rPr>
                <a:t>int64</a:t>
              </a:r>
              <a:r>
                <a:rPr lang="en-IE" sz="12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countsAtT1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HRT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::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HRTCounter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();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b="1" dirty="0" smtClean="0">
                  <a:solidFill>
                    <a:srgbClr val="000080"/>
                  </a:solidFill>
                  <a:latin typeface="Courier New"/>
                </a:rPr>
                <a:t>...</a:t>
              </a:r>
              <a:r>
                <a:rPr lang="en-IE" sz="1200" dirty="0" smtClean="0">
                  <a:solidFill>
                    <a:srgbClr val="000000"/>
                  </a:solidFill>
                  <a:latin typeface="Courier New"/>
                </a:rPr>
                <a:t> </a:t>
              </a:r>
            </a:p>
            <a:p>
              <a:r>
                <a:rPr lang="en-IE" sz="1200" dirty="0" err="1" smtClean="0">
                  <a:solidFill>
                    <a:srgbClr val="000000"/>
                  </a:solidFill>
                  <a:latin typeface="Courier New"/>
                </a:rPr>
                <a:t>CStaticAssertErrorCondition</a:t>
              </a:r>
              <a:r>
                <a:rPr lang="en-IE" sz="1200" b="1" dirty="0" smtClean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IE" sz="1200" dirty="0" smtClean="0">
                  <a:solidFill>
                    <a:srgbClr val="000000"/>
                  </a:solidFill>
                  <a:latin typeface="Courier New"/>
                </a:rPr>
                <a:t>Information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Time elapsed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%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f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((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HRT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::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HRTCounter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()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-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countsAtT1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)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HRT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::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HRTPeriod</a:t>
              </a:r>
              <a:r>
                <a:rPr lang="en-IE" sz="1200" b="1" dirty="0" smtClean="0">
                  <a:solidFill>
                    <a:srgbClr val="000080"/>
                  </a:solidFill>
                  <a:latin typeface="Courier New"/>
                </a:rPr>
                <a:t>());</a:t>
              </a:r>
              <a:endParaRPr lang="en-I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12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BaseLib2 has large support to several types of lists</a:t>
            </a:r>
          </a:p>
          <a:p>
            <a:pPr lvl="1"/>
            <a:r>
              <a:rPr lang="en-US" dirty="0" smtClean="0"/>
              <a:t>Static (</a:t>
            </a:r>
            <a:r>
              <a:rPr lang="en-US" dirty="0"/>
              <a:t>Container of elements with a given </a:t>
            </a:r>
            <a:r>
              <a:rPr lang="en-US" dirty="0" smtClean="0"/>
              <a:t>size)</a:t>
            </a:r>
          </a:p>
          <a:p>
            <a:pPr lvl="1"/>
            <a:r>
              <a:rPr lang="en-US" dirty="0" smtClean="0"/>
              <a:t>Multi-thread safe</a:t>
            </a:r>
          </a:p>
          <a:p>
            <a:pPr lvl="1"/>
            <a:r>
              <a:rPr lang="en-US" dirty="0" smtClean="0"/>
              <a:t>Queues</a:t>
            </a:r>
          </a:p>
          <a:p>
            <a:pPr lvl="1"/>
            <a:r>
              <a:rPr lang="en-US" dirty="0" smtClean="0"/>
              <a:t>Stacks</a:t>
            </a:r>
          </a:p>
          <a:p>
            <a:pPr lvl="1"/>
            <a:r>
              <a:rPr lang="en-US" dirty="0" smtClean="0"/>
              <a:t>Linked</a:t>
            </a:r>
          </a:p>
          <a:p>
            <a:r>
              <a:rPr lang="en-US" dirty="0" smtClean="0"/>
              <a:t>Supporting:</a:t>
            </a:r>
          </a:p>
          <a:p>
            <a:pPr lvl="1"/>
            <a:r>
              <a:rPr lang="en-US" dirty="0" smtClean="0"/>
              <a:t>Iterators and filters</a:t>
            </a:r>
            <a:endParaRPr lang="en-US" dirty="0"/>
          </a:p>
          <a:p>
            <a:r>
              <a:rPr lang="en-US" dirty="0" smtClean="0"/>
              <a:t>But these are really foundation classes used to develop some of the more easier classes that we will be discussed later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5949280"/>
            <a:ext cx="864096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en-IE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I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Documentation/Examples/BaseLib2/LinkedListableExample.cpp</a:t>
            </a:r>
            <a:endParaRPr lang="en-IE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and write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/>
              <a:t>Streams allow to abstract the consuming media</a:t>
            </a:r>
          </a:p>
          <a:p>
            <a:pPr lvl="1"/>
            <a:r>
              <a:rPr lang="en-US" dirty="0"/>
              <a:t>Can be a string, a </a:t>
            </a:r>
            <a:r>
              <a:rPr lang="en-US" dirty="0" smtClean="0"/>
              <a:t>file</a:t>
            </a:r>
            <a:r>
              <a:rPr lang="en-US" dirty="0"/>
              <a:t>, a socket, a console</a:t>
            </a:r>
            <a:r>
              <a:rPr lang="en-US" dirty="0" smtClean="0"/>
              <a:t>...</a:t>
            </a:r>
          </a:p>
          <a:p>
            <a:r>
              <a:rPr lang="en-US" dirty="0"/>
              <a:t>You should use the Level2 classes</a:t>
            </a:r>
          </a:p>
          <a:p>
            <a:pPr lvl="1"/>
            <a:r>
              <a:rPr lang="en-US" dirty="0" err="1"/>
              <a:t>FString</a:t>
            </a:r>
            <a:r>
              <a:rPr lang="en-US" dirty="0"/>
              <a:t>, File, </a:t>
            </a:r>
            <a:r>
              <a:rPr lang="en-US" dirty="0" err="1"/>
              <a:t>TCPSocket</a:t>
            </a:r>
            <a:r>
              <a:rPr lang="en-US" dirty="0"/>
              <a:t>, </a:t>
            </a:r>
            <a:r>
              <a:rPr lang="en-US" dirty="0" err="1"/>
              <a:t>UDPSocket</a:t>
            </a:r>
            <a:r>
              <a:rPr lang="en-US" dirty="0"/>
              <a:t>, Console, </a:t>
            </a:r>
            <a:r>
              <a:rPr lang="en-US" dirty="0" err="1"/>
              <a:t>SXMemory</a:t>
            </a:r>
            <a:r>
              <a:rPr lang="en-US" dirty="0"/>
              <a:t>,...</a:t>
            </a:r>
          </a:p>
          <a:p>
            <a:r>
              <a:rPr lang="en-US" dirty="0"/>
              <a:t>...and not the </a:t>
            </a:r>
            <a:r>
              <a:rPr lang="en-US" dirty="0" err="1"/>
              <a:t>BasicXYZ</a:t>
            </a:r>
            <a:r>
              <a:rPr lang="en-US" dirty="0"/>
              <a:t> Level0 classes</a:t>
            </a:r>
          </a:p>
          <a:p>
            <a:pPr lvl="1"/>
            <a:r>
              <a:rPr lang="en-US" dirty="0" err="1"/>
              <a:t>BString</a:t>
            </a:r>
            <a:r>
              <a:rPr lang="en-US" dirty="0"/>
              <a:t>, </a:t>
            </a:r>
            <a:r>
              <a:rPr lang="en-US" dirty="0" err="1" smtClean="0"/>
              <a:t>BasicUDPSocket</a:t>
            </a:r>
            <a:r>
              <a:rPr lang="en-US" dirty="0"/>
              <a:t>, </a:t>
            </a:r>
            <a:r>
              <a:rPr lang="en-US" dirty="0" err="1"/>
              <a:t>BasicTCPSocket</a:t>
            </a:r>
            <a:r>
              <a:rPr lang="en-US" dirty="0"/>
              <a:t>, </a:t>
            </a:r>
            <a:r>
              <a:rPr lang="en-US" dirty="0" smtClean="0"/>
              <a:t>...</a:t>
            </a:r>
          </a:p>
          <a:p>
            <a:r>
              <a:rPr lang="en-IE" dirty="0" smtClean="0"/>
              <a:t>see </a:t>
            </a:r>
            <a:r>
              <a:rPr lang="en-IE" dirty="0" err="1" smtClean="0">
                <a:solidFill>
                  <a:srgbClr val="00B050"/>
                </a:solidFill>
              </a:rPr>
              <a:t>Streamable.h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7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ideas</a:t>
            </a:r>
            <a:endParaRPr lang="en-IE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824536"/>
          </a:xfrm>
        </p:spPr>
        <p:txBody>
          <a:bodyPr>
            <a:noAutofit/>
          </a:bodyPr>
          <a:lstStyle/>
          <a:p>
            <a:r>
              <a:rPr lang="en-US" dirty="0"/>
              <a:t>Multi-platform C++ library, code once run </a:t>
            </a:r>
            <a:r>
              <a:rPr lang="en-US" dirty="0" smtClean="0"/>
              <a:t>everywhere approach</a:t>
            </a:r>
            <a:endParaRPr lang="en-US" dirty="0"/>
          </a:p>
          <a:p>
            <a:pPr lvl="1"/>
            <a:r>
              <a:rPr lang="en-US" dirty="0"/>
              <a:t>Very important when developing complex codes for </a:t>
            </a:r>
            <a:r>
              <a:rPr lang="en-US" dirty="0" smtClean="0"/>
              <a:t>real-time applications</a:t>
            </a:r>
            <a:endParaRPr lang="en-US" dirty="0"/>
          </a:p>
          <a:p>
            <a:r>
              <a:rPr lang="en-US" dirty="0"/>
              <a:t>Designed to provide all the basic </a:t>
            </a:r>
            <a:r>
              <a:rPr lang="en-US" dirty="0" smtClean="0"/>
              <a:t>ingredients required to develop </a:t>
            </a:r>
            <a:r>
              <a:rPr lang="en-US" dirty="0"/>
              <a:t>a real-time application</a:t>
            </a:r>
          </a:p>
          <a:p>
            <a:pPr lvl="1"/>
            <a:r>
              <a:rPr lang="en-US" u="sng" dirty="0"/>
              <a:t>Does not</a:t>
            </a:r>
            <a:r>
              <a:rPr lang="en-US" dirty="0"/>
              <a:t> ensure real-time by itself</a:t>
            </a:r>
          </a:p>
          <a:p>
            <a:pPr lvl="2"/>
            <a:r>
              <a:rPr lang="en-US" dirty="0"/>
              <a:t>Only when executing in a real-time OS...</a:t>
            </a:r>
          </a:p>
          <a:p>
            <a:pPr lvl="2"/>
            <a:r>
              <a:rPr lang="en-US" dirty="0"/>
              <a:t>..and if the code was carefully written</a:t>
            </a:r>
          </a:p>
          <a:p>
            <a:pPr lvl="1"/>
            <a:r>
              <a:rPr lang="en-US" dirty="0"/>
              <a:t>... but provides all the interfaces to quickly enable </a:t>
            </a:r>
            <a:r>
              <a:rPr lang="en-US" dirty="0" smtClean="0"/>
              <a:t>real-time features </a:t>
            </a:r>
            <a:r>
              <a:rPr lang="en-US" dirty="0"/>
              <a:t>when the real-time OS is available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53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FString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use and management of strings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Comparison</a:t>
            </a:r>
          </a:p>
          <a:p>
            <a:pPr lvl="1"/>
            <a:r>
              <a:rPr lang="en-US" dirty="0"/>
              <a:t>Allocation and </a:t>
            </a:r>
            <a:r>
              <a:rPr lang="en-US" dirty="0" err="1"/>
              <a:t>deallocation</a:t>
            </a:r>
            <a:endParaRPr lang="en-US" dirty="0"/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 smtClean="0"/>
              <a:t>Printing</a:t>
            </a:r>
            <a:endParaRPr lang="en-US" dirty="0"/>
          </a:p>
          <a:p>
            <a:r>
              <a:rPr lang="en-US" dirty="0"/>
              <a:t>You should no longer need to use </a:t>
            </a:r>
            <a:r>
              <a:rPr lang="en-US" dirty="0" err="1"/>
              <a:t>const</a:t>
            </a:r>
            <a:r>
              <a:rPr lang="en-US" dirty="0"/>
              <a:t> char * very </a:t>
            </a:r>
            <a:r>
              <a:rPr lang="en-US" dirty="0" smtClean="0"/>
              <a:t>often</a:t>
            </a:r>
          </a:p>
          <a:p>
            <a:r>
              <a:rPr lang="en-IE" dirty="0"/>
              <a:t>Some operators </a:t>
            </a:r>
            <a:r>
              <a:rPr lang="en-IE" dirty="0" smtClean="0"/>
              <a:t>redefined </a:t>
            </a:r>
            <a:r>
              <a:rPr lang="en-IE" dirty="0"/>
              <a:t>(=, +=, ==, !=)</a:t>
            </a:r>
            <a:endParaRPr lang="en-US" dirty="0"/>
          </a:p>
          <a:p>
            <a:r>
              <a:rPr lang="en-US" dirty="0"/>
              <a:t>The name of the header </a:t>
            </a:r>
            <a:r>
              <a:rPr lang="en-US" dirty="0" smtClean="0"/>
              <a:t>file </a:t>
            </a:r>
            <a:r>
              <a:rPr lang="en-US" dirty="0"/>
              <a:t>is </a:t>
            </a:r>
            <a:r>
              <a:rPr lang="en-US" dirty="0" err="1"/>
              <a:t>FString.h</a:t>
            </a:r>
            <a:r>
              <a:rPr lang="en-US" dirty="0"/>
              <a:t> (in Level2)</a:t>
            </a:r>
          </a:p>
          <a:p>
            <a:r>
              <a:rPr lang="en-US" dirty="0"/>
              <a:t>Being </a:t>
            </a:r>
            <a:r>
              <a:rPr lang="en-US" dirty="0" err="1"/>
              <a:t>streamable</a:t>
            </a:r>
            <a:r>
              <a:rPr lang="en-US" dirty="0"/>
              <a:t> can be </a:t>
            </a:r>
            <a:r>
              <a:rPr lang="en-US" i="1" dirty="0"/>
              <a:t>interchanged</a:t>
            </a:r>
            <a:r>
              <a:rPr lang="en-US" dirty="0"/>
              <a:t> with other streams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5949280"/>
            <a:ext cx="864096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en-IE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I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Documentation/Examples/BaseLib2/FStringExample.cpp</a:t>
            </a:r>
            <a:endParaRPr lang="en-IE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(</a:t>
            </a:r>
            <a:r>
              <a:rPr lang="en-IE" dirty="0" err="1" smtClean="0">
                <a:solidFill>
                  <a:srgbClr val="00B050"/>
                </a:solidFill>
              </a:rPr>
              <a:t>InternetAddress.h</a:t>
            </a:r>
            <a:r>
              <a:rPr lang="en-IE" dirty="0" smtClean="0"/>
              <a:t>)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by all Sockets implementations, enables to store </a:t>
            </a:r>
            <a:r>
              <a:rPr lang="en-US" dirty="0" smtClean="0"/>
              <a:t>and retrieve </a:t>
            </a:r>
            <a:r>
              <a:rPr lang="en-US" dirty="0"/>
              <a:t>information about the hostname and </a:t>
            </a:r>
            <a:r>
              <a:rPr lang="en-US" dirty="0" smtClean="0"/>
              <a:t>port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1520" y="2825641"/>
            <a:ext cx="8640960" cy="1323439"/>
            <a:chOff x="251520" y="3933056"/>
            <a:chExt cx="8640960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251520" y="3933056"/>
              <a:ext cx="8640960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Most important </a:t>
              </a:r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functions</a:t>
              </a:r>
              <a:endParaRPr lang="en-I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1520" y="4302388"/>
              <a:ext cx="8640960" cy="95410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8000FF"/>
                  </a:solidFill>
                  <a:latin typeface="Courier New"/>
                </a:rPr>
                <a:t>int16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 Port</a:t>
              </a:r>
              <a:r>
                <a:rPr lang="en-US" sz="1400" b="1" dirty="0">
                  <a:solidFill>
                    <a:srgbClr val="000080"/>
                  </a:solidFill>
                  <a:latin typeface="Courier New"/>
                </a:rPr>
                <a:t>();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US" sz="14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US" sz="1400" dirty="0" err="1" smtClean="0">
                  <a:solidFill>
                    <a:srgbClr val="8000FF"/>
                  </a:solidFill>
                  <a:latin typeface="Courier New"/>
                </a:rPr>
                <a:t>const</a:t>
              </a:r>
              <a:r>
                <a:rPr lang="en-US" sz="14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400" dirty="0">
                  <a:solidFill>
                    <a:srgbClr val="8000FF"/>
                  </a:solidFill>
                  <a:latin typeface="Courier New"/>
                </a:rPr>
                <a:t>char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US" sz="1400" dirty="0" err="1">
                  <a:solidFill>
                    <a:srgbClr val="000000"/>
                  </a:solidFill>
                  <a:latin typeface="Courier New"/>
                </a:rPr>
                <a:t>HostName</a:t>
              </a:r>
              <a:r>
                <a:rPr lang="en-US" sz="14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US" sz="1400" dirty="0" err="1">
                  <a:solidFill>
                    <a:srgbClr val="8000FF"/>
                  </a:solidFill>
                  <a:latin typeface="Courier New"/>
                </a:rPr>
                <a:t>BString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/>
                </a:rPr>
                <a:t>&amp;</a:t>
              </a:r>
              <a:r>
                <a:rPr lang="en-US" sz="1400" dirty="0" err="1">
                  <a:solidFill>
                    <a:srgbClr val="000000"/>
                  </a:solidFill>
                  <a:latin typeface="Courier New"/>
                </a:rPr>
                <a:t>hostName</a:t>
              </a:r>
              <a:r>
                <a:rPr lang="en-US" sz="1400" b="1" dirty="0">
                  <a:solidFill>
                    <a:srgbClr val="000080"/>
                  </a:solidFill>
                  <a:latin typeface="Courier New"/>
                </a:rPr>
                <a:t>);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US" sz="14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US" sz="1400" dirty="0" smtClean="0">
                  <a:solidFill>
                    <a:srgbClr val="8000FF"/>
                  </a:solidFill>
                  <a:latin typeface="Courier New"/>
                </a:rPr>
                <a:t>static</a:t>
              </a:r>
              <a:r>
                <a:rPr lang="en-US" sz="14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400" dirty="0" err="1">
                  <a:solidFill>
                    <a:srgbClr val="8000FF"/>
                  </a:solidFill>
                  <a:latin typeface="Courier New"/>
                </a:rPr>
                <a:t>const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400" dirty="0">
                  <a:solidFill>
                    <a:srgbClr val="8000FF"/>
                  </a:solidFill>
                  <a:latin typeface="Courier New"/>
                </a:rPr>
                <a:t>char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US" sz="1400" dirty="0" err="1">
                  <a:solidFill>
                    <a:srgbClr val="000000"/>
                  </a:solidFill>
                  <a:latin typeface="Courier New"/>
                </a:rPr>
                <a:t>LocalAddress</a:t>
              </a:r>
              <a:r>
                <a:rPr lang="en-US" sz="1400" b="1" dirty="0">
                  <a:solidFill>
                    <a:srgbClr val="000080"/>
                  </a:solidFill>
                  <a:latin typeface="Courier New"/>
                </a:rPr>
                <a:t>();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US" sz="14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US" sz="1400" dirty="0" smtClean="0">
                  <a:solidFill>
                    <a:srgbClr val="8000FF"/>
                  </a:solidFill>
                  <a:latin typeface="Courier New"/>
                </a:rPr>
                <a:t>static</a:t>
              </a:r>
              <a:r>
                <a:rPr lang="en-US" sz="14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400" dirty="0" err="1">
                  <a:solidFill>
                    <a:srgbClr val="8000FF"/>
                  </a:solidFill>
                  <a:latin typeface="Courier New"/>
                </a:rPr>
                <a:t>const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400" dirty="0">
                  <a:solidFill>
                    <a:srgbClr val="8000FF"/>
                  </a:solidFill>
                  <a:latin typeface="Courier New"/>
                </a:rPr>
                <a:t>char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US" sz="1400" dirty="0" err="1">
                  <a:solidFill>
                    <a:srgbClr val="000000"/>
                  </a:solidFill>
                  <a:latin typeface="Courier New"/>
                </a:rPr>
                <a:t>LocalIpNumber</a:t>
              </a:r>
              <a:r>
                <a:rPr lang="en-US" sz="1400" b="1" dirty="0">
                  <a:solidFill>
                    <a:srgbClr val="000080"/>
                  </a:solidFill>
                  <a:latin typeface="Courier New"/>
                </a:rPr>
                <a:t>();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1520" y="4316903"/>
            <a:ext cx="8640960" cy="1200329"/>
            <a:chOff x="251520" y="3933056"/>
            <a:chExt cx="8640960" cy="1200329"/>
          </a:xfrm>
        </p:grpSpPr>
        <p:sp>
          <p:nvSpPr>
            <p:cNvPr id="12" name="TextBox 11"/>
            <p:cNvSpPr txBox="1"/>
            <p:nvPr/>
          </p:nvSpPr>
          <p:spPr>
            <a:xfrm>
              <a:off x="251520" y="3933056"/>
              <a:ext cx="8640960" cy="36933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Example</a:t>
              </a:r>
              <a:endParaRPr lang="en-I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520" y="4302388"/>
              <a:ext cx="8640960" cy="8309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  <a:latin typeface="Courier New"/>
                </a:rPr>
                <a:t>CStaticAssertErrorCondition</a:t>
              </a:r>
              <a:r>
                <a:rPr lang="en-US" sz="1200" b="1" dirty="0" smtClean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US" sz="1200" dirty="0" smtClean="0">
                  <a:solidFill>
                    <a:srgbClr val="000000"/>
                  </a:solidFill>
                  <a:latin typeface="Courier New"/>
                </a:rPr>
                <a:t>Information</a:t>
              </a:r>
              <a:r>
                <a:rPr lang="en-US" sz="1200" b="1" dirty="0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US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latin typeface="Courier New"/>
                </a:rPr>
                <a:t>"This computer local address is:%s"</a:t>
              </a:r>
              <a:r>
                <a:rPr lang="en-US" sz="1200" b="1" dirty="0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US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Courier New"/>
                </a:rPr>
                <a:t>InternetAddress</a:t>
              </a:r>
              <a:r>
                <a:rPr lang="en-US" sz="1200" b="1" dirty="0">
                  <a:solidFill>
                    <a:srgbClr val="000080"/>
                  </a:solidFill>
                  <a:latin typeface="Courier New"/>
                </a:rPr>
                <a:t>::</a:t>
              </a:r>
              <a:r>
                <a:rPr lang="en-US" sz="1200" dirty="0" err="1">
                  <a:solidFill>
                    <a:srgbClr val="000000"/>
                  </a:solidFill>
                  <a:latin typeface="Courier New"/>
                </a:rPr>
                <a:t>LocalAddress</a:t>
              </a:r>
              <a:r>
                <a:rPr lang="en-US" sz="1200" b="1" dirty="0">
                  <a:solidFill>
                    <a:srgbClr val="000080"/>
                  </a:solidFill>
                  <a:latin typeface="Courier New"/>
                </a:rPr>
                <a:t>());</a:t>
              </a:r>
              <a:r>
                <a:rPr lang="en-US" sz="12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US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US" sz="1200" dirty="0" err="1" smtClean="0">
                  <a:solidFill>
                    <a:srgbClr val="000000"/>
                  </a:solidFill>
                  <a:latin typeface="Courier New"/>
                </a:rPr>
                <a:t>CStaticAssertErrorCondition</a:t>
              </a:r>
              <a:r>
                <a:rPr lang="en-US" sz="1200" b="1" dirty="0" smtClean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US" sz="1200" dirty="0" smtClean="0">
                  <a:solidFill>
                    <a:srgbClr val="000000"/>
                  </a:solidFill>
                  <a:latin typeface="Courier New"/>
                </a:rPr>
                <a:t>Information</a:t>
              </a:r>
              <a:r>
                <a:rPr lang="en-US" sz="1200" b="1" dirty="0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US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latin typeface="Courier New"/>
                </a:rPr>
                <a:t>"This computer local </a:t>
              </a:r>
              <a:r>
                <a:rPr lang="en-US" sz="1200" dirty="0" err="1">
                  <a:solidFill>
                    <a:srgbClr val="808080"/>
                  </a:solidFill>
                  <a:latin typeface="Courier New"/>
                </a:rPr>
                <a:t>ip</a:t>
              </a:r>
              <a:r>
                <a:rPr lang="en-US" sz="1200" dirty="0">
                  <a:solidFill>
                    <a:srgbClr val="808080"/>
                  </a:solidFill>
                  <a:latin typeface="Courier New"/>
                </a:rPr>
                <a:t> is:%s"</a:t>
              </a:r>
              <a:r>
                <a:rPr lang="en-US" sz="1200" b="1" dirty="0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US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Courier New"/>
                </a:rPr>
                <a:t>InternetAddress</a:t>
              </a:r>
              <a:r>
                <a:rPr lang="en-US" sz="1200" b="1" dirty="0">
                  <a:solidFill>
                    <a:srgbClr val="000080"/>
                  </a:solidFill>
                  <a:latin typeface="Courier New"/>
                </a:rPr>
                <a:t>::</a:t>
              </a:r>
              <a:r>
                <a:rPr lang="en-US" sz="1200" dirty="0" err="1">
                  <a:solidFill>
                    <a:srgbClr val="000000"/>
                  </a:solidFill>
                  <a:latin typeface="Courier New"/>
                </a:rPr>
                <a:t>LocalIpNumber</a:t>
              </a:r>
              <a:r>
                <a:rPr lang="en-US" sz="1200" b="1" dirty="0" smtClean="0">
                  <a:solidFill>
                    <a:srgbClr val="000080"/>
                  </a:solidFill>
                  <a:latin typeface="Courier New"/>
                </a:rPr>
                <a:t>());</a:t>
              </a:r>
              <a:endParaRPr lang="en-US" sz="12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51520" y="5949280"/>
            <a:ext cx="864096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en-IE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I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Documentation/Examples/BaseLib2/LocalInternetAddressExample.cpp</a:t>
            </a:r>
            <a:endParaRPr lang="en-IE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Available socket types for TCP, UDP and </a:t>
            </a:r>
            <a:r>
              <a:rPr lang="en-US" dirty="0" smtClean="0"/>
              <a:t>ATM</a:t>
            </a:r>
          </a:p>
          <a:p>
            <a:pPr lvl="1"/>
            <a:r>
              <a:rPr lang="en-US" dirty="0"/>
              <a:t>All inherit from </a:t>
            </a:r>
            <a:r>
              <a:rPr lang="en-US" dirty="0" err="1"/>
              <a:t>Streamable</a:t>
            </a:r>
            <a:r>
              <a:rPr lang="en-US" dirty="0"/>
              <a:t> (again use the full featured </a:t>
            </a:r>
            <a:r>
              <a:rPr lang="en-US" dirty="0" smtClean="0"/>
              <a:t>sockets from </a:t>
            </a:r>
            <a:r>
              <a:rPr lang="en-US" dirty="0"/>
              <a:t>Level2, not the Basic from Level0</a:t>
            </a:r>
            <a:r>
              <a:rPr lang="en-US" dirty="0" smtClean="0"/>
              <a:t>)</a:t>
            </a:r>
          </a:p>
          <a:p>
            <a:r>
              <a:rPr lang="en-US" dirty="0"/>
              <a:t>Can be used in server and client </a:t>
            </a:r>
            <a:r>
              <a:rPr lang="en-US" dirty="0" smtClean="0"/>
              <a:t>mode</a:t>
            </a:r>
          </a:p>
          <a:p>
            <a:r>
              <a:rPr lang="en-US" dirty="0"/>
              <a:t>Possibility to set in blocking </a:t>
            </a:r>
            <a:r>
              <a:rPr lang="en-US" dirty="0" smtClean="0"/>
              <a:t>mode</a:t>
            </a:r>
          </a:p>
          <a:p>
            <a:r>
              <a:rPr lang="en-US" dirty="0" smtClean="0"/>
              <a:t>All inherit basic functionality from </a:t>
            </a:r>
            <a:r>
              <a:rPr lang="en-US" dirty="0" err="1" smtClean="0"/>
              <a:t>BasicSocket</a:t>
            </a:r>
            <a:r>
              <a:rPr lang="en-US" dirty="0" smtClean="0"/>
              <a:t> (see </a:t>
            </a:r>
            <a:r>
              <a:rPr lang="en-US" dirty="0" err="1" smtClean="0"/>
              <a:t>BasicSocket.h</a:t>
            </a:r>
            <a:r>
              <a:rPr lang="en-US" dirty="0" smtClean="0"/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1520" y="4697849"/>
            <a:ext cx="8640960" cy="1107996"/>
            <a:chOff x="251520" y="3933056"/>
            <a:chExt cx="8640960" cy="1107996"/>
          </a:xfrm>
        </p:grpSpPr>
        <p:sp>
          <p:nvSpPr>
            <p:cNvPr id="9" name="TextBox 8"/>
            <p:cNvSpPr txBox="1"/>
            <p:nvPr/>
          </p:nvSpPr>
          <p:spPr>
            <a:xfrm>
              <a:off x="251520" y="3933056"/>
              <a:ext cx="8640960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Most important </a:t>
              </a:r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functions</a:t>
              </a:r>
              <a:endParaRPr lang="en-I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1520" y="4302388"/>
              <a:ext cx="8640960" cy="738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/>
                </a:rPr>
                <a:t>SetBlocking</a:t>
              </a:r>
              <a:r>
                <a:rPr lang="en-US" sz="14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US" sz="1400" dirty="0" err="1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 flag</a:t>
              </a:r>
              <a:r>
                <a:rPr lang="en-US" sz="1400" b="1" dirty="0">
                  <a:solidFill>
                    <a:srgbClr val="000080"/>
                  </a:solidFill>
                  <a:latin typeface="Courier New"/>
                </a:rPr>
                <a:t>);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US" sz="14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US" sz="1400" dirty="0" err="1">
                  <a:solidFill>
                    <a:srgbClr val="8000FF"/>
                  </a:solidFill>
                  <a:latin typeface="Courier New"/>
                </a:rPr>
                <a:t>InternetAddress</a:t>
              </a:r>
              <a:r>
                <a:rPr lang="en-US" sz="14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/>
                </a:rPr>
                <a:t>&amp;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Source</a:t>
              </a:r>
              <a:r>
                <a:rPr lang="en-US" sz="1400" b="1" dirty="0">
                  <a:solidFill>
                    <a:srgbClr val="000080"/>
                  </a:solidFill>
                  <a:latin typeface="Courier New"/>
                </a:rPr>
                <a:t>();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US" sz="14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US" sz="1400" dirty="0" err="1">
                  <a:solidFill>
                    <a:srgbClr val="8000FF"/>
                  </a:solidFill>
                  <a:latin typeface="Courier New"/>
                </a:rPr>
                <a:t>InternetAddress</a:t>
              </a:r>
              <a:r>
                <a:rPr lang="en-US" sz="14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/>
                </a:rPr>
                <a:t>&amp;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Destination</a:t>
              </a:r>
              <a:r>
                <a:rPr lang="en-US" sz="1400" b="1" dirty="0">
                  <a:solidFill>
                    <a:srgbClr val="000080"/>
                  </a:solidFill>
                  <a:latin typeface="Courier New"/>
                </a:rPr>
                <a:t>();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67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Available socket types for TCP, UDP and </a:t>
            </a:r>
            <a:r>
              <a:rPr lang="en-US" dirty="0" smtClean="0"/>
              <a:t>ATM</a:t>
            </a:r>
          </a:p>
          <a:p>
            <a:pPr lvl="1"/>
            <a:r>
              <a:rPr lang="en-US" dirty="0"/>
              <a:t>All inherit from </a:t>
            </a:r>
            <a:r>
              <a:rPr lang="en-US" dirty="0" err="1"/>
              <a:t>Streamable</a:t>
            </a:r>
            <a:r>
              <a:rPr lang="en-US" dirty="0"/>
              <a:t> (again use the full featured </a:t>
            </a:r>
            <a:r>
              <a:rPr lang="en-US" dirty="0" smtClean="0"/>
              <a:t>sockets from </a:t>
            </a:r>
            <a:r>
              <a:rPr lang="en-US" dirty="0"/>
              <a:t>Level2, not the Basic from Level0</a:t>
            </a:r>
            <a:r>
              <a:rPr lang="en-US" dirty="0" smtClean="0"/>
              <a:t>)</a:t>
            </a:r>
          </a:p>
          <a:p>
            <a:r>
              <a:rPr lang="en-US" dirty="0"/>
              <a:t>Can be used in server and client </a:t>
            </a:r>
            <a:r>
              <a:rPr lang="en-US" dirty="0" smtClean="0"/>
              <a:t>mode</a:t>
            </a:r>
          </a:p>
          <a:p>
            <a:r>
              <a:rPr lang="en-US" dirty="0"/>
              <a:t>Possibility to set in blocking </a:t>
            </a:r>
            <a:r>
              <a:rPr lang="en-US" dirty="0" smtClean="0"/>
              <a:t>mode</a:t>
            </a:r>
          </a:p>
          <a:p>
            <a:r>
              <a:rPr lang="en-US" dirty="0" smtClean="0"/>
              <a:t>All inherit basic functionality from </a:t>
            </a:r>
            <a:r>
              <a:rPr lang="en-US" dirty="0" err="1" smtClean="0"/>
              <a:t>BasicSocket</a:t>
            </a:r>
            <a:r>
              <a:rPr lang="en-US" dirty="0" smtClean="0"/>
              <a:t> (see </a:t>
            </a:r>
            <a:r>
              <a:rPr lang="en-US" dirty="0" err="1" smtClean="0"/>
              <a:t>BasicSocket.h</a:t>
            </a:r>
            <a:r>
              <a:rPr lang="en-US" dirty="0" smtClean="0"/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1520" y="4697849"/>
            <a:ext cx="8640960" cy="1107996"/>
            <a:chOff x="251520" y="3933056"/>
            <a:chExt cx="8640960" cy="1107996"/>
          </a:xfrm>
        </p:grpSpPr>
        <p:sp>
          <p:nvSpPr>
            <p:cNvPr id="9" name="TextBox 8"/>
            <p:cNvSpPr txBox="1"/>
            <p:nvPr/>
          </p:nvSpPr>
          <p:spPr>
            <a:xfrm>
              <a:off x="251520" y="3933056"/>
              <a:ext cx="8640960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Most important </a:t>
              </a:r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functions</a:t>
              </a:r>
              <a:endParaRPr lang="en-I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1520" y="4302388"/>
              <a:ext cx="8640960" cy="738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/>
                </a:rPr>
                <a:t>SetBlocking</a:t>
              </a:r>
              <a:r>
                <a:rPr lang="en-US" sz="14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US" sz="1400" dirty="0" err="1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 flag</a:t>
              </a:r>
              <a:r>
                <a:rPr lang="en-US" sz="1400" b="1" dirty="0">
                  <a:solidFill>
                    <a:srgbClr val="000080"/>
                  </a:solidFill>
                  <a:latin typeface="Courier New"/>
                </a:rPr>
                <a:t>);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US" sz="14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US" sz="1400" dirty="0" err="1">
                  <a:solidFill>
                    <a:srgbClr val="8000FF"/>
                  </a:solidFill>
                  <a:latin typeface="Courier New"/>
                </a:rPr>
                <a:t>InternetAddress</a:t>
              </a:r>
              <a:r>
                <a:rPr lang="en-US" sz="14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/>
                </a:rPr>
                <a:t>&amp;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Source</a:t>
              </a:r>
              <a:r>
                <a:rPr lang="en-US" sz="1400" b="1" dirty="0">
                  <a:solidFill>
                    <a:srgbClr val="000080"/>
                  </a:solidFill>
                  <a:latin typeface="Courier New"/>
                </a:rPr>
                <a:t>();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US" sz="14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US" sz="1400" dirty="0" err="1">
                  <a:solidFill>
                    <a:srgbClr val="8000FF"/>
                  </a:solidFill>
                  <a:latin typeface="Courier New"/>
                </a:rPr>
                <a:t>InternetAddress</a:t>
              </a:r>
              <a:r>
                <a:rPr lang="en-US" sz="14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/>
                </a:rPr>
                <a:t>&amp;</a:t>
              </a:r>
              <a:r>
                <a:rPr lang="en-US" sz="1400" dirty="0">
                  <a:solidFill>
                    <a:srgbClr val="000000"/>
                  </a:solidFill>
                  <a:latin typeface="Courier New"/>
                </a:rPr>
                <a:t>Destination</a:t>
              </a:r>
              <a:r>
                <a:rPr lang="en-US" sz="1400" b="1" dirty="0">
                  <a:solidFill>
                    <a:srgbClr val="000080"/>
                  </a:solidFill>
                  <a:latin typeface="Courier New"/>
                </a:rPr>
                <a:t>();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283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socket server mode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Open the socket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Open();</a:t>
            </a:r>
          </a:p>
          <a:p>
            <a:r>
              <a:rPr lang="en-US" dirty="0"/>
              <a:t>Set in server mode</a:t>
            </a:r>
          </a:p>
          <a:p>
            <a:pPr lvl="1"/>
            <a:r>
              <a:rPr lang="en-US" sz="2400" dirty="0" err="1" smtClean="0">
                <a:solidFill>
                  <a:srgbClr val="8000FF"/>
                </a:solidFill>
                <a:latin typeface="Courier New"/>
              </a:rPr>
              <a:t>bool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Listen(</a:t>
            </a:r>
            <a:r>
              <a:rPr lang="en-US" sz="2400" dirty="0" smtClean="0">
                <a:solidFill>
                  <a:srgbClr val="8000FF"/>
                </a:solidFill>
                <a:latin typeface="Courier New"/>
              </a:rPr>
              <a:t>int32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port, </a:t>
            </a:r>
            <a:r>
              <a:rPr lang="en-US" sz="2400" dirty="0" smtClean="0">
                <a:solidFill>
                  <a:srgbClr val="8000FF"/>
                </a:solidFill>
                <a:latin typeface="Courier New"/>
              </a:rPr>
              <a:t>int32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maxConnections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=1);</a:t>
            </a:r>
          </a:p>
          <a:p>
            <a:r>
              <a:rPr lang="en-US" dirty="0" smtClean="0"/>
              <a:t>If </a:t>
            </a:r>
            <a:r>
              <a:rPr lang="en-US" dirty="0"/>
              <a:t>you wish, set it to be blocking</a:t>
            </a:r>
          </a:p>
          <a:p>
            <a:pPr lvl="1"/>
            <a:r>
              <a:rPr lang="en-US" sz="2400" dirty="0" err="1">
                <a:solidFill>
                  <a:srgbClr val="8000FF"/>
                </a:solidFill>
                <a:latin typeface="Courier New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SetBlocking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8000FF"/>
                </a:solidFill>
                <a:latin typeface="Courier New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flag);</a:t>
            </a:r>
          </a:p>
          <a:p>
            <a:r>
              <a:rPr lang="en-US" dirty="0"/>
              <a:t>Wait for connections</a:t>
            </a:r>
          </a:p>
          <a:p>
            <a:pPr lvl="1"/>
            <a:r>
              <a:rPr lang="en-US" sz="2400" dirty="0" err="1">
                <a:solidFill>
                  <a:srgbClr val="8000FF"/>
                </a:solidFill>
                <a:latin typeface="Courier New"/>
              </a:rPr>
              <a:t>BasicTCPSocket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WaitConnection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8000FF"/>
                </a:solidFill>
                <a:latin typeface="Courier New"/>
              </a:rPr>
              <a:t>TimeoutType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msecTimeout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TTInfiniteWait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8000FF"/>
                </a:solidFill>
                <a:latin typeface="Courier New"/>
              </a:rPr>
              <a:t>BasicTCPSocket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*client=NULL);</a:t>
            </a:r>
          </a:p>
          <a:p>
            <a:r>
              <a:rPr lang="en-US" dirty="0"/>
              <a:t>Notice that a new socket, with the client connection, </a:t>
            </a:r>
            <a:r>
              <a:rPr lang="en-US" dirty="0" smtClean="0"/>
              <a:t>is returned</a:t>
            </a:r>
            <a:endParaRPr lang="en-US" dirty="0"/>
          </a:p>
          <a:p>
            <a:pPr lvl="1"/>
            <a:r>
              <a:rPr lang="en-US" dirty="0"/>
              <a:t>You can now read and write to this socket just as you </a:t>
            </a:r>
            <a:r>
              <a:rPr lang="en-US" dirty="0" smtClean="0"/>
              <a:t>would do </a:t>
            </a:r>
            <a:r>
              <a:rPr lang="en-US" dirty="0"/>
              <a:t>with any other stream</a:t>
            </a:r>
          </a:p>
          <a:p>
            <a:r>
              <a:rPr lang="en-US" dirty="0"/>
              <a:t>Usually multi-threading is used to handle </a:t>
            </a:r>
            <a:r>
              <a:rPr lang="en-US" dirty="0" smtClean="0"/>
              <a:t>new connections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896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socket client mode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the socket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Open();</a:t>
            </a:r>
          </a:p>
          <a:p>
            <a:r>
              <a:rPr lang="en-US" dirty="0"/>
              <a:t>Connect to the server</a:t>
            </a:r>
          </a:p>
          <a:p>
            <a:pPr lvl="1"/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Connect(</a:t>
            </a:r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address,int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port,</a:t>
            </a:r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TimeoutType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msecTimeout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TTInfiniteWait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retry=12)</a:t>
            </a:r>
          </a:p>
          <a:p>
            <a:r>
              <a:rPr lang="en-US" dirty="0"/>
              <a:t>You can now read and write to this socket just as you </a:t>
            </a:r>
            <a:r>
              <a:rPr lang="en-US" dirty="0" smtClean="0"/>
              <a:t>would do </a:t>
            </a:r>
            <a:r>
              <a:rPr lang="en-US" dirty="0"/>
              <a:t>with any other stream</a:t>
            </a:r>
          </a:p>
          <a:p>
            <a:r>
              <a:rPr lang="en-US" dirty="0"/>
              <a:t>Remember housekeeping... always close the sockets when </a:t>
            </a:r>
            <a:r>
              <a:rPr lang="en-US" dirty="0" smtClean="0"/>
              <a:t>you no </a:t>
            </a:r>
            <a:r>
              <a:rPr lang="en-US" dirty="0"/>
              <a:t>longer need them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5517232"/>
            <a:ext cx="86409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en-IE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I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Documentation/Examples/BaseLib2/SimpleTCPServer.cpp</a:t>
            </a:r>
            <a:endParaRPr lang="en-IE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Documentation/Examples/BaseLib2/SimpleTCPClient.cpp</a:t>
            </a:r>
            <a:endParaRPr lang="en-IE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20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streams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UDP sockets</a:t>
            </a:r>
          </a:p>
          <a:p>
            <a:pPr lvl="1"/>
            <a:r>
              <a:rPr lang="en-US" dirty="0"/>
              <a:t>Usage very similar to the TCP socket, but obviously stateless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r>
              <a:rPr lang="en-US" dirty="0" smtClean="0"/>
              <a:t>Console</a:t>
            </a:r>
          </a:p>
          <a:p>
            <a:pPr lvl="1"/>
            <a:r>
              <a:rPr lang="en-US" dirty="0"/>
              <a:t>Universal console mechanism</a:t>
            </a:r>
          </a:p>
          <a:p>
            <a:pPr lvl="2"/>
            <a:r>
              <a:rPr lang="en-US" dirty="0"/>
              <a:t>Should be </a:t>
            </a:r>
            <a:r>
              <a:rPr lang="en-US" dirty="0" err="1"/>
              <a:t>optimised</a:t>
            </a:r>
            <a:r>
              <a:rPr lang="en-US" dirty="0"/>
              <a:t> for each OS console</a:t>
            </a:r>
          </a:p>
          <a:p>
            <a:pPr lvl="2"/>
            <a:r>
              <a:rPr lang="en-US" dirty="0"/>
              <a:t>Easy to set </a:t>
            </a:r>
            <a:r>
              <a:rPr lang="en-US" dirty="0" err="1"/>
              <a:t>colours</a:t>
            </a:r>
            <a:r>
              <a:rPr lang="en-US" dirty="0"/>
              <a:t> and if supported dimensions, titles, ...</a:t>
            </a:r>
          </a:p>
          <a:p>
            <a:pPr lvl="1"/>
            <a:r>
              <a:rPr lang="en-US" dirty="0" smtClean="0"/>
              <a:t>Particularly </a:t>
            </a:r>
            <a:r>
              <a:rPr lang="en-US" dirty="0"/>
              <a:t>useful to get user input</a:t>
            </a:r>
          </a:p>
          <a:p>
            <a:pPr lvl="1"/>
            <a:r>
              <a:rPr lang="en-US" dirty="0"/>
              <a:t>Special automatically built-in menus are available in </a:t>
            </a:r>
            <a:r>
              <a:rPr lang="en-US" dirty="0" smtClean="0"/>
              <a:t>other classes</a:t>
            </a:r>
          </a:p>
          <a:p>
            <a:r>
              <a:rPr lang="en-US" dirty="0" err="1" smtClean="0"/>
              <a:t>SXMemory</a:t>
            </a:r>
            <a:endParaRPr lang="en-US" dirty="0" smtClean="0"/>
          </a:p>
          <a:p>
            <a:pPr lvl="1"/>
            <a:r>
              <a:rPr lang="en-US" sz="2500" dirty="0"/>
              <a:t>Add streaming capabilities to an existing </a:t>
            </a:r>
            <a:r>
              <a:rPr lang="en-US" sz="2500" dirty="0" smtClean="0"/>
              <a:t>buffer</a:t>
            </a:r>
            <a:endParaRPr lang="en-US" sz="2500" dirty="0"/>
          </a:p>
          <a:p>
            <a:pPr lvl="1"/>
            <a:r>
              <a:rPr lang="en-US" sz="2500" dirty="0"/>
              <a:t>Very useful to use when the argument of a function is </a:t>
            </a:r>
            <a:r>
              <a:rPr lang="en-US" sz="2500" dirty="0" smtClean="0"/>
              <a:t>a </a:t>
            </a:r>
            <a:r>
              <a:rPr lang="en-US" sz="2500" dirty="0" err="1" smtClean="0"/>
              <a:t>streamable</a:t>
            </a:r>
            <a:r>
              <a:rPr lang="en-US" sz="2500" dirty="0" smtClean="0"/>
              <a:t> </a:t>
            </a:r>
            <a:r>
              <a:rPr lang="en-US" sz="2500" dirty="0"/>
              <a:t>and we only have an anonymous </a:t>
            </a:r>
            <a:r>
              <a:rPr lang="en-US" sz="2500" dirty="0" smtClean="0"/>
              <a:t>buffer</a:t>
            </a:r>
            <a:endParaRPr lang="en-US" dirty="0"/>
          </a:p>
          <a:p>
            <a:endParaRPr lang="en-US" dirty="0" smtClean="0"/>
          </a:p>
          <a:p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5805264"/>
            <a:ext cx="86409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en-IE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I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Documentation/Examples/BaseLib2/SimpleFileHandling.cpp</a:t>
            </a:r>
            <a:endParaRPr lang="en-IE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Documentation/Examples/BaseLib2/SimpleConsole.cpp</a:t>
            </a:r>
            <a:endParaRPr lang="en-IE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Good</a:t>
            </a:r>
          </a:p>
          <a:p>
            <a:pPr lvl="1"/>
            <a:r>
              <a:rPr lang="en-US" i="1" dirty="0"/>
              <a:t>Avoid</a:t>
            </a:r>
            <a:r>
              <a:rPr lang="en-US" dirty="0"/>
              <a:t> misuse of pointers</a:t>
            </a:r>
          </a:p>
          <a:p>
            <a:pPr lvl="1"/>
            <a:r>
              <a:rPr lang="en-US" i="1" dirty="0"/>
              <a:t>Avoid</a:t>
            </a:r>
            <a:r>
              <a:rPr lang="en-US" dirty="0"/>
              <a:t> memory leaks</a:t>
            </a:r>
          </a:p>
          <a:p>
            <a:pPr lvl="1"/>
            <a:r>
              <a:rPr lang="en-US" dirty="0"/>
              <a:t>Force good housekeeping</a:t>
            </a:r>
          </a:p>
          <a:p>
            <a:r>
              <a:rPr lang="en-US" dirty="0"/>
              <a:t>At the price of</a:t>
            </a:r>
          </a:p>
          <a:p>
            <a:pPr lvl="1"/>
            <a:r>
              <a:rPr lang="en-US" dirty="0"/>
              <a:t>Having to use the BaseLib2 development model</a:t>
            </a:r>
          </a:p>
          <a:p>
            <a:pPr lvl="1"/>
            <a:r>
              <a:rPr lang="en-US" dirty="0"/>
              <a:t>Your object must be </a:t>
            </a:r>
            <a:r>
              <a:rPr lang="en-US" dirty="0" err="1"/>
              <a:t>GarbageCollectable</a:t>
            </a:r>
            <a:r>
              <a:rPr lang="en-US" dirty="0"/>
              <a:t> (</a:t>
            </a:r>
            <a:r>
              <a:rPr lang="en-US" dirty="0" smtClean="0"/>
              <a:t>see </a:t>
            </a:r>
            <a:r>
              <a:rPr lang="en-US" dirty="0" err="1" smtClean="0"/>
              <a:t>GarbageCollectable.h</a:t>
            </a:r>
            <a:r>
              <a:rPr lang="en-US" dirty="0" smtClean="0"/>
              <a:t> </a:t>
            </a:r>
            <a:r>
              <a:rPr lang="en-US" dirty="0"/>
              <a:t>in Level1)</a:t>
            </a:r>
          </a:p>
          <a:p>
            <a:pPr lvl="1"/>
            <a:r>
              <a:rPr lang="en-US" dirty="0"/>
              <a:t>Create the objects using a special syntax (no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operator)</a:t>
            </a:r>
          </a:p>
          <a:p>
            <a:r>
              <a:rPr lang="en-US" dirty="0"/>
              <a:t>The garbage collection mechanism tracks the number </a:t>
            </a:r>
            <a:r>
              <a:rPr lang="en-US" dirty="0" smtClean="0"/>
              <a:t>of references </a:t>
            </a:r>
            <a:r>
              <a:rPr lang="en-US" dirty="0"/>
              <a:t>for a given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this goes to zero the object is automatically destroyed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1731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GCReference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GCReference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GarbageCollectableReference</a:t>
            </a:r>
            <a:r>
              <a:rPr lang="en-US" dirty="0"/>
              <a:t>) is one of </a:t>
            </a:r>
            <a:r>
              <a:rPr lang="en-US" dirty="0" smtClean="0"/>
              <a:t>the key </a:t>
            </a:r>
            <a:r>
              <a:rPr lang="en-US" dirty="0"/>
              <a:t>classes of BaseLib2</a:t>
            </a:r>
          </a:p>
          <a:p>
            <a:pPr lvl="1"/>
            <a:r>
              <a:rPr lang="en-US" dirty="0"/>
              <a:t>It contains the pointer to your object</a:t>
            </a:r>
          </a:p>
          <a:p>
            <a:pPr lvl="2"/>
            <a:r>
              <a:rPr lang="en-US" dirty="0"/>
              <a:t>Tracks the number of instances</a:t>
            </a:r>
          </a:p>
          <a:p>
            <a:pPr lvl="2"/>
            <a:r>
              <a:rPr lang="en-US" dirty="0"/>
              <a:t>Deletes the object when no longer used</a:t>
            </a:r>
          </a:p>
          <a:p>
            <a:r>
              <a:rPr lang="en-US" dirty="0"/>
              <a:t>Is capable of constructing an object by its class name (more </a:t>
            </a:r>
            <a:r>
              <a:rPr lang="en-US" dirty="0" smtClean="0"/>
              <a:t>on this </a:t>
            </a:r>
            <a:r>
              <a:rPr lang="en-US" dirty="0"/>
              <a:t>later)</a:t>
            </a:r>
          </a:p>
          <a:p>
            <a:r>
              <a:rPr lang="en-US" dirty="0"/>
              <a:t>Enables to query if its pointer object is valid</a:t>
            </a:r>
          </a:p>
          <a:p>
            <a:pPr lvl="1"/>
            <a:r>
              <a:rPr lang="en-US" dirty="0"/>
              <a:t>Although the </a:t>
            </a:r>
            <a:r>
              <a:rPr lang="en-US" dirty="0" err="1">
                <a:solidFill>
                  <a:srgbClr val="00B050"/>
                </a:solidFill>
              </a:rPr>
              <a:t>GCReference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exists it doesn't mean the </a:t>
            </a:r>
            <a:r>
              <a:rPr lang="en-US" dirty="0" smtClean="0"/>
              <a:t>pointer object </a:t>
            </a:r>
            <a:r>
              <a:rPr lang="en-US" dirty="0"/>
              <a:t>is valid! (see example later)</a:t>
            </a:r>
          </a:p>
          <a:p>
            <a:r>
              <a:rPr lang="en-US" dirty="0"/>
              <a:t>Provides the mechanism behind automatic object </a:t>
            </a:r>
            <a:r>
              <a:rPr lang="en-US" dirty="0" smtClean="0"/>
              <a:t>creation using </a:t>
            </a:r>
            <a:r>
              <a:rPr lang="en-US" dirty="0"/>
              <a:t>data driven </a:t>
            </a:r>
            <a:r>
              <a:rPr lang="en-US" dirty="0" smtClean="0"/>
              <a:t>configurations </a:t>
            </a:r>
            <a:r>
              <a:rPr lang="en-US" dirty="0"/>
              <a:t>(more on this </a:t>
            </a:r>
            <a:r>
              <a:rPr lang="en-US" dirty="0" smtClean="0"/>
              <a:t>later)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GCRTemplate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arbage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ollectable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eference</a:t>
            </a:r>
            <a:r>
              <a:rPr lang="en-US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emplate</a:t>
            </a:r>
            <a:r>
              <a:rPr lang="en-US" dirty="0"/>
              <a:t>) </a:t>
            </a:r>
            <a:r>
              <a:rPr lang="en-US" dirty="0" smtClean="0"/>
              <a:t>is a </a:t>
            </a:r>
            <a:r>
              <a:rPr lang="en-US" dirty="0" err="1"/>
              <a:t>templated</a:t>
            </a:r>
            <a:r>
              <a:rPr lang="en-US" dirty="0"/>
              <a:t> version of </a:t>
            </a:r>
            <a:r>
              <a:rPr lang="en-US" dirty="0" err="1"/>
              <a:t>GCReference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442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GCReference.h</a:t>
            </a:r>
            <a:r>
              <a:rPr lang="en-US" dirty="0"/>
              <a:t> and </a:t>
            </a:r>
            <a:r>
              <a:rPr lang="en-US" dirty="0" err="1"/>
              <a:t>GCRTemplate.h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3717032"/>
            <a:ext cx="8229600" cy="2439928"/>
          </a:xfrm>
        </p:spPr>
        <p:txBody>
          <a:bodyPr>
            <a:normAutofit/>
          </a:bodyPr>
          <a:lstStyle/>
          <a:p>
            <a:r>
              <a:rPr lang="en-US" dirty="0"/>
              <a:t>Access these functions using the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/>
              <a:t>operator</a:t>
            </a:r>
          </a:p>
          <a:p>
            <a:r>
              <a:rPr lang="en-US" dirty="0"/>
              <a:t>Access your object functions using the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 smtClean="0"/>
              <a:t> </a:t>
            </a:r>
            <a:r>
              <a:rPr lang="en-US" dirty="0"/>
              <a:t>operator</a:t>
            </a:r>
          </a:p>
          <a:p>
            <a:r>
              <a:rPr lang="en-US" dirty="0"/>
              <a:t>Create new instance by using the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GCFT_Create</a:t>
            </a:r>
            <a:endParaRPr lang="en-IE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51520" y="1268760"/>
            <a:ext cx="8640960" cy="2185214"/>
            <a:chOff x="251520" y="3933056"/>
            <a:chExt cx="8640960" cy="2185214"/>
          </a:xfrm>
        </p:grpSpPr>
        <p:sp>
          <p:nvSpPr>
            <p:cNvPr id="8" name="TextBox 7"/>
            <p:cNvSpPr txBox="1"/>
            <p:nvPr/>
          </p:nvSpPr>
          <p:spPr>
            <a:xfrm>
              <a:off x="251520" y="3933056"/>
              <a:ext cx="8640960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Most important </a:t>
              </a:r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functions</a:t>
              </a:r>
              <a:endParaRPr lang="en-I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302388"/>
              <a:ext cx="8640960" cy="18158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E" sz="1400" dirty="0">
                  <a:solidFill>
                    <a:srgbClr val="8000FF"/>
                  </a:solidFill>
                  <a:latin typeface="Courier New"/>
                </a:rPr>
                <a:t>virtual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ObjectLoadSetup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ConfigurationDataBase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&amp;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info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StreamInterface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err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createOnly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False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);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4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400" dirty="0" smtClean="0">
                  <a:solidFill>
                    <a:srgbClr val="8000FF"/>
                  </a:solidFill>
                  <a:latin typeface="Courier New"/>
                </a:rPr>
                <a:t>virtual</a:t>
              </a:r>
              <a:r>
                <a:rPr lang="en-IE" sz="14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ObjectSaveSetup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ConfigurationDataBase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&amp;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info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StreamInterface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err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);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>
                  <a:solidFill>
                    <a:srgbClr val="8000FF"/>
                  </a:solidFill>
                  <a:latin typeface="Courier New"/>
                </a:rPr>
                <a:t>virtual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IsValid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()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 err="1">
                  <a:solidFill>
                    <a:srgbClr val="8000FF"/>
                  </a:solidFill>
                  <a:latin typeface="Courier New"/>
                </a:rPr>
                <a:t>const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;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4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400" dirty="0" smtClean="0">
                  <a:solidFill>
                    <a:srgbClr val="8000FF"/>
                  </a:solidFill>
                  <a:latin typeface="Courier New"/>
                </a:rPr>
                <a:t>inline</a:t>
              </a:r>
              <a:r>
                <a:rPr lang="en-IE" sz="14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int32 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NumberOfReferences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()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 err="1">
                  <a:solidFill>
                    <a:srgbClr val="8000FF"/>
                  </a:solidFill>
                  <a:latin typeface="Courier New"/>
                </a:rPr>
                <a:t>const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;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4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400" dirty="0" smtClean="0">
                  <a:solidFill>
                    <a:srgbClr val="8000FF"/>
                  </a:solidFill>
                  <a:latin typeface="Courier New"/>
                </a:rPr>
                <a:t>inline</a:t>
              </a:r>
              <a:r>
                <a:rPr lang="en-IE" sz="14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GarbageCollectable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b="1" dirty="0">
                  <a:solidFill>
                    <a:srgbClr val="0000FF"/>
                  </a:solidFill>
                  <a:latin typeface="Courier New"/>
                </a:rPr>
                <a:t>operator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-&gt;()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 err="1">
                  <a:solidFill>
                    <a:srgbClr val="8000FF"/>
                  </a:solidFill>
                  <a:latin typeface="Courier New"/>
                </a:rPr>
                <a:t>const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;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4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400" dirty="0" smtClean="0">
                  <a:solidFill>
                    <a:srgbClr val="8000FF"/>
                  </a:solidFill>
                  <a:latin typeface="Courier New"/>
                </a:rPr>
                <a:t>inline</a:t>
              </a:r>
              <a:r>
                <a:rPr lang="en-IE" sz="14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b="1" dirty="0">
                  <a:solidFill>
                    <a:srgbClr val="0000FF"/>
                  </a:solidFill>
                  <a:latin typeface="Courier New"/>
                </a:rPr>
                <a:t>operator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==(</a:t>
              </a:r>
              <a:r>
                <a:rPr lang="en-IE" sz="1400" dirty="0" err="1">
                  <a:solidFill>
                    <a:srgbClr val="8000FF"/>
                  </a:solidFill>
                  <a:latin typeface="Courier New"/>
                </a:rPr>
                <a:t>const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GCReference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&amp;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reference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)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 err="1">
                  <a:solidFill>
                    <a:srgbClr val="8000FF"/>
                  </a:solidFill>
                  <a:latin typeface="Courier New"/>
                </a:rPr>
                <a:t>const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;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4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400" dirty="0" smtClean="0">
                  <a:solidFill>
                    <a:srgbClr val="8000FF"/>
                  </a:solidFill>
                  <a:latin typeface="Courier New"/>
                </a:rPr>
                <a:t>inline</a:t>
              </a:r>
              <a:r>
                <a:rPr lang="en-IE" sz="14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b="1" dirty="0">
                  <a:solidFill>
                    <a:srgbClr val="0000FF"/>
                  </a:solidFill>
                  <a:latin typeface="Courier New"/>
                </a:rPr>
                <a:t>operator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!=(</a:t>
              </a:r>
              <a:r>
                <a:rPr lang="en-IE" sz="1400" dirty="0" err="1">
                  <a:solidFill>
                    <a:srgbClr val="8000FF"/>
                  </a:solidFill>
                  <a:latin typeface="Courier New"/>
                </a:rPr>
                <a:t>const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 err="1">
                  <a:solidFill>
                    <a:srgbClr val="000000"/>
                  </a:solidFill>
                  <a:latin typeface="Courier New"/>
                </a:rPr>
                <a:t>GCReference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&amp;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reference</a:t>
              </a:r>
              <a:r>
                <a:rPr lang="en-IE" sz="1400" b="1" dirty="0">
                  <a:solidFill>
                    <a:srgbClr val="000080"/>
                  </a:solidFill>
                  <a:latin typeface="Courier New"/>
                </a:rPr>
                <a:t>)</a:t>
              </a:r>
              <a:r>
                <a:rPr lang="en-IE" sz="14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400" dirty="0" err="1">
                  <a:solidFill>
                    <a:srgbClr val="8000FF"/>
                  </a:solidFill>
                  <a:latin typeface="Courier New"/>
                </a:rPr>
                <a:t>const</a:t>
              </a:r>
              <a:r>
                <a:rPr lang="en-IE" sz="1400" b="1" dirty="0" smtClean="0">
                  <a:solidFill>
                    <a:srgbClr val="000080"/>
                  </a:solidFill>
                  <a:latin typeface="Courier New"/>
                </a:rPr>
                <a:t>;</a:t>
              </a:r>
              <a:endParaRPr lang="en-I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1520" y="5949280"/>
            <a:ext cx="864096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en-IE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I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Documentation/Examples/BaseLib2/GCReferenceExample1.cpp</a:t>
            </a:r>
            <a:endParaRPr lang="en-IE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Layers</a:t>
            </a:r>
            <a:endParaRPr lang="en-IE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473200"/>
            <a:ext cx="7200900" cy="4429125"/>
          </a:xfrm>
        </p:spPr>
      </p:pic>
    </p:spTree>
    <p:extLst>
      <p:ext uri="{BB962C8B-B14F-4D97-AF65-F5344CB8AC3E}">
        <p14:creationId xmlns:p14="http://schemas.microsoft.com/office/powerpoint/2010/main" val="29304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by name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8161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Objects can be automatically created by the class name</a:t>
            </a:r>
          </a:p>
          <a:p>
            <a:r>
              <a:rPr lang="en-US" dirty="0"/>
              <a:t>In order to use this functionality:</a:t>
            </a:r>
          </a:p>
          <a:p>
            <a:pPr lvl="1"/>
            <a:r>
              <a:rPr lang="en-US" dirty="0"/>
              <a:t>the class must inherit from Object (see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 macros must be called (see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ObjectMacros.h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OBJECT_DLL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OBJECT_DLL_STUFF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OBJECTLOADREGISTER</a:t>
            </a:r>
          </a:p>
          <a:p>
            <a:pPr lvl="1"/>
            <a:r>
              <a:rPr lang="en-US" dirty="0"/>
              <a:t>the details behind these macros are quite complicated...</a:t>
            </a:r>
          </a:p>
          <a:p>
            <a:pPr lvl="2"/>
            <a:r>
              <a:rPr lang="en-US" dirty="0"/>
              <a:t>create a series of hidden functions based on the class name...</a:t>
            </a:r>
          </a:p>
          <a:p>
            <a:pPr lvl="2"/>
            <a:r>
              <a:rPr lang="en-US" dirty="0"/>
              <a:t>...which add the class name to a database when </a:t>
            </a:r>
            <a:r>
              <a:rPr lang="en-US" dirty="0" smtClean="0"/>
              <a:t>the application </a:t>
            </a:r>
            <a:r>
              <a:rPr lang="en-US" dirty="0"/>
              <a:t>starts...</a:t>
            </a:r>
          </a:p>
          <a:p>
            <a:pPr lvl="2"/>
            <a:r>
              <a:rPr lang="en-US" dirty="0"/>
              <a:t>...can then be accessed in run-time </a:t>
            </a:r>
            <a:r>
              <a:rPr lang="en-US" dirty="0" smtClean="0"/>
              <a:t>to actually </a:t>
            </a:r>
            <a:r>
              <a:rPr lang="en-US" dirty="0"/>
              <a:t>create </a:t>
            </a:r>
            <a:r>
              <a:rPr lang="en-US" dirty="0" smtClean="0"/>
              <a:t>and manage </a:t>
            </a:r>
            <a:r>
              <a:rPr lang="en-US" dirty="0"/>
              <a:t>the class...</a:t>
            </a:r>
          </a:p>
          <a:p>
            <a:pPr lvl="2"/>
            <a:r>
              <a:rPr lang="en-US" dirty="0"/>
              <a:t>...and get live information about it (class name, id, ...)</a:t>
            </a:r>
          </a:p>
          <a:p>
            <a:r>
              <a:rPr lang="en-US" dirty="0"/>
              <a:t>This is the mechanism behind data-driven object </a:t>
            </a:r>
            <a:r>
              <a:rPr lang="en-US" dirty="0" smtClean="0"/>
              <a:t>creation which </a:t>
            </a:r>
            <a:r>
              <a:rPr lang="en-US" dirty="0"/>
              <a:t>is another BaseLib2 very important feature</a:t>
            </a:r>
            <a:endParaRPr lang="en-IE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949280"/>
            <a:ext cx="864096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en-IE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I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Documentation/Examples/BaseLib2/GCReferenceExample2.cpp</a:t>
            </a:r>
            <a:endParaRPr lang="en-IE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AssertErrorCondition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2439928"/>
          </a:xfrm>
        </p:spPr>
        <p:txBody>
          <a:bodyPr>
            <a:normAutofit/>
          </a:bodyPr>
          <a:lstStyle/>
          <a:p>
            <a:r>
              <a:rPr lang="en-US" dirty="0"/>
              <a:t>When using BaseLib2 objects you should log using the </a:t>
            </a:r>
            <a:r>
              <a:rPr lang="en-US" dirty="0" smtClean="0"/>
              <a:t>method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AssertErrorCondition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More debugging information is automatically extracted (</a:t>
            </a:r>
            <a:r>
              <a:rPr lang="en-US" dirty="0" smtClean="0"/>
              <a:t>class name </a:t>
            </a:r>
            <a:r>
              <a:rPr lang="en-US" dirty="0"/>
              <a:t>and object pointer)</a:t>
            </a:r>
            <a:endParaRPr lang="en-IE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51520" y="3445837"/>
            <a:ext cx="8640960" cy="2431435"/>
            <a:chOff x="251520" y="3933056"/>
            <a:chExt cx="8640960" cy="2431435"/>
          </a:xfrm>
        </p:grpSpPr>
        <p:sp>
          <p:nvSpPr>
            <p:cNvPr id="8" name="TextBox 7"/>
            <p:cNvSpPr txBox="1"/>
            <p:nvPr/>
          </p:nvSpPr>
          <p:spPr>
            <a:xfrm>
              <a:off x="251520" y="3933056"/>
              <a:ext cx="8640960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AssertErrorCondition</a:t>
              </a:r>
              <a:endParaRPr lang="en-I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302388"/>
              <a:ext cx="8640960" cy="20621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E" sz="2400" dirty="0">
                  <a:cs typeface="Consolas" panose="020B0609020204030204" pitchFamily="49" charset="0"/>
                </a:rPr>
                <a:t>Output using </a:t>
              </a:r>
              <a:r>
                <a:rPr lang="en-IE" sz="2400" dirty="0" err="1">
                  <a:cs typeface="Consolas" panose="020B0609020204030204" pitchFamily="49" charset="0"/>
                </a:rPr>
                <a:t>AssertErrorCondition</a:t>
              </a:r>
              <a:r>
                <a:rPr lang="en-IE" sz="2400" dirty="0">
                  <a:cs typeface="Consolas" panose="020B0609020204030204" pitchFamily="49" charset="0"/>
                </a:rPr>
                <a:t>:</a:t>
              </a:r>
            </a:p>
            <a:p>
              <a:r>
                <a:rPr lang="en-IE" sz="2000" b="1" dirty="0">
                  <a:solidFill>
                    <a:srgbClr val="000080"/>
                  </a:solidFill>
                  <a:latin typeface="Courier New"/>
                </a:rPr>
                <a:t>|</a:t>
              </a:r>
              <a:r>
                <a:rPr lang="en-IE" sz="2000" dirty="0">
                  <a:solidFill>
                    <a:srgbClr val="000000"/>
                  </a:solidFill>
                  <a:latin typeface="Courier New"/>
                </a:rPr>
                <a:t>TM</a:t>
              </a:r>
              <a:r>
                <a:rPr lang="en-IE" sz="20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sz="2000" dirty="0">
                  <a:solidFill>
                    <a:srgbClr val="FF8000"/>
                  </a:solidFill>
                  <a:latin typeface="Courier New"/>
                </a:rPr>
                <a:t>4e3bf2ac</a:t>
              </a:r>
              <a:r>
                <a:rPr lang="en-IE" sz="2000" b="1" dirty="0">
                  <a:solidFill>
                    <a:srgbClr val="000080"/>
                  </a:solidFill>
                  <a:latin typeface="Courier New"/>
                </a:rPr>
                <a:t>|</a:t>
              </a:r>
              <a:r>
                <a:rPr lang="en-IE" sz="2000" dirty="0">
                  <a:solidFill>
                    <a:srgbClr val="000000"/>
                  </a:solidFill>
                  <a:latin typeface="Courier New"/>
                </a:rPr>
                <a:t>C</a:t>
              </a:r>
              <a:r>
                <a:rPr lang="en-IE" sz="20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sz="2000" dirty="0" err="1">
                  <a:solidFill>
                    <a:srgbClr val="000000"/>
                  </a:solidFill>
                  <a:latin typeface="Courier New"/>
                </a:rPr>
                <a:t>SimpleClass</a:t>
              </a:r>
              <a:r>
                <a:rPr lang="en-IE" sz="2000" b="1" dirty="0" err="1">
                  <a:solidFill>
                    <a:srgbClr val="000080"/>
                  </a:solidFill>
                  <a:latin typeface="Courier New"/>
                </a:rPr>
                <a:t>|</a:t>
              </a:r>
              <a:r>
                <a:rPr lang="en-IE" sz="2000" dirty="0" err="1">
                  <a:solidFill>
                    <a:srgbClr val="000000"/>
                  </a:solidFill>
                  <a:latin typeface="Courier New"/>
                </a:rPr>
                <a:t>O</a:t>
              </a:r>
              <a:r>
                <a:rPr lang="en-IE" sz="20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sz="2000" dirty="0">
                  <a:solidFill>
                    <a:srgbClr val="FF8000"/>
                  </a:solidFill>
                  <a:latin typeface="Courier New"/>
                </a:rPr>
                <a:t>0894b298</a:t>
              </a:r>
              <a:r>
                <a:rPr lang="en-IE" sz="2000" b="1" dirty="0">
                  <a:solidFill>
                    <a:srgbClr val="000080"/>
                  </a:solidFill>
                  <a:latin typeface="Courier New"/>
                </a:rPr>
                <a:t>|</a:t>
              </a:r>
              <a:r>
                <a:rPr lang="en-IE" sz="2000" dirty="0">
                  <a:solidFill>
                    <a:srgbClr val="000000"/>
                  </a:solidFill>
                  <a:latin typeface="Courier New"/>
                </a:rPr>
                <a:t>T</a:t>
              </a:r>
              <a:r>
                <a:rPr lang="en-IE" sz="20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sz="2000" dirty="0">
                  <a:solidFill>
                    <a:srgbClr val="000000"/>
                  </a:solidFill>
                  <a:latin typeface="Courier New"/>
                </a:rPr>
                <a:t>b785e6d0</a:t>
              </a:r>
              <a:r>
                <a:rPr lang="en-IE" sz="2000" b="1" dirty="0">
                  <a:solidFill>
                    <a:srgbClr val="000080"/>
                  </a:solidFill>
                  <a:latin typeface="Courier New"/>
                </a:rPr>
                <a:t>|</a:t>
              </a:r>
              <a:r>
                <a:rPr lang="en-IE" sz="2000" dirty="0">
                  <a:solidFill>
                    <a:srgbClr val="000000"/>
                  </a:solidFill>
                  <a:latin typeface="Courier New"/>
                </a:rPr>
                <a:t>E</a:t>
              </a:r>
              <a:r>
                <a:rPr lang="en-IE" sz="20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sz="2000" dirty="0">
                  <a:solidFill>
                    <a:srgbClr val="FF8000"/>
                  </a:solidFill>
                  <a:latin typeface="Courier New"/>
                </a:rPr>
                <a:t>00000001</a:t>
              </a:r>
              <a:r>
                <a:rPr lang="en-IE" sz="2000" b="1" dirty="0">
                  <a:solidFill>
                    <a:srgbClr val="000080"/>
                  </a:solidFill>
                  <a:latin typeface="Courier New"/>
                </a:rPr>
                <a:t>|</a:t>
              </a:r>
              <a:r>
                <a:rPr lang="en-IE" sz="2000" dirty="0">
                  <a:solidFill>
                    <a:srgbClr val="000000"/>
                  </a:solidFill>
                  <a:latin typeface="Courier New"/>
                </a:rPr>
                <a:t>D</a:t>
              </a:r>
              <a:r>
                <a:rPr lang="en-IE" sz="20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sz="2000" dirty="0">
                  <a:solidFill>
                    <a:srgbClr val="000000"/>
                  </a:solidFill>
                  <a:latin typeface="Courier New"/>
                </a:rPr>
                <a:t>Creating a </a:t>
              </a:r>
              <a:r>
                <a:rPr lang="en-IE" sz="2000" dirty="0" err="1">
                  <a:solidFill>
                    <a:srgbClr val="000000"/>
                  </a:solidFill>
                  <a:latin typeface="Courier New"/>
                </a:rPr>
                <a:t>SimpleClass</a:t>
              </a:r>
              <a:endParaRPr lang="en-IE" sz="2000" dirty="0"/>
            </a:p>
            <a:p>
              <a:r>
                <a:rPr lang="en-IE" sz="2400" dirty="0" smtClean="0">
                  <a:cs typeface="Consolas" panose="020B0609020204030204" pitchFamily="49" charset="0"/>
                </a:rPr>
                <a:t>Output </a:t>
              </a:r>
              <a:r>
                <a:rPr lang="en-IE" sz="2400" dirty="0">
                  <a:cs typeface="Consolas" panose="020B0609020204030204" pitchFamily="49" charset="0"/>
                </a:rPr>
                <a:t>using </a:t>
              </a:r>
              <a:r>
                <a:rPr lang="en-IE" sz="2400" dirty="0" err="1">
                  <a:cs typeface="Consolas" panose="020B0609020204030204" pitchFamily="49" charset="0"/>
                </a:rPr>
                <a:t>CStaticAssertErrorCondition</a:t>
              </a:r>
              <a:r>
                <a:rPr lang="en-IE" sz="2400" dirty="0">
                  <a:cs typeface="Consolas" panose="020B0609020204030204" pitchFamily="49" charset="0"/>
                </a:rPr>
                <a:t>:</a:t>
              </a:r>
            </a:p>
            <a:p>
              <a:r>
                <a:rPr lang="en-IE" sz="2000" b="1" dirty="0">
                  <a:solidFill>
                    <a:srgbClr val="000080"/>
                  </a:solidFill>
                  <a:latin typeface="Courier New"/>
                </a:rPr>
                <a:t>|</a:t>
              </a:r>
              <a:r>
                <a:rPr lang="en-IE" sz="2000" dirty="0">
                  <a:solidFill>
                    <a:srgbClr val="000000"/>
                  </a:solidFill>
                  <a:latin typeface="Courier New"/>
                </a:rPr>
                <a:t>TM</a:t>
              </a:r>
              <a:r>
                <a:rPr lang="en-IE" sz="20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sz="2000" dirty="0">
                  <a:solidFill>
                    <a:srgbClr val="FF8000"/>
                  </a:solidFill>
                  <a:latin typeface="Courier New"/>
                </a:rPr>
                <a:t>4e3bf2ac</a:t>
              </a:r>
              <a:r>
                <a:rPr lang="en-IE" sz="2000" b="1" dirty="0">
                  <a:solidFill>
                    <a:srgbClr val="000080"/>
                  </a:solidFill>
                  <a:latin typeface="Courier New"/>
                </a:rPr>
                <a:t>|</a:t>
              </a:r>
              <a:r>
                <a:rPr lang="en-IE" sz="2000" dirty="0">
                  <a:solidFill>
                    <a:srgbClr val="000000"/>
                  </a:solidFill>
                  <a:latin typeface="Courier New"/>
                </a:rPr>
                <a:t>T</a:t>
              </a:r>
              <a:r>
                <a:rPr lang="en-IE" sz="20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sz="2000" dirty="0">
                  <a:solidFill>
                    <a:srgbClr val="000000"/>
                  </a:solidFill>
                  <a:latin typeface="Courier New"/>
                </a:rPr>
                <a:t>b785e6d0</a:t>
              </a:r>
              <a:r>
                <a:rPr lang="en-IE" sz="2000" b="1" dirty="0">
                  <a:solidFill>
                    <a:srgbClr val="000080"/>
                  </a:solidFill>
                  <a:latin typeface="Courier New"/>
                </a:rPr>
                <a:t>|</a:t>
              </a:r>
              <a:r>
                <a:rPr lang="en-IE" sz="2000" dirty="0">
                  <a:solidFill>
                    <a:srgbClr val="000000"/>
                  </a:solidFill>
                  <a:latin typeface="Courier New"/>
                </a:rPr>
                <a:t>E</a:t>
              </a:r>
              <a:r>
                <a:rPr lang="en-IE" sz="20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sz="2000" dirty="0">
                  <a:solidFill>
                    <a:srgbClr val="FF8000"/>
                  </a:solidFill>
                  <a:latin typeface="Courier New"/>
                </a:rPr>
                <a:t>00000001</a:t>
              </a:r>
              <a:r>
                <a:rPr lang="en-IE" sz="2000" b="1" dirty="0">
                  <a:solidFill>
                    <a:srgbClr val="000080"/>
                  </a:solidFill>
                  <a:latin typeface="Courier New"/>
                </a:rPr>
                <a:t>|</a:t>
              </a:r>
              <a:r>
                <a:rPr lang="en-IE" sz="2000" dirty="0">
                  <a:solidFill>
                    <a:srgbClr val="000000"/>
                  </a:solidFill>
                  <a:latin typeface="Courier New"/>
                </a:rPr>
                <a:t>D</a:t>
              </a:r>
              <a:r>
                <a:rPr lang="en-IE" sz="20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sz="2000" dirty="0">
                  <a:solidFill>
                    <a:srgbClr val="000000"/>
                  </a:solidFill>
                  <a:latin typeface="Courier New"/>
                </a:rPr>
                <a:t>Creating a </a:t>
              </a:r>
              <a:r>
                <a:rPr lang="en-IE" sz="2000" dirty="0" err="1">
                  <a:solidFill>
                    <a:srgbClr val="000000"/>
                  </a:solidFill>
                  <a:latin typeface="Courier New"/>
                </a:rPr>
                <a:t>SimpleClass</a:t>
              </a:r>
              <a:endParaRPr lang="en-IE" sz="20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21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driven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7525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BaseLib2 objects have an entry point for data </a:t>
            </a:r>
            <a:r>
              <a:rPr lang="en-US" dirty="0" smtClean="0"/>
              <a:t>driven configuration</a:t>
            </a:r>
            <a:endParaRPr lang="en-US" dirty="0"/>
          </a:p>
          <a:p>
            <a:r>
              <a:rPr lang="en-US" dirty="0"/>
              <a:t>You should </a:t>
            </a:r>
            <a:r>
              <a:rPr lang="en-US" dirty="0" err="1"/>
              <a:t>maximise</a:t>
            </a:r>
            <a:r>
              <a:rPr lang="en-US" dirty="0"/>
              <a:t> the amount of data driven inputs to </a:t>
            </a:r>
            <a:r>
              <a:rPr lang="en-US" dirty="0" smtClean="0"/>
              <a:t>your code</a:t>
            </a:r>
            <a:endParaRPr lang="en-US" dirty="0"/>
          </a:p>
          <a:p>
            <a:pPr lvl="1"/>
            <a:r>
              <a:rPr lang="en-US" dirty="0"/>
              <a:t>Avoid hardcoded </a:t>
            </a:r>
            <a:r>
              <a:rPr lang="en-US" dirty="0" smtClean="0"/>
              <a:t>assumptions</a:t>
            </a:r>
            <a:endParaRPr lang="en-US" dirty="0"/>
          </a:p>
          <a:p>
            <a:r>
              <a:rPr lang="en-US" dirty="0"/>
              <a:t>A large portion of your code will be implemented here</a:t>
            </a:r>
          </a:p>
          <a:p>
            <a:pPr lvl="1"/>
            <a:r>
              <a:rPr lang="en-US" dirty="0"/>
              <a:t>Always perform checks sooner than later</a:t>
            </a:r>
          </a:p>
          <a:p>
            <a:pPr lvl="1"/>
            <a:r>
              <a:rPr lang="en-US" dirty="0"/>
              <a:t>Control boundaries</a:t>
            </a:r>
          </a:p>
          <a:p>
            <a:pPr lvl="1"/>
            <a:r>
              <a:rPr lang="en-US" dirty="0"/>
              <a:t>Allocate memory as soon as possible</a:t>
            </a:r>
          </a:p>
          <a:p>
            <a:pPr lvl="1"/>
            <a:r>
              <a:rPr lang="en-US" dirty="0"/>
              <a:t>Always check if memory was </a:t>
            </a:r>
            <a:r>
              <a:rPr lang="en-US" dirty="0" smtClean="0"/>
              <a:t>correctly </a:t>
            </a:r>
            <a:r>
              <a:rPr lang="en-US" dirty="0"/>
              <a:t>allocated</a:t>
            </a:r>
          </a:p>
          <a:p>
            <a:r>
              <a:rPr lang="en-US" dirty="0"/>
              <a:t>Log as much as you can</a:t>
            </a:r>
            <a:endParaRPr lang="en-IE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20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Configuration </a:t>
            </a:r>
            <a:r>
              <a:rPr lang="en-IE" dirty="0"/>
              <a:t>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20162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Configuration </a:t>
            </a:r>
            <a:r>
              <a:rPr lang="en-US" sz="2400" dirty="0"/>
              <a:t>data is written using a syntax similar to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  <a:p>
            <a:r>
              <a:rPr lang="en-US" sz="2400" dirty="0"/>
              <a:t>Data is </a:t>
            </a:r>
            <a:r>
              <a:rPr lang="en-US" sz="2400" dirty="0" err="1"/>
              <a:t>organised</a:t>
            </a:r>
            <a:r>
              <a:rPr lang="en-US" sz="2400" dirty="0"/>
              <a:t> in a tree with values assigned to keys</a:t>
            </a:r>
          </a:p>
          <a:p>
            <a:pPr lvl="1"/>
            <a:r>
              <a:rPr lang="en-US" sz="2000" dirty="0"/>
              <a:t>The value can be atomic (leaf)</a:t>
            </a:r>
          </a:p>
          <a:p>
            <a:pPr lvl="1"/>
            <a:r>
              <a:rPr lang="en-US" sz="2000" dirty="0"/>
              <a:t>or it can be a complex structure (node)</a:t>
            </a:r>
            <a:endParaRPr lang="en-IE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1520" y="2872675"/>
            <a:ext cx="8640960" cy="3508653"/>
            <a:chOff x="251520" y="3933056"/>
            <a:chExt cx="8640960" cy="3508653"/>
          </a:xfrm>
        </p:grpSpPr>
        <p:sp>
          <p:nvSpPr>
            <p:cNvPr id="8" name="TextBox 7"/>
            <p:cNvSpPr txBox="1"/>
            <p:nvPr/>
          </p:nvSpPr>
          <p:spPr>
            <a:xfrm>
              <a:off x="251520" y="3933056"/>
              <a:ext cx="8640960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Example</a:t>
              </a:r>
              <a:endParaRPr lang="en-I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302388"/>
              <a:ext cx="8640960" cy="31393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E" b="1" dirty="0">
                  <a:solidFill>
                    <a:srgbClr val="000080"/>
                  </a:solidFill>
                  <a:latin typeface="Courier New"/>
                </a:rPr>
                <a:t>+</a:t>
              </a:r>
              <a:r>
                <a:rPr lang="en-IE" dirty="0">
                  <a:solidFill>
                    <a:srgbClr val="000000"/>
                  </a:solidFill>
                  <a:latin typeface="Courier New"/>
                </a:rPr>
                <a:t>Control </a:t>
              </a:r>
              <a:r>
                <a:rPr lang="en-IE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b="1" dirty="0">
                  <a:solidFill>
                    <a:srgbClr val="000080"/>
                  </a:solidFill>
                  <a:latin typeface="Courier New"/>
                </a:rPr>
                <a:t>{</a:t>
              </a:r>
              <a:r>
                <a:rPr lang="en-IE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dirty="0">
                  <a:solidFill>
                    <a:srgbClr val="000000"/>
                  </a:solidFill>
                  <a:latin typeface="Courier New"/>
                </a:rPr>
                <a:t>	</a:t>
              </a:r>
              <a:r>
                <a:rPr lang="en-IE" dirty="0" smtClean="0">
                  <a:solidFill>
                    <a:srgbClr val="000000"/>
                  </a:solidFill>
                  <a:latin typeface="Courier New"/>
                </a:rPr>
                <a:t>Class </a:t>
              </a:r>
              <a:r>
                <a:rPr lang="en-IE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dirty="0" err="1">
                  <a:solidFill>
                    <a:srgbClr val="000000"/>
                  </a:solidFill>
                  <a:latin typeface="Courier New"/>
                </a:rPr>
                <a:t>ControlGAM</a:t>
              </a:r>
              <a:r>
                <a:rPr lang="en-IE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dirty="0">
                  <a:solidFill>
                    <a:srgbClr val="000000"/>
                  </a:solidFill>
                  <a:latin typeface="Courier New"/>
                </a:rPr>
                <a:t>	</a:t>
              </a:r>
              <a:r>
                <a:rPr lang="en-IE" dirty="0" smtClean="0">
                  <a:solidFill>
                    <a:srgbClr val="000000"/>
                  </a:solidFill>
                  <a:latin typeface="Courier New"/>
                </a:rPr>
                <a:t>Controller </a:t>
              </a:r>
              <a:r>
                <a:rPr lang="en-IE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b="1" dirty="0">
                  <a:solidFill>
                    <a:srgbClr val="000080"/>
                  </a:solidFill>
                  <a:latin typeface="Courier New"/>
                </a:rPr>
                <a:t>{</a:t>
              </a:r>
              <a:r>
                <a:rPr lang="en-IE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dirty="0">
                  <a:solidFill>
                    <a:srgbClr val="000000"/>
                  </a:solidFill>
                  <a:latin typeface="Courier New"/>
                </a:rPr>
                <a:t>	</a:t>
              </a:r>
              <a:r>
                <a:rPr lang="en-IE" dirty="0" smtClean="0">
                  <a:solidFill>
                    <a:srgbClr val="000000"/>
                  </a:solidFill>
                  <a:latin typeface="Courier New"/>
                </a:rPr>
                <a:t>	</a:t>
              </a:r>
              <a:r>
                <a:rPr lang="en-IE" dirty="0" err="1" smtClean="0">
                  <a:solidFill>
                    <a:srgbClr val="000000"/>
                  </a:solidFill>
                  <a:latin typeface="Courier New"/>
                </a:rPr>
                <a:t>NoPlasmaVelocityGain</a:t>
              </a:r>
              <a:r>
                <a:rPr lang="en-IE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dirty="0">
                  <a:solidFill>
                    <a:srgbClr val="FF8000"/>
                  </a:solidFill>
                  <a:latin typeface="Courier New"/>
                </a:rPr>
                <a:t>0.0</a:t>
              </a:r>
              <a:r>
                <a:rPr lang="en-IE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dirty="0" smtClean="0">
                  <a:solidFill>
                    <a:srgbClr val="000000"/>
                  </a:solidFill>
                  <a:latin typeface="Courier New"/>
                </a:rPr>
                <a:t>					</a:t>
              </a:r>
              <a:r>
                <a:rPr lang="en-IE" dirty="0" err="1" smtClean="0">
                  <a:solidFill>
                    <a:srgbClr val="000000"/>
                  </a:solidFill>
                  <a:latin typeface="Courier New"/>
                </a:rPr>
                <a:t>NoPlasmaCurrentGain</a:t>
              </a:r>
              <a:r>
                <a:rPr lang="en-IE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dirty="0">
                  <a:solidFill>
                    <a:srgbClr val="FF8000"/>
                  </a:solidFill>
                  <a:latin typeface="Courier New"/>
                </a:rPr>
                <a:t>40.0</a:t>
              </a:r>
              <a:r>
                <a:rPr lang="en-IE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dirty="0">
                  <a:solidFill>
                    <a:srgbClr val="000000"/>
                  </a:solidFill>
                  <a:latin typeface="Courier New"/>
                </a:rPr>
                <a:t>	</a:t>
              </a:r>
              <a:r>
                <a:rPr lang="en-IE" dirty="0" smtClean="0">
                  <a:solidFill>
                    <a:srgbClr val="000000"/>
                  </a:solidFill>
                  <a:latin typeface="Courier New"/>
                </a:rPr>
                <a:t>	</a:t>
              </a:r>
              <a:r>
                <a:rPr lang="en-IE" dirty="0" err="1" smtClean="0">
                  <a:solidFill>
                    <a:srgbClr val="000000"/>
                  </a:solidFill>
                  <a:latin typeface="Courier New"/>
                </a:rPr>
                <a:t>IPWaveform</a:t>
              </a:r>
              <a:r>
                <a:rPr lang="en-IE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b="1" dirty="0">
                  <a:solidFill>
                    <a:srgbClr val="000080"/>
                  </a:solidFill>
                  <a:latin typeface="Courier New"/>
                </a:rPr>
                <a:t>{</a:t>
              </a:r>
              <a:r>
                <a:rPr lang="en-IE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dirty="0">
                  <a:solidFill>
                    <a:srgbClr val="000000"/>
                  </a:solidFill>
                  <a:latin typeface="Courier New"/>
                </a:rPr>
                <a:t>	</a:t>
              </a:r>
              <a:r>
                <a:rPr lang="en-IE" dirty="0" smtClean="0">
                  <a:solidFill>
                    <a:srgbClr val="000000"/>
                  </a:solidFill>
                  <a:latin typeface="Courier New"/>
                </a:rPr>
                <a:t>		Times </a:t>
              </a:r>
              <a:r>
                <a:rPr lang="en-IE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b="1" dirty="0">
                  <a:solidFill>
                    <a:srgbClr val="000080"/>
                  </a:solidFill>
                  <a:latin typeface="Courier New"/>
                </a:rPr>
                <a:t>{</a:t>
              </a:r>
              <a:r>
                <a:rPr lang="en-IE" dirty="0">
                  <a:solidFill>
                    <a:srgbClr val="FF8000"/>
                  </a:solidFill>
                  <a:latin typeface="Courier New"/>
                </a:rPr>
                <a:t>0</a:t>
              </a:r>
              <a:r>
                <a:rPr lang="en-IE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dirty="0">
                  <a:solidFill>
                    <a:srgbClr val="FF8000"/>
                  </a:solidFill>
                  <a:latin typeface="Courier New"/>
                </a:rPr>
                <a:t>120</a:t>
              </a:r>
              <a:r>
                <a:rPr lang="en-IE" b="1" dirty="0">
                  <a:solidFill>
                    <a:srgbClr val="000080"/>
                  </a:solidFill>
                  <a:latin typeface="Courier New"/>
                </a:rPr>
                <a:t>}</a:t>
              </a:r>
              <a:r>
                <a:rPr lang="en-IE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dirty="0">
                  <a:solidFill>
                    <a:srgbClr val="000000"/>
                  </a:solidFill>
                  <a:latin typeface="Courier New"/>
                </a:rPr>
                <a:t>	</a:t>
              </a:r>
              <a:r>
                <a:rPr lang="en-IE" dirty="0" smtClean="0">
                  <a:solidFill>
                    <a:srgbClr val="000000"/>
                  </a:solidFill>
                  <a:latin typeface="Courier New"/>
                </a:rPr>
                <a:t>		Amplitudes </a:t>
              </a:r>
              <a:r>
                <a:rPr lang="en-IE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b="1" dirty="0">
                  <a:solidFill>
                    <a:srgbClr val="000080"/>
                  </a:solidFill>
                  <a:latin typeface="Courier New"/>
                </a:rPr>
                <a:t>{</a:t>
              </a:r>
              <a:r>
                <a:rPr lang="en-IE" dirty="0">
                  <a:solidFill>
                    <a:srgbClr val="FF8000"/>
                  </a:solidFill>
                  <a:latin typeface="Courier New"/>
                </a:rPr>
                <a:t>0.5</a:t>
              </a:r>
              <a:r>
                <a:rPr lang="en-IE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dirty="0">
                  <a:solidFill>
                    <a:srgbClr val="FF8000"/>
                  </a:solidFill>
                  <a:latin typeface="Courier New"/>
                </a:rPr>
                <a:t>0.5</a:t>
              </a:r>
              <a:r>
                <a:rPr lang="en-IE" b="1" dirty="0">
                  <a:solidFill>
                    <a:srgbClr val="000080"/>
                  </a:solidFill>
                  <a:latin typeface="Courier New"/>
                </a:rPr>
                <a:t>}</a:t>
              </a:r>
              <a:r>
                <a:rPr lang="en-IE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dirty="0" smtClean="0">
                  <a:solidFill>
                    <a:srgbClr val="000000"/>
                  </a:solidFill>
                  <a:latin typeface="Courier New"/>
                </a:rPr>
                <a:t>			Rounding </a:t>
              </a:r>
              <a:r>
                <a:rPr lang="en-IE" b="1" dirty="0" smtClean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dirty="0" smtClean="0">
                  <a:solidFill>
                    <a:srgbClr val="FF8000"/>
                  </a:solidFill>
                  <a:latin typeface="Courier New"/>
                </a:rPr>
                <a:t>50</a:t>
              </a:r>
              <a:r>
                <a:rPr lang="en-IE" dirty="0" smtClean="0">
                  <a:solidFill>
                    <a:srgbClr val="000000"/>
                  </a:solidFill>
                  <a:latin typeface="Courier New"/>
                </a:rPr>
                <a:t> </a:t>
              </a:r>
            </a:p>
            <a:p>
              <a:r>
                <a:rPr lang="en-IE" b="1" dirty="0">
                  <a:solidFill>
                    <a:srgbClr val="000000"/>
                  </a:solidFill>
                  <a:latin typeface="Courier New"/>
                </a:rPr>
                <a:t>	</a:t>
              </a:r>
              <a:r>
                <a:rPr lang="en-IE" b="1" dirty="0" smtClean="0">
                  <a:solidFill>
                    <a:srgbClr val="000000"/>
                  </a:solidFill>
                  <a:latin typeface="Courier New"/>
                </a:rPr>
                <a:t>	</a:t>
              </a:r>
              <a:r>
                <a:rPr lang="en-IE" b="1" dirty="0" smtClean="0">
                  <a:solidFill>
                    <a:srgbClr val="000080"/>
                  </a:solidFill>
                  <a:latin typeface="Courier New"/>
                </a:rPr>
                <a:t>}</a:t>
              </a:r>
              <a:r>
                <a:rPr lang="en-IE" dirty="0" smtClean="0">
                  <a:solidFill>
                    <a:srgbClr val="000000"/>
                  </a:solidFill>
                  <a:latin typeface="Courier New"/>
                </a:rPr>
                <a:t> </a:t>
              </a:r>
            </a:p>
            <a:p>
              <a:r>
                <a:rPr lang="en-IE" b="1" dirty="0" smtClean="0">
                  <a:solidFill>
                    <a:srgbClr val="000080"/>
                  </a:solidFill>
                  <a:latin typeface="Courier New"/>
                </a:rPr>
                <a:t>...</a:t>
              </a:r>
              <a:endParaRPr lang="en-IE" dirty="0"/>
            </a:p>
          </p:txBody>
        </p:sp>
      </p:grpSp>
    </p:spTree>
    <p:extLst>
      <p:ext uri="{BB962C8B-B14F-4D97-AF65-F5344CB8AC3E}">
        <p14:creationId xmlns:p14="http://schemas.microsoft.com/office/powerpoint/2010/main" val="6984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Configuration database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68052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BaseLib2 provides a list of objects and functions </a:t>
            </a:r>
            <a:r>
              <a:rPr lang="en-US" sz="2400" dirty="0" smtClean="0"/>
              <a:t>to:</a:t>
            </a:r>
          </a:p>
          <a:p>
            <a:pPr lvl="1"/>
            <a:r>
              <a:rPr lang="en-US" sz="2100" dirty="0" smtClean="0"/>
              <a:t>navigate </a:t>
            </a:r>
            <a:r>
              <a:rPr lang="en-US" sz="2100" dirty="0"/>
              <a:t>on this </a:t>
            </a:r>
            <a:r>
              <a:rPr lang="en-US" sz="2100" dirty="0" smtClean="0"/>
              <a:t>tree</a:t>
            </a:r>
          </a:p>
          <a:p>
            <a:pPr lvl="1"/>
            <a:r>
              <a:rPr lang="en-US" sz="2400" dirty="0" smtClean="0"/>
              <a:t>read </a:t>
            </a:r>
            <a:r>
              <a:rPr lang="en-US" sz="2400" dirty="0"/>
              <a:t>values from </a:t>
            </a:r>
            <a:r>
              <a:rPr lang="en-US" sz="2400" dirty="0" smtClean="0"/>
              <a:t>it</a:t>
            </a:r>
          </a:p>
          <a:p>
            <a:pPr lvl="1"/>
            <a:r>
              <a:rPr lang="en-US" sz="2400" dirty="0" smtClean="0"/>
              <a:t>write </a:t>
            </a:r>
            <a:r>
              <a:rPr lang="en-US" sz="2400" dirty="0"/>
              <a:t>values to it</a:t>
            </a:r>
          </a:p>
          <a:p>
            <a:r>
              <a:rPr lang="en-US" sz="2400" dirty="0"/>
              <a:t>This can be performed by any class implementing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CDBVirtual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100" dirty="0"/>
              <a:t>see </a:t>
            </a:r>
            <a:r>
              <a:rPr lang="en-US" sz="2100" dirty="0" err="1" smtClean="0">
                <a:solidFill>
                  <a:srgbClr val="00B050"/>
                </a:solidFill>
              </a:rPr>
              <a:t>ConfiurationDatabase.h</a:t>
            </a:r>
            <a:r>
              <a:rPr lang="en-US" sz="2100" dirty="0" smtClean="0">
                <a:solidFill>
                  <a:srgbClr val="00B050"/>
                </a:solidFill>
              </a:rPr>
              <a:t> </a:t>
            </a:r>
            <a:r>
              <a:rPr lang="en-US" sz="2100" dirty="0"/>
              <a:t>and </a:t>
            </a:r>
            <a:r>
              <a:rPr lang="en-US" sz="2100" dirty="0" err="1">
                <a:solidFill>
                  <a:srgbClr val="00B050"/>
                </a:solidFill>
              </a:rPr>
              <a:t>CDBVirtual.h</a:t>
            </a:r>
            <a:r>
              <a:rPr lang="en-US" sz="2100" dirty="0">
                <a:solidFill>
                  <a:srgbClr val="00B050"/>
                </a:solidFill>
              </a:rPr>
              <a:t> </a:t>
            </a:r>
            <a:r>
              <a:rPr lang="en-US" sz="2100" dirty="0"/>
              <a:t>in Level1</a:t>
            </a:r>
          </a:p>
          <a:p>
            <a:r>
              <a:rPr lang="en-US" sz="2400" dirty="0"/>
              <a:t>The default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CDBVirtual</a:t>
            </a:r>
            <a:r>
              <a:rPr lang="en-US" sz="2400" dirty="0"/>
              <a:t> class used by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ConfiurationDatabase</a:t>
            </a:r>
            <a:r>
              <a:rPr lang="en-US" sz="2400" dirty="0" smtClean="0"/>
              <a:t> is </a:t>
            </a:r>
            <a:r>
              <a:rPr lang="en-US" sz="2400" dirty="0"/>
              <a:t>named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CDB</a:t>
            </a:r>
          </a:p>
          <a:p>
            <a:pPr lvl="1"/>
            <a:r>
              <a:rPr lang="en-US" sz="2100" dirty="0"/>
              <a:t>see </a:t>
            </a:r>
            <a:r>
              <a:rPr lang="en-US" sz="2100" dirty="0" err="1">
                <a:solidFill>
                  <a:srgbClr val="00B050"/>
                </a:solidFill>
              </a:rPr>
              <a:t>CDB.h</a:t>
            </a:r>
            <a:r>
              <a:rPr lang="en-US" sz="2100" dirty="0">
                <a:solidFill>
                  <a:srgbClr val="00B050"/>
                </a:solidFill>
              </a:rPr>
              <a:t> </a:t>
            </a:r>
            <a:r>
              <a:rPr lang="en-US" sz="2100" dirty="0"/>
              <a:t>in </a:t>
            </a:r>
            <a:r>
              <a:rPr lang="en-US" sz="2100" dirty="0" smtClean="0"/>
              <a:t>Level3</a:t>
            </a:r>
          </a:p>
          <a:p>
            <a:r>
              <a:rPr lang="en-US" sz="2400" dirty="0"/>
              <a:t>Any </a:t>
            </a:r>
            <a:r>
              <a:rPr lang="en-US" sz="2400" dirty="0" err="1"/>
              <a:t>CDBVirtual</a:t>
            </a:r>
            <a:r>
              <a:rPr lang="en-US" sz="2400" dirty="0"/>
              <a:t> can be populated by reading a configuration stream (this is usually a file or a </a:t>
            </a:r>
            <a:r>
              <a:rPr lang="en-US" sz="2400" dirty="0" err="1"/>
              <a:t>tcp</a:t>
            </a:r>
            <a:r>
              <a:rPr lang="en-US" sz="2400" dirty="0"/>
              <a:t> stream)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50388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CDBVirtual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1520" y="1268760"/>
            <a:ext cx="8640960" cy="830997"/>
            <a:chOff x="251520" y="3933056"/>
            <a:chExt cx="8640960" cy="830997"/>
          </a:xfrm>
        </p:grpSpPr>
        <p:sp>
          <p:nvSpPr>
            <p:cNvPr id="9" name="TextBox 8"/>
            <p:cNvSpPr txBox="1"/>
            <p:nvPr/>
          </p:nvSpPr>
          <p:spPr>
            <a:xfrm>
              <a:off x="251520" y="3933056"/>
              <a:ext cx="8640960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Read and write stream</a:t>
              </a:r>
              <a:endParaRPr lang="en-I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1520" y="4302388"/>
              <a:ext cx="8640960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E" sz="1200" dirty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ReadFromStream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StreamInterface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&amp;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s</a:t>
              </a:r>
              <a:r>
                <a:rPr lang="en-IE" sz="12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StreamInterface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e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sz="1200" b="1" dirty="0" err="1">
                  <a:solidFill>
                    <a:srgbClr val="0000FF"/>
                  </a:solidFill>
                  <a:latin typeface="Courier New"/>
                </a:rPr>
                <a:t>NULL</a:t>
              </a:r>
              <a:r>
                <a:rPr lang="en-IE" sz="12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SortFilterFn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s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sz="1200" b="1" dirty="0">
                  <a:solidFill>
                    <a:srgbClr val="0000FF"/>
                  </a:solidFill>
                  <a:latin typeface="Courier New"/>
                </a:rPr>
                <a:t>NULL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);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IE" sz="12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WriteToStream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StreamInterface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&amp;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s</a:t>
              </a:r>
              <a:r>
                <a:rPr lang="en-IE" sz="12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StreamInterface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e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sz="1200" b="1" dirty="0" err="1">
                  <a:solidFill>
                    <a:srgbClr val="0000FF"/>
                  </a:solidFill>
                  <a:latin typeface="Courier New"/>
                </a:rPr>
                <a:t>NULL</a:t>
              </a:r>
              <a:r>
                <a:rPr lang="en-IE" sz="12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CDBWriteMode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m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CDBWM_Tree</a:t>
              </a:r>
              <a:r>
                <a:rPr lang="en-IE" sz="1200" b="1" dirty="0" smtClean="0">
                  <a:solidFill>
                    <a:srgbClr val="000080"/>
                  </a:solidFill>
                  <a:latin typeface="Courier New"/>
                </a:rPr>
                <a:t>);</a:t>
              </a:r>
              <a:endParaRPr lang="en-IE" sz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1520" y="2548061"/>
            <a:ext cx="8640960" cy="1384995"/>
            <a:chOff x="251520" y="3933056"/>
            <a:chExt cx="864096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251520" y="3933056"/>
              <a:ext cx="8640960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Navigate</a:t>
              </a:r>
              <a:endParaRPr lang="en-I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1520" y="4302388"/>
              <a:ext cx="8640960" cy="10156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E" sz="1200" dirty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Move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const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>
                  <a:solidFill>
                    <a:srgbClr val="8000FF"/>
                  </a:solidFill>
                  <a:latin typeface="Courier New"/>
                </a:rPr>
                <a:t>char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subTreeName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);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IE" sz="12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MoveToChildren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int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childNumber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sz="1200" dirty="0">
                  <a:solidFill>
                    <a:srgbClr val="FF8000"/>
                  </a:solidFill>
                  <a:latin typeface="Courier New"/>
                </a:rPr>
                <a:t>0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);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IE" sz="12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MoveToFather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int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steps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>
                  <a:solidFill>
                    <a:srgbClr val="FF8000"/>
                  </a:solidFill>
                  <a:latin typeface="Courier New"/>
                </a:rPr>
                <a:t>1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);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IE" sz="12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AddChildAndMove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const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>
                  <a:solidFill>
                    <a:srgbClr val="8000FF"/>
                  </a:solidFill>
                  <a:latin typeface="Courier New"/>
                </a:rPr>
                <a:t>char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subTreeName</a:t>
              </a:r>
              <a:r>
                <a:rPr lang="en-IE" sz="12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SortFilterFn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s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sz="1200" b="1" dirty="0">
                  <a:solidFill>
                    <a:srgbClr val="0000FF"/>
                  </a:solidFill>
                  <a:latin typeface="Courier New"/>
                </a:rPr>
                <a:t>NULL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);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err="1" smtClean="0">
                  <a:solidFill>
                    <a:srgbClr val="8000FF"/>
                  </a:solidFill>
                  <a:latin typeface="Courier New"/>
                </a:rPr>
                <a:t>int</a:t>
              </a:r>
              <a:r>
                <a:rPr lang="en-IE" sz="12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NumberOfChildren</a:t>
              </a:r>
              <a:r>
                <a:rPr lang="en-IE" sz="1200" b="1" dirty="0" smtClean="0">
                  <a:solidFill>
                    <a:srgbClr val="000080"/>
                  </a:solidFill>
                  <a:latin typeface="Courier New"/>
                </a:rPr>
                <a:t>();</a:t>
              </a:r>
              <a:endParaRPr lang="en-IE" sz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1520" y="4451627"/>
            <a:ext cx="8640960" cy="1569661"/>
            <a:chOff x="251520" y="3933056"/>
            <a:chExt cx="8640960" cy="1569661"/>
          </a:xfrm>
        </p:grpSpPr>
        <p:sp>
          <p:nvSpPr>
            <p:cNvPr id="19" name="TextBox 18"/>
            <p:cNvSpPr txBox="1"/>
            <p:nvPr/>
          </p:nvSpPr>
          <p:spPr>
            <a:xfrm>
              <a:off x="251520" y="3933056"/>
              <a:ext cx="8640960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Read and write data</a:t>
              </a:r>
              <a:endParaRPr lang="en-I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520" y="4302388"/>
              <a:ext cx="8640960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E" sz="1200" dirty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GetArrayDims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int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size</a:t>
              </a:r>
              <a:r>
                <a:rPr lang="en-IE" sz="12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int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&amp;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maxDim</a:t>
              </a:r>
              <a:r>
                <a:rPr lang="en-IE" sz="12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const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>
                  <a:solidFill>
                    <a:srgbClr val="8000FF"/>
                  </a:solidFill>
                  <a:latin typeface="Courier New"/>
                </a:rPr>
                <a:t>char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configName</a:t>
              </a:r>
              <a:r>
                <a:rPr lang="en-IE" sz="12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CDBArrayIndexingMode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cdbaim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CDBAIM_Flexible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);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IE" sz="12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ReadArray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IE" sz="1200" dirty="0">
                  <a:solidFill>
                    <a:srgbClr val="8000FF"/>
                  </a:solidFill>
                  <a:latin typeface="Courier New"/>
                </a:rPr>
                <a:t>void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array</a:t>
              </a:r>
              <a:r>
                <a:rPr lang="en-IE" sz="12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const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CDBTYPE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&amp;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valueType</a:t>
              </a:r>
              <a:r>
                <a:rPr lang="en-IE" sz="12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const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int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size</a:t>
              </a:r>
              <a:r>
                <a:rPr lang="en-IE" sz="12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int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nDim</a:t>
              </a:r>
              <a:r>
                <a:rPr lang="en-IE" sz="12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const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>
                  <a:solidFill>
                    <a:srgbClr val="8000FF"/>
                  </a:solidFill>
                  <a:latin typeface="Courier New"/>
                </a:rPr>
                <a:t>char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configName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);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IE" sz="12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WriteArray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const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>
                  <a:solidFill>
                    <a:srgbClr val="8000FF"/>
                  </a:solidFill>
                  <a:latin typeface="Courier New"/>
                </a:rPr>
                <a:t>void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array</a:t>
              </a:r>
              <a:r>
                <a:rPr lang="en-IE" sz="12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const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CDBTYPE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&amp;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valueType</a:t>
              </a:r>
              <a:r>
                <a:rPr lang="en-IE" sz="12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const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int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size</a:t>
              </a:r>
              <a:r>
                <a:rPr lang="en-IE" sz="12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int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nDim</a:t>
              </a:r>
              <a:r>
                <a:rPr lang="en-IE" sz="12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const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>
                  <a:solidFill>
                    <a:srgbClr val="8000FF"/>
                  </a:solidFill>
                  <a:latin typeface="Courier New"/>
                </a:rPr>
                <a:t>char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configName</a:t>
              </a:r>
              <a:r>
                <a:rPr lang="en-IE" sz="12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SortFilterFn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sorter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sz="1200" b="1" dirty="0">
                  <a:solidFill>
                    <a:srgbClr val="0000FF"/>
                  </a:solidFill>
                  <a:latin typeface="Courier New"/>
                </a:rPr>
                <a:t>NULL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);</a:t>
              </a:r>
              <a:endParaRPr lang="en-I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10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and writing data syntax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68052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ReadArray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(void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array,const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CDBTYPE 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valueType,const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size,int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nDim,const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sz="2100" dirty="0"/>
              <a:t>*array is a pointer to the place where data will be stored</a:t>
            </a:r>
          </a:p>
          <a:p>
            <a:pPr lvl="1"/>
            <a:r>
              <a:rPr lang="en-US" sz="2100" dirty="0" err="1"/>
              <a:t>valueType</a:t>
            </a:r>
            <a:r>
              <a:rPr lang="en-US" sz="2100" dirty="0"/>
              <a:t> is the type of data to be read (</a:t>
            </a:r>
            <a:r>
              <a:rPr lang="en-US" sz="2100" dirty="0" err="1"/>
              <a:t>int</a:t>
            </a:r>
            <a:r>
              <a:rPr lang="en-US" sz="2100" dirty="0"/>
              <a:t>, </a:t>
            </a:r>
            <a:r>
              <a:rPr lang="en-US" sz="2100" dirty="0" smtClean="0"/>
              <a:t>float</a:t>
            </a:r>
            <a:r>
              <a:rPr lang="en-US" sz="2100" dirty="0"/>
              <a:t>, </a:t>
            </a:r>
            <a:r>
              <a:rPr lang="en-US" sz="2100" dirty="0" err="1"/>
              <a:t>FString</a:t>
            </a:r>
            <a:r>
              <a:rPr lang="en-US" sz="2100" dirty="0"/>
              <a:t>)</a:t>
            </a:r>
          </a:p>
          <a:p>
            <a:pPr lvl="2"/>
            <a:r>
              <a:rPr lang="en-US" sz="1800" dirty="0"/>
              <a:t>See </a:t>
            </a:r>
            <a:r>
              <a:rPr lang="en-US" sz="1800" dirty="0" err="1">
                <a:solidFill>
                  <a:srgbClr val="00B050"/>
                </a:solidFill>
              </a:rPr>
              <a:t>CDBTypes.h</a:t>
            </a:r>
            <a:r>
              <a:rPr lang="en-US" sz="1800" dirty="0"/>
              <a:t> in Level1</a:t>
            </a:r>
          </a:p>
          <a:p>
            <a:pPr lvl="1"/>
            <a:r>
              <a:rPr lang="en-US" sz="2100" dirty="0" err="1"/>
              <a:t>nDim</a:t>
            </a:r>
            <a:r>
              <a:rPr lang="en-US" sz="2100" dirty="0"/>
              <a:t> is the array dimension (0 for scalar, 1 for vector, 2 </a:t>
            </a:r>
            <a:r>
              <a:rPr lang="en-US" sz="2100" dirty="0" smtClean="0"/>
              <a:t>for </a:t>
            </a:r>
            <a:r>
              <a:rPr lang="en-US" sz="2400" dirty="0" smtClean="0"/>
              <a:t>matrix</a:t>
            </a:r>
            <a:r>
              <a:rPr lang="en-US" sz="2400" dirty="0"/>
              <a:t>, ...)</a:t>
            </a:r>
          </a:p>
          <a:p>
            <a:pPr lvl="1"/>
            <a:r>
              <a:rPr lang="en-US" sz="2100" dirty="0"/>
              <a:t>size is a pointer to an array with </a:t>
            </a:r>
            <a:r>
              <a:rPr lang="en-US" sz="2100" dirty="0" err="1"/>
              <a:t>nDim</a:t>
            </a:r>
            <a:r>
              <a:rPr lang="en-US" sz="2100" dirty="0"/>
              <a:t> entries, each with the</a:t>
            </a:r>
          </a:p>
          <a:p>
            <a:pPr lvl="2"/>
            <a:r>
              <a:rPr lang="en-US" sz="1800" dirty="0"/>
              <a:t>size of each direction</a:t>
            </a:r>
          </a:p>
          <a:p>
            <a:pPr lvl="3"/>
            <a:r>
              <a:rPr lang="en-US" sz="1600" dirty="0"/>
              <a:t>scalar: </a:t>
            </a:r>
            <a:r>
              <a:rPr lang="en-US" sz="1600" dirty="0" err="1"/>
              <a:t>nDim</a:t>
            </a:r>
            <a:r>
              <a:rPr lang="en-US" sz="1600" dirty="0"/>
              <a:t> = 0 and size = NULL</a:t>
            </a:r>
          </a:p>
          <a:p>
            <a:pPr lvl="3"/>
            <a:r>
              <a:rPr lang="en-US" sz="1600" dirty="0"/>
              <a:t>vector: </a:t>
            </a:r>
            <a:r>
              <a:rPr lang="en-US" sz="1600" dirty="0" err="1"/>
              <a:t>nDim</a:t>
            </a:r>
            <a:r>
              <a:rPr lang="en-US" sz="1600" dirty="0"/>
              <a:t> = 1 and size[0] is the number of elements</a:t>
            </a:r>
          </a:p>
          <a:p>
            <a:pPr lvl="3"/>
            <a:r>
              <a:rPr lang="en-US" sz="1600" dirty="0"/>
              <a:t>matrix: </a:t>
            </a:r>
            <a:r>
              <a:rPr lang="en-US" sz="1600" dirty="0" err="1"/>
              <a:t>nDim</a:t>
            </a:r>
            <a:r>
              <a:rPr lang="en-US" sz="1600" dirty="0"/>
              <a:t> = 2 and size[0] is the number of rows and size[1] the number of columns</a:t>
            </a:r>
          </a:p>
          <a:p>
            <a:pPr lvl="1"/>
            <a:r>
              <a:rPr lang="en-US" sz="2100" dirty="0" err="1" smtClean="0"/>
              <a:t>configName</a:t>
            </a:r>
            <a:r>
              <a:rPr lang="en-US" sz="2100" dirty="0" smtClean="0"/>
              <a:t> </a:t>
            </a:r>
            <a:r>
              <a:rPr lang="en-US" sz="2100" dirty="0"/>
              <a:t>is the parameter name</a:t>
            </a:r>
            <a:endParaRPr lang="en-IE" sz="2100" dirty="0"/>
          </a:p>
        </p:txBody>
      </p:sp>
    </p:spTree>
    <p:extLst>
      <p:ext uri="{BB962C8B-B14F-4D97-AF65-F5344CB8AC3E}">
        <p14:creationId xmlns:p14="http://schemas.microsoft.com/office/powerpoint/2010/main" val="34620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and writing data syntax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6805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Get the dimensions and the number of elements using:</a:t>
            </a:r>
          </a:p>
          <a:p>
            <a:pPr lvl="1">
              <a:lnSpc>
                <a:spcPct val="90000"/>
              </a:lnSpc>
            </a:pP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GetArrayDims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size,int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maxDim,const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char *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configName,CDBArrayIndexingMode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cdbaim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CDBAIM_Flexible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*size is a pointer to the place where all sizes will be stored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maxDim</a:t>
            </a:r>
            <a:r>
              <a:rPr lang="en-US" sz="2400" dirty="0"/>
              <a:t> is the number of dimensions to be tested (number </a:t>
            </a:r>
            <a:r>
              <a:rPr lang="en-US" sz="2400" dirty="0" smtClean="0"/>
              <a:t>of elements </a:t>
            </a:r>
            <a:r>
              <a:rPr lang="en-US" sz="2400" dirty="0"/>
              <a:t>in size)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configName</a:t>
            </a:r>
            <a:r>
              <a:rPr lang="en-US" sz="2400" dirty="0" smtClean="0"/>
              <a:t> </a:t>
            </a:r>
            <a:r>
              <a:rPr lang="en-US" sz="2400" dirty="0"/>
              <a:t>is the parameter name</a:t>
            </a:r>
            <a:endParaRPr lang="en-I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5949280"/>
            <a:ext cx="864096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en-IE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I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Documentation/Examples/BaseLib2/CDBExample1.cpp</a:t>
            </a:r>
            <a:endParaRPr lang="en-IE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9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CDBExtended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CDBExtended</a:t>
            </a:r>
            <a:r>
              <a:rPr lang="en-US" dirty="0"/>
              <a:t> class provides an easier way </a:t>
            </a:r>
            <a:r>
              <a:rPr lang="en-US" dirty="0" smtClean="0"/>
              <a:t>of reading/writing </a:t>
            </a:r>
            <a:r>
              <a:rPr lang="en-US" dirty="0"/>
              <a:t>values</a:t>
            </a:r>
          </a:p>
          <a:p>
            <a:pPr lvl="1"/>
            <a:r>
              <a:rPr lang="en-US" dirty="0"/>
              <a:t>Provides a dedicated function for each data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Specify </a:t>
            </a:r>
            <a:r>
              <a:rPr lang="en-US" dirty="0"/>
              <a:t>default values</a:t>
            </a:r>
          </a:p>
          <a:p>
            <a:pPr lvl="1"/>
            <a:r>
              <a:rPr lang="en-US" dirty="0"/>
              <a:t>See </a:t>
            </a:r>
            <a:r>
              <a:rPr lang="en-US" dirty="0" err="1">
                <a:solidFill>
                  <a:srgbClr val="00B050"/>
                </a:solidFill>
              </a:rPr>
              <a:t>CDBExtended.h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in </a:t>
            </a:r>
            <a:r>
              <a:rPr lang="en-US" dirty="0" smtClean="0"/>
              <a:t>Level2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1520" y="3645024"/>
            <a:ext cx="8640960" cy="1384995"/>
            <a:chOff x="251520" y="3933056"/>
            <a:chExt cx="8640960" cy="1384995"/>
          </a:xfrm>
        </p:grpSpPr>
        <p:sp>
          <p:nvSpPr>
            <p:cNvPr id="9" name="TextBox 8"/>
            <p:cNvSpPr txBox="1"/>
            <p:nvPr/>
          </p:nvSpPr>
          <p:spPr>
            <a:xfrm>
              <a:off x="251520" y="3933056"/>
              <a:ext cx="8640960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Example functions are</a:t>
              </a:r>
              <a:endParaRPr lang="en-I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1520" y="4302388"/>
              <a:ext cx="8640960" cy="10156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E" sz="1200" dirty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ReadInt32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int32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&amp;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value</a:t>
              </a:r>
              <a:r>
                <a:rPr lang="en-IE" sz="12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const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>
                  <a:solidFill>
                    <a:srgbClr val="8000FF"/>
                  </a:solidFill>
                  <a:latin typeface="Courier New"/>
                </a:rPr>
                <a:t>char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configName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int32 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defaultValue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>
                  <a:solidFill>
                    <a:srgbClr val="FF8000"/>
                  </a:solidFill>
                  <a:latin typeface="Courier New"/>
                </a:rPr>
                <a:t>0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);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IE" sz="12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ReadFloat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IE" sz="1200" dirty="0">
                  <a:solidFill>
                    <a:srgbClr val="8000FF"/>
                  </a:solidFill>
                  <a:latin typeface="Courier New"/>
                </a:rPr>
                <a:t>float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&amp;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value</a:t>
              </a:r>
              <a:r>
                <a:rPr lang="en-IE" sz="12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const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>
                  <a:solidFill>
                    <a:srgbClr val="8000FF"/>
                  </a:solidFill>
                  <a:latin typeface="Courier New"/>
                </a:rPr>
                <a:t>char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configName</a:t>
              </a:r>
              <a:r>
                <a:rPr lang="en-IE" sz="12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float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defaultValue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=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>
                  <a:solidFill>
                    <a:srgbClr val="FF8000"/>
                  </a:solidFill>
                  <a:latin typeface="Courier New"/>
                </a:rPr>
                <a:t>0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);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IE" sz="12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ReadInt32Array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int32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value</a:t>
              </a:r>
              <a:r>
                <a:rPr lang="en-IE" sz="12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int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size</a:t>
              </a:r>
              <a:r>
                <a:rPr lang="en-IE" sz="12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int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nDim</a:t>
              </a:r>
              <a:r>
                <a:rPr lang="en-IE" sz="12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const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>
                  <a:solidFill>
                    <a:srgbClr val="8000FF"/>
                  </a:solidFill>
                  <a:latin typeface="Courier New"/>
                </a:rPr>
                <a:t>char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configName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);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8000FF"/>
                  </a:solidFill>
                  <a:latin typeface="Courier New"/>
                </a:rPr>
                <a:t>bool</a:t>
              </a:r>
              <a:r>
                <a:rPr lang="en-IE" sz="1200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ReadFloatArray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(</a:t>
              </a:r>
              <a:r>
                <a:rPr lang="en-IE" sz="1200" dirty="0">
                  <a:solidFill>
                    <a:srgbClr val="8000FF"/>
                  </a:solidFill>
                  <a:latin typeface="Courier New"/>
                </a:rPr>
                <a:t>float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value</a:t>
              </a:r>
              <a:r>
                <a:rPr lang="en-IE" sz="12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int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size</a:t>
              </a:r>
              <a:r>
                <a:rPr lang="en-IE" sz="12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int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nDim</a:t>
              </a:r>
              <a:r>
                <a:rPr lang="en-IE" sz="1200" b="1" dirty="0" err="1">
                  <a:solidFill>
                    <a:srgbClr val="000080"/>
                  </a:solidFill>
                  <a:latin typeface="Courier New"/>
                </a:rPr>
                <a:t>,</a:t>
              </a:r>
              <a:r>
                <a:rPr lang="en-IE" sz="1200" dirty="0" err="1">
                  <a:solidFill>
                    <a:srgbClr val="8000FF"/>
                  </a:solidFill>
                  <a:latin typeface="Courier New"/>
                </a:rPr>
                <a:t>const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>
                  <a:solidFill>
                    <a:srgbClr val="8000FF"/>
                  </a:solidFill>
                  <a:latin typeface="Courier New"/>
                </a:rPr>
                <a:t>char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*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configName</a:t>
              </a:r>
              <a:r>
                <a:rPr lang="en-IE" sz="1200" b="1" dirty="0">
                  <a:solidFill>
                    <a:srgbClr val="000080"/>
                  </a:solidFill>
                  <a:latin typeface="Courier New"/>
                </a:rPr>
                <a:t>);</a:t>
              </a:r>
              <a:endParaRPr lang="en-IE" sz="1200" dirty="0"/>
            </a:p>
            <a:p>
              <a:endParaRPr lang="en-IE" sz="12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1520" y="5949280"/>
            <a:ext cx="864096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en-IE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I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Documentation/Examples/BaseLib2/CDBExample2.cpp</a:t>
            </a:r>
            <a:endParaRPr lang="en-IE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8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GlobalObjectDataBase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68052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Central pillar of any BaseLib2 </a:t>
            </a:r>
            <a:r>
              <a:rPr lang="en-US" sz="2400" dirty="0" smtClean="0"/>
              <a:t>application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Unique instance for each application (see </a:t>
            </a:r>
            <a:r>
              <a:rPr lang="en-US" sz="2100" dirty="0" err="1"/>
              <a:t>GlobalObjectDataBase.h</a:t>
            </a:r>
            <a:r>
              <a:rPr lang="en-US" sz="2100" dirty="0"/>
              <a:t> in Level1)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Contains a reference to all the instantiated </a:t>
            </a:r>
            <a:r>
              <a:rPr lang="en-US" sz="2400" dirty="0" smtClean="0"/>
              <a:t>objects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It is a </a:t>
            </a:r>
            <a:r>
              <a:rPr lang="en-US" sz="2100" dirty="0" err="1"/>
              <a:t>GCReferenceContainer</a:t>
            </a:r>
            <a:endParaRPr lang="en-US" sz="2100" dirty="0"/>
          </a:p>
          <a:p>
            <a:pPr lvl="2">
              <a:lnSpc>
                <a:spcPct val="90000"/>
              </a:lnSpc>
            </a:pPr>
            <a:r>
              <a:rPr lang="en-US" sz="2100" dirty="0" smtClean="0"/>
              <a:t>You </a:t>
            </a:r>
            <a:r>
              <a:rPr lang="en-US" sz="2100" dirty="0"/>
              <a:t>can use all the </a:t>
            </a:r>
            <a:r>
              <a:rPr lang="en-US" sz="2100" dirty="0" err="1"/>
              <a:t>GCReferenceContainer</a:t>
            </a:r>
            <a:r>
              <a:rPr lang="en-US" sz="2100" dirty="0"/>
              <a:t> functions (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US" sz="2100" dirty="0"/>
              <a:t>, ...)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Objects are automatically created by providing </a:t>
            </a:r>
            <a:r>
              <a:rPr lang="en-US" sz="2400" dirty="0" smtClean="0"/>
              <a:t>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 smtClean="0"/>
              <a:t>ConfigurationDataBase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100" dirty="0"/>
              <a:t>All nodes starting with a + and with a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Class =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/>
              <a:t>attribute will be automatically created</a:t>
            </a:r>
          </a:p>
          <a:p>
            <a:pPr lvl="1">
              <a:lnSpc>
                <a:spcPct val="90000"/>
              </a:lnSpc>
            </a:pPr>
            <a:r>
              <a:rPr lang="en-US" sz="2100" dirty="0" err="1"/>
              <a:t>className</a:t>
            </a:r>
            <a:r>
              <a:rPr lang="en-US" sz="2100" dirty="0"/>
              <a:t> can also take the shared object library name where the class exists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The syntax is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sharedLibraryName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/>
              <a:t>(e.g.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Class=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MySharedLibrary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2100" dirty="0"/>
              <a:t>)</a:t>
            </a:r>
            <a:endParaRPr lang="en-IE" sz="2100" dirty="0"/>
          </a:p>
        </p:txBody>
      </p:sp>
    </p:spTree>
    <p:extLst>
      <p:ext uri="{BB962C8B-B14F-4D97-AF65-F5344CB8AC3E}">
        <p14:creationId xmlns:p14="http://schemas.microsoft.com/office/powerpoint/2010/main" val="3818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on other libraries</a:t>
            </a:r>
            <a:endParaRPr lang="en-IE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824536"/>
          </a:xfrm>
        </p:spPr>
        <p:txBody>
          <a:bodyPr>
            <a:noAutofit/>
          </a:bodyPr>
          <a:lstStyle/>
          <a:p>
            <a:r>
              <a:rPr lang="en-US" dirty="0" smtClean="0"/>
              <a:t>Dependencies</a:t>
            </a:r>
            <a:endParaRPr lang="en-US" dirty="0"/>
          </a:p>
          <a:p>
            <a:pPr lvl="1"/>
            <a:r>
              <a:rPr lang="en-US" dirty="0"/>
              <a:t>BaseLib2 was designed to work without </a:t>
            </a:r>
            <a:r>
              <a:rPr lang="en-US" dirty="0" smtClean="0"/>
              <a:t>any dependencies</a:t>
            </a:r>
            <a:endParaRPr lang="en-US" dirty="0"/>
          </a:p>
          <a:p>
            <a:pPr lvl="1"/>
            <a:r>
              <a:rPr lang="en-US" dirty="0"/>
              <a:t>This also applies to the C++ </a:t>
            </a:r>
            <a:r>
              <a:rPr lang="en-US" dirty="0" err="1"/>
              <a:t>stdlib</a:t>
            </a:r>
            <a:r>
              <a:rPr lang="en-US" dirty="0"/>
              <a:t> and you should </a:t>
            </a:r>
            <a:r>
              <a:rPr lang="en-US" dirty="0" smtClean="0"/>
              <a:t>avoid mixing </a:t>
            </a:r>
            <a:r>
              <a:rPr lang="en-US" dirty="0"/>
              <a:t>the </a:t>
            </a:r>
            <a:r>
              <a:rPr lang="en-US" dirty="0" smtClean="0"/>
              <a:t>two</a:t>
            </a:r>
          </a:p>
          <a:p>
            <a:r>
              <a:rPr lang="en-US" dirty="0"/>
              <a:t>Real-time </a:t>
            </a:r>
            <a:r>
              <a:rPr lang="en-US" dirty="0" smtClean="0"/>
              <a:t>codes</a:t>
            </a:r>
          </a:p>
          <a:p>
            <a:pPr lvl="1"/>
            <a:r>
              <a:rPr lang="en-US" dirty="0"/>
              <a:t>be extremely careful </a:t>
            </a:r>
            <a:r>
              <a:rPr lang="en-US" dirty="0" smtClean="0"/>
              <a:t>when you </a:t>
            </a:r>
            <a:r>
              <a:rPr lang="en-US" dirty="0"/>
              <a:t>have to depend on libraries that you don't </a:t>
            </a:r>
            <a:r>
              <a:rPr lang="en-US" dirty="0" smtClean="0"/>
              <a:t>maintain (open-source </a:t>
            </a:r>
            <a:r>
              <a:rPr lang="en-US" dirty="0"/>
              <a:t>or not)</a:t>
            </a:r>
          </a:p>
          <a:p>
            <a:pPr lvl="1"/>
            <a:r>
              <a:rPr lang="en-US" dirty="0"/>
              <a:t>link with </a:t>
            </a:r>
            <a:r>
              <a:rPr lang="en-US" dirty="0" smtClean="0"/>
              <a:t>libraries (e.g. </a:t>
            </a:r>
            <a:r>
              <a:rPr lang="en-US" dirty="0"/>
              <a:t>fancy physics </a:t>
            </a:r>
            <a:r>
              <a:rPr lang="en-US" dirty="0" smtClean="0"/>
              <a:t>codes) </a:t>
            </a:r>
            <a:r>
              <a:rPr lang="en-US" dirty="0"/>
              <a:t>that were not designed to work in </a:t>
            </a:r>
            <a:r>
              <a:rPr lang="en-US" dirty="0" smtClean="0"/>
              <a:t>real-time operating </a:t>
            </a:r>
            <a:r>
              <a:rPr lang="en-US" dirty="0"/>
              <a:t>systems </a:t>
            </a:r>
            <a:r>
              <a:rPr lang="en-US" dirty="0" smtClean="0"/>
              <a:t>(e.g. </a:t>
            </a:r>
            <a:r>
              <a:rPr lang="en-US" dirty="0" err="1" smtClean="0"/>
              <a:t>VxWorks</a:t>
            </a:r>
            <a:r>
              <a:rPr lang="en-US" dirty="0" smtClean="0"/>
              <a:t>)	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7862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GlobalObjectDataBase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objects that are automatically created, have </a:t>
            </a:r>
            <a:r>
              <a:rPr lang="en-US" dirty="0" smtClean="0"/>
              <a:t>their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ObjectLoadSetup</a:t>
            </a:r>
            <a:r>
              <a:rPr lang="en-US" dirty="0" smtClean="0"/>
              <a:t> </a:t>
            </a:r>
            <a:r>
              <a:rPr lang="en-US" dirty="0"/>
              <a:t>called</a:t>
            </a:r>
          </a:p>
          <a:p>
            <a:r>
              <a:rPr lang="en-US" dirty="0"/>
              <a:t>Objects </a:t>
            </a:r>
            <a:r>
              <a:rPr lang="en-US" dirty="0" err="1"/>
              <a:t>inherinting</a:t>
            </a:r>
            <a:r>
              <a:rPr lang="en-US" dirty="0"/>
              <a:t> 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GCNamedObject</a:t>
            </a:r>
            <a:r>
              <a:rPr lang="en-US" dirty="0"/>
              <a:t> have their </a:t>
            </a:r>
            <a:r>
              <a:rPr lang="en-US" dirty="0" smtClean="0"/>
              <a:t>name automatically </a:t>
            </a:r>
            <a:r>
              <a:rPr lang="en-US" dirty="0"/>
              <a:t>set as</a:t>
            </a:r>
          </a:p>
          <a:p>
            <a:pPr lvl="1"/>
            <a:r>
              <a:rPr lang="en-US" dirty="0"/>
              <a:t>The string between the + </a:t>
            </a:r>
            <a:r>
              <a:rPr lang="en-US" dirty="0" smtClean="0"/>
              <a:t>and	 </a:t>
            </a:r>
            <a:r>
              <a:rPr lang="en-US" dirty="0"/>
              <a:t>the = </a:t>
            </a:r>
            <a:endParaRPr lang="en-US" dirty="0" smtClean="0"/>
          </a:p>
          <a:p>
            <a:pPr lvl="2"/>
            <a:r>
              <a:rPr lang="en-US" dirty="0" smtClean="0"/>
              <a:t>(</a:t>
            </a:r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MyObj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en-US" dirty="0"/>
              <a:t>, </a:t>
            </a:r>
            <a:r>
              <a:rPr lang="en-US" dirty="0" smtClean="0"/>
              <a:t>would be </a:t>
            </a:r>
            <a:r>
              <a:rPr lang="en-US" dirty="0"/>
              <a:t>named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MyObj</a:t>
            </a:r>
            <a:r>
              <a:rPr lang="en-US" dirty="0" smtClean="0"/>
              <a:t>)...</a:t>
            </a:r>
          </a:p>
          <a:p>
            <a:pPr lvl="1"/>
            <a:r>
              <a:rPr lang="en-US" dirty="0" smtClean="0"/>
              <a:t>...</a:t>
            </a:r>
            <a:r>
              <a:rPr lang="en-US" dirty="0"/>
              <a:t>or the value of a Name= parameter (if set)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GCReferenceContainers</a:t>
            </a:r>
            <a:r>
              <a:rPr lang="en-US" dirty="0"/>
              <a:t> and objects </a:t>
            </a:r>
            <a:r>
              <a:rPr lang="en-US" dirty="0" err="1"/>
              <a:t>inherinting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GCReferenceContainer</a:t>
            </a:r>
            <a:r>
              <a:rPr lang="en-US" dirty="0" smtClean="0"/>
              <a:t> </a:t>
            </a:r>
            <a:r>
              <a:rPr lang="en-US" dirty="0"/>
              <a:t>have their children </a:t>
            </a:r>
            <a:r>
              <a:rPr lang="en-US" dirty="0" smtClean="0"/>
              <a:t>automatically created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5661248"/>
            <a:ext cx="86409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en-IE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I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Documentation/Examples/BaseLib2/CDBExample3.cpp</a:t>
            </a:r>
            <a:endParaRPr lang="en-IE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E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Documentation/Examples/BaseLib2/GODBExample1.cpp</a:t>
            </a:r>
            <a:endParaRPr lang="en-IE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1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types </a:t>
            </a:r>
            <a:r>
              <a:rPr lang="en-US" dirty="0" smtClean="0"/>
              <a:t>definition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68052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Provide </a:t>
            </a:r>
            <a:r>
              <a:rPr lang="en-US" sz="2400" dirty="0" smtClean="0"/>
              <a:t>unified </a:t>
            </a:r>
            <a:r>
              <a:rPr lang="en-US" sz="2400" dirty="0"/>
              <a:t>way of describing a data type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Signed, unsigned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Floating point, integer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Number of bits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Most common data types already </a:t>
            </a:r>
            <a:r>
              <a:rPr lang="en-US" sz="2100" dirty="0" smtClean="0"/>
              <a:t>defined</a:t>
            </a:r>
            <a:endParaRPr lang="en-US" sz="2100" dirty="0"/>
          </a:p>
          <a:p>
            <a:pPr lvl="2">
              <a:lnSpc>
                <a:spcPct val="90000"/>
              </a:lnSpc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BTDInteger</a:t>
            </a:r>
            <a:r>
              <a:rPr lang="en-US" sz="1800" dirty="0"/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BTDFloat</a:t>
            </a:r>
            <a:r>
              <a:rPr lang="en-US" sz="1800" dirty="0"/>
              <a:t>, ...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See </a:t>
            </a:r>
            <a:r>
              <a:rPr lang="en-US" sz="1800" dirty="0" err="1">
                <a:solidFill>
                  <a:srgbClr val="00B050"/>
                </a:solidFill>
              </a:rPr>
              <a:t>BasicTypes.h</a:t>
            </a:r>
            <a:endParaRPr lang="en-US" sz="18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Very useful to do arithmetic which depend on the type size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Automatically converts data types in all the </a:t>
            </a:r>
            <a:r>
              <a:rPr lang="en-US" sz="2400" dirty="0" smtClean="0"/>
              <a:t>supported platforms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100" dirty="0"/>
              <a:t>Very useful when you don't know the input type but want to have a generic function (see </a:t>
            </a:r>
            <a:r>
              <a:rPr lang="en-US" sz="2100" dirty="0" err="1"/>
              <a:t>BTConvert</a:t>
            </a:r>
            <a:r>
              <a:rPr lang="en-US" sz="2100" dirty="0"/>
              <a:t>)</a:t>
            </a:r>
            <a:endParaRPr lang="en-IE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5949280"/>
            <a:ext cx="864096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en-IE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I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Documentation/Examples/BaseLib2/BTDExample1.cpp</a:t>
            </a:r>
            <a:endParaRPr lang="en-IE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5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 </a:t>
            </a:r>
            <a:r>
              <a:rPr lang="en-US" dirty="0"/>
              <a:t>objects to communicate and interchange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Without </a:t>
            </a:r>
            <a:r>
              <a:rPr lang="en-US" i="1" dirty="0" smtClean="0"/>
              <a:t>procedural</a:t>
            </a:r>
            <a:r>
              <a:rPr lang="en-US" dirty="0" smtClean="0"/>
              <a:t> code</a:t>
            </a:r>
          </a:p>
          <a:p>
            <a:pPr lvl="1"/>
            <a:r>
              <a:rPr lang="en-US" dirty="0" smtClean="0"/>
              <a:t>Content can be </a:t>
            </a:r>
            <a:r>
              <a:rPr lang="en-US" u="sng" dirty="0" smtClean="0"/>
              <a:t>any</a:t>
            </a:r>
            <a:r>
              <a:rPr lang="en-US" dirty="0" smtClean="0"/>
              <a:t> type of Object</a:t>
            </a:r>
          </a:p>
          <a:p>
            <a:r>
              <a:rPr lang="en-US" dirty="0"/>
              <a:t>M</a:t>
            </a:r>
            <a:r>
              <a:rPr lang="en-US" dirty="0" smtClean="0"/>
              <a:t>essages </a:t>
            </a:r>
            <a:r>
              <a:rPr lang="en-US" dirty="0"/>
              <a:t>contain a sender and a receiver object address, specified as a unique path in the internal tree </a:t>
            </a:r>
            <a:r>
              <a:rPr lang="en-US" dirty="0" smtClean="0"/>
              <a:t>configuration database</a:t>
            </a:r>
          </a:p>
          <a:p>
            <a:r>
              <a:rPr lang="en-US" dirty="0" smtClean="0"/>
              <a:t>Network-based </a:t>
            </a:r>
            <a:r>
              <a:rPr lang="en-US" dirty="0"/>
              <a:t>message server enables the interaction between applications living in </a:t>
            </a:r>
            <a:r>
              <a:rPr lang="en-US" dirty="0" smtClean="0"/>
              <a:t>different machines</a:t>
            </a:r>
          </a:p>
          <a:p>
            <a:r>
              <a:rPr lang="en-US" dirty="0" smtClean="0"/>
              <a:t>Messages </a:t>
            </a:r>
            <a:r>
              <a:rPr lang="en-US" dirty="0"/>
              <a:t>can also be sent in synchronous mode where the sender expects a reply from the receiver.</a:t>
            </a:r>
            <a:endParaRPr lang="en-US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278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886080" cy="507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79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Example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5949280"/>
            <a:ext cx="864096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en-IE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IE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Documentation/Examples/BaseLib2/MessageExample1.cpp</a:t>
            </a:r>
            <a:endParaRPr lang="en-IE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349112"/>
            <a:ext cx="8229600" cy="4456152"/>
          </a:xfrm>
        </p:spPr>
        <p:txBody>
          <a:bodyPr>
            <a:normAutofit/>
          </a:bodyPr>
          <a:lstStyle/>
          <a:p>
            <a:r>
              <a:rPr lang="en-US" dirty="0" smtClean="0"/>
              <a:t>main program sends a message with content START</a:t>
            </a:r>
          </a:p>
          <a:p>
            <a:r>
              <a:rPr lang="en-US" dirty="0" smtClean="0"/>
              <a:t>Echo objects checks if a Destination was set</a:t>
            </a:r>
          </a:p>
          <a:p>
            <a:pPr lvl="1"/>
            <a:r>
              <a:rPr lang="en-US" dirty="0" smtClean="0"/>
              <a:t>Send Message to Destination (Listener2 in this example)</a:t>
            </a:r>
          </a:p>
          <a:p>
            <a:pPr lvl="1"/>
            <a:r>
              <a:rPr lang="en-US" dirty="0" smtClean="0"/>
              <a:t>Message contains a configuration file that changes the value of a variable (Listener1-&gt;Listener2)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cdbToSend.WriteFloat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(5.0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aFloatValue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 smtClean="0"/>
          </a:p>
          <a:p>
            <a:pPr lvl="2"/>
            <a:r>
              <a:rPr lang="en-IE" dirty="0" err="1">
                <a:latin typeface="Consolas" panose="020B0609020204030204" pitchFamily="49" charset="0"/>
                <a:cs typeface="Consolas" panose="020B0609020204030204" pitchFamily="49" charset="0"/>
              </a:rPr>
              <a:t>messageToSend</a:t>
            </a: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-&gt;Insert(</a:t>
            </a:r>
            <a:r>
              <a:rPr lang="en-IE" dirty="0" err="1">
                <a:latin typeface="Consolas" panose="020B0609020204030204" pitchFamily="49" charset="0"/>
                <a:cs typeface="Consolas" panose="020B0609020204030204" pitchFamily="49" charset="0"/>
              </a:rPr>
              <a:t>cdbToSend</a:t>
            </a: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dirty="0" smtClean="0"/>
              <a:t>The object replies with -1 times the value of the </a:t>
            </a:r>
            <a:r>
              <a:rPr lang="en-US" dirty="0"/>
              <a:t>requested variable (</a:t>
            </a:r>
            <a:r>
              <a:rPr lang="en-US" dirty="0" smtClean="0"/>
              <a:t>Listener2-</a:t>
            </a:r>
            <a:r>
              <a:rPr lang="en-US" dirty="0"/>
              <a:t>&gt;</a:t>
            </a:r>
            <a:r>
              <a:rPr lang="en-US" dirty="0" smtClean="0"/>
              <a:t>Listener1)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cdbReceived.WriteFloat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aFloatValue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aFloatValue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replyMessage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-&gt;Insert(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cdbReceived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there is more… </a:t>
            </a:r>
            <a:r>
              <a:rPr lang="en-US" dirty="0" err="1" smtClean="0"/>
              <a:t>MARTe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HTTP Server</a:t>
            </a:r>
          </a:p>
          <a:p>
            <a:r>
              <a:rPr lang="en-US" smtClean="0"/>
              <a:t>State machines</a:t>
            </a:r>
            <a:endParaRPr lang="en-US" dirty="0" smtClean="0"/>
          </a:p>
          <a:p>
            <a:r>
              <a:rPr lang="en-US" dirty="0" smtClean="0"/>
              <a:t>Mathematical utilities</a:t>
            </a:r>
          </a:p>
          <a:p>
            <a:r>
              <a:rPr lang="en-US" dirty="0" err="1" smtClean="0"/>
              <a:t>MARTe</a:t>
            </a:r>
            <a:endParaRPr lang="en-US" dirty="0" smtClean="0"/>
          </a:p>
          <a:p>
            <a:pPr lvl="1"/>
            <a:r>
              <a:rPr lang="en-US" dirty="0" smtClean="0"/>
              <a:t>All the </a:t>
            </a:r>
            <a:r>
              <a:rPr lang="en-US" dirty="0" err="1" smtClean="0"/>
              <a:t>MARTe</a:t>
            </a:r>
            <a:r>
              <a:rPr lang="en-US" dirty="0" smtClean="0"/>
              <a:t> infrastructure is based around these base classes</a:t>
            </a:r>
          </a:p>
          <a:p>
            <a:pPr lvl="2"/>
            <a:r>
              <a:rPr lang="en-US" dirty="0" smtClean="0"/>
              <a:t>Real-time threading and hardware </a:t>
            </a:r>
            <a:r>
              <a:rPr lang="en-US" dirty="0" err="1" smtClean="0"/>
              <a:t>synchronisation</a:t>
            </a:r>
            <a:endParaRPr lang="en-US" dirty="0" smtClean="0"/>
          </a:p>
          <a:p>
            <a:pPr lvl="3"/>
            <a:r>
              <a:rPr lang="en-US" dirty="0" smtClean="0"/>
              <a:t>Semaphores and real-time support</a:t>
            </a:r>
          </a:p>
          <a:p>
            <a:pPr lvl="2"/>
            <a:r>
              <a:rPr lang="en-US" dirty="0" err="1" smtClean="0"/>
              <a:t>GCReferences</a:t>
            </a:r>
            <a:r>
              <a:rPr lang="en-US" dirty="0" smtClean="0"/>
              <a:t> and </a:t>
            </a:r>
            <a:r>
              <a:rPr lang="en-US" dirty="0" err="1" smtClean="0"/>
              <a:t>GCReferenceContainers</a:t>
            </a:r>
            <a:endParaRPr lang="en-US" dirty="0" smtClean="0"/>
          </a:p>
          <a:p>
            <a:pPr lvl="3"/>
            <a:r>
              <a:rPr lang="en-US" dirty="0" smtClean="0"/>
              <a:t>Generic Application Modules (GAMs)</a:t>
            </a:r>
          </a:p>
          <a:p>
            <a:pPr lvl="3"/>
            <a:r>
              <a:rPr lang="en-US" dirty="0" smtClean="0"/>
              <a:t>High Level Drivers</a:t>
            </a:r>
          </a:p>
          <a:p>
            <a:pPr lvl="2"/>
            <a:r>
              <a:rPr lang="en-US" dirty="0" err="1" smtClean="0"/>
              <a:t>GlobalObjectDatabase</a:t>
            </a:r>
            <a:endParaRPr lang="en-US" dirty="0" smtClean="0"/>
          </a:p>
          <a:p>
            <a:pPr lvl="3"/>
            <a:r>
              <a:rPr lang="en-US" dirty="0"/>
              <a:t>Configuration </a:t>
            </a:r>
            <a:r>
              <a:rPr lang="en-US" dirty="0" smtClean="0"/>
              <a:t>and data-driven objects</a:t>
            </a:r>
          </a:p>
          <a:p>
            <a:pPr lvl="3"/>
            <a:r>
              <a:rPr lang="en-US" dirty="0" smtClean="0"/>
              <a:t>A language to express the problem	</a:t>
            </a:r>
          </a:p>
          <a:p>
            <a:pPr lvl="2"/>
            <a:r>
              <a:rPr lang="en-US" dirty="0" smtClean="0"/>
              <a:t>Messages</a:t>
            </a:r>
          </a:p>
          <a:p>
            <a:pPr lvl="3"/>
            <a:r>
              <a:rPr lang="en-US" dirty="0" smtClean="0"/>
              <a:t>State machines</a:t>
            </a:r>
          </a:p>
          <a:p>
            <a:pPr lvl="3"/>
            <a:r>
              <a:rPr lang="en-US" dirty="0" smtClean="0"/>
              <a:t>Data downloading</a:t>
            </a:r>
          </a:p>
          <a:p>
            <a:pPr lvl="3"/>
            <a:r>
              <a:rPr lang="en-US" dirty="0" smtClean="0"/>
              <a:t>Monitoring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1355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</a:t>
            </a:r>
            <a:endParaRPr lang="en-IE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824536"/>
          </a:xfrm>
        </p:spPr>
        <p:txBody>
          <a:bodyPr>
            <a:noAutofit/>
          </a:bodyPr>
          <a:lstStyle/>
          <a:p>
            <a:r>
              <a:rPr lang="en-US" dirty="0"/>
              <a:t>Any of the supported operating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Linux</a:t>
            </a:r>
            <a:r>
              <a:rPr lang="en-US" dirty="0"/>
              <a:t>, Mac OS X, MS Windows, Solaris, </a:t>
            </a:r>
            <a:r>
              <a:rPr lang="en-US" dirty="0" err="1"/>
              <a:t>VxWorks</a:t>
            </a:r>
            <a:endParaRPr lang="en-US" dirty="0"/>
          </a:p>
          <a:p>
            <a:r>
              <a:rPr lang="en-US" dirty="0" smtClean="0"/>
              <a:t>C</a:t>
            </a:r>
            <a:r>
              <a:rPr lang="en-US" dirty="0"/>
              <a:t>++ compiler</a:t>
            </a:r>
          </a:p>
          <a:p>
            <a:pPr lvl="1"/>
            <a:r>
              <a:rPr lang="en-US" dirty="0" smtClean="0"/>
              <a:t>GNU </a:t>
            </a:r>
            <a:r>
              <a:rPr lang="en-US" dirty="0"/>
              <a:t>Compiler Collection (</a:t>
            </a:r>
            <a:r>
              <a:rPr lang="en-US" dirty="0" err="1" smtClean="0"/>
              <a:t>gcc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MS Windows use Cygwin (http://www.cygwin.com/) </a:t>
            </a:r>
            <a:r>
              <a:rPr lang="en-US" dirty="0" smtClean="0"/>
              <a:t>and </a:t>
            </a:r>
            <a:r>
              <a:rPr lang="en-US" dirty="0"/>
              <a:t>v</a:t>
            </a:r>
            <a:r>
              <a:rPr lang="en-US" dirty="0" smtClean="0"/>
              <a:t>isual </a:t>
            </a:r>
            <a:r>
              <a:rPr lang="en-US" dirty="0"/>
              <a:t>studio </a:t>
            </a:r>
            <a:r>
              <a:rPr lang="en-US" dirty="0" smtClean="0"/>
              <a:t>compiler</a:t>
            </a:r>
          </a:p>
          <a:p>
            <a:r>
              <a:rPr lang="en-US" dirty="0" err="1" smtClean="0"/>
              <a:t>svn</a:t>
            </a:r>
            <a:endParaRPr lang="en-US" dirty="0"/>
          </a:p>
          <a:p>
            <a:r>
              <a:rPr lang="en-US" dirty="0" smtClean="0"/>
              <a:t>Text editor</a:t>
            </a:r>
          </a:p>
          <a:p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5405154"/>
            <a:ext cx="864096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IE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svn</a:t>
            </a:r>
            <a:r>
              <a:rPr lang="en-IE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 http://efda-marte.ipfn.ist.utl.pt/svn/EFDA-MARTe</a:t>
            </a:r>
          </a:p>
        </p:txBody>
      </p:sp>
    </p:spTree>
    <p:extLst>
      <p:ext uri="{BB962C8B-B14F-4D97-AF65-F5344CB8AC3E}">
        <p14:creationId xmlns:p14="http://schemas.microsoft.com/office/powerpoint/2010/main" val="32986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Compiling (</a:t>
            </a:r>
            <a:r>
              <a:rPr lang="en-IE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r>
              <a:rPr lang="en-I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dirty="0"/>
              <a:t>structure</a:t>
            </a:r>
            <a:r>
              <a:rPr lang="en-I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IE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824536"/>
          </a:xfrm>
        </p:spPr>
        <p:txBody>
          <a:bodyPr>
            <a:noAutofit/>
          </a:bodyPr>
          <a:lstStyle/>
          <a:p>
            <a:r>
              <a:rPr lang="en-US" sz="2800" dirty="0"/>
              <a:t>Each binary container (executable or library) </a:t>
            </a:r>
            <a:r>
              <a:rPr lang="en-US" sz="2800" dirty="0" smtClean="0"/>
              <a:t>has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Makefile.inc</a:t>
            </a:r>
            <a:endParaRPr lang="en-US" sz="2400" dirty="0">
              <a:solidFill>
                <a:srgbClr val="00B050"/>
              </a:solidFill>
            </a:endParaRPr>
          </a:p>
          <a:p>
            <a:pPr lvl="2"/>
            <a:r>
              <a:rPr lang="en-US" dirty="0"/>
              <a:t>lists all the objects that are to be compiled for the given target</a:t>
            </a:r>
          </a:p>
          <a:p>
            <a:pPr lvl="2"/>
            <a:r>
              <a:rPr lang="en-US" dirty="0"/>
              <a:t>contains what are the expected outputs (executable, </a:t>
            </a:r>
            <a:r>
              <a:rPr lang="en-US" dirty="0" smtClean="0"/>
              <a:t>static library</a:t>
            </a:r>
            <a:r>
              <a:rPr lang="en-US" dirty="0"/>
              <a:t>, dynamic library)</a:t>
            </a:r>
          </a:p>
          <a:p>
            <a:pPr lvl="1"/>
            <a:r>
              <a:rPr lang="en-US" sz="2400" dirty="0" err="1" smtClean="0"/>
              <a:t>Makefile</a:t>
            </a:r>
            <a:r>
              <a:rPr lang="en-US" sz="2400" dirty="0" smtClean="0"/>
              <a:t> </a:t>
            </a:r>
            <a:r>
              <a:rPr lang="en-US" sz="2400" dirty="0"/>
              <a:t>for each operating system (also known as target)</a:t>
            </a:r>
          </a:p>
          <a:p>
            <a:pPr lvl="2"/>
            <a:r>
              <a:rPr lang="en-US" dirty="0"/>
              <a:t>name is always </a:t>
            </a:r>
            <a:r>
              <a:rPr lang="en-US" dirty="0" err="1" smtClean="0">
                <a:solidFill>
                  <a:srgbClr val="00B050"/>
                </a:solidFill>
              </a:rPr>
              <a:t>Makefile.osname</a:t>
            </a:r>
            <a:r>
              <a:rPr lang="en-US" dirty="0" smtClean="0"/>
              <a:t> </a:t>
            </a:r>
            <a:r>
              <a:rPr lang="en-US" dirty="0"/>
              <a:t>(e.g. </a:t>
            </a:r>
            <a:r>
              <a:rPr lang="en-US" dirty="0" err="1" smtClean="0">
                <a:solidFill>
                  <a:srgbClr val="00B050"/>
                </a:solidFill>
              </a:rPr>
              <a:t>Makefile.linux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Makefile.solaris</a:t>
            </a:r>
            <a:r>
              <a:rPr lang="en-US" dirty="0"/>
              <a:t>)</a:t>
            </a:r>
          </a:p>
          <a:p>
            <a:r>
              <a:rPr lang="en-US" sz="2700" dirty="0"/>
              <a:t>The </a:t>
            </a:r>
            <a:r>
              <a:rPr lang="en-US" sz="2700" dirty="0" err="1">
                <a:solidFill>
                  <a:srgbClr val="00B050"/>
                </a:solidFill>
              </a:rPr>
              <a:t>MakeDefaults</a:t>
            </a:r>
            <a:r>
              <a:rPr lang="en-US" sz="2700" dirty="0">
                <a:solidFill>
                  <a:srgbClr val="00B050"/>
                </a:solidFill>
              </a:rPr>
              <a:t> </a:t>
            </a:r>
            <a:r>
              <a:rPr lang="en-US" sz="2700" dirty="0"/>
              <a:t>directory contains the </a:t>
            </a:r>
            <a:r>
              <a:rPr lang="en-US" sz="2700" dirty="0" smtClean="0"/>
              <a:t>compilation instructions </a:t>
            </a:r>
            <a:r>
              <a:rPr lang="en-US" sz="2700" dirty="0"/>
              <a:t>for the </a:t>
            </a:r>
            <a:r>
              <a:rPr lang="en-US" sz="2700" dirty="0" smtClean="0"/>
              <a:t>different </a:t>
            </a:r>
            <a:r>
              <a:rPr lang="en-US" sz="2700" dirty="0"/>
              <a:t>operating systems</a:t>
            </a:r>
          </a:p>
          <a:p>
            <a:pPr lvl="2"/>
            <a:r>
              <a:rPr lang="en-US" dirty="0"/>
              <a:t>You don't have to change these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94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Compiling (</a:t>
            </a:r>
            <a:r>
              <a:rPr lang="en-IE" dirty="0" smtClean="0">
                <a:solidFill>
                  <a:srgbClr val="00B050"/>
                </a:solidFill>
              </a:rPr>
              <a:t>Makefile.inc</a:t>
            </a:r>
            <a:r>
              <a:rPr lang="en-IE" dirty="0" smtClean="0"/>
              <a:t> </a:t>
            </a:r>
            <a:r>
              <a:rPr lang="en-IE" dirty="0"/>
              <a:t>acronyms</a:t>
            </a:r>
            <a:r>
              <a:rPr lang="en-I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IE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75764571"/>
              </p:ext>
            </p:extLst>
          </p:nvPr>
        </p:nvGraphicFramePr>
        <p:xfrm>
          <a:off x="457200" y="1376784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6"/>
                <a:gridCol w="5770984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Acronym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Meaning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CFLAGS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 compilation flags to be sent to the compiler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OBJSX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objects to be compiled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MAKEDEFAULTDIR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location of the </a:t>
                      </a:r>
                      <a:r>
                        <a:rPr lang="en-US" dirty="0" err="1" smtClean="0"/>
                        <a:t>MakeDefault</a:t>
                      </a:r>
                      <a:r>
                        <a:rPr lang="en-US" dirty="0" smtClean="0"/>
                        <a:t> directory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TARGET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operating system identifier (</a:t>
                      </a:r>
                      <a:r>
                        <a:rPr lang="en-US" dirty="0" err="1" smtClean="0"/>
                        <a:t>linux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macosx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rtai</a:t>
                      </a:r>
                      <a:r>
                        <a:rPr lang="en-US" dirty="0" smtClean="0"/>
                        <a:t>, v6x5100, v6x5500, vx5100, vx5500)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OBJS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Compiles all OBJSX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DLLEXT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Produces a dynamic library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LIBEXT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Produces a static library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EXEEXT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Produces an executable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LIBRARIES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Other libraries to link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5697252"/>
            <a:ext cx="8229600" cy="5400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 are others, but these are the most important...</a:t>
            </a:r>
          </a:p>
        </p:txBody>
      </p:sp>
    </p:spTree>
    <p:extLst>
      <p:ext uri="{BB962C8B-B14F-4D97-AF65-F5344CB8AC3E}">
        <p14:creationId xmlns:p14="http://schemas.microsoft.com/office/powerpoint/2010/main" val="53631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(</a:t>
            </a:r>
            <a:r>
              <a:rPr lang="en-IE" dirty="0" err="1" smtClean="0">
                <a:solidFill>
                  <a:srgbClr val="00B050"/>
                </a:solidFill>
              </a:rPr>
              <a:t>Makefile</a:t>
            </a:r>
            <a:r>
              <a:rPr lang="en-IE" dirty="0" smtClean="0"/>
              <a:t> example</a:t>
            </a:r>
            <a:r>
              <a:rPr lang="en-I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1520" y="1268760"/>
            <a:ext cx="8640960" cy="3600986"/>
            <a:chOff x="251520" y="1268760"/>
            <a:chExt cx="8640960" cy="3600986"/>
          </a:xfrm>
        </p:grpSpPr>
        <p:sp>
          <p:nvSpPr>
            <p:cNvPr id="8" name="TextBox 7"/>
            <p:cNvSpPr txBox="1"/>
            <p:nvPr/>
          </p:nvSpPr>
          <p:spPr>
            <a:xfrm>
              <a:off x="251520" y="1268760"/>
              <a:ext cx="8640960" cy="36933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Makefile.inc</a:t>
              </a:r>
              <a:endParaRPr lang="en-I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1638092"/>
              <a:ext cx="8640960" cy="32316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E" sz="1200" dirty="0">
                  <a:solidFill>
                    <a:srgbClr val="0000FF"/>
                  </a:solidFill>
                  <a:latin typeface="Courier New"/>
                </a:rPr>
                <a:t>OBJSX</a:t>
              </a:r>
              <a:r>
                <a:rPr lang="en-IE" sz="1200" b="1" dirty="0">
                  <a:solidFill>
                    <a:srgbClr val="000000"/>
                  </a:solidFill>
                  <a:latin typeface="Courier New"/>
                </a:rPr>
                <a:t>=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MessageTriggeringMask.x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0000FF"/>
                  </a:solidFill>
                  <a:latin typeface="Courier New"/>
                </a:rPr>
                <a:t>MAKEDEFAULTDIR</a:t>
              </a:r>
              <a:r>
                <a:rPr lang="en-IE" sz="1200" b="1" dirty="0">
                  <a:solidFill>
                    <a:srgbClr val="000000"/>
                  </a:solidFill>
                  <a:latin typeface="Courier New"/>
                </a:rPr>
                <a:t>=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../../../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MakeDefaults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000000"/>
                  </a:solidFill>
                  <a:latin typeface="Courier New"/>
                </a:rPr>
                <a:t>include </a:t>
              </a:r>
              <a:r>
                <a:rPr lang="en-IE" sz="1200" dirty="0">
                  <a:solidFill>
                    <a:srgbClr val="0000FF"/>
                  </a:solidFill>
                  <a:latin typeface="Courier New"/>
                </a:rPr>
                <a:t>$(MAKEDEFAULTDIR)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/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MakeStdLibDefs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.</a:t>
              </a:r>
              <a:r>
                <a:rPr lang="en-IE" sz="1200" dirty="0">
                  <a:solidFill>
                    <a:srgbClr val="0000FF"/>
                  </a:solidFill>
                  <a:latin typeface="Courier New"/>
                </a:rPr>
                <a:t>$(TARGET)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0000FF"/>
                  </a:solidFill>
                  <a:latin typeface="Courier New"/>
                </a:rPr>
                <a:t>CFLAGS</a:t>
              </a:r>
              <a:r>
                <a:rPr lang="en-IE" sz="1200" dirty="0">
                  <a:solidFill>
                    <a:srgbClr val="0000FF"/>
                  </a:solidFill>
                  <a:latin typeface="Courier New"/>
                </a:rPr>
                <a:t>+</a:t>
              </a:r>
              <a:r>
                <a:rPr lang="en-IE" sz="1200" b="1" dirty="0">
                  <a:solidFill>
                    <a:srgbClr val="000000"/>
                  </a:solidFill>
                  <a:latin typeface="Courier New"/>
                </a:rPr>
                <a:t>=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-I.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0000FF"/>
                  </a:solidFill>
                  <a:latin typeface="Courier New"/>
                </a:rPr>
                <a:t>CFLAGS</a:t>
              </a:r>
              <a:r>
                <a:rPr lang="en-IE" sz="1200" dirty="0">
                  <a:solidFill>
                    <a:srgbClr val="0000FF"/>
                  </a:solidFill>
                  <a:latin typeface="Courier New"/>
                </a:rPr>
                <a:t>+</a:t>
              </a:r>
              <a:r>
                <a:rPr lang="en-IE" sz="1200" b="1" dirty="0">
                  <a:solidFill>
                    <a:srgbClr val="000000"/>
                  </a:solidFill>
                  <a:latin typeface="Courier New"/>
                </a:rPr>
                <a:t>=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-I../../../BaseLib2/Level0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0000FF"/>
                  </a:solidFill>
                  <a:latin typeface="Courier New"/>
                </a:rPr>
                <a:t>CFLAGS</a:t>
              </a:r>
              <a:r>
                <a:rPr lang="en-IE" sz="1200" dirty="0">
                  <a:solidFill>
                    <a:srgbClr val="0000FF"/>
                  </a:solidFill>
                  <a:latin typeface="Courier New"/>
                </a:rPr>
                <a:t>+</a:t>
              </a:r>
              <a:r>
                <a:rPr lang="en-IE" sz="1200" b="1" dirty="0">
                  <a:solidFill>
                    <a:srgbClr val="000000"/>
                  </a:solidFill>
                  <a:latin typeface="Courier New"/>
                </a:rPr>
                <a:t>=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-I../../../BaseLib2/Level1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0000FF"/>
                  </a:solidFill>
                  <a:latin typeface="Courier New"/>
                </a:rPr>
                <a:t>CFLAGS</a:t>
              </a:r>
              <a:r>
                <a:rPr lang="en-IE" sz="1200" dirty="0">
                  <a:solidFill>
                    <a:srgbClr val="0000FF"/>
                  </a:solidFill>
                  <a:latin typeface="Courier New"/>
                </a:rPr>
                <a:t>+</a:t>
              </a:r>
              <a:r>
                <a:rPr lang="en-IE" sz="1200" b="1" dirty="0">
                  <a:solidFill>
                    <a:srgbClr val="000000"/>
                  </a:solidFill>
                  <a:latin typeface="Courier New"/>
                </a:rPr>
                <a:t>=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-I../../../BaseLib2/Level2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0000FF"/>
                  </a:solidFill>
                  <a:latin typeface="Courier New"/>
                </a:rPr>
                <a:t>CFLAGS</a:t>
              </a:r>
              <a:r>
                <a:rPr lang="en-IE" sz="1200" dirty="0">
                  <a:solidFill>
                    <a:srgbClr val="0000FF"/>
                  </a:solidFill>
                  <a:latin typeface="Courier New"/>
                </a:rPr>
                <a:t>+</a:t>
              </a:r>
              <a:r>
                <a:rPr lang="en-IE" sz="1200" b="1" dirty="0">
                  <a:solidFill>
                    <a:srgbClr val="000000"/>
                  </a:solidFill>
                  <a:latin typeface="Courier New"/>
                </a:rPr>
                <a:t>=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-I../../../BaseLib2/Level3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0000FF"/>
                  </a:solidFill>
                  <a:latin typeface="Courier New"/>
                </a:rPr>
                <a:t>CFLAGS</a:t>
              </a:r>
              <a:r>
                <a:rPr lang="en-IE" sz="1200" dirty="0">
                  <a:solidFill>
                    <a:srgbClr val="0000FF"/>
                  </a:solidFill>
                  <a:latin typeface="Courier New"/>
                </a:rPr>
                <a:t>+</a:t>
              </a:r>
              <a:r>
                <a:rPr lang="en-IE" sz="1200" b="1" dirty="0">
                  <a:solidFill>
                    <a:srgbClr val="000000"/>
                  </a:solidFill>
                  <a:latin typeface="Courier New"/>
                </a:rPr>
                <a:t>=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-I../../../BaseLib2/Level4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0000FF"/>
                  </a:solidFill>
                  <a:latin typeface="Courier New"/>
                </a:rPr>
                <a:t>CFLAGS</a:t>
              </a:r>
              <a:r>
                <a:rPr lang="en-IE" sz="1200" dirty="0">
                  <a:solidFill>
                    <a:srgbClr val="0000FF"/>
                  </a:solidFill>
                  <a:latin typeface="Courier New"/>
                </a:rPr>
                <a:t>+</a:t>
              </a:r>
              <a:r>
                <a:rPr lang="en-IE" sz="1200" b="1" dirty="0">
                  <a:solidFill>
                    <a:srgbClr val="000000"/>
                  </a:solidFill>
                  <a:latin typeface="Courier New"/>
                </a:rPr>
                <a:t>=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-I../../../BaseLib2/Level5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0000FF"/>
                  </a:solidFill>
                  <a:latin typeface="Courier New"/>
                </a:rPr>
                <a:t>CFLAGS</a:t>
              </a:r>
              <a:r>
                <a:rPr lang="en-IE" sz="1200" dirty="0">
                  <a:solidFill>
                    <a:srgbClr val="0000FF"/>
                  </a:solidFill>
                  <a:latin typeface="Courier New"/>
                </a:rPr>
                <a:t>+</a:t>
              </a:r>
              <a:r>
                <a:rPr lang="en-IE" sz="1200" b="1" dirty="0">
                  <a:solidFill>
                    <a:srgbClr val="000000"/>
                  </a:solidFill>
                  <a:latin typeface="Courier New"/>
                </a:rPr>
                <a:t>=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-I../../../BaseLib2/Level6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0000FF"/>
                  </a:solidFill>
                  <a:latin typeface="Courier New"/>
                </a:rPr>
                <a:t>CFLAGS</a:t>
              </a:r>
              <a:r>
                <a:rPr lang="en-IE" sz="1200" dirty="0">
                  <a:solidFill>
                    <a:srgbClr val="0000FF"/>
                  </a:solidFill>
                  <a:latin typeface="Courier New"/>
                </a:rPr>
                <a:t>+</a:t>
              </a:r>
              <a:r>
                <a:rPr lang="en-IE" sz="1200" b="1" dirty="0">
                  <a:solidFill>
                    <a:srgbClr val="000000"/>
                  </a:solidFill>
                  <a:latin typeface="Courier New"/>
                </a:rPr>
                <a:t>=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-I../../../BaseLib2/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LoggerService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0000FF"/>
                  </a:solidFill>
                  <a:latin typeface="Courier New"/>
                </a:rPr>
                <a:t>CFLAGS</a:t>
              </a:r>
              <a:r>
                <a:rPr lang="en-IE" sz="1200" dirty="0">
                  <a:solidFill>
                    <a:srgbClr val="0000FF"/>
                  </a:solidFill>
                  <a:latin typeface="Courier New"/>
                </a:rPr>
                <a:t>+</a:t>
              </a:r>
              <a:r>
                <a:rPr lang="en-IE" sz="1200" b="1" dirty="0">
                  <a:solidFill>
                    <a:srgbClr val="000000"/>
                  </a:solidFill>
                  <a:latin typeface="Courier New"/>
                </a:rPr>
                <a:t>=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-I../../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MarteSupportLib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FF0000"/>
                  </a:solidFill>
                  <a:latin typeface="Courier New"/>
                </a:rPr>
                <a:t>all</a:t>
              </a:r>
              <a:r>
                <a:rPr lang="en-IE" sz="1200" b="1" dirty="0">
                  <a:solidFill>
                    <a:srgbClr val="000000"/>
                  </a:solidFill>
                  <a:latin typeface="Courier New"/>
                </a:rPr>
                <a:t>: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en-IE" sz="1200" dirty="0">
                  <a:solidFill>
                    <a:srgbClr val="0000FF"/>
                  </a:solidFill>
                  <a:latin typeface="Courier New"/>
                </a:rPr>
                <a:t>$(OBJS)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\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0000FF"/>
                  </a:solidFill>
                  <a:latin typeface="Courier New"/>
                </a:rPr>
                <a:t>$(</a:t>
              </a:r>
              <a:r>
                <a:rPr lang="en-IE" sz="1200" dirty="0">
                  <a:solidFill>
                    <a:srgbClr val="0000FF"/>
                  </a:solidFill>
                  <a:latin typeface="Courier New"/>
                </a:rPr>
                <a:t>TARGET)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/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MessageTriggeringTimeService</a:t>
              </a:r>
              <a:r>
                <a:rPr lang="en-IE" sz="1200" dirty="0">
                  <a:solidFill>
                    <a:srgbClr val="0000FF"/>
                  </a:solidFill>
                  <a:latin typeface="Courier New"/>
                </a:rPr>
                <a:t>$(DLLEXT)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000000"/>
                  </a:solidFill>
                  <a:latin typeface="Courier New"/>
                </a:rPr>
                <a:t>echo </a:t>
              </a:r>
              <a:r>
                <a:rPr lang="en-IE" sz="1200" dirty="0">
                  <a:solidFill>
                    <a:srgbClr val="0000FF"/>
                  </a:solidFill>
                  <a:latin typeface="Courier New"/>
                </a:rPr>
                <a:t>$(OBJS)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include depends.</a:t>
              </a:r>
              <a:r>
                <a:rPr lang="en-IE" sz="1200" dirty="0">
                  <a:solidFill>
                    <a:srgbClr val="0000FF"/>
                  </a:solidFill>
                  <a:latin typeface="Courier New"/>
                </a:rPr>
                <a:t>$(TARGET)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000000"/>
                  </a:solidFill>
                  <a:latin typeface="Courier New"/>
                </a:rPr>
                <a:t>include </a:t>
              </a:r>
              <a:r>
                <a:rPr lang="en-IE" sz="1200" dirty="0">
                  <a:solidFill>
                    <a:srgbClr val="0000FF"/>
                  </a:solidFill>
                  <a:latin typeface="Courier New"/>
                </a:rPr>
                <a:t>$(MAKEDEFAULTDIR)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/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MakeStdLibRules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.</a:t>
              </a:r>
              <a:r>
                <a:rPr lang="en-IE" sz="1200" dirty="0">
                  <a:solidFill>
                    <a:srgbClr val="0000FF"/>
                  </a:solidFill>
                  <a:latin typeface="Courier New"/>
                </a:rPr>
                <a:t>$(TARGET)</a:t>
              </a:r>
              <a:endParaRPr lang="en-IE" sz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1520" y="4941168"/>
            <a:ext cx="8640960" cy="1384995"/>
            <a:chOff x="251520" y="1268760"/>
            <a:chExt cx="864096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1268760"/>
              <a:ext cx="8640960" cy="36933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Makefile.os</a:t>
              </a:r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US" dirty="0" err="1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linux</a:t>
              </a:r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 this case)</a:t>
              </a:r>
              <a:endParaRPr lang="en-I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520" y="1638092"/>
              <a:ext cx="8640960" cy="10156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E" sz="1200" dirty="0">
                  <a:solidFill>
                    <a:srgbClr val="0000FF"/>
                  </a:solidFill>
                  <a:latin typeface="Courier New"/>
                </a:rPr>
                <a:t>TARGET</a:t>
              </a:r>
              <a:r>
                <a:rPr lang="en-IE" sz="1200" b="1" dirty="0">
                  <a:solidFill>
                    <a:srgbClr val="000000"/>
                  </a:solidFill>
                  <a:latin typeface="Courier New"/>
                </a:rPr>
                <a:t>=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linux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000000"/>
                  </a:solidFill>
                  <a:latin typeface="Courier New"/>
                </a:rPr>
                <a:t>include 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Makefile.inc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0000FF"/>
                  </a:solidFill>
                  <a:latin typeface="Courier New"/>
                </a:rPr>
                <a:t>LIBRARIES </a:t>
              </a:r>
              <a:r>
                <a:rPr lang="en-IE" sz="1200" dirty="0">
                  <a:solidFill>
                    <a:srgbClr val="0000FF"/>
                  </a:solidFill>
                  <a:latin typeface="Courier New"/>
                </a:rPr>
                <a:t>+</a:t>
              </a:r>
              <a:r>
                <a:rPr lang="en-IE" sz="1200" b="1" dirty="0">
                  <a:solidFill>
                    <a:srgbClr val="000000"/>
                  </a:solidFill>
                  <a:latin typeface="Courier New"/>
                </a:rPr>
                <a:t>=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-L../../../BaseLib2/</a:t>
              </a:r>
              <a:r>
                <a:rPr lang="en-IE" sz="1200" dirty="0">
                  <a:solidFill>
                    <a:srgbClr val="0000FF"/>
                  </a:solidFill>
                  <a:latin typeface="Courier New"/>
                </a:rPr>
                <a:t>$(TARGET)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-lBaseLib2 -L../../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MarteSupportLib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/</a:t>
              </a:r>
              <a:r>
                <a:rPr lang="en-IE" sz="1200" dirty="0">
                  <a:solidFill>
                    <a:srgbClr val="0000FF"/>
                  </a:solidFill>
                  <a:latin typeface="Courier New"/>
                </a:rPr>
                <a:t>$(TARGET)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-</a:t>
              </a:r>
              <a:r>
                <a:rPr lang="en-IE" sz="1200" dirty="0" err="1">
                  <a:solidFill>
                    <a:srgbClr val="000000"/>
                  </a:solidFill>
                  <a:latin typeface="Courier New"/>
                </a:rPr>
                <a:t>lMarteSupLib</a:t>
              </a:r>
              <a:r>
                <a:rPr lang="en-IE" sz="1200" dirty="0">
                  <a:solidFill>
                    <a:srgbClr val="000000"/>
                  </a:solidFill>
                  <a:latin typeface="Courier New"/>
                </a:rPr>
                <a:t> </a:t>
              </a:r>
              <a:endParaRPr lang="en-IE" sz="1200" dirty="0" smtClean="0">
                <a:solidFill>
                  <a:srgbClr val="000000"/>
                </a:solidFill>
                <a:latin typeface="Courier New"/>
              </a:endParaRPr>
            </a:p>
            <a:p>
              <a:r>
                <a:rPr lang="en-IE" sz="1200" dirty="0" smtClean="0">
                  <a:solidFill>
                    <a:srgbClr val="0000FF"/>
                  </a:solidFill>
                  <a:latin typeface="Courier New"/>
                </a:rPr>
                <a:t>OPTIM</a:t>
              </a:r>
              <a:r>
                <a:rPr lang="en-IE" sz="1200" b="1" dirty="0">
                  <a:solidFill>
                    <a:srgbClr val="000000"/>
                  </a:solidFill>
                  <a:latin typeface="Courier New"/>
                </a:rPr>
                <a:t>=</a:t>
              </a:r>
              <a:endParaRPr lang="en-IE" sz="12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286000" y="25518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35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BaseLib2 type definitions (</a:t>
            </a:r>
            <a:r>
              <a:rPr lang="en-US" dirty="0" err="1" smtClean="0">
                <a:solidFill>
                  <a:srgbClr val="00B050"/>
                </a:solidFill>
              </a:rPr>
              <a:t>GenDefs.h</a:t>
            </a:r>
            <a:r>
              <a:rPr lang="en-I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IE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October 2014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BaseLib2 Tutorial</a:t>
            </a:r>
            <a:endParaRPr kumimoji="0"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32867004"/>
              </p:ext>
            </p:extLst>
          </p:nvPr>
        </p:nvGraphicFramePr>
        <p:xfrm>
          <a:off x="457200" y="1376784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6"/>
                <a:gridCol w="5770984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Type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Meaning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I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(u)int8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(un)</a:t>
                      </a:r>
                      <a:r>
                        <a:rPr kumimoji="0" lang="en-I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signed 8 bit integer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(u)int16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(un)</a:t>
                      </a:r>
                      <a:r>
                        <a:rPr kumimoji="0" lang="en-I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signed 16 bit integer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(u)int32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(un)</a:t>
                      </a:r>
                      <a:r>
                        <a:rPr kumimoji="0" lang="en-I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signed 32 bit integer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(u)int64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(un)</a:t>
                      </a:r>
                      <a:r>
                        <a:rPr kumimoji="0" lang="en-I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signed 64 bit integer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float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IEEE-754 single precision floating point number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IEEE-754 double precision floating point number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 smtClean="0"/>
                        <a:t>intptr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enough to store an integer pointer in any architecture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5013176"/>
            <a:ext cx="8229600" cy="115212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Each type has the same meaning in all operating systems where your code might </a:t>
            </a:r>
            <a:r>
              <a:rPr lang="en-US" sz="2000" dirty="0" smtClean="0"/>
              <a:t>run</a:t>
            </a:r>
          </a:p>
          <a:p>
            <a:pPr lvl="1"/>
            <a:r>
              <a:rPr lang="en-US" sz="1800" dirty="0" smtClean="0"/>
              <a:t>(float </a:t>
            </a:r>
            <a:r>
              <a:rPr lang="en-US" sz="1800" dirty="0"/>
              <a:t>and double were not </a:t>
            </a:r>
            <a:r>
              <a:rPr lang="en-US" sz="1800" dirty="0" smtClean="0"/>
              <a:t>redefined</a:t>
            </a:r>
            <a:r>
              <a:rPr lang="en-US" sz="1800" dirty="0"/>
              <a:t>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140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2438</TotalTime>
  <Words>3360</Words>
  <Application>Microsoft Office PowerPoint</Application>
  <PresentationFormat>On-screen Show (4:3)</PresentationFormat>
  <Paragraphs>583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Origin</vt:lpstr>
      <vt:lpstr>BaseLib2 (hands-on) Tutorial </vt:lpstr>
      <vt:lpstr>Design ideas</vt:lpstr>
      <vt:lpstr>Layers</vt:lpstr>
      <vt:lpstr>Note on other libraries</vt:lpstr>
      <vt:lpstr>Environment</vt:lpstr>
      <vt:lpstr>Compiling (Makefile structure)</vt:lpstr>
      <vt:lpstr>Compiling (Makefile.inc acronyms)</vt:lpstr>
      <vt:lpstr>Compiling (Makefile example)</vt:lpstr>
      <vt:lpstr>BaseLib2 type definitions (GenDefs.h)</vt:lpstr>
      <vt:lpstr>Key files (SystemXYZ.h)</vt:lpstr>
      <vt:lpstr>Other key files (Endianity.h and ErrorManagement.h)</vt:lpstr>
      <vt:lpstr>Thread management</vt:lpstr>
      <vt:lpstr>Thread management (Sleep.h)</vt:lpstr>
      <vt:lpstr>Protecting resources (Atomic)</vt:lpstr>
      <vt:lpstr>Protecting resources (Mutex Semaphores)</vt:lpstr>
      <vt:lpstr>Protecting resources (Event Semaphores)</vt:lpstr>
      <vt:lpstr>Measuring Time (High Resolution Timer)</vt:lpstr>
      <vt:lpstr>Lists</vt:lpstr>
      <vt:lpstr>Streams</vt:lpstr>
      <vt:lpstr>FString</vt:lpstr>
      <vt:lpstr>Sockets (InternetAddress.h)</vt:lpstr>
      <vt:lpstr>Sockets</vt:lpstr>
      <vt:lpstr>Sockets</vt:lpstr>
      <vt:lpstr>TCP socket server mode</vt:lpstr>
      <vt:lpstr>TCP socket client mode</vt:lpstr>
      <vt:lpstr>Other streams</vt:lpstr>
      <vt:lpstr>Garbage Collection</vt:lpstr>
      <vt:lpstr>GCReference</vt:lpstr>
      <vt:lpstr>GCReference.h and GCRTemplate.h</vt:lpstr>
      <vt:lpstr>Creating objects by name</vt:lpstr>
      <vt:lpstr>AssertErrorCondition</vt:lpstr>
      <vt:lpstr>Data driven objects</vt:lpstr>
      <vt:lpstr>Configuration structure</vt:lpstr>
      <vt:lpstr>Configuration database</vt:lpstr>
      <vt:lpstr>CDBVirtual</vt:lpstr>
      <vt:lpstr>Reading and writing data syntax</vt:lpstr>
      <vt:lpstr>Reading and writing data syntax</vt:lpstr>
      <vt:lpstr>CDBExtended</vt:lpstr>
      <vt:lpstr>GlobalObjectDataBase</vt:lpstr>
      <vt:lpstr>GlobalObjectDataBase</vt:lpstr>
      <vt:lpstr>Basic types definition</vt:lpstr>
      <vt:lpstr>Messages</vt:lpstr>
      <vt:lpstr>Messages</vt:lpstr>
      <vt:lpstr>Message Example</vt:lpstr>
      <vt:lpstr>And there is more… MARTe</vt:lpstr>
    </vt:vector>
  </TitlesOfParts>
  <Company>F4E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MARTe</dc:title>
  <dc:creator>Cabrita Neto Andre (F4E)</dc:creator>
  <cp:lastModifiedBy>Cabrita Neto Andre (F4E)</cp:lastModifiedBy>
  <cp:revision>177</cp:revision>
  <dcterms:created xsi:type="dcterms:W3CDTF">2013-02-07T12:01:21Z</dcterms:created>
  <dcterms:modified xsi:type="dcterms:W3CDTF">2014-10-23T08:59:51Z</dcterms:modified>
</cp:coreProperties>
</file>