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39"/>
  </p:notesMasterIdLst>
  <p:sldIdLst>
    <p:sldId id="256" r:id="rId2"/>
    <p:sldId id="257" r:id="rId3"/>
    <p:sldId id="258" r:id="rId4"/>
    <p:sldId id="292" r:id="rId5"/>
    <p:sldId id="300" r:id="rId6"/>
    <p:sldId id="302" r:id="rId7"/>
    <p:sldId id="259" r:id="rId8"/>
    <p:sldId id="260" r:id="rId9"/>
    <p:sldId id="261" r:id="rId10"/>
    <p:sldId id="262" r:id="rId11"/>
    <p:sldId id="30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5" r:id="rId20"/>
    <p:sldId id="296" r:id="rId21"/>
    <p:sldId id="297" r:id="rId22"/>
    <p:sldId id="299" r:id="rId23"/>
    <p:sldId id="271" r:id="rId24"/>
    <p:sldId id="272" r:id="rId25"/>
    <p:sldId id="275" r:id="rId26"/>
    <p:sldId id="276" r:id="rId27"/>
    <p:sldId id="278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4610100" cy="3460750"/>
  <p:notesSz cx="4610100" cy="34607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45" autoAdjust="0"/>
  </p:normalViewPr>
  <p:slideViewPr>
    <p:cSldViewPr>
      <p:cViewPr varScale="1">
        <p:scale>
          <a:sx n="158" d="100"/>
          <a:sy n="158" d="100"/>
        </p:scale>
        <p:origin x="1733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9C147-3386-4843-858C-AC7CC81F3950}" type="datetimeFigureOut">
              <a:rPr lang="cs-CZ" smtClean="0"/>
              <a:t>19.02.2023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66B6-FA27-4F7D-B5AB-28A4888401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A87-9D5C-4DD9-8873-295310A1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7138-B94B-42BB-9FF3-07FC89F4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402-4577-4FC9-8563-1C335EC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8E8B-2215-499C-ACC7-4D84E6F58E76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33B-605A-4062-830E-36D1348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7495-0059-4E3D-A6B5-F8A08B9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0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1212-F315-4344-8427-67AE124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49EB-9A64-482E-9B05-07EBDD79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CABB-5E0D-4EE3-8282-C4BF65F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D03D-BF2F-4C50-BB02-0F79F5929A2A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8AC8-8323-4B35-BFC5-DEB24A54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3047-9964-46A4-93E9-8CF3014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8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56E1-4872-46AD-BF74-4C1B0F1F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06F0-74E1-4BFE-8C2E-4B955267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0140-34CD-4531-BD2A-8FDE208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E978-3221-4F0C-BCAC-E3E05AA1D9EC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794D-4DD5-4DE9-858B-15E06CE2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A74-5C59-4698-ACD2-99E218C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0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844" y="1119274"/>
            <a:ext cx="16510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DA85-DEE5-4D3A-99A1-8057D0707E6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5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76C1-98B3-43EC-A1CA-71FF51A0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A7E5-ACE7-4A32-8351-6CF94F1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CE-A346-432E-8063-72DB790386EC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B4BB-B465-49FD-A94E-C0E6163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FC84-4878-4ACD-B491-42024BD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3E0B6-B982-4978-A51E-D733E0C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61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103-5C87-42C6-B2ED-ACE30B5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A48A-A75C-4B79-8E0E-3485ADEF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B698-CAB6-4FDD-8D7C-06ADDB6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BEE5-001F-4F6D-A4DD-1DB1214905B1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EDC6-D069-475B-9D2A-944DA0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C304-9B2E-40C4-AAF6-F44C17C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7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D4C3-DAAD-4515-95DC-D2CA9B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1140-78EC-4DEB-9399-316B7044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0F0AF-DEF5-4270-94DC-9AF91ABB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61F7-34FC-4EFC-BC6A-8C0EB00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643-F442-4D43-97A9-08D53D995C8A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93AA-7692-469C-9510-6BC774A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0F8E-D0A4-479F-9E20-34191D44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3DAE-A97F-4121-98CB-0FE99F41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0225-12D1-4D15-9CBF-8FEB8DA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C25F-7027-4F4C-82C1-A26D92EA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C7EE0-9904-4282-9AB0-391286FA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9E878-4185-4244-9623-B81AEB99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964AA-C27E-4B79-A339-C164846F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76D6-0228-40D5-87C5-B88E7CE1F0B9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A232B-50F0-4668-9188-CF8BC2B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E797-87C2-4202-9A9B-29A9C757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0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922-8135-48D1-98E9-97021216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8E9F-20A8-408F-97F6-3C78ACB1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4F9B-413C-4C46-8F49-DEC6B76A207A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FA85-F7C9-44B0-82CF-BEDF3A74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86D6-5122-4133-BBEB-A6B63EB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3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90329-B171-4E9A-99CC-3A655724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807B-3C14-49F6-8215-6046F6C680B2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61941-59B8-40BA-9196-3B2B237A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8FEF-EBA5-474A-B27F-365DD8E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7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366-055B-48F1-91A5-3F3D48D2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CFE-939B-4F45-AE64-4C1A1A97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858B-22AF-4E32-ADA2-F31C7A5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8812-65A1-4841-B88F-77C6563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A67F-4806-46BC-ADB6-FDFECF7B322E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3A04-D378-42C3-8991-D43C16E3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9CA4-70BF-4622-B7A3-F455E73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57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BB53-A0EB-4131-846D-CA1ECEB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0535D-A9B3-43D2-B53A-8D6E1B72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A4E2-FD39-403C-AD6B-8CAE1621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D073-DBE2-4BAB-ACF5-B6150A1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53-C06D-4B1F-8290-7A6FF7D003E7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0611-C448-4BF9-BDE7-351A014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5134-70D3-43D3-B5D3-537C86A2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1103-9757-4AFD-A28B-668848F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AD05-8359-4ACB-AE13-95E8EE1C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13FB-F5F5-4523-9BF1-145BBDCB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EAF-4EC2-4C6A-A3AC-E011C9B01F98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1445-F701-4676-B2F9-1E5CF3F9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339F-DA6A-40FE-97EB-B6F086BD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3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snippets" TargetMode="External"/><Relationship Id="rId2" Type="http://schemas.openxmlformats.org/officeDocument/2006/relationships/hyperlink" Target="https://developer.mozilla.org/en-US/docs/Tools/Web_Console/The_command_line_interpreter#Multi-line_m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pe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API/console/di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docs/Web/JavaScript/Referenc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gl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3/blob/main/cv1/example_01/1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3/blob/main/cv1/example_02/2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7" Type="http://schemas.openxmlformats.org/officeDocument/2006/relationships/hyperlink" Target="https://codepen.io/p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" TargetMode="External"/><Relationship Id="rId5" Type="http://schemas.openxmlformats.org/officeDocument/2006/relationships/hyperlink" Target="https://javascript.info/" TargetMode="External"/><Relationship Id="rId4" Type="http://schemas.openxmlformats.org/officeDocument/2006/relationships/hyperlink" Target="https://atom.i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ss-tricks.com/svg-properties-and-cs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11ba0cbba12924deb150bbc4a51635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rvey.stackoverflow.co/2022/#most-popular-technologies-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oxforddictionaries.com/definition/interpre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249920"/>
            <a:ext cx="3976211" cy="53758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pc="-15" dirty="0"/>
              <a:t>Základy</a:t>
            </a:r>
            <a:r>
              <a:rPr spc="120" dirty="0"/>
              <a:t> </a:t>
            </a:r>
            <a:r>
              <a:rPr spc="-25" dirty="0"/>
              <a:t>JavaScriptu,</a:t>
            </a:r>
            <a:r>
              <a:rPr spc="120" dirty="0"/>
              <a:t> </a:t>
            </a:r>
            <a:r>
              <a:rPr spc="-10" dirty="0"/>
              <a:t>SVG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b="0" spc="-2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Cvičení</a:t>
            </a:r>
            <a:r>
              <a:rPr sz="1100" b="0" spc="-30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 </a:t>
            </a:r>
            <a:r>
              <a:rPr sz="1100" b="0" spc="-5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1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56" y="1425575"/>
            <a:ext cx="3701187" cy="1186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cs-CZ" sz="1000" dirty="0">
                <a:latin typeface="+mj-lt"/>
                <a:cs typeface="Tahoma"/>
              </a:rPr>
              <a:t>Aneta Ryglová</a:t>
            </a:r>
            <a:endParaRPr sz="1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Z8144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Počítačová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grafika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kartografii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400" spc="-20" dirty="0">
                <a:latin typeface="+mj-lt"/>
                <a:cs typeface="Tahoma"/>
              </a:rPr>
              <a:t>Jar</a:t>
            </a:r>
            <a:r>
              <a:rPr lang="cs-CZ" sz="1400" spc="-20" dirty="0">
                <a:latin typeface="+mj-lt"/>
                <a:cs typeface="Tahoma"/>
              </a:rPr>
              <a:t>o</a:t>
            </a:r>
            <a:r>
              <a:rPr sz="1400" spc="-30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2022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085C106-EF91-448D-B7D0-28C7877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06E4EA9-5A7D-4C37-95AD-73159A5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Interpretery  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16945" y="921265"/>
            <a:ext cx="4197905" cy="16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773430">
              <a:lnSpc>
                <a:spcPct val="125299"/>
              </a:lnSpc>
              <a:spcBef>
                <a:spcPts val="100"/>
              </a:spcBef>
            </a:pPr>
            <a:r>
              <a:rPr sz="1100" spc="25" dirty="0"/>
              <a:t>JS</a:t>
            </a:r>
            <a:r>
              <a:rPr sz="1100" spc="15" dirty="0"/>
              <a:t> </a:t>
            </a:r>
            <a:r>
              <a:rPr sz="1100" spc="-60" dirty="0"/>
              <a:t>engine</a:t>
            </a:r>
            <a:r>
              <a:rPr sz="1100" spc="15" dirty="0"/>
              <a:t> </a:t>
            </a:r>
            <a:r>
              <a:rPr sz="1100" spc="-35" dirty="0"/>
              <a:t>(Chrome</a:t>
            </a:r>
            <a:r>
              <a:rPr sz="1100" spc="15" dirty="0"/>
              <a:t> </a:t>
            </a:r>
            <a:r>
              <a:rPr sz="1100" spc="-5" dirty="0"/>
              <a:t>V8,</a:t>
            </a:r>
            <a:r>
              <a:rPr sz="1100" spc="15" dirty="0"/>
              <a:t> </a:t>
            </a:r>
            <a:r>
              <a:rPr sz="1100" spc="-40" dirty="0"/>
              <a:t>SpiderMonkey,</a:t>
            </a:r>
            <a:r>
              <a:rPr sz="1100" spc="15" dirty="0"/>
              <a:t> </a:t>
            </a:r>
            <a:r>
              <a:rPr sz="1100" spc="-25" dirty="0"/>
              <a:t>JavaScriptCore) </a:t>
            </a:r>
            <a:r>
              <a:rPr sz="1100" spc="-330" dirty="0"/>
              <a:t> </a:t>
            </a:r>
            <a:r>
              <a:rPr sz="1100" spc="-30" dirty="0"/>
              <a:t>just-in-time</a:t>
            </a:r>
            <a:r>
              <a:rPr sz="1100" spc="10" dirty="0"/>
              <a:t> </a:t>
            </a:r>
            <a:r>
              <a:rPr sz="1100" spc="-30" dirty="0"/>
              <a:t>compilation</a:t>
            </a:r>
          </a:p>
          <a:p>
            <a:pPr marL="207645">
              <a:lnSpc>
                <a:spcPct val="100000"/>
              </a:lnSpc>
              <a:spcBef>
                <a:spcPts val="335"/>
              </a:spcBef>
            </a:pPr>
            <a:r>
              <a:rPr sz="1100" spc="-45" dirty="0"/>
              <a:t>Developer</a:t>
            </a:r>
            <a:r>
              <a:rPr sz="1100" spc="5" dirty="0"/>
              <a:t> </a:t>
            </a:r>
            <a:r>
              <a:rPr sz="1100" spc="-25" dirty="0"/>
              <a:t>tools</a:t>
            </a:r>
            <a:r>
              <a:rPr sz="1100" spc="5" dirty="0"/>
              <a:t> </a:t>
            </a:r>
            <a:r>
              <a:rPr sz="1100" spc="-15" dirty="0"/>
              <a:t>(F12)</a:t>
            </a:r>
          </a:p>
          <a:p>
            <a:pPr marL="207645" marR="287655">
              <a:lnSpc>
                <a:spcPct val="102600"/>
              </a:lnSpc>
              <a:spcBef>
                <a:spcPts val="300"/>
              </a:spcBef>
            </a:pPr>
            <a:r>
              <a:rPr sz="1100" spc="-30" dirty="0"/>
              <a:t>Firefox</a:t>
            </a:r>
            <a:r>
              <a:rPr sz="1100" spc="15" dirty="0"/>
              <a:t> </a:t>
            </a:r>
            <a:r>
              <a:rPr sz="1100" spc="-30" dirty="0"/>
              <a:t>Scratchpad</a:t>
            </a:r>
            <a:r>
              <a:rPr sz="1100" spc="15" dirty="0"/>
              <a:t> </a:t>
            </a:r>
            <a:r>
              <a:rPr sz="1100" spc="-50" dirty="0"/>
              <a:t>(odebráno</a:t>
            </a:r>
            <a:r>
              <a:rPr sz="1100" spc="20" dirty="0"/>
              <a:t> </a:t>
            </a:r>
            <a:r>
              <a:rPr sz="1100" spc="-35" dirty="0"/>
              <a:t>od</a:t>
            </a:r>
            <a:r>
              <a:rPr sz="1100" spc="15" dirty="0"/>
              <a:t> </a:t>
            </a:r>
            <a:r>
              <a:rPr sz="1100" spc="-55" dirty="0"/>
              <a:t>verze</a:t>
            </a:r>
            <a:r>
              <a:rPr sz="1100" spc="15" dirty="0"/>
              <a:t> </a:t>
            </a:r>
            <a:r>
              <a:rPr sz="1100" spc="-50" dirty="0"/>
              <a:t>72,</a:t>
            </a:r>
            <a:r>
              <a:rPr sz="1100" spc="20" dirty="0"/>
              <a:t> </a:t>
            </a:r>
            <a:r>
              <a:rPr sz="1100" spc="-50" dirty="0"/>
              <a:t>nahrazeno</a:t>
            </a:r>
            <a:r>
              <a:rPr sz="1100" spc="15" dirty="0"/>
              <a:t> </a:t>
            </a:r>
            <a:r>
              <a:rPr sz="1100" spc="-25" dirty="0">
                <a:solidFill>
                  <a:srgbClr val="00008A"/>
                </a:solidFill>
                <a:hlinkClick r:id="rId2"/>
              </a:rPr>
              <a:t>multi-line </a:t>
            </a:r>
            <a:r>
              <a:rPr sz="1100" spc="-330" dirty="0">
                <a:solidFill>
                  <a:srgbClr val="00008A"/>
                </a:solidFill>
              </a:rPr>
              <a:t> </a:t>
            </a:r>
            <a:r>
              <a:rPr sz="1100" spc="-25" dirty="0">
                <a:solidFill>
                  <a:srgbClr val="00008A"/>
                </a:solidFill>
                <a:hlinkClick r:id="rId2"/>
              </a:rPr>
              <a:t>konzolí</a:t>
            </a:r>
            <a:r>
              <a:rPr sz="1100" spc="-25" dirty="0"/>
              <a:t>)</a:t>
            </a:r>
          </a:p>
          <a:p>
            <a:pPr marL="207645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/>
              <a:t>Chrome</a:t>
            </a:r>
            <a:r>
              <a:rPr sz="1100" spc="25" dirty="0"/>
              <a:t> </a:t>
            </a:r>
            <a:r>
              <a:rPr sz="1100" spc="-40" dirty="0"/>
              <a:t>snippets</a:t>
            </a:r>
            <a:r>
              <a:rPr sz="1100" spc="30" dirty="0"/>
              <a:t> </a:t>
            </a:r>
            <a:r>
              <a:rPr sz="1100" spc="20" dirty="0"/>
              <a:t>(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3"/>
              </a:rPr>
              <a:t>https://developers.google.com/web/tools/ </a:t>
            </a:r>
            <a:r>
              <a:rPr sz="1100" spc="-535" dirty="0">
                <a:solidFill>
                  <a:srgbClr val="00008A"/>
                </a:solidFill>
                <a:cs typeface="SimSun"/>
              </a:rPr>
              <a:t> 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3"/>
              </a:rPr>
              <a:t>chrome-devtools/snippets</a:t>
            </a:r>
            <a:r>
              <a:rPr sz="1100" spc="20" dirty="0"/>
              <a:t>)</a:t>
            </a:r>
          </a:p>
          <a:p>
            <a:pPr marL="207645">
              <a:lnSpc>
                <a:spcPct val="100000"/>
              </a:lnSpc>
              <a:spcBef>
                <a:spcPts val="330"/>
              </a:spcBef>
            </a:pPr>
            <a:r>
              <a:rPr sz="1100" spc="-25" dirty="0"/>
              <a:t>Online</a:t>
            </a:r>
            <a:r>
              <a:rPr sz="1100" dirty="0"/>
              <a:t> </a:t>
            </a:r>
            <a:r>
              <a:rPr sz="1100" spc="-35" dirty="0"/>
              <a:t>editor</a:t>
            </a:r>
            <a:r>
              <a:rPr sz="1100" dirty="0"/>
              <a:t> 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4"/>
              </a:rPr>
              <a:t>http://codepen.io/pen/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8FE8F90-3884-44F2-BDC4-26255F53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EDB1540-A277-4890-8343-2A485F13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ECE9B-CDA0-4777-8F19-213603F6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72C01-0A98-4714-9AC5-7458CBD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EA4E-CBD4-43AD-91C9-65232E56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11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E6D560-944C-4EDA-B172-FC546DEA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EF14-EAFA-4E36-86DA-375284DB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8" y="739774"/>
            <a:ext cx="3927644" cy="1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295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oužití</a:t>
            </a:r>
            <a:endParaRPr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ECA91A-E603-4D28-8FE6-6A874A3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F75CE-60C4-40D6-A17C-464E08A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12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D6D36-4F54-45AE-AFC2-438964A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07924"/>
            <a:ext cx="4267200" cy="4449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438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v 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HTM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A4195-92D6-4516-A67E-1852E519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974E-07B5-42C7-BC44-31863354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13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8E7F7-E0E1-4730-BD4A-CDE4B3E2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50075"/>
            <a:ext cx="3505200" cy="2160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17525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  umí  JS?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25844" y="1228858"/>
            <a:ext cx="1651000" cy="22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200" dirty="0">
                <a:latin typeface="+mj-lt"/>
              </a:rPr>
              <a:t>Práce s HTML/XML DOM: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932" y="1539339"/>
            <a:ext cx="2206918" cy="6995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cs-CZ" sz="1200" dirty="0"/>
              <a:t>změna obsahu </a:t>
            </a:r>
          </a:p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200" dirty="0" err="1"/>
              <a:t>změna</a:t>
            </a:r>
            <a:r>
              <a:rPr sz="1200" dirty="0"/>
              <a:t> atributů</a:t>
            </a: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200" dirty="0"/>
              <a:t>změna stylů (HTML i CSS)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D62482-E4D1-43D2-95AC-29A7DC2E5E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14</a:t>
            </a:fld>
            <a:endParaRPr lang="cs-CZ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B9997E-34F6-48FD-B3BF-1D4E87E0D7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z="450" spc="15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Z8144 Počítačová grafika v kartografii</a:t>
            </a:r>
            <a:endParaRPr lang="pl-PL" sz="4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8287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obsahu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3727-42E2-4498-858D-DDF66B5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E51F3-BD32-4191-A5B0-D2925843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15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CB36-4D49-46A4-B8FA-7C90C275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25575"/>
            <a:ext cx="4267200" cy="5505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904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atributů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89874"/>
            <a:ext cx="22917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 err="1">
                <a:latin typeface="+mj-lt"/>
                <a:cs typeface="Tahoma"/>
              </a:rPr>
              <a:t>Výpis</a:t>
            </a:r>
            <a:r>
              <a:rPr sz="1100" spc="10" dirty="0">
                <a:latin typeface="+mj-lt"/>
                <a:cs typeface="Tahoma"/>
              </a:rPr>
              <a:t> </a:t>
            </a:r>
            <a:r>
              <a:rPr sz="1100" spc="-25" dirty="0" err="1">
                <a:latin typeface="+mj-lt"/>
                <a:cs typeface="Tahoma"/>
              </a:rPr>
              <a:t>atrib</a:t>
            </a:r>
            <a:r>
              <a:rPr lang="cs-CZ" sz="1100" spc="-25" dirty="0" err="1">
                <a:latin typeface="+mj-lt"/>
                <a:cs typeface="Tahoma"/>
              </a:rPr>
              <a:t>utů</a:t>
            </a:r>
            <a:r>
              <a:rPr sz="1100" spc="10" dirty="0">
                <a:latin typeface="+mj-lt"/>
                <a:cs typeface="Tahoma"/>
              </a:rPr>
              <a:t> </a:t>
            </a:r>
            <a:r>
              <a:rPr sz="1100" spc="-55" dirty="0">
                <a:latin typeface="+mj-lt"/>
                <a:cs typeface="Tahoma"/>
              </a:rPr>
              <a:t>element</a:t>
            </a:r>
            <a:r>
              <a:rPr lang="cs-CZ" sz="1100" spc="-55" dirty="0">
                <a:latin typeface="+mj-lt"/>
                <a:cs typeface="Tahoma"/>
              </a:rPr>
              <a:t>ů</a:t>
            </a:r>
            <a:r>
              <a:rPr sz="1100" spc="-55" dirty="0">
                <a:latin typeface="+mj-lt"/>
                <a:cs typeface="Tahoma"/>
              </a:rPr>
              <a:t>:</a:t>
            </a:r>
            <a:r>
              <a:rPr sz="1100" spc="130" dirty="0">
                <a:latin typeface="+mj-lt"/>
                <a:cs typeface="Tahoma"/>
              </a:rPr>
              <a:t> </a:t>
            </a:r>
            <a:r>
              <a:rPr sz="11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console.dir()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FF8160-BD39-4128-82B0-2E091EB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930B7-308A-4A0D-B1AE-20CD2E8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16</a:t>
            </a:fld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BDA28-C531-4A38-9998-BBDFB8B1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0" y="1440913"/>
            <a:ext cx="3924200" cy="5789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6001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stylů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6F537-BE1D-413C-AF5C-49D7A4AB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8EC82-BFB4-4351-95A7-5A2787F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17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E711-7C9B-4D05-9430-94A347E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5" y="1460166"/>
            <a:ext cx="4341870" cy="5404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přiřazení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18</a:t>
            </a:fld>
            <a:endParaRPr lang="cs-CZ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3C47B1-481D-413D-BC21-52C0539EB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6005"/>
              </p:ext>
            </p:extLst>
          </p:nvPr>
        </p:nvGraphicFramePr>
        <p:xfrm>
          <a:off x="660400" y="800167"/>
          <a:ext cx="3289300" cy="1938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22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297073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přiřazení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přičtení, ale také připojení řetězce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*= , -=, /=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</a:rPr>
                        <a:t>přinásobení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, odečtení, "přidělení"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++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přičtení 1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odečtení 1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1314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početní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19</a:t>
            </a:fld>
            <a:endParaRPr lang="cs-CZ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F2C34-3A97-4F0F-8D32-F521F386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62347"/>
              </p:ext>
            </p:extLst>
          </p:nvPr>
        </p:nvGraphicFramePr>
        <p:xfrm>
          <a:off x="660400" y="892175"/>
          <a:ext cx="3289300" cy="1551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22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297073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sčítání, spojování řetězců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solidFill>
                            <a:schemeClr val="tx1"/>
                          </a:solidFill>
                          <a:effectLst/>
                        </a:rPr>
                        <a:t>odčítání, unární negace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solidFill>
                            <a:schemeClr val="tx1"/>
                          </a:solidFill>
                          <a:effectLst/>
                        </a:rPr>
                        <a:t>násobení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dělení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93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95300" y="72654"/>
            <a:ext cx="914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Rozvrh</a:t>
            </a:r>
            <a:endParaRPr sz="1400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7249" y="2803918"/>
            <a:ext cx="1673518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/>
              <a:t>Minimum 60% bod</a:t>
            </a:r>
            <a:r>
              <a:rPr lang="cs-CZ" sz="1400" dirty="0"/>
              <a:t>ů</a:t>
            </a:r>
            <a:endParaRPr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2F3934-7C9D-4FE0-9107-6769AA3A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4" y="594161"/>
            <a:ext cx="3250828" cy="2033058"/>
          </a:xfrm>
          <a:prstGeom prst="rect">
            <a:avLst/>
          </a:prstGeom>
        </p:spPr>
      </p:pic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5E163CB-11BE-4D75-8934-81C1B52F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1F4DCA1-94BC-4287-8A68-074693D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logické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20</a:t>
            </a:fld>
            <a:endParaRPr lang="cs-CZ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CDD4A-E7B5-4DA8-BF00-D7E4D01C6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0772"/>
              </p:ext>
            </p:extLst>
          </p:nvPr>
        </p:nvGraphicFramePr>
        <p:xfrm>
          <a:off x="450572" y="443448"/>
          <a:ext cx="3708956" cy="2764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881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590139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===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rovnost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!==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nerovnost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31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&lt;,&lt;=,&gt;=,&gt;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aritmetické srovnání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633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&amp;&amp;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AND (a zároveň)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569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||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OR (nebo)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!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NOT (negace)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? :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podmínkový výběr (ternární operátor)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,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effectLst/>
                        </a:rPr>
                        <a:t>logické spojení (třeba v zápisu parametrů funkcí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31966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DE-853B-4CE8-9160-F48A038B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C499-759C-4713-91BD-A649217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4204-D09D-407A-A738-536A98FF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21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FA69C3-BCA1-4B7D-A676-199A1595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1"/>
            <a:ext cx="2305050" cy="487408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Rozdíl mezi == a ===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5883E-87C0-4790-B928-CF9F766A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92679"/>
            <a:ext cx="3200400" cy="4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5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6E006-B0F5-42C0-9D50-B8D8C47C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A6D28-7BF1-4D16-8C05-5655707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A1A7-B2FA-4842-8121-5935F5A4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22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4DA8EE-C10C-4E9F-A6D4-494F6330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67000" cy="434975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Rozdíl mezi var a let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BD73A-E4FC-452E-98FD-04D630D8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47374"/>
            <a:ext cx="2895600" cy="19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253A8DC-0524-4566-AB63-5DF484B3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197C5D3-0FE8-47B8-9786-C1B6DD37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23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76FF8-82A4-4C01-98AD-E941F9A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0" y="1305020"/>
            <a:ext cx="3943148" cy="8507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523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609763"/>
            <a:ext cx="15703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+mj-lt"/>
                <a:cs typeface="Tahoma"/>
              </a:rPr>
              <a:t>Addition </a:t>
            </a:r>
            <a:r>
              <a:rPr sz="1100" spc="-50" dirty="0">
                <a:latin typeface="+mj-lt"/>
                <a:cs typeface="Tahoma"/>
              </a:rPr>
              <a:t>assignment</a:t>
            </a:r>
            <a:r>
              <a:rPr sz="1100" spc="-10" dirty="0">
                <a:latin typeface="+mj-lt"/>
                <a:cs typeface="Tahoma"/>
              </a:rPr>
              <a:t> </a:t>
            </a:r>
            <a:r>
              <a:rPr sz="1100" spc="25" dirty="0">
                <a:latin typeface="+mj-lt"/>
                <a:cs typeface="Tahoma"/>
              </a:rPr>
              <a:t>(+=)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737329"/>
            <a:ext cx="15754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+mj-lt"/>
                <a:cs typeface="Tahoma"/>
              </a:rPr>
              <a:t>Nullish</a:t>
            </a:r>
            <a:r>
              <a:rPr sz="900" spc="25" dirty="0">
                <a:latin typeface="+mj-lt"/>
                <a:cs typeface="Tahoma"/>
              </a:rPr>
              <a:t> </a:t>
            </a:r>
            <a:r>
              <a:rPr sz="900" spc="-25" dirty="0">
                <a:latin typeface="+mj-lt"/>
                <a:cs typeface="Tahoma"/>
              </a:rPr>
              <a:t>coalescing</a:t>
            </a:r>
            <a:r>
              <a:rPr sz="900" spc="25" dirty="0">
                <a:latin typeface="+mj-lt"/>
                <a:cs typeface="Tahoma"/>
              </a:rPr>
              <a:t> </a:t>
            </a:r>
            <a:r>
              <a:rPr sz="900" spc="-25" dirty="0">
                <a:latin typeface="+mj-lt"/>
                <a:cs typeface="Tahoma"/>
              </a:rPr>
              <a:t>operator</a:t>
            </a:r>
            <a:r>
              <a:rPr sz="900" spc="30" dirty="0">
                <a:latin typeface="+mj-lt"/>
                <a:cs typeface="Tahoma"/>
              </a:rPr>
              <a:t> </a:t>
            </a:r>
            <a:r>
              <a:rPr sz="900" spc="10" dirty="0">
                <a:latin typeface="+mj-lt"/>
                <a:cs typeface="Tahoma"/>
              </a:rPr>
              <a:t>(??)</a:t>
            </a:r>
            <a:endParaRPr sz="900" dirty="0">
              <a:latin typeface="+mj-lt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2688724"/>
            <a:ext cx="4883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a</a:t>
            </a:r>
            <a:r>
              <a:rPr sz="900" spc="2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 </a:t>
            </a:r>
            <a:r>
              <a:rPr lang="cs-CZ" sz="9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další</a:t>
            </a:r>
            <a:r>
              <a:rPr sz="9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...</a:t>
            </a:r>
            <a:endParaRPr sz="900" dirty="0">
              <a:latin typeface="+mj-lt"/>
              <a:cs typeface="Tahoma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A21438A-59A3-48F2-977E-85B0B0D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BD7FEC8-6C36-4662-9F42-8AA5F3F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24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7D0E8-98D2-4261-819E-0C1D781D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5" y="899350"/>
            <a:ext cx="2949526" cy="765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41383-9183-4A2C-8C21-6309D87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31" y="2017120"/>
            <a:ext cx="3253864" cy="6160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83" y="711828"/>
            <a:ext cx="35198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000000"/>
                </a:solidFill>
              </a:rPr>
              <a:t>Jak</a:t>
            </a:r>
            <a:r>
              <a:rPr sz="2050" spc="175" dirty="0">
                <a:solidFill>
                  <a:srgbClr val="000000"/>
                </a:solidFill>
              </a:rPr>
              <a:t> </a:t>
            </a:r>
            <a:r>
              <a:rPr sz="2050" spc="-155" dirty="0">
                <a:solidFill>
                  <a:srgbClr val="000000"/>
                </a:solidFill>
              </a:rPr>
              <a:t>si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15" dirty="0">
                <a:solidFill>
                  <a:srgbClr val="000000"/>
                </a:solidFill>
              </a:rPr>
              <a:t>to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-40" dirty="0">
                <a:solidFill>
                  <a:srgbClr val="000000"/>
                </a:solidFill>
              </a:rPr>
              <a:t>mám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-45" dirty="0">
                <a:solidFill>
                  <a:srgbClr val="000000"/>
                </a:solidFill>
              </a:rPr>
              <a:t>zapamatovat?</a:t>
            </a: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1079309" y="1089060"/>
            <a:ext cx="2449830" cy="1088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+mj-lt"/>
                <a:cs typeface="Tahoma"/>
              </a:rPr>
              <a:t>Nijak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270" dirty="0">
                <a:latin typeface="+mj-lt"/>
                <a:cs typeface="Tahoma"/>
              </a:rPr>
              <a:t>…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25" dirty="0">
                <a:latin typeface="+mj-lt"/>
                <a:cs typeface="Tahoma"/>
              </a:rPr>
              <a:t>stačí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mozek!</a:t>
            </a:r>
            <a:endParaRPr sz="14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270" dirty="0">
                <a:latin typeface="+mj-lt"/>
                <a:cs typeface="Tahoma"/>
              </a:rPr>
              <a:t>…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a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35" dirty="0">
                <a:latin typeface="+mj-lt"/>
                <a:cs typeface="Tahoma"/>
              </a:rPr>
              <a:t>internet!</a:t>
            </a:r>
            <a:endParaRPr sz="1400" dirty="0">
              <a:latin typeface="+mj-lt"/>
              <a:cs typeface="Tahoma"/>
            </a:endParaRPr>
          </a:p>
          <a:p>
            <a:pPr marL="12700" marR="5080" algn="ctr">
              <a:lnSpc>
                <a:spcPts val="1390"/>
              </a:lnSpc>
              <a:spcBef>
                <a:spcPts val="720"/>
              </a:spcBef>
            </a:pP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2"/>
              </a:rPr>
              <a:t>http://www.w3schools.com/jsref/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</a:rPr>
              <a:t>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3"/>
              </a:rPr>
              <a:t>https://javascript.info/ </a:t>
            </a:r>
            <a:r>
              <a:rPr sz="1200" spc="20" dirty="0">
                <a:solidFill>
                  <a:srgbClr val="00008A"/>
                </a:solidFill>
                <a:latin typeface="+mj-lt"/>
                <a:cs typeface="SimSun"/>
              </a:rPr>
              <a:t>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4"/>
              </a:rPr>
              <a:t>https://google.com/</a:t>
            </a:r>
            <a:endParaRPr sz="1200" dirty="0">
              <a:latin typeface="+mj-lt"/>
              <a:cs typeface="SimSu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36EE-6C2A-40B1-90CC-5EB41BBD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2FD37-E39C-41FF-8D5D-750E5FE9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25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2953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úkol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892175"/>
            <a:ext cx="3821429" cy="1123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108835">
              <a:lnSpc>
                <a:spcPct val="144000"/>
              </a:lnSpc>
              <a:spcBef>
                <a:spcPts val="100"/>
              </a:spcBef>
            </a:pPr>
            <a:r>
              <a:rPr sz="1100" spc="-20" dirty="0">
                <a:solidFill>
                  <a:srgbClr val="00008A"/>
                </a:solidFill>
                <a:cs typeface="Tahoma"/>
                <a:hlinkClick r:id="rId2"/>
              </a:rPr>
              <a:t>Pracovní </a:t>
            </a:r>
            <a:r>
              <a:rPr sz="1100" spc="70" dirty="0">
                <a:solidFill>
                  <a:srgbClr val="00008A"/>
                </a:solidFill>
                <a:cs typeface="Tahoma"/>
                <a:hlinkClick r:id="rId2"/>
              </a:rPr>
              <a:t>HTML </a:t>
            </a:r>
            <a:r>
              <a:rPr sz="1100" spc="-50" dirty="0">
                <a:solidFill>
                  <a:srgbClr val="00008A"/>
                </a:solidFill>
                <a:cs typeface="Tahoma"/>
                <a:hlinkClick r:id="rId2"/>
              </a:rPr>
              <a:t>soubor </a:t>
            </a:r>
            <a:r>
              <a:rPr sz="1100" spc="-45" dirty="0">
                <a:solidFill>
                  <a:srgbClr val="00008A"/>
                </a:solidFill>
                <a:cs typeface="Tahoma"/>
              </a:rPr>
              <a:t> </a:t>
            </a:r>
            <a:r>
              <a:rPr sz="1100" spc="-15" dirty="0">
                <a:cs typeface="Tahoma"/>
              </a:rPr>
              <a:t>Pomocí</a:t>
            </a:r>
            <a:r>
              <a:rPr sz="1100" spc="-20" dirty="0">
                <a:cs typeface="Tahoma"/>
              </a:rPr>
              <a:t> </a:t>
            </a:r>
            <a:r>
              <a:rPr sz="1100" spc="-45" dirty="0">
                <a:cs typeface="Tahoma"/>
              </a:rPr>
              <a:t>konzole</a:t>
            </a:r>
            <a:r>
              <a:rPr sz="1100" spc="-20" dirty="0">
                <a:cs typeface="Tahoma"/>
              </a:rPr>
              <a:t> </a:t>
            </a:r>
            <a:r>
              <a:rPr sz="1100" spc="-25" dirty="0">
                <a:cs typeface="Tahoma"/>
              </a:rPr>
              <a:t>JavaScriptu:</a:t>
            </a:r>
            <a:endParaRPr sz="1100" dirty="0">
              <a:cs typeface="Tahoma"/>
            </a:endParaRPr>
          </a:p>
          <a:p>
            <a:pPr marL="48641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15" dirty="0">
                <a:cs typeface="Tahoma"/>
              </a:rPr>
              <a:t> </a:t>
            </a:r>
            <a:r>
              <a:rPr sz="1050" spc="-25" dirty="0">
                <a:cs typeface="Tahoma"/>
              </a:rPr>
              <a:t>text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prvního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20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20" dirty="0">
                <a:cs typeface="Tahoma"/>
              </a:rPr>
              <a:t> </a:t>
            </a:r>
            <a:r>
              <a:rPr sz="1050" spc="20" dirty="0">
                <a:cs typeface="SimSun"/>
              </a:rPr>
              <a:t>"Hello</a:t>
            </a:r>
            <a:r>
              <a:rPr sz="1050" spc="25" dirty="0">
                <a:cs typeface="SimSun"/>
              </a:rPr>
              <a:t> </a:t>
            </a:r>
            <a:r>
              <a:rPr sz="1050" spc="20" dirty="0">
                <a:cs typeface="SimSun"/>
              </a:rPr>
              <a:t>world"</a:t>
            </a:r>
            <a:endParaRPr sz="1050" dirty="0">
              <a:cs typeface="SimSun"/>
            </a:endParaRPr>
          </a:p>
          <a:p>
            <a:pPr marL="48641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15" dirty="0">
                <a:cs typeface="Tahoma"/>
              </a:rPr>
              <a:t> </a:t>
            </a:r>
            <a:r>
              <a:rPr sz="1050" spc="20" dirty="0">
                <a:cs typeface="SimSun"/>
              </a:rPr>
              <a:t>id</a:t>
            </a:r>
            <a:r>
              <a:rPr sz="1050" spc="-190" dirty="0">
                <a:cs typeface="SimSun"/>
              </a:rPr>
              <a:t> </a:t>
            </a:r>
            <a:r>
              <a:rPr sz="1050" spc="-55" dirty="0">
                <a:cs typeface="Tahoma"/>
              </a:rPr>
              <a:t>druhého</a:t>
            </a:r>
            <a:r>
              <a:rPr sz="1050" spc="15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15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15" dirty="0">
                <a:cs typeface="Tahoma"/>
              </a:rPr>
              <a:t> </a:t>
            </a:r>
            <a:r>
              <a:rPr sz="1050" spc="20" dirty="0">
                <a:cs typeface="SimSun"/>
              </a:rPr>
              <a:t>"druhy"</a:t>
            </a:r>
            <a:endParaRPr sz="1050" dirty="0">
              <a:cs typeface="SimSun"/>
            </a:endParaRPr>
          </a:p>
          <a:p>
            <a:pPr marL="48641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20" dirty="0">
                <a:cs typeface="Tahoma"/>
              </a:rPr>
              <a:t> </a:t>
            </a:r>
            <a:r>
              <a:rPr sz="1050" spc="-35" dirty="0" err="1">
                <a:cs typeface="Tahoma"/>
              </a:rPr>
              <a:t>velikost</a:t>
            </a:r>
            <a:r>
              <a:rPr sz="1050" spc="20" dirty="0">
                <a:cs typeface="Tahoma"/>
              </a:rPr>
              <a:t> </a:t>
            </a:r>
            <a:r>
              <a:rPr sz="1050" spc="-15" dirty="0" err="1">
                <a:cs typeface="Tahoma"/>
              </a:rPr>
              <a:t>fontu</a:t>
            </a:r>
            <a:r>
              <a:rPr lang="cs-CZ" sz="1050" spc="-15" dirty="0">
                <a:cs typeface="Tahoma"/>
              </a:rPr>
              <a:t> </a:t>
            </a:r>
            <a:r>
              <a:rPr sz="1050" dirty="0"/>
              <a:t>(font-size: 7px) </a:t>
            </a:r>
            <a:r>
              <a:rPr sz="1050" spc="-50" dirty="0">
                <a:cs typeface="Tahoma"/>
              </a:rPr>
              <a:t>u</a:t>
            </a:r>
            <a:r>
              <a:rPr sz="1050" spc="20" dirty="0">
                <a:cs typeface="Tahoma"/>
              </a:rPr>
              <a:t> </a:t>
            </a:r>
            <a:r>
              <a:rPr sz="1050" spc="-25" dirty="0">
                <a:cs typeface="Tahoma"/>
              </a:rPr>
              <a:t>třetího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20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20" dirty="0">
                <a:cs typeface="Tahoma"/>
              </a:rPr>
              <a:t> </a:t>
            </a:r>
            <a:r>
              <a:rPr sz="1050" spc="-60" dirty="0">
                <a:cs typeface="Tahoma"/>
              </a:rPr>
              <a:t>7px</a:t>
            </a:r>
            <a:endParaRPr sz="1050" dirty="0">
              <a:cs typeface="Tahoma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32E90D-D50C-412F-87BB-8425964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D3F5CE-2B20-4654-97E2-392813D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26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142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úkol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403" y="434975"/>
            <a:ext cx="4155047" cy="164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63190">
              <a:lnSpc>
                <a:spcPct val="144000"/>
              </a:lnSpc>
              <a:spcBef>
                <a:spcPts val="100"/>
              </a:spcBef>
            </a:pPr>
            <a:r>
              <a:rPr sz="1100" dirty="0">
                <a:hlinkClick r:id="rId2"/>
              </a:rPr>
              <a:t>Pracovní HTML </a:t>
            </a:r>
            <a:r>
              <a:rPr sz="1100" dirty="0" err="1">
                <a:hlinkClick r:id="rId2"/>
              </a:rPr>
              <a:t>soubor</a:t>
            </a:r>
            <a:r>
              <a:rPr sz="1100" dirty="0">
                <a:hlinkClick r:id="rId2"/>
              </a:rPr>
              <a:t> </a:t>
            </a:r>
            <a:r>
              <a:rPr sz="1100" dirty="0"/>
              <a:t> </a:t>
            </a:r>
            <a:endParaRPr lang="cs-CZ" sz="1100" dirty="0"/>
          </a:p>
          <a:p>
            <a:pPr marL="38100" marR="2663190">
              <a:lnSpc>
                <a:spcPct val="144000"/>
              </a:lnSpc>
              <a:spcBef>
                <a:spcPts val="100"/>
              </a:spcBef>
            </a:pPr>
            <a:r>
              <a:rPr sz="1100" dirty="0" err="1"/>
              <a:t>Pomocí</a:t>
            </a:r>
            <a:r>
              <a:rPr sz="1100" dirty="0"/>
              <a:t> </a:t>
            </a:r>
            <a:r>
              <a:rPr sz="1100" dirty="0" err="1"/>
              <a:t>konzole</a:t>
            </a:r>
            <a:r>
              <a:rPr lang="cs-CZ" sz="1100" dirty="0"/>
              <a:t> </a:t>
            </a:r>
            <a:r>
              <a:rPr lang="cs-CZ" sz="1100" dirty="0" err="1"/>
              <a:t>JS</a:t>
            </a:r>
            <a:r>
              <a:rPr lang="cs-CZ" sz="1100" dirty="0"/>
              <a:t>:</a:t>
            </a:r>
            <a:endParaRPr lang="pl-PL" sz="1100" dirty="0"/>
          </a:p>
          <a:p>
            <a:pPr marL="543560" indent="-228600">
              <a:spcBef>
                <a:spcPts val="335"/>
              </a:spcBef>
              <a:buFont typeface="+mj-lt"/>
              <a:buAutoNum type="arabicPeriod"/>
            </a:pPr>
            <a:r>
              <a:rPr lang="pl-PL" sz="1100" dirty="0"/>
              <a:t>přidejte 7 nových položek do seznamu (li)</a:t>
            </a:r>
          </a:p>
          <a:p>
            <a:pPr marL="543560" indent="-228600">
              <a:spcBef>
                <a:spcPts val="334"/>
              </a:spcBef>
              <a:buFont typeface="+mj-lt"/>
              <a:buAutoNum type="arabicPeriod"/>
            </a:pPr>
            <a:r>
              <a:rPr sz="1100" dirty="0" err="1"/>
              <a:t>změňte</a:t>
            </a:r>
            <a:r>
              <a:rPr sz="1100" dirty="0"/>
              <a:t> barvu všech hypertextových odkazů v odstavci s id "</a:t>
            </a:r>
            <a:r>
              <a:rPr sz="1100" dirty="0" err="1"/>
              <a:t>lipsum</a:t>
            </a:r>
            <a:r>
              <a:rPr sz="1100" dirty="0"/>
              <a:t>"</a:t>
            </a:r>
            <a:r>
              <a:rPr lang="cs-CZ" sz="1100" dirty="0"/>
              <a:t> </a:t>
            </a:r>
            <a:r>
              <a:rPr sz="1100" dirty="0" err="1"/>
              <a:t>na</a:t>
            </a:r>
            <a:r>
              <a:rPr sz="1100" dirty="0"/>
              <a:t> červenou (color: red;) a podtrhněte je (text-decoration: underline;)</a:t>
            </a:r>
            <a:endParaRPr lang="cs-CZ" sz="1100" dirty="0"/>
          </a:p>
          <a:p>
            <a:pPr marL="543560" indent="-228600">
              <a:spcBef>
                <a:spcPts val="334"/>
              </a:spcBef>
              <a:buFont typeface="+mj-lt"/>
              <a:buAutoNum type="arabicPeriod"/>
            </a:pPr>
            <a:r>
              <a:rPr sz="1100" dirty="0" err="1"/>
              <a:t>zvětšete</a:t>
            </a:r>
            <a:r>
              <a:rPr sz="1100" dirty="0"/>
              <a:t> velikost písma (font-size: 2em;) všech odstavců (p), pokud  obsahují třídu "big" (if)  o 50 %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4CDF35-D165-4CC5-A05E-485AA12E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7E4746-9DAC-45A5-9B52-1734A7B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27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743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–  základní  pojmy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851799"/>
            <a:ext cx="2144395" cy="653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cs-CZ" sz="1100" spc="-40" dirty="0" err="1">
                <a:cs typeface="Tahoma"/>
              </a:rPr>
              <a:t>Scalable</a:t>
            </a:r>
            <a:r>
              <a:rPr lang="cs-CZ" sz="1100" spc="-40" dirty="0">
                <a:cs typeface="Tahoma"/>
              </a:rPr>
              <a:t> </a:t>
            </a:r>
            <a:r>
              <a:rPr lang="cs-CZ" sz="1100" spc="-40" dirty="0" err="1">
                <a:cs typeface="Tahoma"/>
              </a:rPr>
              <a:t>Vector</a:t>
            </a:r>
            <a:r>
              <a:rPr lang="cs-CZ" sz="1100" spc="-40" dirty="0">
                <a:cs typeface="Tahoma"/>
              </a:rPr>
              <a:t> </a:t>
            </a:r>
            <a:r>
              <a:rPr lang="cs-CZ" sz="1100" spc="-40" dirty="0" err="1">
                <a:cs typeface="Tahoma"/>
              </a:rPr>
              <a:t>Graphics</a:t>
            </a:r>
            <a:endParaRPr lang="cs-CZ" sz="1100" spc="-40" dirty="0"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100" spc="-40" dirty="0" err="1">
                <a:cs typeface="Tahoma"/>
              </a:rPr>
              <a:t>vektor</a:t>
            </a:r>
            <a:r>
              <a:rPr sz="1100" spc="-15" dirty="0">
                <a:cs typeface="Tahoma"/>
              </a:rPr>
              <a:t> </a:t>
            </a:r>
            <a:r>
              <a:rPr sz="1100" spc="120" dirty="0">
                <a:cs typeface="Tahoma"/>
              </a:rPr>
              <a:t>/</a:t>
            </a:r>
            <a:r>
              <a:rPr sz="1100" spc="-15" dirty="0">
                <a:cs typeface="Tahoma"/>
              </a:rPr>
              <a:t> </a:t>
            </a:r>
            <a:r>
              <a:rPr sz="1100" spc="-30" dirty="0">
                <a:cs typeface="Tahoma"/>
              </a:rPr>
              <a:t>rastr</a:t>
            </a:r>
            <a:endParaRPr sz="1100" dirty="0"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100" spc="80" dirty="0">
                <a:cs typeface="Tahoma"/>
              </a:rPr>
              <a:t>XML</a:t>
            </a:r>
            <a:r>
              <a:rPr sz="1100" dirty="0">
                <a:cs typeface="Tahoma"/>
              </a:rPr>
              <a:t> </a:t>
            </a:r>
            <a:r>
              <a:rPr sz="1100" spc="-30" dirty="0">
                <a:cs typeface="Tahoma"/>
              </a:rPr>
              <a:t>(eXtensible</a:t>
            </a:r>
            <a:r>
              <a:rPr sz="1100" dirty="0">
                <a:cs typeface="Tahoma"/>
              </a:rPr>
              <a:t> </a:t>
            </a:r>
            <a:r>
              <a:rPr sz="1100" spc="-20" dirty="0">
                <a:cs typeface="Tahoma"/>
              </a:rPr>
              <a:t>Markup</a:t>
            </a:r>
            <a:r>
              <a:rPr sz="1100" spc="5" dirty="0">
                <a:cs typeface="Tahoma"/>
              </a:rPr>
              <a:t> </a:t>
            </a:r>
            <a:r>
              <a:rPr sz="1100" spc="-45" dirty="0">
                <a:cs typeface="Tahoma"/>
              </a:rPr>
              <a:t>Language)</a:t>
            </a:r>
            <a:endParaRPr sz="1100" dirty="0"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488" y="1700893"/>
            <a:ext cx="5276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81305" algn="r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+mj-lt"/>
                <a:cs typeface="Tahoma"/>
              </a:rPr>
              <a:t>tree  </a:t>
            </a:r>
            <a:r>
              <a:rPr sz="1100" spc="-55" dirty="0">
                <a:latin typeface="+mj-lt"/>
                <a:cs typeface="Tahoma"/>
              </a:rPr>
              <a:t>element </a:t>
            </a:r>
            <a:r>
              <a:rPr sz="1100" spc="-50" dirty="0">
                <a:latin typeface="+mj-lt"/>
                <a:cs typeface="Tahoma"/>
              </a:rPr>
              <a:t> </a:t>
            </a:r>
            <a:r>
              <a:rPr sz="1100" spc="-20" dirty="0">
                <a:latin typeface="+mj-lt"/>
                <a:cs typeface="Tahoma"/>
              </a:rPr>
              <a:t>attribute  </a:t>
            </a:r>
            <a:r>
              <a:rPr sz="1100" spc="-45" dirty="0">
                <a:latin typeface="+mj-lt"/>
                <a:cs typeface="Tahoma"/>
              </a:rPr>
              <a:t>parent </a:t>
            </a:r>
            <a:r>
              <a:rPr sz="1100" spc="-40" dirty="0">
                <a:latin typeface="+mj-lt"/>
                <a:cs typeface="Tahoma"/>
              </a:rPr>
              <a:t> </a:t>
            </a:r>
            <a:r>
              <a:rPr sz="1100" spc="-20" dirty="0">
                <a:latin typeface="+mj-lt"/>
                <a:cs typeface="Tahoma"/>
              </a:rPr>
              <a:t>child </a:t>
            </a:r>
            <a:r>
              <a:rPr sz="1100" spc="-15" dirty="0">
                <a:latin typeface="+mj-lt"/>
                <a:cs typeface="Tahoma"/>
              </a:rPr>
              <a:t> </a:t>
            </a:r>
            <a:r>
              <a:rPr sz="1100" spc="-30" dirty="0">
                <a:latin typeface="+mj-lt"/>
                <a:cs typeface="Tahoma"/>
              </a:rPr>
              <a:t>sibling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5050" y="1731692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172072"/>
                </a:moveTo>
                <a:lnTo>
                  <a:pt x="0" y="0"/>
                </a:lnTo>
              </a:path>
              <a:path h="1032510">
                <a:moveTo>
                  <a:pt x="0" y="344144"/>
                </a:moveTo>
                <a:lnTo>
                  <a:pt x="0" y="172072"/>
                </a:lnTo>
              </a:path>
              <a:path h="1032510">
                <a:moveTo>
                  <a:pt x="0" y="516216"/>
                </a:moveTo>
                <a:lnTo>
                  <a:pt x="0" y="344144"/>
                </a:lnTo>
              </a:path>
              <a:path h="1032510">
                <a:moveTo>
                  <a:pt x="0" y="688289"/>
                </a:moveTo>
                <a:lnTo>
                  <a:pt x="0" y="516216"/>
                </a:lnTo>
              </a:path>
              <a:path h="1032510">
                <a:moveTo>
                  <a:pt x="0" y="860374"/>
                </a:moveTo>
                <a:lnTo>
                  <a:pt x="0" y="688289"/>
                </a:lnTo>
              </a:path>
              <a:path h="1032510">
                <a:moveTo>
                  <a:pt x="0" y="1032446"/>
                </a:moveTo>
                <a:lnTo>
                  <a:pt x="0" y="86037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8271" y="1700893"/>
            <a:ext cx="65278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strom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prvek </a:t>
            </a: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atribut </a:t>
            </a:r>
            <a:r>
              <a:rPr sz="1100" spc="-1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+mj-lt"/>
                <a:cs typeface="Tahoma"/>
              </a:rPr>
              <a:t>rodič 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potomek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sourozenec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BC62E3-2CE6-4F6C-8D8F-E3FC86DF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D7A2F-426D-49DF-84C1-7FC55888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28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1506855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Tvorba  grafiky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325267"/>
            <a:ext cx="2562860" cy="42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b="0" spc="-25" dirty="0">
                <a:solidFill>
                  <a:srgbClr val="000000"/>
                </a:solidFill>
                <a:cs typeface="Tahoma"/>
              </a:rPr>
              <a:t>Grafický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editor</a:t>
            </a:r>
            <a:r>
              <a:rPr sz="1100" b="0" spc="-7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55" dirty="0">
                <a:solidFill>
                  <a:srgbClr val="000000"/>
                </a:solidFill>
                <a:cs typeface="Tahoma"/>
              </a:rPr>
              <a:t>–</a:t>
            </a:r>
            <a:r>
              <a:rPr sz="1100" b="0" spc="-7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55" dirty="0">
                <a:solidFill>
                  <a:srgbClr val="000000"/>
                </a:solidFill>
                <a:cs typeface="Tahoma"/>
              </a:rPr>
              <a:t>Inkscape,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Adobe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Illustrator</a:t>
            </a:r>
            <a:r>
              <a:rPr lang="cs-CZ" sz="1100" b="0" spc="-35" dirty="0">
                <a:solidFill>
                  <a:srgbClr val="000000"/>
                </a:solidFill>
                <a:cs typeface="Tahoma"/>
              </a:rPr>
              <a:t> </a:t>
            </a:r>
            <a:r>
              <a:rPr lang="cs-CZ" sz="1100" b="0" spc="-325" dirty="0">
                <a:solidFill>
                  <a:srgbClr val="000000"/>
                </a:solidFill>
                <a:cs typeface="Tahoma"/>
              </a:rPr>
              <a:t> </a:t>
            </a:r>
            <a:br>
              <a:rPr lang="cs-CZ" sz="1100" b="0" spc="-325" dirty="0">
                <a:solidFill>
                  <a:srgbClr val="000000"/>
                </a:solidFill>
                <a:cs typeface="Tahoma"/>
              </a:rPr>
            </a:br>
            <a:r>
              <a:rPr sz="1100" b="0" spc="-35" dirty="0" err="1">
                <a:solidFill>
                  <a:srgbClr val="000000"/>
                </a:solidFill>
                <a:cs typeface="Tahoma"/>
              </a:rPr>
              <a:t>Textový</a:t>
            </a:r>
            <a:r>
              <a:rPr sz="1100" b="0" spc="10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editor</a:t>
            </a:r>
            <a:endParaRPr sz="1100" dirty="0">
              <a:cs typeface="Tahoma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BC906E-C673-45BA-ACA3-A99A314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ADCC32-67B3-4AC7-B629-FD0B6FE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29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142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Nástroje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1058034"/>
            <a:ext cx="3661410" cy="155452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200" dirty="0"/>
              <a:t>Textový editor: </a:t>
            </a:r>
            <a:r>
              <a:rPr sz="1200" dirty="0">
                <a:hlinkClick r:id="rId2"/>
              </a:rPr>
              <a:t>Visual Studio Code</a:t>
            </a:r>
            <a:r>
              <a:rPr sz="1200" dirty="0"/>
              <a:t>, </a:t>
            </a:r>
            <a:r>
              <a:rPr sz="1200" dirty="0">
                <a:hlinkClick r:id="rId3"/>
              </a:rPr>
              <a:t>Sublime Text</a:t>
            </a:r>
            <a:r>
              <a:rPr sz="1200" dirty="0"/>
              <a:t>, </a:t>
            </a:r>
            <a:r>
              <a:rPr sz="1200" dirty="0">
                <a:hlinkClick r:id="rId4"/>
              </a:rPr>
              <a:t>Atom</a:t>
            </a:r>
            <a:r>
              <a:rPr sz="1200" dirty="0"/>
              <a:t>, …</a:t>
            </a:r>
          </a:p>
          <a:p>
            <a:pPr marL="298450" indent="-2857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200" dirty="0"/>
              <a:t>Internetový prohlížeč, vývojářská konzole (F12)</a:t>
            </a:r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Výuka JavaScriptu, reference: </a:t>
            </a:r>
            <a:r>
              <a:rPr sz="1200" dirty="0">
                <a:hlinkClick r:id="rId5"/>
              </a:rPr>
              <a:t>https://javascript.info/ </a:t>
            </a:r>
            <a:r>
              <a:rPr sz="1200" dirty="0"/>
              <a:t> </a:t>
            </a:r>
            <a:endParaRPr lang="cs-CZ" sz="1200" dirty="0"/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Reference JavaScript: </a:t>
            </a:r>
            <a:r>
              <a:rPr sz="1200" dirty="0">
                <a:hlinkClick r:id="rId6"/>
              </a:rPr>
              <a:t>https://www.w3schools.com/jsref/ </a:t>
            </a:r>
            <a:r>
              <a:rPr sz="1200" dirty="0"/>
              <a:t> </a:t>
            </a:r>
            <a:endParaRPr lang="cs-CZ" sz="1200" dirty="0"/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Online HTML/CSS/JS editor: </a:t>
            </a:r>
            <a:r>
              <a:rPr lang="cs-CZ" sz="1200" dirty="0">
                <a:hlinkClick r:id="rId7"/>
              </a:rPr>
              <a:t>https://codepen.io/pen/</a:t>
            </a:r>
            <a:r>
              <a:rPr lang="cs-CZ" sz="1200" dirty="0"/>
              <a:t> </a:t>
            </a:r>
            <a:endParaRPr sz="1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904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v 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HTM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B469F-28A3-4963-A07C-0EE833FB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3AA35-FE9D-4C44-A87E-7601E499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30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27471-2400-44DC-BE08-36E0F1F3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77875"/>
            <a:ext cx="2743200" cy="1905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6763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říklad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5143E-DDEE-4DC1-8496-4A0C263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2094B-D17F-4F50-B1A6-11E91AE1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31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21421-5FD1-45C8-8D0B-25251FDE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4" y="1347778"/>
            <a:ext cx="3976212" cy="7651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95300" y="72654"/>
            <a:ext cx="1676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souř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adnice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74" y="466519"/>
            <a:ext cx="3162351" cy="2527711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656F125C-2789-41A9-8F7E-193DC16D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7515615-7A94-48D6-A8A9-696046D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32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057349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ákladní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tvary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297" y="941068"/>
            <a:ext cx="54800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+mj-lt"/>
                <a:cs typeface="Tahoma"/>
              </a:rPr>
              <a:t>rectangle</a:t>
            </a:r>
            <a:endParaRPr sz="1100" dirty="0">
              <a:latin typeface="+mj-lt"/>
              <a:cs typeface="Tahoma"/>
            </a:endParaRPr>
          </a:p>
          <a:p>
            <a:pPr marL="187960" marR="5080" indent="48895">
              <a:lnSpc>
                <a:spcPct val="102600"/>
              </a:lnSpc>
            </a:pPr>
            <a:r>
              <a:rPr sz="1100" spc="-25" dirty="0">
                <a:latin typeface="+mj-lt"/>
                <a:cs typeface="Tahoma"/>
              </a:rPr>
              <a:t>circle  </a:t>
            </a:r>
            <a:r>
              <a:rPr sz="1100" spc="-40" dirty="0">
                <a:latin typeface="+mj-lt"/>
                <a:cs typeface="Tahoma"/>
              </a:rPr>
              <a:t>ellipse</a:t>
            </a:r>
            <a:endParaRPr sz="1100" dirty="0">
              <a:latin typeface="+mj-lt"/>
              <a:cs typeface="Tahoma"/>
            </a:endParaRPr>
          </a:p>
          <a:p>
            <a:pPr marL="83185" marR="5080" indent="252095" algn="just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line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40" dirty="0">
                <a:latin typeface="+mj-lt"/>
                <a:cs typeface="Tahoma"/>
              </a:rPr>
              <a:t>olygon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35" dirty="0">
                <a:latin typeface="+mj-lt"/>
                <a:cs typeface="Tahoma"/>
              </a:rPr>
              <a:t>olyline</a:t>
            </a:r>
            <a:endParaRPr sz="1100" dirty="0">
              <a:latin typeface="+mj-lt"/>
              <a:cs typeface="Tahoma"/>
            </a:endParaRPr>
          </a:p>
          <a:p>
            <a:pPr marL="309880" marR="5080" indent="-34925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path  </a:t>
            </a:r>
            <a:r>
              <a:rPr sz="1100" spc="-25" dirty="0">
                <a:latin typeface="+mj-lt"/>
                <a:cs typeface="Tahoma"/>
              </a:rPr>
              <a:t>text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2498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5718" y="941068"/>
            <a:ext cx="60769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SimSun"/>
                <a:cs typeface="SimSun"/>
              </a:rPr>
              <a:t>rect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circle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ellipse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line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polygon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polyline  path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text</a:t>
            </a:r>
            <a:endParaRPr sz="1100" dirty="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6227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9435" y="941068"/>
            <a:ext cx="985519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o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b</a:t>
            </a:r>
            <a:r>
              <a:rPr sz="1100" spc="-25" dirty="0">
                <a:solidFill>
                  <a:srgbClr val="7F7F7F"/>
                </a:solidFill>
                <a:latin typeface="+mj-lt"/>
                <a:cs typeface="Tahoma"/>
              </a:rPr>
              <a:t>délník/čtverec 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kruh</a:t>
            </a:r>
            <a:endParaRPr sz="1100" dirty="0">
              <a:latin typeface="+mj-lt"/>
              <a:cs typeface="Tahoma"/>
            </a:endParaRPr>
          </a:p>
          <a:p>
            <a:pPr marL="12700" marR="582930">
              <a:lnSpc>
                <a:spcPct val="102600"/>
              </a:lnSpc>
            </a:pPr>
            <a:r>
              <a:rPr sz="1100" spc="-45" dirty="0">
                <a:solidFill>
                  <a:srgbClr val="7F7F7F"/>
                </a:solidFill>
                <a:latin typeface="+mj-lt"/>
                <a:cs typeface="Tahoma"/>
              </a:rPr>
              <a:t>elipsa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úsečka</a:t>
            </a:r>
            <a:endParaRPr sz="1100" dirty="0">
              <a:latin typeface="+mj-lt"/>
              <a:cs typeface="Tahoma"/>
            </a:endParaRPr>
          </a:p>
          <a:p>
            <a:pPr marL="12700" marR="267970">
              <a:lnSpc>
                <a:spcPct val="102600"/>
              </a:lnSpc>
              <a:spcBef>
                <a:spcPts val="13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lomená</a:t>
            </a:r>
            <a:r>
              <a:rPr sz="1100" spc="1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č</a:t>
            </a:r>
            <a:r>
              <a:rPr sz="1100" spc="-75" dirty="0">
                <a:solidFill>
                  <a:srgbClr val="7F7F7F"/>
                </a:solidFill>
                <a:latin typeface="+mj-lt"/>
                <a:cs typeface="Tahoma"/>
              </a:rPr>
              <a:t>á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ra 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trasa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33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523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oužití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6607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Presentation</a:t>
            </a:r>
            <a:r>
              <a:rPr sz="1100" spc="-4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 </a:t>
            </a:r>
            <a:r>
              <a:rPr sz="1100" spc="-2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attributes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3DD37C-203E-430E-AF79-C1F087FE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28D712-3371-4C0A-8509-A9A3A073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34</a:t>
            </a:fld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80AC-82F5-4A5C-B8AD-C7C1566E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" y="1301393"/>
            <a:ext cx="4116504" cy="7075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51339"/>
            <a:ext cx="1219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 úkol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16945" y="921265"/>
            <a:ext cx="3976211" cy="1286507"/>
          </a:xfrm>
          <a:prstGeom prst="rect">
            <a:avLst/>
          </a:prstGeom>
        </p:spPr>
        <p:txBody>
          <a:bodyPr vert="horz" wrap="square" lIns="0" tIns="235522" rIns="0" bIns="0" rtlCol="0">
            <a:spAutoFit/>
          </a:bodyPr>
          <a:lstStyle/>
          <a:p>
            <a:pPr marL="207645" marR="306705">
              <a:lnSpc>
                <a:spcPct val="102600"/>
              </a:lnSpc>
              <a:spcBef>
                <a:spcPts val="55"/>
              </a:spcBef>
            </a:pPr>
            <a:r>
              <a:rPr dirty="0"/>
              <a:t>Vytvořte HTML soubor (lokálně), se všemi náležitostmi (hlava,  tělo, …).</a:t>
            </a:r>
          </a:p>
          <a:p>
            <a:pPr marL="207645" marR="61594">
              <a:lnSpc>
                <a:spcPct val="102600"/>
              </a:lnSpc>
              <a:spcBef>
                <a:spcPts val="300"/>
              </a:spcBef>
            </a:pPr>
            <a:r>
              <a:rPr dirty="0"/>
              <a:t>Tento soubor bude obsahovat odstavec textu, který bude popisovat  přiložený svg obrázek.</a:t>
            </a:r>
          </a:p>
          <a:p>
            <a:pPr marL="207645" marR="30480">
              <a:lnSpc>
                <a:spcPct val="72700"/>
              </a:lnSpc>
              <a:spcBef>
                <a:spcPts val="695"/>
              </a:spcBef>
            </a:pPr>
            <a:r>
              <a:rPr dirty="0"/>
              <a:t>Dále bude tento soubor obsahovat svg obrázek se </a:t>
            </a:r>
            <a:r>
              <a:rPr dirty="0" err="1"/>
              <a:t>žlutě</a:t>
            </a:r>
            <a:r>
              <a:rPr dirty="0"/>
              <a:t> </a:t>
            </a:r>
            <a:r>
              <a:rPr dirty="0" err="1"/>
              <a:t>ohraničenou</a:t>
            </a:r>
            <a:r>
              <a:rPr dirty="0"/>
              <a:t> </a:t>
            </a:r>
            <a:r>
              <a:rPr dirty="0" err="1"/>
              <a:t>modrou</a:t>
            </a:r>
            <a:r>
              <a:rPr dirty="0"/>
              <a:t> </a:t>
            </a:r>
            <a:r>
              <a:rPr dirty="0" err="1"/>
              <a:t>elipsou</a:t>
            </a:r>
            <a:r>
              <a:rPr lang="cs-CZ" dirty="0"/>
              <a:t> </a:t>
            </a:r>
            <a:r>
              <a:rPr dirty="0"/>
              <a:t>(atributy pro elipsu jsou: cx, cy, rx, </a:t>
            </a:r>
            <a:r>
              <a:rPr dirty="0" err="1"/>
              <a:t>ry</a:t>
            </a:r>
            <a:r>
              <a:rPr dirty="0"/>
              <a:t>)</a:t>
            </a:r>
            <a:r>
              <a:rPr lang="cs-CZ" dirty="0"/>
              <a:t>.</a:t>
            </a:r>
            <a:endParaRPr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798EFA-6107-42B5-BC7F-4E0F330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6A9BB9-4713-43BA-9653-2A265BD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35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666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bodovaný  úkol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532" y="658863"/>
            <a:ext cx="4093210" cy="2151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2176145" indent="-171450">
              <a:lnSpc>
                <a:spcPct val="129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800" spc="-5" dirty="0">
                <a:cs typeface="Tahoma"/>
              </a:rPr>
              <a:t>Stáhněte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cs typeface="Tahoma"/>
              </a:rPr>
              <a:t>si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solidFill>
                  <a:srgbClr val="00008A"/>
                </a:solidFill>
                <a:cs typeface="Tahoma"/>
                <a:hlinkClick r:id="rId2"/>
              </a:rPr>
              <a:t>šablonu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15" dirty="0">
                <a:solidFill>
                  <a:srgbClr val="00008A"/>
                </a:solidFill>
                <a:cs typeface="Tahoma"/>
                <a:hlinkClick r:id="rId2"/>
              </a:rPr>
              <a:t>pro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15" dirty="0">
                <a:solidFill>
                  <a:srgbClr val="00008A"/>
                </a:solidFill>
                <a:cs typeface="Tahoma"/>
                <a:hlinkClick r:id="rId2"/>
              </a:rPr>
              <a:t>1.</a:t>
            </a:r>
            <a:r>
              <a:rPr sz="800" spc="120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5" dirty="0">
                <a:solidFill>
                  <a:srgbClr val="00008A"/>
                </a:solidFill>
                <a:cs typeface="Tahoma"/>
                <a:hlinkClick r:id="rId2"/>
              </a:rPr>
              <a:t>bodovaný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5" dirty="0" err="1">
                <a:solidFill>
                  <a:srgbClr val="00008A"/>
                </a:solidFill>
                <a:cs typeface="Tahoma"/>
                <a:hlinkClick r:id="rId2"/>
              </a:rPr>
              <a:t>úkol</a:t>
            </a:r>
            <a:r>
              <a:rPr sz="800" spc="-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235" dirty="0">
                <a:solidFill>
                  <a:srgbClr val="00008A"/>
                </a:solidFill>
                <a:cs typeface="Tahoma"/>
              </a:rPr>
              <a:t> </a:t>
            </a:r>
            <a:endParaRPr lang="cs-CZ" sz="800" spc="-235" dirty="0">
              <a:solidFill>
                <a:srgbClr val="00008A"/>
              </a:solidFill>
              <a:cs typeface="Tahoma"/>
            </a:endParaRPr>
          </a:p>
          <a:p>
            <a:pPr marL="209550" marR="2176145" indent="-171450">
              <a:lnSpc>
                <a:spcPct val="129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800" spc="10" dirty="0" err="1">
                <a:cs typeface="Tahoma"/>
              </a:rPr>
              <a:t>Úkol</a:t>
            </a:r>
            <a:r>
              <a:rPr sz="800" spc="25" dirty="0">
                <a:cs typeface="Tahoma"/>
              </a:rPr>
              <a:t> </a:t>
            </a:r>
            <a:r>
              <a:rPr sz="800" spc="-15" dirty="0">
                <a:cs typeface="Tahoma"/>
              </a:rPr>
              <a:t>vypracovávejte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sami.</a:t>
            </a:r>
            <a:endParaRPr sz="800" dirty="0">
              <a:cs typeface="Tahoma"/>
            </a:endParaRPr>
          </a:p>
          <a:p>
            <a:pPr marL="209550" marR="125730" indent="-171450">
              <a:lnSpc>
                <a:spcPts val="95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800" spc="5" dirty="0">
                <a:cs typeface="Tahoma"/>
              </a:rPr>
              <a:t>Smíte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měnit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pouze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část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mezi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tagy</a:t>
            </a:r>
            <a:r>
              <a:rPr sz="800" spc="35" dirty="0">
                <a:cs typeface="Tahoma"/>
              </a:rPr>
              <a:t> </a:t>
            </a:r>
            <a:r>
              <a:rPr sz="800" spc="20" dirty="0">
                <a:cs typeface="SimSun"/>
              </a:rPr>
              <a:t>&lt;script&gt;</a:t>
            </a:r>
            <a:r>
              <a:rPr sz="800" spc="-114" dirty="0">
                <a:cs typeface="SimSun"/>
              </a:rPr>
              <a:t> </a:t>
            </a:r>
            <a:r>
              <a:rPr sz="800" spc="-15" dirty="0">
                <a:cs typeface="Tahoma"/>
              </a:rPr>
              <a:t>a</a:t>
            </a:r>
            <a:r>
              <a:rPr sz="800" spc="35" dirty="0">
                <a:cs typeface="Tahoma"/>
              </a:rPr>
              <a:t> </a:t>
            </a:r>
            <a:r>
              <a:rPr sz="800" spc="20" dirty="0">
                <a:cs typeface="SimSun"/>
              </a:rPr>
              <a:t>&lt;/script&gt;</a:t>
            </a:r>
            <a:r>
              <a:rPr sz="800" spc="20" dirty="0">
                <a:cs typeface="Tahoma"/>
              </a:rPr>
              <a:t>,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který</a:t>
            </a:r>
            <a:r>
              <a:rPr sz="800" spc="35" dirty="0">
                <a:cs typeface="Tahoma"/>
              </a:rPr>
              <a:t> </a:t>
            </a:r>
            <a:r>
              <a:rPr sz="800" spc="-40" dirty="0">
                <a:cs typeface="Tahoma"/>
              </a:rPr>
              <a:t>se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nachází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 </a:t>
            </a:r>
            <a:r>
              <a:rPr sz="800" spc="-235" dirty="0">
                <a:cs typeface="Tahoma"/>
              </a:rPr>
              <a:t> </a:t>
            </a:r>
            <a:r>
              <a:rPr sz="800" spc="-10" dirty="0">
                <a:cs typeface="Tahoma"/>
              </a:rPr>
              <a:t>úplném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konci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souboru.</a:t>
            </a:r>
            <a:r>
              <a:rPr sz="800" spc="125" dirty="0">
                <a:cs typeface="Tahoma"/>
              </a:rPr>
              <a:t> </a:t>
            </a:r>
            <a:r>
              <a:rPr sz="800" spc="5" dirty="0">
                <a:cs typeface="Tahoma"/>
              </a:rPr>
              <a:t>Zbytek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žádným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způsobem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neměňte.</a:t>
            </a:r>
            <a:endParaRPr sz="800" dirty="0">
              <a:cs typeface="Tahoma"/>
            </a:endParaRPr>
          </a:p>
          <a:p>
            <a:pPr marL="209550" marR="220979" indent="-171450">
              <a:lnSpc>
                <a:spcPts val="125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800" spc="-5" dirty="0">
                <a:cs typeface="Tahoma"/>
              </a:rPr>
              <a:t>Odevzdaný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bude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tedy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vypadat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shodně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jako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vzorový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až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část</a:t>
            </a:r>
            <a:r>
              <a:rPr sz="800" spc="40" dirty="0">
                <a:cs typeface="Tahoma"/>
              </a:rPr>
              <a:t> </a:t>
            </a:r>
            <a:r>
              <a:rPr sz="800" spc="-35" dirty="0">
                <a:cs typeface="Tahoma"/>
              </a:rPr>
              <a:t>s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javascriptem. </a:t>
            </a:r>
            <a:r>
              <a:rPr sz="800" spc="-235" dirty="0">
                <a:cs typeface="Tahoma"/>
              </a:rPr>
              <a:t> </a:t>
            </a:r>
            <a:endParaRPr lang="cs-CZ" sz="800" spc="-235" dirty="0">
              <a:cs typeface="Tahoma"/>
            </a:endParaRPr>
          </a:p>
          <a:p>
            <a:pPr marL="209550" marR="220979" indent="-171450">
              <a:lnSpc>
                <a:spcPts val="125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800" spc="-5" dirty="0" err="1">
                <a:cs typeface="Tahoma"/>
              </a:rPr>
              <a:t>Vypracov</a:t>
            </a:r>
            <a:r>
              <a:rPr lang="cs-CZ" sz="800" spc="-5" dirty="0">
                <a:cs typeface="Tahoma"/>
              </a:rPr>
              <a:t>á</a:t>
            </a:r>
            <a:r>
              <a:rPr sz="800" spc="-5" dirty="0" err="1">
                <a:cs typeface="Tahoma"/>
              </a:rPr>
              <a:t>ní</a:t>
            </a:r>
            <a:r>
              <a:rPr sz="800" spc="25" dirty="0">
                <a:cs typeface="Tahoma"/>
              </a:rPr>
              <a:t> </a:t>
            </a:r>
            <a:r>
              <a:rPr sz="800" spc="-5" dirty="0">
                <a:cs typeface="Tahoma"/>
              </a:rPr>
              <a:t>úkolu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zabere</a:t>
            </a:r>
            <a:r>
              <a:rPr sz="800" spc="30" dirty="0">
                <a:cs typeface="Tahoma"/>
              </a:rPr>
              <a:t> </a:t>
            </a:r>
            <a:r>
              <a:rPr sz="800" dirty="0">
                <a:cs typeface="Tahoma"/>
              </a:rPr>
              <a:t>cca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20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řádků.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800" spc="85" dirty="0">
                <a:cs typeface="Tahoma"/>
              </a:rPr>
              <a:t>V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případě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jakýchkoli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dotazů</a:t>
            </a:r>
            <a:r>
              <a:rPr sz="800" spc="35" dirty="0">
                <a:cs typeface="Tahoma"/>
              </a:rPr>
              <a:t> </a:t>
            </a:r>
            <a:r>
              <a:rPr sz="800" spc="10" dirty="0">
                <a:cs typeface="Tahoma"/>
              </a:rPr>
              <a:t>či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nejasností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napište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40" dirty="0">
                <a:cs typeface="Tahoma"/>
              </a:rPr>
              <a:t> </a:t>
            </a:r>
            <a:r>
              <a:rPr sz="800" dirty="0">
                <a:cs typeface="Tahoma"/>
              </a:rPr>
              <a:t>Discord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nebo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e-mail.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535"/>
              </a:spcBef>
              <a:buFont typeface="Arial" panose="020B0604020202020204" pitchFamily="34" charset="0"/>
              <a:buChar char="•"/>
            </a:pPr>
            <a:r>
              <a:rPr sz="800" spc="20" dirty="0">
                <a:cs typeface="Tahoma"/>
              </a:rPr>
              <a:t>Každý</a:t>
            </a:r>
            <a:r>
              <a:rPr sz="800" spc="25" dirty="0">
                <a:cs typeface="Tahoma"/>
              </a:rPr>
              <a:t> </a:t>
            </a:r>
            <a:r>
              <a:rPr sz="800" spc="10" dirty="0">
                <a:cs typeface="Tahoma"/>
              </a:rPr>
              <a:t>z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následujících</a:t>
            </a:r>
            <a:r>
              <a:rPr sz="800" spc="30" dirty="0">
                <a:cs typeface="Tahoma"/>
              </a:rPr>
              <a:t> </a:t>
            </a:r>
            <a:r>
              <a:rPr sz="800" dirty="0">
                <a:cs typeface="Tahoma"/>
              </a:rPr>
              <a:t>bodů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vypracujte</a:t>
            </a:r>
            <a:r>
              <a:rPr sz="800" spc="25" dirty="0">
                <a:cs typeface="Tahoma"/>
              </a:rPr>
              <a:t> </a:t>
            </a:r>
            <a:r>
              <a:rPr sz="800" spc="5" dirty="0">
                <a:cs typeface="Tahoma"/>
              </a:rPr>
              <a:t>pomocí</a:t>
            </a:r>
            <a:r>
              <a:rPr sz="800" spc="75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JavaScriptu</a:t>
            </a:r>
            <a:r>
              <a:rPr sz="800" spc="-30" dirty="0">
                <a:cs typeface="Tahoma"/>
              </a:rPr>
              <a:t>:</a:t>
            </a:r>
            <a:endParaRPr sz="800" dirty="0">
              <a:cs typeface="Tahoma"/>
            </a:endParaRPr>
          </a:p>
          <a:p>
            <a:pPr marL="349250" marR="30480" indent="-171450">
              <a:lnSpc>
                <a:spcPts val="95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sz="800" dirty="0" err="1">
                <a:cs typeface="Tahoma"/>
              </a:rPr>
              <a:t>Pozměňte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barvu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všech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hypertextových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odkazů,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které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mají</a:t>
            </a:r>
            <a:r>
              <a:rPr sz="800" spc="35" dirty="0">
                <a:cs typeface="Tahoma"/>
              </a:rPr>
              <a:t> </a:t>
            </a:r>
            <a:r>
              <a:rPr sz="800" spc="10" dirty="0">
                <a:cs typeface="Tahoma"/>
              </a:rPr>
              <a:t>atribut</a:t>
            </a:r>
            <a:r>
              <a:rPr sz="800" spc="35" dirty="0">
                <a:cs typeface="Tahoma"/>
              </a:rPr>
              <a:t> </a:t>
            </a:r>
            <a:r>
              <a:rPr sz="800" spc="5" dirty="0">
                <a:cs typeface="Tahoma"/>
              </a:rPr>
              <a:t>třídy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nastaven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 </a:t>
            </a:r>
            <a:r>
              <a:rPr sz="800" spc="-235" dirty="0">
                <a:cs typeface="Tahoma"/>
              </a:rPr>
              <a:t> </a:t>
            </a:r>
            <a:r>
              <a:rPr sz="800" spc="-20" dirty="0">
                <a:cs typeface="Tahoma"/>
              </a:rPr>
              <a:t>red</a:t>
            </a:r>
            <a:r>
              <a:rPr sz="800" spc="25" dirty="0">
                <a:cs typeface="Tahoma"/>
              </a:rPr>
              <a:t> </a:t>
            </a:r>
            <a:r>
              <a:rPr sz="800" spc="10" dirty="0">
                <a:cs typeface="Tahoma"/>
              </a:rPr>
              <a:t>(class=’red’),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červenou.</a:t>
            </a:r>
            <a:endParaRPr sz="800" dirty="0">
              <a:cs typeface="Tahoma"/>
            </a:endParaRPr>
          </a:p>
          <a:p>
            <a:pPr marL="349250" indent="-171450">
              <a:lnSpc>
                <a:spcPts val="905"/>
              </a:lnSpc>
              <a:buFont typeface="Arial" panose="020B0604020202020204" pitchFamily="34" charset="0"/>
              <a:buChar char="•"/>
            </a:pPr>
            <a:r>
              <a:rPr sz="800" dirty="0" err="1">
                <a:cs typeface="Tahoma"/>
              </a:rPr>
              <a:t>Změňte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velikost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písma</a:t>
            </a:r>
            <a:r>
              <a:rPr sz="800" spc="25" dirty="0">
                <a:cs typeface="Tahoma"/>
              </a:rPr>
              <a:t> </a:t>
            </a:r>
            <a:r>
              <a:rPr sz="800" spc="-20" dirty="0">
                <a:cs typeface="Tahoma"/>
              </a:rPr>
              <a:t>všech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nadpisů</a:t>
            </a:r>
            <a:r>
              <a:rPr sz="800" spc="30" dirty="0">
                <a:cs typeface="Tahoma"/>
              </a:rPr>
              <a:t> </a:t>
            </a:r>
            <a:r>
              <a:rPr sz="800" spc="5" dirty="0">
                <a:cs typeface="Tahoma"/>
              </a:rPr>
              <a:t>(h3)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24px.</a:t>
            </a:r>
            <a:endParaRPr sz="800" dirty="0">
              <a:cs typeface="Tahoma"/>
            </a:endParaRPr>
          </a:p>
          <a:p>
            <a:pPr marL="349250" marR="133985" indent="-171450">
              <a:lnSpc>
                <a:spcPts val="95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800" spc="15" dirty="0" err="1">
                <a:cs typeface="Tahoma"/>
              </a:rPr>
              <a:t>Pomocí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javacriptu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přidejte</a:t>
            </a:r>
            <a:r>
              <a:rPr sz="800" spc="40" dirty="0">
                <a:cs typeface="Tahoma"/>
              </a:rPr>
              <a:t> </a:t>
            </a:r>
            <a:r>
              <a:rPr sz="800" spc="-10" dirty="0">
                <a:cs typeface="Tahoma"/>
              </a:rPr>
              <a:t>do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druhého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odstavce</a:t>
            </a:r>
            <a:r>
              <a:rPr sz="800" spc="35" dirty="0">
                <a:cs typeface="Tahoma"/>
              </a:rPr>
              <a:t> </a:t>
            </a:r>
            <a:r>
              <a:rPr sz="800" spc="-30" dirty="0">
                <a:cs typeface="Tahoma"/>
              </a:rPr>
              <a:t>přes</a:t>
            </a:r>
            <a:r>
              <a:rPr sz="800" spc="35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for</a:t>
            </a:r>
            <a:r>
              <a:rPr sz="800" b="1" spc="60" dirty="0">
                <a:cs typeface="Arial"/>
              </a:rPr>
              <a:t> </a:t>
            </a:r>
            <a:r>
              <a:rPr sz="800" spc="-5" dirty="0">
                <a:cs typeface="Tahoma"/>
              </a:rPr>
              <a:t>cyklus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5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hypertextových </a:t>
            </a:r>
            <a:r>
              <a:rPr sz="800" spc="-235" dirty="0">
                <a:cs typeface="Tahoma"/>
              </a:rPr>
              <a:t> </a:t>
            </a:r>
            <a:r>
              <a:rPr sz="800" dirty="0">
                <a:cs typeface="Tahoma"/>
              </a:rPr>
              <a:t>odkazů,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které</a:t>
            </a:r>
            <a:r>
              <a:rPr sz="800" spc="25" dirty="0">
                <a:cs typeface="Tahoma"/>
              </a:rPr>
              <a:t> </a:t>
            </a:r>
            <a:r>
              <a:rPr sz="800" dirty="0">
                <a:cs typeface="Tahoma"/>
              </a:rPr>
              <a:t>odkazují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is.muni.cz</a:t>
            </a:r>
            <a:r>
              <a:rPr sz="800" spc="-30" dirty="0">
                <a:cs typeface="Tahoma"/>
              </a:rPr>
              <a:t>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800" spc="10" dirty="0">
                <a:cs typeface="Tahoma"/>
              </a:rPr>
              <a:t>Úkol</a:t>
            </a:r>
            <a:r>
              <a:rPr sz="800" spc="20" dirty="0">
                <a:cs typeface="Tahoma"/>
              </a:rPr>
              <a:t> </a:t>
            </a:r>
            <a:r>
              <a:rPr sz="800" spc="-10" dirty="0">
                <a:cs typeface="Tahoma"/>
              </a:rPr>
              <a:t>odevzdávejte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cs typeface="Tahoma"/>
              </a:rPr>
              <a:t>do</a:t>
            </a:r>
            <a:r>
              <a:rPr sz="800" spc="25" dirty="0">
                <a:cs typeface="Tahoma"/>
              </a:rPr>
              <a:t> </a:t>
            </a:r>
            <a:r>
              <a:rPr sz="800" spc="-15" dirty="0">
                <a:cs typeface="Tahoma"/>
              </a:rPr>
              <a:t>2</a:t>
            </a:r>
            <a:r>
              <a:rPr lang="cs-CZ" sz="800" spc="-15" dirty="0">
                <a:cs typeface="Tahoma"/>
              </a:rPr>
              <a:t>7</a:t>
            </a:r>
            <a:r>
              <a:rPr sz="800" spc="-15" dirty="0">
                <a:cs typeface="Tahoma"/>
              </a:rPr>
              <a:t>.</a:t>
            </a:r>
            <a:r>
              <a:rPr sz="800" spc="114" dirty="0">
                <a:cs typeface="Tahoma"/>
              </a:rPr>
              <a:t> </a:t>
            </a:r>
            <a:r>
              <a:rPr sz="800" spc="-15" dirty="0">
                <a:cs typeface="Tahoma"/>
              </a:rPr>
              <a:t>2.</a:t>
            </a:r>
            <a:r>
              <a:rPr sz="800" spc="114" dirty="0">
                <a:cs typeface="Tahoma"/>
              </a:rPr>
              <a:t> </a:t>
            </a:r>
            <a:r>
              <a:rPr sz="800" spc="-25" dirty="0">
                <a:cs typeface="Tahoma"/>
              </a:rPr>
              <a:t>4:00</a:t>
            </a:r>
            <a:endParaRPr sz="800" dirty="0">
              <a:cs typeface="Tahoma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BF606A-F31B-4DA8-B57C-8BB8771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6CFEEE-938A-41AA-9711-EF8FC85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36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730" y="1147869"/>
            <a:ext cx="1963420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Díky za pozornost!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8375835-DFD5-4F9F-917D-5D96D7BE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3A5217A-78A2-4F35-B5FC-0ABFEB2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37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B96-FA69-427E-9B3B-F4CC688B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6BB-A876-43A0-8899-2BBA828A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5676F-8447-4613-9FD4-65860293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866E5-49B1-4B8F-9FCB-113DB759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</a:t>
            </a:fld>
            <a:endParaRPr lang="cs-CZ"/>
          </a:p>
        </p:txBody>
      </p:sp>
      <p:pic>
        <p:nvPicPr>
          <p:cNvPr id="6" name="Picture 2" descr="webové jazyky">
            <a:extLst>
              <a:ext uri="{FF2B5EF4-FFF2-40B4-BE49-F238E27FC236}">
                <a16:creationId xmlns:a16="http://schemas.microsoft.com/office/drawing/2014/main" id="{EAE9A548-6C73-4EA8-BF1A-579DB4B6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85" y="800896"/>
            <a:ext cx="4648470" cy="18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8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DE56CF-B8CE-41BC-9DD2-E6B8307A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9" y="3057019"/>
            <a:ext cx="3581400" cy="319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800" dirty="0">
                <a:hlinkClick r:id="rId2"/>
              </a:rPr>
              <a:t>https://survey.stackoverflow.co/2022/#most-popular-technologies-language</a:t>
            </a:r>
            <a:r>
              <a:rPr lang="cs-CZ" sz="8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00EB-9A96-4E35-A71C-5DDD0BA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0FC2-3AA4-4E41-9772-4AD6386D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5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E6E818-B486-4028-BAF6-74FC2FAF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A3BB3-22C5-4C62-8CAD-219814DD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90" y="68894"/>
            <a:ext cx="2594519" cy="29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8CB94-4D29-4957-A2FF-5E412AD0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1668-FCEE-44D5-807E-4B5383F3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A8A2-86FD-4B32-A519-C4C9E0B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6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700BE1-E9E3-4758-A762-84415A2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Java vs Javascript: What's the Difference? - Kenzie Academy">
            <a:extLst>
              <a:ext uri="{FF2B5EF4-FFF2-40B4-BE49-F238E27FC236}">
                <a16:creationId xmlns:a16="http://schemas.microsoft.com/office/drawing/2014/main" id="{C0CAB6BE-5183-41BA-A12C-D23297F3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" y="736322"/>
            <a:ext cx="3976211" cy="19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20510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–  principy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10" y="1516442"/>
            <a:ext cx="3789679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Kompilovaný × </a:t>
            </a:r>
            <a:r>
              <a:rPr dirty="0" err="1"/>
              <a:t>interpretovaný</a:t>
            </a:r>
            <a:r>
              <a:rPr dirty="0"/>
              <a:t> jazyk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A4EA5E-C0E1-4129-89E5-744923CA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FDBF6B-5637-49E7-88B6-9D720444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222" y="629692"/>
            <a:ext cx="1303655" cy="2721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interpreter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474" y="1120775"/>
            <a:ext cx="3381375" cy="14269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447675" indent="-285750">
              <a:lnSpc>
                <a:spcPct val="102699"/>
              </a:lnSpc>
              <a:spcBef>
                <a:spcPts val="55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sz="1400" dirty="0"/>
              <a:t>A person who interprets, especially one who  translates speech orally or into sign language.</a:t>
            </a:r>
          </a:p>
          <a:p>
            <a:pPr marL="298450" marR="113030" indent="-285750">
              <a:lnSpc>
                <a:spcPct val="102600"/>
              </a:lnSpc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sz="1400" dirty="0"/>
              <a:t>A program that can analyse and execute a program  line by line.</a:t>
            </a:r>
          </a:p>
          <a:p>
            <a:pPr marL="595630" algn="r">
              <a:lnSpc>
                <a:spcPct val="100000"/>
              </a:lnSpc>
              <a:spcBef>
                <a:spcPts val="1360"/>
              </a:spcBef>
            </a:pPr>
            <a:r>
              <a:rPr sz="600" dirty="0">
                <a:cs typeface="Tahoma"/>
              </a:rPr>
              <a:t>Zdroj:</a:t>
            </a:r>
            <a:r>
              <a:rPr sz="600" spc="120" dirty="0">
                <a:cs typeface="Tahoma"/>
              </a:rPr>
              <a:t> </a:t>
            </a:r>
            <a:r>
              <a:rPr sz="600" spc="15" dirty="0">
                <a:solidFill>
                  <a:srgbClr val="00008A"/>
                </a:solidFill>
                <a:cs typeface="SimSun"/>
                <a:hlinkClick r:id="rId2"/>
              </a:rPr>
              <a:t>https://en.oxforddictionaries.com/definition/interpreter</a:t>
            </a:r>
            <a:endParaRPr sz="600" dirty="0">
              <a:cs typeface="SimSun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276CE2-2B2E-4AF1-9C1C-81CC04A7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B8C870-7D53-41CA-A26D-D424B7C6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20510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–  principy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600796"/>
            <a:ext cx="3031631" cy="230425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8912F-199A-4CBE-8529-BB3C6CC3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820A3-5DCA-45DC-BE6B-9442C794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1046</Words>
  <Application>Microsoft Office PowerPoint</Application>
  <PresentationFormat>Custom</PresentationFormat>
  <Paragraphs>210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SimSun</vt:lpstr>
      <vt:lpstr>Arial</vt:lpstr>
      <vt:lpstr>Calibri</vt:lpstr>
      <vt:lpstr>Palatino Linotype</vt:lpstr>
      <vt:lpstr>Tahoma</vt:lpstr>
      <vt:lpstr>Office Theme</vt:lpstr>
      <vt:lpstr>Základy JavaScriptu, SVG Cvičení 1</vt:lpstr>
      <vt:lpstr>PowerPoint Presentation</vt:lpstr>
      <vt:lpstr>Nástroje</vt:lpstr>
      <vt:lpstr>PowerPoint Presentation</vt:lpstr>
      <vt:lpstr>PowerPoint Presentation</vt:lpstr>
      <vt:lpstr>PowerPoint Presentation</vt:lpstr>
      <vt:lpstr>Kompilovaný × interpretovaný jazyk</vt:lpstr>
      <vt:lpstr>interpreter</vt:lpstr>
      <vt:lpstr>PowerPoint Presentation</vt:lpstr>
      <vt:lpstr>Interpretery  JS</vt:lpstr>
      <vt:lpstr>PowerPoint Presentation</vt:lpstr>
      <vt:lpstr>Použití</vt:lpstr>
      <vt:lpstr>JavaScript  v  HTML5</vt:lpstr>
      <vt:lpstr>Práce s HTML/XML DOM:</vt:lpstr>
      <vt:lpstr>Změna  obsahu</vt:lpstr>
      <vt:lpstr>Změna  atributů</vt:lpstr>
      <vt:lpstr>Změna  stylů</vt:lpstr>
      <vt:lpstr>Operátory - přiřazení</vt:lpstr>
      <vt:lpstr>Operátory - početní</vt:lpstr>
      <vt:lpstr>Operátory - logické</vt:lpstr>
      <vt:lpstr>Rozdíl mezi == a ===</vt:lpstr>
      <vt:lpstr>Rozdíl mezi var a let</vt:lpstr>
      <vt:lpstr>PowerPoint Presentation</vt:lpstr>
      <vt:lpstr>Operátory</vt:lpstr>
      <vt:lpstr>Jak si to mám zapamatovat?</vt:lpstr>
      <vt:lpstr>1.  úkol</vt:lpstr>
      <vt:lpstr>2.  úkol</vt:lpstr>
      <vt:lpstr>SVG  –  základní  pojmy</vt:lpstr>
      <vt:lpstr>Grafický editor – Inkscape, Adobe Illustrator   Textový editor</vt:lpstr>
      <vt:lpstr>SVG  v  HTML</vt:lpstr>
      <vt:lpstr>Příklad  SVG</vt:lpstr>
      <vt:lpstr>PowerPoint Presentation</vt:lpstr>
      <vt:lpstr>Základní  tvary</vt:lpstr>
      <vt:lpstr>Použití  CSS</vt:lpstr>
      <vt:lpstr>3.  úkol</vt:lpstr>
      <vt:lpstr>1.  bodovaný  úkol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JavaScriptu, SVG Cvičení 1</dc:title>
  <dc:creator>RYGLOVÁ Aneta</dc:creator>
  <cp:lastModifiedBy>RYGLOVÁ Aneta</cp:lastModifiedBy>
  <cp:revision>39</cp:revision>
  <dcterms:created xsi:type="dcterms:W3CDTF">2023-02-14T15:51:45Z</dcterms:created>
  <dcterms:modified xsi:type="dcterms:W3CDTF">2023-02-19T20:47:23Z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2022-03-18T00:00:00Z</vt:filetime>
  </property>
</Properties>
</file>