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41"/>
  </p:notesMasterIdLst>
  <p:sldIdLst>
    <p:sldId id="256" r:id="rId2"/>
    <p:sldId id="287" r:id="rId3"/>
    <p:sldId id="305" r:id="rId4"/>
    <p:sldId id="306" r:id="rId5"/>
    <p:sldId id="307" r:id="rId6"/>
    <p:sldId id="310" r:id="rId7"/>
    <p:sldId id="311" r:id="rId8"/>
    <p:sldId id="314" r:id="rId9"/>
    <p:sldId id="315" r:id="rId10"/>
    <p:sldId id="326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290" r:id="rId23"/>
    <p:sldId id="319" r:id="rId24"/>
    <p:sldId id="329" r:id="rId25"/>
    <p:sldId id="338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53" r:id="rId34"/>
    <p:sldId id="354" r:id="rId35"/>
    <p:sldId id="348" r:id="rId36"/>
    <p:sldId id="349" r:id="rId37"/>
    <p:sldId id="350" r:id="rId38"/>
    <p:sldId id="352" r:id="rId39"/>
    <p:sldId id="355" r:id="rId40"/>
  </p:sldIdLst>
  <p:sldSz cx="4610100" cy="3460750"/>
  <p:notesSz cx="4610100" cy="346075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45" autoAdjust="0"/>
  </p:normalViewPr>
  <p:slideViewPr>
    <p:cSldViewPr>
      <p:cViewPr varScale="1">
        <p:scale>
          <a:sx n="153" d="100"/>
          <a:sy n="153" d="100"/>
        </p:scale>
        <p:origin x="138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9C147-3386-4843-858C-AC7CC81F3950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66B6-FA27-4F7D-B5AB-28A4888401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FA87-9D5C-4DD9-8873-295310A1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7138-B94B-42BB-9FF3-07FC89F4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402-4577-4FC9-8563-1C335EC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8E8B-2215-499C-ACC7-4D84E6F58E7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33B-605A-4062-830E-36D1348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7495-0059-4E3D-A6B5-F8A08B9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0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1212-F315-4344-8427-67AE124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49EB-9A64-482E-9B05-07EBDD79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CABB-5E0D-4EE3-8282-C4BF65FF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D03D-BF2F-4C50-BB02-0F79F5929A2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8AC8-8323-4B35-BFC5-DEB24A54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3047-9964-46A4-93E9-8CF3014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8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556E1-4872-46AD-BF74-4C1B0F1F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06F0-74E1-4BFE-8C2E-4B955267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0140-34CD-4531-BD2A-8FDE208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E978-3221-4F0C-BCAC-E3E05AA1D9EC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794D-4DD5-4DE9-858B-15E06CE2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A74-5C59-4698-ACD2-99E218C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01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76C1-98B3-43EC-A1CA-71FF51A0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A7E5-ACE7-4A32-8351-6CF94F1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CE-A346-432E-8063-72DB790386EC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B4BB-B465-49FD-A94E-C0E6163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FC84-4878-4ACD-B491-42024BD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3E0B6-B982-4978-A51E-D733E0C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161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0103-5C87-42C6-B2ED-ACE30B5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A48A-A75C-4B79-8E0E-3485ADEF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B698-CAB6-4FDD-8D7C-06ADDB6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BEE5-001F-4F6D-A4DD-1DB1214905B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EDC6-D069-475B-9D2A-944DA05B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C304-9B2E-40C4-AAF6-F44C17C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78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D4C3-DAAD-4515-95DC-D2CA9B6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1140-78EC-4DEB-9399-316B7044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0F0AF-DEF5-4270-94DC-9AF91ABB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61F7-34FC-4EFC-BC6A-8C0EB00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643-F442-4D43-97A9-08D53D995C8A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93AA-7692-469C-9510-6BC774A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0F8E-D0A4-479F-9E20-34191D44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3DAE-A97F-4121-98CB-0FE99F41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0225-12D1-4D15-9CBF-8FEB8DA2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C25F-7027-4F4C-82C1-A26D92EA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C7EE0-9904-4282-9AB0-391286FA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9E878-4185-4244-9623-B81AEB99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964AA-C27E-4B79-A339-C164846F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76D6-0228-40D5-87C5-B88E7CE1F0B9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A232B-50F0-4668-9188-CF8BC2B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E797-87C2-4202-9A9B-29A9C757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0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922-8135-48D1-98E9-97021216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98E9F-20A8-408F-97F6-3C78ACB1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4F9B-413C-4C46-8F49-DEC6B76A207A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9FA85-F7C9-44B0-82CF-BEDF3A74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86D6-5122-4133-BBEB-A6B63EBC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3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90329-B171-4E9A-99CC-3A655724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807B-3C14-49F6-8215-6046F6C680B2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61941-59B8-40BA-9196-3B2B237A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8FEF-EBA5-474A-B27F-365DD8EC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7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366-055B-48F1-91A5-3F3D48D2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CFE-939B-4F45-AE64-4C1A1A97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3858B-22AF-4E32-ADA2-F31C7A5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8812-65A1-4841-B88F-77C6563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A67F-4806-46BC-ADB6-FDFECF7B322E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3A04-D378-42C3-8991-D43C16E3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9CA4-70BF-4622-B7A3-F455E73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57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BB53-A0EB-4131-846D-CA1ECEBF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0535D-A9B3-43D2-B53A-8D6E1B72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A4E2-FD39-403C-AD6B-8CAE1621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D073-DBE2-4BAB-ACF5-B6150A1F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53-C06D-4B1F-8290-7A6FF7D003E7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0611-C448-4BF9-BDE7-351A014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5134-70D3-43D3-B5D3-537C86A2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0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1103-9757-4AFD-A28B-668848F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AD05-8359-4ACB-AE13-95E8EE1C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13FB-F5F5-4523-9BF1-145BBDCB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DEAF-4EC2-4C6A-A3AC-E011C9B01F98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1445-F701-4676-B2F9-1E5CF3F9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339F-DA6A-40FE-97EB-B6F086BD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3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tryg/pocitacova_grafika_2024/blob/main/cv2/arrayMethods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mapshaper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mapshap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techwiki.unige.ch/en/Using_SVG_with_HTML5_tutorial#How_can_I_include_SVG_in_HTML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LeSimon/pen/ywgov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LeSimon/pen/oVBeq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LeSimon/pen/ywgo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249920"/>
            <a:ext cx="3976211" cy="53758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cs-CZ" spc="-25" dirty="0"/>
              <a:t>Interaktivita </a:t>
            </a:r>
            <a:r>
              <a:rPr lang="cs-CZ" spc="-25" dirty="0" err="1"/>
              <a:t>SVG</a:t>
            </a:r>
            <a:r>
              <a:rPr lang="cs-CZ" spc="-25" dirty="0"/>
              <a:t> + </a:t>
            </a:r>
            <a:r>
              <a:rPr lang="cs-CZ" spc="-25" dirty="0" err="1"/>
              <a:t>JavaScript</a:t>
            </a:r>
            <a:endParaRPr spc="-10" dirty="0"/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b="0" spc="-25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Cvičení</a:t>
            </a:r>
            <a:r>
              <a:rPr sz="1100" b="0" spc="-30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 </a:t>
            </a:r>
            <a:r>
              <a:rPr lang="cs-CZ" sz="1100" spc="-55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2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456" y="1425575"/>
            <a:ext cx="3701187" cy="11862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cs-CZ" sz="1000" dirty="0">
                <a:latin typeface="+mj-lt"/>
                <a:cs typeface="Tahoma"/>
              </a:rPr>
              <a:t>Aneta Ryglová</a:t>
            </a:r>
            <a:endParaRPr sz="10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Z8144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Počítačová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grafika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kartografii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400" spc="-20" dirty="0">
                <a:latin typeface="+mj-lt"/>
                <a:cs typeface="Tahoma"/>
              </a:rPr>
              <a:t>Jar</a:t>
            </a:r>
            <a:r>
              <a:rPr lang="cs-CZ" sz="1400" spc="-20" dirty="0">
                <a:latin typeface="+mj-lt"/>
                <a:cs typeface="Tahoma"/>
              </a:rPr>
              <a:t>o</a:t>
            </a:r>
            <a:r>
              <a:rPr sz="1400" spc="-30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202</a:t>
            </a:r>
            <a:r>
              <a:rPr lang="cs-CZ" sz="1400" spc="-55" dirty="0">
                <a:latin typeface="+mj-lt"/>
                <a:cs typeface="Tahoma"/>
              </a:rPr>
              <a:t>4</a:t>
            </a:r>
            <a:endParaRPr sz="1400" dirty="0">
              <a:latin typeface="+mj-lt"/>
              <a:cs typeface="Tahoma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085C106-EF91-448D-B7D0-28C7877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06E4EA9-5A7D-4C37-95AD-73159A54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methods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iteration</a:t>
            </a:r>
            <a:b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forEach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10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5DAB0-B655-4389-8EAF-A658486E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72734"/>
            <a:ext cx="3200400" cy="17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328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11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76838-E590-42F7-A9BF-37BC29A5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077617"/>
            <a:ext cx="3048000" cy="130551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</a:rPr>
              <a:t>forEach()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4999879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12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FB1AF-85A1-49E5-B975-8958BCAF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15975"/>
            <a:ext cx="3200400" cy="1021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CD73F5-CD26-4F46-B737-F9931197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" y="2004023"/>
            <a:ext cx="3364464" cy="11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159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13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ADE9B-425D-4A27-A011-B3CEDF59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6" y="663941"/>
            <a:ext cx="2791688" cy="1092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4B3A7-E71A-463E-AB7A-BBCB1675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820655"/>
            <a:ext cx="3200400" cy="14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0486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14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E0843-ADC4-41D4-80D3-948D1A8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20775"/>
            <a:ext cx="3467100" cy="13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723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15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filter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57891-BA43-489D-B2C5-B762BB13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85" y="739775"/>
            <a:ext cx="2647930" cy="1063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5DC19A-809F-47A0-9CB8-DD64361E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067783"/>
            <a:ext cx="3009900" cy="9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993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16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A1790-AC78-46D0-B1E8-DFBB848E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806575"/>
            <a:ext cx="4267200" cy="6895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B8CEC3-64DB-406C-850D-52AE268C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892175"/>
            <a:ext cx="2743200" cy="5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0755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17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pop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604BC-D8FD-47DB-83C5-0E7422C1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6" y="825572"/>
            <a:ext cx="3334656" cy="589978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03F5A9B-5854-41D5-8631-2EE630C02E06}"/>
              </a:ext>
            </a:extLst>
          </p:cNvPr>
          <p:cNvSpPr txBox="1">
            <a:spLocks/>
          </p:cNvSpPr>
          <p:nvPr/>
        </p:nvSpPr>
        <p:spPr>
          <a:xfrm>
            <a:off x="95250" y="1848030"/>
            <a:ext cx="3352750" cy="294311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8153E4-8B05-41A5-A6B6-DBA810EE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42472"/>
            <a:ext cx="3343728" cy="6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479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18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includes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264C6B-C381-4C10-92AC-952AE3A5F308}"/>
              </a:ext>
            </a:extLst>
          </p:cNvPr>
          <p:cNvSpPr txBox="1">
            <a:spLocks/>
          </p:cNvSpPr>
          <p:nvPr/>
        </p:nvSpPr>
        <p:spPr>
          <a:xfrm>
            <a:off x="90110" y="1762762"/>
            <a:ext cx="3352750" cy="294311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C6B40-AF06-4828-9469-040E68B14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73175"/>
            <a:ext cx="3657600" cy="332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F214DC-04E7-485E-BE27-EB51E6DA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4" y="2255978"/>
            <a:ext cx="3182432" cy="9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792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19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every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264C6B-C381-4C10-92AC-952AE3A5F308}"/>
              </a:ext>
            </a:extLst>
          </p:cNvPr>
          <p:cNvSpPr txBox="1">
            <a:spLocks/>
          </p:cNvSpPr>
          <p:nvPr/>
        </p:nvSpPr>
        <p:spPr>
          <a:xfrm>
            <a:off x="90110" y="1762762"/>
            <a:ext cx="3352750" cy="294311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findIndex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CEF0B-DA80-408D-866B-B374B62C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56" y="832186"/>
            <a:ext cx="2823558" cy="814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D56D4-4917-4E39-B160-93361FF3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263775"/>
            <a:ext cx="2760738" cy="8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5217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ákladní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tvary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opakování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297" y="941068"/>
            <a:ext cx="54800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+mj-lt"/>
                <a:cs typeface="Tahoma"/>
              </a:rPr>
              <a:t>rectangle</a:t>
            </a:r>
            <a:endParaRPr sz="1100" dirty="0">
              <a:latin typeface="+mj-lt"/>
              <a:cs typeface="Tahoma"/>
            </a:endParaRPr>
          </a:p>
          <a:p>
            <a:pPr marL="187960" marR="5080" indent="48895">
              <a:lnSpc>
                <a:spcPct val="102600"/>
              </a:lnSpc>
            </a:pPr>
            <a:r>
              <a:rPr sz="1100" spc="-25" dirty="0">
                <a:latin typeface="+mj-lt"/>
                <a:cs typeface="Tahoma"/>
              </a:rPr>
              <a:t>circle  </a:t>
            </a:r>
            <a:r>
              <a:rPr sz="1100" spc="-40" dirty="0">
                <a:latin typeface="+mj-lt"/>
                <a:cs typeface="Tahoma"/>
              </a:rPr>
              <a:t>ellipse</a:t>
            </a:r>
            <a:endParaRPr sz="1100" dirty="0">
              <a:latin typeface="+mj-lt"/>
              <a:cs typeface="Tahoma"/>
            </a:endParaRPr>
          </a:p>
          <a:p>
            <a:pPr marL="83185" marR="5080" indent="252095" algn="just">
              <a:lnSpc>
                <a:spcPct val="102600"/>
              </a:lnSpc>
            </a:pPr>
            <a:r>
              <a:rPr sz="1100" spc="-30" dirty="0">
                <a:latin typeface="+mj-lt"/>
                <a:cs typeface="Tahoma"/>
              </a:rPr>
              <a:t>line  </a:t>
            </a:r>
            <a:r>
              <a:rPr sz="1100" spc="-15" dirty="0">
                <a:latin typeface="+mj-lt"/>
                <a:cs typeface="Tahoma"/>
              </a:rPr>
              <a:t>p</a:t>
            </a:r>
            <a:r>
              <a:rPr sz="1100" spc="-40" dirty="0">
                <a:latin typeface="+mj-lt"/>
                <a:cs typeface="Tahoma"/>
              </a:rPr>
              <a:t>olygon  </a:t>
            </a:r>
            <a:r>
              <a:rPr sz="1100" spc="-15" dirty="0">
                <a:latin typeface="+mj-lt"/>
                <a:cs typeface="Tahoma"/>
              </a:rPr>
              <a:t>p</a:t>
            </a:r>
            <a:r>
              <a:rPr sz="1100" spc="-35" dirty="0">
                <a:latin typeface="+mj-lt"/>
                <a:cs typeface="Tahoma"/>
              </a:rPr>
              <a:t>olyline</a:t>
            </a:r>
            <a:endParaRPr sz="1100" dirty="0">
              <a:latin typeface="+mj-lt"/>
              <a:cs typeface="Tahoma"/>
            </a:endParaRPr>
          </a:p>
          <a:p>
            <a:pPr marL="309880" marR="5080" indent="-34925">
              <a:lnSpc>
                <a:spcPct val="102600"/>
              </a:lnSpc>
            </a:pPr>
            <a:r>
              <a:rPr sz="1100" spc="-30" dirty="0">
                <a:latin typeface="+mj-lt"/>
                <a:cs typeface="Tahoma"/>
              </a:rPr>
              <a:t>path  </a:t>
            </a:r>
            <a:r>
              <a:rPr sz="1100" spc="-25" dirty="0">
                <a:latin typeface="+mj-lt"/>
                <a:cs typeface="Tahoma"/>
              </a:rPr>
              <a:t>text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2498" y="971854"/>
            <a:ext cx="0" cy="1376680"/>
          </a:xfrm>
          <a:custGeom>
            <a:avLst/>
            <a:gdLst/>
            <a:ahLst/>
            <a:cxnLst/>
            <a:rect l="l" t="t" r="r" b="b"/>
            <a:pathLst>
              <a:path h="1376680">
                <a:moveTo>
                  <a:pt x="0" y="172072"/>
                </a:moveTo>
                <a:lnTo>
                  <a:pt x="0" y="0"/>
                </a:lnTo>
              </a:path>
              <a:path h="1376680">
                <a:moveTo>
                  <a:pt x="0" y="344157"/>
                </a:moveTo>
                <a:lnTo>
                  <a:pt x="0" y="172072"/>
                </a:lnTo>
              </a:path>
              <a:path h="1376680">
                <a:moveTo>
                  <a:pt x="0" y="516229"/>
                </a:moveTo>
                <a:lnTo>
                  <a:pt x="0" y="344157"/>
                </a:lnTo>
              </a:path>
              <a:path h="1376680">
                <a:moveTo>
                  <a:pt x="0" y="688301"/>
                </a:moveTo>
                <a:lnTo>
                  <a:pt x="0" y="516229"/>
                </a:lnTo>
              </a:path>
              <a:path h="1376680">
                <a:moveTo>
                  <a:pt x="0" y="860374"/>
                </a:moveTo>
                <a:lnTo>
                  <a:pt x="0" y="688301"/>
                </a:lnTo>
              </a:path>
              <a:path h="1376680">
                <a:moveTo>
                  <a:pt x="0" y="1032446"/>
                </a:moveTo>
                <a:lnTo>
                  <a:pt x="0" y="860374"/>
                </a:lnTo>
              </a:path>
              <a:path h="1376680">
                <a:moveTo>
                  <a:pt x="0" y="1204531"/>
                </a:moveTo>
                <a:lnTo>
                  <a:pt x="0" y="1032446"/>
                </a:lnTo>
              </a:path>
              <a:path h="1376680">
                <a:moveTo>
                  <a:pt x="0" y="1376603"/>
                </a:moveTo>
                <a:lnTo>
                  <a:pt x="0" y="120453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5718" y="941068"/>
            <a:ext cx="607695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SimSun"/>
                <a:cs typeface="SimSun"/>
              </a:rPr>
              <a:t>rect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circle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ellipse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line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polygon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polyline  path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text</a:t>
            </a:r>
            <a:endParaRPr sz="1100" dirty="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6227" y="971854"/>
            <a:ext cx="0" cy="1376680"/>
          </a:xfrm>
          <a:custGeom>
            <a:avLst/>
            <a:gdLst/>
            <a:ahLst/>
            <a:cxnLst/>
            <a:rect l="l" t="t" r="r" b="b"/>
            <a:pathLst>
              <a:path h="1376680">
                <a:moveTo>
                  <a:pt x="0" y="172072"/>
                </a:moveTo>
                <a:lnTo>
                  <a:pt x="0" y="0"/>
                </a:lnTo>
              </a:path>
              <a:path h="1376680">
                <a:moveTo>
                  <a:pt x="0" y="344157"/>
                </a:moveTo>
                <a:lnTo>
                  <a:pt x="0" y="172072"/>
                </a:lnTo>
              </a:path>
              <a:path h="1376680">
                <a:moveTo>
                  <a:pt x="0" y="516229"/>
                </a:moveTo>
                <a:lnTo>
                  <a:pt x="0" y="344157"/>
                </a:lnTo>
              </a:path>
              <a:path h="1376680">
                <a:moveTo>
                  <a:pt x="0" y="688301"/>
                </a:moveTo>
                <a:lnTo>
                  <a:pt x="0" y="516229"/>
                </a:lnTo>
              </a:path>
              <a:path h="1376680">
                <a:moveTo>
                  <a:pt x="0" y="860374"/>
                </a:moveTo>
                <a:lnTo>
                  <a:pt x="0" y="688301"/>
                </a:lnTo>
              </a:path>
              <a:path h="1376680">
                <a:moveTo>
                  <a:pt x="0" y="1032446"/>
                </a:moveTo>
                <a:lnTo>
                  <a:pt x="0" y="860374"/>
                </a:lnTo>
              </a:path>
              <a:path h="1376680">
                <a:moveTo>
                  <a:pt x="0" y="1204531"/>
                </a:moveTo>
                <a:lnTo>
                  <a:pt x="0" y="1032446"/>
                </a:lnTo>
              </a:path>
              <a:path h="1376680">
                <a:moveTo>
                  <a:pt x="0" y="1376603"/>
                </a:moveTo>
                <a:lnTo>
                  <a:pt x="0" y="120453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9435" y="941068"/>
            <a:ext cx="985519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o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b</a:t>
            </a:r>
            <a:r>
              <a:rPr sz="1100" spc="-25" dirty="0">
                <a:solidFill>
                  <a:srgbClr val="7F7F7F"/>
                </a:solidFill>
                <a:latin typeface="+mj-lt"/>
                <a:cs typeface="Tahoma"/>
              </a:rPr>
              <a:t>délník/čtverec 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kruh</a:t>
            </a:r>
            <a:endParaRPr sz="1100" dirty="0">
              <a:latin typeface="+mj-lt"/>
              <a:cs typeface="Tahoma"/>
            </a:endParaRPr>
          </a:p>
          <a:p>
            <a:pPr marL="12700" marR="582930">
              <a:lnSpc>
                <a:spcPct val="102600"/>
              </a:lnSpc>
            </a:pPr>
            <a:r>
              <a:rPr sz="1100" spc="-45" dirty="0">
                <a:solidFill>
                  <a:srgbClr val="7F7F7F"/>
                </a:solidFill>
                <a:latin typeface="+mj-lt"/>
                <a:cs typeface="Tahoma"/>
              </a:rPr>
              <a:t>elipsa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úsečka</a:t>
            </a:r>
            <a:endParaRPr sz="1100" dirty="0">
              <a:latin typeface="+mj-lt"/>
              <a:cs typeface="Tahoma"/>
            </a:endParaRPr>
          </a:p>
          <a:p>
            <a:pPr marL="12700" marR="267970">
              <a:lnSpc>
                <a:spcPct val="102600"/>
              </a:lnSpc>
              <a:spcBef>
                <a:spcPts val="1355"/>
              </a:spcBef>
            </a:pP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lomená</a:t>
            </a:r>
            <a:r>
              <a:rPr sz="1100" spc="1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č</a:t>
            </a:r>
            <a:r>
              <a:rPr sz="1100" spc="-75" dirty="0">
                <a:solidFill>
                  <a:srgbClr val="7F7F7F"/>
                </a:solidFill>
                <a:latin typeface="+mj-lt"/>
                <a:cs typeface="Tahoma"/>
              </a:rPr>
              <a:t>á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ra 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trasa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20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264C6B-C381-4C10-92AC-952AE3A5F308}"/>
              </a:ext>
            </a:extLst>
          </p:cNvPr>
          <p:cNvSpPr txBox="1">
            <a:spLocks/>
          </p:cNvSpPr>
          <p:nvPr/>
        </p:nvSpPr>
        <p:spPr>
          <a:xfrm>
            <a:off x="90110" y="1762762"/>
            <a:ext cx="3352750" cy="294311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splice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C0AEC-45DE-4F2E-A0C7-F828C3F2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371109"/>
            <a:ext cx="3505200" cy="569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CA827C-2353-4FC5-AC99-F9A2DF82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894688"/>
            <a:ext cx="3657600" cy="6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763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21</a:t>
            </a:fld>
            <a:endParaRPr lang="cs-CZ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C3650C7-A323-4467-85DE-0A754102B5DD}"/>
              </a:ext>
            </a:extLst>
          </p:cNvPr>
          <p:cNvSpPr txBox="1">
            <a:spLocks/>
          </p:cNvSpPr>
          <p:nvPr/>
        </p:nvSpPr>
        <p:spPr>
          <a:xfrm>
            <a:off x="95250" y="92631"/>
            <a:ext cx="3352750" cy="57131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 methods and iteration</a:t>
            </a:r>
            <a:b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264C6B-C381-4C10-92AC-952AE3A5F308}"/>
              </a:ext>
            </a:extLst>
          </p:cNvPr>
          <p:cNvSpPr txBox="1">
            <a:spLocks/>
          </p:cNvSpPr>
          <p:nvPr/>
        </p:nvSpPr>
        <p:spPr>
          <a:xfrm>
            <a:off x="90110" y="1762762"/>
            <a:ext cx="3352750" cy="294311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1140F5-6A58-4324-99A0-0D4E1561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3" y="2206585"/>
            <a:ext cx="3748954" cy="786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65383D-06C9-496B-B64A-7C925657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10" y="839936"/>
            <a:ext cx="3865080" cy="7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1137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666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  úkol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BF606A-F31B-4DA8-B57C-8BB8771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6CFEEE-938A-41AA-9711-EF8FC85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22</a:t>
            </a:fld>
            <a:endParaRPr lang="cs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1D25B-955B-41EA-8689-7018EFDA72BA}"/>
              </a:ext>
            </a:extLst>
          </p:cNvPr>
          <p:cNvSpPr txBox="1"/>
          <p:nvPr/>
        </p:nvSpPr>
        <p:spPr>
          <a:xfrm>
            <a:off x="247650" y="159187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>
                <a:hlinkClick r:id="rId2"/>
              </a:rPr>
              <a:t>https://github.com/anetryg/pocitacova_grafika_2024/blob/main/cv2/arrayMethods_zadani.js</a:t>
            </a:r>
            <a:r>
              <a:rPr lang="cs-CZ" sz="120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666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  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ú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kol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BF606A-F31B-4DA8-B57C-8BB8771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6CFEEE-938A-41AA-9711-EF8FC85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23</a:t>
            </a:fld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2D93-774B-4E0D-AA8B-C2987F874513}"/>
              </a:ext>
            </a:extLst>
          </p:cNvPr>
          <p:cNvSpPr txBox="1"/>
          <p:nvPr/>
        </p:nvSpPr>
        <p:spPr>
          <a:xfrm>
            <a:off x="247650" y="668546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V </a:t>
            </a:r>
            <a:r>
              <a:rPr lang="cs-CZ" sz="1200" dirty="0" err="1"/>
              <a:t>SVG</a:t>
            </a:r>
            <a:r>
              <a:rPr lang="cs-CZ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Vytvořte mapové pole, které bude obsahovat smyšlený stát a jeho kraje (alespoň 5 krajů).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Toto mapové pole (obrysy jednotlivých krajů) vytvořte pomocí 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Použijte i křivky nebo kruhové výseče.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Jednotlivým „krajům“ přidejte atribut ”data-</a:t>
            </a:r>
            <a:r>
              <a:rPr lang="cs-CZ" sz="1200" dirty="0" err="1"/>
              <a:t>population</a:t>
            </a:r>
            <a:r>
              <a:rPr lang="cs-CZ" sz="1200" dirty="0"/>
              <a:t>”, který bude obsahovat fiktivní data o populaci.</a:t>
            </a:r>
          </a:p>
        </p:txBody>
      </p:sp>
    </p:spTree>
    <p:extLst>
      <p:ext uri="{BB962C8B-B14F-4D97-AF65-F5344CB8AC3E}">
        <p14:creationId xmlns:p14="http://schemas.microsoft.com/office/powerpoint/2010/main" val="672436122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666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  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ú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kol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BF606A-F31B-4DA8-B57C-8BB8771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6CFEEE-938A-41AA-9711-EF8FC85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24</a:t>
            </a:fld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2D93-774B-4E0D-AA8B-C2987F874513}"/>
              </a:ext>
            </a:extLst>
          </p:cNvPr>
          <p:cNvSpPr txBox="1"/>
          <p:nvPr/>
        </p:nvSpPr>
        <p:spPr>
          <a:xfrm>
            <a:off x="247650" y="668546"/>
            <a:ext cx="41148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100" dirty="0"/>
              <a:t>Přidejte interaktivitu této „mapě“. Pomocí </a:t>
            </a:r>
            <a:r>
              <a:rPr lang="cs-CZ" sz="1100" dirty="0" err="1"/>
              <a:t>JavaScriptu</a:t>
            </a:r>
            <a:r>
              <a:rPr lang="cs-CZ" sz="1100" dirty="0"/>
              <a:t> (mimo </a:t>
            </a:r>
            <a:r>
              <a:rPr lang="cs-CZ" sz="1100" dirty="0" err="1"/>
              <a:t>SVG</a:t>
            </a:r>
            <a:r>
              <a:rPr lang="cs-CZ" sz="1100" dirty="0"/>
              <a:t>) nastavte ”</a:t>
            </a:r>
            <a:r>
              <a:rPr lang="cs-CZ" sz="1100" dirty="0" err="1"/>
              <a:t>mouseover</a:t>
            </a:r>
            <a:r>
              <a:rPr lang="cs-CZ" sz="1100" dirty="0"/>
              <a:t>” a ”</a:t>
            </a:r>
            <a:r>
              <a:rPr lang="cs-CZ" sz="1100" dirty="0" err="1"/>
              <a:t>mouseout</a:t>
            </a:r>
            <a:r>
              <a:rPr lang="cs-CZ" sz="1100" dirty="0"/>
              <a:t>”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100" dirty="0"/>
              <a:t>Po najetí myší na libovolný „kraj“ by se tento kraj měl zabarvit definovanou barvou (vyberte si vlastní). Zároveň by se někde na stránce měl zobrazit údaj o populaci daného kraje.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100" dirty="0"/>
              <a:t>Pokud jste správně nastavili atribut data-</a:t>
            </a:r>
            <a:r>
              <a:rPr lang="cs-CZ" sz="1100" dirty="0" err="1"/>
              <a:t>population</a:t>
            </a:r>
            <a:r>
              <a:rPr lang="cs-CZ" sz="1100" dirty="0"/>
              <a:t>, dostanete se k němu v </a:t>
            </a:r>
            <a:r>
              <a:rPr lang="cs-CZ" sz="1100" dirty="0" err="1"/>
              <a:t>JS</a:t>
            </a:r>
            <a:r>
              <a:rPr lang="cs-CZ" sz="1100" dirty="0"/>
              <a:t> pomocí </a:t>
            </a:r>
            <a:r>
              <a:rPr lang="cs-CZ" sz="1100" dirty="0" err="1"/>
              <a:t>element.dataset.population</a:t>
            </a:r>
            <a:r>
              <a:rPr lang="cs-CZ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100" dirty="0"/>
              <a:t>Po odjetí myší by se měl obnovit původní vzhled kraje a informace o populaci zmizí.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100" dirty="0"/>
              <a:t>Úkol odevzdávejte jako jeden </a:t>
            </a:r>
            <a:r>
              <a:rPr lang="cs-CZ" sz="1100" dirty="0" err="1"/>
              <a:t>HTML</a:t>
            </a:r>
            <a:r>
              <a:rPr lang="cs-CZ" sz="1100" dirty="0"/>
              <a:t> soubor nebo archiv .zip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100" dirty="0"/>
              <a:t>Max. 10 b.</a:t>
            </a:r>
          </a:p>
        </p:txBody>
      </p:sp>
    </p:spTree>
    <p:extLst>
      <p:ext uri="{BB962C8B-B14F-4D97-AF65-F5344CB8AC3E}">
        <p14:creationId xmlns:p14="http://schemas.microsoft.com/office/powerpoint/2010/main" val="387285703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916410-D36C-425A-936D-5E2DA44E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3C5DD-DDED-4DAA-AF18-991227D9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3F0F-7FC1-457C-AF9E-9A37187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25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CC8296-6A5C-43BF-9B9F-9194DEB4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A841E-4628-4784-BCF7-A95C6408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9" y="343671"/>
            <a:ext cx="3073582" cy="27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4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Inkscape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26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396676"/>
            <a:ext cx="404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Program pro tvorbu vektorové grafiky. Zvládá export do </a:t>
            </a:r>
            <a:r>
              <a:rPr lang="cs-CZ" sz="1200" dirty="0" err="1"/>
              <a:t>SVG</a:t>
            </a:r>
            <a:r>
              <a:rPr lang="cs-CZ" sz="1200" dirty="0"/>
              <a:t> i jiných formátů, včetně rastrového </a:t>
            </a:r>
            <a:r>
              <a:rPr lang="cs-CZ" sz="1200" dirty="0" err="1"/>
              <a:t>PNG</a:t>
            </a:r>
            <a:r>
              <a:rPr lang="cs-CZ" sz="1200" dirty="0"/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úkol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27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853212"/>
            <a:ext cx="4045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V </a:t>
            </a:r>
            <a:r>
              <a:rPr lang="cs-CZ" sz="1200" dirty="0" err="1"/>
              <a:t>Inkscape</a:t>
            </a:r>
            <a:r>
              <a:rPr lang="cs-CZ" sz="1200" dirty="0"/>
              <a:t> nakreslete obrázek, který bude obsahovat:</a:t>
            </a:r>
          </a:p>
          <a:p>
            <a:endParaRPr lang="cs-C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Obdélník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Elipsu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Spirálu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Lomenou křivku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Křivku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 sz="1200" dirty="0"/>
          </a:p>
          <a:p>
            <a:r>
              <a:rPr lang="cs-CZ" sz="1200" dirty="0"/>
              <a:t>Obrázek si uložte na disk.</a:t>
            </a:r>
          </a:p>
        </p:txBody>
      </p:sp>
    </p:spTree>
    <p:extLst>
      <p:ext uri="{BB962C8B-B14F-4D97-AF65-F5344CB8AC3E}">
        <p14:creationId xmlns:p14="http://schemas.microsoft.com/office/powerpoint/2010/main" val="86807275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úkol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28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349375"/>
            <a:ext cx="404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Obrázek si otevřete v textovém editoru a prozkoumejte jeho obsah. Podívejte se jakým způsobem jsou definovány jednotlivé tvary.</a:t>
            </a:r>
          </a:p>
        </p:txBody>
      </p:sp>
    </p:spTree>
    <p:extLst>
      <p:ext uri="{BB962C8B-B14F-4D97-AF65-F5344CB8AC3E}">
        <p14:creationId xmlns:p14="http://schemas.microsoft.com/office/powerpoint/2010/main" val="2359563438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Export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29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499542"/>
            <a:ext cx="404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Pro zobrazení na webu se hodí mapu z GIS exportovat do snadno zobrazitelného a programovatelného </a:t>
            </a:r>
            <a:r>
              <a:rPr lang="cs-CZ" sz="1200" dirty="0" err="1"/>
              <a:t>SVG</a:t>
            </a:r>
            <a:r>
              <a:rPr lang="cs-CZ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888172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057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Trasa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Path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29F7-D3A0-4224-9026-61284607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003943"/>
            <a:ext cx="3657600" cy="14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8747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QGIS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30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314876"/>
            <a:ext cx="404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ve verzi 3.0+ </a:t>
            </a:r>
            <a:r>
              <a:rPr lang="cs-CZ" sz="1200" b="1" dirty="0"/>
              <a:t>Export do </a:t>
            </a:r>
            <a:r>
              <a:rPr lang="cs-CZ" sz="1200" b="1" dirty="0" err="1"/>
              <a:t>SVG</a:t>
            </a:r>
            <a:r>
              <a:rPr lang="cs-CZ" sz="1200" dirty="0"/>
              <a:t> v Layout </a:t>
            </a:r>
            <a:r>
              <a:rPr lang="cs-CZ" sz="1200" dirty="0" err="1"/>
              <a:t>Manageru</a:t>
            </a:r>
            <a:r>
              <a:rPr lang="cs-CZ" sz="1200" dirty="0"/>
              <a:t> – neumí ale export atributů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 err="1"/>
              <a:t>plugin</a:t>
            </a:r>
            <a:r>
              <a:rPr lang="cs-CZ" sz="1200" dirty="0"/>
              <a:t> </a:t>
            </a:r>
            <a:r>
              <a:rPr lang="cs-CZ" sz="1200" b="1" dirty="0" err="1"/>
              <a:t>SimpleSVG</a:t>
            </a:r>
            <a:r>
              <a:rPr lang="cs-CZ" sz="1200" dirty="0"/>
              <a:t> (exportuje id prvků do skupin &lt;g&gt; – lze navázat na atributovou tabulku) </a:t>
            </a:r>
          </a:p>
        </p:txBody>
      </p:sp>
    </p:spTree>
    <p:extLst>
      <p:ext uri="{BB962C8B-B14F-4D97-AF65-F5344CB8AC3E}">
        <p14:creationId xmlns:p14="http://schemas.microsoft.com/office/powerpoint/2010/main" val="3672728933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ArcGIS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31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5361" y="1130210"/>
            <a:ext cx="4045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od verze 10.X (</a:t>
            </a:r>
            <a:r>
              <a:rPr lang="cs-CZ" sz="1200" dirty="0" err="1"/>
              <a:t>ArcMap</a:t>
            </a:r>
            <a:r>
              <a:rPr lang="cs-CZ" sz="1200" dirty="0"/>
              <a:t>), defaultně (ArcGIS Pro) možnost exportu mapového pole (layout) do </a:t>
            </a:r>
            <a:r>
              <a:rPr lang="cs-CZ" sz="1200" dirty="0" err="1"/>
              <a:t>SVG</a:t>
            </a:r>
            <a:r>
              <a:rPr lang="cs-CZ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 err="1"/>
              <a:t>ArcMap</a:t>
            </a:r>
            <a:r>
              <a:rPr lang="cs-CZ" sz="1200" dirty="0"/>
              <a:t>: </a:t>
            </a:r>
            <a:r>
              <a:rPr lang="cs-CZ" sz="1200" b="1" dirty="0" err="1"/>
              <a:t>File</a:t>
            </a:r>
            <a:r>
              <a:rPr lang="cs-CZ" sz="1200" b="1" dirty="0"/>
              <a:t> → Export Map </a:t>
            </a:r>
            <a:r>
              <a:rPr lang="cs-CZ" sz="1200" dirty="0"/>
              <a:t>(jako formát vybrat </a:t>
            </a:r>
            <a:r>
              <a:rPr lang="cs-CZ" sz="1200" dirty="0" err="1"/>
              <a:t>SVG</a:t>
            </a:r>
            <a:r>
              <a:rPr lang="cs-CZ" sz="1200" dirty="0"/>
              <a:t>), neexportuje ID ani atributy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ArcGIS Pro: </a:t>
            </a:r>
            <a:r>
              <a:rPr lang="cs-CZ" sz="1200" b="1" dirty="0" err="1"/>
              <a:t>Share</a:t>
            </a:r>
            <a:r>
              <a:rPr lang="cs-CZ" sz="1200" b="1" dirty="0"/>
              <a:t> → Layout </a:t>
            </a:r>
            <a:r>
              <a:rPr lang="cs-CZ" sz="1200" dirty="0"/>
              <a:t>(jako formát vybrat </a:t>
            </a:r>
            <a:r>
              <a:rPr lang="cs-CZ" sz="1200" dirty="0" err="1"/>
              <a:t>SVG</a:t>
            </a:r>
            <a:r>
              <a:rPr lang="cs-CZ" sz="1200" dirty="0"/>
              <a:t>, neexportuje ID ani atributy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Data Interoperability </a:t>
            </a:r>
            <a:r>
              <a:rPr lang="cs-CZ" sz="1200" dirty="0" err="1"/>
              <a:t>extension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3969772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Mapshaper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32</a:t>
            </a:fld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434975"/>
            <a:ext cx="404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nástroj pro příkazovou řádku i webovou verzi </a:t>
            </a:r>
            <a:r>
              <a:rPr lang="cs-CZ" sz="1200" dirty="0">
                <a:hlinkClick r:id="rId2"/>
              </a:rPr>
              <a:t>https://mapshaper.org/</a:t>
            </a:r>
            <a:r>
              <a:rPr lang="cs-CZ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umí export id i atributů </a:t>
            </a:r>
          </a:p>
          <a:p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-o 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</a:rPr>
              <a:t>format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</a:rPr>
              <a:t>svg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id-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</a:rPr>
              <a:t>OBJECTID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</a:rPr>
              <a:t>svg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-data="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</a:rPr>
              <a:t>NAZEV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DA635-9D9F-4160-ACC1-3F0E693B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862"/>
            <a:ext cx="4610100" cy="19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29212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Mapshaper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33</a:t>
            </a:fld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434975"/>
            <a:ext cx="404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nástroj pro příkazovou řádku i webovou verzi </a:t>
            </a:r>
            <a:r>
              <a:rPr lang="cs-CZ" sz="1200" dirty="0">
                <a:hlinkClick r:id="rId2"/>
              </a:rPr>
              <a:t>https://mapshaper.org/</a:t>
            </a:r>
            <a:r>
              <a:rPr lang="cs-CZ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umí export id i atributů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instalace pomocí node: </a:t>
            </a:r>
          </a:p>
          <a:p>
            <a:pPr lvl="1"/>
            <a:r>
              <a:rPr lang="cs-CZ" sz="1200" dirty="0" err="1"/>
              <a:t>npm</a:t>
            </a:r>
            <a:r>
              <a:rPr lang="cs-CZ" sz="1200" dirty="0"/>
              <a:t> </a:t>
            </a:r>
            <a:r>
              <a:rPr lang="cs-CZ" sz="1200" dirty="0" err="1"/>
              <a:t>install</a:t>
            </a:r>
            <a:r>
              <a:rPr lang="cs-CZ" sz="1200" dirty="0"/>
              <a:t> -g </a:t>
            </a:r>
            <a:r>
              <a:rPr lang="cs-CZ" sz="1200" dirty="0" err="1"/>
              <a:t>mapshaper</a:t>
            </a:r>
            <a:endParaRPr lang="cs-CZ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01330-7625-44C9-82F5-2A625DAD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63" y="1499538"/>
            <a:ext cx="4092200" cy="353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483A3-9907-42D9-82E6-4468747EF1B9}"/>
              </a:ext>
            </a:extLst>
          </p:cNvPr>
          <p:cNvSpPr txBox="1"/>
          <p:nvPr/>
        </p:nvSpPr>
        <p:spPr>
          <a:xfrm>
            <a:off x="279141" y="1961212"/>
            <a:ext cx="404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Pokud název atributu obsahuje nestandardní znaky (povolená jsou malá písmena, čísla, podtržítko, spojovník; začínat může pouze písmenem nebo podtržítkem – </a:t>
            </a:r>
            <a:r>
              <a:rPr lang="cs-CZ" sz="900" dirty="0" err="1"/>
              <a:t>regex</a:t>
            </a:r>
            <a:r>
              <a:rPr lang="cs-CZ" sz="900" dirty="0"/>
              <a:t> /^[a-z_][a-z0-9_-]*$/), je třeba atributy „přejmenovat“ (zde na příkladu krajů ČR):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D6D4-122D-46A5-BD6C-7D193174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18" y="2607543"/>
            <a:ext cx="3523890" cy="218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5BCA8-D6A2-4470-B7C1-5727760F75B0}"/>
              </a:ext>
            </a:extLst>
          </p:cNvPr>
          <p:cNvSpPr/>
          <p:nvPr/>
        </p:nvSpPr>
        <p:spPr>
          <a:xfrm>
            <a:off x="316944" y="2880384"/>
            <a:ext cx="41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900" dirty="0"/>
              <a:t>Výsledné </a:t>
            </a:r>
            <a:r>
              <a:rPr lang="cs-CZ" sz="900" dirty="0" err="1"/>
              <a:t>SVG</a:t>
            </a:r>
            <a:r>
              <a:rPr lang="cs-CZ" sz="900" dirty="0"/>
              <a:t> bude obsahovat v atributu id název státu a v atributech data-</a:t>
            </a:r>
            <a:r>
              <a:rPr lang="cs-CZ" sz="900" dirty="0" err="1"/>
              <a:t>population</a:t>
            </a:r>
            <a:r>
              <a:rPr lang="cs-CZ" sz="900" dirty="0"/>
              <a:t>, data-area odpovídající hodnoty atributů</a:t>
            </a:r>
          </a:p>
        </p:txBody>
      </p:sp>
    </p:spTree>
    <p:extLst>
      <p:ext uri="{BB962C8B-B14F-4D97-AF65-F5344CB8AC3E}">
        <p14:creationId xmlns:p14="http://schemas.microsoft.com/office/powerpoint/2010/main" val="679376353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Načítání externího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34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591875"/>
            <a:ext cx="40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Viz</a:t>
            </a:r>
            <a:r>
              <a:rPr lang="cs-CZ" sz="1200" dirty="0"/>
              <a:t> </a:t>
            </a:r>
            <a:r>
              <a:rPr lang="cs-CZ" sz="1200" dirty="0" err="1">
                <a:hlinkClick r:id="rId2"/>
              </a:rPr>
              <a:t>Using</a:t>
            </a:r>
            <a:r>
              <a:rPr lang="cs-CZ" sz="1200" dirty="0">
                <a:hlinkClick r:id="rId2"/>
              </a:rPr>
              <a:t> </a:t>
            </a:r>
            <a:r>
              <a:rPr lang="cs-CZ" sz="1200" dirty="0" err="1">
                <a:hlinkClick r:id="rId2"/>
              </a:rPr>
              <a:t>SVG</a:t>
            </a:r>
            <a:r>
              <a:rPr lang="cs-CZ" sz="1200" dirty="0">
                <a:hlinkClick r:id="rId2"/>
              </a:rPr>
              <a:t> </a:t>
            </a:r>
            <a:r>
              <a:rPr lang="cs-CZ" sz="1200" dirty="0" err="1">
                <a:hlinkClick r:id="rId2"/>
              </a:rPr>
              <a:t>with</a:t>
            </a:r>
            <a:r>
              <a:rPr lang="cs-CZ" sz="1200" dirty="0">
                <a:hlinkClick r:id="rId2"/>
              </a:rPr>
              <a:t> HTML5 </a:t>
            </a:r>
            <a:r>
              <a:rPr lang="cs-CZ" sz="1200" dirty="0" err="1">
                <a:hlinkClick r:id="rId2"/>
              </a:rPr>
              <a:t>tutorial</a:t>
            </a:r>
            <a:r>
              <a:rPr lang="cs-CZ" sz="1200" dirty="0">
                <a:hlinkClick r:id="rId2"/>
              </a:rPr>
              <a:t> - </a:t>
            </a:r>
            <a:r>
              <a:rPr lang="cs-CZ" sz="1200" dirty="0" err="1">
                <a:hlinkClick r:id="rId2"/>
              </a:rPr>
              <a:t>EduTech</a:t>
            </a:r>
            <a:r>
              <a:rPr lang="cs-CZ" sz="1200" dirty="0">
                <a:hlinkClick r:id="rId2"/>
              </a:rPr>
              <a:t> Wiki (unige.ch)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378658924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35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00038-DD64-49DD-98DD-7F04DE7E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15585"/>
            <a:ext cx="3924300" cy="10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3952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36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99849-47BA-4BC8-84E3-23A9F4F7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62610"/>
            <a:ext cx="3505200" cy="9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6561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externí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37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141148" y="1545403"/>
            <a:ext cx="4327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Pokud otevřete </a:t>
            </a:r>
            <a:r>
              <a:rPr lang="cs-CZ" sz="1200" dirty="0" err="1"/>
              <a:t>HTML</a:t>
            </a:r>
            <a:r>
              <a:rPr lang="cs-CZ" sz="1200" dirty="0"/>
              <a:t> soubor v prohlížeči přímo (např. </a:t>
            </a:r>
            <a:r>
              <a:rPr lang="cs-CZ" sz="1200" dirty="0" err="1"/>
              <a:t>poklikáním</a:t>
            </a:r>
            <a:r>
              <a:rPr lang="cs-CZ" sz="1200" dirty="0"/>
              <a:t> ve správci souborů nebo přetažením do okna prohlížeče), otevře se soubor pomocí file: protokolu a řada funkcí prohlížeče nebude fungovat, např. funkce </a:t>
            </a:r>
            <a:r>
              <a:rPr lang="cs-CZ" sz="1200" dirty="0" err="1"/>
              <a:t>fetch</a:t>
            </a:r>
            <a:r>
              <a:rPr lang="cs-CZ" sz="1200" dirty="0"/>
              <a:t>() nebo atribut .</a:t>
            </a:r>
            <a:r>
              <a:rPr lang="cs-CZ" sz="1200" dirty="0" err="1"/>
              <a:t>contentDocument</a:t>
            </a:r>
            <a:r>
              <a:rPr lang="cs-CZ" sz="1200" dirty="0"/>
              <a:t> pro </a:t>
            </a:r>
            <a:r>
              <a:rPr lang="cs-CZ" sz="1200" dirty="0" err="1"/>
              <a:t>SVG</a:t>
            </a:r>
            <a:r>
              <a:rPr lang="cs-CZ" sz="1200" dirty="0"/>
              <a:t> vložené přes element &lt;</a:t>
            </a:r>
            <a:r>
              <a:rPr lang="cs-CZ" sz="1200" dirty="0" err="1"/>
              <a:t>object</a:t>
            </a:r>
            <a:r>
              <a:rPr lang="cs-CZ" sz="1200" dirty="0"/>
              <a:t>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Pro přístup k obsahu </a:t>
            </a:r>
            <a:r>
              <a:rPr lang="cs-CZ" sz="1200" dirty="0" err="1"/>
              <a:t>SVG</a:t>
            </a:r>
            <a:r>
              <a:rPr lang="cs-CZ" sz="1200" dirty="0"/>
              <a:t> pomocí .</a:t>
            </a:r>
            <a:r>
              <a:rPr lang="cs-CZ" sz="1200" dirty="0" err="1"/>
              <a:t>contentDocument</a:t>
            </a:r>
            <a:r>
              <a:rPr lang="cs-CZ" sz="1200" dirty="0"/>
              <a:t> budete potřebovat ke stránce přistupovat pomocí webserveru. http-server, Live Server </a:t>
            </a:r>
            <a:r>
              <a:rPr lang="cs-CZ" sz="1200" dirty="0" err="1"/>
              <a:t>VSC</a:t>
            </a:r>
            <a:r>
              <a:rPr lang="cs-CZ" sz="1200" dirty="0"/>
              <a:t> </a:t>
            </a:r>
            <a:r>
              <a:rPr lang="cs-CZ" sz="1200" dirty="0" err="1"/>
              <a:t>addon</a:t>
            </a:r>
            <a:endParaRPr lang="cs-CZ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B0FA5-7E52-4702-A595-CEE2D5BA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4" y="494350"/>
            <a:ext cx="3732730" cy="9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40883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úkol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38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141148" y="337363"/>
            <a:ext cx="43278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000" dirty="0"/>
              <a:t>Vytvořte </a:t>
            </a:r>
            <a:r>
              <a:rPr lang="cs-CZ" sz="1000" dirty="0" err="1"/>
              <a:t>SVG</a:t>
            </a:r>
            <a:r>
              <a:rPr lang="cs-CZ" sz="1000" dirty="0"/>
              <a:t> obsahující vybrané administrativní celky (kraje, SO </a:t>
            </a:r>
            <a:r>
              <a:rPr lang="cs-CZ" sz="1000" dirty="0" err="1"/>
              <a:t>ORP</a:t>
            </a:r>
            <a:r>
              <a:rPr lang="cs-CZ" sz="1000" dirty="0"/>
              <a:t>, státy, apod.) z geografických dat. Soubor bude obsahovat jednotlivé územní celky a každý z těchto celků bude obsahovat i údaje o populaci (atribut ”data-</a:t>
            </a:r>
            <a:r>
              <a:rPr lang="cs-CZ" sz="1000" dirty="0" err="1"/>
              <a:t>population</a:t>
            </a:r>
            <a:r>
              <a:rPr lang="cs-CZ" sz="1000" dirty="0"/>
              <a:t>”).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000" dirty="0"/>
              <a:t>Pro export do </a:t>
            </a:r>
            <a:r>
              <a:rPr lang="cs-CZ" sz="1000" dirty="0" err="1"/>
              <a:t>SVG</a:t>
            </a:r>
            <a:r>
              <a:rPr lang="cs-CZ" sz="1000" dirty="0"/>
              <a:t> použijte </a:t>
            </a:r>
            <a:r>
              <a:rPr lang="cs-CZ" sz="1000" dirty="0" err="1"/>
              <a:t>Mapshaper</a:t>
            </a:r>
            <a:r>
              <a:rPr lang="cs-CZ" sz="10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000" dirty="0"/>
              <a:t>Odevzdejte i příkaz (v případě využití webového rozhraní jednotlivé části příkazu), který na export použijete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000" dirty="0"/>
              <a:t>Vytvořte </a:t>
            </a:r>
            <a:r>
              <a:rPr lang="cs-CZ" sz="1000" dirty="0" err="1"/>
              <a:t>HTML</a:t>
            </a:r>
            <a:r>
              <a:rPr lang="cs-CZ" sz="1000" dirty="0"/>
              <a:t> soubor, který načte uložený </a:t>
            </a:r>
            <a:r>
              <a:rPr lang="cs-CZ" sz="1000" dirty="0" err="1"/>
              <a:t>SVG</a:t>
            </a:r>
            <a:r>
              <a:rPr lang="cs-CZ" sz="1000" dirty="0"/>
              <a:t> soubor a externí </a:t>
            </a:r>
            <a:r>
              <a:rPr lang="cs-CZ" sz="1000" dirty="0" err="1"/>
              <a:t>JS</a:t>
            </a:r>
            <a:r>
              <a:rPr lang="cs-CZ" sz="1000" dirty="0"/>
              <a:t> soubor, který s tímto bude pracovat.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000" dirty="0"/>
              <a:t>Vytvořte </a:t>
            </a:r>
            <a:r>
              <a:rPr lang="cs-CZ" sz="1000" dirty="0" err="1"/>
              <a:t>JS</a:t>
            </a:r>
            <a:r>
              <a:rPr lang="cs-CZ" sz="1000" dirty="0"/>
              <a:t> soubor, který bude mít následující funkcionalitu: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000" dirty="0"/>
              <a:t>Po </a:t>
            </a:r>
            <a:r>
              <a:rPr lang="cs-CZ" sz="1000" dirty="0" err="1"/>
              <a:t>click</a:t>
            </a:r>
            <a:r>
              <a:rPr lang="cs-CZ" sz="1000" dirty="0"/>
              <a:t> události na jedno z území se toto území obarví (zvolenou) barvou.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000" dirty="0"/>
              <a:t>Někde na stránce se zobrazí populace (nejlépe mimo </a:t>
            </a:r>
            <a:r>
              <a:rPr lang="cs-CZ" sz="1000" dirty="0" err="1"/>
              <a:t>SVG</a:t>
            </a:r>
            <a:r>
              <a:rPr lang="cs-CZ" sz="1000" dirty="0"/>
              <a:t>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000" dirty="0"/>
              <a:t>Ostatní (zbylá) území se obarví odstínem použité barvy podle podobnosti populace na tomto území.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000" dirty="0"/>
              <a:t>Minimální množství kategorií podobnosti = 4 tj. větší/menší nestačí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000" dirty="0"/>
              <a:t>Možnost získat až 40 bodů</a:t>
            </a:r>
          </a:p>
        </p:txBody>
      </p:sp>
    </p:spTree>
    <p:extLst>
      <p:ext uri="{BB962C8B-B14F-4D97-AF65-F5344CB8AC3E}">
        <p14:creationId xmlns:p14="http://schemas.microsoft.com/office/powerpoint/2010/main" val="261896512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730" y="1147869"/>
            <a:ext cx="1963420" cy="270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Díky za pozornost!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8375835-DFD5-4F9F-917D-5D96D7BE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3A5217A-78A2-4F35-B5FC-0ABFEB2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39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057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Trasa – příklad 1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1BE75-DC9F-4E80-AAF6-7478A68E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3" y="511175"/>
            <a:ext cx="4610100" cy="1722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127345-A825-4BAF-B7E4-F4361568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95" y="2293034"/>
            <a:ext cx="93110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678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057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Trasa – příklad 2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5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09E08-796A-49DD-8029-270B0E44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4610100" cy="695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9D76A4-3AA7-4917-83B0-787133F3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718390"/>
            <a:ext cx="2114550" cy="11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6289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37337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základní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eventy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(události)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6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FF9E1-614A-45E8-BEF6-4B4782FA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58371"/>
            <a:ext cx="4267200" cy="19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1189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057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OnClick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7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5B5B0-8C4F-4C1C-91E2-A72D5DF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4" y="892175"/>
            <a:ext cx="4009292" cy="758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3E1BA-FE6E-4EFF-A6E6-AEF0A66B81D2}"/>
              </a:ext>
            </a:extLst>
          </p:cNvPr>
          <p:cNvSpPr txBox="1"/>
          <p:nvPr/>
        </p:nvSpPr>
        <p:spPr>
          <a:xfrm>
            <a:off x="260979" y="1752595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Příklad: </a:t>
            </a:r>
            <a:r>
              <a:rPr lang="cs-CZ" sz="1200" dirty="0">
                <a:hlinkClick r:id="rId3"/>
              </a:rPr>
              <a:t>https://codepen.io/LeSimon/pen/ywgovB</a:t>
            </a:r>
            <a:r>
              <a:rPr lang="cs-CZ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47814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36575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OnMouseOver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OnMouseOut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8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1DDE3-EB61-496F-A6D1-A70F46CF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15963"/>
            <a:ext cx="35052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1F15AC-1103-4C15-8882-DD220AC3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806575"/>
            <a:ext cx="3162300" cy="1066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1D0BD-053E-4508-AF2C-59F52119E085}"/>
              </a:ext>
            </a:extLst>
          </p:cNvPr>
          <p:cNvSpPr txBox="1"/>
          <p:nvPr/>
        </p:nvSpPr>
        <p:spPr>
          <a:xfrm>
            <a:off x="628650" y="287331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Příklad: </a:t>
            </a:r>
            <a:r>
              <a:rPr lang="cs-CZ" sz="1200" dirty="0">
                <a:hlinkClick r:id="rId4"/>
              </a:rPr>
              <a:t>https://codepen.io/LeSimon/pen/oVBeqe</a:t>
            </a:r>
            <a:r>
              <a:rPr lang="cs-CZ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87616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5907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OnKeyDown</a:t>
            </a: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OnKeyUp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9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CD0B6-9181-4228-B0D1-91E25E2F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75"/>
            <a:ext cx="4610100" cy="1289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4610B1-79CB-4A6B-AB78-63A35A92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0970"/>
            <a:ext cx="4610100" cy="171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14B7AD-41DE-489A-9218-BB347BD3064F}"/>
              </a:ext>
            </a:extLst>
          </p:cNvPr>
          <p:cNvSpPr/>
          <p:nvPr/>
        </p:nvSpPr>
        <p:spPr>
          <a:xfrm>
            <a:off x="666750" y="2773186"/>
            <a:ext cx="327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Příklad: </a:t>
            </a:r>
            <a:r>
              <a:rPr lang="cs-CZ" sz="1200" dirty="0">
                <a:hlinkClick r:id="rId4"/>
              </a:rPr>
              <a:t>https://codepen.io/LeSimon/pen/ywgoEL</a:t>
            </a:r>
            <a:r>
              <a:rPr lang="cs-CZ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97977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1201</Words>
  <Application>Microsoft Office PowerPoint</Application>
  <PresentationFormat>Custom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SimSun</vt:lpstr>
      <vt:lpstr>Arial</vt:lpstr>
      <vt:lpstr>Calibri</vt:lpstr>
      <vt:lpstr>Palatino Linotype</vt:lpstr>
      <vt:lpstr>Tahoma</vt:lpstr>
      <vt:lpstr>Office Theme</vt:lpstr>
      <vt:lpstr>Interaktivita SVG + JavaScript Cvičení 2</vt:lpstr>
      <vt:lpstr>Základní  tvary - opakování</vt:lpstr>
      <vt:lpstr>Trasa Path</vt:lpstr>
      <vt:lpstr>Trasa – příklad 1</vt:lpstr>
      <vt:lpstr>Trasa – příklad 2</vt:lpstr>
      <vt:lpstr>JavaScript – základní eventy (události)</vt:lpstr>
      <vt:lpstr>OnClick</vt:lpstr>
      <vt:lpstr>OnMouseOver / OnMouseOut</vt:lpstr>
      <vt:lpstr>OnKeyDown / OnKeyUp</vt:lpstr>
      <vt:lpstr>Array methods and iteration forEach()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  úkol</vt:lpstr>
      <vt:lpstr>2.   úkol</vt:lpstr>
      <vt:lpstr>2.   úkol</vt:lpstr>
      <vt:lpstr>PowerPoint Presentation</vt:lpstr>
      <vt:lpstr>Inkscape</vt:lpstr>
      <vt:lpstr>1. úkol</vt:lpstr>
      <vt:lpstr>2. úkol</vt:lpstr>
      <vt:lpstr>Export SVG</vt:lpstr>
      <vt:lpstr>QGIS</vt:lpstr>
      <vt:lpstr>ArcGIS</vt:lpstr>
      <vt:lpstr>Mapshaper</vt:lpstr>
      <vt:lpstr>Mapshaper</vt:lpstr>
      <vt:lpstr>Načítání externího SVG</vt:lpstr>
      <vt:lpstr>&lt;img&gt;</vt:lpstr>
      <vt:lpstr>&lt;object&gt;</vt:lpstr>
      <vt:lpstr>JavaScript + externí SVG</vt:lpstr>
      <vt:lpstr>3. úkol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JavaScriptu, SVG Cvičení 1</dc:title>
  <dc:creator>RYGLOVÁ Aneta</dc:creator>
  <cp:lastModifiedBy>RYGLOVÁ Aneta</cp:lastModifiedBy>
  <cp:revision>65</cp:revision>
  <dcterms:created xsi:type="dcterms:W3CDTF">2023-02-14T15:51:45Z</dcterms:created>
  <dcterms:modified xsi:type="dcterms:W3CDTF">2024-03-19T11:53:53Z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2022-03-18T00:00:00Z</vt:filetime>
  </property>
</Properties>
</file>