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36"/>
  </p:notesMasterIdLst>
  <p:sldIdLst>
    <p:sldId id="256" r:id="rId2"/>
    <p:sldId id="287" r:id="rId3"/>
    <p:sldId id="341" r:id="rId4"/>
    <p:sldId id="342" r:id="rId5"/>
    <p:sldId id="343" r:id="rId6"/>
    <p:sldId id="344" r:id="rId7"/>
    <p:sldId id="345" r:id="rId8"/>
    <p:sldId id="346" r:id="rId9"/>
    <p:sldId id="349" r:id="rId10"/>
    <p:sldId id="350" r:id="rId11"/>
    <p:sldId id="351" r:id="rId12"/>
    <p:sldId id="352" r:id="rId13"/>
    <p:sldId id="353" r:id="rId14"/>
    <p:sldId id="356" r:id="rId15"/>
    <p:sldId id="357" r:id="rId16"/>
    <p:sldId id="358" r:id="rId17"/>
    <p:sldId id="359" r:id="rId18"/>
    <p:sldId id="360" r:id="rId19"/>
    <p:sldId id="368" r:id="rId20"/>
    <p:sldId id="369" r:id="rId21"/>
    <p:sldId id="371" r:id="rId22"/>
    <p:sldId id="370" r:id="rId23"/>
    <p:sldId id="372" r:id="rId24"/>
    <p:sldId id="373" r:id="rId25"/>
    <p:sldId id="374" r:id="rId26"/>
    <p:sldId id="375" r:id="rId27"/>
    <p:sldId id="376" r:id="rId28"/>
    <p:sldId id="361" r:id="rId29"/>
    <p:sldId id="362" r:id="rId30"/>
    <p:sldId id="363" r:id="rId31"/>
    <p:sldId id="364" r:id="rId32"/>
    <p:sldId id="377" r:id="rId33"/>
    <p:sldId id="378" r:id="rId34"/>
    <p:sldId id="379" r:id="rId35"/>
  </p:sldIdLst>
  <p:sldSz cx="4610100" cy="3460750"/>
  <p:notesSz cx="4610100" cy="346075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45" autoAdjust="0"/>
  </p:normalViewPr>
  <p:slideViewPr>
    <p:cSldViewPr>
      <p:cViewPr varScale="1">
        <p:scale>
          <a:sx n="158" d="100"/>
          <a:sy n="158" d="100"/>
        </p:scale>
        <p:origin x="1493" y="11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9C147-3386-4843-858C-AC7CC81F3950}" type="datetimeFigureOut">
              <a:rPr lang="cs-CZ" smtClean="0"/>
              <a:t>09.04.2024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166B6-FA27-4F7D-B5AB-28A4888401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0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FA87-9D5C-4DD9-8873-295310A19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87138-B94B-42BB-9FF3-07FC89F46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B402-4577-4FC9-8563-1C335ECA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8E8B-2215-499C-ACC7-4D84E6F58E76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833B-605A-4062-830E-36D1348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7495-0059-4E3D-A6B5-F8A08B9A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901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1212-F315-4344-8427-67AE124E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049EB-9A64-482E-9B05-07EBDD79A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DCABB-5E0D-4EE3-8282-C4BF65FF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D03D-BF2F-4C50-BB02-0F79F5929A2A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8AC8-8323-4B35-BFC5-DEB24A54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3047-9964-46A4-93E9-8CF30142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082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556E1-4872-46AD-BF74-4C1B0F1F7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106F0-74E1-4BFE-8C2E-4B955267E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0140-34CD-4531-BD2A-8FDE2087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E978-3221-4F0C-BCAC-E3E05AA1D9EC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C794D-4DD5-4DE9-858B-15E06CE2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A74-5C59-4698-ACD2-99E218C6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01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76C1-98B3-43EC-A1CA-71FF51A0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A7E5-ACE7-4A32-8351-6CF94F1F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AACE-A346-432E-8063-72DB790386EC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B4BB-B465-49FD-A94E-C0E61631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FC84-4878-4ACD-B491-42024BD1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F3E0B6-B982-4978-A51E-D733E0C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161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0103-5C87-42C6-B2ED-ACE30B57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BA48A-A75C-4B79-8E0E-3485ADEF1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B698-CAB6-4FDD-8D7C-06ADDB6F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BEE5-001F-4F6D-A4DD-1DB1214905B1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EDC6-D069-475B-9D2A-944DA05B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C304-9B2E-40C4-AAF6-F44C17CC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78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D4C3-DAAD-4515-95DC-D2CA9B63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1140-78EC-4DEB-9399-316B7044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0F0AF-DEF5-4270-94DC-9AF91ABBB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D61F7-34FC-4EFC-BC6A-8C0EB00A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643-F442-4D43-97A9-08D53D995C8A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93AA-7692-469C-9510-6BC774A4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0F8E-D0A4-479F-9E20-34191D44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508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3DAE-A97F-4121-98CB-0FE99F41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F0225-12D1-4D15-9CBF-8FEB8DA2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EC25F-7027-4F4C-82C1-A26D92EAA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C7EE0-9904-4282-9AB0-391286FA2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9E878-4185-4244-9623-B81AEB995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964AA-C27E-4B79-A339-C164846F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76D6-0228-40D5-87C5-B88E7CE1F0B9}" type="datetime1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A232B-50F0-4668-9188-CF8BC2B7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7E797-87C2-4202-9A9B-29A9C757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702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8922-8135-48D1-98E9-97021216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98E9F-20A8-408F-97F6-3C78ACB1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4F9B-413C-4C46-8F49-DEC6B76A207A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9FA85-F7C9-44B0-82CF-BEDF3A74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286D6-5122-4133-BBEB-A6B63EBC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130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90329-B171-4E9A-99CC-3A655724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807B-3C14-49F6-8215-6046F6C680B2}" type="datetime1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61941-59B8-40BA-9196-3B2B237A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D8FEF-EBA5-474A-B27F-365DD8EC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77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C366-055B-48F1-91A5-3F3D48D2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CFE-939B-4F45-AE64-4C1A1A977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3858B-22AF-4E32-ADA2-F31C7A59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98812-65A1-4841-B88F-77C65633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A67F-4806-46BC-ADB6-FDFECF7B322E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3A04-D378-42C3-8991-D43C16E3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9CA4-70BF-4622-B7A3-F455E73D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557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BB53-A0EB-4131-846D-CA1ECEBF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0535D-A9B3-43D2-B53A-8D6E1B722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CA4E2-FD39-403C-AD6B-8CAE1621D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CD073-DBE2-4BAB-ACF5-B6150A1F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9453-C06D-4B1F-8290-7A6FF7D003E7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70611-C448-4BF9-BDE7-351A0146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E5134-70D3-43D3-B5D3-537C86A2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705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A1103-9757-4AFD-A28B-668848F9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3AD05-8359-4ACB-AE13-95E8EE1CA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913FB-F5F5-4523-9BF1-145BBDCBD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DEAF-4EC2-4C6A-A3AC-E011C9B01F98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11445-F701-4676-B2F9-1E5CF3F92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339F-DA6A-40FE-97EB-B6F086BDC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830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ksel.github.io/svg-filters/#/docs/blur" TargetMode="External"/><Relationship Id="rId2" Type="http://schemas.openxmlformats.org/officeDocument/2006/relationships/hyperlink" Target="https://www.w3.org/TR/filter-effec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ercollingridge.co.uk/tutorials/svg/interactive/dragging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iveintohtml5.info/canvas.html" TargetMode="External"/><Relationship Id="rId2" Type="http://schemas.openxmlformats.org/officeDocument/2006/relationships/hyperlink" Target="https://www.w3schools.com/tags/ref_canvas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Script_librari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ksel.github.io/svg-filters/#/" TargetMode="External"/><Relationship Id="rId2" Type="http://schemas.openxmlformats.org/officeDocument/2006/relationships/hyperlink" Target="https://www.w3.org/TR/filter-effec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5" y="269156"/>
            <a:ext cx="3976211" cy="49911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cs-CZ" spc="-25" dirty="0" err="1"/>
              <a:t>SVG</a:t>
            </a:r>
            <a:r>
              <a:rPr lang="cs-CZ" spc="-25" dirty="0"/>
              <a:t> definice, gradienty, filtry, </a:t>
            </a:r>
            <a:r>
              <a:rPr lang="cs-CZ" spc="-25" dirty="0" err="1"/>
              <a:t>canvas</a:t>
            </a:r>
            <a:br>
              <a:rPr lang="cs-CZ" spc="-25" dirty="0"/>
            </a:br>
            <a:r>
              <a:rPr sz="1100" b="0" spc="-25" dirty="0" err="1">
                <a:solidFill>
                  <a:schemeClr val="tx1">
                    <a:lumMod val="65000"/>
                    <a:lumOff val="35000"/>
                  </a:schemeClr>
                </a:solidFill>
                <a:cs typeface="Tahoma"/>
              </a:rPr>
              <a:t>Cvičení</a:t>
            </a:r>
            <a:r>
              <a:rPr sz="1100" b="0" spc="-30" dirty="0">
                <a:solidFill>
                  <a:schemeClr val="tx1">
                    <a:lumMod val="65000"/>
                    <a:lumOff val="35000"/>
                  </a:schemeClr>
                </a:solidFill>
                <a:cs typeface="Tahoma"/>
              </a:rPr>
              <a:t> </a:t>
            </a:r>
            <a:r>
              <a:rPr lang="cs-CZ" sz="1100" spc="-55" dirty="0">
                <a:solidFill>
                  <a:schemeClr val="tx1">
                    <a:lumMod val="65000"/>
                    <a:lumOff val="35000"/>
                  </a:schemeClr>
                </a:solidFill>
                <a:cs typeface="Tahoma"/>
              </a:rPr>
              <a:t>3</a:t>
            </a:r>
            <a:endParaRPr sz="1100" dirty="0">
              <a:solidFill>
                <a:schemeClr val="tx1">
                  <a:lumMod val="65000"/>
                  <a:lumOff val="35000"/>
                </a:schemeClr>
              </a:solidFill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456" y="1425575"/>
            <a:ext cx="3701187" cy="11862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cs-CZ" sz="1000" dirty="0">
                <a:latin typeface="+mj-lt"/>
                <a:cs typeface="Tahoma"/>
              </a:rPr>
              <a:t>Aneta Ryglová</a:t>
            </a:r>
            <a:endParaRPr sz="1000" dirty="0">
              <a:latin typeface="+mj-lt"/>
              <a:cs typeface="Tahoma"/>
            </a:endParaRPr>
          </a:p>
          <a:p>
            <a:pPr>
              <a:lnSpc>
                <a:spcPct val="100000"/>
              </a:lnSpc>
            </a:pPr>
            <a:endParaRPr sz="1600" dirty="0">
              <a:latin typeface="+mj-lt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Z8144</a:t>
            </a:r>
            <a:r>
              <a:rPr b="1" spc="8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b="1"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Počítačová</a:t>
            </a:r>
            <a:r>
              <a:rPr b="1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b="1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grafika</a:t>
            </a:r>
            <a:r>
              <a:rPr b="1" spc="8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b="1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v</a:t>
            </a:r>
            <a:r>
              <a:rPr b="1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kartografii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1400" spc="-20" dirty="0">
                <a:latin typeface="+mj-lt"/>
                <a:cs typeface="Tahoma"/>
              </a:rPr>
              <a:t>Jar</a:t>
            </a:r>
            <a:r>
              <a:rPr lang="cs-CZ" sz="1400" spc="-20" dirty="0">
                <a:latin typeface="+mj-lt"/>
                <a:cs typeface="Tahoma"/>
              </a:rPr>
              <a:t>o</a:t>
            </a:r>
            <a:r>
              <a:rPr sz="1400" spc="-30" dirty="0">
                <a:latin typeface="+mj-lt"/>
                <a:cs typeface="Tahoma"/>
              </a:rPr>
              <a:t> </a:t>
            </a:r>
            <a:r>
              <a:rPr sz="1400" spc="-55" dirty="0">
                <a:latin typeface="+mj-lt"/>
                <a:cs typeface="Tahoma"/>
              </a:rPr>
              <a:t>202</a:t>
            </a:r>
            <a:r>
              <a:rPr lang="cs-CZ" sz="1400" spc="-55" dirty="0">
                <a:latin typeface="+mj-lt"/>
                <a:cs typeface="Tahoma"/>
              </a:rPr>
              <a:t>4</a:t>
            </a:r>
            <a:endParaRPr sz="1400" dirty="0">
              <a:latin typeface="+mj-lt"/>
              <a:cs typeface="Tahoma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6085C106-EF91-448D-B7D0-28C78777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06E4EA9-5A7D-4C37-95AD-73159A54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33527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CSS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Filter</a:t>
            </a:r>
            <a:endParaRPr lang="cs-CZ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10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282297" y="1453376"/>
            <a:ext cx="404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Filter Effects Module Level 1 (w3.org)</a:t>
            </a:r>
            <a:endParaRPr lang="cs-CZ" sz="1200" dirty="0"/>
          </a:p>
          <a:p>
            <a:pPr algn="ctr"/>
            <a:r>
              <a:rPr lang="cs-CZ" sz="1200" dirty="0" err="1">
                <a:hlinkClick r:id="rId3"/>
              </a:rPr>
              <a:t>SVG</a:t>
            </a:r>
            <a:r>
              <a:rPr lang="cs-CZ" sz="1200" dirty="0">
                <a:hlinkClick r:id="rId3"/>
              </a:rPr>
              <a:t> </a:t>
            </a:r>
            <a:r>
              <a:rPr lang="cs-CZ" sz="1200" dirty="0" err="1">
                <a:hlinkClick r:id="rId3"/>
              </a:rPr>
              <a:t>Filters</a:t>
            </a:r>
            <a:r>
              <a:rPr lang="cs-CZ" sz="1200" dirty="0">
                <a:hlinkClick r:id="rId3"/>
              </a:rPr>
              <a:t> (yoksel.github.io)</a:t>
            </a:r>
            <a:endParaRPr lang="cs-CZ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4FF73-FDDA-4830-B87B-F85A6E237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1596"/>
            <a:ext cx="4610100" cy="29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7227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33527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SVG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– přidávání prvků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11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810C0-CA64-4946-A3CF-DED1DE9F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836"/>
            <a:ext cx="4610100" cy="280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4F551-183E-4DD9-BC37-1C824536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8541"/>
            <a:ext cx="4610100" cy="17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56218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33527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SVG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– přidávání prvků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12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6A46F-CA52-44A1-BA72-406B0CD1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575"/>
            <a:ext cx="4610100" cy="473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6D17C5-9F11-4516-BCC3-1B634EA5F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772"/>
            <a:ext cx="4610100" cy="13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42788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33527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Drag</a:t>
            </a:r>
            <a:endParaRPr lang="cs-CZ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13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1856E-16BF-497B-A98C-DF8FC04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" y="606469"/>
            <a:ext cx="4610100" cy="843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675BB-C146-4278-BA6E-5029F8A9D7F3}"/>
              </a:ext>
            </a:extLst>
          </p:cNvPr>
          <p:cNvSpPr txBox="1"/>
          <p:nvPr/>
        </p:nvSpPr>
        <p:spPr>
          <a:xfrm>
            <a:off x="411324" y="1935775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>
                <a:hlinkClick r:id="rId3"/>
              </a:rPr>
              <a:t>Draggable</a:t>
            </a:r>
            <a:r>
              <a:rPr lang="cs-CZ" sz="1400" dirty="0">
                <a:hlinkClick r:id="rId3"/>
              </a:rPr>
              <a:t> </a:t>
            </a:r>
            <a:r>
              <a:rPr lang="cs-CZ" sz="1400" dirty="0" err="1">
                <a:hlinkClick r:id="rId3"/>
              </a:rPr>
              <a:t>SVG</a:t>
            </a:r>
            <a:r>
              <a:rPr lang="cs-CZ" sz="1400" dirty="0">
                <a:hlinkClick r:id="rId3"/>
              </a:rPr>
              <a:t> </a:t>
            </a:r>
            <a:r>
              <a:rPr lang="cs-CZ" sz="1400" dirty="0" err="1">
                <a:hlinkClick r:id="rId3"/>
              </a:rPr>
              <a:t>elements</a:t>
            </a:r>
            <a:r>
              <a:rPr lang="cs-CZ" sz="1400" dirty="0">
                <a:hlinkClick r:id="rId3"/>
              </a:rPr>
              <a:t> (petercollingridge.co.uk)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308709909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Canvas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SVG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14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282297" y="853212"/>
            <a:ext cx="4045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err="1"/>
              <a:t>Canvas</a:t>
            </a:r>
            <a:r>
              <a:rPr lang="cs-CZ" sz="1200" dirty="0"/>
              <a:t> slouží k vykreslování rastrové grafiky (bitmapa)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Obsah je méně flexibilní - je nutno počítat s rozlišením pro dosažení dobré kvality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Nepodporuje </a:t>
            </a:r>
            <a:r>
              <a:rPr lang="cs-CZ" sz="1200" dirty="0" err="1"/>
              <a:t>event</a:t>
            </a:r>
            <a:r>
              <a:rPr lang="cs-CZ" sz="1200" dirty="0"/>
              <a:t> </a:t>
            </a:r>
            <a:r>
              <a:rPr lang="cs-CZ" sz="1200" dirty="0" err="1"/>
              <a:t>handlery</a:t>
            </a:r>
            <a:r>
              <a:rPr lang="cs-CZ" sz="1200" dirty="0"/>
              <a:t> na úrovni elementů (po vykreslení v podstatě nevíme co a kam jsme vykreslili)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Je vhodnější (rychlejší) pro práci s větším množstvím elementů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Obsah lze měnit pouze pomocí skriptu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dirty="0"/>
              <a:t>Obsah lze exportovat jako </a:t>
            </a:r>
            <a:r>
              <a:rPr lang="cs-CZ" sz="1200" dirty="0" err="1"/>
              <a:t>png</a:t>
            </a:r>
            <a:r>
              <a:rPr lang="cs-CZ" sz="1200" dirty="0"/>
              <a:t> nebo </a:t>
            </a:r>
            <a:r>
              <a:rPr lang="cs-CZ" sz="1200" dirty="0" err="1"/>
              <a:t>jpeg</a:t>
            </a:r>
            <a:endParaRPr lang="cs-CZ" sz="1200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Definice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Canvas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15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E6918C-F562-423B-93F5-C1A147747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975"/>
            <a:ext cx="4591050" cy="357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576EB1-DEA6-4E46-A4D2-C73250DFD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4575"/>
            <a:ext cx="4610100" cy="3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0258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Kreslení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Canvas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16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BCC8C-C72F-42C9-9E2D-A20046B3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78" y="808080"/>
            <a:ext cx="3848878" cy="538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1A2879-30FA-45AB-990D-74217D7B2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87" y="1823288"/>
            <a:ext cx="2143125" cy="11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4786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17</a:t>
            </a:fld>
            <a:endParaRPr lang="cs-C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B7B3A-E0AE-4DB3-96D4-CB33D05A6E62}"/>
              </a:ext>
            </a:extLst>
          </p:cNvPr>
          <p:cNvSpPr txBox="1"/>
          <p:nvPr/>
        </p:nvSpPr>
        <p:spPr>
          <a:xfrm>
            <a:off x="704850" y="127317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getContext</a:t>
            </a:r>
            <a:r>
              <a:rPr lang="en-US" dirty="0"/>
              <a:t>("2d")? A co 3d?</a:t>
            </a:r>
            <a:endParaRPr lang="cs-CZ" dirty="0"/>
          </a:p>
          <a:p>
            <a:pPr algn="ctr"/>
            <a:r>
              <a:rPr lang="cs-CZ" b="1" dirty="0" err="1"/>
              <a:t>WebGL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599810492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Obdélníky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18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9431EA-A1E2-4720-8D4E-17DF6DC6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274856"/>
            <a:ext cx="3829050" cy="6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70268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Barvy –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fill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stroke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19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92F96-A70D-42B3-A394-2034B7EBB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509754"/>
            <a:ext cx="4514850" cy="4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6131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SVG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DEFS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282297" y="1396676"/>
            <a:ext cx="404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Slouží především k předdefinování znovupoužitelných prvků nebo stylů, které samy o sobě neposkytují žádnou vizuální reprezentaci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Fill – příklad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20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2B71F-4E1F-4E12-831D-B0210256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375"/>
            <a:ext cx="4610100" cy="696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14508-8771-40CC-9CB4-87DB0DC1B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631" y="1958975"/>
            <a:ext cx="2128838" cy="10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62323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Stroke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– příklad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21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83250-CDDE-4A62-9946-A035F6DC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77" y="1007894"/>
            <a:ext cx="4610100" cy="706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99A081-D10F-4BD2-AE68-B18E0316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91" y="2035175"/>
            <a:ext cx="2138363" cy="1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07210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Clear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22</a:t>
            </a:fld>
            <a:endParaRPr lang="cs-C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AC42A-5551-4B8E-B823-3D116899A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157"/>
            <a:ext cx="4610100" cy="831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95BCF6-0FBF-4467-96AB-3FE48941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663" y="1909290"/>
            <a:ext cx="2182773" cy="11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40765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23</a:t>
            </a:fld>
            <a:endParaRPr lang="cs-C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7BBFE-814B-4818-A255-A5D47BA528D0}"/>
              </a:ext>
            </a:extLst>
          </p:cNvPr>
          <p:cNvSpPr txBox="1"/>
          <p:nvPr/>
        </p:nvSpPr>
        <p:spPr>
          <a:xfrm>
            <a:off x="476250" y="1382385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HTML Canvas Reference (w3schools.com)</a:t>
            </a:r>
            <a:endParaRPr lang="cs-CZ" sz="1400" dirty="0"/>
          </a:p>
          <a:p>
            <a:pPr algn="ctr"/>
            <a:r>
              <a:rPr lang="cs-CZ" sz="1400" dirty="0" err="1">
                <a:hlinkClick r:id="rId3"/>
              </a:rPr>
              <a:t>Canvas</a:t>
            </a:r>
            <a:r>
              <a:rPr lang="cs-CZ" sz="1400" dirty="0">
                <a:hlinkClick r:id="rId3"/>
              </a:rPr>
              <a:t> - Dive </a:t>
            </a:r>
            <a:r>
              <a:rPr lang="cs-CZ" sz="1400" dirty="0" err="1">
                <a:hlinkClick r:id="rId3"/>
              </a:rPr>
              <a:t>Into</a:t>
            </a:r>
            <a:r>
              <a:rPr lang="cs-CZ" sz="1400" dirty="0">
                <a:hlinkClick r:id="rId3"/>
              </a:rPr>
              <a:t> HTML5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97292607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Canvas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path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24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8B398-E05E-4E64-9A1B-94A8BC3DD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8"/>
          <a:stretch/>
        </p:blipFill>
        <p:spPr>
          <a:xfrm>
            <a:off x="171450" y="945568"/>
            <a:ext cx="4267200" cy="156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4688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beginPath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25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BA4DE-CFFA-4472-8EBA-58D00D0E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" y="663575"/>
            <a:ext cx="4610100" cy="1603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A7ACCC-F6D9-49D4-8002-1EBDBF9C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96" y="2322260"/>
            <a:ext cx="1591759" cy="8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35878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Kruh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26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CE5E0-EECE-467B-B02F-03FD9EF8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" y="633379"/>
            <a:ext cx="4460034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A8996-F493-4C7F-8032-BF5106CF1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96" y="2313187"/>
            <a:ext cx="1555909" cy="8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2048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Click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eventy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27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A0F84-88D5-47F2-A8EA-C3D02C21C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196975"/>
            <a:ext cx="4210050" cy="8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29967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5" y="1480819"/>
            <a:ext cx="3976211" cy="49911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cs-CZ" spc="-25" dirty="0" err="1"/>
              <a:t>JS</a:t>
            </a:r>
            <a:r>
              <a:rPr lang="cs-CZ" spc="-25" dirty="0"/>
              <a:t> knihovny</a:t>
            </a:r>
            <a:br>
              <a:rPr lang="cs-CZ" spc="-25" dirty="0"/>
            </a:br>
            <a:endParaRPr sz="1100" dirty="0">
              <a:solidFill>
                <a:schemeClr val="tx1">
                  <a:lumMod val="65000"/>
                  <a:lumOff val="35000"/>
                </a:schemeClr>
              </a:solidFill>
              <a:cs typeface="Tahoma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6085C106-EF91-448D-B7D0-28C78777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06E4EA9-5A7D-4C37-95AD-73159A54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4216433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33527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Proč?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29</a:t>
            </a:fld>
            <a:endParaRPr lang="cs-C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675BB-C146-4278-BA6E-5029F8A9D7F3}"/>
              </a:ext>
            </a:extLst>
          </p:cNvPr>
          <p:cNvSpPr txBox="1"/>
          <p:nvPr/>
        </p:nvSpPr>
        <p:spPr>
          <a:xfrm>
            <a:off x="171450" y="968375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Hotové (není nutno znovu dělat stejnou práci)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Optimalizované (optimalizace je ”ta druhá” fáze)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Vhodně navržené (tvůrce je často odborníkem v oblasti)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Aktualizované (používá je více lidí)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857117004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DEFS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– definice objektů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28826-2FF5-4F64-A96F-238DA74F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775"/>
            <a:ext cx="4610100" cy="1313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519563-F805-4C29-8227-58C247173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230553"/>
            <a:ext cx="1524000" cy="82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72752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33527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Nevýhody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30</a:t>
            </a:fld>
            <a:endParaRPr lang="cs-C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675BB-C146-4278-BA6E-5029F8A9D7F3}"/>
              </a:ext>
            </a:extLst>
          </p:cNvPr>
          <p:cNvSpPr txBox="1"/>
          <p:nvPr/>
        </p:nvSpPr>
        <p:spPr>
          <a:xfrm>
            <a:off x="171450" y="968375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nejednotné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nutné se naučit „něco“ navíc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ze začátku problém zvolit vhodnou knihovnu</a:t>
            </a:r>
          </a:p>
        </p:txBody>
      </p:sp>
    </p:spTree>
    <p:extLst>
      <p:ext uri="{BB962C8B-B14F-4D97-AF65-F5344CB8AC3E}">
        <p14:creationId xmlns:p14="http://schemas.microsoft.com/office/powerpoint/2010/main" val="922545415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33527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Obecné knihovny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31</a:t>
            </a:fld>
            <a:endParaRPr lang="cs-C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675BB-C146-4278-BA6E-5029F8A9D7F3}"/>
              </a:ext>
            </a:extLst>
          </p:cNvPr>
          <p:cNvSpPr txBox="1"/>
          <p:nvPr/>
        </p:nvSpPr>
        <p:spPr>
          <a:xfrm>
            <a:off x="171450" y="1591875"/>
            <a:ext cx="42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List of JavaScript libraries - Wikipedia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085939115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33527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Úkol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32</a:t>
            </a:fld>
            <a:endParaRPr lang="cs-C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675BB-C146-4278-BA6E-5029F8A9D7F3}"/>
              </a:ext>
            </a:extLst>
          </p:cNvPr>
          <p:cNvSpPr txBox="1"/>
          <p:nvPr/>
        </p:nvSpPr>
        <p:spPr>
          <a:xfrm>
            <a:off x="247650" y="663575"/>
            <a:ext cx="411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Vytvořte mapovou aplikaci, která bude obsahovat: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1200" dirty="0" err="1"/>
              <a:t>SVG</a:t>
            </a:r>
            <a:r>
              <a:rPr lang="cs-CZ" sz="1200" dirty="0"/>
              <a:t> mapové pole (externí </a:t>
            </a:r>
            <a:r>
              <a:rPr lang="cs-CZ" sz="1200" dirty="0" err="1"/>
              <a:t>SVG</a:t>
            </a:r>
            <a:r>
              <a:rPr lang="cs-CZ" sz="12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cs-CZ" sz="1200" dirty="0"/>
              <a:t>14 a více oblastí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1200" dirty="0"/>
              <a:t>Dynamicky generovaný graf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1200" dirty="0" err="1"/>
              <a:t>Infobox</a:t>
            </a:r>
            <a:r>
              <a:rPr lang="cs-CZ" sz="1200" dirty="0"/>
              <a:t> – název území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cs-CZ" sz="1200" dirty="0"/>
              <a:t>+ 2 libovolné charakteristiky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cs-CZ" sz="1200" dirty="0"/>
              <a:t>+ 1 obrázek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Část bodů za výsledný vizuál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Možnost získat až 60 bodů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Úkol odevzdávejte jako archiv.zip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345063883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33527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Graf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33</a:t>
            </a:fld>
            <a:endParaRPr lang="cs-C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675BB-C146-4278-BA6E-5029F8A9D7F3}"/>
              </a:ext>
            </a:extLst>
          </p:cNvPr>
          <p:cNvSpPr txBox="1"/>
          <p:nvPr/>
        </p:nvSpPr>
        <p:spPr>
          <a:xfrm>
            <a:off x="171450" y="1314876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s-CZ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1200" dirty="0"/>
              <a:t>Dynamicky generovaný podle dat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1200" dirty="0"/>
              <a:t>Využijte knihovny (</a:t>
            </a:r>
            <a:r>
              <a:rPr lang="cs-CZ" sz="1200" dirty="0" err="1"/>
              <a:t>plotly</a:t>
            </a:r>
            <a:r>
              <a:rPr lang="cs-CZ" sz="1200" dirty="0"/>
              <a:t>, D3, chart.js,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558519314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730" y="1147869"/>
            <a:ext cx="1963420" cy="27084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dirty="0"/>
              <a:t>Díky za pozornost!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D8375835-DFD5-4F9F-917D-5D96D7BE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 dirty="0"/>
              <a:t>Z8144 Počítačová grafika v kartografii</a:t>
            </a:r>
            <a:endParaRPr lang="cs-CZ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3A5217A-78A2-4F35-B5FC-0ABFEB27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34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SVG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 gradienty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4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282297" y="1349375"/>
            <a:ext cx="4045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lineární x radiální</a:t>
            </a:r>
          </a:p>
        </p:txBody>
      </p:sp>
    </p:spTree>
    <p:extLst>
      <p:ext uri="{BB962C8B-B14F-4D97-AF65-F5344CB8AC3E}">
        <p14:creationId xmlns:p14="http://schemas.microsoft.com/office/powerpoint/2010/main" val="2359563438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Lineární gradienty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5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331AE-D4F0-44E4-9D3E-CA27BB92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575"/>
            <a:ext cx="4610100" cy="14454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FF3860-7C02-4376-82F2-99413952A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18" y="2287982"/>
            <a:ext cx="1719263" cy="7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8172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Radiální gradienty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6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F84CF-BDEB-4BFA-B07C-39253BAE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575"/>
            <a:ext cx="4610100" cy="1274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3E1F7-2767-4111-B8D9-7CEAE1139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2249032"/>
            <a:ext cx="1752600" cy="8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28933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540924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SVG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 filtry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7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282297" y="1453376"/>
            <a:ext cx="4045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Umožňují změnu chování objektu</a:t>
            </a:r>
          </a:p>
        </p:txBody>
      </p:sp>
    </p:spTree>
    <p:extLst>
      <p:ext uri="{BB962C8B-B14F-4D97-AF65-F5344CB8AC3E}">
        <p14:creationId xmlns:p14="http://schemas.microsoft.com/office/powerpoint/2010/main" val="23969772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35051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Gausovské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rozostření (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Gaussian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Blur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8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C73D6-09E2-4BF4-B869-5651359C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575"/>
            <a:ext cx="4610100" cy="12484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26820F-B2FB-4280-8B84-A31327E43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181858"/>
            <a:ext cx="1714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3317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33527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Přehled filtrů v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SVG</a:t>
            </a:r>
            <a:endParaRPr lang="cs-CZ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9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38C5D-AC11-4FDD-AF7F-2DC6518C2B7D}"/>
              </a:ext>
            </a:extLst>
          </p:cNvPr>
          <p:cNvSpPr txBox="1"/>
          <p:nvPr/>
        </p:nvSpPr>
        <p:spPr>
          <a:xfrm>
            <a:off x="282297" y="1444456"/>
            <a:ext cx="404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Filter Effects Module Level 1 (w3.org)</a:t>
            </a:r>
            <a:endParaRPr lang="cs-CZ" sz="1200" dirty="0"/>
          </a:p>
          <a:p>
            <a:pPr algn="ctr"/>
            <a:r>
              <a:rPr lang="cs-CZ" sz="1200" dirty="0">
                <a:hlinkClick r:id="rId3"/>
              </a:rPr>
              <a:t>https://yoksel.github.io/svg-filters/#/</a:t>
            </a:r>
            <a:endParaRPr lang="cs-CZ" sz="1200" dirty="0"/>
          </a:p>
          <a:p>
            <a:pPr algn="ctr"/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67722973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590</Words>
  <Application>Microsoft Office PowerPoint</Application>
  <PresentationFormat>Custom</PresentationFormat>
  <Paragraphs>144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Tahoma</vt:lpstr>
      <vt:lpstr>Office Theme</vt:lpstr>
      <vt:lpstr>SVG definice, gradienty, filtry, canvas Cvičení 3</vt:lpstr>
      <vt:lpstr>SVG - DEFS</vt:lpstr>
      <vt:lpstr>DEFS – definice objektů</vt:lpstr>
      <vt:lpstr>SVG - gradienty</vt:lpstr>
      <vt:lpstr>Lineární gradienty</vt:lpstr>
      <vt:lpstr>Radiální gradienty</vt:lpstr>
      <vt:lpstr>SVG - filtry</vt:lpstr>
      <vt:lpstr>Gausovské rozostření (Gaussian Blur)</vt:lpstr>
      <vt:lpstr>Přehled filtrů v SVG</vt:lpstr>
      <vt:lpstr>CSS Filter</vt:lpstr>
      <vt:lpstr>SVG, JS – přidávání prvků</vt:lpstr>
      <vt:lpstr>SVG, JS – přidávání prvků</vt:lpstr>
      <vt:lpstr>Drag</vt:lpstr>
      <vt:lpstr>Canvas vs SVG</vt:lpstr>
      <vt:lpstr>Definice Canvas</vt:lpstr>
      <vt:lpstr>Kreslení Canvas</vt:lpstr>
      <vt:lpstr>PowerPoint Presentation</vt:lpstr>
      <vt:lpstr>Obdélníky</vt:lpstr>
      <vt:lpstr>Barvy – fill, stroke</vt:lpstr>
      <vt:lpstr>Fill – příklad</vt:lpstr>
      <vt:lpstr>Stroke – příklad</vt:lpstr>
      <vt:lpstr>Clear</vt:lpstr>
      <vt:lpstr>Reference</vt:lpstr>
      <vt:lpstr>Canvas path</vt:lpstr>
      <vt:lpstr>beginPath</vt:lpstr>
      <vt:lpstr>Kruh</vt:lpstr>
      <vt:lpstr>Click eventy</vt:lpstr>
      <vt:lpstr>JS knihovny </vt:lpstr>
      <vt:lpstr>Proč?</vt:lpstr>
      <vt:lpstr>Nevýhody</vt:lpstr>
      <vt:lpstr>Obecné knihovny</vt:lpstr>
      <vt:lpstr>Úkol</vt:lpstr>
      <vt:lpstr>Graf</vt:lpstr>
      <vt:lpstr>Díky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JavaScriptu, SVG Cvičení 1</dc:title>
  <dc:creator>RYGLOVÁ Aneta</dc:creator>
  <cp:lastModifiedBy>RYGLOVÁ Aneta</cp:lastModifiedBy>
  <cp:revision>90</cp:revision>
  <dcterms:created xsi:type="dcterms:W3CDTF">2023-02-14T15:51:45Z</dcterms:created>
  <dcterms:modified xsi:type="dcterms:W3CDTF">2024-04-09T16:44:39Z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2022-03-18T00:00:00Z</vt:filetime>
  </property>
</Properties>
</file>