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2192000" cy="6858000"/>
  <p:notesSz cx="6797675" cy="987425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åkan Valberg" initials="HV" lastIdx="1" clrIdx="0">
    <p:extLst/>
  </p:cmAuthor>
  <p:cmAuthor id="2" name="Andreas Kvarnström" initials="AK" lastIdx="19" clrIdx="1">
    <p:extLst>
      <p:ext uri="{19B8F6BF-5375-455C-9EA6-DF929625EA0E}">
        <p15:presenceInfo xmlns:p15="http://schemas.microsoft.com/office/powerpoint/2012/main" userId="S-1-5-21-48696095-1192984309-2079600828-208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303"/>
    <a:srgbClr val="F92322"/>
    <a:srgbClr val="FF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3900" autoAdjust="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>
        <p:guide orient="horz" pos="204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7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3A680-A73D-448D-8286-2A7B28AD9CDE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EE55D-4A59-41F0-BE5C-BEB23F720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115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BD7DE-1121-4D68-A0C9-40732F8C7ECD}" type="datetimeFigureOut">
              <a:rPr lang="sv-SE" smtClean="0"/>
              <a:t>2018-03-28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A18FD-FC5B-4D54-9A78-45B7C1C3FA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2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med underrubrik vi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dirty="0"/>
              <a:t>Klicka här och infoga bild via menyflik Infoga och knappen bild.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3779520"/>
            <a:ext cx="9144000" cy="711199"/>
          </a:xfrm>
        </p:spPr>
        <p:txBody>
          <a:bodyPr anchor="b">
            <a:noAutofit/>
          </a:bodyPr>
          <a:lstStyle>
            <a:lvl1pPr algn="ctr">
              <a:defRPr sz="6300" cap="all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452068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93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r>
              <a:rPr lang="sv-SE" dirty="0"/>
              <a:t>Klicka här och infoga bild via menyflik Infoga och knappen bild.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9210" y="66908"/>
            <a:ext cx="1404000" cy="46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en-US" dirty="0"/>
              <a:t> 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269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02932" y="152401"/>
            <a:ext cx="7416801" cy="1270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232401" y="1791759"/>
            <a:ext cx="4453466" cy="4351338"/>
          </a:xfrm>
        </p:spPr>
        <p:txBody>
          <a:bodyPr tIns="180000">
            <a:normAutofit/>
          </a:bodyPr>
          <a:lstStyle>
            <a:lvl1pPr marL="228600" indent="-228600">
              <a:buFont typeface="Brandon Grotesque Regular" panose="020B0503020203060202" pitchFamily="34" charset="0"/>
              <a:buChar char="+"/>
              <a:defRPr sz="1800" cap="all" baseline="0"/>
            </a:lvl1pPr>
            <a:lvl2pPr marL="685800" indent="-228600">
              <a:buFont typeface="Brandon Grotesque Regular" panose="020B0503020203060202" pitchFamily="34" charset="0"/>
              <a:buChar char="+"/>
              <a:defRPr sz="1600" cap="all" baseline="0"/>
            </a:lvl2pPr>
            <a:lvl3pPr marL="1143000" indent="-228600">
              <a:buFont typeface="Brandon Grotesque Regular" panose="020B0503020203060202" pitchFamily="34" charset="0"/>
              <a:buChar char="+"/>
              <a:defRPr sz="1400" cap="all" baseline="0"/>
            </a:lvl3pPr>
            <a:lvl4pPr marL="1600200" indent="-228600">
              <a:buFont typeface="Brandon Grotesque Regular" panose="020B0503020203060202" pitchFamily="34" charset="0"/>
              <a:buChar char="+"/>
              <a:defRPr sz="1200" cap="all" baseline="0"/>
            </a:lvl4pPr>
            <a:lvl5pPr marL="2057400" indent="-228600">
              <a:buFont typeface="Brandon Grotesque Regular" panose="020B0503020203060202" pitchFamily="34" charset="0"/>
              <a:buChar char="+"/>
              <a:defRPr sz="1200" cap="all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3"/>
          </p:nvPr>
        </p:nvSpPr>
        <p:spPr>
          <a:xfrm>
            <a:off x="2319338" y="1778000"/>
            <a:ext cx="2828395" cy="4368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bild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83733" y="406400"/>
            <a:ext cx="10075333" cy="1724549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3"/>
          </p:nvPr>
        </p:nvSpPr>
        <p:spPr>
          <a:xfrm>
            <a:off x="1083733" y="4977871"/>
            <a:ext cx="10075333" cy="1270529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cap="all" baseline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media 11"/>
          <p:cNvSpPr>
            <a:spLocks noGrp="1"/>
          </p:cNvSpPr>
          <p:nvPr>
            <p:ph type="media" sz="quarter" idx="14"/>
          </p:nvPr>
        </p:nvSpPr>
        <p:spPr>
          <a:xfrm>
            <a:off x="1084263" y="2151063"/>
            <a:ext cx="10058400" cy="2809875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9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77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48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Endast rubrik utan logo och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796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56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68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med underrubrik svar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sv-SE" dirty="0"/>
              <a:t>Klicka här och infoga bild via menyflik Infoga och knappen bild.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3779520"/>
            <a:ext cx="9144000" cy="711199"/>
          </a:xfrm>
        </p:spPr>
        <p:txBody>
          <a:bodyPr anchor="b">
            <a:noAutofit/>
          </a:bodyPr>
          <a:lstStyle>
            <a:lvl1pPr algn="ctr">
              <a:defRPr sz="6300" cap="all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452068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 hasCustomPrompt="1"/>
          </p:nvPr>
        </p:nvSpPr>
        <p:spPr>
          <a:xfrm>
            <a:off x="89210" y="66908"/>
            <a:ext cx="1404000" cy="46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0350" y="6647111"/>
            <a:ext cx="11652747" cy="19981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691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vit text med logo och ra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sv-SE" dirty="0"/>
              <a:t>Klicka här och infoga bild via menyflik Infoga och knappen bild.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2041009"/>
            <a:ext cx="9144000" cy="2387600"/>
          </a:xfrm>
        </p:spPr>
        <p:txBody>
          <a:bodyPr anchor="t">
            <a:noAutofit/>
          </a:bodyPr>
          <a:lstStyle>
            <a:lvl1pPr algn="ctr">
              <a:defRPr sz="6300" cap="all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 hasCustomPrompt="1"/>
          </p:nvPr>
        </p:nvSpPr>
        <p:spPr>
          <a:xfrm>
            <a:off x="89210" y="66908"/>
            <a:ext cx="1404000" cy="46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0" name="Platshållare för text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0350" y="6647111"/>
            <a:ext cx="11652747" cy="19981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33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svart text  med logo och ra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sv-SE" dirty="0"/>
              <a:t>Klicka här och infoga bild via menyflik Infoga och knappen bild.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2041009"/>
            <a:ext cx="9144000" cy="2387600"/>
          </a:xfrm>
        </p:spPr>
        <p:txBody>
          <a:bodyPr anchor="t">
            <a:noAutofit/>
          </a:bodyPr>
          <a:lstStyle>
            <a:lvl1pPr algn="ctr">
              <a:defRPr sz="6300" cap="all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 hasCustomPrompt="1"/>
          </p:nvPr>
        </p:nvSpPr>
        <p:spPr>
          <a:xfrm>
            <a:off x="89210" y="66908"/>
            <a:ext cx="1404000" cy="46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0" name="Platshållare för text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0350" y="6647111"/>
            <a:ext cx="11652747" cy="19981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4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vit text utan logo och ra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sv-SE" dirty="0"/>
              <a:t>Klicka här och infoga bild via menyflik Infoga och knappen bild.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2041009"/>
            <a:ext cx="9144000" cy="2387600"/>
          </a:xfrm>
        </p:spPr>
        <p:txBody>
          <a:bodyPr anchor="t">
            <a:noAutofit/>
          </a:bodyPr>
          <a:lstStyle>
            <a:lvl1pPr algn="ctr">
              <a:defRPr sz="6300" cap="all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24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svart text utan logo och ra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sv-SE" dirty="0"/>
              <a:t>Klicka här och infoga bild via menyflik Infoga och knappen bild.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2041009"/>
            <a:ext cx="9144000" cy="2387600"/>
          </a:xfrm>
        </p:spPr>
        <p:txBody>
          <a:bodyPr anchor="t">
            <a:noAutofit/>
          </a:bodyPr>
          <a:lstStyle>
            <a:lvl1pPr algn="ctr">
              <a:defRPr sz="6300" cap="all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14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med stads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utterstock_129310280.jp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objekt 10"/>
          <p:cNvPicPr>
            <a:picLocks noChangeAspect="1"/>
          </p:cNvPicPr>
          <p:nvPr userDrawn="1"/>
        </p:nvPicPr>
        <p:blipFill rotWithShape="1">
          <a:blip r:embed="rId3"/>
          <a:srcRect l="15609" t="604" r="4258" b="34238"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2041009"/>
            <a:ext cx="9144000" cy="2387600"/>
          </a:xfrm>
        </p:spPr>
        <p:txBody>
          <a:bodyPr anchor="t">
            <a:normAutofit/>
          </a:bodyPr>
          <a:lstStyle>
            <a:lvl1pPr algn="ctr">
              <a:defRPr sz="6300" cap="all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692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200" y="885825"/>
            <a:ext cx="10515600" cy="1325563"/>
          </a:xfrm>
        </p:spPr>
        <p:txBody>
          <a:bodyPr>
            <a:normAutofit/>
          </a:bodyPr>
          <a:lstStyle>
            <a:lvl1pPr algn="ctr">
              <a:defRPr sz="7200"/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14800" y="2717799"/>
            <a:ext cx="6527800" cy="345916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 cap="all"/>
            </a:lvl1pPr>
            <a:lvl2pPr marL="685800" indent="-228600">
              <a:buFontTx/>
              <a:buBlip>
                <a:blip r:embed="rId2"/>
              </a:buBlip>
              <a:defRPr sz="1800" cap="all"/>
            </a:lvl2pPr>
            <a:lvl3pPr marL="1143000" indent="-228600">
              <a:buFontTx/>
              <a:buBlip>
                <a:blip r:embed="rId2"/>
              </a:buBlip>
              <a:defRPr sz="1600" cap="all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ACD-806D-41B6-9442-A49B2D0975B7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8A82-6AB9-49F8-B2A7-F55E235F9CA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5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err="1"/>
              <a:t>Klicka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ändra</a:t>
            </a:r>
            <a:r>
              <a:rPr lang="en-GB" dirty="0"/>
              <a:t>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Klicka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ändra</a:t>
            </a:r>
            <a:r>
              <a:rPr lang="en-GB" dirty="0"/>
              <a:t> format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bakgrundstexten</a:t>
            </a:r>
            <a:endParaRPr lang="en-GB" dirty="0"/>
          </a:p>
          <a:p>
            <a:pPr lvl="1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två</a:t>
            </a:r>
            <a:endParaRPr lang="en-GB" dirty="0"/>
          </a:p>
          <a:p>
            <a:pPr lvl="2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tre</a:t>
            </a:r>
            <a:endParaRPr lang="en-GB" dirty="0"/>
          </a:p>
          <a:p>
            <a:pPr lvl="3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fyra</a:t>
            </a:r>
            <a:endParaRPr lang="en-GB" dirty="0"/>
          </a:p>
          <a:p>
            <a:pPr lvl="4"/>
            <a:r>
              <a:rPr lang="en-GB" dirty="0" err="1"/>
              <a:t>Nivå</a:t>
            </a:r>
            <a:r>
              <a:rPr lang="en-GB" dirty="0"/>
              <a:t> fem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665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5ACD-806D-41B6-9442-A49B2D0975B7}" type="datetimeFigureOut">
              <a:rPr lang="en-GB" smtClean="0"/>
              <a:pPr/>
              <a:t>28/03/2018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665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665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8A82-6AB9-49F8-B2A7-F55E235F9CA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66908"/>
            <a:ext cx="140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2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73" r:id="rId8"/>
    <p:sldLayoutId id="2147483660" r:id="rId9"/>
    <p:sldLayoutId id="2147483651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54" r:id="rId17"/>
    <p:sldLayoutId id="2147483689" r:id="rId18"/>
    <p:sldLayoutId id="2147483655" r:id="rId19"/>
    <p:sldLayoutId id="214748366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dirty="0"/>
              <a:t>Product owner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13227"/>
            <a:ext cx="5181600" cy="548118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CST/CT – </a:t>
            </a:r>
            <a:r>
              <a:rPr lang="en-US" sz="900" dirty="0">
                <a:solidFill>
                  <a:srgbClr val="FF0000"/>
                </a:solidFill>
              </a:rPr>
              <a:t>DC?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Reporting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PS/PD Manager (line </a:t>
            </a:r>
            <a:r>
              <a:rPr lang="en-US" sz="900" dirty="0" err="1"/>
              <a:t>mngr</a:t>
            </a:r>
            <a:r>
              <a:rPr lang="en-US" sz="9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Responsible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Managing and prioritizing the Team Backlog in collaboration with peer Product owners and project managers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Ensuring the Development Team understands items in the Team Backlog to the level needed.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Ensuring that the Team Backlog is visible, transparent, and clear to all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Sprint risk assessment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strike="sngStrike" dirty="0"/>
              <a:t>Rejects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0000"/>
                </a:solidFill>
              </a:rPr>
              <a:t>Catch</a:t>
            </a:r>
            <a:r>
              <a:rPr lang="en-US" sz="900" dirty="0"/>
              <a:t> backlog items that do not meet </a:t>
            </a:r>
            <a:r>
              <a:rPr lang="en-US" sz="900" dirty="0" err="1"/>
              <a:t>DoR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0000"/>
                </a:solidFill>
              </a:rPr>
              <a:t>by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Accepts backlog items as done (or not)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Progress reporting to stakeholder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Overall success of the </a:t>
            </a:r>
            <a:r>
              <a:rPr lang="en-US" sz="900" strike="sngStrike" dirty="0"/>
              <a:t>CST/CT</a:t>
            </a:r>
            <a:r>
              <a:rPr lang="en-US" sz="900" dirty="0">
                <a:solidFill>
                  <a:srgbClr val="FF0000"/>
                </a:solidFill>
              </a:rPr>
              <a:t> DC</a:t>
            </a:r>
            <a:r>
              <a:rPr lang="en-US" sz="900" dirty="0"/>
              <a:t>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0000"/>
                </a:solidFill>
              </a:rPr>
              <a:t>Agile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Interacts with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Line managers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Project managers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Extenda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Product owners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Development team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Application consultants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Business analysts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Solution architects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9800" y="1213227"/>
            <a:ext cx="5181600" cy="5481188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Essential duties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Activities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Managing and prioritizing the Team Backlog in collaboration with peer product owners and project managers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Acts as a connector, bringing teams and stakeholders together into a direct conversation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Feature </a:t>
            </a:r>
            <a:r>
              <a:rPr lang="en-US" sz="2400" dirty="0" err="1">
                <a:solidFill>
                  <a:srgbClr val="FF0000"/>
                </a:solidFill>
              </a:rPr>
              <a:t>groomings</a:t>
            </a:r>
            <a:r>
              <a:rPr lang="en-US" sz="2400" dirty="0">
                <a:solidFill>
                  <a:srgbClr val="FF0000"/>
                </a:solidFill>
              </a:rPr>
              <a:t>/backlog refinement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trike="sngStrike" dirty="0"/>
              <a:t>Sprint planning (this and next)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trike="sngStrike" dirty="0"/>
              <a:t>Sprint review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trike="sngStrike" dirty="0"/>
              <a:t>SCRUM meetings (optional)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Retrospect's (optional)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Sprint demo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Artifacts produced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trike="sngStrike" dirty="0"/>
              <a:t>Sprint plan</a:t>
            </a:r>
            <a:r>
              <a:rPr lang="en-US" sz="2400" dirty="0">
                <a:solidFill>
                  <a:srgbClr val="FF0000"/>
                </a:solidFill>
              </a:rPr>
              <a:t> n/a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trike="sngStrike" dirty="0"/>
              <a:t>Sprint risk assessment</a:t>
            </a:r>
            <a:r>
              <a:rPr lang="en-US" sz="2400" dirty="0">
                <a:solidFill>
                  <a:srgbClr val="FF0000"/>
                </a:solidFill>
              </a:rPr>
              <a:t> n/a</a:t>
            </a:r>
            <a:endParaRPr lang="en-US" sz="2400" strike="sngStrik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Prioritized and visible Team Backlog </a:t>
            </a:r>
            <a:r>
              <a:rPr lang="en-US" sz="2400" dirty="0">
                <a:solidFill>
                  <a:srgbClr val="FF0000"/>
                </a:solidFill>
              </a:rPr>
              <a:t>and product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3000" dirty="0"/>
              <a:t>Soft </a:t>
            </a:r>
            <a:r>
              <a:rPr lang="sv-SE" sz="3000" dirty="0" err="1"/>
              <a:t>skills</a:t>
            </a:r>
            <a:r>
              <a:rPr lang="sv-SE" sz="3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Customer relations/business acumen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Estimation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Leadership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“Goal keeper”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3000" dirty="0"/>
              <a:t>Hard </a:t>
            </a:r>
            <a:r>
              <a:rPr lang="sv-SE" sz="3000" dirty="0" err="1"/>
              <a:t>skills</a:t>
            </a:r>
            <a:r>
              <a:rPr lang="sv-SE" sz="3000" dirty="0"/>
              <a:t>:</a:t>
            </a:r>
            <a:r>
              <a:rPr lang="sv-SE" dirty="0"/>
              <a:t> 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 err="1"/>
              <a:t>Requirement</a:t>
            </a:r>
            <a:r>
              <a:rPr lang="sv-SE" sz="2800" dirty="0"/>
              <a:t>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Agile </a:t>
            </a:r>
            <a:r>
              <a:rPr lang="en-US" sz="2800" dirty="0">
                <a:solidFill>
                  <a:srgbClr val="FF0000"/>
                </a:solidFill>
              </a:rPr>
              <a:t>way of working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Customer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Standard products - functional</a:t>
            </a:r>
            <a:endParaRPr lang="sv-SE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86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xtenda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171C8F"/>
      </a:accent1>
      <a:accent2>
        <a:srgbClr val="00B154"/>
      </a:accent2>
      <a:accent3>
        <a:srgbClr val="FCE300"/>
      </a:accent3>
      <a:accent4>
        <a:srgbClr val="FF9E1B"/>
      </a:accent4>
      <a:accent5>
        <a:srgbClr val="D50032"/>
      </a:accent5>
      <a:accent6>
        <a:srgbClr val="A05EB5"/>
      </a:accent6>
      <a:hlink>
        <a:srgbClr val="0000FF"/>
      </a:hlink>
      <a:folHlink>
        <a:srgbClr val="FF00FF"/>
      </a:folHlink>
    </a:clrScheme>
    <a:fontScheme name="Anpassat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ommarsand">
      <a:srgbClr val="ECD898"/>
    </a:custClr>
    <a:custClr name="Gullviva">
      <a:srgbClr val="FCE300"/>
    </a:custClr>
    <a:custClr name="Honingsbärs">
      <a:srgbClr val="FFCD00"/>
    </a:custClr>
    <a:custClr name="The Rock">
      <a:srgbClr val="FF9E1B"/>
    </a:custClr>
    <a:custClr name="Huligan">
      <a:srgbClr val="FE5000"/>
    </a:custClr>
    <a:custClr name="Kola">
      <a:srgbClr val="CF7F00"/>
    </a:custClr>
    <a:custClr name="Yogi">
      <a:srgbClr val="864A33"/>
    </a:custClr>
    <a:custClr name="Javadårå">
      <a:srgbClr val="DC6B2F"/>
    </a:custClr>
    <a:custClr name="Pink Cocktail">
      <a:srgbClr val="FF8DA1"/>
    </a:custClr>
    <a:custClr name="Smultron">
      <a:srgbClr val="EF3340"/>
    </a:custClr>
    <a:custClr name="Kiss me">
      <a:srgbClr val="D50032"/>
    </a:custClr>
    <a:custClr name="Until death">
      <a:srgbClr val="A4343A"/>
    </a:custClr>
    <a:custClr name="Monsoon">
      <a:srgbClr val="AF1685"/>
    </a:custClr>
    <a:custClr name="Prince">
      <a:srgbClr val="C800A1"/>
    </a:custClr>
    <a:custClr name="Bryant">
      <a:srgbClr val="A05EB5"/>
    </a:custClr>
    <a:custClr name="Feeling blue">
      <a:srgbClr val="001E60"/>
    </a:custClr>
    <a:custClr name="Muffin">
      <a:srgbClr val="171C8F"/>
    </a:custClr>
    <a:custClr name="Mykonos">
      <a:srgbClr val="00A9ED"/>
    </a:custClr>
    <a:custClr name="Wall Street">
      <a:srgbClr val="62B5E5"/>
    </a:custClr>
    <a:custClr name="Cirrus">
      <a:srgbClr val="C8D8EB"/>
    </a:custClr>
    <a:custClr name="Bajen">
      <a:srgbClr val="00B140"/>
    </a:custClr>
    <a:custClr name="Skogsglänta">
      <a:srgbClr val="00B140"/>
    </a:custClr>
    <a:custClr name="Ireland">
      <a:srgbClr val="6CC24A"/>
    </a:custClr>
    <a:custClr name="Giant">
      <a:srgbClr val="D2D755"/>
    </a:custClr>
    <a:custClr name="Borlänge">
      <a:srgbClr val="D9D9D6"/>
    </a:custClr>
    <a:custClr name="London">
      <a:srgbClr val="BBBCBC"/>
    </a:custClr>
    <a:custClr name="Krakow">
      <a:srgbClr val="A7A8AA"/>
    </a:custClr>
    <a:custClr name="Ankara">
      <a:srgbClr val="888B8D"/>
    </a:custClr>
    <a:custClr name="Bagdad">
      <a:srgbClr val="63666A"/>
    </a:custClr>
    <a:custClr name="Istanbul">
      <a:srgbClr val="1D252D"/>
    </a:custClr>
  </a:custClrLst>
  <a:extLst>
    <a:ext uri="{05A4C25C-085E-4340-85A3-A5531E510DB2}">
      <thm15:themeFamily xmlns:thm15="http://schemas.microsoft.com/office/thememl/2012/main" name="Extenda Presentation template.potx" id="{E27ECBE1-45D6-4199-9F9A-6920D7957291}" vid="{2EF9BE67-0F47-4543-BBDA-72B77A08BF9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Extenda Presentation template</Template>
  <TotalTime>12045</TotalTime>
  <Words>219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Brandon Grotesque Regular</vt:lpstr>
      <vt:lpstr>Calibri</vt:lpstr>
      <vt:lpstr>Office-tema</vt:lpstr>
      <vt:lpstr>Product owner  </vt:lpstr>
    </vt:vector>
  </TitlesOfParts>
  <Company>Extenda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staff meeting june</dc:title>
  <dc:creator>Jonas Bergström</dc:creator>
  <cp:lastModifiedBy>Anette Tavaststjerna</cp:lastModifiedBy>
  <cp:revision>268</cp:revision>
  <cp:lastPrinted>2016-06-22T10:01:48Z</cp:lastPrinted>
  <dcterms:created xsi:type="dcterms:W3CDTF">2016-06-02T07:04:37Z</dcterms:created>
  <dcterms:modified xsi:type="dcterms:W3CDTF">2018-03-28T15:22:18Z</dcterms:modified>
</cp:coreProperties>
</file>