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Although this version has different behavior when N == 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Prints 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Prints 42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-GB"/>
              <a:t>Variable shadowing. "extern" means "get this symbol from the enclosing scope", not "get this symbol from some other link unit".  That enclosing scope /may/ be another link unit.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C99.  Only very modern clangs seem to actually make use of it, sadly.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'FOO!' literally gets loaded into the four bytes of the register.  Maybe sometimes useful in enums, but only if you know the size of the enum type.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Although one side of the + must be a pointer type.  Remember that adding 1 to a pointer does not mean to move the pointer on one byte in memory!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x, y and z might all point to the same data, or there might be another thread...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jpg" Type="http://schemas.openxmlformats.org/officeDocument/2006/relationships/image" Id="rId4"/><Relationship Target="../media/image01.jpg" Type="http://schemas.openxmlformats.org/officeDocument/2006/relationships/image" Id="rId3"/><Relationship Target="../media/image02.gif" Type="http://schemas.openxmlformats.org/officeDocument/2006/relationships/image" Id="rId5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/>
        </p:nvSpPr>
        <p:spPr>
          <a:xfrm>
            <a:off y="1136775" x="1564050"/>
            <a:ext cy="4327199" cx="6015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Hello for the third time, Reddit.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This was a 10-minute lightning talk.  It is a presentation, not a book.  I spoke when presenting it.  Not everything that was said is on these slides, as that would have made for a boring talk.  Yes, there are counter examples to some of the things mentioned, and they were discussed when it was presented.  And it's meant to be amusing, not dry.  Get a grip on yourselves. 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Lots of love, rjek.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P.S.  If you want to share this with somebody you know, just give them the URL you received.  Do not click "share", as I get an email every time asking to grant permission.  These now just get binned automatically so I don't feel the need to smite the universe.</a:t>
            </a:r>
          </a:p>
          <a:p>
            <a:r>
              <a:t/>
            </a:r>
          </a:p>
          <a:p>
            <a:pPr algn="ctr"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P.P.S.  Yes, this is in Comic Sans just to troll you.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Pointer aliasing: Fixed!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foo3(int *x, int *y,</a:t>
            </a:r>
          </a:p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int * restrict z)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*x += *z;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*y += *z;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                                  	  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movl	(%rdx), %eax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addl	%eax, (%rdi)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addl	%eax, (%rsi)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y="3395848" x="6552400"/>
            <a:ext cy="2495100" cx="2354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'restrict' means we promise not to mess about.</a:t>
            </a:r>
          </a:p>
        </p:txBody>
      </p:sp>
      <p:cxnSp>
        <p:nvCxnSpPr>
          <p:cNvPr id="180" name="Shape 180"/>
          <p:cNvCxnSpPr>
            <a:stCxn id="179" idx="1"/>
          </p:cNvCxnSpPr>
          <p:nvPr/>
        </p:nvCxnSpPr>
        <p:spPr>
          <a:xfrm rot="10800000">
            <a:off y="4550998" x="4692399"/>
            <a:ext cy="92399" cx="18600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1" name="Shape 181"/>
          <p:cNvSpPr/>
          <p:nvPr/>
        </p:nvSpPr>
        <p:spPr>
          <a:xfrm>
            <a:off y="2197100" x="3779850"/>
            <a:ext cy="800399" cx="1977299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Counting up ...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int fact1(int n) {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int i, fact = 1;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for (i = 1; i &lt;= n; </a:t>
            </a:r>
          </a:p>
          <a:p>
            <a:pPr rtl="0" lvl="0">
              <a:buNone/>
            </a:pP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     i++)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  fact *= i;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return fact;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fact1: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movl    $1, %eax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testl   %edi, %edi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jle     .exit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xorl    %ecx, %ecx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.loop: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incl    %ecx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imull   %ecx, %eax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cmpl    %ecx, %edi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jne     .loop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.exit   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... vs counting down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int fact2(int n) {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 int fact = 1;</a:t>
            </a:r>
          </a:p>
          <a:p>
            <a:pPr rtl="0" lvl="0">
              <a:buNone/>
            </a:pP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 if (n == 0)</a:t>
            </a:r>
          </a:p>
          <a:p>
            <a:pPr rtl="0" lvl="0">
              <a:buNone/>
            </a:pP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   return fact;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 do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   fact *= n;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 while (--n != 0);</a:t>
            </a:r>
          </a:p>
          <a:p>
            <a:pPr rtl="0" lvl="0">
              <a:buNone/>
            </a:pP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  return fact;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fact2: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testl   %edi, %edi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movl    $1, %eax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je      .exit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.loop: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imull   %edi, %eax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subl    $1, %edi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jne     .loop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.exit:   </a:t>
            </a:r>
            <a:br>
              <a:rPr sz="2400" lang="en-GB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-GB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const confusion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730374" x="457200"/>
            <a:ext cy="2331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const int foo = 10;</a:t>
            </a:r>
          </a:p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const int *foop = &amp;foo;</a:t>
            </a:r>
          </a:p>
          <a:p>
            <a:pPr rtl="0" lvl="0" indent="0" marL="457200">
              <a:buNone/>
            </a:pPr>
            <a:r>
              <a:rPr lang="en-GB"/>
              <a:t>"Constant" integer foo with value 10.</a:t>
            </a:r>
          </a:p>
          <a:p>
            <a:pPr rtl="0" lvl="0" indent="0" marL="457200">
              <a:buNone/>
            </a:pPr>
            <a:r>
              <a:rPr lang="en-GB"/>
              <a:t>And a "constant" pointer to it?</a:t>
            </a:r>
          </a:p>
          <a:p>
            <a:r>
              <a:t/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y="4061373" x="522425"/>
            <a:ext cy="2331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i = 20;</a:t>
            </a:r>
          </a:p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foop = &amp;i;</a:t>
            </a:r>
          </a:p>
          <a:p>
            <a:pPr rtl="0" lvl="0" indent="0" marL="457200">
              <a:buNone/>
            </a:pPr>
            <a:r>
              <a:rPr lang="en-GB"/>
              <a:t>Oops. 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/>
              <a:t> binds left.  But if there's nothing to its left, it binds to the right.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Munchy munchy.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730374" x="457200"/>
            <a:ext cy="779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z = y+++x;</a:t>
            </a:r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y="2510374" x="457200"/>
            <a:ext cy="309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The C specification says that when there is such an ambiguity, munch as much as possible. (The "greedy lexer rule".)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z = y++ + x;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Munchy munchy.  Again.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730374" x="457200"/>
            <a:ext cy="779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z = y+++++x;</a:t>
            </a:r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y="2510374" x="457200"/>
            <a:ext cy="309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Alas, not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z = y++ + ++x;</a:t>
            </a:r>
          </a:p>
          <a:p>
            <a:pPr rtl="0" lvl="0" indent="0" marL="0">
              <a:buNone/>
            </a:pPr>
            <a:r>
              <a:rPr lang="en-GB"/>
              <a:t>But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z = y++ ++ +x;</a:t>
            </a:r>
          </a:p>
          <a:p>
            <a:pPr rtl="0" lvl="0" indent="0" marL="0">
              <a:buNone/>
            </a:pPr>
            <a:r>
              <a:rPr lang="en-GB"/>
              <a:t>Parser go boom.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C keywords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730374" x="457200"/>
            <a:ext cy="26654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GB"/>
              <a:t>auto break case char const continue default do</a:t>
            </a:r>
          </a:p>
          <a:p>
            <a:pPr algn="ctr" rtl="0" lvl="0">
              <a:buNone/>
            </a:pPr>
            <a:r>
              <a:rPr lang="en-GB"/>
              <a:t> double else enum extern float for goto if int</a:t>
            </a:r>
          </a:p>
          <a:p>
            <a:pPr algn="ctr" rtl="0" lvl="0">
              <a:buNone/>
            </a:pPr>
            <a:r>
              <a:rPr lang="en-GB"/>
              <a:t> long register restrict  return short signed sizeof static struct switch typedef union unsigned void volatile while</a:t>
            </a:r>
          </a:p>
        </p:txBody>
      </p:sp>
      <p:sp>
        <p:nvSpPr>
          <p:cNvPr id="223" name="Shape 223"/>
          <p:cNvSpPr/>
          <p:nvPr/>
        </p:nvSpPr>
        <p:spPr>
          <a:xfrm>
            <a:off y="1772625" x="450425"/>
            <a:ext cy="755400" cx="1176900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4" name="Shape 224"/>
          <p:cNvSpPr txBox="1"/>
          <p:nvPr/>
        </p:nvSpPr>
        <p:spPr>
          <a:xfrm>
            <a:off y="4999281" x="418459"/>
            <a:ext cy="1748699" cx="8421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Wait, what?  </a:t>
            </a:r>
            <a:r>
              <a:rPr b="1" sz="24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sz="24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is a bizarreness left over from B.  The only place it's valid, it's also the default.  And that's to say a variable should be automatically managed, ie, placed on the stack.  </a:t>
            </a:r>
            <a:r>
              <a:rPr b="1" sz="24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sz="24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is its antonym. Ish.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>
            <a:off y="2920375" x="1453024"/>
            <a:ext cy="1670999" cx="813600"/>
          </a:xfrm>
          <a:prstGeom prst="straightConnector1">
            <a:avLst/>
          </a:prstGeom>
          <a:noFill/>
          <a:ln w="11430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Smallest C program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730374" x="457200"/>
            <a:ext cy="1183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What's the smallest C program that will compile and link?</a:t>
            </a:r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y="5188350" x="457200"/>
            <a:ext cy="1043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main;</a:t>
            </a:r>
          </a:p>
          <a:p>
            <a:pPr rtl="0" lvl="0">
              <a:buNone/>
            </a:pPr>
            <a:r>
              <a:rPr lang="en-GB"/>
              <a:t>(Don't run this.)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y="3066274" x="508735"/>
            <a:ext cy="2013599" cx="833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Alas it produces a warning.  So we can do this: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Global variables are filthy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730374" x="457200"/>
            <a:ext cy="2797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foo1.c: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x;</a:t>
            </a:r>
          </a:p>
          <a:p>
            <a:pPr rtl="0" lvl="0" indent="0" marL="0">
              <a:buNone/>
            </a:pPr>
            <a:r>
              <a:rPr lang="en-GB"/>
              <a:t>foo2.c: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x;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main() { printf("%d\n", x); }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4654750" x="444750"/>
            <a:ext cy="1830900" cx="8254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gcc -o foo foo1.c foo2.c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echo $?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Global variables are filthy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1730374" x="457200"/>
            <a:ext cy="2797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foo1.c: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x = 42;</a:t>
            </a:r>
          </a:p>
          <a:p>
            <a:pPr rtl="0" lvl="0" indent="0" marL="0">
              <a:buNone/>
            </a:pPr>
            <a:r>
              <a:rPr lang="en-GB"/>
              <a:t>foo2.c: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x;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main() { printf("%d\n", x); }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y="4654750" x="444750"/>
            <a:ext cy="1830900" cx="8254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30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gcc -o foo foo1.c foo2.c</a:t>
            </a:r>
          </a:p>
          <a:p>
            <a:pPr rtl="0" lvl="0">
              <a:spcBef>
                <a:spcPts val="600"/>
              </a:spcBef>
              <a:buNone/>
            </a:pPr>
            <a:r>
              <a:rPr sz="30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echo $?</a:t>
            </a:r>
          </a:p>
          <a:p>
            <a:pPr rtl="0" lvl="0">
              <a:spcBef>
                <a:spcPts val="600"/>
              </a:spcBef>
              <a:buNone/>
            </a:pPr>
            <a:r>
              <a:rPr sz="30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Some dark corners of C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-std=c99 -pedantic -Wall -Warn-me-harder</a:t>
            </a:r>
          </a:p>
        </p:txBody>
      </p:sp>
      <p:sp>
        <p:nvSpPr>
          <p:cNvPr id="111" name="Shape 111"/>
          <p:cNvSpPr/>
          <p:nvPr/>
        </p:nvSpPr>
        <p:spPr>
          <a:xfrm>
            <a:off y="231175" x="3451600"/>
            <a:ext cy="2705100" cx="2095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2" name="Shape 112"/>
          <p:cNvSpPr txBox="1"/>
          <p:nvPr/>
        </p:nvSpPr>
        <p:spPr>
          <a:xfrm>
            <a:off y="6019190" x="115549"/>
            <a:ext cy="816000" cx="5853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FFFFFF"/>
                </a:solidFill>
              </a:rPr>
              <a:t>Stolen from Rob Kendrick &lt;rjek+dark corners@rjek.com&gt;</a:t>
            </a:r>
          </a:p>
        </p:txBody>
      </p:sp>
      <p:sp>
        <p:nvSpPr>
          <p:cNvPr id="113" name="Shape 113"/>
          <p:cNvSpPr/>
          <p:nvPr/>
        </p:nvSpPr>
        <p:spPr>
          <a:xfrm>
            <a:off y="6148600" x="5188529"/>
            <a:ext cy="557180" cx="383638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4" name="Shape 114"/>
          <p:cNvSpPr txBox="1"/>
          <p:nvPr/>
        </p:nvSpPr>
        <p:spPr>
          <a:xfrm>
            <a:off y="4695100" x="215409"/>
            <a:ext cy="712199" cx="880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Rob Kendrick &lt;rob.kendrick@codethink.co.uk&gt;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Global variables are filthy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1730374" x="457200"/>
            <a:ext cy="2843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foo1.c: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x = 0;</a:t>
            </a:r>
          </a:p>
          <a:p>
            <a:pPr rtl="0" lvl="0" indent="0" marL="0">
              <a:buNone/>
            </a:pPr>
            <a:r>
              <a:rPr lang="en-GB"/>
              <a:t>foo2.c: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x = 0;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main() { printf("%d\n", x); }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4574073" x="437700"/>
            <a:ext cy="2053499" cx="8268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gcc -o foo foo1.c foo2.c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/tmp/ccx4aT9m.o:(.bss+0x0): multiple definition of `x'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// comments are evil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1730374" x="457200"/>
            <a:ext cy="2890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foo()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int a = 10, b = 2;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return a //*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      //*/ b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      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      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4889050" x="610250"/>
            <a:ext cy="1728900" cx="2499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C89: 5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4889050" x="3322500"/>
            <a:ext cy="1728900" cx="2499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C++: 10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4889050" x="6187800"/>
            <a:ext cy="1728900" cx="2499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C99: 10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Portable lossless floats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730374" x="457200"/>
            <a:ext cy="658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printf("%a\n", 1.2345);</a:t>
            </a:r>
          </a:p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y="2389174" x="457200"/>
            <a:ext cy="658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0x1.3c083126e978dp+0</a:t>
            </a:r>
          </a:p>
        </p:txBody>
      </p:sp>
      <p:sp>
        <p:nvSpPr>
          <p:cNvPr id="271" name="Shape 271"/>
          <p:cNvSpPr txBox="1"/>
          <p:nvPr>
            <p:ph idx="3" type="body"/>
          </p:nvPr>
        </p:nvSpPr>
        <p:spPr>
          <a:xfrm>
            <a:off y="3047974" x="457200"/>
            <a:ext cy="658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printf("%f\n",atof("0x1.3c083126e978dp+0"));</a:t>
            </a:r>
          </a:p>
        </p:txBody>
      </p:sp>
      <p:sp>
        <p:nvSpPr>
          <p:cNvPr id="272" name="Shape 272"/>
          <p:cNvSpPr txBox="1"/>
          <p:nvPr>
            <p:ph idx="4" type="body"/>
          </p:nvPr>
        </p:nvSpPr>
        <p:spPr>
          <a:xfrm>
            <a:off y="4193473" x="457200"/>
            <a:ext cy="658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1.234500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Ruin somebody's day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What would you sneak into somebody's headers to drive them mad?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#define struct union</a:t>
            </a:r>
          </a:p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#define else</a:t>
            </a:r>
          </a:p>
          <a:p>
            <a:r>
              <a:t/>
            </a:r>
          </a:p>
          <a:p>
            <a:pPr>
              <a:buNone/>
            </a:pPr>
            <a:r>
              <a:rPr lang="en-GB"/>
              <a:t>No valid C program will fail to compile with these.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Recommended reads</a:t>
            </a:r>
          </a:p>
        </p:txBody>
      </p:sp>
      <p:sp>
        <p:nvSpPr>
          <p:cNvPr id="284" name="Shape 284"/>
          <p:cNvSpPr/>
          <p:nvPr/>
        </p:nvSpPr>
        <p:spPr>
          <a:xfrm>
            <a:off y="1827349" x="561843"/>
            <a:ext cy="3208387" cx="21953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85" name="Shape 285"/>
          <p:cNvSpPr/>
          <p:nvPr/>
        </p:nvSpPr>
        <p:spPr>
          <a:xfrm>
            <a:off y="1822262" x="3088468"/>
            <a:ext cy="3189749" cx="26141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86" name="Shape 286"/>
          <p:cNvSpPr/>
          <p:nvPr/>
        </p:nvSpPr>
        <p:spPr>
          <a:xfrm>
            <a:off y="1827349" x="6019668"/>
            <a:ext cy="3179575" cx="256248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87" name="Shape 287"/>
          <p:cNvSpPr txBox="1"/>
          <p:nvPr/>
        </p:nvSpPr>
        <p:spPr>
          <a:xfrm>
            <a:off y="5335750" x="196169"/>
            <a:ext cy="1271100" cx="8756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
</a:t>
            </a:r>
            <a:r>
              <a:rPr sz="24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Sadly very few modern books on the subject of C :(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Thanks for ideas/input...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GB"/>
              <a:t>David Thomas</a:t>
            </a:r>
          </a:p>
          <a:p>
            <a:pPr algn="ctr" rtl="0" lvl="0">
              <a:buNone/>
            </a:pPr>
            <a:r>
              <a:rPr lang="en-GB"/>
              <a:t>Daniel Silverstone</a:t>
            </a:r>
          </a:p>
          <a:p>
            <a:pPr algn="ctr" rtl="0" lvl="0">
              <a:buNone/>
            </a:pPr>
            <a:r>
              <a:rPr lang="en-GB"/>
              <a:t>Clive Jones</a:t>
            </a:r>
          </a:p>
          <a:p>
            <a:pPr algn="ctr" rtl="0" lvl="0">
              <a:buNone/>
            </a:pPr>
            <a:r>
              <a:rPr lang="en-GB"/>
              <a:t>Peter Van Der Linden</a:t>
            </a:r>
          </a:p>
          <a:p>
            <a:pPr algn="ctr">
              <a:buNone/>
            </a:pPr>
            <a:r>
              <a:rPr lang="en-GB"/>
              <a:t>Erlend Hamberg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Dark corner of C</a:t>
            </a:r>
          </a:p>
        </p:txBody>
      </p:sp>
      <p:sp>
        <p:nvSpPr>
          <p:cNvPr id="120" name="Shape 120"/>
          <p:cNvSpPr/>
          <p:nvPr/>
        </p:nvSpPr>
        <p:spPr>
          <a:xfrm>
            <a:off y="2379775" x="3272595"/>
            <a:ext cy="3038809" cx="2598808"/>
          </a:xfrm>
          <a:custGeom>
            <a:pathLst>
              <a:path w="633" extrusionOk="0" h="740">
                <a:moveTo>
                  <a:pt y="477" x="538"/>
                </a:moveTo>
                <a:lnTo>
                  <a:pt y="500" x="632"/>
                </a:lnTo>
                <a:quadBezTo>
                  <a:pt y="617" x="603"/>
                  <a:pt y="679" x="525"/>
                </a:quadBezTo>
                <a:quadBezTo>
                  <a:pt y="740" x="448"/>
                  <a:pt y="740" x="336"/>
                </a:quadBezTo>
                <a:quadBezTo>
                  <a:pt y="740" x="220"/>
                  <a:pt y="693" x="148"/>
                </a:quadBezTo>
                <a:quadBezTo>
                  <a:pt y="645" x="75"/>
                  <a:pt y="556" x="37"/>
                </a:quadBezTo>
                <a:quadBezTo>
                  <a:pt y="467" x="0"/>
                  <a:pt y="364" x="0"/>
                </a:quadBezTo>
                <a:quadBezTo>
                  <a:pt y="252" x="0"/>
                  <a:pt y="169" x="42"/>
                </a:quadBezTo>
                <a:quadBezTo>
                  <a:pt y="86" x="85"/>
                  <a:pt y="43" x="164"/>
                </a:quadBezTo>
                <a:quadBezTo>
                  <a:pt y="0" x="243"/>
                  <a:pt y="0" x="337"/>
                </a:quadBezTo>
                <a:quadBezTo>
                  <a:pt y="0" x="445"/>
                  <a:pt y="54" x="518"/>
                </a:quadBezTo>
                <a:quadBezTo>
                  <a:pt y="109" x="591"/>
                  <a:pt y="208" x="620"/>
                </a:quadBezTo>
                <a:lnTo>
                  <a:pt y="230" x="527"/>
                </a:lnTo>
                <a:quadBezTo>
                  <a:pt y="152" x="502"/>
                  <a:pt y="116" x="455"/>
                </a:quadBezTo>
                <a:quadBezTo>
                  <a:pt y="81" x="407"/>
                  <a:pt y="81" x="335"/>
                </a:quadBezTo>
                <a:quadBezTo>
                  <a:pt y="81" x="253"/>
                  <a:pt y="120" x="197"/>
                </a:quadBezTo>
                <a:quadBezTo>
                  <a:pt y="160" x="142"/>
                  <a:pt y="226" x="120"/>
                </a:quadBezTo>
                <a:quadBezTo>
                  <a:pt y="293" x="97"/>
                  <a:pt y="364" x="97"/>
                </a:quadBezTo>
                <a:quadBezTo>
                  <a:pt y="455" x="97"/>
                  <a:pt y="523" x="124"/>
                </a:quadBezTo>
                <a:quadBezTo>
                  <a:pt y="591" x="150"/>
                  <a:pt y="625" x="207"/>
                </a:quadBezTo>
                <a:quadBezTo>
                  <a:pt y="659" x="263"/>
                  <a:pt y="659" x="328"/>
                </a:quadBezTo>
                <a:quadBezTo>
                  <a:pt y="659" x="408"/>
                  <a:pt y="613" x="463"/>
                </a:quadBezTo>
                <a:quadBezTo>
                  <a:pt y="567" x="518"/>
                  <a:pt y="477" x="538"/>
                </a:quadBezTo>
                <a:close/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cxnSp>
        <p:nvCxnSpPr>
          <p:cNvPr id="121" name="Shape 121"/>
          <p:cNvCxnSpPr/>
          <p:nvPr/>
        </p:nvCxnSpPr>
        <p:spPr>
          <a:xfrm flipH="1">
            <a:off y="2866300" x="4044524"/>
            <a:ext cy="1863899" cx="2778300"/>
          </a:xfrm>
          <a:prstGeom prst="straightConnector1">
            <a:avLst/>
          </a:prstGeom>
          <a:noFill/>
          <a:ln w="15240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y="2379775" x="6822825"/>
            <a:ext cy="879299" cx="1863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Here it is!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Shadowy escape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x = 42;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func()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int x = 3840;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return x;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x = 42;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func()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int x = 3840;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extern int x;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return x;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5695950" x="1050450"/>
            <a:ext cy="668099" cx="2855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Returns 3840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5695950" x="5552648"/>
            <a:ext cy="668099" cx="2226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Returns 42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Bizarre keyword reuse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730374" x="457200"/>
            <a:ext cy="749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void foo(int x[static 10]);</a:t>
            </a:r>
          </a:p>
          <a:p>
            <a:r>
              <a:t/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2479474" x="954300"/>
            <a:ext cy="1487100" cx="7732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Passed array must be </a:t>
            </a:r>
            <a:r>
              <a:rPr b="1"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at least </a:t>
            </a: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10 entries.</a:t>
            </a:r>
            <a:r>
              <a:rPr sz="24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foo.c:8:2: warning: array argument is too small; contains 5 elements, callee requires at least 10 [-Warray-bounds]</a:t>
            </a: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y="3966573" x="457200"/>
            <a:ext cy="749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void foo(char x[static 1]);</a:t>
            </a:r>
          </a:p>
          <a:p>
            <a:r>
              <a:t/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4715673" x="954300"/>
            <a:ext cy="1487100" cx="7732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Free compile-time non-NULL check!</a:t>
            </a:r>
            <a:r>
              <a:rPr sz="2400"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foo.c:8:2: warning: null passed to a callee which requires a non-null argument [-Wnonnull]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Warning: Don't breathe this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730374" x="457200"/>
            <a:ext cy="795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x = 'FOO!';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2358475" x="583500"/>
            <a:ext cy="3821400" cx="7976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Yes, that's right, it makes demons fly out of your nose!</a:t>
            </a:r>
          </a:p>
          <a:p>
            <a:r>
              <a:t/>
            </a:r>
          </a:p>
          <a:p>
            <a:pPr rtl="0" lvl="0" indent="0" marL="45720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(On my system, 1,179,602,721.)</a:t>
            </a:r>
          </a:p>
          <a:p>
            <a:r>
              <a:t/>
            </a:r>
          </a:p>
          <a:p>
            <a:pPr rtl="0" lvl="0" indent="0" marL="45720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If you do this, I will find you.</a:t>
            </a:r>
          </a:p>
        </p:txBody>
      </p:sp>
      <p:cxnSp>
        <p:nvCxnSpPr>
          <p:cNvPr id="148" name="Shape 148"/>
          <p:cNvCxnSpPr/>
          <p:nvPr/>
        </p:nvCxnSpPr>
        <p:spPr>
          <a:xfrm rot="10800000">
            <a:off y="2135850" x="3952074"/>
            <a:ext cy="0" cx="12786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y="1802574" x="5325475"/>
            <a:ext cy="465000" cx="2717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Yes, single quotes.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[ ] is just + in disguise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
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assert(spong[x] == x[spong]);</a:t>
            </a:r>
          </a:p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assert(spong[2] == 2[spong]);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 = "0123456789abcdef"[n];</a:t>
            </a:r>
          </a:p>
          <a:p>
            <a:pPr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 = n["0123456789abcdef"];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Pointer aliasing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foo1(int *x, int *y, int *z)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*x += *z;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*y += *z;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                                  	  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movl	(%rdx), %eax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addl	%eax, (%rdi)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movl	(%rdx), %eax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addl	%eax, (%rsi)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2407174" x="6552400"/>
            <a:ext cy="3483899" cx="2354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Compiler doesn't know that *z won't also be *x, so loads it twice :(</a:t>
            </a:r>
          </a:p>
        </p:txBody>
      </p:sp>
      <p:cxnSp>
        <p:nvCxnSpPr>
          <p:cNvPr id="163" name="Shape 163"/>
          <p:cNvCxnSpPr>
            <a:stCxn id="162" idx="1"/>
          </p:cNvCxnSpPr>
          <p:nvPr/>
        </p:nvCxnSpPr>
        <p:spPr>
          <a:xfrm rot="10800000">
            <a:off y="3970323" x="4551099"/>
            <a:ext cy="178799" cx="20013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4" name="Shape 164"/>
          <p:cNvCxnSpPr>
            <a:stCxn id="162" idx="1"/>
          </p:cNvCxnSpPr>
          <p:nvPr/>
        </p:nvCxnSpPr>
        <p:spPr>
          <a:xfrm flipH="1">
            <a:off y="4149123" x="4582600"/>
            <a:ext cy="700200" cx="19697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Pointer aliasing: Fixed?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foo2(int *x, int *y, int *z) {</a:t>
            </a:r>
          </a:p>
          <a:p>
            <a:pPr rtl="0" lvl="0" indent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w = *z;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*x += w;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*y += w;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                                  	  </a:t>
            </a:r>
          </a:p>
          <a:p>
            <a:pPr rtl="0" lvl="0" indent="0" marL="457200"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movl	(%rdx), %eax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addl	%eax, (%rdi)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addl	%eax, (%rsi)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y="3395848" x="6552400"/>
            <a:ext cy="1985100" cx="2354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-GB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Only one load, at the cost of beauty.</a:t>
            </a:r>
          </a:p>
        </p:txBody>
      </p:sp>
      <p:cxnSp>
        <p:nvCxnSpPr>
          <p:cNvPr id="172" name="Shape 172"/>
          <p:cNvCxnSpPr>
            <a:stCxn id="171" idx="1"/>
          </p:cNvCxnSpPr>
          <p:nvPr/>
        </p:nvCxnSpPr>
        <p:spPr>
          <a:xfrm flipH="1">
            <a:off y="4388398" x="4660899"/>
            <a:ext cy="21300" cx="18915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