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1" r:id="rId1"/>
  </p:sldMasterIdLst>
  <p:notesMasterIdLst>
    <p:notesMasterId r:id="rId16"/>
  </p:notesMasterIdLst>
  <p:sldIdLst>
    <p:sldId id="329" r:id="rId2"/>
    <p:sldId id="331" r:id="rId3"/>
    <p:sldId id="333" r:id="rId4"/>
    <p:sldId id="334" r:id="rId5"/>
    <p:sldId id="335" r:id="rId6"/>
    <p:sldId id="336" r:id="rId7"/>
    <p:sldId id="337" r:id="rId8"/>
    <p:sldId id="338" r:id="rId9"/>
    <p:sldId id="339" r:id="rId10"/>
    <p:sldId id="340" r:id="rId11"/>
    <p:sldId id="341" r:id="rId12"/>
    <p:sldId id="342" r:id="rId13"/>
    <p:sldId id="343" r:id="rId14"/>
    <p:sldId id="332" r:id="rId15"/>
  </p:sldIdLst>
  <p:sldSz cx="9144000" cy="6858000" type="screen4x3"/>
  <p:notesSz cx="6858000" cy="9144000"/>
  <p:embeddedFontLst>
    <p:embeddedFont>
      <p:font typeface="B Yas" panose="00000400000000000000" pitchFamily="2" charset="-78"/>
      <p:regular r:id="rId17"/>
      <p:bold r:id="rId18"/>
    </p:embeddedFont>
    <p:embeddedFont>
      <p:font typeface="Yas" panose="02000503080000020003" pitchFamily="2" charset="-78"/>
      <p:regular r:id="rId19"/>
      <p:bold r:id="rId20"/>
      <p:italic r:id="rId21"/>
      <p:boldItalic r:id="rId22"/>
    </p:embeddedFont>
    <p:embeddedFont>
      <p:font typeface="Verdana" panose="020B0604030504040204" pitchFamily="34" charset="0"/>
      <p:regular r:id="rId23"/>
      <p:bold r:id="rId24"/>
      <p:italic r:id="rId25"/>
      <p:boldItalic r:id="rId26"/>
    </p:embeddedFont>
    <p:embeddedFont>
      <p:font typeface="B Nazanin" panose="00000400000000000000" pitchFamily="2" charset="-78"/>
      <p:regular r:id="rId27"/>
      <p:bold r:id="rId28"/>
    </p:embeddedFont>
  </p:embeddedFontLst>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4" autoAdjust="0"/>
    <p:restoredTop sz="94611" autoAdjust="0"/>
  </p:normalViewPr>
  <p:slideViewPr>
    <p:cSldViewPr>
      <p:cViewPr varScale="1">
        <p:scale>
          <a:sx n="70" d="100"/>
          <a:sy n="70" d="100"/>
        </p:scale>
        <p:origin x="124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82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68611"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14"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68615"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fld id="{ED644C0A-8A46-4B9B-B8B6-9A41EA5C560F}" type="slidenum">
              <a:rPr lang="ar-SA"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6A6A631-3F9F-4B08-BFC8-EB4B0A4796AC}" type="slidenum">
              <a:rPr lang="ar-SA" altLang="en-US" smtClean="0"/>
              <a:pPr>
                <a:spcBef>
                  <a:spcPct val="0"/>
                </a:spcBef>
              </a:pPr>
              <a:t>1</a:t>
            </a:fld>
            <a:endParaRPr lang="en-US" altLang="en-US"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10</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1153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11</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0253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12</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36528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13</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651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14</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11235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2</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3</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98726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4</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66556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5</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080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6</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63102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7</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0153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8</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7121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CCAB19-A2D7-4BA0-8890-18ED344DE93F}" type="slidenum">
              <a:rPr lang="ar-SA" altLang="en-US" smtClean="0"/>
              <a:pPr>
                <a:spcBef>
                  <a:spcPct val="0"/>
                </a:spcBef>
              </a:pPr>
              <a:t>9</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19322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790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p:cNvSpPr>
            <a:spLocks noChangeShapeType="1"/>
          </p:cNvSpPr>
          <p:nvPr/>
        </p:nvSpPr>
        <p:spPr bwMode="auto">
          <a:xfrm>
            <a:off x="1447800" y="2895600"/>
            <a:ext cx="7239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6" name="Picture 9"/>
          <p:cNvPicPr>
            <a:picLocks noChangeAspect="1" noChangeArrowheads="1"/>
          </p:cNvPicPr>
          <p:nvPr/>
        </p:nvPicPr>
        <p:blipFill>
          <a:blip r:embed="rId3">
            <a:clrChange>
              <a:clrFrom>
                <a:srgbClr val="2A285A"/>
              </a:clrFrom>
              <a:clrTo>
                <a:srgbClr val="2A285A">
                  <a:alpha val="0"/>
                </a:srgbClr>
              </a:clrTo>
            </a:clrChange>
            <a:extLst>
              <a:ext uri="{28A0092B-C50C-407E-A947-70E740481C1C}">
                <a14:useLocalDpi xmlns:a14="http://schemas.microsoft.com/office/drawing/2010/main" val="0"/>
              </a:ext>
            </a:extLst>
          </a:blip>
          <a:srcRect/>
          <a:stretch>
            <a:fillRect/>
          </a:stretch>
        </p:blipFill>
        <p:spPr bwMode="auto">
          <a:xfrm>
            <a:off x="7915275" y="304800"/>
            <a:ext cx="923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p:cNvSpPr>
            <a:spLocks noGrp="1" noChangeArrowheads="1"/>
          </p:cNvSpPr>
          <p:nvPr>
            <p:ph type="ctrTitle"/>
          </p:nvPr>
        </p:nvSpPr>
        <p:spPr>
          <a:xfrm>
            <a:off x="1443038" y="1268413"/>
            <a:ext cx="7239000" cy="1162050"/>
          </a:xfrm>
        </p:spPr>
        <p:txBody>
          <a:bodyPr/>
          <a:lstStyle>
            <a:lvl1pPr>
              <a:defRPr sz="4000"/>
            </a:lvl1pPr>
          </a:lstStyle>
          <a:p>
            <a:r>
              <a:rPr lang="en-US"/>
              <a:t>Click to edit Master title style</a:t>
            </a:r>
          </a:p>
        </p:txBody>
      </p:sp>
      <p:sp>
        <p:nvSpPr>
          <p:cNvPr id="14339" name="Rectangle 3"/>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7" name="Rectangle 4"/>
          <p:cNvSpPr>
            <a:spLocks noGrp="1" noChangeArrowheads="1"/>
          </p:cNvSpPr>
          <p:nvPr>
            <p:ph type="sldNum" sz="quarter" idx="10"/>
          </p:nvPr>
        </p:nvSpPr>
        <p:spPr/>
        <p:txBody>
          <a:bodyPr/>
          <a:lstStyle>
            <a:lvl1pPr rtl="1">
              <a:defRPr/>
            </a:lvl1pPr>
          </a:lstStyle>
          <a:p>
            <a:pPr>
              <a:defRPr/>
            </a:pPr>
            <a:fld id="{1197A433-DC94-4D8E-B4DA-BF3D5F7F456F}" type="slidenum">
              <a:rPr lang="ar-SA" altLang="en-US"/>
              <a:pPr>
                <a:defRPr/>
              </a:pPr>
              <a:t>‹#›</a:t>
            </a:fld>
            <a:endParaRPr lang="en-US" altLang="en-US"/>
          </a:p>
        </p:txBody>
      </p:sp>
      <p:sp>
        <p:nvSpPr>
          <p:cNvPr id="8" name="Footer Placeholder 7"/>
          <p:cNvSpPr>
            <a:spLocks noGrp="1" noChangeArrowheads="1"/>
          </p:cNvSpPr>
          <p:nvPr>
            <p:ph type="ftr" sz="quarter" idx="11"/>
          </p:nvPr>
        </p:nvSpPr>
        <p:spPr>
          <a:xfrm>
            <a:off x="3124200" y="6248400"/>
            <a:ext cx="2895600" cy="457200"/>
          </a:xfrm>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402710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C99BA0D-2257-4F17-81CD-192A7EC589EA}" type="slidenum">
              <a:rPr lang="ar-SA"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70676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30116DA-F0AD-4E82-BF3C-C534EF855F43}" type="slidenum">
              <a:rPr lang="ar-SA"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389176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63706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370013" y="1827213"/>
            <a:ext cx="7313612" cy="4114800"/>
          </a:xfrm>
        </p:spPr>
        <p:txBody>
          <a:bodyPr/>
          <a:lstStyle/>
          <a:p>
            <a:pPr lvl="0"/>
            <a:endParaRPr lang="en-US" noProof="0" smtClean="0"/>
          </a:p>
        </p:txBody>
      </p:sp>
      <p:sp>
        <p:nvSpPr>
          <p:cNvPr id="4" name="Rectangle 4"/>
          <p:cNvSpPr>
            <a:spLocks noGrp="1" noChangeArrowheads="1"/>
          </p:cNvSpPr>
          <p:nvPr>
            <p:ph type="sldNum" sz="quarter" idx="10"/>
          </p:nvPr>
        </p:nvSpPr>
        <p:spPr>
          <a:ln/>
        </p:spPr>
        <p:txBody>
          <a:bodyPr/>
          <a:lstStyle>
            <a:lvl1pPr>
              <a:defRPr/>
            </a:lvl1pPr>
          </a:lstStyle>
          <a:p>
            <a:pPr>
              <a:defRPr/>
            </a:pPr>
            <a:fld id="{996E8787-B45F-475D-8638-3EEB0DEDD317}" type="slidenum">
              <a:rPr lang="ar-SA"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1852377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6370637"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370013" y="1827213"/>
            <a:ext cx="35798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370013" y="3960813"/>
            <a:ext cx="35798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sldNum" sz="quarter" idx="10"/>
          </p:nvPr>
        </p:nvSpPr>
        <p:spPr>
          <a:ln/>
        </p:spPr>
        <p:txBody>
          <a:bodyPr/>
          <a:lstStyle>
            <a:lvl1pPr>
              <a:defRPr/>
            </a:lvl1pPr>
          </a:lstStyle>
          <a:p>
            <a:pPr>
              <a:defRPr/>
            </a:pPr>
            <a:fld id="{17DD585E-E6EC-4F5A-BF73-C3FC4266456C}" type="slidenum">
              <a:rPr lang="ar-SA" altLang="en-US"/>
              <a:pPr>
                <a:defRPr/>
              </a:pPr>
              <a:t>‹#›</a:t>
            </a:fld>
            <a:endParaRPr lang="en-US" altLang="en-US"/>
          </a:p>
        </p:txBody>
      </p:sp>
      <p:sp>
        <p:nvSpPr>
          <p:cNvPr id="7"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303659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63706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02225" y="18272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02225" y="39608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sldNum" sz="quarter" idx="10"/>
          </p:nvPr>
        </p:nvSpPr>
        <p:spPr>
          <a:ln/>
        </p:spPr>
        <p:txBody>
          <a:bodyPr/>
          <a:lstStyle>
            <a:lvl1pPr>
              <a:defRPr/>
            </a:lvl1pPr>
          </a:lstStyle>
          <a:p>
            <a:pPr>
              <a:defRPr/>
            </a:pPr>
            <a:fld id="{C9873DC8-A0AC-4D00-9AD7-609CECEFE8E7}" type="slidenum">
              <a:rPr lang="ar-SA" altLang="en-US"/>
              <a:pPr>
                <a:defRPr/>
              </a:pPr>
              <a:t>‹#›</a:t>
            </a:fld>
            <a:endParaRPr lang="en-US" altLang="en-US"/>
          </a:p>
        </p:txBody>
      </p:sp>
      <p:sp>
        <p:nvSpPr>
          <p:cNvPr id="7"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163712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63706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C8B56C66-BD45-4FE4-AB2E-CCB2FD687285}" type="slidenum">
              <a:rPr lang="ar-SA" altLang="en-US"/>
              <a:pPr>
                <a:defRPr/>
              </a:pPr>
              <a:t>‹#›</a:t>
            </a:fld>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163664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B550585-D485-4634-8A45-D68E60E043C9}" type="slidenum">
              <a:rPr lang="ar-SA"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11497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0658F738-44AB-4323-ACF1-A90788ABC195}" type="slidenum">
              <a:rPr lang="ar-SA"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93471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3B361EC3-0505-47E3-8B45-E0E19530BDD6}" type="slidenum">
              <a:rPr lang="ar-SA" altLang="en-US"/>
              <a:pPr>
                <a:defRPr/>
              </a:pPr>
              <a:t>‹#›</a:t>
            </a:fld>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7926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1072D4B5-1CF3-4D8F-9E3D-C940D9525586}" type="slidenum">
              <a:rPr lang="ar-SA" altLang="en-US"/>
              <a:pPr>
                <a:defRPr/>
              </a:pPr>
              <a:t>‹#›</a:t>
            </a:fld>
            <a:endParaRPr lang="en-US" altLang="en-US"/>
          </a:p>
        </p:txBody>
      </p:sp>
      <p:sp>
        <p:nvSpPr>
          <p:cNvPr id="8"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44217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232E25D2-F7FA-4BEF-8424-BD4C6EAC7BD2}" type="slidenum">
              <a:rPr lang="ar-SA" altLang="en-US"/>
              <a:pPr>
                <a:defRPr/>
              </a:pPr>
              <a:t>‹#›</a:t>
            </a:fld>
            <a:endParaRPr lang="en-US" altLang="en-US" dirty="0"/>
          </a:p>
        </p:txBody>
      </p:sp>
      <p:sp>
        <p:nvSpPr>
          <p:cNvPr id="4" name="Rectangle 9"/>
          <p:cNvSpPr>
            <a:spLocks noGrp="1" noChangeArrowheads="1"/>
          </p:cNvSpPr>
          <p:nvPr>
            <p:ph type="ftr" sz="quarter" idx="11"/>
          </p:nvPr>
        </p:nvSpPr>
        <p:spPr>
          <a:ln/>
        </p:spPr>
        <p:txBody>
          <a:bodyPr/>
          <a:lstStyle>
            <a:lvl1pPr>
              <a:defRPr/>
            </a:lvl1pPr>
          </a:lstStyle>
          <a:p>
            <a:pPr>
              <a:defRPr/>
            </a:pPr>
            <a:r>
              <a:rPr lang="fa-IR" dirty="0"/>
              <a:t>آزمايشگاه سيستم های هوشمند (</a:t>
            </a:r>
            <a:r>
              <a:rPr lang="en-US" dirty="0"/>
              <a:t>http://ce.aut.ac.ir/islab</a:t>
            </a:r>
            <a:r>
              <a:rPr lang="fa-IR" dirty="0"/>
              <a:t>)</a:t>
            </a:r>
            <a:endParaRPr lang="en-US" dirty="0"/>
          </a:p>
        </p:txBody>
      </p:sp>
    </p:spTree>
    <p:extLst>
      <p:ext uri="{BB962C8B-B14F-4D97-AF65-F5344CB8AC3E}">
        <p14:creationId xmlns:p14="http://schemas.microsoft.com/office/powerpoint/2010/main" val="333872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B0EF3028-AC34-4E42-9C3E-CA1BFFD46788}" type="slidenum">
              <a:rPr lang="ar-SA" altLang="en-US"/>
              <a:pPr>
                <a:defRPr/>
              </a:pPr>
              <a:t>‹#›</a:t>
            </a:fld>
            <a:endParaRPr lang="en-US" altLang="en-US"/>
          </a:p>
        </p:txBody>
      </p:sp>
      <p:sp>
        <p:nvSpPr>
          <p:cNvPr id="3"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36622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B1A60D9-F817-4C37-9948-FFA76F9F4DBB}" type="slidenum">
              <a:rPr lang="ar-SA" altLang="en-US"/>
              <a:pPr>
                <a:defRPr/>
              </a:pPr>
              <a:t>‹#›</a:t>
            </a:fld>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285819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E122F33-65CF-425C-B4D3-BF5BAC57FBF2}" type="slidenum">
              <a:rPr lang="ar-SA" altLang="en-US"/>
              <a:pPr>
                <a:defRPr/>
              </a:pPr>
              <a:t>‹#›</a:t>
            </a:fld>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r>
              <a:rPr lang="fa-IR"/>
              <a:t>آزمايشگاه سيستم های هوشمند (</a:t>
            </a:r>
            <a:r>
              <a:rPr lang="en-US"/>
              <a:t>http://ce.aut.ac.ir/islab</a:t>
            </a:r>
            <a:r>
              <a:rPr lang="fa-IR"/>
              <a:t>)</a:t>
            </a:r>
            <a:endParaRPr lang="en-US"/>
          </a:p>
        </p:txBody>
      </p:sp>
    </p:spTree>
    <p:extLst>
      <p:ext uri="{BB962C8B-B14F-4D97-AF65-F5344CB8AC3E}">
        <p14:creationId xmlns:p14="http://schemas.microsoft.com/office/powerpoint/2010/main" val="360272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70013" y="301625"/>
            <a:ext cx="63706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16" name="Rectangle 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cs typeface="Nazanin" pitchFamily="2" charset="0"/>
              </a:defRPr>
            </a:lvl1pPr>
          </a:lstStyle>
          <a:p>
            <a:pPr>
              <a:defRPr/>
            </a:pPr>
            <a:fld id="{9E521E89-3FE0-4203-98F1-AC98FC004A6F}" type="slidenum">
              <a:rPr lang="ar-SA" altLang="en-US"/>
              <a:pPr>
                <a:defRPr/>
              </a:pPr>
              <a:t>‹#›</a:t>
            </a:fld>
            <a:endParaRPr lang="en-US" altLang="en-US"/>
          </a:p>
        </p:txBody>
      </p:sp>
      <p:sp>
        <p:nvSpPr>
          <p:cNvPr id="1029" name="Rectangle 5"/>
          <p:cNvSpPr>
            <a:spLocks noChangeArrowheads="1"/>
          </p:cNvSpPr>
          <p:nvPr/>
        </p:nvSpPr>
        <p:spPr bwMode="auto">
          <a:xfrm>
            <a:off x="0"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defRPr/>
            </a:pPr>
            <a:endParaRPr lang="en-US" altLang="en-US" smtClean="0"/>
          </a:p>
        </p:txBody>
      </p:sp>
      <p:pic>
        <p:nvPicPr>
          <p:cNvPr id="1030" name="Picture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 y="304800"/>
            <a:ext cx="790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7"/>
          <p:cNvSpPr>
            <a:spLocks noChangeShapeType="1"/>
          </p:cNvSpPr>
          <p:nvPr/>
        </p:nvSpPr>
        <p:spPr bwMode="auto">
          <a:xfrm>
            <a:off x="1371600" y="1600200"/>
            <a:ext cx="7239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032" name="Picture 8"/>
          <p:cNvPicPr>
            <a:picLocks noChangeAspect="1" noChangeArrowheads="1"/>
          </p:cNvPicPr>
          <p:nvPr/>
        </p:nvPicPr>
        <p:blipFill>
          <a:blip r:embed="rId18">
            <a:clrChange>
              <a:clrFrom>
                <a:srgbClr val="2A285A"/>
              </a:clrFrom>
              <a:clrTo>
                <a:srgbClr val="2A285A">
                  <a:alpha val="0"/>
                </a:srgbClr>
              </a:clrTo>
            </a:clrChange>
            <a:extLst>
              <a:ext uri="{28A0092B-C50C-407E-A947-70E740481C1C}">
                <a14:useLocalDpi xmlns:a14="http://schemas.microsoft.com/office/drawing/2010/main" val="0"/>
              </a:ext>
            </a:extLst>
          </a:blip>
          <a:srcRect/>
          <a:stretch>
            <a:fillRect/>
          </a:stretch>
        </p:blipFill>
        <p:spPr bwMode="auto">
          <a:xfrm>
            <a:off x="7915275" y="304800"/>
            <a:ext cx="923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Rectangle 9"/>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rtl="1" eaLnBrk="1" hangingPunct="1">
              <a:defRPr sz="1200">
                <a:latin typeface="+mn-lt"/>
                <a:cs typeface="+mn-cs"/>
              </a:defRPr>
            </a:lvl1pPr>
          </a:lstStyle>
          <a:p>
            <a:pPr>
              <a:defRPr/>
            </a:pPr>
            <a:r>
              <a:rPr lang="fa-IR"/>
              <a:t>آزمايشگاه سيستم های هوشمند (</a:t>
            </a:r>
            <a:r>
              <a:rPr lang="en-US"/>
              <a:t>http://ce.aut.ac.ir/islab</a:t>
            </a:r>
            <a:r>
              <a:rPr lang="fa-IR"/>
              <a:t>)</a:t>
            </a:r>
            <a:endParaRPr lang="en-US"/>
          </a:p>
        </p:txBody>
      </p:sp>
    </p:spTree>
  </p:cSld>
  <p:clrMap bg1="dk2" tx1="lt1" bg2="dk1" tx2="lt2" accent1="accent1" accent2="accent2" accent3="accent3" accent4="accent4" accent5="accent5" accent6="accent6" hlink="hlink" folHlink="folHlink"/>
  <p:sldLayoutIdLst>
    <p:sldLayoutId id="2147483746"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Lst>
  <p:hf hdr="0" dt="0"/>
  <p:txStyles>
    <p:titleStyle>
      <a:lvl1pPr algn="r" rtl="1" eaLnBrk="0" fontAlgn="base" hangingPunct="0">
        <a:spcBef>
          <a:spcPct val="0"/>
        </a:spcBef>
        <a:spcAft>
          <a:spcPct val="0"/>
        </a:spcAft>
        <a:defRPr sz="3600">
          <a:solidFill>
            <a:schemeClr val="tx2"/>
          </a:solidFill>
          <a:latin typeface="+mj-lt"/>
          <a:ea typeface="+mj-ea"/>
          <a:cs typeface="+mj-cs"/>
        </a:defRPr>
      </a:lvl1pPr>
      <a:lvl2pPr algn="r" rtl="1" eaLnBrk="0" fontAlgn="base" hangingPunct="0">
        <a:spcBef>
          <a:spcPct val="0"/>
        </a:spcBef>
        <a:spcAft>
          <a:spcPct val="0"/>
        </a:spcAft>
        <a:defRPr sz="3600">
          <a:solidFill>
            <a:schemeClr val="tx2"/>
          </a:solidFill>
          <a:latin typeface="Arial" panose="020B0604020202020204" pitchFamily="34" charset="0"/>
          <a:cs typeface="Yas" panose="02000503080000020003" pitchFamily="2" charset="-78"/>
        </a:defRPr>
      </a:lvl2pPr>
      <a:lvl3pPr algn="r" rtl="1" eaLnBrk="0" fontAlgn="base" hangingPunct="0">
        <a:spcBef>
          <a:spcPct val="0"/>
        </a:spcBef>
        <a:spcAft>
          <a:spcPct val="0"/>
        </a:spcAft>
        <a:defRPr sz="3600">
          <a:solidFill>
            <a:schemeClr val="tx2"/>
          </a:solidFill>
          <a:latin typeface="Arial" panose="020B0604020202020204" pitchFamily="34" charset="0"/>
          <a:cs typeface="Yas" panose="02000503080000020003" pitchFamily="2" charset="-78"/>
        </a:defRPr>
      </a:lvl3pPr>
      <a:lvl4pPr algn="r" rtl="1" eaLnBrk="0" fontAlgn="base" hangingPunct="0">
        <a:spcBef>
          <a:spcPct val="0"/>
        </a:spcBef>
        <a:spcAft>
          <a:spcPct val="0"/>
        </a:spcAft>
        <a:defRPr sz="3600">
          <a:solidFill>
            <a:schemeClr val="tx2"/>
          </a:solidFill>
          <a:latin typeface="Arial" panose="020B0604020202020204" pitchFamily="34" charset="0"/>
          <a:cs typeface="Yas" panose="02000503080000020003" pitchFamily="2" charset="-78"/>
        </a:defRPr>
      </a:lvl4pPr>
      <a:lvl5pPr algn="r" rtl="1" eaLnBrk="0" fontAlgn="base" hangingPunct="0">
        <a:spcBef>
          <a:spcPct val="0"/>
        </a:spcBef>
        <a:spcAft>
          <a:spcPct val="0"/>
        </a:spcAft>
        <a:defRPr sz="3600">
          <a:solidFill>
            <a:schemeClr val="tx2"/>
          </a:solidFill>
          <a:latin typeface="Arial" panose="020B0604020202020204" pitchFamily="34" charset="0"/>
          <a:cs typeface="Yas" panose="02000503080000020003" pitchFamily="2" charset="-78"/>
        </a:defRPr>
      </a:lvl5pPr>
      <a:lvl6pPr marL="457200" algn="r" rtl="1" fontAlgn="base">
        <a:spcBef>
          <a:spcPct val="0"/>
        </a:spcBef>
        <a:spcAft>
          <a:spcPct val="0"/>
        </a:spcAft>
        <a:defRPr sz="3600">
          <a:solidFill>
            <a:schemeClr val="tx2"/>
          </a:solidFill>
          <a:latin typeface="Times New Roman" pitchFamily="18" charset="0"/>
          <a:cs typeface="Nazanin" pitchFamily="2" charset="-78"/>
        </a:defRPr>
      </a:lvl6pPr>
      <a:lvl7pPr marL="914400" algn="r" rtl="1" fontAlgn="base">
        <a:spcBef>
          <a:spcPct val="0"/>
        </a:spcBef>
        <a:spcAft>
          <a:spcPct val="0"/>
        </a:spcAft>
        <a:defRPr sz="3600">
          <a:solidFill>
            <a:schemeClr val="tx2"/>
          </a:solidFill>
          <a:latin typeface="Times New Roman" pitchFamily="18" charset="0"/>
          <a:cs typeface="Nazanin" pitchFamily="2" charset="-78"/>
        </a:defRPr>
      </a:lvl7pPr>
      <a:lvl8pPr marL="1371600" algn="r" rtl="1" fontAlgn="base">
        <a:spcBef>
          <a:spcPct val="0"/>
        </a:spcBef>
        <a:spcAft>
          <a:spcPct val="0"/>
        </a:spcAft>
        <a:defRPr sz="3600">
          <a:solidFill>
            <a:schemeClr val="tx2"/>
          </a:solidFill>
          <a:latin typeface="Times New Roman" pitchFamily="18" charset="0"/>
          <a:cs typeface="Nazanin" pitchFamily="2" charset="-78"/>
        </a:defRPr>
      </a:lvl8pPr>
      <a:lvl9pPr marL="1828800" algn="r" rtl="1" fontAlgn="base">
        <a:spcBef>
          <a:spcPct val="0"/>
        </a:spcBef>
        <a:spcAft>
          <a:spcPct val="0"/>
        </a:spcAft>
        <a:defRPr sz="3600">
          <a:solidFill>
            <a:schemeClr val="tx2"/>
          </a:solidFill>
          <a:latin typeface="Times New Roman" pitchFamily="18" charset="0"/>
          <a:cs typeface="Nazanin" pitchFamily="2" charset="-78"/>
        </a:defRPr>
      </a:lvl9pPr>
    </p:titleStyle>
    <p:body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
        <a:defRPr sz="2900">
          <a:solidFill>
            <a:schemeClr val="tx1"/>
          </a:solidFill>
          <a:latin typeface="+mn-lt"/>
          <a:ea typeface="+mn-ea"/>
          <a:cs typeface="+mn-cs"/>
        </a:defRPr>
      </a:lvl1pPr>
      <a:lvl2pPr marL="742950" indent="-285750" algn="r" rtl="1" eaLnBrk="0" fontAlgn="base" hangingPunct="0">
        <a:spcBef>
          <a:spcPct val="20000"/>
        </a:spcBef>
        <a:spcAft>
          <a:spcPct val="0"/>
        </a:spcAft>
        <a:buClr>
          <a:schemeClr val="accent2"/>
        </a:buClr>
        <a:buSzPct val="70000"/>
        <a:buFont typeface="Wingdings" panose="05000000000000000000" pitchFamily="2" charset="2"/>
        <a:buChar char="l"/>
        <a:defRPr sz="2500">
          <a:solidFill>
            <a:schemeClr val="tx1"/>
          </a:solidFill>
          <a:latin typeface="+mn-lt"/>
          <a:cs typeface="+mn-cs"/>
        </a:defRPr>
      </a:lvl2pPr>
      <a:lvl3pPr marL="1143000" indent="-228600" algn="r" rtl="1"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cs typeface="+mn-cs"/>
        </a:defRPr>
      </a:lvl3pPr>
      <a:lvl4pPr marL="1600200" indent="-228600" algn="r" rtl="1"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cs typeface="+mn-cs"/>
        </a:defRPr>
      </a:lvl4pPr>
      <a:lvl5pPr marL="20574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cs typeface="+mn-cs"/>
        </a:defRPr>
      </a:lvl5pPr>
      <a:lvl6pPr marL="2514600" indent="-228600" algn="r" rtl="1"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r" rtl="1"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r" rtl="1"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r" rtl="1"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spcBef>
                <a:spcPct val="0"/>
              </a:spcBef>
              <a:buClrTx/>
              <a:buSzTx/>
              <a:buFontTx/>
              <a:buNone/>
            </a:pPr>
            <a:fld id="{6CC04D64-D37F-46A1-8863-6FA65CAAB6CC}" type="slidenum">
              <a:rPr lang="ar-SA" altLang="en-US" sz="1200" smtClean="0">
                <a:latin typeface="Times New Roman" panose="02020603050405020304" pitchFamily="18" charset="0"/>
                <a:cs typeface="Nazanin" pitchFamily="2" charset="0"/>
              </a:rPr>
              <a:pPr>
                <a:spcBef>
                  <a:spcPct val="0"/>
                </a:spcBef>
                <a:buClrTx/>
                <a:buSzTx/>
                <a:buFontTx/>
                <a:buNone/>
              </a:pPr>
              <a:t>1</a:t>
            </a:fld>
            <a:endParaRPr lang="en-US" altLang="en-US" sz="1200" smtClean="0">
              <a:latin typeface="Times New Roman" panose="02020603050405020304" pitchFamily="18" charset="0"/>
              <a:cs typeface="Nazanin" pitchFamily="2" charset="0"/>
            </a:endParaRPr>
          </a:p>
        </p:txBody>
      </p:sp>
      <p:sp>
        <p:nvSpPr>
          <p:cNvPr id="4" name="Rectangle 7"/>
          <p:cNvSpPr>
            <a:spLocks noGrp="1" noChangeArrowheads="1"/>
          </p:cNvSpPr>
          <p:nvPr>
            <p:ph type="ftr" sz="quarter" idx="11"/>
          </p:nvPr>
        </p:nvSpPr>
        <p:spPr>
          <a:xfrm>
            <a:off x="3124200" y="6356176"/>
            <a:ext cx="2895600" cy="457200"/>
          </a:xfrm>
        </p:spPr>
        <p:txBody>
          <a:bodyPr/>
          <a:lstStyle/>
          <a:p>
            <a:pPr>
              <a:defRPr/>
            </a:pPr>
            <a:r>
              <a:rPr lang="fa-IR" sz="1600" dirty="0">
                <a:cs typeface="B Yas" panose="00000400000000000000" pitchFamily="2" charset="-78"/>
              </a:rPr>
              <a:t>آزمايشگاه سيستم های هوشمند (</a:t>
            </a:r>
            <a:r>
              <a:rPr lang="en-US" sz="1600" dirty="0">
                <a:cs typeface="B Yas" panose="00000400000000000000" pitchFamily="2" charset="-78"/>
              </a:rPr>
              <a:t>http://ce.aut.ac.ir/islab</a:t>
            </a:r>
            <a:r>
              <a:rPr lang="fa-IR" sz="1600" dirty="0">
                <a:cs typeface="B Yas" panose="00000400000000000000" pitchFamily="2" charset="-78"/>
              </a:rPr>
              <a:t>)</a:t>
            </a:r>
            <a:endParaRPr lang="en-US" sz="1600" dirty="0">
              <a:cs typeface="B Yas" panose="00000400000000000000" pitchFamily="2" charset="-78"/>
            </a:endParaRPr>
          </a:p>
        </p:txBody>
      </p:sp>
      <p:sp>
        <p:nvSpPr>
          <p:cNvPr id="4100" name="Rectangle 3"/>
          <p:cNvSpPr>
            <a:spLocks noGrp="1" noChangeArrowheads="1"/>
          </p:cNvSpPr>
          <p:nvPr>
            <p:ph type="subTitle" idx="1"/>
          </p:nvPr>
        </p:nvSpPr>
        <p:spPr>
          <a:xfrm>
            <a:off x="1447800" y="1412875"/>
            <a:ext cx="7239000" cy="1752600"/>
          </a:xfrm>
        </p:spPr>
        <p:txBody>
          <a:bodyPr/>
          <a:lstStyle/>
          <a:p>
            <a:pPr algn="ctr" eaLnBrk="1" hangingPunct="1"/>
            <a:endParaRPr lang="en-US" altLang="en-US" sz="100" dirty="0" smtClean="0"/>
          </a:p>
          <a:p>
            <a:pPr algn="ctr" eaLnBrk="1" hangingPunct="1"/>
            <a:r>
              <a:rPr lang="fa-IR" altLang="en-US" sz="3600" dirty="0" smtClean="0"/>
              <a:t>پیاده‌سازی وب‌اپلیکیشنی به منظور سنجش کارایی رابط کاربری به روش جمع‌سپاری</a:t>
            </a:r>
            <a:endParaRPr lang="en-US" altLang="en-US" sz="3600" dirty="0" smtClean="0"/>
          </a:p>
        </p:txBody>
      </p:sp>
      <p:sp>
        <p:nvSpPr>
          <p:cNvPr id="4101" name="TextBox 1"/>
          <p:cNvSpPr txBox="1">
            <a:spLocks noChangeArrowheads="1"/>
          </p:cNvSpPr>
          <p:nvPr/>
        </p:nvSpPr>
        <p:spPr bwMode="auto">
          <a:xfrm>
            <a:off x="107950" y="6283325"/>
            <a:ext cx="216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600" dirty="0">
                <a:latin typeface="Verdana" panose="020B0604030504040204" pitchFamily="34" charset="0"/>
                <a:cs typeface="B Yas" panose="00000400000000000000" pitchFamily="2" charset="-78"/>
              </a:rPr>
              <a:t>امیر حقیقتی ملکی - ۹۳۳۱۰۰۹</a:t>
            </a:r>
          </a:p>
        </p:txBody>
      </p:sp>
      <p:sp>
        <p:nvSpPr>
          <p:cNvPr id="4102" name="Rectangle 4"/>
          <p:cNvSpPr>
            <a:spLocks noChangeArrowheads="1"/>
          </p:cNvSpPr>
          <p:nvPr/>
        </p:nvSpPr>
        <p:spPr bwMode="auto">
          <a:xfrm>
            <a:off x="6372225" y="6405563"/>
            <a:ext cx="13276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2000" dirty="0">
                <a:latin typeface="Verdana" panose="020B0604030504040204" pitchFamily="34" charset="0"/>
                <a:cs typeface="B Yas" panose="00000400000000000000" pitchFamily="2" charset="-78"/>
              </a:rPr>
              <a:t>ترم بهار ۹۶-۹۷</a:t>
            </a:r>
          </a:p>
        </p:txBody>
      </p:sp>
      <p:sp>
        <p:nvSpPr>
          <p:cNvPr id="4103" name="TextBox 1"/>
          <p:cNvSpPr txBox="1">
            <a:spLocks noChangeArrowheads="1"/>
          </p:cNvSpPr>
          <p:nvPr/>
        </p:nvSpPr>
        <p:spPr bwMode="auto">
          <a:xfrm>
            <a:off x="1258888" y="2935288"/>
            <a:ext cx="25930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eaLnBrk="1" hangingPunct="1">
              <a:spcBef>
                <a:spcPct val="0"/>
              </a:spcBef>
              <a:buClrTx/>
              <a:buSzTx/>
              <a:buFontTx/>
              <a:buNone/>
            </a:pPr>
            <a:r>
              <a:rPr lang="fa-IR" altLang="en-US" sz="2400" dirty="0" smtClean="0">
                <a:latin typeface="Verdana" panose="020B0604030504040204" pitchFamily="34" charset="0"/>
                <a:cs typeface="B Yas" panose="00000400000000000000" pitchFamily="2" charset="-78"/>
              </a:rPr>
              <a:t>استاد راهنما: دکتر عبداله‌زاده</a:t>
            </a:r>
            <a:endParaRPr lang="en-US" altLang="en-US" sz="2400" dirty="0">
              <a:latin typeface="Verdana" panose="020B0604030504040204" pitchFamily="34" charset="0"/>
              <a:cs typeface="B Yas" panose="00000400000000000000" pitchFamily="2" charset="-78"/>
            </a:endParaRPr>
          </a:p>
        </p:txBody>
      </p:sp>
      <p:sp>
        <p:nvSpPr>
          <p:cNvPr id="2" name="TextBox 1"/>
          <p:cNvSpPr txBox="1"/>
          <p:nvPr/>
        </p:nvSpPr>
        <p:spPr>
          <a:xfrm>
            <a:off x="6876256" y="2935288"/>
            <a:ext cx="1810544" cy="461665"/>
          </a:xfrm>
          <a:prstGeom prst="rect">
            <a:avLst/>
          </a:prstGeom>
          <a:noFill/>
        </p:spPr>
        <p:txBody>
          <a:bodyPr wrap="square" rtlCol="0">
            <a:spAutoFit/>
          </a:bodyPr>
          <a:lstStyle/>
          <a:p>
            <a:pPr algn="r" rtl="1"/>
            <a:r>
              <a:rPr lang="fa-IR" sz="2400" dirty="0" smtClean="0">
                <a:cs typeface="B Yas" panose="00000400000000000000" pitchFamily="2" charset="-78"/>
              </a:rPr>
              <a:t>پروژه کارشناسی</a:t>
            </a:r>
            <a:endParaRPr lang="fa-IR" sz="2400" dirty="0" smtClean="0">
              <a:cs typeface="B Yas"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10</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a:t>۲- مروری بر کارهای </a:t>
            </a:r>
            <a:r>
              <a:rPr lang="fa-IR" altLang="en-US" sz="2000" b="1" dirty="0" smtClean="0"/>
              <a:t>گذشته (ادامه)</a:t>
            </a:r>
            <a:endParaRPr lang="en-US" altLang="en-US" sz="2000" b="1" dirty="0" smtClean="0"/>
          </a:p>
        </p:txBody>
      </p:sp>
      <p:sp>
        <p:nvSpPr>
          <p:cNvPr id="20485" name="Rectangle 3"/>
          <p:cNvSpPr>
            <a:spLocks noGrp="1" noChangeArrowheads="1"/>
          </p:cNvSpPr>
          <p:nvPr>
            <p:ph type="subTitle" idx="4294967295"/>
          </p:nvPr>
        </p:nvSpPr>
        <p:spPr>
          <a:xfrm>
            <a:off x="1370013" y="1677988"/>
            <a:ext cx="7189787" cy="4495800"/>
          </a:xfrm>
        </p:spPr>
        <p:txBody>
          <a:bodyPr/>
          <a:lstStyle/>
          <a:p>
            <a:pPr marL="0" indent="0" algn="just" eaLnBrk="1" hangingPunct="1">
              <a:buNone/>
            </a:pPr>
            <a:r>
              <a:rPr lang="fa-IR" sz="1800" dirty="0" smtClean="0"/>
              <a:t>در مرجع [۶] به منظور کنترل کیفیت دادگان حاصل از جمع‌سپاری، مدل کردن رفتار کاربر توسط یک متغیر احتمالاتی </a:t>
            </a:r>
            <a:r>
              <a:rPr lang="en-US" sz="1800" dirty="0" smtClean="0"/>
              <a:t>q</a:t>
            </a:r>
            <a:r>
              <a:rPr lang="fa-IR" sz="1800" dirty="0" smtClean="0"/>
              <a:t> راه‌حل مدیریت کیفیت دادگان عوان شده است. بنابر این مدل، می‌توان کاربران کم کیفیت را از گردونه جمع‌آوری داده حذف کرد، کارهای متفاوتی را به آنان سپرد و یا سایر استراتژی‌ها را اتخاذ کرد.</a:t>
            </a:r>
          </a:p>
          <a:p>
            <a:pPr marL="0" indent="0" algn="just" eaLnBrk="1" hangingPunct="1">
              <a:buNone/>
            </a:pPr>
            <a:endParaRPr lang="fa-IR" sz="1800" dirty="0" smtClean="0"/>
          </a:p>
          <a:p>
            <a:pPr marL="0" indent="0" algn="just" eaLnBrk="1" hangingPunct="1">
              <a:buNone/>
            </a:pPr>
            <a:r>
              <a:rPr lang="fa-IR" sz="1800" dirty="0" smtClean="0"/>
              <a:t>روش‌های مختلف و متنوعی برای اندازه‌گیری کیفیت کارگران شرکت‌کننده در جمع‌سپاری مطرح شده است. یکی از این روش‌ها، </a:t>
            </a:r>
            <a:r>
              <a:rPr lang="en-US" sz="1800" dirty="0" smtClean="0"/>
              <a:t>Gold Injected Method</a:t>
            </a:r>
            <a:r>
              <a:rPr lang="fa-IR" sz="1800" dirty="0"/>
              <a:t> </a:t>
            </a:r>
            <a:r>
              <a:rPr lang="fa-IR" sz="1800" dirty="0" smtClean="0"/>
              <a:t>است.</a:t>
            </a:r>
            <a:endParaRPr lang="fa-IR" sz="1800" dirty="0"/>
          </a:p>
          <a:p>
            <a:pPr marL="0" indent="0" algn="just" eaLnBrk="1" hangingPunct="1">
              <a:buNone/>
            </a:pPr>
            <a:r>
              <a:rPr lang="fa-IR" sz="1800" dirty="0" smtClean="0"/>
              <a:t>در این روش، وظایف پنهانی که پاسخ قطعی و درست آن‌ها از قبل مشخص است (این وظایف با نام </a:t>
            </a:r>
            <a:r>
              <a:rPr lang="en-US" sz="1800" dirty="0" smtClean="0"/>
              <a:t>Golden Tasks</a:t>
            </a:r>
            <a:r>
              <a:rPr lang="fa-IR" sz="1800" dirty="0"/>
              <a:t> </a:t>
            </a:r>
            <a:r>
              <a:rPr lang="fa-IR" sz="1800" dirty="0" smtClean="0"/>
              <a:t>شناخته می‌شوند) به کارگران داده می‌شود. سپس کیفیت کار هر کارگر توسط این وظایف سنجیده می‌شود و در نهایت معیاری عددی برای کیفیت کاربر مشخص می‌شود.</a:t>
            </a:r>
            <a:endParaRPr lang="fa-IR" sz="18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spTree>
    <p:extLst>
      <p:ext uri="{BB962C8B-B14F-4D97-AF65-F5344CB8AC3E}">
        <p14:creationId xmlns:p14="http://schemas.microsoft.com/office/powerpoint/2010/main" val="2299723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11</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a:t>۲- مروری بر کارهای </a:t>
            </a:r>
            <a:r>
              <a:rPr lang="fa-IR" altLang="en-US" sz="2000" b="1" dirty="0" smtClean="0"/>
              <a:t>گذشته (ادامه)</a:t>
            </a:r>
            <a:endParaRPr lang="en-US" altLang="en-US" sz="2000" b="1" dirty="0" smtClean="0"/>
          </a:p>
        </p:txBody>
      </p:sp>
      <p:sp>
        <p:nvSpPr>
          <p:cNvPr id="20485" name="Rectangle 3"/>
          <p:cNvSpPr>
            <a:spLocks noGrp="1" noChangeArrowheads="1"/>
          </p:cNvSpPr>
          <p:nvPr>
            <p:ph type="subTitle" idx="4294967295"/>
          </p:nvPr>
        </p:nvSpPr>
        <p:spPr>
          <a:xfrm>
            <a:off x="1370013" y="1677988"/>
            <a:ext cx="7189787" cy="4495800"/>
          </a:xfrm>
        </p:spPr>
        <p:txBody>
          <a:bodyPr/>
          <a:lstStyle/>
          <a:p>
            <a:pPr marL="0" indent="0" algn="just" eaLnBrk="1" hangingPunct="1">
              <a:buNone/>
            </a:pPr>
            <a:r>
              <a:rPr lang="fa-IR" sz="1800" dirty="0" smtClean="0"/>
              <a:t>میزان کمینه مشخصی برای کیفیت کاربران توسط مشتری مشخص می‌شود و در نهایت کاربرانی که از کیفیت کار پایینی نسبت به میزان کمینه مشخص شده دارند از گردونه جمع‌سپاری حذف شده و با این کار می‌توان به افزایش کیفیت دادگان رسید [۶].</a:t>
            </a:r>
          </a:p>
          <a:p>
            <a:pPr marL="0" indent="0" algn="just" eaLnBrk="1" hangingPunct="1">
              <a:buNone/>
            </a:pPr>
            <a:endParaRPr lang="fa-IR" sz="18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spTree>
    <p:extLst>
      <p:ext uri="{BB962C8B-B14F-4D97-AF65-F5344CB8AC3E}">
        <p14:creationId xmlns:p14="http://schemas.microsoft.com/office/powerpoint/2010/main" val="1967519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12</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a:t>۲- مروری بر کارهای </a:t>
            </a:r>
            <a:r>
              <a:rPr lang="fa-IR" altLang="en-US" sz="2000" b="1" dirty="0" smtClean="0"/>
              <a:t>گذشته (ادامه)</a:t>
            </a:r>
            <a:endParaRPr lang="en-US" altLang="en-US" sz="2000" b="1" dirty="0" smtClean="0"/>
          </a:p>
        </p:txBody>
      </p:sp>
      <p:sp>
        <p:nvSpPr>
          <p:cNvPr id="20485" name="Rectangle 3"/>
          <p:cNvSpPr>
            <a:spLocks noGrp="1" noChangeArrowheads="1"/>
          </p:cNvSpPr>
          <p:nvPr>
            <p:ph type="subTitle" idx="4294967295"/>
          </p:nvPr>
        </p:nvSpPr>
        <p:spPr>
          <a:xfrm>
            <a:off x="1370013" y="1677988"/>
            <a:ext cx="7189787" cy="4495800"/>
          </a:xfrm>
        </p:spPr>
        <p:txBody>
          <a:bodyPr/>
          <a:lstStyle/>
          <a:p>
            <a:pPr marL="0" indent="0" algn="just" eaLnBrk="1" hangingPunct="1">
              <a:buNone/>
            </a:pPr>
            <a:r>
              <a:rPr lang="fa-IR" sz="1800" dirty="0" smtClean="0"/>
              <a:t>سامانه‌های مشابه و ابزارهای مرتبط در جدول زیر مورد بررسی شده‌اند:</a:t>
            </a:r>
          </a:p>
          <a:p>
            <a:pPr marL="0" indent="0" algn="just" eaLnBrk="1" hangingPunct="1">
              <a:buNone/>
            </a:pPr>
            <a:endParaRPr lang="fa-IR" sz="1800" dirty="0" smtClean="0"/>
          </a:p>
          <a:p>
            <a:pPr marL="0" indent="0" algn="just" eaLnBrk="1" hangingPunct="1">
              <a:buNone/>
            </a:pPr>
            <a:endParaRPr lang="fa-IR" sz="18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graphicFrame>
        <p:nvGraphicFramePr>
          <p:cNvPr id="2" name="Table 1"/>
          <p:cNvGraphicFramePr>
            <a:graphicFrameLocks noGrp="1"/>
          </p:cNvGraphicFramePr>
          <p:nvPr>
            <p:extLst>
              <p:ext uri="{D42A27DB-BD31-4B8C-83A1-F6EECF244321}">
                <p14:modId xmlns:p14="http://schemas.microsoft.com/office/powerpoint/2010/main" val="1169064219"/>
              </p:ext>
            </p:extLst>
          </p:nvPr>
        </p:nvGraphicFramePr>
        <p:xfrm>
          <a:off x="568288" y="2258936"/>
          <a:ext cx="8092252" cy="3383280"/>
        </p:xfrm>
        <a:graphic>
          <a:graphicData uri="http://schemas.openxmlformats.org/drawingml/2006/table">
            <a:tbl>
              <a:tblPr firstRow="1" bandRow="1">
                <a:tableStyleId>{2D5ABB26-0587-4C30-8999-92F81FD0307C}</a:tableStyleId>
              </a:tblPr>
              <a:tblGrid>
                <a:gridCol w="1618450">
                  <a:extLst>
                    <a:ext uri="{9D8B030D-6E8A-4147-A177-3AD203B41FA5}">
                      <a16:colId xmlns:a16="http://schemas.microsoft.com/office/drawing/2014/main" val="1448844911"/>
                    </a:ext>
                  </a:extLst>
                </a:gridCol>
                <a:gridCol w="1618450">
                  <a:extLst>
                    <a:ext uri="{9D8B030D-6E8A-4147-A177-3AD203B41FA5}">
                      <a16:colId xmlns:a16="http://schemas.microsoft.com/office/drawing/2014/main" val="471390654"/>
                    </a:ext>
                  </a:extLst>
                </a:gridCol>
                <a:gridCol w="1618450">
                  <a:extLst>
                    <a:ext uri="{9D8B030D-6E8A-4147-A177-3AD203B41FA5}">
                      <a16:colId xmlns:a16="http://schemas.microsoft.com/office/drawing/2014/main" val="170657540"/>
                    </a:ext>
                  </a:extLst>
                </a:gridCol>
                <a:gridCol w="1796618">
                  <a:extLst>
                    <a:ext uri="{9D8B030D-6E8A-4147-A177-3AD203B41FA5}">
                      <a16:colId xmlns:a16="http://schemas.microsoft.com/office/drawing/2014/main" val="1280209903"/>
                    </a:ext>
                  </a:extLst>
                </a:gridCol>
                <a:gridCol w="1440284">
                  <a:extLst>
                    <a:ext uri="{9D8B030D-6E8A-4147-A177-3AD203B41FA5}">
                      <a16:colId xmlns:a16="http://schemas.microsoft.com/office/drawing/2014/main" val="32279141"/>
                    </a:ext>
                  </a:extLst>
                </a:gridCol>
              </a:tblGrid>
              <a:tr h="370840">
                <a:tc>
                  <a:txBody>
                    <a:bodyPr/>
                    <a:lstStyle/>
                    <a:p>
                      <a:pPr algn="ctr" rtl="1"/>
                      <a:r>
                        <a:rPr lang="fa-IR" dirty="0" smtClean="0"/>
                        <a:t>قابلیت اصلی</a:t>
                      </a:r>
                      <a:endParaRPr lang="en-US" dirty="0"/>
                    </a:p>
                  </a:txBody>
                  <a:tcPr anchor="ctr"/>
                </a:tc>
                <a:tc>
                  <a:txBody>
                    <a:bodyPr/>
                    <a:lstStyle/>
                    <a:p>
                      <a:pPr algn="ctr" rtl="1"/>
                      <a:r>
                        <a:rPr lang="fa-IR" dirty="0" smtClean="0"/>
                        <a:t>استفاده از سناریوی از پیش تعیین شده</a:t>
                      </a:r>
                      <a:endParaRPr lang="en-US" dirty="0"/>
                    </a:p>
                  </a:txBody>
                  <a:tcPr anchor="ctr"/>
                </a:tc>
                <a:tc>
                  <a:txBody>
                    <a:bodyPr/>
                    <a:lstStyle/>
                    <a:p>
                      <a:pPr algn="ctr" rtl="1"/>
                      <a:r>
                        <a:rPr lang="fa-IR" dirty="0" smtClean="0"/>
                        <a:t>تعریف </a:t>
                      </a:r>
                      <a:r>
                        <a:rPr lang="en-US" dirty="0" smtClean="0"/>
                        <a:t>Indicator</a:t>
                      </a:r>
                      <a:r>
                        <a:rPr lang="azb-Arab" baseline="0" dirty="0" smtClean="0"/>
                        <a:t> </a:t>
                      </a:r>
                      <a:r>
                        <a:rPr lang="fa-IR" baseline="0" dirty="0" smtClean="0"/>
                        <a:t> برای اندا‌زه‌گیری‌ها</a:t>
                      </a:r>
                      <a:endParaRPr lang="en-US" dirty="0"/>
                    </a:p>
                  </a:txBody>
                  <a:tcPr anchor="ctr"/>
                </a:tc>
                <a:tc>
                  <a:txBody>
                    <a:bodyPr/>
                    <a:lstStyle/>
                    <a:p>
                      <a:pPr algn="ctr" rtl="1"/>
                      <a:r>
                        <a:rPr lang="fa-IR" dirty="0" smtClean="0"/>
                        <a:t>تعریف سناریوی دلخواه</a:t>
                      </a:r>
                      <a:endParaRPr lang="en-US" dirty="0"/>
                    </a:p>
                  </a:txBody>
                  <a:tcPr anchor="ctr"/>
                </a:tc>
                <a:tc>
                  <a:txBody>
                    <a:bodyPr/>
                    <a:lstStyle/>
                    <a:p>
                      <a:pPr algn="ctr" rtl="1"/>
                      <a:r>
                        <a:rPr lang="fa-IR" dirty="0" smtClean="0"/>
                        <a:t>نام</a:t>
                      </a:r>
                      <a:r>
                        <a:rPr lang="fa-IR" baseline="0" dirty="0" smtClean="0"/>
                        <a:t> ابزار/ امکان</a:t>
                      </a:r>
                      <a:endParaRPr lang="en-US" dirty="0"/>
                    </a:p>
                  </a:txBody>
                  <a:tcPr anchor="ctr"/>
                </a:tc>
                <a:extLst>
                  <a:ext uri="{0D108BD9-81ED-4DB2-BD59-A6C34878D82A}">
                    <a16:rowId xmlns:a16="http://schemas.microsoft.com/office/drawing/2014/main" val="4133352661"/>
                  </a:ext>
                </a:extLst>
              </a:tr>
              <a:tr h="370840">
                <a:tc>
                  <a:txBody>
                    <a:bodyPr/>
                    <a:lstStyle/>
                    <a:p>
                      <a:pPr algn="ctr" rtl="1"/>
                      <a:r>
                        <a:rPr lang="fa-IR" dirty="0" smtClean="0"/>
                        <a:t>تولید </a:t>
                      </a:r>
                      <a:r>
                        <a:rPr lang="en-US" dirty="0" smtClean="0"/>
                        <a:t>Heat</a:t>
                      </a:r>
                      <a:r>
                        <a:rPr lang="en-US" baseline="0" dirty="0" smtClean="0"/>
                        <a:t> Map</a:t>
                      </a:r>
                      <a:r>
                        <a:rPr lang="azb-Arab" baseline="0" dirty="0" smtClean="0"/>
                        <a:t> از محل کلیک کاربران</a:t>
                      </a:r>
                      <a:endParaRPr lang="en-US" dirty="0"/>
                    </a:p>
                  </a:txBody>
                  <a:tcPr anchor="ctr"/>
                </a:tc>
                <a:tc>
                  <a:txBody>
                    <a:bodyPr/>
                    <a:lstStyle/>
                    <a:p>
                      <a:pPr algn="ctr" rtl="1"/>
                      <a:r>
                        <a:rPr lang="fa-IR" dirty="0" smtClean="0"/>
                        <a:t>×</a:t>
                      </a:r>
                      <a:endParaRPr lang="en-US" dirty="0"/>
                    </a:p>
                  </a:txBody>
                  <a:tcPr anchor="ctr"/>
                </a:tc>
                <a:tc>
                  <a:txBody>
                    <a:bodyPr/>
                    <a:lstStyle/>
                    <a:p>
                      <a:pPr algn="ctr" rtl="1"/>
                      <a:r>
                        <a:rPr lang="fa-IR" dirty="0" smtClean="0"/>
                        <a:t>×</a:t>
                      </a:r>
                      <a:endParaRPr lang="en-US" dirty="0"/>
                    </a:p>
                  </a:txBody>
                  <a:tcPr anchor="ctr"/>
                </a:tc>
                <a:tc>
                  <a:txBody>
                    <a:bodyPr/>
                    <a:lstStyle/>
                    <a:p>
                      <a:pPr algn="ctr" rtl="1"/>
                      <a:r>
                        <a:rPr lang="fa-IR" dirty="0" smtClean="0"/>
                        <a:t>×</a:t>
                      </a:r>
                      <a:endParaRPr lang="en-US" dirty="0"/>
                    </a:p>
                  </a:txBody>
                  <a:tcPr anchor="ctr"/>
                </a:tc>
                <a:tc>
                  <a:txBody>
                    <a:bodyPr/>
                    <a:lstStyle/>
                    <a:p>
                      <a:pPr algn="ctr" rtl="1"/>
                      <a:r>
                        <a:rPr lang="en-US" dirty="0" err="1" smtClean="0"/>
                        <a:t>CrazyEgg</a:t>
                      </a:r>
                      <a:endParaRPr lang="en-US" dirty="0"/>
                    </a:p>
                  </a:txBody>
                  <a:tcPr anchor="ctr"/>
                </a:tc>
                <a:extLst>
                  <a:ext uri="{0D108BD9-81ED-4DB2-BD59-A6C34878D82A}">
                    <a16:rowId xmlns:a16="http://schemas.microsoft.com/office/drawing/2014/main" val="3617246000"/>
                  </a:ext>
                </a:extLst>
              </a:tr>
              <a:tr h="370840">
                <a:tc>
                  <a:txBody>
                    <a:bodyPr/>
                    <a:lstStyle/>
                    <a:p>
                      <a:pPr algn="ctr" rtl="1"/>
                      <a:r>
                        <a:rPr lang="azb-Arab" dirty="0" smtClean="0"/>
                        <a:t>استفاده از سناریوهای مشخص برای تست</a:t>
                      </a:r>
                      <a:endParaRPr lang="en-US" dirty="0"/>
                    </a:p>
                  </a:txBody>
                  <a:tcPr anchor="ctr"/>
                </a:tc>
                <a:tc>
                  <a:txBody>
                    <a:bodyPr/>
                    <a:lstStyle/>
                    <a:p>
                      <a:pPr algn="ctr" rtl="1"/>
                      <a:r>
                        <a:rPr lang="azb-Arab" dirty="0" smtClean="0"/>
                        <a:t>دارد</a:t>
                      </a:r>
                      <a:endParaRPr lang="en-US" dirty="0"/>
                    </a:p>
                  </a:txBody>
                  <a:tcPr anchor="ctr"/>
                </a:tc>
                <a:tc>
                  <a:txBody>
                    <a:bodyPr/>
                    <a:lstStyle/>
                    <a:p>
                      <a:pPr algn="ctr" rtl="1"/>
                      <a:r>
                        <a:rPr lang="fa-IR" dirty="0" smtClean="0"/>
                        <a:t>دارد</a:t>
                      </a:r>
                      <a:endParaRPr lang="en-US" dirty="0"/>
                    </a:p>
                  </a:txBody>
                  <a:tcPr anchor="ctr"/>
                </a:tc>
                <a:tc>
                  <a:txBody>
                    <a:bodyPr/>
                    <a:lstStyle/>
                    <a:p>
                      <a:pPr algn="ctr" rtl="1"/>
                      <a:r>
                        <a:rPr lang="fa-IR" dirty="0" smtClean="0"/>
                        <a:t>×</a:t>
                      </a:r>
                      <a:endParaRPr lang="en-US" dirty="0"/>
                    </a:p>
                  </a:txBody>
                  <a:tcPr anchor="ctr"/>
                </a:tc>
                <a:tc>
                  <a:txBody>
                    <a:bodyPr/>
                    <a:lstStyle/>
                    <a:p>
                      <a:pPr algn="ctr" rtl="1"/>
                      <a:r>
                        <a:rPr lang="en-US" dirty="0" err="1" smtClean="0"/>
                        <a:t>UsabilityHub</a:t>
                      </a:r>
                      <a:endParaRPr lang="en-US" dirty="0"/>
                    </a:p>
                  </a:txBody>
                  <a:tcPr anchor="ctr"/>
                </a:tc>
                <a:extLst>
                  <a:ext uri="{0D108BD9-81ED-4DB2-BD59-A6C34878D82A}">
                    <a16:rowId xmlns:a16="http://schemas.microsoft.com/office/drawing/2014/main" val="1035080226"/>
                  </a:ext>
                </a:extLst>
              </a:tr>
              <a:tr h="370840">
                <a:tc>
                  <a:txBody>
                    <a:bodyPr/>
                    <a:lstStyle/>
                    <a:p>
                      <a:pPr algn="ctr" rtl="1"/>
                      <a:r>
                        <a:rPr lang="fa-IR" dirty="0" smtClean="0"/>
                        <a:t>انجام تست‌های عمومی نرم‌افزار</a:t>
                      </a:r>
                      <a:endParaRPr lang="en-US" dirty="0"/>
                    </a:p>
                  </a:txBody>
                  <a:tcPr anchor="ctr"/>
                </a:tc>
                <a:tc>
                  <a:txBody>
                    <a:bodyPr/>
                    <a:lstStyle/>
                    <a:p>
                      <a:pPr algn="ctr" rtl="1"/>
                      <a:r>
                        <a:rPr lang="fa-IR" dirty="0" smtClean="0"/>
                        <a:t>نامشخص</a:t>
                      </a:r>
                      <a:endParaRPr lang="en-US" dirty="0"/>
                    </a:p>
                  </a:txBody>
                  <a:tcPr anchor="ctr"/>
                </a:tc>
                <a:tc>
                  <a:txBody>
                    <a:bodyPr/>
                    <a:lstStyle/>
                    <a:p>
                      <a:pPr algn="ctr" rtl="1"/>
                      <a:r>
                        <a:rPr lang="fa-IR" dirty="0" smtClean="0"/>
                        <a:t>ندارد/محدود</a:t>
                      </a:r>
                      <a:endParaRPr lang="en-US" dirty="0"/>
                    </a:p>
                  </a:txBody>
                  <a:tcPr anchor="ctr"/>
                </a:tc>
                <a:tc>
                  <a:txBody>
                    <a:bodyPr/>
                    <a:lstStyle/>
                    <a:p>
                      <a:pPr algn="ctr" rtl="1"/>
                      <a:r>
                        <a:rPr lang="fa-IR" dirty="0" smtClean="0"/>
                        <a:t>نامشخص</a:t>
                      </a:r>
                      <a:endParaRPr lang="en-US" dirty="0"/>
                    </a:p>
                  </a:txBody>
                  <a:tcPr anchor="ctr"/>
                </a:tc>
                <a:tc>
                  <a:txBody>
                    <a:bodyPr/>
                    <a:lstStyle/>
                    <a:p>
                      <a:pPr algn="ctr" rtl="1"/>
                      <a:r>
                        <a:rPr lang="en-US" dirty="0" err="1" smtClean="0"/>
                        <a:t>Optimizely</a:t>
                      </a:r>
                      <a:endParaRPr lang="en-US" dirty="0"/>
                    </a:p>
                  </a:txBody>
                  <a:tcPr anchor="ctr"/>
                </a:tc>
                <a:extLst>
                  <a:ext uri="{0D108BD9-81ED-4DB2-BD59-A6C34878D82A}">
                    <a16:rowId xmlns:a16="http://schemas.microsoft.com/office/drawing/2014/main" val="4059920529"/>
                  </a:ext>
                </a:extLst>
              </a:tr>
            </a:tbl>
          </a:graphicData>
        </a:graphic>
      </p:graphicFrame>
    </p:spTree>
    <p:extLst>
      <p:ext uri="{BB962C8B-B14F-4D97-AF65-F5344CB8AC3E}">
        <p14:creationId xmlns:p14="http://schemas.microsoft.com/office/powerpoint/2010/main" val="2540033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13</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a:t>۲- مروری بر کارهای </a:t>
            </a:r>
            <a:r>
              <a:rPr lang="fa-IR" altLang="en-US" sz="2000" b="1" dirty="0" smtClean="0"/>
              <a:t>گذشته (ادامه)</a:t>
            </a:r>
            <a:endParaRPr lang="en-US" altLang="en-US" sz="2000" b="1" dirty="0" smtClean="0"/>
          </a:p>
        </p:txBody>
      </p:sp>
      <p:sp>
        <p:nvSpPr>
          <p:cNvPr id="20485" name="Rectangle 3"/>
          <p:cNvSpPr>
            <a:spLocks noGrp="1" noChangeArrowheads="1"/>
          </p:cNvSpPr>
          <p:nvPr>
            <p:ph type="subTitle" idx="4294967295"/>
          </p:nvPr>
        </p:nvSpPr>
        <p:spPr>
          <a:xfrm>
            <a:off x="1370013" y="1677988"/>
            <a:ext cx="7189787" cy="4495800"/>
          </a:xfrm>
        </p:spPr>
        <p:txBody>
          <a:bodyPr/>
          <a:lstStyle/>
          <a:p>
            <a:pPr marL="0" indent="0" algn="just" eaLnBrk="1" hangingPunct="1">
              <a:buNone/>
            </a:pPr>
            <a:r>
              <a:rPr lang="fa-IR" sz="1800" dirty="0" smtClean="0"/>
              <a:t>سامانه‌های مشابه و ابزارهای مرتبط در جدول زیر مورد بررسی شده‌اند:</a:t>
            </a:r>
          </a:p>
          <a:p>
            <a:pPr marL="0" indent="0" algn="just" eaLnBrk="1" hangingPunct="1">
              <a:buNone/>
            </a:pPr>
            <a:endParaRPr lang="fa-IR" sz="1800" dirty="0" smtClean="0"/>
          </a:p>
          <a:p>
            <a:pPr marL="0" indent="0" algn="just" eaLnBrk="1" hangingPunct="1">
              <a:buNone/>
            </a:pPr>
            <a:endParaRPr lang="fa-IR" sz="18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graphicFrame>
        <p:nvGraphicFramePr>
          <p:cNvPr id="2" name="Table 1"/>
          <p:cNvGraphicFramePr>
            <a:graphicFrameLocks noGrp="1"/>
          </p:cNvGraphicFramePr>
          <p:nvPr>
            <p:extLst>
              <p:ext uri="{D42A27DB-BD31-4B8C-83A1-F6EECF244321}">
                <p14:modId xmlns:p14="http://schemas.microsoft.com/office/powerpoint/2010/main" val="1169064219"/>
              </p:ext>
            </p:extLst>
          </p:nvPr>
        </p:nvGraphicFramePr>
        <p:xfrm>
          <a:off x="568288" y="2258936"/>
          <a:ext cx="8092252" cy="3383280"/>
        </p:xfrm>
        <a:graphic>
          <a:graphicData uri="http://schemas.openxmlformats.org/drawingml/2006/table">
            <a:tbl>
              <a:tblPr firstRow="1" bandRow="1">
                <a:tableStyleId>{2D5ABB26-0587-4C30-8999-92F81FD0307C}</a:tableStyleId>
              </a:tblPr>
              <a:tblGrid>
                <a:gridCol w="1618450">
                  <a:extLst>
                    <a:ext uri="{9D8B030D-6E8A-4147-A177-3AD203B41FA5}">
                      <a16:colId xmlns:a16="http://schemas.microsoft.com/office/drawing/2014/main" val="1448844911"/>
                    </a:ext>
                  </a:extLst>
                </a:gridCol>
                <a:gridCol w="1618450">
                  <a:extLst>
                    <a:ext uri="{9D8B030D-6E8A-4147-A177-3AD203B41FA5}">
                      <a16:colId xmlns:a16="http://schemas.microsoft.com/office/drawing/2014/main" val="471390654"/>
                    </a:ext>
                  </a:extLst>
                </a:gridCol>
                <a:gridCol w="1618450">
                  <a:extLst>
                    <a:ext uri="{9D8B030D-6E8A-4147-A177-3AD203B41FA5}">
                      <a16:colId xmlns:a16="http://schemas.microsoft.com/office/drawing/2014/main" val="170657540"/>
                    </a:ext>
                  </a:extLst>
                </a:gridCol>
                <a:gridCol w="1796618">
                  <a:extLst>
                    <a:ext uri="{9D8B030D-6E8A-4147-A177-3AD203B41FA5}">
                      <a16:colId xmlns:a16="http://schemas.microsoft.com/office/drawing/2014/main" val="1280209903"/>
                    </a:ext>
                  </a:extLst>
                </a:gridCol>
                <a:gridCol w="1440284">
                  <a:extLst>
                    <a:ext uri="{9D8B030D-6E8A-4147-A177-3AD203B41FA5}">
                      <a16:colId xmlns:a16="http://schemas.microsoft.com/office/drawing/2014/main" val="32279141"/>
                    </a:ext>
                  </a:extLst>
                </a:gridCol>
              </a:tblGrid>
              <a:tr h="370840">
                <a:tc>
                  <a:txBody>
                    <a:bodyPr/>
                    <a:lstStyle/>
                    <a:p>
                      <a:pPr algn="ctr" rtl="1"/>
                      <a:r>
                        <a:rPr lang="fa-IR" dirty="0" smtClean="0"/>
                        <a:t>قابلیت اصلی</a:t>
                      </a:r>
                      <a:endParaRPr lang="en-US" dirty="0"/>
                    </a:p>
                  </a:txBody>
                  <a:tcPr anchor="ctr"/>
                </a:tc>
                <a:tc>
                  <a:txBody>
                    <a:bodyPr/>
                    <a:lstStyle/>
                    <a:p>
                      <a:pPr algn="ctr" rtl="1"/>
                      <a:r>
                        <a:rPr lang="fa-IR" dirty="0" smtClean="0"/>
                        <a:t>استفاده از سناریوی از پیش تعیین شده</a:t>
                      </a:r>
                      <a:endParaRPr lang="en-US" dirty="0"/>
                    </a:p>
                  </a:txBody>
                  <a:tcPr anchor="ctr"/>
                </a:tc>
                <a:tc>
                  <a:txBody>
                    <a:bodyPr/>
                    <a:lstStyle/>
                    <a:p>
                      <a:pPr algn="ctr" rtl="1"/>
                      <a:r>
                        <a:rPr lang="fa-IR" dirty="0" smtClean="0"/>
                        <a:t>تعریف </a:t>
                      </a:r>
                      <a:r>
                        <a:rPr lang="en-US" dirty="0" smtClean="0"/>
                        <a:t>Indicator</a:t>
                      </a:r>
                      <a:r>
                        <a:rPr lang="azb-Arab" baseline="0" dirty="0" smtClean="0"/>
                        <a:t> </a:t>
                      </a:r>
                      <a:r>
                        <a:rPr lang="fa-IR" baseline="0" dirty="0" smtClean="0"/>
                        <a:t> برای اندا‌زه‌گیری‌ها</a:t>
                      </a:r>
                      <a:endParaRPr lang="en-US" dirty="0"/>
                    </a:p>
                  </a:txBody>
                  <a:tcPr anchor="ctr"/>
                </a:tc>
                <a:tc>
                  <a:txBody>
                    <a:bodyPr/>
                    <a:lstStyle/>
                    <a:p>
                      <a:pPr algn="ctr" rtl="1"/>
                      <a:r>
                        <a:rPr lang="fa-IR" dirty="0" smtClean="0"/>
                        <a:t>تعریف سناریوی دلخواه</a:t>
                      </a:r>
                      <a:endParaRPr lang="en-US" dirty="0"/>
                    </a:p>
                  </a:txBody>
                  <a:tcPr anchor="ctr"/>
                </a:tc>
                <a:tc>
                  <a:txBody>
                    <a:bodyPr/>
                    <a:lstStyle/>
                    <a:p>
                      <a:pPr algn="ctr" rtl="1"/>
                      <a:r>
                        <a:rPr lang="fa-IR" dirty="0" smtClean="0"/>
                        <a:t>نام</a:t>
                      </a:r>
                      <a:r>
                        <a:rPr lang="fa-IR" baseline="0" dirty="0" smtClean="0"/>
                        <a:t> ابزار/ امکان</a:t>
                      </a:r>
                      <a:endParaRPr lang="en-US" dirty="0"/>
                    </a:p>
                  </a:txBody>
                  <a:tcPr anchor="ctr"/>
                </a:tc>
                <a:extLst>
                  <a:ext uri="{0D108BD9-81ED-4DB2-BD59-A6C34878D82A}">
                    <a16:rowId xmlns:a16="http://schemas.microsoft.com/office/drawing/2014/main" val="4133352661"/>
                  </a:ext>
                </a:extLst>
              </a:tr>
              <a:tr h="370840">
                <a:tc>
                  <a:txBody>
                    <a:bodyPr/>
                    <a:lstStyle/>
                    <a:p>
                      <a:pPr algn="ctr" rtl="1"/>
                      <a:r>
                        <a:rPr lang="fa-IR" dirty="0" smtClean="0"/>
                        <a:t>تولید </a:t>
                      </a:r>
                      <a:r>
                        <a:rPr lang="en-US" dirty="0" smtClean="0"/>
                        <a:t>Heat</a:t>
                      </a:r>
                      <a:r>
                        <a:rPr lang="en-US" baseline="0" dirty="0" smtClean="0"/>
                        <a:t> Map</a:t>
                      </a:r>
                      <a:r>
                        <a:rPr lang="azb-Arab" baseline="0" dirty="0" smtClean="0"/>
                        <a:t> از محل کلیک کاربران</a:t>
                      </a:r>
                      <a:endParaRPr lang="en-US" dirty="0"/>
                    </a:p>
                  </a:txBody>
                  <a:tcPr anchor="ctr"/>
                </a:tc>
                <a:tc>
                  <a:txBody>
                    <a:bodyPr/>
                    <a:lstStyle/>
                    <a:p>
                      <a:pPr algn="ctr" rtl="1"/>
                      <a:r>
                        <a:rPr lang="fa-IR" dirty="0" smtClean="0"/>
                        <a:t>×</a:t>
                      </a:r>
                      <a:endParaRPr lang="en-US" dirty="0"/>
                    </a:p>
                  </a:txBody>
                  <a:tcPr anchor="ctr"/>
                </a:tc>
                <a:tc>
                  <a:txBody>
                    <a:bodyPr/>
                    <a:lstStyle/>
                    <a:p>
                      <a:pPr algn="ctr" rtl="1"/>
                      <a:r>
                        <a:rPr lang="fa-IR" dirty="0" smtClean="0"/>
                        <a:t>×</a:t>
                      </a:r>
                      <a:endParaRPr lang="en-US" dirty="0"/>
                    </a:p>
                  </a:txBody>
                  <a:tcPr anchor="ctr"/>
                </a:tc>
                <a:tc>
                  <a:txBody>
                    <a:bodyPr/>
                    <a:lstStyle/>
                    <a:p>
                      <a:pPr algn="ctr" rtl="1"/>
                      <a:r>
                        <a:rPr lang="fa-IR" dirty="0" smtClean="0"/>
                        <a:t>×</a:t>
                      </a:r>
                      <a:endParaRPr lang="en-US" dirty="0"/>
                    </a:p>
                  </a:txBody>
                  <a:tcPr anchor="ctr"/>
                </a:tc>
                <a:tc>
                  <a:txBody>
                    <a:bodyPr/>
                    <a:lstStyle/>
                    <a:p>
                      <a:pPr algn="ctr" rtl="1"/>
                      <a:r>
                        <a:rPr lang="en-US" dirty="0" err="1" smtClean="0"/>
                        <a:t>CrazyEgg</a:t>
                      </a:r>
                      <a:endParaRPr lang="en-US" dirty="0"/>
                    </a:p>
                  </a:txBody>
                  <a:tcPr anchor="ctr"/>
                </a:tc>
                <a:extLst>
                  <a:ext uri="{0D108BD9-81ED-4DB2-BD59-A6C34878D82A}">
                    <a16:rowId xmlns:a16="http://schemas.microsoft.com/office/drawing/2014/main" val="3617246000"/>
                  </a:ext>
                </a:extLst>
              </a:tr>
              <a:tr h="370840">
                <a:tc>
                  <a:txBody>
                    <a:bodyPr/>
                    <a:lstStyle/>
                    <a:p>
                      <a:pPr algn="ctr" rtl="1"/>
                      <a:r>
                        <a:rPr lang="azb-Arab" dirty="0" smtClean="0"/>
                        <a:t>استفاده از سناریوهای مشخص برای تست</a:t>
                      </a:r>
                      <a:endParaRPr lang="en-US" dirty="0"/>
                    </a:p>
                  </a:txBody>
                  <a:tcPr anchor="ctr"/>
                </a:tc>
                <a:tc>
                  <a:txBody>
                    <a:bodyPr/>
                    <a:lstStyle/>
                    <a:p>
                      <a:pPr algn="ctr" rtl="1"/>
                      <a:r>
                        <a:rPr lang="azb-Arab" dirty="0" smtClean="0"/>
                        <a:t>دارد</a:t>
                      </a:r>
                      <a:endParaRPr lang="en-US" dirty="0"/>
                    </a:p>
                  </a:txBody>
                  <a:tcPr anchor="ctr"/>
                </a:tc>
                <a:tc>
                  <a:txBody>
                    <a:bodyPr/>
                    <a:lstStyle/>
                    <a:p>
                      <a:pPr algn="ctr" rtl="1"/>
                      <a:r>
                        <a:rPr lang="fa-IR" dirty="0" smtClean="0"/>
                        <a:t>دارد</a:t>
                      </a:r>
                      <a:endParaRPr lang="en-US" dirty="0"/>
                    </a:p>
                  </a:txBody>
                  <a:tcPr anchor="ctr"/>
                </a:tc>
                <a:tc>
                  <a:txBody>
                    <a:bodyPr/>
                    <a:lstStyle/>
                    <a:p>
                      <a:pPr algn="ctr" rtl="1"/>
                      <a:r>
                        <a:rPr lang="fa-IR" dirty="0" smtClean="0"/>
                        <a:t>×</a:t>
                      </a:r>
                      <a:endParaRPr lang="en-US" dirty="0"/>
                    </a:p>
                  </a:txBody>
                  <a:tcPr anchor="ctr"/>
                </a:tc>
                <a:tc>
                  <a:txBody>
                    <a:bodyPr/>
                    <a:lstStyle/>
                    <a:p>
                      <a:pPr algn="ctr" rtl="1"/>
                      <a:r>
                        <a:rPr lang="en-US" dirty="0" err="1" smtClean="0"/>
                        <a:t>UsabilityHub</a:t>
                      </a:r>
                      <a:endParaRPr lang="en-US" dirty="0"/>
                    </a:p>
                  </a:txBody>
                  <a:tcPr anchor="ctr"/>
                </a:tc>
                <a:extLst>
                  <a:ext uri="{0D108BD9-81ED-4DB2-BD59-A6C34878D82A}">
                    <a16:rowId xmlns:a16="http://schemas.microsoft.com/office/drawing/2014/main" val="1035080226"/>
                  </a:ext>
                </a:extLst>
              </a:tr>
              <a:tr h="370840">
                <a:tc>
                  <a:txBody>
                    <a:bodyPr/>
                    <a:lstStyle/>
                    <a:p>
                      <a:pPr algn="ctr" rtl="1"/>
                      <a:r>
                        <a:rPr lang="fa-IR" dirty="0" smtClean="0"/>
                        <a:t>انجام تست‌های عمومی نرم‌افزار</a:t>
                      </a:r>
                      <a:endParaRPr lang="en-US" dirty="0"/>
                    </a:p>
                  </a:txBody>
                  <a:tcPr anchor="ctr"/>
                </a:tc>
                <a:tc>
                  <a:txBody>
                    <a:bodyPr/>
                    <a:lstStyle/>
                    <a:p>
                      <a:pPr algn="ctr" rtl="1"/>
                      <a:r>
                        <a:rPr lang="fa-IR" dirty="0" smtClean="0"/>
                        <a:t>نامشخص</a:t>
                      </a:r>
                      <a:endParaRPr lang="en-US" dirty="0"/>
                    </a:p>
                  </a:txBody>
                  <a:tcPr anchor="ctr"/>
                </a:tc>
                <a:tc>
                  <a:txBody>
                    <a:bodyPr/>
                    <a:lstStyle/>
                    <a:p>
                      <a:pPr algn="ctr" rtl="1"/>
                      <a:r>
                        <a:rPr lang="fa-IR" dirty="0" smtClean="0"/>
                        <a:t>ندارد/محدود</a:t>
                      </a:r>
                      <a:endParaRPr lang="en-US" dirty="0"/>
                    </a:p>
                  </a:txBody>
                  <a:tcPr anchor="ctr"/>
                </a:tc>
                <a:tc>
                  <a:txBody>
                    <a:bodyPr/>
                    <a:lstStyle/>
                    <a:p>
                      <a:pPr algn="ctr" rtl="1"/>
                      <a:r>
                        <a:rPr lang="fa-IR" dirty="0" smtClean="0"/>
                        <a:t>نامشخص</a:t>
                      </a:r>
                      <a:endParaRPr lang="en-US" dirty="0"/>
                    </a:p>
                  </a:txBody>
                  <a:tcPr anchor="ctr"/>
                </a:tc>
                <a:tc>
                  <a:txBody>
                    <a:bodyPr/>
                    <a:lstStyle/>
                    <a:p>
                      <a:pPr algn="ctr" rtl="1"/>
                      <a:r>
                        <a:rPr lang="en-US" dirty="0" err="1" smtClean="0"/>
                        <a:t>Optimizely</a:t>
                      </a:r>
                      <a:endParaRPr lang="en-US" dirty="0"/>
                    </a:p>
                  </a:txBody>
                  <a:tcPr anchor="ctr"/>
                </a:tc>
                <a:extLst>
                  <a:ext uri="{0D108BD9-81ED-4DB2-BD59-A6C34878D82A}">
                    <a16:rowId xmlns:a16="http://schemas.microsoft.com/office/drawing/2014/main" val="4059920529"/>
                  </a:ext>
                </a:extLst>
              </a:tr>
            </a:tbl>
          </a:graphicData>
        </a:graphic>
      </p:graphicFrame>
    </p:spTree>
    <p:extLst>
      <p:ext uri="{BB962C8B-B14F-4D97-AF65-F5344CB8AC3E}">
        <p14:creationId xmlns:p14="http://schemas.microsoft.com/office/powerpoint/2010/main" val="3820585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14</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smtClean="0"/>
              <a:t>منابع</a:t>
            </a:r>
            <a:endParaRPr lang="en-US" altLang="en-US" sz="2000" b="1" dirty="0" smtClean="0"/>
          </a:p>
        </p:txBody>
      </p:sp>
      <p:sp>
        <p:nvSpPr>
          <p:cNvPr id="20485" name="Rectangle 3"/>
          <p:cNvSpPr>
            <a:spLocks noGrp="1" noChangeArrowheads="1"/>
          </p:cNvSpPr>
          <p:nvPr>
            <p:ph type="subTitle" idx="4294967295"/>
          </p:nvPr>
        </p:nvSpPr>
        <p:spPr>
          <a:xfrm>
            <a:off x="900113" y="1677988"/>
            <a:ext cx="7659687" cy="4495800"/>
          </a:xfrm>
        </p:spPr>
        <p:txBody>
          <a:bodyPr/>
          <a:lstStyle/>
          <a:p>
            <a:pPr marL="0" indent="0" eaLnBrk="1" hangingPunct="1">
              <a:buNone/>
            </a:pPr>
            <a:r>
              <a:rPr lang="fa-IR" sz="1600" dirty="0"/>
              <a:t>[۱] عبداله‌زاده بارفروش، احمد. (۱۳۸۹). کلیات متدولوژی تامین کیفیت. تهران: انتشارات آدینه</a:t>
            </a:r>
            <a:r>
              <a:rPr lang="fa-IR" sz="1600" dirty="0" smtClean="0"/>
              <a:t>.</a:t>
            </a:r>
          </a:p>
          <a:p>
            <a:pPr marL="0" indent="0" algn="l" rtl="0" eaLnBrk="1" hangingPunct="1">
              <a:buNone/>
            </a:pPr>
            <a:r>
              <a:rPr lang="en-US" sz="1600" dirty="0"/>
              <a:t>[2] T. </a:t>
            </a:r>
            <a:r>
              <a:rPr lang="en-US" sz="1600" dirty="0" err="1"/>
              <a:t>Tullis</a:t>
            </a:r>
            <a:r>
              <a:rPr lang="en-US" sz="1600" dirty="0"/>
              <a:t> and W. Albert, Measuring the user experience, 3rd ed. Amsterdam: Elsevier, 2013</a:t>
            </a:r>
            <a:r>
              <a:rPr lang="en-US" sz="1600" dirty="0" smtClean="0"/>
              <a:t>.</a:t>
            </a:r>
            <a:endParaRPr lang="fa-IR" sz="1600" dirty="0" smtClean="0"/>
          </a:p>
          <a:p>
            <a:pPr marL="0" indent="0" algn="l" rtl="0" eaLnBrk="1" hangingPunct="1">
              <a:buNone/>
            </a:pPr>
            <a:r>
              <a:rPr lang="en-US" sz="1600" dirty="0"/>
              <a:t>[3] S. Krug, Don’t make me think!: a common sense approach to Web usability, 1st ed. Pearson Education India, 2000</a:t>
            </a:r>
            <a:r>
              <a:rPr lang="en-US" sz="1600" dirty="0" smtClean="0"/>
              <a:t>.</a:t>
            </a:r>
            <a:endParaRPr lang="fa-IR" sz="1600" dirty="0" smtClean="0"/>
          </a:p>
          <a:p>
            <a:pPr marL="0" indent="0" algn="l" rtl="0" eaLnBrk="1" hangingPunct="1">
              <a:buNone/>
            </a:pPr>
            <a:r>
              <a:rPr lang="en-US" sz="1600" dirty="0"/>
              <a:t>[4] </a:t>
            </a:r>
            <a:r>
              <a:rPr lang="en-US" sz="1600" dirty="0" smtClean="0"/>
              <a:t>J</a:t>
            </a:r>
            <a:r>
              <a:rPr lang="en-US" sz="1600" dirty="0"/>
              <a:t>. P. Miguel, D. Mauricio, and G. Rodríguez, “A Review of Software Quality Models for the Evaluation of Software Products,” International Journal of Software Engineering &amp; Applications, vol. 5, no. 6, pp. 31–53, Nov. 2014</a:t>
            </a:r>
            <a:r>
              <a:rPr lang="en-US" sz="1600" dirty="0" smtClean="0"/>
              <a:t>.</a:t>
            </a:r>
            <a:endParaRPr lang="fa-IR" sz="1600" dirty="0" smtClean="0"/>
          </a:p>
          <a:p>
            <a:pPr marL="0" indent="0" algn="l" rtl="0" eaLnBrk="1" hangingPunct="1">
              <a:buNone/>
            </a:pPr>
            <a:r>
              <a:rPr lang="en-US" sz="1600" dirty="0"/>
              <a:t>[5] R. Pressman and B. Maxim, SOFTWARE ENGINEERING: A PRACTITIONER’S APPROACH, 8th ed. New York: McGraw-Hill Education, 2015</a:t>
            </a:r>
            <a:r>
              <a:rPr lang="en-US" sz="1600" dirty="0" smtClean="0"/>
              <a:t>.</a:t>
            </a:r>
            <a:endParaRPr lang="fa-IR" sz="1600" dirty="0" smtClean="0"/>
          </a:p>
          <a:p>
            <a:pPr marL="0" indent="0" algn="l" rtl="0" eaLnBrk="1" hangingPunct="1">
              <a:buNone/>
            </a:pPr>
            <a:r>
              <a:rPr lang="en-US" sz="1600" dirty="0" smtClean="0"/>
              <a:t>[6] G</a:t>
            </a:r>
            <a:r>
              <a:rPr lang="en-US" sz="1600" dirty="0"/>
              <a:t>. Li, J. Wang, Y. Zheng, and M. J. Franklin, “Crowdsourced Data Management: A Survey,” IEEE Transactions on Knowledge and Data Engineering, vol. 28, no. 9, pp. 2296–2319, Sep. 2016.</a:t>
            </a:r>
            <a:endParaRPr lang="fa-IR" sz="1600" dirty="0" smtClean="0"/>
          </a:p>
          <a:p>
            <a:pPr marL="0" indent="0" eaLnBrk="1" hangingPunct="1">
              <a:buNone/>
            </a:pPr>
            <a:endParaRPr lang="en-US" sz="16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spTree>
    <p:extLst>
      <p:ext uri="{BB962C8B-B14F-4D97-AF65-F5344CB8AC3E}">
        <p14:creationId xmlns:p14="http://schemas.microsoft.com/office/powerpoint/2010/main" val="2119829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2</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smtClean="0"/>
              <a:t>۱- مقدمه و تعاریف</a:t>
            </a:r>
            <a:endParaRPr lang="en-US" altLang="en-US" sz="2000" b="1" dirty="0" smtClean="0"/>
          </a:p>
        </p:txBody>
      </p:sp>
      <p:sp>
        <p:nvSpPr>
          <p:cNvPr id="20485" name="Rectangle 3"/>
          <p:cNvSpPr>
            <a:spLocks noGrp="1" noChangeArrowheads="1"/>
          </p:cNvSpPr>
          <p:nvPr>
            <p:ph type="subTitle" idx="4294967295"/>
          </p:nvPr>
        </p:nvSpPr>
        <p:spPr>
          <a:xfrm>
            <a:off x="900113" y="1677988"/>
            <a:ext cx="7659687" cy="4495800"/>
          </a:xfrm>
        </p:spPr>
        <p:txBody>
          <a:bodyPr/>
          <a:lstStyle/>
          <a:p>
            <a:pPr algn="just" eaLnBrk="1" hangingPunct="1"/>
            <a:r>
              <a:rPr lang="fa-IR" sz="2000" dirty="0" smtClean="0"/>
              <a:t>خریداری </a:t>
            </a:r>
            <a:r>
              <a:rPr lang="fa-IR" sz="2000" dirty="0"/>
              <a:t>یا استفاده از یک محصول با این پیش‌زمینه و تفکر که محصول مورد نظر نیاز خاصی را برطرف خواهد کرد، خود به خود انتظار برطرف کردن نیازمندی‌های مورد نظر را در کاربر </a:t>
            </a:r>
            <a:r>
              <a:rPr lang="fa-IR" sz="2000" dirty="0" smtClean="0"/>
              <a:t>می‌انگیزد [۱].</a:t>
            </a:r>
          </a:p>
          <a:p>
            <a:pPr algn="just" eaLnBrk="1" hangingPunct="1"/>
            <a:endParaRPr lang="fa-IR" sz="1600" dirty="0"/>
          </a:p>
          <a:p>
            <a:pPr algn="just" eaLnBrk="1" hangingPunct="1"/>
            <a:r>
              <a:rPr lang="fa-IR" sz="2000" dirty="0" smtClean="0"/>
              <a:t>به </a:t>
            </a:r>
            <a:r>
              <a:rPr lang="fa-IR" sz="2000" dirty="0"/>
              <a:t>طور کلی در نرم‌افزار،  گسترده‌تر شدن دامنه دسترسی به یک محصول نرم‌افزاری، الزاماتی برای آن فراهم می‌آورد که برای مثال، می‌توان گفت محصول نرم‌افزاری می‌بایست توسط یک فرد عادی از جامعه هدف مشتریان، قابل استفاده باشد. قابل استفاده بودن را نه در دانش فنی کاربران سیستم، بلکه در قابل فهم بودن رابط میان سیستم و کاربران تعریف </a:t>
            </a:r>
            <a:r>
              <a:rPr lang="fa-IR" sz="2000" dirty="0" smtClean="0"/>
              <a:t>می‌کنیم [۲].</a:t>
            </a:r>
            <a:endParaRPr lang="fa-IR" sz="20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3</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smtClean="0"/>
              <a:t>۱- مقدمه و تعاریف (ادامه)</a:t>
            </a:r>
            <a:endParaRPr lang="en-US" altLang="en-US" sz="2000" b="1" dirty="0" smtClean="0"/>
          </a:p>
        </p:txBody>
      </p:sp>
      <p:sp>
        <p:nvSpPr>
          <p:cNvPr id="20485" name="Rectangle 3"/>
          <p:cNvSpPr>
            <a:spLocks noGrp="1" noChangeArrowheads="1"/>
          </p:cNvSpPr>
          <p:nvPr>
            <p:ph type="subTitle" idx="4294967295"/>
          </p:nvPr>
        </p:nvSpPr>
        <p:spPr>
          <a:xfrm>
            <a:off x="900113" y="1677988"/>
            <a:ext cx="7659687" cy="4495800"/>
          </a:xfrm>
        </p:spPr>
        <p:txBody>
          <a:bodyPr/>
          <a:lstStyle/>
          <a:p>
            <a:pPr marL="0" indent="0" algn="just" eaLnBrk="1" hangingPunct="1">
              <a:buNone/>
            </a:pPr>
            <a:r>
              <a:rPr lang="fa-IR" sz="2000" dirty="0"/>
              <a:t>به تعبیر نویسندگان </a:t>
            </a:r>
            <a:r>
              <a:rPr lang="fa-IR" sz="2000" dirty="0" smtClean="0"/>
              <a:t>مرجع [۲] هر فرد می‌تواند </a:t>
            </a:r>
            <a:r>
              <a:rPr lang="fa-IR" sz="2000" dirty="0"/>
              <a:t>برای خودش تعریفی از کارایی ارائه نماید. در اینجا به ارائه چند نمونه اصلی از تعریف کارایی می‌پردازیم:</a:t>
            </a:r>
          </a:p>
          <a:p>
            <a:pPr marL="457200" indent="-457200" algn="just" eaLnBrk="1" hangingPunct="1">
              <a:buFont typeface="+mj-lt"/>
              <a:buAutoNum type="arabicPeriod"/>
            </a:pPr>
            <a:r>
              <a:rPr lang="fa-IR" sz="1800" dirty="0" smtClean="0"/>
              <a:t>سازمان </a:t>
            </a:r>
            <a:r>
              <a:rPr lang="fa-IR" sz="1800" dirty="0"/>
              <a:t>بین‌المللی استانداردها (ایزو ۹۲۴۱-۱۱) کارایی را در سه حوزه به این شرح که «میزان سودی که استفاده از یک محصول در رسیدن به اهداف </a:t>
            </a:r>
            <a:r>
              <a:rPr lang="fa-IR" sz="1800" dirty="0" smtClean="0"/>
              <a:t>مورد </a:t>
            </a:r>
            <a:r>
              <a:rPr lang="fa-IR" sz="1800" dirty="0"/>
              <a:t>نظر کاربران در رابطه با کاربردی مشخص، که همراه با تاثیرگذاری، بهره‌وری و رضایت باشد، کارایی آن محصول نامیده می‌شود</a:t>
            </a:r>
            <a:r>
              <a:rPr lang="fa-IR" sz="1800" dirty="0" smtClean="0"/>
              <a:t>.»</a:t>
            </a:r>
          </a:p>
          <a:p>
            <a:pPr marL="457200" indent="-457200" algn="just" eaLnBrk="1" hangingPunct="1">
              <a:buFont typeface="+mj-lt"/>
              <a:buAutoNum type="arabicPeriod"/>
            </a:pPr>
            <a:endParaRPr lang="fa-IR" sz="1800" dirty="0"/>
          </a:p>
          <a:p>
            <a:pPr marL="457200" indent="-457200" algn="just" eaLnBrk="1" hangingPunct="1">
              <a:buFont typeface="+mj-lt"/>
              <a:buAutoNum type="arabicPeriod"/>
            </a:pPr>
            <a:r>
              <a:rPr lang="fa-IR" sz="1800" dirty="0" smtClean="0"/>
              <a:t>جامعه </a:t>
            </a:r>
            <a:r>
              <a:rPr lang="fa-IR" sz="1800" dirty="0"/>
              <a:t>متخصصین </a:t>
            </a:r>
            <a:r>
              <a:rPr lang="fa-IR" sz="1800" dirty="0" smtClean="0"/>
              <a:t>کارایی بیشتر </a:t>
            </a:r>
            <a:r>
              <a:rPr lang="fa-IR" sz="1800" dirty="0"/>
              <a:t>روی فرایند تولید و توسعه محصول تمرکز می‌کنند و با بیان کارایی به عنوان یک روش برای کاستن هزینه‌ها و ابزارهایی که مختص کاربرانشان باشد، از ویژگی مرتبط بودن همواره کارایی با کاربران، استفاده می‌کند</a:t>
            </a:r>
            <a:r>
              <a:rPr lang="fa-IR" sz="1800" dirty="0" smtClean="0"/>
              <a:t>.</a:t>
            </a:r>
          </a:p>
          <a:p>
            <a:pPr marL="457200" indent="-457200" algn="just" eaLnBrk="1" hangingPunct="1">
              <a:buFont typeface="+mj-lt"/>
              <a:buAutoNum type="arabicPeriod"/>
            </a:pPr>
            <a:endParaRPr lang="fa-IR" sz="1800" dirty="0"/>
          </a:p>
          <a:p>
            <a:pPr marL="457200" indent="-457200" algn="just" eaLnBrk="1" hangingPunct="1">
              <a:buFont typeface="+mj-lt"/>
              <a:buAutoNum type="arabicPeriod"/>
            </a:pPr>
            <a:r>
              <a:rPr lang="fa-IR" sz="1800" dirty="0" smtClean="0"/>
              <a:t>استیو </a:t>
            </a:r>
            <a:r>
              <a:rPr lang="fa-IR" sz="1800" dirty="0"/>
              <a:t>کورگ در کتاب خود، «کاری نکن که من به فکر کردن بیفتم</a:t>
            </a:r>
            <a:r>
              <a:rPr lang="fa-IR" sz="1800" dirty="0" smtClean="0"/>
              <a:t>» [۳] تعریف عامیانه‌تری </a:t>
            </a:r>
            <a:r>
              <a:rPr lang="fa-IR" sz="1800" dirty="0"/>
              <a:t>را ارائه می‌دهد. وی معتقد است که کارایی به معنی اطمینان حاصل کردن از کار کردن خوب محصول نهایی است. با این توضیح که یک فرد با دانش، توانمندی و تجربه کم نیز بایستی بتواند از محصول به راحتی استفاده کند و نیازهای خود را برطرف </a:t>
            </a:r>
            <a:r>
              <a:rPr lang="fa-IR" sz="1800" dirty="0" smtClean="0"/>
              <a:t>سازد</a:t>
            </a:r>
            <a:r>
              <a:rPr lang="fa-IR" sz="1800" dirty="0"/>
              <a:t>.</a:t>
            </a:r>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spTree>
    <p:extLst>
      <p:ext uri="{BB962C8B-B14F-4D97-AF65-F5344CB8AC3E}">
        <p14:creationId xmlns:p14="http://schemas.microsoft.com/office/powerpoint/2010/main" val="232901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4</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smtClean="0"/>
              <a:t>۱- مقدمه و تعاریف (ادامه)</a:t>
            </a:r>
            <a:endParaRPr lang="en-US" altLang="en-US" sz="2000" b="1" dirty="0" smtClean="0"/>
          </a:p>
        </p:txBody>
      </p:sp>
      <p:sp>
        <p:nvSpPr>
          <p:cNvPr id="20485" name="Rectangle 3"/>
          <p:cNvSpPr>
            <a:spLocks noGrp="1" noChangeArrowheads="1"/>
          </p:cNvSpPr>
          <p:nvPr>
            <p:ph type="subTitle" idx="4294967295"/>
          </p:nvPr>
        </p:nvSpPr>
        <p:spPr>
          <a:xfrm>
            <a:off x="900113" y="1677988"/>
            <a:ext cx="7659687" cy="4495800"/>
          </a:xfrm>
        </p:spPr>
        <p:txBody>
          <a:bodyPr/>
          <a:lstStyle/>
          <a:p>
            <a:pPr marL="0" indent="0" algn="just" eaLnBrk="1" hangingPunct="1">
              <a:buNone/>
            </a:pPr>
            <a:r>
              <a:rPr lang="fa-IR" sz="2000" dirty="0" smtClean="0"/>
              <a:t>تمامی تعاریف پیشین، شامل سه مورد زیر هستند:</a:t>
            </a:r>
          </a:p>
          <a:p>
            <a:pPr marL="0" indent="0" algn="just" eaLnBrk="1" hangingPunct="1">
              <a:buNone/>
            </a:pPr>
            <a:endParaRPr lang="fa-IR" sz="2000" dirty="0" smtClean="0"/>
          </a:p>
          <a:p>
            <a:pPr algn="just" eaLnBrk="1" hangingPunct="1"/>
            <a:r>
              <a:rPr lang="fa-IR" sz="2000" dirty="0" smtClean="0"/>
              <a:t>کاربری وجود دارد</a:t>
            </a:r>
          </a:p>
          <a:p>
            <a:pPr algn="just" eaLnBrk="1" hangingPunct="1"/>
            <a:r>
              <a:rPr lang="fa-IR" sz="2000" dirty="0" smtClean="0"/>
              <a:t>کاربر مشغول انجام کاری است</a:t>
            </a:r>
          </a:p>
          <a:p>
            <a:pPr algn="just" eaLnBrk="1" hangingPunct="1"/>
            <a:r>
              <a:rPr lang="fa-IR" sz="2000" dirty="0" smtClean="0"/>
              <a:t>کاربر در تعامل با سیستم، به انجام کار خود مبادرت می‌ورزد.</a:t>
            </a:r>
          </a:p>
          <a:p>
            <a:pPr algn="just" eaLnBrk="1" hangingPunct="1"/>
            <a:endParaRPr lang="fa-IR" sz="2000" dirty="0"/>
          </a:p>
          <a:p>
            <a:pPr algn="just" eaLnBrk="1" hangingPunct="1"/>
            <a:endParaRPr lang="fa-IR" sz="2000" dirty="0" smtClean="0"/>
          </a:p>
          <a:p>
            <a:pPr marL="0" indent="0" algn="just" eaLnBrk="1" hangingPunct="1">
              <a:buNone/>
            </a:pPr>
            <a:r>
              <a:rPr lang="fa-IR" sz="1800" dirty="0"/>
              <a:t>کارایی به طور کلی به توانایی کاربر در انجام یک کار مشخص با موفقیت دلالت دارد، در حالی که تجربه کاربری به جنبه وسیع‌تری پرداخته و شامل احساسات، عواطف و ادراکات کاربر در حین کار با سیستم </a:t>
            </a:r>
            <a:r>
              <a:rPr lang="fa-IR" sz="1800" dirty="0" smtClean="0"/>
              <a:t>می‌شود [۲].</a:t>
            </a:r>
            <a:endParaRPr lang="fa-IR" sz="18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spTree>
    <p:extLst>
      <p:ext uri="{BB962C8B-B14F-4D97-AF65-F5344CB8AC3E}">
        <p14:creationId xmlns:p14="http://schemas.microsoft.com/office/powerpoint/2010/main" val="131907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5</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smtClean="0"/>
              <a:t>۱- مقدمه و تعاریف (ادامه)</a:t>
            </a:r>
            <a:endParaRPr lang="en-US" altLang="en-US" sz="2000" b="1" dirty="0" smtClean="0"/>
          </a:p>
        </p:txBody>
      </p:sp>
      <p:sp>
        <p:nvSpPr>
          <p:cNvPr id="20485" name="Rectangle 3"/>
          <p:cNvSpPr>
            <a:spLocks noGrp="1" noChangeArrowheads="1"/>
          </p:cNvSpPr>
          <p:nvPr>
            <p:ph type="subTitle" idx="4294967295"/>
          </p:nvPr>
        </p:nvSpPr>
        <p:spPr>
          <a:xfrm>
            <a:off x="4391823" y="1677988"/>
            <a:ext cx="4167977" cy="4495800"/>
          </a:xfrm>
        </p:spPr>
        <p:txBody>
          <a:bodyPr/>
          <a:lstStyle/>
          <a:p>
            <a:pPr marL="0" indent="0" algn="just" eaLnBrk="1" hangingPunct="1">
              <a:buNone/>
            </a:pPr>
            <a:r>
              <a:rPr lang="fa-IR" sz="1800" dirty="0" smtClean="0"/>
              <a:t>مقایسه مدل‌های پایه‌ای کیفیت نرم‌افزار [۴]</a:t>
            </a:r>
          </a:p>
          <a:p>
            <a:pPr marL="0" indent="0" algn="just" eaLnBrk="1" hangingPunct="1">
              <a:buNone/>
            </a:pPr>
            <a:endParaRPr lang="fa-IR" sz="1800" dirty="0"/>
          </a:p>
          <a:p>
            <a:pPr marL="0" indent="0" algn="just" eaLnBrk="1" hangingPunct="1">
              <a:buNone/>
            </a:pPr>
            <a:r>
              <a:rPr lang="fa-IR" sz="1800" dirty="0" smtClean="0"/>
              <a:t>ملاحظه می‌شود که کارایی، یکی از ابعاد اساسی هرکدام از این مدل‌هاست.</a:t>
            </a:r>
          </a:p>
          <a:p>
            <a:pPr marL="0" indent="0" algn="just" eaLnBrk="1" hangingPunct="1">
              <a:buNone/>
            </a:pPr>
            <a:endParaRPr lang="fa-IR" sz="1800" dirty="0"/>
          </a:p>
          <a:p>
            <a:pPr marL="0" indent="0" algn="just" eaLnBrk="1" hangingPunct="1">
              <a:buNone/>
            </a:pPr>
            <a:r>
              <a:rPr lang="fa-IR" sz="1800" dirty="0" smtClean="0"/>
              <a:t>در منبع [۴] همچنین به بررسی مدل‌های خاص منظوره دیگری از جمله </a:t>
            </a:r>
            <a:r>
              <a:rPr lang="en-US" sz="1800" dirty="0" err="1" smtClean="0"/>
              <a:t>Bertoa</a:t>
            </a:r>
            <a:r>
              <a:rPr lang="fa-IR" sz="1800" dirty="0" smtClean="0"/>
              <a:t>، </a:t>
            </a:r>
            <a:r>
              <a:rPr lang="en-US" sz="1800" dirty="0" err="1" smtClean="0"/>
              <a:t>Gecuamo</a:t>
            </a:r>
            <a:r>
              <a:rPr lang="fa-IR" sz="1800" dirty="0" smtClean="0"/>
              <a:t>، </a:t>
            </a:r>
            <a:r>
              <a:rPr lang="en-US" sz="1800" dirty="0" smtClean="0"/>
              <a:t>Alvaro</a:t>
            </a:r>
            <a:r>
              <a:rPr lang="fa-IR" sz="1800" dirty="0"/>
              <a:t> </a:t>
            </a:r>
            <a:r>
              <a:rPr lang="fa-IR" sz="1800" dirty="0" smtClean="0"/>
              <a:t>و همچنین </a:t>
            </a:r>
            <a:r>
              <a:rPr lang="en-US" sz="1800" dirty="0" err="1" smtClean="0"/>
              <a:t>Rawshadeh</a:t>
            </a:r>
            <a:r>
              <a:rPr lang="fa-IR" sz="1800" dirty="0" smtClean="0"/>
              <a:t> پرداخته که از به دلیل طولانی بودن جدول آن، تنها نتیجه را بازگو میکنیم: کارایی در تمامی این مدل‌ها یک معیار اصلی و حیاتی به شمار می‌رود.</a:t>
            </a:r>
          </a:p>
          <a:p>
            <a:pPr marL="0" indent="0" algn="just" eaLnBrk="1" hangingPunct="1">
              <a:buNone/>
            </a:pPr>
            <a:endParaRPr lang="fa-IR" sz="18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pic>
        <p:nvPicPr>
          <p:cNvPr id="2" name="Picture 1"/>
          <p:cNvPicPr>
            <a:picLocks noChangeAspect="1"/>
          </p:cNvPicPr>
          <p:nvPr/>
        </p:nvPicPr>
        <p:blipFill>
          <a:blip r:embed="rId3"/>
          <a:stretch>
            <a:fillRect/>
          </a:stretch>
        </p:blipFill>
        <p:spPr>
          <a:xfrm>
            <a:off x="900113" y="1677988"/>
            <a:ext cx="3491710" cy="4541131"/>
          </a:xfrm>
          <a:prstGeom prst="rect">
            <a:avLst/>
          </a:prstGeom>
        </p:spPr>
      </p:pic>
    </p:spTree>
    <p:extLst>
      <p:ext uri="{BB962C8B-B14F-4D97-AF65-F5344CB8AC3E}">
        <p14:creationId xmlns:p14="http://schemas.microsoft.com/office/powerpoint/2010/main" val="3636276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6</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smtClean="0"/>
              <a:t>۱- مقدمه و تعاریف (ادامه)</a:t>
            </a:r>
            <a:endParaRPr lang="en-US" altLang="en-US" sz="2000" b="1" dirty="0" smtClean="0"/>
          </a:p>
        </p:txBody>
      </p:sp>
      <p:sp>
        <p:nvSpPr>
          <p:cNvPr id="20485" name="Rectangle 3"/>
          <p:cNvSpPr>
            <a:spLocks noGrp="1" noChangeArrowheads="1"/>
          </p:cNvSpPr>
          <p:nvPr>
            <p:ph type="subTitle" idx="4294967295"/>
          </p:nvPr>
        </p:nvSpPr>
        <p:spPr>
          <a:xfrm>
            <a:off x="1370013" y="1677988"/>
            <a:ext cx="7189787" cy="4495800"/>
          </a:xfrm>
        </p:spPr>
        <p:txBody>
          <a:bodyPr/>
          <a:lstStyle/>
          <a:p>
            <a:pPr marL="0" indent="0" algn="just" eaLnBrk="1" hangingPunct="1">
              <a:buNone/>
            </a:pPr>
            <a:r>
              <a:rPr lang="fa-IR" sz="1800" dirty="0"/>
              <a:t>مشابه هر فرایند و فعالیت دیگری، رسیدن به کیفیت نیز هزینه‌های خاص خود را دارد. هزینه کیفیت در نرم‌افزار، مطابق اظهارنظر </a:t>
            </a:r>
            <a:r>
              <a:rPr lang="fa-IR" sz="1800" dirty="0" smtClean="0"/>
              <a:t>پرسمن [۵]، </a:t>
            </a:r>
            <a:r>
              <a:rPr lang="fa-IR" sz="1800" dirty="0"/>
              <a:t>به سه دسته </a:t>
            </a:r>
            <a:r>
              <a:rPr lang="fa-IR" sz="1800" dirty="0" smtClean="0"/>
              <a:t>زیر تقسیم می‌شود:</a:t>
            </a:r>
          </a:p>
          <a:p>
            <a:pPr algn="just" eaLnBrk="1" hangingPunct="1"/>
            <a:r>
              <a:rPr lang="fa-IR" sz="1800" dirty="0" smtClean="0"/>
              <a:t>هزینه‌های پیش‌گیری</a:t>
            </a:r>
          </a:p>
          <a:p>
            <a:pPr algn="just" eaLnBrk="1" hangingPunct="1"/>
            <a:r>
              <a:rPr lang="fa-IR" sz="1800" dirty="0" smtClean="0"/>
              <a:t>هزینه‌های ارزیابی</a:t>
            </a:r>
          </a:p>
          <a:p>
            <a:pPr algn="just" eaLnBrk="1" hangingPunct="1"/>
            <a:r>
              <a:rPr lang="fa-IR" sz="1800" dirty="0" smtClean="0"/>
              <a:t>هزینه‌های خرابی</a:t>
            </a:r>
          </a:p>
          <a:p>
            <a:pPr marL="0" indent="0" algn="just" eaLnBrk="1" hangingPunct="1">
              <a:buNone/>
            </a:pPr>
            <a:endParaRPr lang="fa-IR" sz="1800" dirty="0" smtClean="0"/>
          </a:p>
          <a:p>
            <a:pPr marL="0" indent="0" algn="just" eaLnBrk="1" hangingPunct="1">
              <a:buNone/>
            </a:pPr>
            <a:r>
              <a:rPr lang="fa-IR" sz="1800" dirty="0" smtClean="0"/>
              <a:t>هرکدام </a:t>
            </a:r>
            <a:r>
              <a:rPr lang="fa-IR" sz="1800" dirty="0"/>
              <a:t>از این هزینه‌ها، در صورت پیش‌بینی و رفع نواقص محتمل/پیش‌آمده در هر مرحله از طراحی و پیاده‌سازی، </a:t>
            </a:r>
            <a:r>
              <a:rPr lang="fa-IR" sz="1800" dirty="0" smtClean="0"/>
              <a:t>پیش از ورود به مرحله بعدی، </a:t>
            </a:r>
            <a:r>
              <a:rPr lang="fa-IR" sz="1800" dirty="0"/>
              <a:t>می‌تواند به شدت کاهش </a:t>
            </a:r>
            <a:r>
              <a:rPr lang="fa-IR" sz="1800" dirty="0" smtClean="0"/>
              <a:t>یابد.</a:t>
            </a:r>
          </a:p>
          <a:p>
            <a:pPr marL="0" indent="0" algn="just" eaLnBrk="1" hangingPunct="1">
              <a:buNone/>
            </a:pPr>
            <a:endParaRPr lang="fa-IR" sz="1800" dirty="0"/>
          </a:p>
          <a:p>
            <a:pPr marL="0" indent="0" algn="just" eaLnBrk="1" hangingPunct="1">
              <a:buNone/>
            </a:pPr>
            <a:r>
              <a:rPr lang="fa-IR" sz="1800" dirty="0" smtClean="0"/>
              <a:t>بنابراین درصدد آنیم تا کارایی را پیش از پیاده‌سازی رابط کاربری و رسیدن به کد، و تنها از روی طرح‌های مفهومی، مورد سنجش قرار داده و در صورت امکان، افزایش دهیم.</a:t>
            </a:r>
            <a:endParaRPr lang="fa-IR" sz="18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spTree>
    <p:extLst>
      <p:ext uri="{BB962C8B-B14F-4D97-AF65-F5344CB8AC3E}">
        <p14:creationId xmlns:p14="http://schemas.microsoft.com/office/powerpoint/2010/main" val="1791362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7</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smtClean="0"/>
              <a:t>۱- مقدمه و تعاریف (ادامه)</a:t>
            </a:r>
            <a:endParaRPr lang="en-US" altLang="en-US" sz="2000" b="1" dirty="0" smtClean="0"/>
          </a:p>
        </p:txBody>
      </p:sp>
      <p:sp>
        <p:nvSpPr>
          <p:cNvPr id="20485" name="Rectangle 3"/>
          <p:cNvSpPr>
            <a:spLocks noGrp="1" noChangeArrowheads="1"/>
          </p:cNvSpPr>
          <p:nvPr>
            <p:ph type="subTitle" idx="4294967295"/>
          </p:nvPr>
        </p:nvSpPr>
        <p:spPr>
          <a:xfrm>
            <a:off x="4125921" y="1677988"/>
            <a:ext cx="4433879" cy="4495800"/>
          </a:xfrm>
        </p:spPr>
        <p:txBody>
          <a:bodyPr/>
          <a:lstStyle/>
          <a:p>
            <a:pPr marL="0" indent="0" algn="just" eaLnBrk="1" hangingPunct="1">
              <a:buNone/>
            </a:pPr>
            <a:r>
              <a:rPr lang="fa-IR" sz="1800" dirty="0" smtClean="0"/>
              <a:t>مطابق شکل، در رابط‌های کاربری وب اپلیکیشن‌ها و به دلیل مجود مولفه‌هایی همچون زیبایی و پیمایش و ... در هرم طراحی، معمولا کار طراحی واسط کاربری (ساخت ایده اولیه و طرح مفهومی) به عهده هنرمندان است [۵].</a:t>
            </a:r>
          </a:p>
          <a:p>
            <a:pPr marL="0" indent="0" algn="just" eaLnBrk="1" hangingPunct="1">
              <a:buNone/>
            </a:pPr>
            <a:endParaRPr lang="fa-IR" sz="1800" dirty="0"/>
          </a:p>
          <a:p>
            <a:pPr marL="0" indent="0" algn="just" eaLnBrk="1" hangingPunct="1">
              <a:buNone/>
            </a:pPr>
            <a:r>
              <a:rPr lang="fa-IR" sz="1800" dirty="0" smtClean="0"/>
              <a:t>بنابراین نمی‌توان به طور قطعی گفت که کدام رابط کاربری کاربرپسند خواهد بود و کدام نخواهد بود. به عبارت دیگر </a:t>
            </a:r>
            <a:r>
              <a:rPr lang="en-US" sz="1800" dirty="0" smtClean="0"/>
              <a:t>Ground Truth</a:t>
            </a:r>
            <a:r>
              <a:rPr lang="azb-Arab" sz="1800" dirty="0" smtClean="0"/>
              <a:t> در این زمینه وجود ندارد.</a:t>
            </a:r>
          </a:p>
          <a:p>
            <a:pPr marL="0" indent="0" algn="just" eaLnBrk="1" hangingPunct="1">
              <a:buNone/>
            </a:pPr>
            <a:endParaRPr lang="azb-Arab" sz="1800" dirty="0"/>
          </a:p>
          <a:p>
            <a:pPr marL="0" indent="0" algn="just" eaLnBrk="1" hangingPunct="1">
              <a:buNone/>
            </a:pPr>
            <a:r>
              <a:rPr lang="azb-Arab" sz="1800" dirty="0" smtClean="0"/>
              <a:t>البته که چک لیست</a:t>
            </a:r>
            <a:r>
              <a:rPr lang="fa-IR" sz="1800" dirty="0" smtClean="0"/>
              <a:t>‌ها و توصیه‌هایی برای طراحی‌های موثرتر و بهینه‌تر وجود دارند ولی درنهایت بازهم نمی‌توان به طور قطعی در مورد کاربرپسند بودن یک رابط کاربری اظهار نظر کرد.</a:t>
            </a:r>
            <a:endParaRPr lang="fa-IR" sz="18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91" y="1677988"/>
            <a:ext cx="3757629" cy="3515360"/>
          </a:xfrm>
          <a:prstGeom prst="rect">
            <a:avLst/>
          </a:prstGeom>
        </p:spPr>
      </p:pic>
    </p:spTree>
    <p:extLst>
      <p:ext uri="{BB962C8B-B14F-4D97-AF65-F5344CB8AC3E}">
        <p14:creationId xmlns:p14="http://schemas.microsoft.com/office/powerpoint/2010/main" val="641337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8</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smtClean="0"/>
              <a:t>۲- مروری بر کارهای گذشته</a:t>
            </a:r>
            <a:endParaRPr lang="en-US" altLang="en-US" sz="2000" b="1" dirty="0" smtClean="0"/>
          </a:p>
        </p:txBody>
      </p:sp>
      <p:sp>
        <p:nvSpPr>
          <p:cNvPr id="20485" name="Rectangle 3"/>
          <p:cNvSpPr>
            <a:spLocks noGrp="1" noChangeArrowheads="1"/>
          </p:cNvSpPr>
          <p:nvPr>
            <p:ph type="subTitle" idx="4294967295"/>
          </p:nvPr>
        </p:nvSpPr>
        <p:spPr>
          <a:xfrm>
            <a:off x="1370013" y="1677988"/>
            <a:ext cx="7189787" cy="4495800"/>
          </a:xfrm>
        </p:spPr>
        <p:txBody>
          <a:bodyPr/>
          <a:lstStyle/>
          <a:p>
            <a:pPr marL="0" indent="0" algn="just" eaLnBrk="1" hangingPunct="1">
              <a:buNone/>
            </a:pPr>
            <a:r>
              <a:rPr lang="fa-IR" sz="1800" dirty="0" smtClean="0"/>
              <a:t>یکی از کاربردهای جمع‌سپاری، جمع‌آوری داده در ابعاد زیاد از کارگران (</a:t>
            </a:r>
            <a:r>
              <a:rPr lang="en-US" sz="1800" dirty="0" smtClean="0"/>
              <a:t>workers</a:t>
            </a:r>
            <a:r>
              <a:rPr lang="fa-IR" sz="1800" dirty="0" smtClean="0"/>
              <a:t>) است.</a:t>
            </a:r>
          </a:p>
          <a:p>
            <a:pPr marL="0" indent="0" algn="just" eaLnBrk="1" hangingPunct="1">
              <a:buNone/>
            </a:pPr>
            <a:endParaRPr lang="fa-IR" sz="1800" dirty="0"/>
          </a:p>
          <a:p>
            <a:pPr marL="0" indent="0" algn="just" eaLnBrk="1" hangingPunct="1">
              <a:buNone/>
            </a:pPr>
            <a:r>
              <a:rPr lang="fa-IR" sz="1800" dirty="0" smtClean="0"/>
              <a:t>به منظور پرسش نظر کاربران انتهایی (</a:t>
            </a:r>
            <a:r>
              <a:rPr lang="en-US" sz="1800" dirty="0" smtClean="0"/>
              <a:t>end-users</a:t>
            </a:r>
            <a:r>
              <a:rPr lang="fa-IR" sz="1800" dirty="0" smtClean="0"/>
              <a:t>) در مورد کارایی یک طرح مفهومی برای واسط کاربری، قصد استفاده از جمع‌سپاری را داریم.</a:t>
            </a:r>
          </a:p>
          <a:p>
            <a:pPr marL="0" indent="0" algn="just" eaLnBrk="1" hangingPunct="1">
              <a:buNone/>
            </a:pPr>
            <a:endParaRPr lang="fa-IR" sz="1800" dirty="0"/>
          </a:p>
          <a:p>
            <a:pPr marL="0" indent="0" algn="just" eaLnBrk="1" hangingPunct="1">
              <a:buNone/>
            </a:pPr>
            <a:endParaRPr lang="fa-IR" sz="1800" dirty="0" smtClean="0"/>
          </a:p>
          <a:p>
            <a:pPr marL="0" indent="0" algn="just" eaLnBrk="1" hangingPunct="1">
              <a:buNone/>
            </a:pPr>
            <a:r>
              <a:rPr lang="fa-IR" sz="1800" dirty="0" smtClean="0"/>
              <a:t>از چالش‌های مطرح در جمع‌سپاری، می‌توان به عدم اطمینان از صحت داده، نیازمندی به یک روش تجمیع داده و نهایتا پایین بودن کیفیت دادگان نتیجه اشاره کرد که برای پاسخ به این چالش‌ها، به صورت موردی، ابزارها و فریم‌ورک‌های مشابه مورد بررسی قرار داده شدند تا کم و کاست‌های هرکدام مشخص شوند و پس از آن‌ها به سراغ روش پیشنهادی می‌وریم.</a:t>
            </a:r>
            <a:endParaRPr lang="fa-IR" sz="18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spTree>
    <p:extLst>
      <p:ext uri="{BB962C8B-B14F-4D97-AF65-F5344CB8AC3E}">
        <p14:creationId xmlns:p14="http://schemas.microsoft.com/office/powerpoint/2010/main" val="2238871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rtl="0">
              <a:spcBef>
                <a:spcPct val="0"/>
              </a:spcBef>
              <a:buClrTx/>
              <a:buSzTx/>
              <a:buFontTx/>
              <a:buNone/>
            </a:pPr>
            <a:fld id="{7D3D569A-4C34-4CE9-8EF0-A135BA890D2F}" type="slidenum">
              <a:rPr lang="ar-SA" altLang="en-US" sz="1200" smtClean="0">
                <a:latin typeface="Times New Roman" panose="02020603050405020304" pitchFamily="18" charset="0"/>
                <a:cs typeface="Nazanin" pitchFamily="2" charset="0"/>
              </a:rPr>
              <a:pPr rtl="0">
                <a:spcBef>
                  <a:spcPct val="0"/>
                </a:spcBef>
                <a:buClrTx/>
                <a:buSzTx/>
                <a:buFontTx/>
                <a:buNone/>
              </a:pPr>
              <a:t>9</a:t>
            </a:fld>
            <a:endParaRPr lang="en-US" altLang="en-US" sz="1200" smtClean="0">
              <a:latin typeface="Times New Roman" panose="02020603050405020304" pitchFamily="18" charset="0"/>
              <a:cs typeface="Nazanin" pitchFamily="2" charset="0"/>
            </a:endParaRPr>
          </a:p>
        </p:txBody>
      </p:sp>
      <p:sp>
        <p:nvSpPr>
          <p:cNvPr id="5" name="Footer Placeholder 3"/>
          <p:cNvSpPr>
            <a:spLocks noGrp="1"/>
          </p:cNvSpPr>
          <p:nvPr>
            <p:ph type="ftr" sz="quarter" idx="11"/>
          </p:nvPr>
        </p:nvSpPr>
        <p:spPr/>
        <p:txBody>
          <a:bodyPr/>
          <a:lstStyle/>
          <a:p>
            <a:pPr>
              <a:defRPr/>
            </a:pPr>
            <a:r>
              <a:rPr lang="fa-IR" dirty="0"/>
              <a:t>آزمايشگاه سيستم های هوشمند (</a:t>
            </a:r>
            <a:r>
              <a:rPr lang="en-US" dirty="0"/>
              <a:t>http://ce.aut.ac.ir/islab</a:t>
            </a:r>
            <a:r>
              <a:rPr lang="fa-IR" dirty="0"/>
              <a:t>)</a:t>
            </a:r>
            <a:endParaRPr lang="en-US" dirty="0"/>
          </a:p>
        </p:txBody>
      </p:sp>
      <p:sp>
        <p:nvSpPr>
          <p:cNvPr id="20484" name="Rectangle 2"/>
          <p:cNvSpPr>
            <a:spLocks noGrp="1" noChangeArrowheads="1"/>
          </p:cNvSpPr>
          <p:nvPr>
            <p:ph type="title"/>
          </p:nvPr>
        </p:nvSpPr>
        <p:spPr/>
        <p:txBody>
          <a:bodyPr/>
          <a:lstStyle/>
          <a:p>
            <a:pPr eaLnBrk="1" hangingPunct="1"/>
            <a:r>
              <a:rPr lang="fa-IR" altLang="en-US" sz="2000" b="1" dirty="0"/>
              <a:t>۲- مروری بر کارهای </a:t>
            </a:r>
            <a:r>
              <a:rPr lang="fa-IR" altLang="en-US" sz="2000" b="1" dirty="0" smtClean="0"/>
              <a:t>گذشته (ادامه)</a:t>
            </a:r>
            <a:endParaRPr lang="en-US" altLang="en-US" sz="2000" b="1" dirty="0" smtClean="0"/>
          </a:p>
        </p:txBody>
      </p:sp>
      <p:sp>
        <p:nvSpPr>
          <p:cNvPr id="20485" name="Rectangle 3"/>
          <p:cNvSpPr>
            <a:spLocks noGrp="1" noChangeArrowheads="1"/>
          </p:cNvSpPr>
          <p:nvPr>
            <p:ph type="subTitle" idx="4294967295"/>
          </p:nvPr>
        </p:nvSpPr>
        <p:spPr>
          <a:xfrm>
            <a:off x="1370013" y="1677988"/>
            <a:ext cx="7189787" cy="4495800"/>
          </a:xfrm>
        </p:spPr>
        <p:txBody>
          <a:bodyPr/>
          <a:lstStyle/>
          <a:p>
            <a:pPr marL="0" indent="0" algn="just" eaLnBrk="1" hangingPunct="1">
              <a:buNone/>
            </a:pPr>
            <a:r>
              <a:rPr lang="fa-IR" sz="1800" dirty="0" smtClean="0"/>
              <a:t>در مرجع [۶] به منظور کنترل کیفیت دادگان حاصل از جمع‌سپاری، مدل کردن رفتار کاربر توسط یک متغیر احتمالاتی </a:t>
            </a:r>
            <a:r>
              <a:rPr lang="en-US" sz="1800" dirty="0" smtClean="0"/>
              <a:t>q</a:t>
            </a:r>
            <a:r>
              <a:rPr lang="fa-IR" sz="1800" dirty="0" smtClean="0"/>
              <a:t> راه‌حل مدیریت کیفیت دادگان عوان شده است. بنابر این مدل، می‌توان کاربران کم کیفیت را از گردونه جمع‌آوری داده حذف کرد، کارهای متفاوتی را به آنان سپرد و یا سایر استراتژی‌ها را اتخاذ کرد.</a:t>
            </a:r>
          </a:p>
          <a:p>
            <a:pPr marL="0" indent="0" algn="just" eaLnBrk="1" hangingPunct="1">
              <a:buNone/>
            </a:pPr>
            <a:endParaRPr lang="fa-IR" sz="1800" dirty="0" smtClean="0"/>
          </a:p>
          <a:p>
            <a:pPr marL="0" indent="0" algn="just" eaLnBrk="1" hangingPunct="1">
              <a:buNone/>
            </a:pPr>
            <a:r>
              <a:rPr lang="fa-IR" sz="1800" dirty="0" smtClean="0"/>
              <a:t>روش‌های مختلف و متنوعی برای اندازه‌گیری کیفیت کارگران شرکت‌کننده در جمع‌سپاری مطرح شده است. یکی از این روش‌ها، </a:t>
            </a:r>
            <a:r>
              <a:rPr lang="en-US" sz="1800" dirty="0" smtClean="0"/>
              <a:t>Gold Injected Method</a:t>
            </a:r>
            <a:r>
              <a:rPr lang="fa-IR" sz="1800" dirty="0"/>
              <a:t> </a:t>
            </a:r>
            <a:r>
              <a:rPr lang="fa-IR" sz="1800" dirty="0" smtClean="0"/>
              <a:t>است.</a:t>
            </a:r>
            <a:endParaRPr lang="fa-IR" sz="1800" dirty="0"/>
          </a:p>
          <a:p>
            <a:pPr marL="0" indent="0" algn="just" eaLnBrk="1" hangingPunct="1">
              <a:buNone/>
            </a:pPr>
            <a:r>
              <a:rPr lang="fa-IR" sz="1800" dirty="0" smtClean="0"/>
              <a:t>در این روش، وظایف پنهانی که پاسخ قطعی و درست آن‌ها از قبل مشخص است (این وظایف با نام </a:t>
            </a:r>
            <a:r>
              <a:rPr lang="en-US" sz="1800" dirty="0" smtClean="0"/>
              <a:t>Golden Tasks</a:t>
            </a:r>
            <a:r>
              <a:rPr lang="fa-IR" sz="1800" dirty="0"/>
              <a:t> </a:t>
            </a:r>
            <a:r>
              <a:rPr lang="fa-IR" sz="1800" dirty="0" smtClean="0"/>
              <a:t>شناخته می‌شوند) به کارگران داده می‌شود. سپس کیفیت کار هر کارگر توسط این وظایف سنجیده می‌شود و در نهایت معیاری عددی برای کیفیت کاربر مشخص می‌شود.</a:t>
            </a:r>
            <a:endParaRPr lang="fa-IR" sz="1800" dirty="0"/>
          </a:p>
        </p:txBody>
      </p:sp>
      <p:sp>
        <p:nvSpPr>
          <p:cNvPr id="20486" name="TextBox 9"/>
          <p:cNvSpPr txBox="1">
            <a:spLocks noChangeArrowheads="1"/>
          </p:cNvSpPr>
          <p:nvPr/>
        </p:nvSpPr>
        <p:spPr bwMode="auto">
          <a:xfrm>
            <a:off x="107950" y="6283325"/>
            <a:ext cx="223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400" dirty="0">
                <a:latin typeface="Verdana" panose="020B0604030504040204" pitchFamily="34" charset="0"/>
                <a:cs typeface="B Nazanin" panose="00000400000000000000" pitchFamily="2" charset="-78"/>
              </a:rPr>
              <a:t>امیر حقیقتی ملکی - ۹۳۳۱۰۰۹</a:t>
            </a:r>
          </a:p>
        </p:txBody>
      </p:sp>
      <p:sp>
        <p:nvSpPr>
          <p:cNvPr id="20487" name="Rectangle 10"/>
          <p:cNvSpPr>
            <a:spLocks noChangeArrowheads="1"/>
          </p:cNvSpPr>
          <p:nvPr/>
        </p:nvSpPr>
        <p:spPr bwMode="auto">
          <a:xfrm>
            <a:off x="6372225" y="6405563"/>
            <a:ext cx="1290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Yas" panose="02000503080000020003" pitchFamily="2" charset="-78"/>
                <a:cs typeface="Yas" panose="02000503080000020003" pitchFamily="2" charset="-78"/>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Yas" panose="02000503080000020003" pitchFamily="2" charset="-78"/>
                <a:cs typeface="Yas" panose="02000503080000020003" pitchFamily="2" charset="-78"/>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Yas" panose="02000503080000020003" pitchFamily="2" charset="-78"/>
                <a:cs typeface="Yas" panose="02000503080000020003" pitchFamily="2" charset="-78"/>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Yas" panose="02000503080000020003" pitchFamily="2" charset="-78"/>
                <a:cs typeface="Yas" panose="02000503080000020003" pitchFamily="2" charset="-78"/>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Yas" panose="02000503080000020003" pitchFamily="2" charset="-78"/>
                <a:cs typeface="Yas" panose="02000503080000020003" pitchFamily="2" charset="-78"/>
              </a:defRPr>
            </a:lvl9pPr>
          </a:lstStyle>
          <a:p>
            <a:pPr algn="l" rtl="0" eaLnBrk="1" hangingPunct="1">
              <a:spcBef>
                <a:spcPct val="0"/>
              </a:spcBef>
              <a:buClrTx/>
              <a:buSzTx/>
              <a:buFontTx/>
              <a:buNone/>
            </a:pPr>
            <a:r>
              <a:rPr lang="fa-IR" altLang="en-US" sz="1800">
                <a:latin typeface="Verdana" panose="020B0604030504040204" pitchFamily="34" charset="0"/>
                <a:cs typeface="B Nazanin" panose="00000400000000000000" pitchFamily="2" charset="-78"/>
              </a:rPr>
              <a:t>ترم بهار ۹۶-۹۷</a:t>
            </a:r>
          </a:p>
        </p:txBody>
      </p:sp>
    </p:spTree>
    <p:extLst>
      <p:ext uri="{BB962C8B-B14F-4D97-AF65-F5344CB8AC3E}">
        <p14:creationId xmlns:p14="http://schemas.microsoft.com/office/powerpoint/2010/main" val="1796327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Eclipse">
  <a:themeElements>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fontScheme name="Custom 1">
      <a:majorFont>
        <a:latin typeface="Yas"/>
        <a:ea typeface=""/>
        <a:cs typeface="Yas"/>
      </a:majorFont>
      <a:minorFont>
        <a:latin typeface="Yas"/>
        <a:ea typeface=""/>
        <a:cs typeface="Ya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cs typeface="Arial"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
      <a:clrScheme name="Eclipse 11">
        <a:dk1>
          <a:srgbClr val="5F5F5F"/>
        </a:dk1>
        <a:lt1>
          <a:srgbClr val="F8F8F8"/>
        </a:lt1>
        <a:dk2>
          <a:srgbClr val="444090"/>
        </a:dk2>
        <a:lt2>
          <a:srgbClr val="FFFFFF"/>
        </a:lt2>
        <a:accent1>
          <a:srgbClr val="999966"/>
        </a:accent1>
        <a:accent2>
          <a:srgbClr val="8C8B9D"/>
        </a:accent2>
        <a:accent3>
          <a:srgbClr val="B0AFC6"/>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12">
        <a:dk1>
          <a:srgbClr val="5F5F5F"/>
        </a:dk1>
        <a:lt1>
          <a:srgbClr val="F8F8F8"/>
        </a:lt1>
        <a:dk2>
          <a:srgbClr val="696C9F"/>
        </a:dk2>
        <a:lt2>
          <a:srgbClr val="FFFFFF"/>
        </a:lt2>
        <a:accent1>
          <a:srgbClr val="999966"/>
        </a:accent1>
        <a:accent2>
          <a:srgbClr val="8C8B9D"/>
        </a:accent2>
        <a:accent3>
          <a:srgbClr val="B9BACD"/>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1883</TotalTime>
  <Words>1798</Words>
  <Application>Microsoft Office PowerPoint</Application>
  <PresentationFormat>On-screen Show (4:3)</PresentationFormat>
  <Paragraphs>185</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B Yas</vt:lpstr>
      <vt:lpstr>Arial</vt:lpstr>
      <vt:lpstr>Wingdings</vt:lpstr>
      <vt:lpstr>Times New Roman</vt:lpstr>
      <vt:lpstr>Yas</vt:lpstr>
      <vt:lpstr>Verdana</vt:lpstr>
      <vt:lpstr>Nazanin</vt:lpstr>
      <vt:lpstr>B Nazanin</vt:lpstr>
      <vt:lpstr>Eclipse</vt:lpstr>
      <vt:lpstr>PowerPoint Presentation</vt:lpstr>
      <vt:lpstr>۱- مقدمه و تعاریف</vt:lpstr>
      <vt:lpstr>۱- مقدمه و تعاریف (ادامه)</vt:lpstr>
      <vt:lpstr>۱- مقدمه و تعاریف (ادامه)</vt:lpstr>
      <vt:lpstr>۱- مقدمه و تعاریف (ادامه)</vt:lpstr>
      <vt:lpstr>۱- مقدمه و تعاریف (ادامه)</vt:lpstr>
      <vt:lpstr>۱- مقدمه و تعاریف (ادامه)</vt:lpstr>
      <vt:lpstr>۲- مروری بر کارهای گذشته</vt:lpstr>
      <vt:lpstr>۲- مروری بر کارهای گذشته (ادامه)</vt:lpstr>
      <vt:lpstr>۲- مروری بر کارهای گذشته (ادامه)</vt:lpstr>
      <vt:lpstr>۲- مروری بر کارهای گذشته (ادامه)</vt:lpstr>
      <vt:lpstr>۲- مروری بر کارهای گذشته (ادامه)</vt:lpstr>
      <vt:lpstr>۲- مروری بر کارهای گذشته (ادامه)</vt:lpstr>
      <vt:lpstr>منابع</vt:lpstr>
    </vt:vector>
  </TitlesOfParts>
  <Company>AUT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Amir HaghighatiMaleki</dc:creator>
  <cp:lastModifiedBy>Amir anewage</cp:lastModifiedBy>
  <cp:revision>170</cp:revision>
  <dcterms:created xsi:type="dcterms:W3CDTF">2007-02-26T12:41:30Z</dcterms:created>
  <dcterms:modified xsi:type="dcterms:W3CDTF">2018-04-21T09:20:42Z</dcterms:modified>
</cp:coreProperties>
</file>