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6370CA-839A-4EDB-A5A7-7CD52AFB5F67}" v="83" dt="2020-11-20T12:43:09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10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22445-2308-4FFC-86CF-4EC236EEE21C}"/>
              </a:ext>
            </a:extLst>
          </p:cNvPr>
          <p:cNvSpPr/>
          <p:nvPr/>
        </p:nvSpPr>
        <p:spPr>
          <a:xfrm flipV="1">
            <a:off x="289249" y="3473387"/>
            <a:ext cx="8963219" cy="731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6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77" y="1613914"/>
            <a:ext cx="8842158" cy="4301973"/>
          </a:xfrm>
        </p:spPr>
        <p:txBody>
          <a:bodyPr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5" y="52865"/>
            <a:ext cx="8963219" cy="1144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4CC3C-38C6-4BF6-9B82-15A5AE2D8C38}"/>
              </a:ext>
            </a:extLst>
          </p:cNvPr>
          <p:cNvSpPr/>
          <p:nvPr/>
        </p:nvSpPr>
        <p:spPr>
          <a:xfrm flipV="1">
            <a:off x="0" y="1186035"/>
            <a:ext cx="8963219" cy="731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6" y="19167"/>
            <a:ext cx="8994708" cy="109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7D264-5801-47A7-8FF4-DD2F3C1A2F7B}"/>
              </a:ext>
            </a:extLst>
          </p:cNvPr>
          <p:cNvSpPr/>
          <p:nvPr/>
        </p:nvSpPr>
        <p:spPr>
          <a:xfrm flipV="1">
            <a:off x="0" y="1186035"/>
            <a:ext cx="8963219" cy="731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646" y="19167"/>
            <a:ext cx="8994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135" y="1567543"/>
            <a:ext cx="8963219" cy="4665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135" y="6356351"/>
            <a:ext cx="2579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182F-A3B6-664A-AE22-2098FE691E4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611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BAC8-7474-CD43-A7B8-ABCFDDAC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B947-561F-4946-A8FB-72CB920DD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34C74-5BDF-FE4B-B6A0-FE644BECB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Song Liu (</a:t>
            </a:r>
            <a:r>
              <a:rPr lang="en-US" dirty="0" err="1"/>
              <a:t>song.liu@bristol.ac.uk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538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BB54-1F12-0B51-6478-14507D83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erceptron">
            <a:hlinkClick r:id="" action="ppaction://media"/>
            <a:extLst>
              <a:ext uri="{FF2B5EF4-FFF2-40B4-BE49-F238E27FC236}">
                <a16:creationId xmlns:a16="http://schemas.microsoft.com/office/drawing/2014/main" id="{F80C03E8-16B6-375C-A496-D7D413D2303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778" cy="6858000"/>
          </a:xfrm>
        </p:spPr>
      </p:pic>
    </p:spTree>
    <p:extLst>
      <p:ext uri="{BB962C8B-B14F-4D97-AF65-F5344CB8AC3E}">
        <p14:creationId xmlns:p14="http://schemas.microsoft.com/office/powerpoint/2010/main" val="15978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A7AA-30E5-1949-A7FE-2F8F25B5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Perceptron to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3C37-3F6E-D44F-83A2-8C22FC32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modify the perceptron classifier implemented last week by just a bit, to make it a proper SVM classifier! </a:t>
            </a:r>
          </a:p>
          <a:p>
            <a:endParaRPr lang="en-US" dirty="0"/>
          </a:p>
          <a:p>
            <a:r>
              <a:rPr lang="en-US" dirty="0"/>
              <a:t>Recall our perceptron classifier: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1630AB-A035-804F-9A1C-C9AA028719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135" y="3189507"/>
                <a:ext cx="8963219" cy="34134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random</a:t>
                </a:r>
              </a:p>
              <a:p>
                <a:r>
                  <a:rPr lang="en-US" dirty="0"/>
                  <a:t>For </a:t>
                </a:r>
                <a:r>
                  <a:rPr lang="en-US" dirty="0" err="1"/>
                  <a:t>iter</a:t>
                </a:r>
                <a:r>
                  <a:rPr lang="en-US" dirty="0"/>
                  <a:t> = 1 to </a:t>
                </a:r>
                <a:r>
                  <a:rPr lang="en-US" dirty="0" err="1"/>
                  <a:t>max_iteration</a:t>
                </a:r>
                <a:endParaRPr lang="en-US" dirty="0"/>
              </a:p>
              <a:p>
                <a:pPr lvl="1"/>
                <a:r>
                  <a:rPr lang="en-US" dirty="0"/>
                  <a:t>Set step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iter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b="1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1630AB-A035-804F-9A1C-C9AA02871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" y="3189507"/>
                <a:ext cx="8963219" cy="3413449"/>
              </a:xfrm>
              <a:prstGeom prst="rect">
                <a:avLst/>
              </a:prstGeo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D3048CC-F3E5-A14A-A155-CFC45B4E76D5}"/>
              </a:ext>
            </a:extLst>
          </p:cNvPr>
          <p:cNvSpPr/>
          <p:nvPr/>
        </p:nvSpPr>
        <p:spPr>
          <a:xfrm>
            <a:off x="380999" y="3651172"/>
            <a:ext cx="5195342" cy="2881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8BD-D359-9448-8C42-0F4C5794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Does Not Care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463B-BAD5-B949-885C-18E01F85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35" y="5873261"/>
            <a:ext cx="8963219" cy="931873"/>
          </a:xfrm>
        </p:spPr>
        <p:txBody>
          <a:bodyPr/>
          <a:lstStyle/>
          <a:p>
            <a:r>
              <a:rPr lang="en-US" dirty="0"/>
              <a:t>This decision boundary has a thin margin!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795E3-4708-2644-859F-43C0975A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409" y="1197436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82B6-C5B1-EE4C-B49E-422EF26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Perceptron to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D88F2-C96B-0941-957E-9807331AD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135" y="1567543"/>
                <a:ext cx="8963219" cy="4921180"/>
              </a:xfrm>
            </p:spPr>
            <p:txBody>
              <a:bodyPr/>
              <a:lstStyle/>
              <a:p>
                <a:r>
                  <a:rPr lang="en-US" dirty="0"/>
                  <a:t>Perceptron does not like datapoints are on the wrong side of the </a:t>
                </a:r>
                <a:r>
                  <a:rPr lang="en-US" dirty="0">
                    <a:solidFill>
                      <a:srgbClr val="FF0000"/>
                    </a:solidFill>
                  </a:rPr>
                  <a:t>decision boundary</a:t>
                </a:r>
                <a:r>
                  <a:rPr lang="en-US" dirty="0"/>
                  <a:t>, a.k.a.,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, then modify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Otherwise don’t care. </a:t>
                </a:r>
              </a:p>
              <a:p>
                <a:endParaRPr lang="en-US" dirty="0"/>
              </a:p>
              <a:p>
                <a:r>
                  <a:rPr lang="en-US" dirty="0"/>
                  <a:t>SVM does not like datapoints are on the wrong side of the </a:t>
                </a:r>
                <a:r>
                  <a:rPr lang="en-US" dirty="0">
                    <a:solidFill>
                      <a:srgbClr val="FF0000"/>
                    </a:solidFill>
                  </a:rPr>
                  <a:t>margin</a:t>
                </a:r>
                <a:r>
                  <a:rPr lang="en-US" dirty="0"/>
                  <a:t>, a.k.a.,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then modify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Otherwise don’t care.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D88F2-C96B-0941-957E-9807331AD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35" y="1567543"/>
                <a:ext cx="8963219" cy="4921180"/>
              </a:xfrm>
              <a:blipFill>
                <a:blip r:embed="rId2"/>
                <a:stretch>
                  <a:fillRect l="-990" t="-1799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48C610C-0FDF-6B48-A0DC-6E1EB8A17E70}"/>
              </a:ext>
            </a:extLst>
          </p:cNvPr>
          <p:cNvSpPr txBox="1"/>
          <p:nvPr/>
        </p:nvSpPr>
        <p:spPr>
          <a:xfrm>
            <a:off x="404446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2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2BB7-5AF4-1F41-BE36-0FA46C5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AF551-459F-E94D-8BF7-4D6547EF0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SVM also does not like margin small. </a:t>
                </a:r>
              </a:p>
              <a:p>
                <a:r>
                  <a:rPr lang="en-US" dirty="0"/>
                  <a:t>Each step, SVM increases the margin, by minimizing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</a:t>
                </a:r>
              </a:p>
              <a:p>
                <a:endParaRPr lang="en-US" dirty="0"/>
              </a:p>
              <a:p>
                <a:r>
                  <a:rPr lang="en-US" dirty="0"/>
                  <a:t>This can be done by iteratively setting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is a const.</a:t>
                </a:r>
              </a:p>
              <a:p>
                <a:r>
                  <a:rPr lang="en-US" b="1" dirty="0"/>
                  <a:t>Show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1" i="1" smtClean="0"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lit/>
                      </m:rPr>
                      <a:rPr lang="en-US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lit/>
                      </m:rP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AF551-459F-E94D-8BF7-4D6547EF0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4" t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5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96C7-22E9-364C-B792-6BB37668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Implementation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DEEBB4C-BCC0-674D-BB90-2DEE31164A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1467806"/>
                <a:ext cx="9144000" cy="4763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/>
                  <a:t>Initialize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3600" b="1" dirty="0"/>
                  <a:t> </a:t>
                </a:r>
                <a:r>
                  <a:rPr lang="en-US" sz="3600" dirty="0"/>
                  <a:t>by random</a:t>
                </a:r>
              </a:p>
              <a:p>
                <a:r>
                  <a:rPr lang="en-US" sz="3600" dirty="0"/>
                  <a:t>For </a:t>
                </a:r>
                <a:r>
                  <a:rPr lang="en-US" sz="3600" dirty="0" err="1"/>
                  <a:t>iter</a:t>
                </a:r>
                <a:r>
                  <a:rPr lang="en-US" sz="3600" dirty="0"/>
                  <a:t> = 1 to </a:t>
                </a:r>
                <a:r>
                  <a:rPr lang="en-US" sz="3600" dirty="0" err="1"/>
                  <a:t>max_iteration</a:t>
                </a:r>
                <a:endParaRPr lang="en-US" sz="3600" dirty="0"/>
              </a:p>
              <a:p>
                <a:pPr lvl="1"/>
                <a:r>
                  <a:rPr lang="en-US" sz="3200" dirty="0"/>
                  <a:t>Set step size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3200" smtClean="0">
                            <a:latin typeface="Cambria Math" panose="02040503050406030204" pitchFamily="18" charset="0"/>
                          </a:rPr>
                          <m:t>iter</m:t>
                        </m:r>
                      </m:den>
                    </m:f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Shuffle your data</a:t>
                </a:r>
              </a:p>
              <a:p>
                <a:pPr lvl="1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lvl="2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′+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pPr lvl="3"/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2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600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GB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altLang="zh-CN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endParaRPr lang="en-US" sz="2800" dirty="0"/>
              </a:p>
              <a:p>
                <a:pPr marL="914400" lvl="2" indent="0">
                  <a:buNone/>
                </a:pPr>
                <a:endParaRPr lang="en-US" sz="2800" b="1" dirty="0"/>
              </a:p>
              <a:p>
                <a:pPr lvl="2"/>
                <a:endParaRPr lang="en-US" sz="28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DEEBB4C-BCC0-674D-BB90-2DEE31164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67806"/>
                <a:ext cx="9144000" cy="4763312"/>
              </a:xfrm>
              <a:prstGeom prst="rect">
                <a:avLst/>
              </a:prstGeom>
              <a:blipFill>
                <a:blip r:embed="rId2"/>
                <a:stretch>
                  <a:fillRect l="-1800" t="-3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7B4C-8DCC-3E4E-B7F3-65E8C77F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8747F-F07A-EA4D-9382-B8C71F888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781" y="5855676"/>
                <a:ext cx="8963219" cy="938863"/>
              </a:xfrm>
            </p:spPr>
            <p:txBody>
              <a:bodyPr/>
              <a:lstStyle/>
              <a:p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8747F-F07A-EA4D-9382-B8C71F888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781" y="5855676"/>
                <a:ext cx="8963219" cy="938863"/>
              </a:xfrm>
              <a:blipFill>
                <a:blip r:embed="rId2"/>
                <a:stretch>
                  <a:fillRect l="-1132" t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D26655-EE2D-F543-9B1F-CCF99012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7662" y="1232605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7893-D12B-6B47-AC0F-7CB0C1D8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3B2A3-A280-DF4F-AF13-E98C04B46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135" y="1567543"/>
                <a:ext cx="8963219" cy="481567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Try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see what happens!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3B2A3-A280-DF4F-AF13-E98C04B46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35" y="1567543"/>
                <a:ext cx="8963219" cy="4815672"/>
              </a:xfr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50AD61-1A79-4C49-8F74-6C080594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7543"/>
            <a:ext cx="9144000" cy="35927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15EA7E-8668-1246-9378-C443C89B5DE1}"/>
              </a:ext>
            </a:extLst>
          </p:cNvPr>
          <p:cNvCxnSpPr>
            <a:cxnSpLocks/>
          </p:cNvCxnSpPr>
          <p:nvPr/>
        </p:nvCxnSpPr>
        <p:spPr>
          <a:xfrm flipH="1">
            <a:off x="4783015" y="2655277"/>
            <a:ext cx="1213340" cy="4747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372108-5919-0248-8F8A-96903B2DABF7}"/>
              </a:ext>
            </a:extLst>
          </p:cNvPr>
          <p:cNvSpPr txBox="1"/>
          <p:nvPr/>
        </p:nvSpPr>
        <p:spPr>
          <a:xfrm>
            <a:off x="6032153" y="2417884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80DAC8-C9AB-FA4D-B50F-3C7B2FA560E2}"/>
              </a:ext>
            </a:extLst>
          </p:cNvPr>
          <p:cNvCxnSpPr>
            <a:cxnSpLocks/>
          </p:cNvCxnSpPr>
          <p:nvPr/>
        </p:nvCxnSpPr>
        <p:spPr>
          <a:xfrm flipH="1">
            <a:off x="4587744" y="3902211"/>
            <a:ext cx="857333" cy="4439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35DB0-E9EC-134F-B010-F75BC8607FA4}"/>
              </a:ext>
            </a:extLst>
          </p:cNvPr>
          <p:cNvSpPr txBox="1"/>
          <p:nvPr/>
        </p:nvSpPr>
        <p:spPr>
          <a:xfrm>
            <a:off x="5445077" y="3637557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0118806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BCFCF38-1877-4272-8ED0-48B8B5AE77C1}" vid="{3F47F61F-0344-43B1-9DBC-959A47595D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240</TotalTime>
  <Words>302</Words>
  <Application>Microsoft Office PowerPoint</Application>
  <PresentationFormat>On-screen Show (4:3)</PresentationFormat>
  <Paragraphs>54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Theme1</vt:lpstr>
      <vt:lpstr>Computing Lab</vt:lpstr>
      <vt:lpstr>PowerPoint Presentation</vt:lpstr>
      <vt:lpstr>From Perceptron to SVM</vt:lpstr>
      <vt:lpstr>Perceptron Does Not Care Margin</vt:lpstr>
      <vt:lpstr>From Perceptron to SVM</vt:lpstr>
      <vt:lpstr>Maximizing Margin</vt:lpstr>
      <vt:lpstr>SVM Implementation </vt:lpstr>
      <vt:lpstr>Toy Example</vt:lpstr>
      <vt:lpstr>MATLAB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Lab</dc:title>
  <dc:creator>Song Liu</dc:creator>
  <cp:lastModifiedBy>Song Liu</cp:lastModifiedBy>
  <cp:revision>4</cp:revision>
  <dcterms:created xsi:type="dcterms:W3CDTF">2019-11-15T00:31:40Z</dcterms:created>
  <dcterms:modified xsi:type="dcterms:W3CDTF">2023-11-09T15:06:46Z</dcterms:modified>
</cp:coreProperties>
</file>