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71" r:id="rId4"/>
    <p:sldId id="264" r:id="rId5"/>
    <p:sldId id="272" r:id="rId6"/>
    <p:sldId id="259" r:id="rId7"/>
    <p:sldId id="273" r:id="rId8"/>
    <p:sldId id="276" r:id="rId9"/>
    <p:sldId id="263" r:id="rId10"/>
    <p:sldId id="265" r:id="rId11"/>
    <p:sldId id="274" r:id="rId12"/>
    <p:sldId id="268" r:id="rId13"/>
    <p:sldId id="269" r:id="rId14"/>
    <p:sldId id="275" r:id="rId15"/>
    <p:sldId id="270" r:id="rId16"/>
    <p:sldId id="260" r:id="rId17"/>
    <p:sldId id="26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72" autoAdjust="0"/>
  </p:normalViewPr>
  <p:slideViewPr>
    <p:cSldViewPr snapToGrid="0" snapToObjects="1">
      <p:cViewPr varScale="1">
        <p:scale>
          <a:sx n="53" d="100"/>
          <a:sy n="53"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3750A-6C33-B143-945F-A4C94365EBF7}" type="datetimeFigureOut">
              <a:rPr lang="en-US" smtClean="0"/>
              <a:t>7/27/16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53FFD9-D1AD-A646-8309-15510DC792BC}" type="slidenum">
              <a:rPr lang="en-US" smtClean="0"/>
              <a:t>‹#›</a:t>
            </a:fld>
            <a:endParaRPr lang="en-US"/>
          </a:p>
        </p:txBody>
      </p:sp>
    </p:spTree>
    <p:extLst>
      <p:ext uri="{BB962C8B-B14F-4D97-AF65-F5344CB8AC3E}">
        <p14:creationId xmlns:p14="http://schemas.microsoft.com/office/powerpoint/2010/main" val="534219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B73CE-1953-064E-84FF-FC6DC95AA2AF}" type="datetimeFigureOut">
              <a:rPr lang="en-US" smtClean="0"/>
              <a:t>7/27/16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C96DA-B53C-B542-A94F-CB2944E40FE5}" type="slidenum">
              <a:rPr lang="en-US" smtClean="0"/>
              <a:t>‹#›</a:t>
            </a:fld>
            <a:endParaRPr lang="en-US"/>
          </a:p>
        </p:txBody>
      </p:sp>
    </p:spTree>
    <p:extLst>
      <p:ext uri="{BB962C8B-B14F-4D97-AF65-F5344CB8AC3E}">
        <p14:creationId xmlns:p14="http://schemas.microsoft.com/office/powerpoint/2010/main" val="33435800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there any correlation between the Mass Assembly History and the underlying Dark Matter Halo in Luminous Red Galaxies (LRGs)?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focus on LRGs because they are a well defined, homogenous population: higher mass elliptical galaxies with little to no star formation.</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1</a:t>
            </a:fld>
            <a:endParaRPr lang="en-US"/>
          </a:p>
        </p:txBody>
      </p:sp>
    </p:spTree>
    <p:extLst>
      <p:ext uri="{BB962C8B-B14F-4D97-AF65-F5344CB8AC3E}">
        <p14:creationId xmlns:p14="http://schemas.microsoft.com/office/powerpoint/2010/main" val="4214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Slopes</a:t>
            </a:r>
            <a:r>
              <a:rPr lang="en-US" baseline="0" dirty="0" smtClean="0"/>
              <a:t> </a:t>
            </a:r>
            <a:r>
              <a:rPr lang="en-US" dirty="0" smtClean="0"/>
              <a:t>of </a:t>
            </a:r>
            <a:r>
              <a:rPr lang="en-US" dirty="0" smtClean="0"/>
              <a:t>the older and younger galaxies, they would</a:t>
            </a:r>
            <a:r>
              <a:rPr lang="en-US" baseline="0" dirty="0" smtClean="0"/>
              <a:t> appear to be in agreement</a:t>
            </a:r>
            <a:r>
              <a:rPr lang="en-US" baseline="0" dirty="0" smtClean="0"/>
              <a:t>. It </a:t>
            </a:r>
            <a:r>
              <a:rPr lang="en-US" baseline="0" dirty="0" smtClean="0"/>
              <a:t>is important to note that about half of the galaxies in each older and younger population are flagged as Bright Objects. </a:t>
            </a:r>
            <a:r>
              <a:rPr lang="en-US" baseline="0" dirty="0" smtClean="0"/>
              <a:t>In the table that shows the Bright and not Bright stacked slopes for every subsample, we confirm that the flag has little effect on the overall luminosity profile.</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10</a:t>
            </a:fld>
            <a:endParaRPr lang="en-US"/>
          </a:p>
        </p:txBody>
      </p:sp>
    </p:spTree>
    <p:extLst>
      <p:ext uri="{BB962C8B-B14F-4D97-AF65-F5344CB8AC3E}">
        <p14:creationId xmlns:p14="http://schemas.microsoft.com/office/powerpoint/2010/main" val="28261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plotting the stacked</a:t>
            </a:r>
            <a:r>
              <a:rPr lang="en-US" baseline="0" dirty="0" smtClean="0"/>
              <a:t> slope </a:t>
            </a:r>
            <a:r>
              <a:rPr lang="en-US" baseline="0" dirty="0" err="1" smtClean="0"/>
              <a:t>vs</a:t>
            </a:r>
            <a:r>
              <a:rPr lang="en-US" baseline="0" dirty="0" smtClean="0"/>
              <a:t> Median age, we see that the slope of the luminosity density profile is not dependent upon the formation time. (1/100</a:t>
            </a:r>
            <a:r>
              <a:rPr lang="en-US" baseline="30000" dirty="0" smtClean="0"/>
              <a:t>th</a:t>
            </a:r>
            <a:r>
              <a:rPr lang="en-US" baseline="0" dirty="0" smtClean="0"/>
              <a:t> of a difference).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11</a:t>
            </a:fld>
            <a:endParaRPr lang="en-US"/>
          </a:p>
        </p:txBody>
      </p:sp>
    </p:spTree>
    <p:extLst>
      <p:ext uri="{BB962C8B-B14F-4D97-AF65-F5344CB8AC3E}">
        <p14:creationId xmlns:p14="http://schemas.microsoft.com/office/powerpoint/2010/main" val="21343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long as we fit slopes at same physical range</a:t>
            </a:r>
          </a:p>
          <a:p>
            <a:r>
              <a:rPr lang="en-US" baseline="0" dirty="0" smtClean="0"/>
              <a:t>*dependent for lower mass end?</a:t>
            </a:r>
          </a:p>
          <a:p>
            <a:endParaRPr lang="en-US" baseline="0" dirty="0" smtClean="0"/>
          </a:p>
          <a:p>
            <a:r>
              <a:rPr lang="en-US" baseline="0" dirty="0" smtClean="0"/>
              <a:t>As determined by stellar envelope slope (alpha star)</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12</a:t>
            </a:fld>
            <a:endParaRPr lang="en-US"/>
          </a:p>
        </p:txBody>
      </p:sp>
    </p:spTree>
    <p:extLst>
      <p:ext uri="{BB962C8B-B14F-4D97-AF65-F5344CB8AC3E}">
        <p14:creationId xmlns:p14="http://schemas.microsoft.com/office/powerpoint/2010/main" val="138226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Gravitational Lensing to obtain the masses of all these galaxies</a:t>
            </a:r>
            <a:r>
              <a:rPr lang="en-US" baseline="0" dirty="0" smtClean="0"/>
              <a:t> and ultimately quantify the underlying Dark Matter Halo</a:t>
            </a:r>
            <a:r>
              <a:rPr lang="en-US" baseline="0" dirty="0" smtClean="0"/>
              <a:t>. Want to show dependence on Halo mass</a:t>
            </a:r>
            <a:endParaRPr lang="en-US" dirty="0" smtClean="0"/>
          </a:p>
          <a:p>
            <a:endParaRPr lang="en-US" dirty="0" smtClean="0"/>
          </a:p>
          <a:p>
            <a:r>
              <a:rPr lang="en-US" dirty="0" smtClean="0"/>
              <a:t>LRGs</a:t>
            </a:r>
            <a:r>
              <a:rPr lang="en-US" baseline="0" dirty="0" smtClean="0"/>
              <a:t> might contain too narrow of a SFH range. Might want to use younger, more active bright galaxies.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13</a:t>
            </a:fld>
            <a:endParaRPr lang="en-US"/>
          </a:p>
        </p:txBody>
      </p:sp>
    </p:spTree>
    <p:extLst>
      <p:ext uri="{BB962C8B-B14F-4D97-AF65-F5344CB8AC3E}">
        <p14:creationId xmlns:p14="http://schemas.microsoft.com/office/powerpoint/2010/main" val="37767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err="1" smtClean="0"/>
              <a:t>Pillepich</a:t>
            </a:r>
            <a:r>
              <a:rPr lang="en-US" baseline="0" dirty="0" smtClean="0"/>
              <a:t> et al, </a:t>
            </a:r>
            <a:r>
              <a:rPr lang="en-US" baseline="0" dirty="0" smtClean="0"/>
              <a:t>Stellar </a:t>
            </a:r>
            <a:r>
              <a:rPr lang="en-US" baseline="0" dirty="0" smtClean="0"/>
              <a:t>Halo slopes (alpha stars) are thought to be direct evidence of the evolution of Cold Dark Matter Halos and their mass assembly histories. </a:t>
            </a:r>
            <a:r>
              <a:rPr lang="en-US" baseline="0" dirty="0" smtClean="0"/>
              <a:t>We are interested in what governs the buildup of the envelope. As galaxies merge with satellites, they build from the inside out, forming larger stellar envelopes. </a:t>
            </a:r>
            <a:endParaRPr lang="en-US" baseline="0" dirty="0" smtClean="0"/>
          </a:p>
          <a:p>
            <a:endParaRPr lang="en-US" baseline="0" dirty="0" smtClean="0"/>
          </a:p>
          <a:p>
            <a:r>
              <a:rPr lang="en-US" baseline="0" dirty="0" smtClean="0"/>
              <a:t>2D projections of dark matter density and stellar light.  Spherically averaged mass density</a:t>
            </a:r>
          </a:p>
          <a:p>
            <a:endParaRPr lang="en-US" baseline="0" dirty="0" smtClean="0"/>
          </a:p>
          <a:p>
            <a:r>
              <a:rPr lang="en-US" baseline="0" dirty="0" smtClean="0"/>
              <a:t>In the first figure, we see the mass assembly of two different types of galaxies, a disk and an elliptical. The environment around the elliptical is lumpier, showing how it is collecting the halos of different nearby galaxies. </a:t>
            </a:r>
            <a:r>
              <a:rPr lang="en-US" baseline="0" dirty="0" err="1" smtClean="0"/>
              <a:t>Pillepich</a:t>
            </a:r>
            <a:r>
              <a:rPr lang="en-US" baseline="0" dirty="0" smtClean="0"/>
              <a:t> </a:t>
            </a:r>
            <a:r>
              <a:rPr lang="en-US" baseline="0" dirty="0" smtClean="0"/>
              <a:t>fit the outer averaged density profiles to a single power law. Her boundaries were r1/2 to the </a:t>
            </a:r>
            <a:r>
              <a:rPr lang="en-US" baseline="0" dirty="0" err="1" smtClean="0"/>
              <a:t>virial</a:t>
            </a:r>
            <a:r>
              <a:rPr lang="en-US" baseline="0" dirty="0" smtClean="0"/>
              <a:t> radius. We see that the slopes of the mass density profiles for the stars and Dark matter both decrease as our </a:t>
            </a:r>
            <a:r>
              <a:rPr lang="en-US" baseline="0" dirty="0" err="1" smtClean="0"/>
              <a:t>comoving</a:t>
            </a:r>
            <a:r>
              <a:rPr lang="en-US" baseline="0" dirty="0" smtClean="0"/>
              <a:t> distance increases. We eventually want to get our research to be the right-handed figure, plotting the relationship between the slope of the stellar halo and the total mass of the dark matter halo. In that figure, LRGs are the red data points– </a:t>
            </a:r>
            <a:r>
              <a:rPr lang="en-US" baseline="0" dirty="0" err="1" smtClean="0"/>
              <a:t>highmass</a:t>
            </a:r>
            <a:r>
              <a:rPr lang="en-US" baseline="0" dirty="0" smtClean="0"/>
              <a:t> </a:t>
            </a:r>
            <a:r>
              <a:rPr lang="en-US" baseline="0" dirty="0" err="1" smtClean="0"/>
              <a:t>ellipticals</a:t>
            </a:r>
            <a:r>
              <a:rPr lang="en-US" baseline="0" dirty="0" smtClean="0"/>
              <a: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want to better understand the coevolution of dark and visible matter throughout the formation of LRGs. Like in </a:t>
            </a:r>
            <a:r>
              <a:rPr lang="en-US" baseline="0" dirty="0" err="1" smtClean="0"/>
              <a:t>Pillepich</a:t>
            </a:r>
            <a:r>
              <a:rPr lang="en-US" baseline="0" dirty="0" smtClean="0"/>
              <a:t>, we believe this will be accomplished through plotting the luminosity density profile of the LRGs and stacking these profiles. </a:t>
            </a:r>
            <a:r>
              <a:rPr lang="en-US" baseline="0" dirty="0" smtClean="0"/>
              <a:t>By </a:t>
            </a:r>
            <a:r>
              <a:rPr lang="en-US" baseline="0" dirty="0" smtClean="0"/>
              <a:t>fitting the slopes of the stacked luminosity profiles, we hope to connect the stellar envelope to the Dark Matter Halo</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2</a:t>
            </a:fld>
            <a:endParaRPr lang="en-US"/>
          </a:p>
        </p:txBody>
      </p:sp>
    </p:spTree>
    <p:extLst>
      <p:ext uri="{BB962C8B-B14F-4D97-AF65-F5344CB8AC3E}">
        <p14:creationId xmlns:p14="http://schemas.microsoft.com/office/powerpoint/2010/main" val="32593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Objective of HSC: understand the correlation between a</a:t>
            </a:r>
            <a:r>
              <a:rPr lang="en-US" baseline="0" dirty="0" smtClean="0"/>
              <a:t> Luminous Red Galaxy’s mass assembly history and the </a:t>
            </a:r>
            <a:r>
              <a:rPr lang="en-US" baseline="0" dirty="0" smtClean="0"/>
              <a:t>Dark </a:t>
            </a:r>
            <a:r>
              <a:rPr lang="en-US" baseline="0" dirty="0" smtClean="0"/>
              <a:t>Matter Halo. </a:t>
            </a:r>
          </a:p>
          <a:p>
            <a:endParaRPr lang="en-US" baseline="0" dirty="0" smtClean="0"/>
          </a:p>
          <a:p>
            <a:r>
              <a:rPr lang="en-US" baseline="0" dirty="0" smtClean="0"/>
              <a:t>HSC is a multi-band imaging survey, covering the bands </a:t>
            </a:r>
            <a:r>
              <a:rPr lang="en-US" baseline="0" dirty="0" err="1" smtClean="0"/>
              <a:t>g,r,i,z,y</a:t>
            </a:r>
            <a:r>
              <a:rPr lang="en-US" baseline="0" dirty="0" smtClean="0"/>
              <a:t>. It gets multi-aperture magnitudes for every galaxy. I specifically use the I band throughout my tests.</a:t>
            </a:r>
          </a:p>
          <a:p>
            <a:endParaRPr lang="en-US" baseline="0" dirty="0" smtClean="0"/>
          </a:p>
          <a:p>
            <a:r>
              <a:rPr lang="en-US" baseline="0" dirty="0" smtClean="0"/>
              <a:t>For our survey, we are using HSC’s Wide field. It is important to note that there has been other observational studies that use stellar profiles as a probe of mass assembly. However, HSC goes to very low surface </a:t>
            </a:r>
            <a:r>
              <a:rPr lang="en-US" baseline="0" dirty="0" smtClean="0"/>
              <a:t>brightness for more galaxies </a:t>
            </a:r>
            <a:r>
              <a:rPr lang="en-US" baseline="0" dirty="0" smtClean="0"/>
              <a:t>and can probe the envelope </a:t>
            </a:r>
            <a:r>
              <a:rPr lang="en-US" baseline="0" dirty="0" smtClean="0"/>
              <a:t>better. </a:t>
            </a:r>
            <a:r>
              <a:rPr lang="en-US" baseline="0" dirty="0" smtClean="0"/>
              <a:t>Therefore, it is the best tool for this technique.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order to certify the validity of our results, it is essential that we test the photometric contamination caused by fainter galaxies that are not properly resolved. Our catalogue flags certain galaxies we suspect might contaminate our data. As seen in the table, there are a variety of different flags that we determined negatively impact our results, and are therefore</a:t>
            </a:r>
            <a:r>
              <a:rPr lang="en-US" baseline="0" dirty="0" smtClean="0"/>
              <a:t> necessary to disregard</a:t>
            </a:r>
            <a:r>
              <a:rPr lang="en-US" dirty="0" smtClean="0"/>
              <a:t>. For example…</a:t>
            </a:r>
          </a:p>
          <a:p>
            <a:endParaRPr lang="en-US" dirty="0" smtClean="0"/>
          </a:p>
          <a:p>
            <a:r>
              <a:rPr lang="en-US" baseline="0" dirty="0" smtClean="0"/>
              <a:t>My first task was to determine whether or not galaxies flagged as bright objects should be </a:t>
            </a:r>
            <a:r>
              <a:rPr lang="en-US" baseline="0" dirty="0" err="1" smtClean="0"/>
              <a:t>disregraded</a:t>
            </a:r>
            <a:r>
              <a:rPr lang="en-US" baseline="0" dirty="0" smtClean="0"/>
              <a:t>. Galaxies not properly </a:t>
            </a:r>
            <a:r>
              <a:rPr lang="en-US" baseline="0" dirty="0" smtClean="0"/>
              <a:t>resolved can </a:t>
            </a:r>
            <a:r>
              <a:rPr lang="en-US" baseline="0" dirty="0" smtClean="0"/>
              <a:t>saturate the apparent magnitude of the galaxy, most prominently at the outer stellar halo of the galaxy. Thus, they appear to be brighter. Since galaxies flagged as this make up almost half of our </a:t>
            </a:r>
            <a:r>
              <a:rPr lang="en-US" baseline="0" dirty="0" smtClean="0"/>
              <a:t>remaining sample</a:t>
            </a:r>
            <a:r>
              <a:rPr lang="en-US" baseline="0" dirty="0" smtClean="0"/>
              <a:t>, it is crucial to determine whether or not these should be removed.</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3</a:t>
            </a:fld>
            <a:endParaRPr lang="en-US"/>
          </a:p>
        </p:txBody>
      </p:sp>
    </p:spTree>
    <p:extLst>
      <p:ext uri="{BB962C8B-B14F-4D97-AF65-F5344CB8AC3E}">
        <p14:creationId xmlns:p14="http://schemas.microsoft.com/office/powerpoint/2010/main" val="366901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t>
            </a:r>
            <a:r>
              <a:rPr lang="en-US" baseline="0" dirty="0" smtClean="0"/>
              <a:t>separate them into two populations, </a:t>
            </a:r>
            <a:r>
              <a:rPr lang="en-US" baseline="0" dirty="0" smtClean="0"/>
              <a:t>Bright Objects and not bright objects.</a:t>
            </a:r>
            <a:endParaRPr lang="en-US" dirty="0" smtClean="0"/>
          </a:p>
          <a:p>
            <a:endParaRPr lang="en-US" dirty="0" smtClean="0"/>
          </a:p>
          <a:p>
            <a:r>
              <a:rPr lang="en-US" dirty="0" smtClean="0"/>
              <a:t>To start, we plot</a:t>
            </a:r>
            <a:r>
              <a:rPr lang="en-US" baseline="0" dirty="0" smtClean="0"/>
              <a:t> the luminosity profiles of the individual </a:t>
            </a:r>
            <a:r>
              <a:rPr lang="en-US" baseline="0" dirty="0" smtClean="0"/>
              <a:t>galaxies. Light pink is not bright, and light blue is bright</a:t>
            </a:r>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4</a:t>
            </a:fld>
            <a:endParaRPr lang="en-US"/>
          </a:p>
        </p:txBody>
      </p:sp>
    </p:spTree>
    <p:extLst>
      <p:ext uri="{BB962C8B-B14F-4D97-AF65-F5344CB8AC3E}">
        <p14:creationId xmlns:p14="http://schemas.microsoft.com/office/powerpoint/2010/main" val="41895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make my stacked luminosity profiles by binning my galaxies originally into 10 bins spaced evenly in </a:t>
            </a:r>
            <a:r>
              <a:rPr lang="en-US" baseline="0" dirty="0" err="1" smtClean="0"/>
              <a:t>logspace</a:t>
            </a:r>
            <a:r>
              <a:rPr lang="en-US" baseline="0" dirty="0" smtClean="0"/>
              <a:t>. Based on my individual galaxy profiles, I start my binning at 1 </a:t>
            </a:r>
            <a:r>
              <a:rPr lang="en-US" baseline="0" dirty="0" err="1" smtClean="0"/>
              <a:t>kpc</a:t>
            </a:r>
            <a:r>
              <a:rPr lang="en-US" baseline="0" dirty="0" smtClean="0"/>
              <a:t> and end at 80kpc. I weight each bin by the luminosity densities in each bin and divide by total number of data points per bin. My result is the stacked luminosity density profile.</a:t>
            </a:r>
          </a:p>
          <a:p>
            <a:endParaRPr lang="en-US" baseline="0" dirty="0" smtClean="0"/>
          </a:p>
          <a:p>
            <a:r>
              <a:rPr lang="en-US" baseline="0" dirty="0" smtClean="0"/>
              <a:t>However, I notice that at the first bin, there are considerably more bright galaxies than not bright galaxies. While we would expect bright galaxies to be more luminous at the lower apertures, just to be sure I made distribution of the apparent magnitudes and redshifts for our sample.</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5</a:t>
            </a:fld>
            <a:endParaRPr lang="en-US"/>
          </a:p>
        </p:txBody>
      </p:sp>
    </p:spTree>
    <p:extLst>
      <p:ext uri="{BB962C8B-B14F-4D97-AF65-F5344CB8AC3E}">
        <p14:creationId xmlns:p14="http://schemas.microsoft.com/office/powerpoint/2010/main" val="280075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Varying </a:t>
            </a:r>
            <a:r>
              <a:rPr lang="en-US" dirty="0" smtClean="0"/>
              <a:t>parts of the stacked profile use distinct galaxies at different redshifts. The apparent magnitudes and redshifts for the flagged galaxies aren't normally distributed like the non-flagged galaxies. While the blue bars trail off at m=17, we also notice that they trail off at z=0.2</a:t>
            </a:r>
            <a:r>
              <a:rPr lang="en-US" dirty="0" smtClean="0"/>
              <a:t>. these </a:t>
            </a:r>
            <a:r>
              <a:rPr lang="en-US" dirty="0" smtClean="0"/>
              <a:t>galaxies were of lower redshift, they appear to be more luminous. </a:t>
            </a:r>
            <a:r>
              <a:rPr lang="en-US" dirty="0" smtClean="0"/>
              <a:t>Since we are </a:t>
            </a:r>
            <a:r>
              <a:rPr lang="en-US" dirty="0" smtClean="0"/>
              <a:t>measuring intrinsic brightness, our stacked profile was falsely brighter. </a:t>
            </a:r>
          </a:p>
          <a:p>
            <a:endParaRPr lang="en-US" dirty="0" smtClean="0"/>
          </a:p>
          <a:p>
            <a:r>
              <a:rPr lang="en-US" dirty="0" smtClean="0"/>
              <a:t>This is evidence that those LRGs are flagged as Bright Objects because they offset our stacked profile. Therefore, we set a lower limit of 0.2 to our redshift distribution.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6</a:t>
            </a:fld>
            <a:endParaRPr lang="en-US"/>
          </a:p>
        </p:txBody>
      </p:sp>
    </p:spTree>
    <p:extLst>
      <p:ext uri="{BB962C8B-B14F-4D97-AF65-F5344CB8AC3E}">
        <p14:creationId xmlns:p14="http://schemas.microsoft.com/office/powerpoint/2010/main" val="158271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see that there are more even</a:t>
            </a:r>
            <a:r>
              <a:rPr lang="en-US" baseline="0" dirty="0" smtClean="0"/>
              <a:t> numbers of bright galaxies and not bright galaxies in each bin. I also increased the number of bins for our next step, when we calculate the logarithmic slope of the luminosity density profile.</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7</a:t>
            </a:fld>
            <a:endParaRPr lang="en-US"/>
          </a:p>
        </p:txBody>
      </p:sp>
    </p:spTree>
    <p:extLst>
      <p:ext uri="{BB962C8B-B14F-4D97-AF65-F5344CB8AC3E}">
        <p14:creationId xmlns:p14="http://schemas.microsoft.com/office/powerpoint/2010/main" val="302839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Finally, we fit a line of best fit (using linear regression) to the stacked profile and the individual profiles. The fitting procedure is done in log space. In order to homogenize our results, so they are all fit to the same physical boundary, we set an inner boundary of r1/2 and an outer boundary of exactly 6r1/2 to both individual luminosity profiles and stacked profiles. The half radii typically marks the inner boundary of the stellar envelope. While typically the </a:t>
            </a:r>
            <a:r>
              <a:rPr lang="en-US" baseline="0" dirty="0" err="1" smtClean="0"/>
              <a:t>virial</a:t>
            </a:r>
            <a:r>
              <a:rPr lang="en-US" baseline="0" dirty="0" smtClean="0"/>
              <a:t> radius is used for the outer boundary, we found that the </a:t>
            </a:r>
            <a:r>
              <a:rPr lang="en-US" baseline="0" dirty="0" err="1" smtClean="0"/>
              <a:t>virial</a:t>
            </a:r>
            <a:r>
              <a:rPr lang="en-US" baseline="0" dirty="0" smtClean="0"/>
              <a:t> radius extended beyond our largest aperture. This helps avoid contamination from un-blended sources at the edge of bright galaxies’ envelopes.</a:t>
            </a:r>
            <a:endParaRPr lang="en-US" dirty="0" smtClean="0"/>
          </a:p>
          <a:p>
            <a:endParaRPr lang="en-US" dirty="0" smtClean="0"/>
          </a:p>
          <a:p>
            <a:r>
              <a:rPr lang="en-US" dirty="0" smtClean="0"/>
              <a:t>Interestingly, we see that our stacked</a:t>
            </a:r>
            <a:r>
              <a:rPr lang="en-US" baseline="0" dirty="0" smtClean="0"/>
              <a:t> profiles for Bright Objects are in Agreement with our stacked profiles for Not Bright Objects</a:t>
            </a:r>
            <a:endParaRPr lang="en-US"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8</a:t>
            </a:fld>
            <a:endParaRPr lang="en-US"/>
          </a:p>
        </p:txBody>
      </p:sp>
    </p:spTree>
    <p:extLst>
      <p:ext uri="{BB962C8B-B14F-4D97-AF65-F5344CB8AC3E}">
        <p14:creationId xmlns:p14="http://schemas.microsoft.com/office/powerpoint/2010/main" val="361307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before, a main focus of this project is to find the relationship between mass assembly history and the dark matter halo. Every </a:t>
            </a:r>
            <a:r>
              <a:rPr lang="en-US" baseline="0" dirty="0" smtClean="0"/>
              <a:t>time a galaxy goes through a </a:t>
            </a:r>
            <a:r>
              <a:rPr lang="en-US" baseline="0" dirty="0" smtClean="0"/>
              <a:t>merger (and therefore accumulates more mass), </a:t>
            </a:r>
            <a:r>
              <a:rPr lang="en-US" baseline="0" dirty="0" smtClean="0"/>
              <a:t>visible aspects of a galaxy’s spectrum is affected, such as the distribution of stars in the stellar envelope. However, the Dark matter in its halo is also tidally disrupted. </a:t>
            </a:r>
            <a:r>
              <a:rPr lang="en-US" baseline="0" dirty="0" smtClean="0"/>
              <a:t> </a:t>
            </a:r>
            <a:r>
              <a:rPr lang="en-US" dirty="0" smtClean="0"/>
              <a:t>Because </a:t>
            </a:r>
            <a:r>
              <a:rPr lang="en-US" dirty="0" smtClean="0"/>
              <a:t>LRGs</a:t>
            </a:r>
            <a:r>
              <a:rPr lang="en-US" baseline="0" dirty="0" smtClean="0"/>
              <a:t> are all early-</a:t>
            </a:r>
            <a:r>
              <a:rPr lang="en-US" baseline="0" dirty="0" smtClean="0"/>
              <a:t>type </a:t>
            </a:r>
            <a:r>
              <a:rPr lang="en-US" baseline="0" dirty="0" smtClean="0"/>
              <a:t>galaxies, they </a:t>
            </a:r>
            <a:r>
              <a:rPr lang="en-US" baseline="0" dirty="0" smtClean="0"/>
              <a:t>have already </a:t>
            </a:r>
            <a:r>
              <a:rPr lang="en-US" baseline="0" dirty="0" smtClean="0"/>
              <a:t>undergone mergers and </a:t>
            </a:r>
            <a:r>
              <a:rPr lang="en-US" baseline="0" dirty="0" smtClean="0"/>
              <a:t>accumulated most of their mass. we first need to find if there is a correlation between mass assembly and star formation history.</a:t>
            </a:r>
          </a:p>
          <a:p>
            <a:endParaRPr lang="en-US" baseline="0" dirty="0" smtClean="0"/>
          </a:p>
          <a:p>
            <a:r>
              <a:rPr lang="en-US" baseline="0" dirty="0" smtClean="0"/>
              <a:t>Using a code that fits the spectra of all LRGs, we match those galaxies with the ones in our first catalogue to get their total spectral data. We now have access to each galaxies </a:t>
            </a:r>
            <a:r>
              <a:rPr lang="en-US" baseline="0" dirty="0" err="1" smtClean="0"/>
              <a:t>metallicity</a:t>
            </a:r>
            <a:r>
              <a:rPr lang="en-US" baseline="0" dirty="0" smtClean="0"/>
              <a:t>, as well as their mass formation histories.</a:t>
            </a:r>
          </a:p>
          <a:p>
            <a:endParaRPr lang="en-US" baseline="0" dirty="0" smtClean="0"/>
          </a:p>
          <a:p>
            <a:r>
              <a:rPr lang="en-US" baseline="0" dirty="0" smtClean="0"/>
              <a:t>These are all early-type galaxies, but we can still distinguish them by SFH based on when they accumulated the most mass. We choose to label the older galaxies those which had most of their mass formed in the oldest age bin (between 9.06 and 14 billion years ago.) All of the other galaxies we consider “younger.</a:t>
            </a:r>
            <a:r>
              <a:rPr lang="en-US" baseline="0" dirty="0" smtClean="0"/>
              <a:t>” Since we are trying to connect when these mergers occur, it is necessary to separate into older and younger populations.</a:t>
            </a:r>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9</a:t>
            </a:fld>
            <a:endParaRPr lang="en-US"/>
          </a:p>
        </p:txBody>
      </p:sp>
    </p:spTree>
    <p:extLst>
      <p:ext uri="{BB962C8B-B14F-4D97-AF65-F5344CB8AC3E}">
        <p14:creationId xmlns:p14="http://schemas.microsoft.com/office/powerpoint/2010/main" val="61720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14719-D1DA-664D-8033-404D4703C09D}"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54256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3F003-771A-D84D-9AA5-C590E91A7B9E}"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6622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40EF-8DB5-CE47-9A9C-7C9BA2CB2BF4}"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62457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78904-52F5-DB4F-AA0F-5363C5C6FDB6}"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5945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E829C-A5C7-0A42-8B2B-F37104784146}"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64473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93E4C3-AC53-D44C-A461-E553B782FCBD}"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5554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D123D-7911-7446-AFDF-DB4D3370AFAD}" type="datetime1">
              <a:rPr lang="en-US" smtClean="0"/>
              <a:t>7/27/16</a:t>
            </a:fld>
            <a:endParaRPr lang="en-US"/>
          </a:p>
        </p:txBody>
      </p:sp>
      <p:sp>
        <p:nvSpPr>
          <p:cNvPr id="8" name="Footer Placeholder 7"/>
          <p:cNvSpPr>
            <a:spLocks noGrp="1"/>
          </p:cNvSpPr>
          <p:nvPr>
            <p:ph type="ftr" sz="quarter" idx="11"/>
          </p:nvPr>
        </p:nvSpPr>
        <p:spPr/>
        <p:txBody>
          <a:bodyPr/>
          <a:lstStyle/>
          <a:p>
            <a:r>
              <a:rPr lang="en-US" smtClean="0"/>
              <a:t>Amanda Newmark</a:t>
            </a:r>
            <a:endParaRPr lang="en-US"/>
          </a:p>
        </p:txBody>
      </p:sp>
      <p:sp>
        <p:nvSpPr>
          <p:cNvPr id="9" name="Slide Number Placeholder 8"/>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4319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B56E9-1FD0-BC47-A63B-698DB1C5BE5B}" type="datetime1">
              <a:rPr lang="en-US" smtClean="0"/>
              <a:t>7/27/16</a:t>
            </a:fld>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Slide Number Placeholder 4"/>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33128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F1FD4-A242-4540-A4A9-B9B5AE4838F1}" type="datetime1">
              <a:rPr lang="en-US" smtClean="0"/>
              <a:t>7/27/16</a:t>
            </a:fld>
            <a:endParaRPr lang="en-US"/>
          </a:p>
        </p:txBody>
      </p:sp>
      <p:sp>
        <p:nvSpPr>
          <p:cNvPr id="3" name="Footer Placeholder 2"/>
          <p:cNvSpPr>
            <a:spLocks noGrp="1"/>
          </p:cNvSpPr>
          <p:nvPr>
            <p:ph type="ftr" sz="quarter" idx="11"/>
          </p:nvPr>
        </p:nvSpPr>
        <p:spPr/>
        <p:txBody>
          <a:bodyPr/>
          <a:lstStyle/>
          <a:p>
            <a:r>
              <a:rPr lang="en-US" smtClean="0"/>
              <a:t>Amanda Newmark</a:t>
            </a:r>
            <a:endParaRPr lang="en-US"/>
          </a:p>
        </p:txBody>
      </p:sp>
      <p:sp>
        <p:nvSpPr>
          <p:cNvPr id="4" name="Slide Number Placeholder 3"/>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942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38C9F-4A7E-1D42-B226-088606A4057B}"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2548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0F645-AF2E-724E-865A-8092AE8BD0E0}"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50186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D72B-D22C-1B48-93EA-104CCDD55DB7}" type="datetime1">
              <a:rPr lang="en-US" smtClean="0"/>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Amanda Newmark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F4DA7-069C-5C41-B7EC-E51BE724DFC0}" type="slidenum">
              <a:rPr lang="en-US" smtClean="0"/>
              <a:t>‹#›</a:t>
            </a:fld>
            <a:endParaRPr lang="en-US"/>
          </a:p>
        </p:txBody>
      </p:sp>
    </p:spTree>
    <p:extLst>
      <p:ext uri="{BB962C8B-B14F-4D97-AF65-F5344CB8AC3E}">
        <p14:creationId xmlns:p14="http://schemas.microsoft.com/office/powerpoint/2010/main" val="172397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Understanding </a:t>
            </a:r>
            <a:r>
              <a:rPr lang="en-US" dirty="0" smtClean="0"/>
              <a:t>Mass </a:t>
            </a:r>
            <a:r>
              <a:rPr lang="en-US" dirty="0" smtClean="0"/>
              <a:t>Assembly </a:t>
            </a:r>
            <a:r>
              <a:rPr lang="en-US" dirty="0" smtClean="0"/>
              <a:t>of </a:t>
            </a:r>
            <a:r>
              <a:rPr lang="en-US" dirty="0" smtClean="0"/>
              <a:t>Luminous Red </a:t>
            </a:r>
            <a:r>
              <a:rPr lang="en-US" dirty="0" smtClean="0"/>
              <a:t>Galaxies in HSC</a:t>
            </a:r>
            <a:endParaRPr lang="en-US" dirty="0"/>
          </a:p>
        </p:txBody>
      </p:sp>
      <p:sp>
        <p:nvSpPr>
          <p:cNvPr id="3" name="Subtitle 2"/>
          <p:cNvSpPr>
            <a:spLocks noGrp="1"/>
          </p:cNvSpPr>
          <p:nvPr>
            <p:ph type="subTitle" idx="1"/>
          </p:nvPr>
        </p:nvSpPr>
        <p:spPr/>
        <p:txBody>
          <a:bodyPr/>
          <a:lstStyle/>
          <a:p>
            <a:r>
              <a:rPr lang="en-US" dirty="0" smtClean="0"/>
              <a:t>Amanda Newmark</a:t>
            </a:r>
            <a:endParaRPr lang="en-US" dirty="0"/>
          </a:p>
        </p:txBody>
      </p:sp>
    </p:spTree>
    <p:extLst>
      <p:ext uri="{BB962C8B-B14F-4D97-AF65-F5344CB8AC3E}">
        <p14:creationId xmlns:p14="http://schemas.microsoft.com/office/powerpoint/2010/main" val="2378633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 Young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7" name="Picture 6" descr="Screen Shot 2016-07-27 at 9.0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326" y="1436920"/>
            <a:ext cx="5231673" cy="412135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679853293"/>
              </p:ext>
            </p:extLst>
          </p:nvPr>
        </p:nvGraphicFramePr>
        <p:xfrm>
          <a:off x="213400" y="1436918"/>
          <a:ext cx="3500508" cy="4360890"/>
        </p:xfrm>
        <a:graphic>
          <a:graphicData uri="http://schemas.openxmlformats.org/drawingml/2006/table">
            <a:tbl>
              <a:tblPr firstRow="1" bandRow="1">
                <a:tableStyleId>{8EC20E35-A176-4012-BC5E-935CFFF8708E}</a:tableStyleId>
              </a:tblPr>
              <a:tblGrid>
                <a:gridCol w="1750254"/>
                <a:gridCol w="1750254"/>
              </a:tblGrid>
              <a:tr h="616146">
                <a:tc>
                  <a:txBody>
                    <a:bodyPr/>
                    <a:lstStyle/>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dirty="0" smtClean="0"/>
                        <a:t>Stacked Slope</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616146">
                <a:tc>
                  <a:txBody>
                    <a:bodyPr/>
                    <a:lstStyle/>
                    <a:p>
                      <a:r>
                        <a:rPr lang="en-US" dirty="0" smtClean="0"/>
                        <a:t>Older</a:t>
                      </a:r>
                      <a:endParaRPr lang="en-US" dirty="0"/>
                    </a:p>
                  </a:txBody>
                  <a:tcPr>
                    <a:lnL w="12700" cap="flat" cmpd="sng" algn="ctr">
                      <a:solidFill>
                        <a:scrgbClr r="0" g="0" b="0"/>
                      </a:solidFill>
                      <a:prstDash val="solid"/>
                      <a:round/>
                      <a:headEnd type="none" w="med" len="med"/>
                      <a:tailEnd type="none" w="med" len="med"/>
                    </a:lnL>
                  </a:tcPr>
                </a:tc>
                <a:tc>
                  <a:txBody>
                    <a:bodyPr/>
                    <a:lstStyle/>
                    <a:p>
                      <a:r>
                        <a:rPr lang="en-US" dirty="0" smtClean="0"/>
                        <a:t>-1.66  ±  0.06</a:t>
                      </a:r>
                      <a:endParaRPr lang="en-US" dirty="0"/>
                    </a:p>
                  </a:txBody>
                  <a:tcPr>
                    <a:lnR w="12700" cap="flat" cmpd="sng" algn="ctr">
                      <a:solidFill>
                        <a:scrgbClr r="0" g="0" b="0"/>
                      </a:solidFill>
                      <a:prstDash val="solid"/>
                      <a:round/>
                      <a:headEnd type="none" w="med" len="med"/>
                      <a:tailEnd type="none" w="med" len="med"/>
                    </a:lnR>
                  </a:tcPr>
                </a:tc>
              </a:tr>
              <a:tr h="616146">
                <a:tc>
                  <a:txBody>
                    <a:bodyPr/>
                    <a:lstStyle/>
                    <a:p>
                      <a:r>
                        <a:rPr lang="en-US" dirty="0" smtClean="0"/>
                        <a:t>Younger</a:t>
                      </a:r>
                      <a:endParaRPr lang="en-US" dirty="0"/>
                    </a:p>
                  </a:txBody>
                  <a:tcPr>
                    <a:lnL w="12700" cap="flat" cmpd="sng" algn="ctr">
                      <a:solidFill>
                        <a:scrgbClr r="0" g="0" b="0"/>
                      </a:solidFill>
                      <a:prstDash val="solid"/>
                      <a:round/>
                      <a:headEnd type="none" w="med" len="med"/>
                      <a:tailEnd type="none" w="med" len="med"/>
                    </a:lnL>
                  </a:tcPr>
                </a:tc>
                <a:tc>
                  <a:txBody>
                    <a:bodyPr/>
                    <a:lstStyle/>
                    <a:p>
                      <a:r>
                        <a:rPr lang="en-US" dirty="0" smtClean="0"/>
                        <a:t>-1.65  ±  0.05</a:t>
                      </a:r>
                      <a:endParaRPr lang="en-US" dirty="0"/>
                    </a:p>
                  </a:txBody>
                  <a:tcPr>
                    <a:lnR w="12700" cap="flat" cmpd="sng" algn="ctr">
                      <a:solidFill>
                        <a:scrgbClr r="0" g="0" b="0"/>
                      </a:solidFill>
                      <a:prstDash val="solid"/>
                      <a:round/>
                      <a:headEnd type="none" w="med" len="med"/>
                      <a:tailEnd type="none" w="med" len="med"/>
                    </a:lnR>
                  </a:tcPr>
                </a:tc>
              </a:tr>
              <a:tr h="616146">
                <a:tc>
                  <a:txBody>
                    <a:bodyPr/>
                    <a:lstStyle/>
                    <a:p>
                      <a:r>
                        <a:rPr lang="en-US" dirty="0" smtClean="0"/>
                        <a:t>Older,</a:t>
                      </a:r>
                      <a:r>
                        <a:rPr lang="en-US" baseline="0" dirty="0" smtClean="0"/>
                        <a:t> Bright</a:t>
                      </a:r>
                      <a:endParaRPr lang="en-US" dirty="0"/>
                    </a:p>
                  </a:txBody>
                  <a:tcPr>
                    <a:lnL w="12700" cap="flat" cmpd="sng" algn="ctr">
                      <a:solidFill>
                        <a:scrgbClr r="0" g="0" b="0"/>
                      </a:solidFill>
                      <a:prstDash val="solid"/>
                      <a:round/>
                      <a:headEnd type="none" w="med" len="med"/>
                      <a:tailEnd type="none" w="med" len="med"/>
                    </a:lnL>
                  </a:tcPr>
                </a:tc>
                <a:tc>
                  <a:txBody>
                    <a:bodyPr/>
                    <a:lstStyle/>
                    <a:p>
                      <a:r>
                        <a:rPr lang="en-US" dirty="0" smtClean="0"/>
                        <a:t>-1.58  ±  0.07</a:t>
                      </a:r>
                      <a:endParaRPr lang="en-US" dirty="0"/>
                    </a:p>
                  </a:txBody>
                  <a:tcPr>
                    <a:lnR w="12700" cap="flat" cmpd="sng" algn="ctr">
                      <a:solidFill>
                        <a:scrgbClr r="0" g="0" b="0"/>
                      </a:solidFill>
                      <a:prstDash val="solid"/>
                      <a:round/>
                      <a:headEnd type="none" w="med" len="med"/>
                      <a:tailEnd type="none" w="med" len="med"/>
                    </a:lnR>
                  </a:tcPr>
                </a:tc>
              </a:tr>
              <a:tr h="616146">
                <a:tc>
                  <a:txBody>
                    <a:bodyPr/>
                    <a:lstStyle/>
                    <a:p>
                      <a:r>
                        <a:rPr lang="en-US" dirty="0" smtClean="0"/>
                        <a:t>Older, Not Bright</a:t>
                      </a:r>
                      <a:endParaRPr lang="en-US" dirty="0"/>
                    </a:p>
                  </a:txBody>
                  <a:tcPr>
                    <a:lnL w="12700" cap="flat" cmpd="sng" algn="ctr">
                      <a:solidFill>
                        <a:scrgbClr r="0" g="0" b="0"/>
                      </a:solidFill>
                      <a:prstDash val="solid"/>
                      <a:round/>
                      <a:headEnd type="none" w="med" len="med"/>
                      <a:tailEnd type="none" w="med" len="med"/>
                    </a:lnL>
                  </a:tcPr>
                </a:tc>
                <a:tc>
                  <a:txBody>
                    <a:bodyPr/>
                    <a:lstStyle/>
                    <a:p>
                      <a:r>
                        <a:rPr lang="en-US" dirty="0" smtClean="0"/>
                        <a:t>-1.67  ±  0.06</a:t>
                      </a:r>
                      <a:endParaRPr lang="en-US" dirty="0"/>
                    </a:p>
                  </a:txBody>
                  <a:tcPr>
                    <a:lnR w="12700" cap="flat" cmpd="sng" algn="ctr">
                      <a:solidFill>
                        <a:scrgbClr r="0" g="0" b="0"/>
                      </a:solidFill>
                      <a:prstDash val="solid"/>
                      <a:round/>
                      <a:headEnd type="none" w="med" len="med"/>
                      <a:tailEnd type="none" w="med" len="med"/>
                    </a:lnR>
                  </a:tcPr>
                </a:tc>
              </a:tr>
              <a:tr h="616146">
                <a:tc>
                  <a:txBody>
                    <a:bodyPr/>
                    <a:lstStyle/>
                    <a:p>
                      <a:r>
                        <a:rPr lang="en-US" dirty="0" smtClean="0"/>
                        <a:t>Younger, Bright</a:t>
                      </a:r>
                      <a:endParaRPr lang="en-US" dirty="0"/>
                    </a:p>
                  </a:txBody>
                  <a:tcPr>
                    <a:lnL w="12700" cap="flat" cmpd="sng" algn="ctr">
                      <a:solidFill>
                        <a:scrgbClr r="0" g="0" b="0"/>
                      </a:solidFill>
                      <a:prstDash val="solid"/>
                      <a:round/>
                      <a:headEnd type="none" w="med" len="med"/>
                      <a:tailEnd type="none" w="med" len="med"/>
                    </a:lnL>
                  </a:tcPr>
                </a:tc>
                <a:tc>
                  <a:txBody>
                    <a:bodyPr/>
                    <a:lstStyle/>
                    <a:p>
                      <a:r>
                        <a:rPr lang="en-US" dirty="0" smtClean="0"/>
                        <a:t>-1.656  ±  0.074</a:t>
                      </a:r>
                      <a:endParaRPr lang="en-US" dirty="0"/>
                    </a:p>
                  </a:txBody>
                  <a:tcPr>
                    <a:lnR w="12700" cap="flat" cmpd="sng" algn="ctr">
                      <a:solidFill>
                        <a:scrgbClr r="0" g="0" b="0"/>
                      </a:solidFill>
                      <a:prstDash val="solid"/>
                      <a:round/>
                      <a:headEnd type="none" w="med" len="med"/>
                      <a:tailEnd type="none" w="med" len="med"/>
                    </a:lnR>
                  </a:tcPr>
                </a:tc>
              </a:tr>
              <a:tr h="616146">
                <a:tc>
                  <a:txBody>
                    <a:bodyPr/>
                    <a:lstStyle/>
                    <a:p>
                      <a:r>
                        <a:rPr lang="en-US" dirty="0" smtClean="0"/>
                        <a:t>Younger, Not Bright</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dirty="0" smtClean="0"/>
                        <a:t>-1.645  ±  0.05</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2634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Slopes v Median Age</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7" name="Content Placeholder 6" descr="slopevmed.pdf"/>
          <p:cNvPicPr>
            <a:picLocks noGrp="1" noChangeAspect="1"/>
          </p:cNvPicPr>
          <p:nvPr>
            <p:ph idx="1"/>
          </p:nvPr>
        </p:nvPicPr>
        <p:blipFill>
          <a:blip r:embed="rId3">
            <a:extLst>
              <a:ext uri="{28A0092B-C50C-407E-A947-70E740481C1C}">
                <a14:useLocalDpi xmlns:a14="http://schemas.microsoft.com/office/drawing/2010/main" val="0"/>
              </a:ext>
            </a:extLst>
          </a:blip>
          <a:srcRect l="-10874" r="-10874"/>
          <a:stretch>
            <a:fillRect/>
          </a:stretch>
        </p:blipFill>
        <p:spPr/>
      </p:pic>
    </p:spTree>
    <p:extLst>
      <p:ext uri="{BB962C8B-B14F-4D97-AF65-F5344CB8AC3E}">
        <p14:creationId xmlns:p14="http://schemas.microsoft.com/office/powerpoint/2010/main" val="20716981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Not necessary to remove </a:t>
            </a:r>
            <a:r>
              <a:rPr lang="en-US" dirty="0" smtClean="0"/>
              <a:t>bright objects</a:t>
            </a:r>
          </a:p>
          <a:p>
            <a:r>
              <a:rPr lang="en-US" dirty="0" smtClean="0"/>
              <a:t>No correlation between accretion history and SFH</a:t>
            </a:r>
            <a:endParaRPr lang="en-US" dirty="0" smtClean="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873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Tests</a:t>
            </a:r>
            <a:endParaRPr lang="en-US" dirty="0"/>
          </a:p>
        </p:txBody>
      </p:sp>
      <p:sp>
        <p:nvSpPr>
          <p:cNvPr id="3" name="Content Placeholder 2"/>
          <p:cNvSpPr>
            <a:spLocks noGrp="1"/>
          </p:cNvSpPr>
          <p:nvPr>
            <p:ph idx="1"/>
          </p:nvPr>
        </p:nvSpPr>
        <p:spPr/>
        <p:txBody>
          <a:bodyPr/>
          <a:lstStyle/>
          <a:p>
            <a:r>
              <a:rPr lang="en-US" dirty="0" smtClean="0"/>
              <a:t>The next step: Weak </a:t>
            </a:r>
            <a:r>
              <a:rPr lang="en-US" dirty="0" smtClean="0"/>
              <a:t>Gravitational </a:t>
            </a:r>
            <a:r>
              <a:rPr lang="en-US" dirty="0" smtClean="0"/>
              <a:t>Lensing</a:t>
            </a:r>
          </a:p>
          <a:p>
            <a:r>
              <a:rPr lang="en-US" dirty="0" smtClean="0"/>
              <a:t>Use another HSC Wide Field</a:t>
            </a:r>
          </a:p>
          <a:p>
            <a:r>
              <a:rPr lang="en-US" dirty="0" smtClean="0"/>
              <a:t>Use another galaxy population</a:t>
            </a:r>
            <a:endParaRPr lang="en-US" dirty="0" smtClean="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5" name="Picture 4" descr="Screen Shot 2016-07-27 at 4.25.01 P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74526" y="3195514"/>
            <a:ext cx="3369473" cy="3160836"/>
          </a:xfrm>
          <a:prstGeom prst="rect">
            <a:avLst/>
          </a:prstGeom>
        </p:spPr>
      </p:pic>
      <p:sp>
        <p:nvSpPr>
          <p:cNvPr id="6" name="TextBox 5"/>
          <p:cNvSpPr txBox="1"/>
          <p:nvPr/>
        </p:nvSpPr>
        <p:spPr>
          <a:xfrm>
            <a:off x="4264993" y="5298654"/>
            <a:ext cx="1754807" cy="338554"/>
          </a:xfrm>
          <a:prstGeom prst="rect">
            <a:avLst/>
          </a:prstGeom>
          <a:noFill/>
          <a:ln>
            <a:solidFill>
              <a:schemeClr val="tx1"/>
            </a:solidFill>
          </a:ln>
        </p:spPr>
        <p:txBody>
          <a:bodyPr wrap="none" rtlCol="0">
            <a:spAutoFit/>
          </a:bodyPr>
          <a:lstStyle/>
          <a:p>
            <a:r>
              <a:rPr lang="en-US" sz="1600" dirty="0" err="1" smtClean="0"/>
              <a:t>Pillepich</a:t>
            </a:r>
            <a:r>
              <a:rPr lang="en-US" sz="1600" dirty="0" smtClean="0"/>
              <a:t> et al 2014</a:t>
            </a:r>
            <a:endParaRPr lang="en-US" sz="1600" dirty="0"/>
          </a:p>
        </p:txBody>
      </p:sp>
    </p:spTree>
    <p:extLst>
      <p:ext uri="{BB962C8B-B14F-4D97-AF65-F5344CB8AC3E}">
        <p14:creationId xmlns:p14="http://schemas.microsoft.com/office/powerpoint/2010/main" val="26693501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6167"/>
            <a:ext cx="7772400" cy="1674283"/>
          </a:xfrm>
        </p:spPr>
        <p:txBody>
          <a:bodyPr>
            <a:normAutofit/>
          </a:bodyPr>
          <a:lstStyle/>
          <a:p>
            <a:r>
              <a:rPr lang="en-US" sz="5000" b="1" dirty="0" smtClean="0"/>
              <a:t>Thank You!!</a:t>
            </a:r>
            <a:endParaRPr lang="en-US" sz="5000" b="1" dirty="0"/>
          </a:p>
        </p:txBody>
      </p:sp>
    </p:spTree>
    <p:extLst>
      <p:ext uri="{BB962C8B-B14F-4D97-AF65-F5344CB8AC3E}">
        <p14:creationId xmlns:p14="http://schemas.microsoft.com/office/powerpoint/2010/main" val="14442621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0024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Equations</a:t>
            </a:r>
            <a:endParaRPr lang="en-US" dirty="0"/>
          </a:p>
        </p:txBody>
      </p:sp>
      <p:sp>
        <p:nvSpPr>
          <p:cNvPr id="3" name="Content Placeholder 2"/>
          <p:cNvSpPr>
            <a:spLocks noGrp="1"/>
          </p:cNvSpPr>
          <p:nvPr>
            <p:ph idx="1"/>
          </p:nvPr>
        </p:nvSpPr>
        <p:spPr/>
        <p:txBody>
          <a:bodyPr/>
          <a:lstStyle/>
          <a:p>
            <a:r>
              <a:rPr lang="en-US" dirty="0" smtClean="0"/>
              <a:t>K correct</a:t>
            </a:r>
          </a:p>
          <a:p>
            <a:r>
              <a:rPr lang="en-US" dirty="0" err="1" smtClean="0"/>
              <a:t>Comoving</a:t>
            </a:r>
            <a:r>
              <a:rPr lang="en-US" dirty="0" smtClean="0"/>
              <a:t> Distance</a:t>
            </a:r>
          </a:p>
          <a:p>
            <a:r>
              <a:rPr lang="en-US" dirty="0" smtClean="0"/>
              <a:t>Deriving Luminosity Density</a:t>
            </a:r>
          </a:p>
          <a:p>
            <a:r>
              <a:rPr lang="en-US" dirty="0" smtClean="0"/>
              <a:t>Linear regression/standard error</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155516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for Errors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3743395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Assembly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13" name="Picture 12" descr="Screen Shot 2016-07-27 at 4.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9"/>
            <a:ext cx="4657690" cy="3238130"/>
          </a:xfrm>
          <a:prstGeom prst="rect">
            <a:avLst/>
          </a:prstGeom>
        </p:spPr>
      </p:pic>
      <p:pic>
        <p:nvPicPr>
          <p:cNvPr id="14" name="Picture 13" descr="Screen Shot 2016-07-27 at 4.25.01 P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041900" y="1417638"/>
            <a:ext cx="4102100" cy="3848099"/>
          </a:xfrm>
          <a:prstGeom prst="rect">
            <a:avLst/>
          </a:prstGeom>
        </p:spPr>
      </p:pic>
      <p:sp>
        <p:nvSpPr>
          <p:cNvPr id="15" name="TextBox 14"/>
          <p:cNvSpPr txBox="1"/>
          <p:nvPr/>
        </p:nvSpPr>
        <p:spPr>
          <a:xfrm>
            <a:off x="3680499" y="4896406"/>
            <a:ext cx="1954381" cy="369332"/>
          </a:xfrm>
          <a:prstGeom prst="rect">
            <a:avLst/>
          </a:prstGeom>
          <a:noFill/>
          <a:ln>
            <a:solidFill>
              <a:schemeClr val="tx1"/>
            </a:solidFill>
          </a:ln>
        </p:spPr>
        <p:txBody>
          <a:bodyPr wrap="none" rtlCol="0">
            <a:spAutoFit/>
          </a:bodyPr>
          <a:lstStyle/>
          <a:p>
            <a:r>
              <a:rPr lang="en-US" dirty="0" err="1" smtClean="0"/>
              <a:t>Pillepich</a:t>
            </a:r>
            <a:r>
              <a:rPr lang="en-US" dirty="0" smtClean="0"/>
              <a:t> et al 2014</a:t>
            </a:r>
            <a:endParaRPr lang="en-US" dirty="0"/>
          </a:p>
        </p:txBody>
      </p:sp>
      <p:sp>
        <p:nvSpPr>
          <p:cNvPr id="3" name="TextBox 2"/>
          <p:cNvSpPr txBox="1"/>
          <p:nvPr/>
        </p:nvSpPr>
        <p:spPr>
          <a:xfrm>
            <a:off x="457200" y="1263749"/>
            <a:ext cx="793406" cy="307777"/>
          </a:xfrm>
          <a:prstGeom prst="rect">
            <a:avLst/>
          </a:prstGeom>
          <a:noFill/>
          <a:ln>
            <a:solidFill>
              <a:schemeClr val="tx1"/>
            </a:solidFill>
          </a:ln>
        </p:spPr>
        <p:txBody>
          <a:bodyPr wrap="none" rtlCol="0">
            <a:spAutoFit/>
          </a:bodyPr>
          <a:lstStyle/>
          <a:p>
            <a:r>
              <a:rPr lang="en-US" sz="1400" dirty="0" smtClean="0"/>
              <a:t>Elliptical</a:t>
            </a:r>
            <a:endParaRPr lang="en-US" sz="1400" dirty="0"/>
          </a:p>
        </p:txBody>
      </p:sp>
      <p:sp>
        <p:nvSpPr>
          <p:cNvPr id="5" name="TextBox 4"/>
          <p:cNvSpPr txBox="1"/>
          <p:nvPr/>
        </p:nvSpPr>
        <p:spPr>
          <a:xfrm>
            <a:off x="457200" y="4353252"/>
            <a:ext cx="488159" cy="307777"/>
          </a:xfrm>
          <a:prstGeom prst="rect">
            <a:avLst/>
          </a:prstGeom>
          <a:noFill/>
          <a:ln>
            <a:solidFill>
              <a:schemeClr val="tx1"/>
            </a:solidFill>
          </a:ln>
        </p:spPr>
        <p:txBody>
          <a:bodyPr wrap="none" rtlCol="0">
            <a:spAutoFit/>
          </a:bodyPr>
          <a:lstStyle/>
          <a:p>
            <a:r>
              <a:rPr lang="en-US" sz="1400" dirty="0" smtClean="0"/>
              <a:t>Disk</a:t>
            </a:r>
            <a:endParaRPr lang="en-US" sz="1400" dirty="0"/>
          </a:p>
        </p:txBody>
      </p:sp>
    </p:spTree>
    <p:extLst>
      <p:ext uri="{BB962C8B-B14F-4D97-AF65-F5344CB8AC3E}">
        <p14:creationId xmlns:p14="http://schemas.microsoft.com/office/powerpoint/2010/main" val="12923087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Supreme-Cam Survey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71874936"/>
              </p:ext>
            </p:extLst>
          </p:nvPr>
        </p:nvGraphicFramePr>
        <p:xfrm>
          <a:off x="5130176" y="1397000"/>
          <a:ext cx="3795923" cy="3072712"/>
        </p:xfrm>
        <a:graphic>
          <a:graphicData uri="http://schemas.openxmlformats.org/drawingml/2006/table">
            <a:tbl>
              <a:tblPr firstRow="1" bandRow="1">
                <a:tableStyleId>{7E9639D4-E3E2-4D34-9284-5A2195B3D0D7}</a:tableStyleId>
              </a:tblPr>
              <a:tblGrid>
                <a:gridCol w="3795923"/>
              </a:tblGrid>
              <a:tr h="508215">
                <a:tc>
                  <a:txBody>
                    <a:bodyPr/>
                    <a:lstStyle/>
                    <a:p>
                      <a:r>
                        <a:rPr lang="en-US" dirty="0" smtClean="0"/>
                        <a:t>Flags</a:t>
                      </a:r>
                      <a:endParaRPr lang="en-US" dirty="0"/>
                    </a:p>
                  </a:txBody>
                  <a:tcPr anchorCtr="1"/>
                </a:tc>
              </a:tr>
              <a:tr h="369937">
                <a:tc>
                  <a:txBody>
                    <a:bodyPr/>
                    <a:lstStyle/>
                    <a:p>
                      <a:r>
                        <a:rPr lang="en-US" dirty="0" smtClean="0"/>
                        <a:t>Interpolated Centers </a:t>
                      </a:r>
                      <a:endParaRPr lang="en-US" dirty="0"/>
                    </a:p>
                  </a:txBody>
                  <a:tcPr anchorCtr="1"/>
                </a:tc>
              </a:tr>
              <a:tr h="271976">
                <a:tc>
                  <a:txBody>
                    <a:bodyPr/>
                    <a:lstStyle/>
                    <a:p>
                      <a:r>
                        <a:rPr lang="en-US" dirty="0" smtClean="0"/>
                        <a:t>Edge Galaxies</a:t>
                      </a:r>
                      <a:endParaRPr lang="en-US" dirty="0"/>
                    </a:p>
                  </a:txBody>
                  <a:tcPr anchorCtr="1"/>
                </a:tc>
              </a:tr>
              <a:tr h="271976">
                <a:tc>
                  <a:txBody>
                    <a:bodyPr/>
                    <a:lstStyle/>
                    <a:p>
                      <a:r>
                        <a:rPr lang="en-US" dirty="0" smtClean="0"/>
                        <a:t>Saturated Centers</a:t>
                      </a:r>
                      <a:endParaRPr lang="en-US" dirty="0"/>
                    </a:p>
                  </a:txBody>
                  <a:tcPr anchorCtr="1"/>
                </a:tc>
              </a:tr>
              <a:tr h="271976">
                <a:tc>
                  <a:txBody>
                    <a:bodyPr/>
                    <a:lstStyle/>
                    <a:p>
                      <a:r>
                        <a:rPr lang="en-US" dirty="0" smtClean="0"/>
                        <a:t>Cosmic Ray Center</a:t>
                      </a:r>
                      <a:endParaRPr lang="en-US" dirty="0"/>
                    </a:p>
                  </a:txBody>
                  <a:tcPr anchorCtr="1"/>
                </a:tc>
              </a:tr>
              <a:tr h="271976">
                <a:tc>
                  <a:txBody>
                    <a:bodyPr/>
                    <a:lstStyle/>
                    <a:p>
                      <a:r>
                        <a:rPr lang="en-US" dirty="0" smtClean="0"/>
                        <a:t>Bad Pixels</a:t>
                      </a:r>
                      <a:endParaRPr lang="en-US" dirty="0"/>
                    </a:p>
                  </a:txBody>
                  <a:tcPr anchorCtr="1"/>
                </a:tc>
              </a:tr>
              <a:tr h="363595">
                <a:tc>
                  <a:txBody>
                    <a:bodyPr/>
                    <a:lstStyle/>
                    <a:p>
                      <a:r>
                        <a:rPr lang="en-US" dirty="0" smtClean="0"/>
                        <a:t>Suspect Centers</a:t>
                      </a:r>
                      <a:endParaRPr lang="en-US" dirty="0"/>
                    </a:p>
                  </a:txBody>
                  <a:tcPr anchorCtr="1"/>
                </a:tc>
              </a:tr>
              <a:tr h="271976">
                <a:tc>
                  <a:txBody>
                    <a:bodyPr/>
                    <a:lstStyle/>
                    <a:p>
                      <a:r>
                        <a:rPr lang="en-US" dirty="0" smtClean="0"/>
                        <a:t>Any</a:t>
                      </a:r>
                      <a:r>
                        <a:rPr lang="en-US" baseline="0" dirty="0" smtClean="0"/>
                        <a:t> Clipped Galaxies</a:t>
                      </a:r>
                      <a:endParaRPr lang="en-US" dirty="0"/>
                    </a:p>
                  </a:txBody>
                  <a:tcPr anchorCtr="1"/>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9339046"/>
              </p:ext>
            </p:extLst>
          </p:nvPr>
        </p:nvGraphicFramePr>
        <p:xfrm>
          <a:off x="133728" y="1397000"/>
          <a:ext cx="4857052" cy="1630679"/>
        </p:xfrm>
        <a:graphic>
          <a:graphicData uri="http://schemas.openxmlformats.org/drawingml/2006/table">
            <a:tbl>
              <a:tblPr firstRow="1" bandRow="1">
                <a:tableStyleId>{7E9639D4-E3E2-4D34-9284-5A2195B3D0D7}</a:tableStyleId>
              </a:tblPr>
              <a:tblGrid>
                <a:gridCol w="1009851"/>
                <a:gridCol w="809937"/>
                <a:gridCol w="1306943"/>
                <a:gridCol w="1730321"/>
              </a:tblGrid>
              <a:tr h="370840">
                <a:tc>
                  <a:txBody>
                    <a:bodyPr/>
                    <a:lstStyle/>
                    <a:p>
                      <a:r>
                        <a:rPr lang="en-US" sz="1400" dirty="0" smtClean="0"/>
                        <a:t>Layer</a:t>
                      </a:r>
                      <a:endParaRPr lang="en-US" sz="1400" dirty="0"/>
                    </a:p>
                  </a:txBody>
                  <a:tcPr anchorCtr="1"/>
                </a:tc>
                <a:tc>
                  <a:txBody>
                    <a:bodyPr/>
                    <a:lstStyle/>
                    <a:p>
                      <a:r>
                        <a:rPr lang="en-US" sz="1400" dirty="0" smtClean="0"/>
                        <a:t>Area (deg</a:t>
                      </a:r>
                      <a:r>
                        <a:rPr lang="en-US" sz="1400" baseline="30000" dirty="0" smtClean="0"/>
                        <a:t>2</a:t>
                      </a:r>
                      <a:r>
                        <a:rPr lang="en-US" sz="1400" baseline="0" dirty="0" smtClean="0"/>
                        <a:t>)</a:t>
                      </a:r>
                      <a:endParaRPr lang="en-US" sz="1400" dirty="0"/>
                    </a:p>
                  </a:txBody>
                  <a:tcPr anchorCtr="1"/>
                </a:tc>
                <a:tc>
                  <a:txBody>
                    <a:bodyPr/>
                    <a:lstStyle/>
                    <a:p>
                      <a:r>
                        <a:rPr lang="en-US" sz="1400" dirty="0" smtClean="0"/>
                        <a:t># of 1.8 deg</a:t>
                      </a:r>
                      <a:r>
                        <a:rPr lang="en-US" sz="1400" baseline="30000" dirty="0" smtClean="0"/>
                        <a:t>2</a:t>
                      </a:r>
                      <a:r>
                        <a:rPr lang="en-US" sz="1400" baseline="0" dirty="0" smtClean="0"/>
                        <a:t> HSC fields</a:t>
                      </a:r>
                      <a:endParaRPr lang="en-US" sz="1400" dirty="0"/>
                    </a:p>
                  </a:txBody>
                  <a:tcPr anchorCtr="1"/>
                </a:tc>
                <a:tc>
                  <a:txBody>
                    <a:bodyPr/>
                    <a:lstStyle/>
                    <a:p>
                      <a:r>
                        <a:rPr lang="en-US" sz="1400" dirty="0" smtClean="0"/>
                        <a:t>Filters&amp; Depths</a:t>
                      </a:r>
                      <a:endParaRPr lang="en-US" sz="1400" dirty="0"/>
                    </a:p>
                  </a:txBody>
                  <a:tcPr anchorCtr="1"/>
                </a:tc>
              </a:tr>
              <a:tr h="370840">
                <a:tc>
                  <a:txBody>
                    <a:bodyPr/>
                    <a:lstStyle/>
                    <a:p>
                      <a:r>
                        <a:rPr lang="en-US" sz="1400" dirty="0" smtClean="0"/>
                        <a:t>Wide</a:t>
                      </a:r>
                      <a:endParaRPr lang="en-US" sz="1400" dirty="0"/>
                    </a:p>
                  </a:txBody>
                  <a:tcPr anchorCtr="1"/>
                </a:tc>
                <a:tc>
                  <a:txBody>
                    <a:bodyPr/>
                    <a:lstStyle/>
                    <a:p>
                      <a:r>
                        <a:rPr lang="en-US" sz="1400" dirty="0" smtClean="0"/>
                        <a:t>1400</a:t>
                      </a:r>
                      <a:endParaRPr lang="en-US" sz="1400" dirty="0"/>
                    </a:p>
                  </a:txBody>
                  <a:tcPr anchorCtr="1"/>
                </a:tc>
                <a:tc>
                  <a:txBody>
                    <a:bodyPr/>
                    <a:lstStyle/>
                    <a:p>
                      <a:r>
                        <a:rPr lang="en-US" sz="1400" dirty="0" smtClean="0"/>
                        <a:t>916</a:t>
                      </a:r>
                      <a:endParaRPr lang="en-US" sz="1400" dirty="0"/>
                    </a:p>
                  </a:txBody>
                  <a:tcPr anchorCtr="1"/>
                </a:tc>
                <a:tc>
                  <a:txBody>
                    <a:bodyPr/>
                    <a:lstStyle/>
                    <a:p>
                      <a:r>
                        <a:rPr lang="en-US" sz="1400" dirty="0" err="1" smtClean="0"/>
                        <a:t>grizy</a:t>
                      </a:r>
                      <a:r>
                        <a:rPr lang="en-US" sz="1400" dirty="0" smtClean="0"/>
                        <a:t>(r~26)</a:t>
                      </a:r>
                      <a:endParaRPr lang="en-US" sz="1400" dirty="0"/>
                    </a:p>
                  </a:txBody>
                  <a:tcPr anchorCtr="1"/>
                </a:tc>
              </a:tr>
              <a:tr h="370840">
                <a:tc>
                  <a:txBody>
                    <a:bodyPr/>
                    <a:lstStyle/>
                    <a:p>
                      <a:r>
                        <a:rPr lang="en-US" sz="1400" dirty="0" smtClean="0"/>
                        <a:t>Deep</a:t>
                      </a:r>
                      <a:endParaRPr lang="en-US" sz="1400" dirty="0"/>
                    </a:p>
                  </a:txBody>
                  <a:tcPr anchorCtr="1"/>
                </a:tc>
                <a:tc>
                  <a:txBody>
                    <a:bodyPr/>
                    <a:lstStyle/>
                    <a:p>
                      <a:r>
                        <a:rPr lang="en-US" sz="1400" dirty="0" smtClean="0"/>
                        <a:t>27</a:t>
                      </a:r>
                      <a:endParaRPr lang="en-US" sz="1400" dirty="0"/>
                    </a:p>
                  </a:txBody>
                  <a:tcPr anchorCtr="1"/>
                </a:tc>
                <a:tc>
                  <a:txBody>
                    <a:bodyPr/>
                    <a:lstStyle/>
                    <a:p>
                      <a:r>
                        <a:rPr lang="en-US" sz="1400" dirty="0" smtClean="0"/>
                        <a:t>15</a:t>
                      </a:r>
                      <a:endParaRPr lang="en-US" sz="1400" dirty="0"/>
                    </a:p>
                  </a:txBody>
                  <a:tcPr anchorCtr="1"/>
                </a:tc>
                <a:tc>
                  <a:txBody>
                    <a:bodyPr/>
                    <a:lstStyle/>
                    <a:p>
                      <a:r>
                        <a:rPr lang="en-US" sz="1400" dirty="0" smtClean="0"/>
                        <a:t>grizy+4NBs(r~27)</a:t>
                      </a:r>
                      <a:endParaRPr lang="en-US" sz="1400" dirty="0"/>
                    </a:p>
                  </a:txBody>
                  <a:tcPr anchorCtr="1"/>
                </a:tc>
              </a:tr>
              <a:tr h="370840">
                <a:tc>
                  <a:txBody>
                    <a:bodyPr/>
                    <a:lstStyle/>
                    <a:p>
                      <a:r>
                        <a:rPr lang="en-US" sz="1400" dirty="0" err="1" smtClean="0"/>
                        <a:t>Ultradeep</a:t>
                      </a:r>
                      <a:endParaRPr lang="en-US" sz="1400" dirty="0"/>
                    </a:p>
                  </a:txBody>
                  <a:tcPr anchorCtr="1"/>
                </a:tc>
                <a:tc>
                  <a:txBody>
                    <a:bodyPr/>
                    <a:lstStyle/>
                    <a:p>
                      <a:r>
                        <a:rPr lang="en-US" sz="1400" dirty="0" smtClean="0"/>
                        <a:t>3.5</a:t>
                      </a:r>
                      <a:endParaRPr lang="en-US" sz="1400" dirty="0"/>
                    </a:p>
                  </a:txBody>
                  <a:tcPr anchorCtr="1"/>
                </a:tc>
                <a:tc>
                  <a:txBody>
                    <a:bodyPr/>
                    <a:lstStyle/>
                    <a:p>
                      <a:r>
                        <a:rPr lang="en-US" sz="1400" dirty="0" smtClean="0"/>
                        <a:t>2</a:t>
                      </a:r>
                      <a:endParaRPr lang="en-US" sz="1400" dirty="0"/>
                    </a:p>
                  </a:txBody>
                  <a:tcPr anchorCtr="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grizy+4NBs(r~28)</a:t>
                      </a:r>
                    </a:p>
                  </a:txBody>
                  <a:tcPr anchorCtr="1"/>
                </a:tc>
              </a:tr>
            </a:tbl>
          </a:graphicData>
        </a:graphic>
      </p:graphicFrame>
      <p:sp>
        <p:nvSpPr>
          <p:cNvPr id="13" name="TextBox 12"/>
          <p:cNvSpPr txBox="1"/>
          <p:nvPr/>
        </p:nvSpPr>
        <p:spPr>
          <a:xfrm>
            <a:off x="5130176" y="4668117"/>
            <a:ext cx="3795923" cy="892552"/>
          </a:xfrm>
          <a:prstGeom prst="rect">
            <a:avLst/>
          </a:prstGeom>
          <a:noFill/>
        </p:spPr>
        <p:txBody>
          <a:bodyPr wrap="square" rtlCol="0">
            <a:spAutoFit/>
          </a:bodyPr>
          <a:lstStyle/>
          <a:p>
            <a:pPr algn="ctr"/>
            <a:r>
              <a:rPr lang="en-US" sz="2600" b="1" dirty="0" smtClean="0">
                <a:solidFill>
                  <a:srgbClr val="FF0000"/>
                </a:solidFill>
              </a:rPr>
              <a:t>Bright Objects? </a:t>
            </a:r>
            <a:endParaRPr lang="en-US" sz="2600" b="1" dirty="0" smtClean="0">
              <a:solidFill>
                <a:srgbClr val="FF0000"/>
              </a:solidFill>
            </a:endParaRPr>
          </a:p>
          <a:p>
            <a:endParaRPr lang="en-US" sz="2600" b="1" dirty="0">
              <a:solidFill>
                <a:srgbClr val="FF0000"/>
              </a:solidFill>
            </a:endParaRPr>
          </a:p>
        </p:txBody>
      </p:sp>
    </p:spTree>
    <p:extLst>
      <p:ext uri="{BB962C8B-B14F-4D97-AF65-F5344CB8AC3E}">
        <p14:creationId xmlns:p14="http://schemas.microsoft.com/office/powerpoint/2010/main" val="32375311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Luminosity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9" name="Content Placeholder 8" descr="Screen Shot 2016-07-27 at 8.19.58 PM.png"/>
          <p:cNvPicPr>
            <a:picLocks noGrp="1" noChangeAspect="1"/>
          </p:cNvPicPr>
          <p:nvPr>
            <p:ph idx="1"/>
          </p:nvPr>
        </p:nvPicPr>
        <p:blipFill>
          <a:blip r:embed="rId3">
            <a:extLst>
              <a:ext uri="{28A0092B-C50C-407E-A947-70E740481C1C}">
                <a14:useLocalDpi xmlns:a14="http://schemas.microsoft.com/office/drawing/2010/main" val="0"/>
              </a:ext>
            </a:extLst>
          </a:blip>
          <a:srcRect l="-18624" r="-18624"/>
          <a:stretch>
            <a:fillRect/>
          </a:stretch>
        </p:blipFill>
        <p:spPr/>
      </p:pic>
    </p:spTree>
    <p:extLst>
      <p:ext uri="{BB962C8B-B14F-4D97-AF65-F5344CB8AC3E}">
        <p14:creationId xmlns:p14="http://schemas.microsoft.com/office/powerpoint/2010/main" val="16782546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Luminosity Profiles</a:t>
            </a:r>
          </a:p>
        </p:txBody>
      </p:sp>
      <p:pic>
        <p:nvPicPr>
          <p:cNvPr id="5" name="Content Placeholder 4" descr="Screen Shot 2016-07-27 at 8.07.06 PM.png"/>
          <p:cNvPicPr>
            <a:picLocks noGrp="1" noChangeAspect="1"/>
          </p:cNvPicPr>
          <p:nvPr>
            <p:ph idx="1"/>
          </p:nvPr>
        </p:nvPicPr>
        <p:blipFill>
          <a:blip r:embed="rId3">
            <a:extLst>
              <a:ext uri="{28A0092B-C50C-407E-A947-70E740481C1C}">
                <a14:useLocalDpi xmlns:a14="http://schemas.microsoft.com/office/drawing/2010/main" val="0"/>
              </a:ext>
            </a:extLst>
          </a:blip>
          <a:srcRect l="-18597" r="-18597"/>
          <a:stretch>
            <a:fillRect/>
          </a:stretch>
        </p:blipFill>
        <p:spPr/>
      </p:pic>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4255739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Luminosity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6" name="Content Placeholder 5" descr="Screen Shot 2016-07-27 at 5.24.12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89" b="6043"/>
          <a:stretch/>
        </p:blipFill>
        <p:spPr>
          <a:xfrm>
            <a:off x="457200" y="2180167"/>
            <a:ext cx="8229600" cy="3111500"/>
          </a:xfrm>
        </p:spPr>
      </p:pic>
    </p:spTree>
    <p:extLst>
      <p:ext uri="{BB962C8B-B14F-4D97-AF65-F5344CB8AC3E}">
        <p14:creationId xmlns:p14="http://schemas.microsoft.com/office/powerpoint/2010/main" val="20634875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with Redshift Cut</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7" name="Content Placeholder 6" descr="Screen Shot 2016-07-27 at 8.20.43 PM.png"/>
          <p:cNvPicPr>
            <a:picLocks noGrp="1" noChangeAspect="1"/>
          </p:cNvPicPr>
          <p:nvPr>
            <p:ph idx="1"/>
          </p:nvPr>
        </p:nvPicPr>
        <p:blipFill>
          <a:blip r:embed="rId3">
            <a:extLst>
              <a:ext uri="{28A0092B-C50C-407E-A947-70E740481C1C}">
                <a14:useLocalDpi xmlns:a14="http://schemas.microsoft.com/office/drawing/2010/main" val="0"/>
              </a:ext>
            </a:extLst>
          </a:blip>
          <a:srcRect l="-19240" r="-19240"/>
          <a:stretch>
            <a:fillRect/>
          </a:stretch>
        </p:blipFill>
        <p:spPr/>
      </p:pic>
    </p:spTree>
    <p:extLst>
      <p:ext uri="{BB962C8B-B14F-4D97-AF65-F5344CB8AC3E}">
        <p14:creationId xmlns:p14="http://schemas.microsoft.com/office/powerpoint/2010/main" val="37801714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Flagged vs. Not Flagged</a:t>
            </a:r>
          </a:p>
        </p:txBody>
      </p:sp>
      <p:pic>
        <p:nvPicPr>
          <p:cNvPr id="5" name="Content Placeholder 4" descr="Screen Shot 2016-07-27 at 8.21.30 PM.png"/>
          <p:cNvPicPr>
            <a:picLocks noGrp="1" noChangeAspect="1"/>
          </p:cNvPicPr>
          <p:nvPr>
            <p:ph idx="1"/>
          </p:nvPr>
        </p:nvPicPr>
        <p:blipFill>
          <a:blip r:embed="rId3">
            <a:extLst>
              <a:ext uri="{28A0092B-C50C-407E-A947-70E740481C1C}">
                <a14:useLocalDpi xmlns:a14="http://schemas.microsoft.com/office/drawing/2010/main" val="0"/>
              </a:ext>
            </a:extLst>
          </a:blip>
          <a:srcRect t="-26276" b="-26276"/>
          <a:stretch>
            <a:fillRect/>
          </a:stretch>
        </p:blipFill>
        <p:spPr>
          <a:xfrm>
            <a:off x="0" y="1097316"/>
            <a:ext cx="9144000" cy="5028847"/>
          </a:xfrm>
        </p:spPr>
      </p:pic>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4260573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to Star Formation History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5" name="Picture 4" descr="Screen Shot 2016-07-27 at 8.23.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30" y="1417639"/>
            <a:ext cx="4407898" cy="3589600"/>
          </a:xfrm>
          <a:prstGeom prst="rect">
            <a:avLst/>
          </a:prstGeom>
        </p:spPr>
      </p:pic>
      <p:sp>
        <p:nvSpPr>
          <p:cNvPr id="9" name="TextBox 8"/>
          <p:cNvSpPr txBox="1"/>
          <p:nvPr/>
        </p:nvSpPr>
        <p:spPr>
          <a:xfrm>
            <a:off x="1745572" y="5007239"/>
            <a:ext cx="1642196" cy="338554"/>
          </a:xfrm>
          <a:prstGeom prst="rect">
            <a:avLst/>
          </a:prstGeom>
          <a:noFill/>
          <a:ln>
            <a:solidFill>
              <a:schemeClr val="tx1"/>
            </a:solidFill>
          </a:ln>
        </p:spPr>
        <p:txBody>
          <a:bodyPr wrap="none" rtlCol="0">
            <a:spAutoFit/>
          </a:bodyPr>
          <a:lstStyle/>
          <a:p>
            <a:r>
              <a:rPr lang="en-US" sz="1600" dirty="0" err="1" smtClean="0"/>
              <a:t>Tojeiro</a:t>
            </a:r>
            <a:r>
              <a:rPr lang="en-US" sz="1600" dirty="0"/>
              <a:t> </a:t>
            </a:r>
            <a:r>
              <a:rPr lang="en-US" sz="1600" dirty="0" smtClean="0"/>
              <a:t>et al 2009</a:t>
            </a:r>
          </a:p>
        </p:txBody>
      </p:sp>
      <p:pic>
        <p:nvPicPr>
          <p:cNvPr id="12" name="Picture 11" descr="oy_agebi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312" y="1417638"/>
            <a:ext cx="4456690" cy="3342518"/>
          </a:xfrm>
          <a:prstGeom prst="rect">
            <a:avLst/>
          </a:prstGeom>
        </p:spPr>
      </p:pic>
    </p:spTree>
    <p:extLst>
      <p:ext uri="{BB962C8B-B14F-4D97-AF65-F5344CB8AC3E}">
        <p14:creationId xmlns:p14="http://schemas.microsoft.com/office/powerpoint/2010/main" val="18887321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2898</TotalTime>
  <Words>1774</Words>
  <Application>Microsoft Macintosh PowerPoint</Application>
  <PresentationFormat>On-screen Show (4:3)</PresentationFormat>
  <Paragraphs>145</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Understanding Mass Assembly of Luminous Red Galaxies in HSC</vt:lpstr>
      <vt:lpstr>Mass Assembly</vt:lpstr>
      <vt:lpstr>Hyper Supreme-Cam Survey</vt:lpstr>
      <vt:lpstr>Making Luminosity Profiles</vt:lpstr>
      <vt:lpstr>Making Luminosity Profiles</vt:lpstr>
      <vt:lpstr>Making the Luminosity Profiles</vt:lpstr>
      <vt:lpstr>Now with Redshift Cut</vt:lpstr>
      <vt:lpstr>Flagged vs. Not Flagged</vt:lpstr>
      <vt:lpstr>Applying to Star Formation History</vt:lpstr>
      <vt:lpstr>Old v Young Profiles</vt:lpstr>
      <vt:lpstr>Slopes v Median Age</vt:lpstr>
      <vt:lpstr>Conclusion</vt:lpstr>
      <vt:lpstr>Future Tests</vt:lpstr>
      <vt:lpstr>Thank You!!</vt:lpstr>
      <vt:lpstr>PowerPoint Presentation</vt:lpstr>
      <vt:lpstr>Relevant Equations</vt:lpstr>
      <vt:lpstr>Bootstrapping for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Photometric Issues in Luminous Red Galaxies</dc:title>
  <dc:creator>Amanda Newmark</dc:creator>
  <cp:lastModifiedBy>Amanda Newmark</cp:lastModifiedBy>
  <cp:revision>83</cp:revision>
  <dcterms:created xsi:type="dcterms:W3CDTF">2016-07-26T02:09:57Z</dcterms:created>
  <dcterms:modified xsi:type="dcterms:W3CDTF">2016-07-28T02:43:01Z</dcterms:modified>
</cp:coreProperties>
</file>