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1" r:id="rId4"/>
    <p:sldId id="259" r:id="rId5"/>
    <p:sldId id="273" r:id="rId6"/>
    <p:sldId id="276" r:id="rId7"/>
    <p:sldId id="263" r:id="rId8"/>
    <p:sldId id="265" r:id="rId9"/>
    <p:sldId id="274" r:id="rId10"/>
    <p:sldId id="268" r:id="rId11"/>
    <p:sldId id="269" r:id="rId12"/>
    <p:sldId id="275" r:id="rId13"/>
    <p:sldId id="270" r:id="rId14"/>
    <p:sldId id="260" r:id="rId15"/>
    <p:sldId id="277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47" autoAdjust="0"/>
  </p:normalViewPr>
  <p:slideViewPr>
    <p:cSldViewPr snapToGrid="0" snapToObjects="1">
      <p:cViewPr varScale="1">
        <p:scale>
          <a:sx n="65" d="100"/>
          <a:sy n="65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750A-6C33-B143-945F-A4C94365EBF7}" type="datetimeFigureOut">
              <a:rPr lang="en-US" smtClean="0"/>
              <a:t>7/27/16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3FFD9-D1AD-A646-8309-15510DC79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9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B73CE-1953-064E-84FF-FC6DC95AA2AF}" type="datetimeFigureOut">
              <a:rPr lang="en-US" smtClean="0"/>
              <a:t>7/27/16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96DA-B53C-B542-A94F-CB2944E4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00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any correlation between the Mass Assembly History and the underlying Dark Matter Halo in Luminous Red Galaxies (LRGs)?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focus on LRGs because they are a well defined, homogenous population: higher mass elliptical galaxies with little to no star formation.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LRG LOWZ sample from BOSS DR12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long as we fit slopes at same physical range</a:t>
            </a:r>
          </a:p>
          <a:p>
            <a:r>
              <a:rPr lang="en-US" baseline="0" dirty="0" smtClean="0"/>
              <a:t>*dependent for lower mass end?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determined by stellar envelope slope (alpha star)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diff between </a:t>
            </a:r>
            <a:r>
              <a:rPr lang="en-US" baseline="0" smtClean="0"/>
              <a:t>different bands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Gravitational Lensing to obtain the masses of all these galaxies</a:t>
            </a:r>
            <a:r>
              <a:rPr lang="en-US" baseline="0" dirty="0" smtClean="0"/>
              <a:t> and ultimately quantify the underlying Dark Matter Halo</a:t>
            </a:r>
            <a:r>
              <a:rPr lang="en-US" baseline="0" dirty="0" smtClean="0"/>
              <a:t>. Want to show dependence on Halo mass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LRGs</a:t>
            </a:r>
            <a:r>
              <a:rPr lang="en-US" baseline="0" dirty="0" smtClean="0"/>
              <a:t> might contain too narrow of a SFH range. Might want to use younger, more active bright galaxies</a:t>
            </a:r>
            <a:r>
              <a:rPr lang="en-US" baseline="0" dirty="0" smtClean="0"/>
              <a:t>. CMASS (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have color cut like LOWZ)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*Stellar </a:t>
            </a:r>
            <a:r>
              <a:rPr lang="en-US" baseline="0" dirty="0" smtClean="0"/>
              <a:t>Halo slopes </a:t>
            </a:r>
            <a:r>
              <a:rPr lang="en-US" baseline="0" dirty="0" smtClean="0"/>
              <a:t>direct </a:t>
            </a:r>
            <a:r>
              <a:rPr lang="en-US" baseline="0" dirty="0" smtClean="0"/>
              <a:t>evidence of the evolution of Cold Dark Matter Halos and their mass assembly histories.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are interested in what governs the buildup of the envelope, merge with satellites, they build from the inside out, forming larger stellar envelopes.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2D projections of dark matter density and stellar light.  Spherically averaged mass density. SIMULATIONS (</a:t>
            </a:r>
            <a:r>
              <a:rPr lang="en-US" baseline="0" dirty="0" err="1" smtClean="0"/>
              <a:t>havent</a:t>
            </a:r>
            <a:r>
              <a:rPr lang="en-US" baseline="0" dirty="0" smtClean="0"/>
              <a:t> been really measured in observations)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see the mass assembly of two different types of galaxies, a disk and an elliptical. is lumpier, showing how it is collecting the halos of different nearby galaxies. fit </a:t>
            </a:r>
            <a:r>
              <a:rPr lang="en-US" baseline="0" dirty="0" smtClean="0"/>
              <a:t>the outer averaged density profiles to a single power law. </a:t>
            </a:r>
            <a:r>
              <a:rPr lang="en-US" baseline="0" dirty="0" smtClean="0"/>
              <a:t>r1</a:t>
            </a:r>
            <a:r>
              <a:rPr lang="en-US" baseline="0" dirty="0" smtClean="0"/>
              <a:t>/2 to the </a:t>
            </a:r>
            <a:r>
              <a:rPr lang="en-US" baseline="0" dirty="0" err="1" smtClean="0"/>
              <a:t>virial</a:t>
            </a:r>
            <a:r>
              <a:rPr lang="en-US" baseline="0" dirty="0" smtClean="0"/>
              <a:t> </a:t>
            </a:r>
            <a:r>
              <a:rPr lang="en-US" baseline="0" dirty="0" smtClean="0"/>
              <a:t>radius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smtClean="0"/>
              <a:t>We eventually want to get our research to be the right-handed figure, plotting the relationship between the slope of the stellar halo and the total mass of the dark matter halo. In that figure, LRGs are the red data points– </a:t>
            </a:r>
            <a:r>
              <a:rPr lang="en-US" baseline="0" dirty="0" err="1" smtClean="0"/>
              <a:t>highmass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ellipticals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coevolution </a:t>
            </a:r>
            <a:r>
              <a:rPr lang="en-US" baseline="0" dirty="0" smtClean="0"/>
              <a:t>of dark and visible matter throughout the formation of LRGs</a:t>
            </a:r>
            <a:r>
              <a:rPr lang="en-US" baseline="0" dirty="0" smtClean="0"/>
              <a:t>. plotting </a:t>
            </a:r>
            <a:r>
              <a:rPr lang="en-US" baseline="0" dirty="0" smtClean="0"/>
              <a:t>the </a:t>
            </a:r>
            <a:r>
              <a:rPr lang="en-US" baseline="0" dirty="0" smtClean="0"/>
              <a:t>stacked luminosity </a:t>
            </a:r>
            <a:r>
              <a:rPr lang="en-US" baseline="0" dirty="0" smtClean="0"/>
              <a:t>density profile of the </a:t>
            </a:r>
            <a:r>
              <a:rPr lang="en-US" baseline="0" dirty="0" smtClean="0"/>
              <a:t>LRGs. By </a:t>
            </a:r>
            <a:r>
              <a:rPr lang="en-US" baseline="0" dirty="0" smtClean="0"/>
              <a:t>fitting the slopes of the stacked luminosity profiles, we hope to connect the stellar envelope to the Dark Matter Halo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Main:</a:t>
            </a:r>
            <a:r>
              <a:rPr lang="en-US" baseline="0" dirty="0" smtClean="0"/>
              <a:t> </a:t>
            </a:r>
            <a:r>
              <a:rPr lang="en-US" dirty="0" smtClean="0"/>
              <a:t>correlation </a:t>
            </a:r>
            <a:r>
              <a:rPr lang="en-US" dirty="0" smtClean="0"/>
              <a:t>between a</a:t>
            </a:r>
            <a:r>
              <a:rPr lang="en-US" baseline="0" dirty="0" smtClean="0"/>
              <a:t> Luminous Red Galaxy’s mass assembly history and the </a:t>
            </a:r>
            <a:r>
              <a:rPr lang="en-US" baseline="0" dirty="0" err="1" smtClean="0"/>
              <a:t>DMHalo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HSC is a multi-band imaging survey,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g</a:t>
            </a:r>
            <a:r>
              <a:rPr lang="en-US" baseline="0" dirty="0" err="1" smtClean="0"/>
              <a:t>,r,i,z,</a:t>
            </a:r>
            <a:r>
              <a:rPr lang="en-US" baseline="0" dirty="0" err="1" smtClean="0"/>
              <a:t>y</a:t>
            </a:r>
            <a:r>
              <a:rPr lang="en-US" baseline="0" dirty="0" smtClean="0"/>
              <a:t>). multi</a:t>
            </a:r>
            <a:r>
              <a:rPr lang="en-US" baseline="0" dirty="0" smtClean="0"/>
              <a:t>-aperture magnitudes for every galaxy. </a:t>
            </a:r>
            <a:r>
              <a:rPr lang="en-US" baseline="0" dirty="0" smtClean="0"/>
              <a:t>HSC’s Wide layer fields. This is much deeper than Sloan, but 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cover more sky. </a:t>
            </a:r>
            <a:r>
              <a:rPr lang="en-US" u="sng" baseline="0" dirty="0" smtClean="0"/>
              <a:t>We can get higher redshifts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observational </a:t>
            </a:r>
            <a:r>
              <a:rPr lang="en-US" baseline="0" dirty="0" smtClean="0"/>
              <a:t>studies that use stellar profiles as a probe of mass assembly. However, HSC goes to very low surface </a:t>
            </a:r>
            <a:r>
              <a:rPr lang="en-US" baseline="0" dirty="0" smtClean="0"/>
              <a:t>brightness for more galaxies </a:t>
            </a:r>
            <a:r>
              <a:rPr lang="en-US" baseline="0" dirty="0" smtClean="0"/>
              <a:t>and can probe the envelope </a:t>
            </a:r>
            <a:r>
              <a:rPr lang="en-US" baseline="0" dirty="0" smtClean="0"/>
              <a:t>better. 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 </a:t>
            </a:r>
            <a:r>
              <a:rPr lang="en-US" dirty="0" smtClean="0"/>
              <a:t>the photometric contamination caused by fainter galaxies that are not properly resolved. Our catalogue flags certain galaxies we suspect might contaminate our data. </a:t>
            </a:r>
            <a:r>
              <a:rPr lang="en-US" baseline="0" dirty="0" smtClean="0"/>
              <a:t>necessary </a:t>
            </a:r>
            <a:r>
              <a:rPr lang="en-US" baseline="0" dirty="0" smtClean="0"/>
              <a:t>to disregard</a:t>
            </a:r>
            <a:r>
              <a:rPr lang="en-US" dirty="0" smtClean="0"/>
              <a:t>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aseline="0" dirty="0" smtClean="0"/>
              <a:t>Bright Objects disregard? not </a:t>
            </a:r>
            <a:r>
              <a:rPr lang="en-US" baseline="0" dirty="0" smtClean="0"/>
              <a:t>properly </a:t>
            </a:r>
            <a:r>
              <a:rPr lang="en-US" baseline="0" dirty="0" smtClean="0"/>
              <a:t>resolved can </a:t>
            </a:r>
            <a:r>
              <a:rPr lang="en-US" baseline="0" dirty="0" smtClean="0"/>
              <a:t>saturate the apparent magnitude of the galaxy, </a:t>
            </a:r>
            <a:r>
              <a:rPr lang="en-US" baseline="0" dirty="0" smtClean="0"/>
              <a:t>prominently outer </a:t>
            </a:r>
            <a:r>
              <a:rPr lang="en-US" baseline="0" dirty="0" smtClean="0"/>
              <a:t>stellar halo of the galaxy. </a:t>
            </a:r>
            <a:r>
              <a:rPr lang="en-US" baseline="0" dirty="0" smtClean="0"/>
              <a:t>Appear brighter. Half remaining sample</a:t>
            </a:r>
            <a:endParaRPr lang="en-US" dirty="0" smtClean="0"/>
          </a:p>
          <a:p>
            <a:r>
              <a:rPr lang="en-US" dirty="0" smtClean="0"/>
              <a:t>^^this</a:t>
            </a:r>
            <a:r>
              <a:rPr lang="en-US" baseline="0" dirty="0" smtClean="0"/>
              <a:t> is a conservative flag that masks saturated stars in the center of galaxies and bright galaxies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1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separate them into two populations, Bright Objects and not bright objects.</a:t>
            </a:r>
            <a:r>
              <a:rPr lang="en-US" dirty="0" smtClean="0"/>
              <a:t> plot</a:t>
            </a:r>
            <a:r>
              <a:rPr lang="en-US" baseline="0" dirty="0" smtClean="0"/>
              <a:t> the luminosity profiles of the individual galaxies. Light pink is not bright, and light blue is bright</a:t>
            </a:r>
          </a:p>
          <a:p>
            <a:endParaRPr lang="en-US" dirty="0" smtClean="0"/>
          </a:p>
          <a:p>
            <a:r>
              <a:rPr lang="en-US" dirty="0" smtClean="0"/>
              <a:t>Varying </a:t>
            </a:r>
            <a:r>
              <a:rPr lang="en-US" dirty="0" smtClean="0"/>
              <a:t>parts of the stacked profile use distinct galaxies at different redshifts.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aren't </a:t>
            </a:r>
            <a:r>
              <a:rPr lang="en-US" dirty="0" smtClean="0"/>
              <a:t>normally distributed like the non-flagged </a:t>
            </a:r>
            <a:r>
              <a:rPr lang="en-US" dirty="0" smtClean="0"/>
              <a:t>galaxies. these </a:t>
            </a:r>
            <a:r>
              <a:rPr lang="en-US" dirty="0" smtClean="0"/>
              <a:t>galaxies were of lower redshift, they appear to be more luminous.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evidence </a:t>
            </a:r>
            <a:r>
              <a:rPr lang="en-US" dirty="0" smtClean="0"/>
              <a:t>that those LRGs are flagged as Bright Objects because they offset our stacked profile. </a:t>
            </a:r>
            <a:r>
              <a:rPr lang="en-US" dirty="0" smtClean="0"/>
              <a:t>lower </a:t>
            </a:r>
            <a:r>
              <a:rPr lang="en-US" dirty="0" smtClean="0"/>
              <a:t>limit of 0.2 to our redshift </a:t>
            </a:r>
            <a:r>
              <a:rPr lang="en-US" dirty="0" smtClean="0"/>
              <a:t>distribution.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Originally: </a:t>
            </a:r>
            <a:r>
              <a:rPr lang="en-US" baseline="0" dirty="0" smtClean="0"/>
              <a:t>10 bins spaced evenly in </a:t>
            </a:r>
            <a:r>
              <a:rPr lang="en-US" baseline="0" dirty="0" err="1" smtClean="0"/>
              <a:t>logspace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1 </a:t>
            </a:r>
            <a:r>
              <a:rPr lang="en-US" baseline="0" dirty="0" err="1" smtClean="0"/>
              <a:t>kpc</a:t>
            </a:r>
            <a:r>
              <a:rPr lang="en-US" baseline="0" dirty="0" smtClean="0"/>
              <a:t> and end at 80kpc. I weight each bin by the luminosity densities in each bin and divide by total number of data points per bin.</a:t>
            </a:r>
          </a:p>
          <a:p>
            <a:endParaRPr lang="en-US" dirty="0" smtClean="0"/>
          </a:p>
          <a:p>
            <a:r>
              <a:rPr lang="en-US" dirty="0" smtClean="0"/>
              <a:t>even</a:t>
            </a:r>
            <a:r>
              <a:rPr lang="en-US" baseline="0" dirty="0" smtClean="0"/>
              <a:t> numbers of bright galaxies and not bright galaxies in each bin.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increased the number of bins for our next step, when we calculate the logarithmic slope of the luminosity density profile.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9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fit a line of best fit (using linear regression) to the stacked profile and the individual profiles.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homogenize our results, all fit to the same physical boundary, r1/2 to r61/2.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half radii </a:t>
            </a:r>
            <a:r>
              <a:rPr lang="en-US" baseline="0" dirty="0" smtClean="0">
                <a:sym typeface="Wingdings"/>
              </a:rPr>
              <a:t> marks </a:t>
            </a:r>
            <a:r>
              <a:rPr lang="en-US" baseline="0" dirty="0" smtClean="0"/>
              <a:t>inner boundary of the stellar envelope. </a:t>
            </a:r>
            <a:r>
              <a:rPr lang="en-US" baseline="0" dirty="0" err="1" smtClean="0"/>
              <a:t>Virial</a:t>
            </a:r>
            <a:r>
              <a:rPr lang="en-US" baseline="0" dirty="0" smtClean="0"/>
              <a:t> radius. Setting limit avoid contamination from un-blended sources at the edge of bright galaxies’ envelopes.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Interestingly, we see that our stacked</a:t>
            </a:r>
            <a:r>
              <a:rPr lang="en-US" baseline="0" dirty="0" smtClean="0"/>
              <a:t> profiles for Bright Objects are in Agreement with our stacked profiles for Not Bright Objects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main focus of this project is to find the relationship between mass assembly history and the dark matter halo.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Galaxy merger, accumulates more mass, </a:t>
            </a:r>
            <a:r>
              <a:rPr lang="en-US" baseline="0" dirty="0" smtClean="0"/>
              <a:t>visible aspects </a:t>
            </a:r>
            <a:r>
              <a:rPr lang="en-US" baseline="0" dirty="0" smtClean="0"/>
              <a:t>affected(distribution </a:t>
            </a:r>
            <a:r>
              <a:rPr lang="en-US" baseline="0" dirty="0" smtClean="0"/>
              <a:t>of stars in the stellar </a:t>
            </a:r>
            <a:r>
              <a:rPr lang="en-US" baseline="0" dirty="0" smtClean="0"/>
              <a:t>envelope). the </a:t>
            </a:r>
            <a:r>
              <a:rPr lang="en-US" baseline="0" dirty="0" smtClean="0"/>
              <a:t>Dark matter </a:t>
            </a:r>
            <a:r>
              <a:rPr lang="en-US" baseline="0" dirty="0" smtClean="0"/>
              <a:t>tidally </a:t>
            </a:r>
            <a:r>
              <a:rPr lang="en-US" baseline="0" dirty="0" smtClean="0"/>
              <a:t>disrupted. </a:t>
            </a:r>
            <a:r>
              <a:rPr lang="en-US" dirty="0" smtClean="0"/>
              <a:t>LRGs</a:t>
            </a:r>
            <a:r>
              <a:rPr lang="en-US" baseline="0" dirty="0" smtClean="0"/>
              <a:t> early</a:t>
            </a:r>
            <a:r>
              <a:rPr lang="en-US" baseline="0" dirty="0" smtClean="0"/>
              <a:t>-</a:t>
            </a:r>
            <a:r>
              <a:rPr lang="en-US" baseline="0" dirty="0" smtClean="0"/>
              <a:t>type </a:t>
            </a:r>
            <a:r>
              <a:rPr lang="en-US" baseline="0" dirty="0" err="1" smtClean="0"/>
              <a:t>galaxies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err="1" smtClean="0"/>
              <a:t>undergone</a:t>
            </a:r>
            <a:r>
              <a:rPr lang="en-US" baseline="0" dirty="0" smtClean="0"/>
              <a:t> </a:t>
            </a:r>
            <a:r>
              <a:rPr lang="en-US" baseline="0" dirty="0" smtClean="0"/>
              <a:t>mergers and </a:t>
            </a:r>
            <a:r>
              <a:rPr lang="en-US" baseline="0" dirty="0" smtClean="0"/>
              <a:t>accumulated most of their mass.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first need to find if there is a correlation between mass assembly and star formation history.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a code that fits the spectra of all LRGs, we match </a:t>
            </a:r>
            <a:r>
              <a:rPr lang="en-US" baseline="0" dirty="0" smtClean="0"/>
              <a:t>to </a:t>
            </a:r>
            <a:r>
              <a:rPr lang="en-US" baseline="0" dirty="0" smtClean="0"/>
              <a:t>get their total spectral </a:t>
            </a:r>
            <a:r>
              <a:rPr lang="en-US" baseline="0" dirty="0" smtClean="0"/>
              <a:t>data (</a:t>
            </a:r>
            <a:r>
              <a:rPr lang="en-US" baseline="0" dirty="0" err="1" smtClean="0"/>
              <a:t>metallicity</a:t>
            </a:r>
            <a:r>
              <a:rPr lang="en-US" baseline="0" dirty="0" smtClean="0"/>
              <a:t>, star formation histories)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distinguish </a:t>
            </a:r>
            <a:r>
              <a:rPr lang="en-US" baseline="0" dirty="0" smtClean="0"/>
              <a:t>them by SFH based on when they accumulated the most mass. </a:t>
            </a:r>
            <a:r>
              <a:rPr lang="en-US" baseline="0" dirty="0" smtClean="0"/>
              <a:t>most </a:t>
            </a:r>
            <a:r>
              <a:rPr lang="en-US" baseline="0" dirty="0" smtClean="0"/>
              <a:t>of their mass formed in the oldest age </a:t>
            </a:r>
            <a:r>
              <a:rPr lang="en-US" baseline="0" dirty="0" smtClean="0"/>
              <a:t>bin.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we are trying to connect when these mergers occur, it is necessary to separate into older and younger populations.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0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Slopes</a:t>
            </a:r>
            <a:r>
              <a:rPr lang="en-US" baseline="0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the older and younger </a:t>
            </a:r>
            <a:r>
              <a:rPr lang="en-US" dirty="0" smtClean="0"/>
              <a:t>galaxies</a:t>
            </a:r>
            <a:r>
              <a:rPr lang="en-US" baseline="0" dirty="0" smtClean="0"/>
              <a:t> appear </a:t>
            </a:r>
            <a:r>
              <a:rPr lang="en-US" baseline="0" dirty="0" smtClean="0"/>
              <a:t>to be in agreement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</a:t>
            </a:r>
            <a:r>
              <a:rPr lang="en-US" baseline="0" dirty="0" smtClean="0"/>
              <a:t>is important to note that about half of the galaxies in each older and younger population are flagged as Bright Objects.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the table that shows the Bright and not Bright stacked slopes for every subsample, we confirm that the flag has little effect on the overall luminosity profile.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Slope </a:t>
            </a:r>
            <a:r>
              <a:rPr lang="en-US" baseline="0" dirty="0" smtClean="0"/>
              <a:t>not dependent upon the formation time. (1/100</a:t>
            </a:r>
            <a:r>
              <a:rPr lang="en-US" baseline="30000" dirty="0" smtClean="0"/>
              <a:t>th</a:t>
            </a:r>
            <a:r>
              <a:rPr lang="en-US" baseline="0" dirty="0" smtClean="0"/>
              <a:t> of a difference).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**add value we expect from simulations from </a:t>
            </a:r>
            <a:r>
              <a:rPr lang="en-US" dirty="0" err="1" smtClean="0"/>
              <a:t>Pillepich</a:t>
            </a:r>
            <a:r>
              <a:rPr lang="en-US" dirty="0" smtClean="0"/>
              <a:t> -2.6, try</a:t>
            </a:r>
            <a:r>
              <a:rPr lang="en-US" baseline="0" dirty="0" smtClean="0"/>
              <a:t> to measure by 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96DA-B53C-B542-A94F-CB2944E40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719-D1DA-664D-8033-404D4703C09D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003-771A-D84D-9AA5-C590E91A7B9E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9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40EF-8DB5-CE47-9A9C-7C9BA2CB2BF4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904-52F5-DB4F-AA0F-5363C5C6FDB6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829C-A5C7-0A42-8B2B-F37104784146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E4C3-AC53-D44C-A461-E553B782FCBD}" type="datetime1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123D-7911-7446-AFDF-DB4D3370AFAD}" type="datetime1">
              <a:rPr lang="en-US" smtClean="0"/>
              <a:t>7/27/16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5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56E9-1FD0-BC47-A63B-698DB1C5BE5B}" type="datetime1">
              <a:rPr lang="en-US" smtClean="0"/>
              <a:t>7/27/16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1FD4-A242-4540-A4A9-B9B5AE4838F1}" type="datetime1">
              <a:rPr lang="en-US" smtClean="0"/>
              <a:t>7/27/16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8C9F-4A7E-1D42-B226-088606A4057B}" type="datetime1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645-AF2E-724E-865A-8092AE8BD0E0}" type="datetime1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7D72B-D22C-1B48-93EA-104CCDD55DB7}" type="datetime1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4DA7-069C-5C41-B7EC-E51BE724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smtClean="0"/>
              <a:t>Mass </a:t>
            </a:r>
            <a:r>
              <a:rPr lang="en-US" dirty="0" smtClean="0"/>
              <a:t>Assembly </a:t>
            </a:r>
            <a:r>
              <a:rPr lang="en-US" dirty="0" smtClean="0"/>
              <a:t>of </a:t>
            </a:r>
            <a:r>
              <a:rPr lang="en-US" dirty="0" smtClean="0"/>
              <a:t>Luminous Red </a:t>
            </a:r>
            <a:r>
              <a:rPr lang="en-US" dirty="0" smtClean="0"/>
              <a:t>Galaxies in HSC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Amanda </a:t>
            </a:r>
            <a:r>
              <a:rPr lang="en-US" dirty="0" smtClean="0"/>
              <a:t>Newmark</a:t>
            </a:r>
          </a:p>
          <a:p>
            <a:endParaRPr lang="en-US" dirty="0" smtClean="0"/>
          </a:p>
          <a:p>
            <a:r>
              <a:rPr lang="en-US" dirty="0" smtClean="0"/>
              <a:t>Mentor: </a:t>
            </a:r>
            <a:r>
              <a:rPr lang="en-US" dirty="0" err="1" smtClean="0"/>
              <a:t>Elinor</a:t>
            </a:r>
            <a:r>
              <a:rPr lang="en-US" dirty="0" smtClean="0"/>
              <a:t> </a:t>
            </a:r>
            <a:r>
              <a:rPr lang="en-US" dirty="0" err="1"/>
              <a:t>Medezinski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necessary to remove </a:t>
            </a:r>
            <a:r>
              <a:rPr lang="en-US" dirty="0" smtClean="0"/>
              <a:t>bright objects</a:t>
            </a:r>
          </a:p>
          <a:p>
            <a:r>
              <a:rPr lang="en-US" dirty="0" smtClean="0"/>
              <a:t>No correlation between accretion history and SFH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step: Weak </a:t>
            </a:r>
            <a:r>
              <a:rPr lang="en-US" dirty="0" smtClean="0"/>
              <a:t>Gravitational </a:t>
            </a:r>
            <a:r>
              <a:rPr lang="en-US" dirty="0" smtClean="0"/>
              <a:t>Lensing</a:t>
            </a:r>
          </a:p>
          <a:p>
            <a:r>
              <a:rPr lang="en-US" dirty="0" smtClean="0"/>
              <a:t>Expand to </a:t>
            </a:r>
            <a:r>
              <a:rPr lang="en-US" dirty="0" smtClean="0"/>
              <a:t>other HSC Wide Field</a:t>
            </a:r>
          </a:p>
          <a:p>
            <a:r>
              <a:rPr lang="en-US" dirty="0" smtClean="0"/>
              <a:t>Try different galaxy populations (e.g. CMASS)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5" name="Picture 4" descr="Screen Shot 2016-07-27 at 4.25.0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4526" y="3560639"/>
            <a:ext cx="3369473" cy="3160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4993" y="5298654"/>
            <a:ext cx="175480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Pillepich</a:t>
            </a:r>
            <a:r>
              <a:rPr lang="en-US" sz="1600" dirty="0" smtClean="0"/>
              <a:t> et al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935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6167"/>
            <a:ext cx="7772400" cy="1674283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Thank You!!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44426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Flags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67430"/>
              </p:ext>
            </p:extLst>
          </p:nvPr>
        </p:nvGraphicFramePr>
        <p:xfrm>
          <a:off x="1524000" y="1397000"/>
          <a:ext cx="6096000" cy="404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Saturated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Source’s center is close to saturated pixels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Cosmic 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Sources footprint includes </a:t>
                      </a:r>
                      <a:r>
                        <a:rPr lang="en-US" dirty="0" err="1" smtClean="0"/>
                        <a:t>supected</a:t>
                      </a:r>
                      <a:r>
                        <a:rPr lang="en-US" dirty="0" smtClean="0"/>
                        <a:t> cosmic</a:t>
                      </a:r>
                      <a:r>
                        <a:rPr lang="en-US" baseline="0" dirty="0" smtClean="0"/>
                        <a:t> ray pixels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Bad pixels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 in region labeled BAD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Suspect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 to suspect pixels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Clipped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 includes clipped pixels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 in region masked</a:t>
                      </a:r>
                      <a:r>
                        <a:rPr lang="en-US" baseline="0" dirty="0" smtClean="0"/>
                        <a:t> EDGE or NO_DATA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Interpolated</a:t>
                      </a:r>
                      <a:r>
                        <a:rPr lang="en-US" baseline="0" dirty="0" smtClean="0"/>
                        <a:t> Centers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Sources centers</a:t>
                      </a:r>
                      <a:r>
                        <a:rPr lang="en-US" baseline="0" dirty="0" smtClean="0"/>
                        <a:t> include interpolated pixels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00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correct</a:t>
            </a:r>
          </a:p>
          <a:p>
            <a:r>
              <a:rPr lang="en-US" dirty="0" err="1" smtClean="0"/>
              <a:t>Comoving</a:t>
            </a:r>
            <a:r>
              <a:rPr lang="en-US" dirty="0" smtClean="0"/>
              <a:t> Distance</a:t>
            </a:r>
          </a:p>
          <a:p>
            <a:r>
              <a:rPr lang="en-US" dirty="0" smtClean="0"/>
              <a:t>Deriving Luminosity Density</a:t>
            </a:r>
          </a:p>
          <a:p>
            <a:r>
              <a:rPr lang="en-US" dirty="0" smtClean="0"/>
              <a:t>Linear regression/standard error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other observational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Iodice</a:t>
            </a:r>
            <a:r>
              <a:rPr lang="en-US" dirty="0" smtClean="0"/>
              <a:t> et al 2016: </a:t>
            </a:r>
            <a:r>
              <a:rPr lang="en-US" sz="2800" dirty="0" err="1" smtClean="0"/>
              <a:t>Fornax</a:t>
            </a:r>
            <a:r>
              <a:rPr lang="en-US" sz="2800" dirty="0" smtClean="0"/>
              <a:t> Deep Survey of NGC 1399 out to 192 </a:t>
            </a:r>
            <a:r>
              <a:rPr lang="en-US" sz="2800" dirty="0" err="1" smtClean="0"/>
              <a:t>kpc</a:t>
            </a:r>
            <a:endParaRPr lang="en-US" sz="2800" dirty="0" smtClean="0"/>
          </a:p>
          <a:p>
            <a:r>
              <a:rPr lang="en-US" dirty="0" err="1" smtClean="0"/>
              <a:t>Brinchmann</a:t>
            </a:r>
            <a:r>
              <a:rPr lang="en-US" dirty="0" smtClean="0"/>
              <a:t> and Ellis 2000: </a:t>
            </a:r>
            <a:r>
              <a:rPr lang="en-US" sz="2800" dirty="0" smtClean="0"/>
              <a:t>Mass assembly and star formation characteristics of field galaxies</a:t>
            </a:r>
          </a:p>
          <a:p>
            <a:r>
              <a:rPr lang="en-US" dirty="0" smtClean="0"/>
              <a:t>Bauer et al 2013: </a:t>
            </a:r>
            <a:r>
              <a:rPr lang="en-US" sz="2800" dirty="0" smtClean="0"/>
              <a:t>Links SFH and mass assembly for low-mass galaxies within Galaxy and Mass Assembly (GAMA) survey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for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3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Assembly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13" name="Picture 12" descr="Screen Shot 2016-07-27 at 4.23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9"/>
            <a:ext cx="4657690" cy="3238130"/>
          </a:xfrm>
          <a:prstGeom prst="rect">
            <a:avLst/>
          </a:prstGeom>
        </p:spPr>
      </p:pic>
      <p:pic>
        <p:nvPicPr>
          <p:cNvPr id="14" name="Picture 13" descr="Screen Shot 2016-07-27 at 4.25.01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1900" y="1417638"/>
            <a:ext cx="4102100" cy="38480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80499" y="4896406"/>
            <a:ext cx="1954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Pillepich</a:t>
            </a:r>
            <a:r>
              <a:rPr lang="en-US" dirty="0" smtClean="0"/>
              <a:t> et al 2014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63749"/>
            <a:ext cx="7934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Elliptical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353252"/>
            <a:ext cx="4881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230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</a:t>
            </a:r>
            <a:r>
              <a:rPr lang="en-US" dirty="0" err="1" smtClean="0"/>
              <a:t>Suprime</a:t>
            </a:r>
            <a:r>
              <a:rPr lang="en-US" dirty="0" smtClean="0"/>
              <a:t>-Cam Survey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74936"/>
              </p:ext>
            </p:extLst>
          </p:nvPr>
        </p:nvGraphicFramePr>
        <p:xfrm>
          <a:off x="5130176" y="1397000"/>
          <a:ext cx="3795923" cy="30727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95923"/>
              </a:tblGrid>
              <a:tr h="508215">
                <a:tc>
                  <a:txBody>
                    <a:bodyPr/>
                    <a:lstStyle/>
                    <a:p>
                      <a:r>
                        <a:rPr lang="en-US" dirty="0" smtClean="0"/>
                        <a:t>Flags</a:t>
                      </a:r>
                      <a:endParaRPr lang="en-US" dirty="0"/>
                    </a:p>
                  </a:txBody>
                  <a:tcPr anchorCtr="1"/>
                </a:tc>
              </a:tr>
              <a:tr h="369937">
                <a:tc>
                  <a:txBody>
                    <a:bodyPr/>
                    <a:lstStyle/>
                    <a:p>
                      <a:r>
                        <a:rPr lang="en-US" dirty="0" smtClean="0"/>
                        <a:t>Interpolated Centers </a:t>
                      </a:r>
                      <a:endParaRPr lang="en-US" dirty="0"/>
                    </a:p>
                  </a:txBody>
                  <a:tcPr anchorCtr="1"/>
                </a:tc>
              </a:tr>
              <a:tr h="271976">
                <a:tc>
                  <a:txBody>
                    <a:bodyPr/>
                    <a:lstStyle/>
                    <a:p>
                      <a:r>
                        <a:rPr lang="en-US" dirty="0" smtClean="0"/>
                        <a:t>Edge Galaxies</a:t>
                      </a:r>
                      <a:endParaRPr lang="en-US" dirty="0"/>
                    </a:p>
                  </a:txBody>
                  <a:tcPr anchorCtr="1"/>
                </a:tc>
              </a:tr>
              <a:tr h="271976">
                <a:tc>
                  <a:txBody>
                    <a:bodyPr/>
                    <a:lstStyle/>
                    <a:p>
                      <a:r>
                        <a:rPr lang="en-US" dirty="0" smtClean="0"/>
                        <a:t>Saturated Centers</a:t>
                      </a:r>
                      <a:endParaRPr lang="en-US" dirty="0"/>
                    </a:p>
                  </a:txBody>
                  <a:tcPr anchorCtr="1"/>
                </a:tc>
              </a:tr>
              <a:tr h="271976">
                <a:tc>
                  <a:txBody>
                    <a:bodyPr/>
                    <a:lstStyle/>
                    <a:p>
                      <a:r>
                        <a:rPr lang="en-US" dirty="0" smtClean="0"/>
                        <a:t>Cosmic Ray Center</a:t>
                      </a:r>
                      <a:endParaRPr lang="en-US" dirty="0"/>
                    </a:p>
                  </a:txBody>
                  <a:tcPr anchorCtr="1"/>
                </a:tc>
              </a:tr>
              <a:tr h="271976">
                <a:tc>
                  <a:txBody>
                    <a:bodyPr/>
                    <a:lstStyle/>
                    <a:p>
                      <a:r>
                        <a:rPr lang="en-US" dirty="0" smtClean="0"/>
                        <a:t>Bad Pixels</a:t>
                      </a:r>
                      <a:endParaRPr lang="en-US" dirty="0"/>
                    </a:p>
                  </a:txBody>
                  <a:tcPr anchorCtr="1"/>
                </a:tc>
              </a:tr>
              <a:tr h="363595">
                <a:tc>
                  <a:txBody>
                    <a:bodyPr/>
                    <a:lstStyle/>
                    <a:p>
                      <a:r>
                        <a:rPr lang="en-US" dirty="0" smtClean="0"/>
                        <a:t>Suspect Centers</a:t>
                      </a:r>
                      <a:endParaRPr lang="en-US" dirty="0"/>
                    </a:p>
                  </a:txBody>
                  <a:tcPr anchorCtr="1"/>
                </a:tc>
              </a:tr>
              <a:tr h="271976"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Clipped Galaxies</a:t>
                      </a:r>
                      <a:endParaRPr lang="en-US" dirty="0"/>
                    </a:p>
                  </a:txBody>
                  <a:tcPr anchorCtr="1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39046"/>
              </p:ext>
            </p:extLst>
          </p:nvPr>
        </p:nvGraphicFramePr>
        <p:xfrm>
          <a:off x="133728" y="1397000"/>
          <a:ext cx="4857052" cy="16306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9851"/>
                <a:gridCol w="809937"/>
                <a:gridCol w="1306943"/>
                <a:gridCol w="17303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Layer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Area (deg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of 1.8 deg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baseline="0" dirty="0" smtClean="0"/>
                        <a:t> HSC fields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Filters&amp; Depths</a:t>
                      </a:r>
                      <a:endParaRPr lang="en-US" sz="1400" dirty="0"/>
                    </a:p>
                  </a:txBody>
                  <a:tcPr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1400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916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grizy</a:t>
                      </a:r>
                      <a:r>
                        <a:rPr lang="en-US" sz="1400" dirty="0" smtClean="0"/>
                        <a:t>(r~26)</a:t>
                      </a:r>
                      <a:endParaRPr lang="en-US" sz="1400" dirty="0"/>
                    </a:p>
                  </a:txBody>
                  <a:tcPr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Deep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grizy+4NBs(r~27)</a:t>
                      </a:r>
                      <a:endParaRPr lang="en-US" sz="1400" dirty="0"/>
                    </a:p>
                  </a:txBody>
                  <a:tcPr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Ultradeep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3.5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grizy+4NBs(r~28)</a:t>
                      </a:r>
                    </a:p>
                  </a:txBody>
                  <a:tcPr anchorCtr="1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30176" y="4668117"/>
            <a:ext cx="37959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</a:rPr>
              <a:t>Bright Objects? 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3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Luminosity Profiles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6" name="Content Placeholder 5" descr="Screen Shot 2016-07-27 at 5.24.12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9" b="6043"/>
          <a:stretch/>
        </p:blipFill>
        <p:spPr>
          <a:xfrm>
            <a:off x="457200" y="2180167"/>
            <a:ext cx="8229600" cy="3111500"/>
          </a:xfrm>
        </p:spPr>
      </p:pic>
    </p:spTree>
    <p:extLst>
      <p:ext uri="{BB962C8B-B14F-4D97-AF65-F5344CB8AC3E}">
        <p14:creationId xmlns:p14="http://schemas.microsoft.com/office/powerpoint/2010/main" val="206348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with Redshift Cut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7" name="Content Placeholder 6" descr="Screen Shot 2016-07-27 at 8.20.4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40" r="-192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17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Flagged vs. Not Flagged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Star Formation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5572" y="5007239"/>
            <a:ext cx="16421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Tojeiro</a:t>
            </a:r>
            <a:r>
              <a:rPr lang="en-US" sz="1600" dirty="0"/>
              <a:t> </a:t>
            </a:r>
            <a:r>
              <a:rPr lang="en-US" sz="1600" dirty="0" smtClean="0"/>
              <a:t>et al 2009</a:t>
            </a:r>
          </a:p>
        </p:txBody>
      </p:sp>
      <p:pic>
        <p:nvPicPr>
          <p:cNvPr id="12" name="Picture 11" descr="oy_agebi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12" y="1417638"/>
            <a:ext cx="4456690" cy="33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3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 Young Profiles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pic>
        <p:nvPicPr>
          <p:cNvPr id="7" name="Picture 6" descr="Screen Shot 2016-07-27 at 9.00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26" y="1436920"/>
            <a:ext cx="5231673" cy="412135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53293"/>
              </p:ext>
            </p:extLst>
          </p:nvPr>
        </p:nvGraphicFramePr>
        <p:xfrm>
          <a:off x="213400" y="1436918"/>
          <a:ext cx="3500508" cy="43608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0254"/>
                <a:gridCol w="1750254"/>
              </a:tblGrid>
              <a:tr h="616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Stacked Slope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Older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-1.66  ±  0.06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Younger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-1.65  ±  0.05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Older,</a:t>
                      </a:r>
                      <a:r>
                        <a:rPr lang="en-US" baseline="0" dirty="0" smtClean="0"/>
                        <a:t> Bright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-1.58  ±  0.07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Older, Not Bright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-1.67  ±  0.06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Younger, Bright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-1.656  ±  0.074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6146">
                <a:tc>
                  <a:txBody>
                    <a:bodyPr/>
                    <a:lstStyle/>
                    <a:p>
                      <a:r>
                        <a:rPr lang="en-US" dirty="0" smtClean="0"/>
                        <a:t>Younger, Not Bright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-1.645  ±  0.05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63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Slopes v Median 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Amanda Newmark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12443</TotalTime>
  <Words>1436</Words>
  <Application>Microsoft Macintosh PowerPoint</Application>
  <PresentationFormat>On-screen Show (4:3)</PresentationFormat>
  <Paragraphs>190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Understanding Mass Assembly of Luminous Red Galaxies in HSC</vt:lpstr>
      <vt:lpstr>Mass Assembly</vt:lpstr>
      <vt:lpstr>Hyper Suprime-Cam Survey</vt:lpstr>
      <vt:lpstr>Making the Luminosity Profiles</vt:lpstr>
      <vt:lpstr>Now with Redshift Cut</vt:lpstr>
      <vt:lpstr>Flagged vs. Not Flagged</vt:lpstr>
      <vt:lpstr>Applying to Star Formation History</vt:lpstr>
      <vt:lpstr>Old v Young Profiles</vt:lpstr>
      <vt:lpstr>Slopes v Median Age</vt:lpstr>
      <vt:lpstr>Conclusion</vt:lpstr>
      <vt:lpstr>Future Tests</vt:lpstr>
      <vt:lpstr>Thank You!!</vt:lpstr>
      <vt:lpstr>Explanation of Flags</vt:lpstr>
      <vt:lpstr>Relevant Equations</vt:lpstr>
      <vt:lpstr>Examples of other observational studies</vt:lpstr>
      <vt:lpstr>Bootstrapping for Errors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Photometric Issues in Luminous Red Galaxies</dc:title>
  <dc:creator>Amanda Newmark</dc:creator>
  <cp:lastModifiedBy>Amanda Newmark</cp:lastModifiedBy>
  <cp:revision>106</cp:revision>
  <dcterms:created xsi:type="dcterms:W3CDTF">2016-07-26T02:09:57Z</dcterms:created>
  <dcterms:modified xsi:type="dcterms:W3CDTF">2016-08-03T17:47:27Z</dcterms:modified>
</cp:coreProperties>
</file>