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56" r:id="rId2"/>
    <p:sldId id="258" r:id="rId3"/>
    <p:sldId id="271" r:id="rId4"/>
    <p:sldId id="264" r:id="rId5"/>
    <p:sldId id="272" r:id="rId6"/>
    <p:sldId id="259" r:id="rId7"/>
    <p:sldId id="273" r:id="rId8"/>
    <p:sldId id="262" r:id="rId9"/>
    <p:sldId id="263" r:id="rId10"/>
    <p:sldId id="265" r:id="rId11"/>
    <p:sldId id="274" r:id="rId12"/>
    <p:sldId id="268" r:id="rId13"/>
    <p:sldId id="269" r:id="rId14"/>
    <p:sldId id="270" r:id="rId15"/>
    <p:sldId id="260" r:id="rId16"/>
    <p:sldId id="2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035" autoAdjust="0"/>
  </p:normalViewPr>
  <p:slideViewPr>
    <p:cSldViewPr snapToGrid="0" snapToObjects="1">
      <p:cViewPr varScale="1">
        <p:scale>
          <a:sx n="60" d="100"/>
          <a:sy n="60" d="100"/>
        </p:scale>
        <p:origin x="-10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B3750A-6C33-B143-945F-A4C94365EBF7}" type="datetimeFigureOut">
              <a:rPr lang="en-US" smtClean="0"/>
              <a:t>7/27/16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53FFD9-D1AD-A646-8309-15510DC792BC}" type="slidenum">
              <a:rPr lang="en-US" smtClean="0"/>
              <a:t>‹#›</a:t>
            </a:fld>
            <a:endParaRPr lang="en-US"/>
          </a:p>
        </p:txBody>
      </p:sp>
    </p:spTree>
    <p:extLst>
      <p:ext uri="{BB962C8B-B14F-4D97-AF65-F5344CB8AC3E}">
        <p14:creationId xmlns:p14="http://schemas.microsoft.com/office/powerpoint/2010/main" val="534219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B73CE-1953-064E-84FF-FC6DC95AA2AF}" type="datetimeFigureOut">
              <a:rPr lang="en-US" smtClean="0"/>
              <a:t>7/27/16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C96DA-B53C-B542-A94F-CB2944E40FE5}" type="slidenum">
              <a:rPr lang="en-US" smtClean="0"/>
              <a:t>‹#›</a:t>
            </a:fld>
            <a:endParaRPr lang="en-US"/>
          </a:p>
        </p:txBody>
      </p:sp>
    </p:spTree>
    <p:extLst>
      <p:ext uri="{BB962C8B-B14F-4D97-AF65-F5344CB8AC3E}">
        <p14:creationId xmlns:p14="http://schemas.microsoft.com/office/powerpoint/2010/main" val="33435800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 there any correlation between the Mass Assembly History and the underlying Dark Matter Halo in Luminous Red Galaxies (LRGs)?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focus on LRGs because they are a well defined, homogenous population: higher mass elliptical galaxies with little to no star formation.</a:t>
            </a:r>
            <a:endParaRPr lang="en-US"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1</a:t>
            </a:fld>
            <a:endParaRPr lang="en-US"/>
          </a:p>
        </p:txBody>
      </p:sp>
    </p:spTree>
    <p:extLst>
      <p:ext uri="{BB962C8B-B14F-4D97-AF65-F5344CB8AC3E}">
        <p14:creationId xmlns:p14="http://schemas.microsoft.com/office/powerpoint/2010/main" val="4214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were to solely compare slopes of the older and younger galaxies, they would</a:t>
            </a:r>
            <a:r>
              <a:rPr lang="en-US" baseline="0" dirty="0" smtClean="0"/>
              <a:t> appear to be in agreement. The stacked slopes coincide with the Gaussian distribution of the individual slopes within one sigma.  While it is easy to automatically conclude that star formation history doesn’t affect mass accretion, it is important to note that about half of the galaxies in each older and younger population are flagged as Bright Objects. Next, individually for each population, we must compare the flagged and not flagged subsamples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10</a:t>
            </a:fld>
            <a:endParaRPr lang="en-US"/>
          </a:p>
        </p:txBody>
      </p:sp>
    </p:spTree>
    <p:extLst>
      <p:ext uri="{BB962C8B-B14F-4D97-AF65-F5344CB8AC3E}">
        <p14:creationId xmlns:p14="http://schemas.microsoft.com/office/powerpoint/2010/main" val="282613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long as fit slopes at same physical range</a:t>
            </a:r>
          </a:p>
          <a:p>
            <a:r>
              <a:rPr lang="en-US" baseline="0" dirty="0" smtClean="0"/>
              <a:t>*dependent </a:t>
            </a:r>
            <a:r>
              <a:rPr lang="en-US" baseline="0" smtClean="0"/>
              <a:t>for lower mass end?</a:t>
            </a:r>
            <a:endParaRPr lang="en-US" baseline="0" dirty="0" smtClean="0"/>
          </a:p>
          <a:p>
            <a:endParaRPr lang="en-US" baseline="0" dirty="0" smtClean="0"/>
          </a:p>
          <a:p>
            <a:r>
              <a:rPr lang="en-US" baseline="0" dirty="0" smtClean="0"/>
              <a:t>As determined by stellar envelope slope (alpha star)</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12</a:t>
            </a:fld>
            <a:endParaRPr lang="en-US"/>
          </a:p>
        </p:txBody>
      </p:sp>
    </p:spTree>
    <p:extLst>
      <p:ext uri="{BB962C8B-B14F-4D97-AF65-F5344CB8AC3E}">
        <p14:creationId xmlns:p14="http://schemas.microsoft.com/office/powerpoint/2010/main" val="1382260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Gravitational Lensing to obtain the masses of all these galaxies</a:t>
            </a:r>
            <a:r>
              <a:rPr lang="en-US" baseline="0" dirty="0" smtClean="0"/>
              <a:t> and ultimately quantify the underlying Dark Matter Halo</a:t>
            </a:r>
            <a:r>
              <a:rPr lang="en-US" baseline="0" dirty="0" smtClean="0"/>
              <a:t>. Want </a:t>
            </a:r>
            <a:r>
              <a:rPr lang="en-US" baseline="0" dirty="0" err="1" smtClean="0"/>
              <a:t>ot</a:t>
            </a:r>
            <a:r>
              <a:rPr lang="en-US" baseline="0" dirty="0" smtClean="0"/>
              <a:t> show dependence on Halo mass</a:t>
            </a:r>
            <a:endParaRPr lang="en-US" dirty="0" smtClean="0"/>
          </a:p>
          <a:p>
            <a:endParaRPr lang="en-US" dirty="0" smtClean="0"/>
          </a:p>
          <a:p>
            <a:r>
              <a:rPr lang="en-US" dirty="0" smtClean="0"/>
              <a:t>LRGs</a:t>
            </a:r>
            <a:r>
              <a:rPr lang="en-US" baseline="0" dirty="0" smtClean="0"/>
              <a:t> might contain too narrow of a SFH range. Might want to use younger, more active bright galaxies.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13</a:t>
            </a:fld>
            <a:endParaRPr lang="en-US"/>
          </a:p>
        </p:txBody>
      </p:sp>
    </p:spTree>
    <p:extLst>
      <p:ext uri="{BB962C8B-B14F-4D97-AF65-F5344CB8AC3E}">
        <p14:creationId xmlns:p14="http://schemas.microsoft.com/office/powerpoint/2010/main" val="3776754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a:t>
            </a:r>
            <a:r>
              <a:rPr lang="en-US" baseline="0" dirty="0" err="1" smtClean="0"/>
              <a:t>Pillepich</a:t>
            </a:r>
            <a:r>
              <a:rPr lang="en-US" baseline="0" dirty="0" smtClean="0"/>
              <a:t> et al, stellar halos are characterized by the logarithmic slope of the luminosity density profiles, which were then related to the properties of the underlying Dark Matter. Stellar Halo slopes (alpha stars) are thought to be direct evidence of the evolution of Cold Dark Matter Halos and their mass assembly histories. Like in the paper, we are interested in the component that extends beyond the main body of the galaxy, the stellar envelope. </a:t>
            </a:r>
          </a:p>
          <a:p>
            <a:endParaRPr lang="en-US" baseline="0" dirty="0" smtClean="0"/>
          </a:p>
          <a:p>
            <a:r>
              <a:rPr lang="en-US" baseline="0" dirty="0" smtClean="0"/>
              <a:t>Figure 1 shows two different projections of dark matter density and stellar light, as well as the corresponding spherically averaged density profile. (elliptical is upper). </a:t>
            </a:r>
            <a:r>
              <a:rPr lang="en-US" baseline="0" dirty="0" err="1" smtClean="0"/>
              <a:t>Pillepich</a:t>
            </a:r>
            <a:r>
              <a:rPr lang="en-US" baseline="0" dirty="0" smtClean="0"/>
              <a:t> fit the outer averaged density profiles to a single power law. Her boundaries were r1/2 to the </a:t>
            </a:r>
            <a:r>
              <a:rPr lang="en-US" baseline="0" dirty="0" err="1" smtClean="0"/>
              <a:t>virial</a:t>
            </a:r>
            <a:r>
              <a:rPr lang="en-US" baseline="0" dirty="0" smtClean="0"/>
              <a:t> radius. We see that the slopes of the mass density profiles for the stars and Dark matter both decrease as our </a:t>
            </a:r>
            <a:r>
              <a:rPr lang="en-US" baseline="0" dirty="0" err="1" smtClean="0"/>
              <a:t>comoving</a:t>
            </a:r>
            <a:r>
              <a:rPr lang="en-US" baseline="0" dirty="0" smtClean="0"/>
              <a:t> distance increases. We eventually want to get our research to be the right-handed figure, plotting the relationship between the slope of the stellar halo and the total mass of the dark matter halo. In that figure, LRGs are the red data points– </a:t>
            </a:r>
            <a:r>
              <a:rPr lang="en-US" baseline="0" dirty="0" err="1" smtClean="0"/>
              <a:t>highmass</a:t>
            </a:r>
            <a:r>
              <a:rPr lang="en-US" baseline="0" dirty="0" smtClean="0"/>
              <a:t> </a:t>
            </a:r>
            <a:r>
              <a:rPr lang="en-US" baseline="0" dirty="0" err="1" smtClean="0"/>
              <a:t>ellipticals</a:t>
            </a:r>
            <a:r>
              <a:rPr lang="en-US" baseline="0" dirty="0" smtClean="0"/>
              <a: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want to better understand the coevolution of dark and visible matter throughout the formation of LRGs. Like in </a:t>
            </a:r>
            <a:r>
              <a:rPr lang="en-US" baseline="0" dirty="0" err="1" smtClean="0"/>
              <a:t>Pillepich</a:t>
            </a:r>
            <a:r>
              <a:rPr lang="en-US" baseline="0" dirty="0" smtClean="0"/>
              <a:t>, we believe this will be accomplished through plotting the luminosity density profile of the LRGs and stacking these profiles. LRGs have little star formation (which causes their red hue). This is important because the luminosity profiles can be homogeneous, and not affected by various rates of star formation. By fitting the slopes of the stacked luminosity profiles, we hope to connect the stellar envelope to the Dark Matter Halo</a:t>
            </a:r>
            <a:endParaRPr lang="en-US"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2</a:t>
            </a:fld>
            <a:endParaRPr lang="en-US"/>
          </a:p>
        </p:txBody>
      </p:sp>
    </p:spTree>
    <p:extLst>
      <p:ext uri="{BB962C8B-B14F-4D97-AF65-F5344CB8AC3E}">
        <p14:creationId xmlns:p14="http://schemas.microsoft.com/office/powerpoint/2010/main" val="325938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Objective of HSC: understand the correlation between a</a:t>
            </a:r>
            <a:r>
              <a:rPr lang="en-US" baseline="0" dirty="0" smtClean="0"/>
              <a:t> Luminous Red Galaxy’s mass assembly history and the underlying Dark Matter Halo. </a:t>
            </a:r>
          </a:p>
          <a:p>
            <a:endParaRPr lang="en-US" baseline="0" dirty="0" smtClean="0"/>
          </a:p>
          <a:p>
            <a:r>
              <a:rPr lang="en-US" baseline="0" dirty="0" smtClean="0"/>
              <a:t>HSC is a multi-band imaging survey, covering the bands </a:t>
            </a:r>
            <a:r>
              <a:rPr lang="en-US" baseline="0" dirty="0" err="1" smtClean="0"/>
              <a:t>g,r,i,z,y</a:t>
            </a:r>
            <a:r>
              <a:rPr lang="en-US" baseline="0" dirty="0" smtClean="0"/>
              <a:t>. It gets multi-aperture magnitudes for every galaxy. I specifically use the I band throughout my tests.</a:t>
            </a:r>
          </a:p>
          <a:p>
            <a:endParaRPr lang="en-US" baseline="0" dirty="0" smtClean="0"/>
          </a:p>
          <a:p>
            <a:r>
              <a:rPr lang="en-US" baseline="0" dirty="0" smtClean="0"/>
              <a:t>For our survey, we are using HSC’s Wide field. It is important to note that there has been other observational studies that use stellar profiles as a probe of mass assembly. However, HSC goes to very low surface brightness and can probe the envelope better and for more galaxies. Therefore, it is the best tool for this technique.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order to certify the validity of our results, it is essential that we test the photometric contamination caused by fainter galaxies that are not properly resolved. Our catalogue flags certain galaxies we suspect might contaminate our data. As seen in the table, there are a variety of different flags that we determined negatively impact our results, and are therefore</a:t>
            </a:r>
            <a:r>
              <a:rPr lang="en-US" baseline="0" dirty="0" smtClean="0"/>
              <a:t> necessary to disregard</a:t>
            </a:r>
            <a:r>
              <a:rPr lang="en-US" dirty="0" smtClean="0"/>
              <a:t>. For example…</a:t>
            </a:r>
          </a:p>
          <a:p>
            <a:endParaRPr lang="en-US" dirty="0" smtClean="0"/>
          </a:p>
          <a:p>
            <a:r>
              <a:rPr lang="en-US" baseline="0" dirty="0" smtClean="0"/>
              <a:t>My first task was to determine whether or not galaxies flagged as bright objects should be </a:t>
            </a:r>
            <a:r>
              <a:rPr lang="en-US" baseline="0" dirty="0" err="1" smtClean="0"/>
              <a:t>disregraded</a:t>
            </a:r>
            <a:r>
              <a:rPr lang="en-US" baseline="0" dirty="0" smtClean="0"/>
              <a:t>. Galaxies not properly resolved, or </a:t>
            </a:r>
            <a:r>
              <a:rPr lang="en-US" baseline="0" dirty="0" err="1" smtClean="0"/>
              <a:t>deblended</a:t>
            </a:r>
            <a:r>
              <a:rPr lang="en-US" baseline="0" dirty="0" smtClean="0"/>
              <a:t>,  can saturate the apparent magnitude of the galaxy, most prominently at the outer stellar halo of the galaxy. Thus, they appear to be brighter. Since galaxies flagged as this make up almost half of our sample, it is crucial to determine whether or not these should be removed.</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3</a:t>
            </a:fld>
            <a:endParaRPr lang="en-US"/>
          </a:p>
        </p:txBody>
      </p:sp>
    </p:spTree>
    <p:extLst>
      <p:ext uri="{BB962C8B-B14F-4D97-AF65-F5344CB8AC3E}">
        <p14:creationId xmlns:p14="http://schemas.microsoft.com/office/powerpoint/2010/main" val="366901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determine whether</a:t>
            </a:r>
            <a:r>
              <a:rPr lang="en-US" baseline="0" dirty="0" smtClean="0"/>
              <a:t> or not bright object centers negatively impact our luminosity profiles, we separate them into two populations, once where </a:t>
            </a:r>
            <a:r>
              <a:rPr lang="en-US" baseline="0" dirty="0" err="1" smtClean="0"/>
              <a:t>flags.pixel.bright.object</a:t>
            </a:r>
            <a:r>
              <a:rPr lang="en-US" baseline="0" dirty="0" smtClean="0"/>
              <a:t> is TRUE and one where it is FALSE.</a:t>
            </a:r>
            <a:endParaRPr lang="en-US" dirty="0" smtClean="0"/>
          </a:p>
          <a:p>
            <a:endParaRPr lang="en-US" dirty="0" smtClean="0"/>
          </a:p>
          <a:p>
            <a:r>
              <a:rPr lang="en-US" dirty="0" smtClean="0"/>
              <a:t>To start, we plot</a:t>
            </a:r>
            <a:r>
              <a:rPr lang="en-US" baseline="0" dirty="0" smtClean="0"/>
              <a:t> the luminosity profiles of the </a:t>
            </a:r>
            <a:r>
              <a:rPr lang="en-US" baseline="0" smtClean="0"/>
              <a:t>individual galaxies</a:t>
            </a:r>
            <a:endParaRPr lang="en-US" baseline="0"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4</a:t>
            </a:fld>
            <a:endParaRPr lang="en-US"/>
          </a:p>
        </p:txBody>
      </p:sp>
    </p:spTree>
    <p:extLst>
      <p:ext uri="{BB962C8B-B14F-4D97-AF65-F5344CB8AC3E}">
        <p14:creationId xmlns:p14="http://schemas.microsoft.com/office/powerpoint/2010/main" val="418952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make my stacked luminosity profiles by binning my galaxies originally into 10 bins spaced evenly in </a:t>
            </a:r>
            <a:r>
              <a:rPr lang="en-US" baseline="0" dirty="0" err="1" smtClean="0"/>
              <a:t>logspace</a:t>
            </a:r>
            <a:r>
              <a:rPr lang="en-US" baseline="0" dirty="0" smtClean="0"/>
              <a:t>. Based on my individual galaxy profiles, I start my binning at 1 </a:t>
            </a:r>
            <a:r>
              <a:rPr lang="en-US" baseline="0" dirty="0" err="1" smtClean="0"/>
              <a:t>kpc</a:t>
            </a:r>
            <a:r>
              <a:rPr lang="en-US" baseline="0" dirty="0" smtClean="0"/>
              <a:t> and end at 80kpc. I weight each bin by the luminosity densities in each bin and divide by total number of data points per bin. My result is the stacked luminosity density profile.</a:t>
            </a:r>
          </a:p>
          <a:p>
            <a:endParaRPr lang="en-US" baseline="0" dirty="0" smtClean="0"/>
          </a:p>
          <a:p>
            <a:r>
              <a:rPr lang="en-US" baseline="0" dirty="0" smtClean="0"/>
              <a:t>However, I notice that at the first bin, there are considerably more bright galaxies than not bright galaxies. While we would expect bright galaxies to be more luminous at the lower apertures, just to be sure I made distribution </a:t>
            </a:r>
            <a:r>
              <a:rPr lang="en-US" baseline="0" dirty="0" err="1" smtClean="0"/>
              <a:t>fo</a:t>
            </a:r>
            <a:r>
              <a:rPr lang="en-US" baseline="0" dirty="0" smtClean="0"/>
              <a:t> the apparent magnitudes and redshifts for our sample.</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5</a:t>
            </a:fld>
            <a:endParaRPr lang="en-US"/>
          </a:p>
        </p:txBody>
      </p:sp>
    </p:spTree>
    <p:extLst>
      <p:ext uri="{BB962C8B-B14F-4D97-AF65-F5344CB8AC3E}">
        <p14:creationId xmlns:p14="http://schemas.microsoft.com/office/powerpoint/2010/main" val="280075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Before we make the luminosity profiles, we want to check that all of our galaxies have a </a:t>
            </a:r>
            <a:r>
              <a:rPr lang="en-US" baseline="0" dirty="0" err="1" smtClean="0"/>
              <a:t>gaussian</a:t>
            </a:r>
            <a:r>
              <a:rPr lang="en-US" baseline="0" dirty="0" smtClean="0"/>
              <a:t> distribution of redshifts and luminosities. I plot the distributions of both.</a:t>
            </a:r>
            <a:endParaRPr lang="en-US" dirty="0" smtClean="0"/>
          </a:p>
          <a:p>
            <a:endParaRPr lang="en-US" dirty="0" smtClean="0"/>
          </a:p>
          <a:p>
            <a:r>
              <a:rPr lang="en-US" dirty="0" smtClean="0"/>
              <a:t>Varying parts of the stacked profile use distinct galaxies at different redshifts. The apparent magnitudes and redshifts for the flagged galaxies aren't normally distributed like the non-flagged galaxies. While the blue bars trail off at m=17, we also notice that they trail off at z=0.2. Since these galaxies were of lower redshift, they appear to be more luminous. Since we are measuring intrinsic brightness, our stacked profile was falsely brighter. </a:t>
            </a:r>
          </a:p>
          <a:p>
            <a:endParaRPr lang="en-US" dirty="0" smtClean="0"/>
          </a:p>
          <a:p>
            <a:r>
              <a:rPr lang="en-US" dirty="0" smtClean="0"/>
              <a:t>This is evidence that those LRGs are flagged as Bright Objects because they offset our stacked profile. Therefore, we set a lower limit of 0.2 to our redshift distribution. </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6</a:t>
            </a:fld>
            <a:endParaRPr lang="en-US"/>
          </a:p>
        </p:txBody>
      </p:sp>
    </p:spTree>
    <p:extLst>
      <p:ext uri="{BB962C8B-B14F-4D97-AF65-F5344CB8AC3E}">
        <p14:creationId xmlns:p14="http://schemas.microsoft.com/office/powerpoint/2010/main" val="158271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see that there are more even</a:t>
            </a:r>
            <a:r>
              <a:rPr lang="en-US" baseline="0" dirty="0" smtClean="0"/>
              <a:t> numbers of bright galaxies and not bright galaxies in each bin. I also increased the number of bins for our next step, when we calculate the logarithmic slope of the luminosity density profile.</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7</a:t>
            </a:fld>
            <a:endParaRPr lang="en-US"/>
          </a:p>
        </p:txBody>
      </p:sp>
    </p:spTree>
    <p:extLst>
      <p:ext uri="{BB962C8B-B14F-4D97-AF65-F5344CB8AC3E}">
        <p14:creationId xmlns:p14="http://schemas.microsoft.com/office/powerpoint/2010/main" val="3028395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Finally, we fit a line of best fit (using linear regression) to the </a:t>
            </a:r>
            <a:r>
              <a:rPr lang="en-US" baseline="0" dirty="0" smtClean="0"/>
              <a:t>stacked profile </a:t>
            </a:r>
            <a:r>
              <a:rPr lang="en-US" baseline="0" dirty="0" smtClean="0"/>
              <a:t>and the individual profiles. The fitting procedure is done in log space. </a:t>
            </a:r>
            <a:r>
              <a:rPr lang="en-US" baseline="0" dirty="0" smtClean="0"/>
              <a:t>In order to homogenize our results, so they are all fit to the same physical boundary, we set an inner boundary of r1/2 and an outer boundary of exactly 6r1/2 to both individual luminosity profiles and stacked profiles. The half radii typically marks the inner boundary of the galactic halo. While typically the </a:t>
            </a:r>
            <a:r>
              <a:rPr lang="en-US" baseline="0" dirty="0" err="1" smtClean="0"/>
              <a:t>virial</a:t>
            </a:r>
            <a:r>
              <a:rPr lang="en-US" baseline="0" dirty="0" smtClean="0"/>
              <a:t> radius is used for the outer boundary, we found that the </a:t>
            </a:r>
            <a:r>
              <a:rPr lang="en-US" baseline="0" dirty="0" err="1" smtClean="0"/>
              <a:t>virial</a:t>
            </a:r>
            <a:r>
              <a:rPr lang="en-US" baseline="0" dirty="0" smtClean="0"/>
              <a:t> radius extended beyond our largest aperture. This helps avoid contamination from un-blended sources at the edge of bright galaxies’ envelopes.</a:t>
            </a:r>
            <a:endParaRPr lang="en-US" dirty="0" smtClean="0"/>
          </a:p>
          <a:p>
            <a:endParaRPr lang="en-US" dirty="0" smtClean="0"/>
          </a:p>
          <a:p>
            <a:r>
              <a:rPr lang="en-US" dirty="0" smtClean="0"/>
              <a:t>Getting the slope is important </a:t>
            </a:r>
            <a:r>
              <a:rPr lang="en-US" dirty="0" smtClean="0"/>
              <a:t>because</a:t>
            </a:r>
            <a:r>
              <a:rPr lang="en-US" baseline="0" dirty="0" smtClean="0"/>
              <a:t> it is how we will connect the stellar envelope to the Dark Matter Halo.</a:t>
            </a:r>
            <a:endParaRPr lang="en-US" dirty="0" smtClean="0"/>
          </a:p>
          <a:p>
            <a:endParaRPr lang="en-US" dirty="0" smtClean="0"/>
          </a:p>
          <a:p>
            <a:r>
              <a:rPr lang="en-US" dirty="0" smtClean="0"/>
              <a:t>Interestingly, we see that </a:t>
            </a:r>
            <a:r>
              <a:rPr lang="en-US" dirty="0" smtClean="0"/>
              <a:t>our stacked</a:t>
            </a:r>
            <a:r>
              <a:rPr lang="en-US" baseline="0" dirty="0" smtClean="0"/>
              <a:t> profiles for Bright Objects are in Agreement with our stacked profiles for Not Bright Objects</a:t>
            </a:r>
            <a:endParaRPr lang="en-US" dirty="0"/>
          </a:p>
        </p:txBody>
      </p:sp>
      <p:sp>
        <p:nvSpPr>
          <p:cNvPr id="4" name="Slide Number Placeholder 3"/>
          <p:cNvSpPr>
            <a:spLocks noGrp="1"/>
          </p:cNvSpPr>
          <p:nvPr>
            <p:ph type="sldNum" sz="quarter" idx="10"/>
          </p:nvPr>
        </p:nvSpPr>
        <p:spPr/>
        <p:txBody>
          <a:bodyPr/>
          <a:lstStyle/>
          <a:p>
            <a:fld id="{601C96DA-B53C-B542-A94F-CB2944E40FE5}" type="slidenum">
              <a:rPr lang="en-US" smtClean="0"/>
              <a:t>8</a:t>
            </a:fld>
            <a:endParaRPr lang="en-US"/>
          </a:p>
        </p:txBody>
      </p:sp>
    </p:spTree>
    <p:extLst>
      <p:ext uri="{BB962C8B-B14F-4D97-AF65-F5344CB8AC3E}">
        <p14:creationId xmlns:p14="http://schemas.microsoft.com/office/powerpoint/2010/main" val="116419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mentioned before, a main focus of this project is to find the relationship between star formation history and the dark matter halo. Every </a:t>
            </a:r>
            <a:r>
              <a:rPr lang="en-US" baseline="0" dirty="0" smtClean="0"/>
              <a:t>time a galaxy goes through a </a:t>
            </a:r>
            <a:r>
              <a:rPr lang="en-US" baseline="0" dirty="0" smtClean="0"/>
              <a:t>merger (and therefore accumulates more mass), </a:t>
            </a:r>
            <a:r>
              <a:rPr lang="en-US" baseline="0" dirty="0" smtClean="0"/>
              <a:t>visible aspects of a galaxy’s spectrum is affected, such as the distribution of stars in the stellar envelope. However, the Dark matter in its halo is also tidally disrupted. </a:t>
            </a:r>
            <a:r>
              <a:rPr lang="en-US" baseline="0" dirty="0" smtClean="0"/>
              <a:t> </a:t>
            </a:r>
            <a:r>
              <a:rPr lang="en-US" dirty="0" smtClean="0"/>
              <a:t>Because </a:t>
            </a:r>
            <a:r>
              <a:rPr lang="en-US" dirty="0" smtClean="0"/>
              <a:t>LRGs</a:t>
            </a:r>
            <a:r>
              <a:rPr lang="en-US" baseline="0" dirty="0" smtClean="0"/>
              <a:t> are all early-</a:t>
            </a:r>
            <a:r>
              <a:rPr lang="en-US" baseline="0" dirty="0" smtClean="0"/>
              <a:t>type </a:t>
            </a:r>
            <a:r>
              <a:rPr lang="en-US" baseline="0" dirty="0" smtClean="0"/>
              <a:t>galaxies, they </a:t>
            </a:r>
            <a:r>
              <a:rPr lang="en-US" baseline="0" dirty="0" smtClean="0"/>
              <a:t>have already </a:t>
            </a:r>
            <a:r>
              <a:rPr lang="en-US" baseline="0" dirty="0" smtClean="0"/>
              <a:t>undergone mergers and we can more easily uncover the Dark matter distribution. </a:t>
            </a:r>
            <a:endParaRPr lang="en-US" baseline="0" dirty="0" smtClean="0"/>
          </a:p>
          <a:p>
            <a:endParaRPr lang="en-US" baseline="0" dirty="0" smtClean="0"/>
          </a:p>
          <a:p>
            <a:r>
              <a:rPr lang="en-US" baseline="0" dirty="0" smtClean="0"/>
              <a:t>Using a code that fits the spectra of all LRGs, we match those galaxies with the ones in our first catalogue to get their total spectral data. We now have access to each galaxies </a:t>
            </a:r>
            <a:r>
              <a:rPr lang="en-US" baseline="0" dirty="0" err="1" smtClean="0"/>
              <a:t>metallicity</a:t>
            </a:r>
            <a:r>
              <a:rPr lang="en-US" baseline="0" dirty="0" smtClean="0"/>
              <a:t>, as well as their mass formation histories.</a:t>
            </a:r>
          </a:p>
          <a:p>
            <a:endParaRPr lang="en-US" baseline="0" dirty="0" smtClean="0"/>
          </a:p>
          <a:p>
            <a:r>
              <a:rPr lang="en-US" baseline="0" dirty="0" smtClean="0"/>
              <a:t>These are all early-type galaxies, but we can still distinguish them by SFH based on when they accumulated the most mass. We choose to label the older galaxies those which had most of their mass formed in the oldest age bin (between 9.06 and 14 billion years ago.) All of the other galaxies we consider “younger.</a:t>
            </a:r>
            <a:r>
              <a:rPr lang="en-US" baseline="0" dirty="0" smtClean="0"/>
              <a:t>” Since we are trying to connect when these mergers occur, it is necessary to separate into older and younger populations.</a:t>
            </a:r>
            <a:endParaRPr lang="en-US" baseline="0" dirty="0" smtClean="0"/>
          </a:p>
        </p:txBody>
      </p:sp>
      <p:sp>
        <p:nvSpPr>
          <p:cNvPr id="4" name="Slide Number Placeholder 3"/>
          <p:cNvSpPr>
            <a:spLocks noGrp="1"/>
          </p:cNvSpPr>
          <p:nvPr>
            <p:ph type="sldNum" sz="quarter" idx="10"/>
          </p:nvPr>
        </p:nvSpPr>
        <p:spPr/>
        <p:txBody>
          <a:bodyPr/>
          <a:lstStyle/>
          <a:p>
            <a:fld id="{601C96DA-B53C-B542-A94F-CB2944E40FE5}" type="slidenum">
              <a:rPr lang="en-US" smtClean="0"/>
              <a:t>9</a:t>
            </a:fld>
            <a:endParaRPr lang="en-US"/>
          </a:p>
        </p:txBody>
      </p:sp>
    </p:spTree>
    <p:extLst>
      <p:ext uri="{BB962C8B-B14F-4D97-AF65-F5344CB8AC3E}">
        <p14:creationId xmlns:p14="http://schemas.microsoft.com/office/powerpoint/2010/main" val="61720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E14719-D1DA-664D-8033-404D4703C09D}"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54256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C3F003-771A-D84D-9AA5-C590E91A7B9E}"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166229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140EF-8DB5-CE47-9A9C-7C9BA2CB2BF4}"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62457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78904-52F5-DB4F-AA0F-5363C5C6FDB6}"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25945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E829C-A5C7-0A42-8B2B-F37104784146}" type="datetime1">
              <a:rPr lang="en-US" smtClean="0"/>
              <a:t>7/27/16</a:t>
            </a:fld>
            <a:endParaRPr lang="en-US"/>
          </a:p>
        </p:txBody>
      </p:sp>
      <p:sp>
        <p:nvSpPr>
          <p:cNvPr id="5" name="Footer Placeholder 4"/>
          <p:cNvSpPr>
            <a:spLocks noGrp="1"/>
          </p:cNvSpPr>
          <p:nvPr>
            <p:ph type="ftr" sz="quarter" idx="11"/>
          </p:nvPr>
        </p:nvSpPr>
        <p:spPr/>
        <p:txBody>
          <a:bodyPr/>
          <a:lstStyle/>
          <a:p>
            <a:r>
              <a:rPr lang="en-US" smtClean="0"/>
              <a:t>Amanda Newmark</a:t>
            </a:r>
            <a:endParaRPr lang="en-US"/>
          </a:p>
        </p:txBody>
      </p:sp>
      <p:sp>
        <p:nvSpPr>
          <p:cNvPr id="6" name="Slide Number Placeholder 5"/>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64473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93E4C3-AC53-D44C-A461-E553B782FCBD}" type="datetime1">
              <a:rPr lang="en-US" smtClean="0"/>
              <a:t>7/27/16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155546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1D123D-7911-7446-AFDF-DB4D3370AFAD}" type="datetime1">
              <a:rPr lang="en-US" smtClean="0"/>
              <a:t>7/27/16</a:t>
            </a:fld>
            <a:endParaRPr lang="en-US"/>
          </a:p>
        </p:txBody>
      </p:sp>
      <p:sp>
        <p:nvSpPr>
          <p:cNvPr id="8" name="Footer Placeholder 7"/>
          <p:cNvSpPr>
            <a:spLocks noGrp="1"/>
          </p:cNvSpPr>
          <p:nvPr>
            <p:ph type="ftr" sz="quarter" idx="11"/>
          </p:nvPr>
        </p:nvSpPr>
        <p:spPr/>
        <p:txBody>
          <a:bodyPr/>
          <a:lstStyle/>
          <a:p>
            <a:r>
              <a:rPr lang="en-US" smtClean="0"/>
              <a:t>Amanda Newmark</a:t>
            </a:r>
            <a:endParaRPr lang="en-US"/>
          </a:p>
        </p:txBody>
      </p:sp>
      <p:sp>
        <p:nvSpPr>
          <p:cNvPr id="9" name="Slide Number Placeholder 8"/>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43195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B56E9-1FD0-BC47-A63B-698DB1C5BE5B}" type="datetime1">
              <a:rPr lang="en-US" smtClean="0"/>
              <a:t>7/27/16</a:t>
            </a:fld>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
        <p:nvSpPr>
          <p:cNvPr id="5" name="Slide Number Placeholder 4"/>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33128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F1FD4-A242-4540-A4A9-B9B5AE4838F1}" type="datetime1">
              <a:rPr lang="en-US" smtClean="0"/>
              <a:t>7/27/16</a:t>
            </a:fld>
            <a:endParaRPr lang="en-US"/>
          </a:p>
        </p:txBody>
      </p:sp>
      <p:sp>
        <p:nvSpPr>
          <p:cNvPr id="3" name="Footer Placeholder 2"/>
          <p:cNvSpPr>
            <a:spLocks noGrp="1"/>
          </p:cNvSpPr>
          <p:nvPr>
            <p:ph type="ftr" sz="quarter" idx="11"/>
          </p:nvPr>
        </p:nvSpPr>
        <p:spPr/>
        <p:txBody>
          <a:bodyPr/>
          <a:lstStyle/>
          <a:p>
            <a:r>
              <a:rPr lang="en-US" smtClean="0"/>
              <a:t>Amanda Newmark</a:t>
            </a:r>
            <a:endParaRPr lang="en-US"/>
          </a:p>
        </p:txBody>
      </p:sp>
      <p:sp>
        <p:nvSpPr>
          <p:cNvPr id="4" name="Slide Number Placeholder 3"/>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79429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38C9F-4A7E-1D42-B226-088606A4057B}" type="datetime1">
              <a:rPr lang="en-US" smtClean="0"/>
              <a:t>7/27/16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22548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0F645-AF2E-724E-865A-8092AE8BD0E0}" type="datetime1">
              <a:rPr lang="en-US" smtClean="0"/>
              <a:t>7/27/16</a:t>
            </a:fld>
            <a:endParaRPr lang="en-US"/>
          </a:p>
        </p:txBody>
      </p:sp>
      <p:sp>
        <p:nvSpPr>
          <p:cNvPr id="6" name="Footer Placeholder 5"/>
          <p:cNvSpPr>
            <a:spLocks noGrp="1"/>
          </p:cNvSpPr>
          <p:nvPr>
            <p:ph type="ftr" sz="quarter" idx="11"/>
          </p:nvPr>
        </p:nvSpPr>
        <p:spPr/>
        <p:txBody>
          <a:bodyPr/>
          <a:lstStyle/>
          <a:p>
            <a:r>
              <a:rPr lang="en-US" smtClean="0"/>
              <a:t>Amanda Newmark</a:t>
            </a:r>
            <a:endParaRPr lang="en-US"/>
          </a:p>
        </p:txBody>
      </p:sp>
      <p:sp>
        <p:nvSpPr>
          <p:cNvPr id="7" name="Slide Number Placeholder 6"/>
          <p:cNvSpPr>
            <a:spLocks noGrp="1"/>
          </p:cNvSpPr>
          <p:nvPr>
            <p:ph type="sldNum" sz="quarter" idx="12"/>
          </p:nvPr>
        </p:nvSpPr>
        <p:spPr/>
        <p:txBody>
          <a:bodyPr/>
          <a:lstStyle/>
          <a:p>
            <a:fld id="{802F4DA7-069C-5C41-B7EC-E51BE724DFC0}" type="slidenum">
              <a:rPr lang="en-US" smtClean="0"/>
              <a:t>‹#›</a:t>
            </a:fld>
            <a:endParaRPr lang="en-US"/>
          </a:p>
        </p:txBody>
      </p:sp>
    </p:spTree>
    <p:extLst>
      <p:ext uri="{BB962C8B-B14F-4D97-AF65-F5344CB8AC3E}">
        <p14:creationId xmlns:p14="http://schemas.microsoft.com/office/powerpoint/2010/main" val="3750186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7D72B-D22C-1B48-93EA-104CCDD55DB7}" type="datetime1">
              <a:rPr lang="en-US" smtClean="0"/>
              <a:t>7/27/16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Amanda Newmark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F4DA7-069C-5C41-B7EC-E51BE724DFC0}" type="slidenum">
              <a:rPr lang="en-US" smtClean="0"/>
              <a:t>‹#›</a:t>
            </a:fld>
            <a:endParaRPr lang="en-US"/>
          </a:p>
        </p:txBody>
      </p:sp>
    </p:spTree>
    <p:extLst>
      <p:ext uri="{BB962C8B-B14F-4D97-AF65-F5344CB8AC3E}">
        <p14:creationId xmlns:p14="http://schemas.microsoft.com/office/powerpoint/2010/main" val="172397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Understanding </a:t>
            </a:r>
            <a:r>
              <a:rPr lang="en-US" dirty="0" smtClean="0"/>
              <a:t>Mass </a:t>
            </a:r>
            <a:r>
              <a:rPr lang="en-US" dirty="0" smtClean="0"/>
              <a:t>Assembly </a:t>
            </a:r>
            <a:r>
              <a:rPr lang="en-US" dirty="0" smtClean="0"/>
              <a:t>of </a:t>
            </a:r>
            <a:r>
              <a:rPr lang="en-US" dirty="0" smtClean="0"/>
              <a:t>Luminous Red </a:t>
            </a:r>
            <a:r>
              <a:rPr lang="en-US" dirty="0" smtClean="0"/>
              <a:t>Galaxies in HSC</a:t>
            </a:r>
            <a:endParaRPr lang="en-US" dirty="0"/>
          </a:p>
        </p:txBody>
      </p:sp>
      <p:sp>
        <p:nvSpPr>
          <p:cNvPr id="3" name="Subtitle 2"/>
          <p:cNvSpPr>
            <a:spLocks noGrp="1"/>
          </p:cNvSpPr>
          <p:nvPr>
            <p:ph type="subTitle" idx="1"/>
          </p:nvPr>
        </p:nvSpPr>
        <p:spPr/>
        <p:txBody>
          <a:bodyPr/>
          <a:lstStyle/>
          <a:p>
            <a:r>
              <a:rPr lang="en-US" dirty="0" smtClean="0"/>
              <a:t>Amanda Newmark</a:t>
            </a:r>
            <a:endParaRPr lang="en-US" dirty="0"/>
          </a:p>
        </p:txBody>
      </p:sp>
    </p:spTree>
    <p:extLst>
      <p:ext uri="{BB962C8B-B14F-4D97-AF65-F5344CB8AC3E}">
        <p14:creationId xmlns:p14="http://schemas.microsoft.com/office/powerpoint/2010/main" val="2378633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 Young Profiles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5" name="Picture 4" descr="3oymeanuplimlumage.pdf"/>
          <p:cNvPicPr>
            <a:picLocks noChangeAspect="1"/>
          </p:cNvPicPr>
          <p:nvPr/>
        </p:nvPicPr>
        <p:blipFill rotWithShape="1">
          <a:blip r:embed="rId3">
            <a:extLst>
              <a:ext uri="{28A0092B-C50C-407E-A947-70E740481C1C}">
                <a14:useLocalDpi xmlns:a14="http://schemas.microsoft.com/office/drawing/2010/main" val="0"/>
              </a:ext>
            </a:extLst>
          </a:blip>
          <a:srcRect r="5702"/>
          <a:stretch/>
        </p:blipFill>
        <p:spPr>
          <a:xfrm>
            <a:off x="4511320" y="1576299"/>
            <a:ext cx="4632680" cy="3684602"/>
          </a:xfrm>
          <a:prstGeom prst="rect">
            <a:avLst/>
          </a:prstGeom>
        </p:spPr>
      </p:pic>
    </p:spTree>
    <p:extLst>
      <p:ext uri="{BB962C8B-B14F-4D97-AF65-F5344CB8AC3E}">
        <p14:creationId xmlns:p14="http://schemas.microsoft.com/office/powerpoint/2010/main" val="932634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Slopes v Median Age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07169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Not necessary to remove </a:t>
            </a:r>
            <a:r>
              <a:rPr lang="en-US" dirty="0" smtClean="0"/>
              <a:t>bright objects</a:t>
            </a:r>
          </a:p>
          <a:p>
            <a:r>
              <a:rPr lang="en-US" dirty="0" smtClean="0"/>
              <a:t>No correlation between accretion history and SFH</a:t>
            </a:r>
            <a:endParaRPr lang="en-US" dirty="0" smtClean="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33118733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Tests</a:t>
            </a:r>
            <a:endParaRPr lang="en-US" dirty="0"/>
          </a:p>
        </p:txBody>
      </p:sp>
      <p:sp>
        <p:nvSpPr>
          <p:cNvPr id="3" name="Content Placeholder 2"/>
          <p:cNvSpPr>
            <a:spLocks noGrp="1"/>
          </p:cNvSpPr>
          <p:nvPr>
            <p:ph idx="1"/>
          </p:nvPr>
        </p:nvSpPr>
        <p:spPr/>
        <p:txBody>
          <a:bodyPr/>
          <a:lstStyle/>
          <a:p>
            <a:r>
              <a:rPr lang="en-US" dirty="0" smtClean="0"/>
              <a:t>The next step: Weak </a:t>
            </a:r>
            <a:r>
              <a:rPr lang="en-US" dirty="0" smtClean="0"/>
              <a:t>Gravitational </a:t>
            </a:r>
            <a:r>
              <a:rPr lang="en-US" dirty="0" smtClean="0"/>
              <a:t>Lensing</a:t>
            </a:r>
          </a:p>
          <a:p>
            <a:r>
              <a:rPr lang="en-US" dirty="0" smtClean="0"/>
              <a:t>Use another HSC Wide Field</a:t>
            </a:r>
          </a:p>
          <a:p>
            <a:r>
              <a:rPr lang="en-US" dirty="0" smtClean="0"/>
              <a:t>Use another galaxy population</a:t>
            </a:r>
            <a:endParaRPr lang="en-US" dirty="0" smtClean="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6693501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33110024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Equations</a:t>
            </a:r>
            <a:endParaRPr lang="en-US" dirty="0"/>
          </a:p>
        </p:txBody>
      </p:sp>
      <p:sp>
        <p:nvSpPr>
          <p:cNvPr id="3" name="Content Placeholder 2"/>
          <p:cNvSpPr>
            <a:spLocks noGrp="1"/>
          </p:cNvSpPr>
          <p:nvPr>
            <p:ph idx="1"/>
          </p:nvPr>
        </p:nvSpPr>
        <p:spPr/>
        <p:txBody>
          <a:bodyPr/>
          <a:lstStyle/>
          <a:p>
            <a:r>
              <a:rPr lang="en-US" dirty="0" smtClean="0"/>
              <a:t>K correct</a:t>
            </a:r>
          </a:p>
          <a:p>
            <a:r>
              <a:rPr lang="en-US" dirty="0" err="1" smtClean="0"/>
              <a:t>Comoving</a:t>
            </a:r>
            <a:r>
              <a:rPr lang="en-US" dirty="0" smtClean="0"/>
              <a:t> Distance</a:t>
            </a:r>
          </a:p>
          <a:p>
            <a:r>
              <a:rPr lang="en-US" dirty="0" smtClean="0"/>
              <a:t>Deriving Luminosity Density</a:t>
            </a:r>
          </a:p>
          <a:p>
            <a:r>
              <a:rPr lang="en-US" dirty="0" smtClean="0"/>
              <a:t>Linear regression/standard error</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0155516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for Errors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23743395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Assembly</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13" name="Picture 12" descr="Screen Shot 2016-07-27 at 4.23.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7639"/>
            <a:ext cx="4657690" cy="3238130"/>
          </a:xfrm>
          <a:prstGeom prst="rect">
            <a:avLst/>
          </a:prstGeom>
        </p:spPr>
      </p:pic>
      <p:pic>
        <p:nvPicPr>
          <p:cNvPr id="14" name="Picture 13" descr="Screen Shot 2016-07-27 at 4.25.01 P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041900" y="1417638"/>
            <a:ext cx="4102100" cy="3848099"/>
          </a:xfrm>
          <a:prstGeom prst="rect">
            <a:avLst/>
          </a:prstGeom>
        </p:spPr>
      </p:pic>
      <p:sp>
        <p:nvSpPr>
          <p:cNvPr id="15" name="TextBox 14"/>
          <p:cNvSpPr txBox="1"/>
          <p:nvPr/>
        </p:nvSpPr>
        <p:spPr>
          <a:xfrm>
            <a:off x="3680499" y="4896406"/>
            <a:ext cx="1954381" cy="369332"/>
          </a:xfrm>
          <a:prstGeom prst="rect">
            <a:avLst/>
          </a:prstGeom>
          <a:noFill/>
          <a:ln>
            <a:solidFill>
              <a:schemeClr val="tx1"/>
            </a:solidFill>
          </a:ln>
        </p:spPr>
        <p:txBody>
          <a:bodyPr wrap="none" rtlCol="0">
            <a:spAutoFit/>
          </a:bodyPr>
          <a:lstStyle/>
          <a:p>
            <a:r>
              <a:rPr lang="en-US" dirty="0" err="1" smtClean="0"/>
              <a:t>Pillepich</a:t>
            </a:r>
            <a:r>
              <a:rPr lang="en-US" dirty="0" smtClean="0"/>
              <a:t> et al 2014</a:t>
            </a:r>
            <a:endParaRPr lang="en-US" dirty="0"/>
          </a:p>
        </p:txBody>
      </p:sp>
    </p:spTree>
    <p:extLst>
      <p:ext uri="{BB962C8B-B14F-4D97-AF65-F5344CB8AC3E}">
        <p14:creationId xmlns:p14="http://schemas.microsoft.com/office/powerpoint/2010/main" val="12923087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Supreme-Cam Survey</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96660708"/>
              </p:ext>
            </p:extLst>
          </p:nvPr>
        </p:nvGraphicFramePr>
        <p:xfrm>
          <a:off x="5130176" y="1397000"/>
          <a:ext cx="3795923" cy="3072712"/>
        </p:xfrm>
        <a:graphic>
          <a:graphicData uri="http://schemas.openxmlformats.org/drawingml/2006/table">
            <a:tbl>
              <a:tblPr firstRow="1" bandRow="1">
                <a:tableStyleId>{7E9639D4-E3E2-4D34-9284-5A2195B3D0D7}</a:tableStyleId>
              </a:tblPr>
              <a:tblGrid>
                <a:gridCol w="3795923"/>
              </a:tblGrid>
              <a:tr h="508215">
                <a:tc>
                  <a:txBody>
                    <a:bodyPr/>
                    <a:lstStyle/>
                    <a:p>
                      <a:r>
                        <a:rPr lang="en-US" dirty="0" smtClean="0"/>
                        <a:t>Flags</a:t>
                      </a:r>
                      <a:endParaRPr lang="en-US" dirty="0"/>
                    </a:p>
                  </a:txBody>
                  <a:tcPr anchorCtr="1"/>
                </a:tc>
              </a:tr>
              <a:tr h="369937">
                <a:tc>
                  <a:txBody>
                    <a:bodyPr/>
                    <a:lstStyle/>
                    <a:p>
                      <a:r>
                        <a:rPr lang="en-US" dirty="0" err="1" smtClean="0"/>
                        <a:t>flags.pixel.interpolated.center</a:t>
                      </a:r>
                      <a:r>
                        <a:rPr lang="en-US" dirty="0" smtClean="0"/>
                        <a:t> </a:t>
                      </a:r>
                      <a:endParaRPr lang="en-US" dirty="0"/>
                    </a:p>
                  </a:txBody>
                  <a:tcPr anchorCtr="1"/>
                </a:tc>
              </a:tr>
              <a:tr h="271976">
                <a:tc>
                  <a:txBody>
                    <a:bodyPr/>
                    <a:lstStyle/>
                    <a:p>
                      <a:r>
                        <a:rPr lang="en-US" dirty="0" err="1" smtClean="0"/>
                        <a:t>flags.pixel.edge</a:t>
                      </a:r>
                      <a:endParaRPr lang="en-US" dirty="0"/>
                    </a:p>
                  </a:txBody>
                  <a:tcPr anchorCtr="1"/>
                </a:tc>
              </a:tr>
              <a:tr h="271976">
                <a:tc>
                  <a:txBody>
                    <a:bodyPr/>
                    <a:lstStyle/>
                    <a:p>
                      <a:r>
                        <a:rPr lang="en-US" dirty="0" err="1" smtClean="0"/>
                        <a:t>flags.pixel.saturated.center</a:t>
                      </a:r>
                      <a:endParaRPr lang="en-US" dirty="0"/>
                    </a:p>
                  </a:txBody>
                  <a:tcPr anchorCtr="1"/>
                </a:tc>
              </a:tr>
              <a:tr h="271976">
                <a:tc>
                  <a:txBody>
                    <a:bodyPr/>
                    <a:lstStyle/>
                    <a:p>
                      <a:r>
                        <a:rPr lang="en-US" dirty="0" err="1" smtClean="0"/>
                        <a:t>flags.pixel.cosmic</a:t>
                      </a:r>
                      <a:r>
                        <a:rPr lang="en-US" dirty="0" smtClean="0"/>
                        <a:t> </a:t>
                      </a:r>
                      <a:r>
                        <a:rPr lang="en-US" dirty="0" err="1" smtClean="0"/>
                        <a:t>ray.center</a:t>
                      </a:r>
                      <a:endParaRPr lang="en-US" dirty="0"/>
                    </a:p>
                  </a:txBody>
                  <a:tcPr anchorCtr="1"/>
                </a:tc>
              </a:tr>
              <a:tr h="271976">
                <a:tc>
                  <a:txBody>
                    <a:bodyPr/>
                    <a:lstStyle/>
                    <a:p>
                      <a:r>
                        <a:rPr lang="en-US" dirty="0" err="1" smtClean="0"/>
                        <a:t>flags.pixel.bad</a:t>
                      </a:r>
                      <a:endParaRPr lang="en-US" dirty="0"/>
                    </a:p>
                  </a:txBody>
                  <a:tcPr anchorCtr="1"/>
                </a:tc>
              </a:tr>
              <a:tr h="271976">
                <a:tc>
                  <a:txBody>
                    <a:bodyPr/>
                    <a:lstStyle/>
                    <a:p>
                      <a:r>
                        <a:rPr lang="en-US" dirty="0" err="1" smtClean="0"/>
                        <a:t>flags.pixel.suspect.center</a:t>
                      </a:r>
                      <a:endParaRPr lang="en-US" dirty="0"/>
                    </a:p>
                  </a:txBody>
                  <a:tcPr anchorCtr="1"/>
                </a:tc>
              </a:tr>
              <a:tr h="271976">
                <a:tc>
                  <a:txBody>
                    <a:bodyPr/>
                    <a:lstStyle/>
                    <a:p>
                      <a:r>
                        <a:rPr lang="en-US" dirty="0" err="1" smtClean="0"/>
                        <a:t>flags.pixel.clipped.any</a:t>
                      </a:r>
                      <a:endParaRPr lang="en-US" dirty="0"/>
                    </a:p>
                  </a:txBody>
                  <a:tcPr anchorCtr="1"/>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59339046"/>
              </p:ext>
            </p:extLst>
          </p:nvPr>
        </p:nvGraphicFramePr>
        <p:xfrm>
          <a:off x="133728" y="1397000"/>
          <a:ext cx="4857052" cy="1630679"/>
        </p:xfrm>
        <a:graphic>
          <a:graphicData uri="http://schemas.openxmlformats.org/drawingml/2006/table">
            <a:tbl>
              <a:tblPr firstRow="1" bandRow="1">
                <a:tableStyleId>{7E9639D4-E3E2-4D34-9284-5A2195B3D0D7}</a:tableStyleId>
              </a:tblPr>
              <a:tblGrid>
                <a:gridCol w="1009851"/>
                <a:gridCol w="809937"/>
                <a:gridCol w="1306943"/>
                <a:gridCol w="1730321"/>
              </a:tblGrid>
              <a:tr h="370840">
                <a:tc>
                  <a:txBody>
                    <a:bodyPr/>
                    <a:lstStyle/>
                    <a:p>
                      <a:r>
                        <a:rPr lang="en-US" sz="1400" dirty="0" smtClean="0"/>
                        <a:t>Layer</a:t>
                      </a:r>
                      <a:endParaRPr lang="en-US" sz="1400" dirty="0"/>
                    </a:p>
                  </a:txBody>
                  <a:tcPr anchorCtr="1"/>
                </a:tc>
                <a:tc>
                  <a:txBody>
                    <a:bodyPr/>
                    <a:lstStyle/>
                    <a:p>
                      <a:r>
                        <a:rPr lang="en-US" sz="1400" dirty="0" smtClean="0"/>
                        <a:t>Area (deg</a:t>
                      </a:r>
                      <a:r>
                        <a:rPr lang="en-US" sz="1400" baseline="30000" dirty="0" smtClean="0"/>
                        <a:t>2</a:t>
                      </a:r>
                      <a:r>
                        <a:rPr lang="en-US" sz="1400" baseline="0" dirty="0" smtClean="0"/>
                        <a:t>)</a:t>
                      </a:r>
                      <a:endParaRPr lang="en-US" sz="1400" dirty="0"/>
                    </a:p>
                  </a:txBody>
                  <a:tcPr anchorCtr="1"/>
                </a:tc>
                <a:tc>
                  <a:txBody>
                    <a:bodyPr/>
                    <a:lstStyle/>
                    <a:p>
                      <a:r>
                        <a:rPr lang="en-US" sz="1400" dirty="0" smtClean="0"/>
                        <a:t># of 1.8 deg</a:t>
                      </a:r>
                      <a:r>
                        <a:rPr lang="en-US" sz="1400" baseline="30000" dirty="0" smtClean="0"/>
                        <a:t>2</a:t>
                      </a:r>
                      <a:r>
                        <a:rPr lang="en-US" sz="1400" baseline="0" dirty="0" smtClean="0"/>
                        <a:t> HSC fields</a:t>
                      </a:r>
                      <a:endParaRPr lang="en-US" sz="1400" dirty="0"/>
                    </a:p>
                  </a:txBody>
                  <a:tcPr anchorCtr="1"/>
                </a:tc>
                <a:tc>
                  <a:txBody>
                    <a:bodyPr/>
                    <a:lstStyle/>
                    <a:p>
                      <a:r>
                        <a:rPr lang="en-US" sz="1400" dirty="0" smtClean="0"/>
                        <a:t>Filters&amp; Depths</a:t>
                      </a:r>
                      <a:endParaRPr lang="en-US" sz="1400" dirty="0"/>
                    </a:p>
                  </a:txBody>
                  <a:tcPr anchorCtr="1"/>
                </a:tc>
              </a:tr>
              <a:tr h="370840">
                <a:tc>
                  <a:txBody>
                    <a:bodyPr/>
                    <a:lstStyle/>
                    <a:p>
                      <a:r>
                        <a:rPr lang="en-US" sz="1400" dirty="0" smtClean="0"/>
                        <a:t>Wide</a:t>
                      </a:r>
                      <a:endParaRPr lang="en-US" sz="1400" dirty="0"/>
                    </a:p>
                  </a:txBody>
                  <a:tcPr anchorCtr="1"/>
                </a:tc>
                <a:tc>
                  <a:txBody>
                    <a:bodyPr/>
                    <a:lstStyle/>
                    <a:p>
                      <a:r>
                        <a:rPr lang="en-US" sz="1400" dirty="0" smtClean="0"/>
                        <a:t>1400</a:t>
                      </a:r>
                      <a:endParaRPr lang="en-US" sz="1400" dirty="0"/>
                    </a:p>
                  </a:txBody>
                  <a:tcPr anchorCtr="1"/>
                </a:tc>
                <a:tc>
                  <a:txBody>
                    <a:bodyPr/>
                    <a:lstStyle/>
                    <a:p>
                      <a:r>
                        <a:rPr lang="en-US" sz="1400" dirty="0" smtClean="0"/>
                        <a:t>916</a:t>
                      </a:r>
                      <a:endParaRPr lang="en-US" sz="1400" dirty="0"/>
                    </a:p>
                  </a:txBody>
                  <a:tcPr anchorCtr="1"/>
                </a:tc>
                <a:tc>
                  <a:txBody>
                    <a:bodyPr/>
                    <a:lstStyle/>
                    <a:p>
                      <a:r>
                        <a:rPr lang="en-US" sz="1400" dirty="0" err="1" smtClean="0"/>
                        <a:t>grizy</a:t>
                      </a:r>
                      <a:r>
                        <a:rPr lang="en-US" sz="1400" dirty="0" smtClean="0"/>
                        <a:t>(r~26)</a:t>
                      </a:r>
                      <a:endParaRPr lang="en-US" sz="1400" dirty="0"/>
                    </a:p>
                  </a:txBody>
                  <a:tcPr anchorCtr="1"/>
                </a:tc>
              </a:tr>
              <a:tr h="370840">
                <a:tc>
                  <a:txBody>
                    <a:bodyPr/>
                    <a:lstStyle/>
                    <a:p>
                      <a:r>
                        <a:rPr lang="en-US" sz="1400" dirty="0" smtClean="0"/>
                        <a:t>Deep</a:t>
                      </a:r>
                      <a:endParaRPr lang="en-US" sz="1400" dirty="0"/>
                    </a:p>
                  </a:txBody>
                  <a:tcPr anchorCtr="1"/>
                </a:tc>
                <a:tc>
                  <a:txBody>
                    <a:bodyPr/>
                    <a:lstStyle/>
                    <a:p>
                      <a:r>
                        <a:rPr lang="en-US" sz="1400" dirty="0" smtClean="0"/>
                        <a:t>27</a:t>
                      </a:r>
                      <a:endParaRPr lang="en-US" sz="1400" dirty="0"/>
                    </a:p>
                  </a:txBody>
                  <a:tcPr anchorCtr="1"/>
                </a:tc>
                <a:tc>
                  <a:txBody>
                    <a:bodyPr/>
                    <a:lstStyle/>
                    <a:p>
                      <a:r>
                        <a:rPr lang="en-US" sz="1400" dirty="0" smtClean="0"/>
                        <a:t>15</a:t>
                      </a:r>
                      <a:endParaRPr lang="en-US" sz="1400" dirty="0"/>
                    </a:p>
                  </a:txBody>
                  <a:tcPr anchorCtr="1"/>
                </a:tc>
                <a:tc>
                  <a:txBody>
                    <a:bodyPr/>
                    <a:lstStyle/>
                    <a:p>
                      <a:r>
                        <a:rPr lang="en-US" sz="1400" dirty="0" smtClean="0"/>
                        <a:t>grizy+4NBs(r~27)</a:t>
                      </a:r>
                      <a:endParaRPr lang="en-US" sz="1400" dirty="0"/>
                    </a:p>
                  </a:txBody>
                  <a:tcPr anchorCtr="1"/>
                </a:tc>
              </a:tr>
              <a:tr h="370840">
                <a:tc>
                  <a:txBody>
                    <a:bodyPr/>
                    <a:lstStyle/>
                    <a:p>
                      <a:r>
                        <a:rPr lang="en-US" sz="1400" dirty="0" err="1" smtClean="0"/>
                        <a:t>Ultradeep</a:t>
                      </a:r>
                      <a:endParaRPr lang="en-US" sz="1400" dirty="0"/>
                    </a:p>
                  </a:txBody>
                  <a:tcPr anchorCtr="1"/>
                </a:tc>
                <a:tc>
                  <a:txBody>
                    <a:bodyPr/>
                    <a:lstStyle/>
                    <a:p>
                      <a:r>
                        <a:rPr lang="en-US" sz="1400" dirty="0" smtClean="0"/>
                        <a:t>3.5</a:t>
                      </a:r>
                      <a:endParaRPr lang="en-US" sz="1400" dirty="0"/>
                    </a:p>
                  </a:txBody>
                  <a:tcPr anchorCtr="1"/>
                </a:tc>
                <a:tc>
                  <a:txBody>
                    <a:bodyPr/>
                    <a:lstStyle/>
                    <a:p>
                      <a:r>
                        <a:rPr lang="en-US" sz="1400" dirty="0" smtClean="0"/>
                        <a:t>2</a:t>
                      </a:r>
                      <a:endParaRPr lang="en-US" sz="1400" dirty="0"/>
                    </a:p>
                  </a:txBody>
                  <a:tcPr anchorCtr="1"/>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grizy+4NBs(r~28)</a:t>
                      </a:r>
                    </a:p>
                  </a:txBody>
                  <a:tcPr anchorCtr="1"/>
                </a:tc>
              </a:tr>
            </a:tbl>
          </a:graphicData>
        </a:graphic>
      </p:graphicFrame>
      <p:sp>
        <p:nvSpPr>
          <p:cNvPr id="13" name="TextBox 12"/>
          <p:cNvSpPr txBox="1"/>
          <p:nvPr/>
        </p:nvSpPr>
        <p:spPr>
          <a:xfrm>
            <a:off x="5130176" y="4668117"/>
            <a:ext cx="3795923" cy="892552"/>
          </a:xfrm>
          <a:prstGeom prst="rect">
            <a:avLst/>
          </a:prstGeom>
          <a:noFill/>
        </p:spPr>
        <p:txBody>
          <a:bodyPr wrap="square" rtlCol="0">
            <a:spAutoFit/>
          </a:bodyPr>
          <a:lstStyle/>
          <a:p>
            <a:pPr algn="ctr"/>
            <a:r>
              <a:rPr lang="en-US" sz="2600" b="1" dirty="0" smtClean="0">
                <a:solidFill>
                  <a:srgbClr val="FF0000"/>
                </a:solidFill>
              </a:rPr>
              <a:t>Bright Objects? </a:t>
            </a:r>
            <a:endParaRPr lang="en-US" sz="2600" b="1" dirty="0" smtClean="0">
              <a:solidFill>
                <a:srgbClr val="FF0000"/>
              </a:solidFill>
            </a:endParaRPr>
          </a:p>
          <a:p>
            <a:endParaRPr lang="en-US" sz="2600" b="1" dirty="0">
              <a:solidFill>
                <a:srgbClr val="FF0000"/>
              </a:solidFill>
            </a:endParaRPr>
          </a:p>
        </p:txBody>
      </p:sp>
    </p:spTree>
    <p:extLst>
      <p:ext uri="{BB962C8B-B14F-4D97-AF65-F5344CB8AC3E}">
        <p14:creationId xmlns:p14="http://schemas.microsoft.com/office/powerpoint/2010/main" val="32375311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Making Luminosity Profiles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6782546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Luminosity Profiles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42557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Luminosity Profiles</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6" name="Content Placeholder 5" descr="Screen Shot 2016-07-27 at 5.24.12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789" b="6043"/>
          <a:stretch/>
        </p:blipFill>
        <p:spPr>
          <a:xfrm>
            <a:off x="457200" y="2180167"/>
            <a:ext cx="8229600" cy="3111500"/>
          </a:xfrm>
        </p:spPr>
      </p:pic>
    </p:spTree>
    <p:extLst>
      <p:ext uri="{BB962C8B-B14F-4D97-AF65-F5344CB8AC3E}">
        <p14:creationId xmlns:p14="http://schemas.microsoft.com/office/powerpoint/2010/main" val="20634875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with Redshift Cut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378017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Flagged vs. Not Flagged</a:t>
            </a:r>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spTree>
    <p:extLst>
      <p:ext uri="{BB962C8B-B14F-4D97-AF65-F5344CB8AC3E}">
        <p14:creationId xmlns:p14="http://schemas.microsoft.com/office/powerpoint/2010/main" val="7437014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to Star Formation History</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Amanda Newmark</a:t>
            </a:r>
            <a:endParaRPr lang="en-US"/>
          </a:p>
        </p:txBody>
      </p:sp>
      <p:pic>
        <p:nvPicPr>
          <p:cNvPr id="8" name="Picture 7" descr="oy_agebi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508" y="1159805"/>
            <a:ext cx="4311492" cy="3332223"/>
          </a:xfrm>
          <a:prstGeom prst="rect">
            <a:avLst/>
          </a:prstGeom>
        </p:spPr>
      </p:pic>
    </p:spTree>
    <p:extLst>
      <p:ext uri="{BB962C8B-B14F-4D97-AF65-F5344CB8AC3E}">
        <p14:creationId xmlns:p14="http://schemas.microsoft.com/office/powerpoint/2010/main" val="18887321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2625</TotalTime>
  <Words>1780</Words>
  <Application>Microsoft Macintosh PowerPoint</Application>
  <PresentationFormat>On-screen Show (4:3)</PresentationFormat>
  <Paragraphs>128</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Understanding Mass Assembly of Luminous Red Galaxies in HSC</vt:lpstr>
      <vt:lpstr>Mass Assembly</vt:lpstr>
      <vt:lpstr>Hyper Supreme-Cam Survey</vt:lpstr>
      <vt:lpstr>Making Luminosity Profiles</vt:lpstr>
      <vt:lpstr>Making Luminosity Profiles</vt:lpstr>
      <vt:lpstr>Making the Luminosity Profiles</vt:lpstr>
      <vt:lpstr>Now with Redshift Cut</vt:lpstr>
      <vt:lpstr>Flagged vs. Not Flagged</vt:lpstr>
      <vt:lpstr>Applying to Star Formation History</vt:lpstr>
      <vt:lpstr>Old v Young Profiles</vt:lpstr>
      <vt:lpstr>Slopes v Median Age</vt:lpstr>
      <vt:lpstr>Conclusion</vt:lpstr>
      <vt:lpstr>Future Tests</vt:lpstr>
      <vt:lpstr>Extra Slides!</vt:lpstr>
      <vt:lpstr>Relevant Equations</vt:lpstr>
      <vt:lpstr>Bootstrapping for Errors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Photometric Issues in Luminous Red Galaxies</dc:title>
  <dc:creator>Amanda Newmark</dc:creator>
  <cp:lastModifiedBy>Amanda Newmark</cp:lastModifiedBy>
  <cp:revision>65</cp:revision>
  <dcterms:created xsi:type="dcterms:W3CDTF">2016-07-26T02:09:57Z</dcterms:created>
  <dcterms:modified xsi:type="dcterms:W3CDTF">2016-07-27T22:09:28Z</dcterms:modified>
</cp:coreProperties>
</file>