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
  </p:notesMasterIdLst>
  <p:handoutMasterIdLst>
    <p:handoutMasterId r:id="rId14"/>
  </p:handoutMasterIdLst>
  <p:sldIdLst>
    <p:sldId id="256" r:id="rId2"/>
    <p:sldId id="257" r:id="rId3"/>
    <p:sldId id="258" r:id="rId4"/>
    <p:sldId id="259" r:id="rId5"/>
    <p:sldId id="264" r:id="rId6"/>
    <p:sldId id="262" r:id="rId7"/>
    <p:sldId id="263" r:id="rId8"/>
    <p:sldId id="265" r:id="rId9"/>
    <p:sldId id="266"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662" autoAdjust="0"/>
  </p:normalViewPr>
  <p:slideViewPr>
    <p:cSldViewPr snapToGrid="0" snapToObjects="1">
      <p:cViewPr varScale="1">
        <p:scale>
          <a:sx n="58" d="100"/>
          <a:sy n="58" d="100"/>
        </p:scale>
        <p:origin x="-70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B3750A-6C33-B143-945F-A4C94365EBF7}" type="datetimeFigureOut">
              <a:rPr lang="en-US" smtClean="0"/>
              <a:t>7/25/16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153FFD9-D1AD-A646-8309-15510DC792BC}" type="slidenum">
              <a:rPr lang="en-US" smtClean="0"/>
              <a:t>‹#›</a:t>
            </a:fld>
            <a:endParaRPr lang="en-US"/>
          </a:p>
        </p:txBody>
      </p:sp>
    </p:spTree>
    <p:extLst>
      <p:ext uri="{BB962C8B-B14F-4D97-AF65-F5344CB8AC3E}">
        <p14:creationId xmlns:p14="http://schemas.microsoft.com/office/powerpoint/2010/main" val="5342195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6B73CE-1953-064E-84FF-FC6DC95AA2AF}" type="datetimeFigureOut">
              <a:rPr lang="en-US" smtClean="0"/>
              <a:t>7/25/16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1C96DA-B53C-B542-A94F-CB2944E40FE5}" type="slidenum">
              <a:rPr lang="en-US" smtClean="0"/>
              <a:t>‹#›</a:t>
            </a:fld>
            <a:endParaRPr lang="en-US"/>
          </a:p>
        </p:txBody>
      </p:sp>
    </p:spTree>
    <p:extLst>
      <p:ext uri="{BB962C8B-B14F-4D97-AF65-F5344CB8AC3E}">
        <p14:creationId xmlns:p14="http://schemas.microsoft.com/office/powerpoint/2010/main" val="334358006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Main Objective of HSC: understand the correlation between the star formation history and the mass assembly history of Luminous Red Galaxies (LRGs) through studying the logarithmic slope of the luminosity density profiles.</a:t>
            </a:r>
          </a:p>
          <a:p>
            <a:endParaRPr lang="en-US" dirty="0" smtClean="0"/>
          </a:p>
          <a:p>
            <a:r>
              <a:rPr lang="en-US" dirty="0" smtClean="0"/>
              <a:t>What are LRG’s: LRGs are early-type</a:t>
            </a:r>
            <a:r>
              <a:rPr lang="en-US" baseline="0" dirty="0" smtClean="0"/>
              <a:t> galaxies. They appear red in color because they have little star formation. We use LRGs because they are a homogeneous population. Since they have a narrow range of color, we can easily identify them. In addition, they have a bright intrinsic luminosity and can be viewed at large distances.</a:t>
            </a:r>
            <a:endParaRPr lang="en-US" dirty="0" smtClean="0"/>
          </a:p>
          <a:p>
            <a:endParaRPr lang="en-US" dirty="0" smtClean="0"/>
          </a:p>
          <a:p>
            <a:r>
              <a:rPr lang="en-US" dirty="0" smtClean="0"/>
              <a:t>My goal: In order to certify the validity of our results, it is essential that we test the photometric contamination caused by fainter galaxies that are not properly resolved.</a:t>
            </a:r>
          </a:p>
          <a:p>
            <a:endParaRPr lang="en-US" dirty="0" smtClean="0"/>
          </a:p>
          <a:p>
            <a:r>
              <a:rPr lang="en-US" dirty="0" smtClean="0"/>
              <a:t>Why</a:t>
            </a:r>
            <a:r>
              <a:rPr lang="en-US" baseline="0" dirty="0" smtClean="0"/>
              <a:t> is this important: Galaxies not properly </a:t>
            </a:r>
            <a:r>
              <a:rPr lang="en-US" baseline="0" dirty="0" err="1" smtClean="0"/>
              <a:t>deblended</a:t>
            </a:r>
            <a:r>
              <a:rPr lang="en-US" baseline="0" dirty="0" smtClean="0"/>
              <a:t> can saturate the apparent magnitude of the galaxy, most prominently at the outer stellar halo of the galaxy.</a:t>
            </a:r>
            <a:endParaRPr lang="en-US" dirty="0" smtClean="0"/>
          </a:p>
          <a:p>
            <a:endParaRPr lang="en-US" dirty="0"/>
          </a:p>
        </p:txBody>
      </p:sp>
      <p:sp>
        <p:nvSpPr>
          <p:cNvPr id="4" name="Slide Number Placeholder 3"/>
          <p:cNvSpPr>
            <a:spLocks noGrp="1"/>
          </p:cNvSpPr>
          <p:nvPr>
            <p:ph type="sldNum" sz="quarter" idx="10"/>
          </p:nvPr>
        </p:nvSpPr>
        <p:spPr/>
        <p:txBody>
          <a:bodyPr/>
          <a:lstStyle/>
          <a:p>
            <a:fld id="{601C96DA-B53C-B542-A94F-CB2944E40FE5}" type="slidenum">
              <a:rPr lang="en-US" smtClean="0"/>
              <a:t>2</a:t>
            </a:fld>
            <a:endParaRPr lang="en-US"/>
          </a:p>
        </p:txBody>
      </p:sp>
    </p:spTree>
    <p:extLst>
      <p:ext uri="{BB962C8B-B14F-4D97-AF65-F5344CB8AC3E}">
        <p14:creationId xmlns:p14="http://schemas.microsoft.com/office/powerpoint/2010/main" val="140218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catalogue flags certain galaxies we suspect might contaminate our data. As seen in Table 1, there are a variety of different flags that we determined negatively impact our results, and are therefore</a:t>
            </a:r>
            <a:r>
              <a:rPr lang="en-US" baseline="0" dirty="0" smtClean="0"/>
              <a:t> necessary to </a:t>
            </a:r>
            <a:r>
              <a:rPr lang="en-US" baseline="0" dirty="0" err="1" smtClean="0"/>
              <a:t>disreguard</a:t>
            </a:r>
            <a:r>
              <a:rPr lang="en-US" dirty="0" smtClean="0"/>
              <a:t>.</a:t>
            </a:r>
          </a:p>
          <a:p>
            <a:endParaRPr lang="en-US" dirty="0" smtClean="0"/>
          </a:p>
          <a:p>
            <a:r>
              <a:rPr lang="en-US" dirty="0" smtClean="0"/>
              <a:t>A</a:t>
            </a:r>
            <a:r>
              <a:rPr lang="en-US" baseline="0" dirty="0" smtClean="0"/>
              <a:t> galaxy might be flagged for different reasons. For example, if the central pixel of a galaxy is saturated, it might be flagged as </a:t>
            </a:r>
            <a:r>
              <a:rPr lang="en-US" baseline="0" dirty="0" err="1" smtClean="0"/>
              <a:t>flags.pixel.saturated.center</a:t>
            </a:r>
            <a:r>
              <a:rPr lang="en-US" baseline="0" dirty="0" smtClean="0"/>
              <a:t>.  Or a galaxy located on the edge of our field of view might be cut off, and therefore we </a:t>
            </a:r>
            <a:r>
              <a:rPr lang="en-US" baseline="0" dirty="0" err="1" smtClean="0"/>
              <a:t>couldn</a:t>
            </a:r>
            <a:r>
              <a:rPr lang="fr-FR" baseline="0" dirty="0" smtClean="0"/>
              <a:t>’</a:t>
            </a:r>
            <a:r>
              <a:rPr lang="en-US" baseline="0" dirty="0" smtClean="0"/>
              <a:t>t accurately measure its luminosity. We would label this </a:t>
            </a:r>
            <a:r>
              <a:rPr lang="en-US" baseline="0" dirty="0" err="1" smtClean="0"/>
              <a:t>flags.pixel.edge</a:t>
            </a:r>
            <a:r>
              <a:rPr lang="en-US" baseline="0" dirty="0" smtClean="0"/>
              <a:t>.</a:t>
            </a:r>
          </a:p>
          <a:p>
            <a:endParaRPr lang="en-US" baseline="0" dirty="0" smtClean="0"/>
          </a:p>
          <a:p>
            <a:r>
              <a:rPr lang="en-US" baseline="0" dirty="0" smtClean="0"/>
              <a:t>My task is to determine whether or not to include the flag: </a:t>
            </a:r>
            <a:r>
              <a:rPr lang="en-US" baseline="0" dirty="0" err="1" smtClean="0"/>
              <a:t>flags.pixel.bright.object</a:t>
            </a:r>
            <a:r>
              <a:rPr lang="en-US" baseline="0" dirty="0" smtClean="0"/>
              <a:t>. Almost half of the LRGs in our sample are flagged as this. It is very important to determine whether or not these galaxies are safe to use because they make up such a large percentage of our total sample. Automatically assume they are OK to use, and we risk having almost half of our galaxies be contaminated. Assume they are not OK, and our subsample size is too small, and we’ll have to reevaluate our decision to use LRGs.</a:t>
            </a:r>
          </a:p>
          <a:p>
            <a:endParaRPr lang="en-US" baseline="0" dirty="0" smtClean="0"/>
          </a:p>
          <a:p>
            <a:r>
              <a:rPr lang="en-US" dirty="0" err="1" smtClean="0"/>
              <a:t>flags.pixel.interpolated.center</a:t>
            </a:r>
            <a:r>
              <a:rPr lang="en-US" dirty="0" smtClean="0"/>
              <a:t>:</a:t>
            </a:r>
          </a:p>
          <a:p>
            <a:endParaRPr lang="en-US" dirty="0" smtClean="0"/>
          </a:p>
          <a:p>
            <a:r>
              <a:rPr lang="en-US" dirty="0" err="1" smtClean="0"/>
              <a:t>flags.pixel.cr.center</a:t>
            </a:r>
            <a:r>
              <a:rPr lang="en-US" dirty="0" smtClean="0"/>
              <a:t>:</a:t>
            </a:r>
          </a:p>
          <a:p>
            <a:endParaRPr lang="en-US" dirty="0" smtClean="0"/>
          </a:p>
          <a:p>
            <a:r>
              <a:rPr lang="en-US" dirty="0" err="1" smtClean="0"/>
              <a:t>flags.pixel.suspect.center</a:t>
            </a:r>
            <a:r>
              <a:rPr lang="en-US" dirty="0" smtClean="0"/>
              <a:t>:</a:t>
            </a:r>
          </a:p>
          <a:p>
            <a:endParaRPr lang="en-US" dirty="0" smtClean="0"/>
          </a:p>
          <a:p>
            <a:r>
              <a:rPr lang="en-US" dirty="0" err="1" smtClean="0"/>
              <a:t>flags.pixel.clipped</a:t>
            </a:r>
            <a:r>
              <a:rPr lang="en-US" dirty="0" smtClean="0"/>
              <a:t> any</a:t>
            </a:r>
          </a:p>
        </p:txBody>
      </p:sp>
      <p:sp>
        <p:nvSpPr>
          <p:cNvPr id="4" name="Slide Number Placeholder 3"/>
          <p:cNvSpPr>
            <a:spLocks noGrp="1"/>
          </p:cNvSpPr>
          <p:nvPr>
            <p:ph type="sldNum" sz="quarter" idx="10"/>
          </p:nvPr>
        </p:nvSpPr>
        <p:spPr/>
        <p:txBody>
          <a:bodyPr/>
          <a:lstStyle/>
          <a:p>
            <a:fld id="{601C96DA-B53C-B542-A94F-CB2944E40FE5}" type="slidenum">
              <a:rPr lang="en-US" smtClean="0"/>
              <a:t>3</a:t>
            </a:fld>
            <a:endParaRPr lang="en-US"/>
          </a:p>
        </p:txBody>
      </p:sp>
    </p:spTree>
    <p:extLst>
      <p:ext uri="{BB962C8B-B14F-4D97-AF65-F5344CB8AC3E}">
        <p14:creationId xmlns:p14="http://schemas.microsoft.com/office/powerpoint/2010/main" val="3259381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determine whether</a:t>
            </a:r>
            <a:r>
              <a:rPr lang="en-US" baseline="0" dirty="0" smtClean="0"/>
              <a:t> or not bright object centers negatively impact our luminosity profiles, we separate them into two populations, once where </a:t>
            </a:r>
            <a:r>
              <a:rPr lang="en-US" baseline="0" dirty="0" err="1" smtClean="0"/>
              <a:t>flags.pixel.bright.object</a:t>
            </a:r>
            <a:r>
              <a:rPr lang="en-US" baseline="0" dirty="0" smtClean="0"/>
              <a:t> is TRUE and one where it is FALSE.</a:t>
            </a:r>
          </a:p>
          <a:p>
            <a:endParaRPr lang="en-US" baseline="0" dirty="0" smtClean="0"/>
          </a:p>
          <a:p>
            <a:r>
              <a:rPr lang="en-US" baseline="0" dirty="0" smtClean="0"/>
              <a:t>Before we make the luminosity profiles, we want to check that all of our galaxies have a </a:t>
            </a:r>
            <a:r>
              <a:rPr lang="en-US" baseline="0" dirty="0" err="1" smtClean="0"/>
              <a:t>gaussian</a:t>
            </a:r>
            <a:r>
              <a:rPr lang="en-US" baseline="0" dirty="0" smtClean="0"/>
              <a:t> distribution of redshifts and luminosities. I plot the distributions of both.</a:t>
            </a:r>
            <a:endParaRPr lang="en-US" dirty="0" smtClean="0"/>
          </a:p>
          <a:p>
            <a:endParaRPr lang="en-US" dirty="0" smtClean="0"/>
          </a:p>
          <a:p>
            <a:r>
              <a:rPr lang="en-US" dirty="0" smtClean="0"/>
              <a:t>Varying parts of the stacked profile use distinct galaxies at different redshifts. The apparent magnitudes and redshifts for the flagged galaxies aren't normally distributed like the non-flagged galaxies. While the blue bars trail off at m=17, we also notice that they trail off at z=0.2. Since these galaxies were of lower redshift, they appear to be more luminous. Since we are measuring intrinsic brightness, our stacked profile was falsely brighter. </a:t>
            </a:r>
          </a:p>
          <a:p>
            <a:endParaRPr lang="en-US" dirty="0" smtClean="0"/>
          </a:p>
          <a:p>
            <a:r>
              <a:rPr lang="en-US" dirty="0" smtClean="0"/>
              <a:t>This is evidence that those LRGs are flagged as Bright Objects because they offset our stacked profile. Therefore, we set a lower limit of 0.2 to our redshift distribution. </a:t>
            </a:r>
            <a:endParaRPr lang="en-US" dirty="0"/>
          </a:p>
        </p:txBody>
      </p:sp>
      <p:sp>
        <p:nvSpPr>
          <p:cNvPr id="4" name="Slide Number Placeholder 3"/>
          <p:cNvSpPr>
            <a:spLocks noGrp="1"/>
          </p:cNvSpPr>
          <p:nvPr>
            <p:ph type="sldNum" sz="quarter" idx="10"/>
          </p:nvPr>
        </p:nvSpPr>
        <p:spPr/>
        <p:txBody>
          <a:bodyPr/>
          <a:lstStyle/>
          <a:p>
            <a:fld id="{601C96DA-B53C-B542-A94F-CB2944E40FE5}" type="slidenum">
              <a:rPr lang="en-US" smtClean="0"/>
              <a:t>4</a:t>
            </a:fld>
            <a:endParaRPr lang="en-US"/>
          </a:p>
        </p:txBody>
      </p:sp>
    </p:spTree>
    <p:extLst>
      <p:ext uri="{BB962C8B-B14F-4D97-AF65-F5344CB8AC3E}">
        <p14:creationId xmlns:p14="http://schemas.microsoft.com/office/powerpoint/2010/main" val="1582717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want</a:t>
            </a:r>
            <a:r>
              <a:rPr lang="en-US" baseline="0" dirty="0" smtClean="0"/>
              <a:t> plot luminosity density </a:t>
            </a:r>
            <a:r>
              <a:rPr lang="en-US" baseline="0" dirty="0" err="1" smtClean="0"/>
              <a:t>vs</a:t>
            </a:r>
            <a:r>
              <a:rPr lang="en-US" baseline="0" dirty="0" smtClean="0"/>
              <a:t> the </a:t>
            </a:r>
            <a:r>
              <a:rPr lang="en-US" baseline="0" dirty="0" err="1" smtClean="0"/>
              <a:t>comoving</a:t>
            </a:r>
            <a:r>
              <a:rPr lang="en-US" baseline="0" dirty="0" smtClean="0"/>
              <a:t> distance</a:t>
            </a:r>
            <a:endParaRPr lang="en-US" dirty="0" smtClean="0"/>
          </a:p>
          <a:p>
            <a:endParaRPr lang="en-US" dirty="0" smtClean="0"/>
          </a:p>
          <a:p>
            <a:r>
              <a:rPr lang="en-US" dirty="0" smtClean="0"/>
              <a:t>HSC</a:t>
            </a:r>
            <a:r>
              <a:rPr lang="en-US" baseline="0" dirty="0" smtClean="0"/>
              <a:t> gets the multi-aperture magnitudes of every galaxy. These 10 aperture radii are given in </a:t>
            </a:r>
            <a:r>
              <a:rPr lang="en-US" baseline="0" dirty="0" err="1" smtClean="0"/>
              <a:t>arcseconds</a:t>
            </a:r>
            <a:r>
              <a:rPr lang="en-US" baseline="0" dirty="0" smtClean="0"/>
              <a:t>.  Since every galaxy is located at varying distances from Earth, and we use the same aperture radii on each galaxy, we must convert these radii to </a:t>
            </a:r>
            <a:r>
              <a:rPr lang="en-US" baseline="0" dirty="0" err="1" smtClean="0"/>
              <a:t>comoving</a:t>
            </a:r>
            <a:r>
              <a:rPr lang="en-US" baseline="0" dirty="0" smtClean="0"/>
              <a:t> distances, which is given in </a:t>
            </a:r>
            <a:r>
              <a:rPr lang="en-US" baseline="0" dirty="0" err="1" smtClean="0"/>
              <a:t>kpc</a:t>
            </a:r>
            <a:r>
              <a:rPr lang="en-US" baseline="0" dirty="0" smtClean="0"/>
              <a:t>. This normalizes our distances to the outer stellar halos.</a:t>
            </a:r>
          </a:p>
          <a:p>
            <a:endParaRPr lang="en-US" baseline="0" dirty="0" smtClean="0"/>
          </a:p>
          <a:p>
            <a:r>
              <a:rPr lang="en-US" baseline="0" dirty="0" smtClean="0"/>
              <a:t>We derive the luminosity from the given apparent magnitudes and divide by the square of the </a:t>
            </a:r>
            <a:r>
              <a:rPr lang="en-US" baseline="0" dirty="0" err="1" smtClean="0"/>
              <a:t>comoving</a:t>
            </a:r>
            <a:r>
              <a:rPr lang="en-US" baseline="0" dirty="0" smtClean="0"/>
              <a:t> distance. </a:t>
            </a:r>
          </a:p>
          <a:p>
            <a:endParaRPr lang="en-US" baseline="0" dirty="0" smtClean="0"/>
          </a:p>
        </p:txBody>
      </p:sp>
      <p:sp>
        <p:nvSpPr>
          <p:cNvPr id="4" name="Slide Number Placeholder 3"/>
          <p:cNvSpPr>
            <a:spLocks noGrp="1"/>
          </p:cNvSpPr>
          <p:nvPr>
            <p:ph type="sldNum" sz="quarter" idx="10"/>
          </p:nvPr>
        </p:nvSpPr>
        <p:spPr/>
        <p:txBody>
          <a:bodyPr/>
          <a:lstStyle/>
          <a:p>
            <a:fld id="{601C96DA-B53C-B542-A94F-CB2944E40FE5}" type="slidenum">
              <a:rPr lang="en-US" smtClean="0"/>
              <a:t>5</a:t>
            </a:fld>
            <a:endParaRPr lang="en-US"/>
          </a:p>
        </p:txBody>
      </p:sp>
    </p:spTree>
    <p:extLst>
      <p:ext uri="{BB962C8B-B14F-4D97-AF65-F5344CB8AC3E}">
        <p14:creationId xmlns:p14="http://schemas.microsoft.com/office/powerpoint/2010/main" val="4189525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Finally, we fit a line of best fit (using linear regression) to the stacked profile and the individual profiles. In order to homogenize our results, so they are all fit to the same physical boundary, we set an inner boundary of r1/2 and an outer boundary of exactly 6r1/2 to both individual luminosity profiles and stacked profiles. The half radii typically marks the inner boundary of the galactic halo. While typically the </a:t>
            </a:r>
            <a:r>
              <a:rPr lang="en-US" baseline="0" dirty="0" err="1" smtClean="0"/>
              <a:t>virial</a:t>
            </a:r>
            <a:r>
              <a:rPr lang="en-US" baseline="0" dirty="0" smtClean="0"/>
              <a:t> radius is used for the outer boundary, we found that the </a:t>
            </a:r>
            <a:r>
              <a:rPr lang="en-US" baseline="0" dirty="0" err="1" smtClean="0"/>
              <a:t>virial</a:t>
            </a:r>
            <a:r>
              <a:rPr lang="en-US" baseline="0" dirty="0" smtClean="0"/>
              <a:t> radius extended beyond our largest aperture. This helps avoid contamination from un-blended sources at the edge of bright galaxies’ envelopes.</a:t>
            </a:r>
            <a:endParaRPr lang="en-US" dirty="0" smtClean="0"/>
          </a:p>
          <a:p>
            <a:endParaRPr lang="en-US" dirty="0" smtClean="0"/>
          </a:p>
          <a:p>
            <a:r>
              <a:rPr lang="en-US" dirty="0" smtClean="0"/>
              <a:t>Getting the slope is important because…</a:t>
            </a:r>
          </a:p>
          <a:p>
            <a:endParaRPr lang="en-US" dirty="0" smtClean="0"/>
          </a:p>
          <a:p>
            <a:r>
              <a:rPr lang="en-US" dirty="0" smtClean="0"/>
              <a:t>Interestingly, we see that galaxies flagged as bright objects are in agreement with those not flagged. The</a:t>
            </a:r>
            <a:r>
              <a:rPr lang="en-US" baseline="0" dirty="0" smtClean="0"/>
              <a:t> error is negligent, and the bright objects are barely, if any, more luminous than the galaxies not flagged as bright objects.</a:t>
            </a:r>
            <a:endParaRPr lang="en-US" dirty="0"/>
          </a:p>
        </p:txBody>
      </p:sp>
      <p:sp>
        <p:nvSpPr>
          <p:cNvPr id="4" name="Slide Number Placeholder 3"/>
          <p:cNvSpPr>
            <a:spLocks noGrp="1"/>
          </p:cNvSpPr>
          <p:nvPr>
            <p:ph type="sldNum" sz="quarter" idx="10"/>
          </p:nvPr>
        </p:nvSpPr>
        <p:spPr/>
        <p:txBody>
          <a:bodyPr/>
          <a:lstStyle/>
          <a:p>
            <a:fld id="{601C96DA-B53C-B542-A94F-CB2944E40FE5}" type="slidenum">
              <a:rPr lang="en-US" smtClean="0"/>
              <a:t>6</a:t>
            </a:fld>
            <a:endParaRPr lang="en-US"/>
          </a:p>
        </p:txBody>
      </p:sp>
    </p:spTree>
    <p:extLst>
      <p:ext uri="{BB962C8B-B14F-4D97-AF65-F5344CB8AC3E}">
        <p14:creationId xmlns:p14="http://schemas.microsoft.com/office/powerpoint/2010/main" val="1164197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test we want to accomplish is determining if there is a relationship between the luminosity profile slopes and star formation history. </a:t>
            </a:r>
          </a:p>
          <a:p>
            <a:endParaRPr lang="en-US" baseline="0" dirty="0" smtClean="0"/>
          </a:p>
          <a:p>
            <a:r>
              <a:rPr lang="en-US" baseline="0" dirty="0" smtClean="0"/>
              <a:t>Using a code that fits the spectra of all LRGs, we match those galaxies with the ones in our first catalogue to get their total spectral data. We now have access to each galaxies </a:t>
            </a:r>
            <a:r>
              <a:rPr lang="en-US" baseline="0" dirty="0" err="1" smtClean="0"/>
              <a:t>metallicity</a:t>
            </a:r>
            <a:r>
              <a:rPr lang="en-US" baseline="0" dirty="0" smtClean="0"/>
              <a:t>, as well as their mass formation histories.</a:t>
            </a:r>
          </a:p>
          <a:p>
            <a:endParaRPr lang="en-US" baseline="0" dirty="0" smtClean="0"/>
          </a:p>
          <a:p>
            <a:r>
              <a:rPr lang="en-US" baseline="0" dirty="0" smtClean="0"/>
              <a:t>These are all early-type galaxies, but we can still separate them into older and younger galaxies based on when they accumulated the most mass. We choose to label the older galaxies those which had most of their mass formed in the oldest age bin (between 9.06 and 14 billion years ago.) All of the other galaxies we consider “younger.”</a:t>
            </a:r>
          </a:p>
          <a:p>
            <a:endParaRPr lang="en-US" baseline="0" dirty="0" smtClean="0"/>
          </a:p>
          <a:p>
            <a:r>
              <a:rPr lang="en-US" baseline="0" dirty="0" smtClean="0"/>
              <a:t>Above, after separating the LRGs into two separate populations, I find the mass fraction (by dividing the mass of a galaxy in each age bin by the total current mass of the galaxy) for each galaxy and stacking those mass fractions into each age bin. As expected, the majority of the mass is formed in the oldest age bin, remains the same regardless of the age of the LRGs.</a:t>
            </a:r>
            <a:endParaRPr lang="en-US" dirty="0"/>
          </a:p>
        </p:txBody>
      </p:sp>
      <p:sp>
        <p:nvSpPr>
          <p:cNvPr id="4" name="Slide Number Placeholder 3"/>
          <p:cNvSpPr>
            <a:spLocks noGrp="1"/>
          </p:cNvSpPr>
          <p:nvPr>
            <p:ph type="sldNum" sz="quarter" idx="10"/>
          </p:nvPr>
        </p:nvSpPr>
        <p:spPr/>
        <p:txBody>
          <a:bodyPr/>
          <a:lstStyle/>
          <a:p>
            <a:fld id="{601C96DA-B53C-B542-A94F-CB2944E40FE5}" type="slidenum">
              <a:rPr lang="en-US" smtClean="0"/>
              <a:t>7</a:t>
            </a:fld>
            <a:endParaRPr lang="en-US"/>
          </a:p>
        </p:txBody>
      </p:sp>
    </p:spTree>
    <p:extLst>
      <p:ext uri="{BB962C8B-B14F-4D97-AF65-F5344CB8AC3E}">
        <p14:creationId xmlns:p14="http://schemas.microsoft.com/office/powerpoint/2010/main" val="617202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were to solely compare slopes of the older and younger galaxies, they would</a:t>
            </a:r>
            <a:r>
              <a:rPr lang="en-US" baseline="0" dirty="0" smtClean="0"/>
              <a:t> appear to be in agreement. The stacked slopes coincide with the Gaussian distribution of the individual slopes within one sigma.  While it is easy to automatically conclude that star formation history doesn’t affect mass accretion, it is important to note that about half of the galaxies in each older and younger population are flagged as Bright Objects. Next, individually for each population, we must compare the flagged and not flagged subsamples</a:t>
            </a:r>
            <a:endParaRPr lang="en-US" dirty="0"/>
          </a:p>
        </p:txBody>
      </p:sp>
      <p:sp>
        <p:nvSpPr>
          <p:cNvPr id="4" name="Slide Number Placeholder 3"/>
          <p:cNvSpPr>
            <a:spLocks noGrp="1"/>
          </p:cNvSpPr>
          <p:nvPr>
            <p:ph type="sldNum" sz="quarter" idx="10"/>
          </p:nvPr>
        </p:nvSpPr>
        <p:spPr/>
        <p:txBody>
          <a:bodyPr/>
          <a:lstStyle/>
          <a:p>
            <a:fld id="{601C96DA-B53C-B542-A94F-CB2944E40FE5}" type="slidenum">
              <a:rPr lang="en-US" smtClean="0"/>
              <a:t>8</a:t>
            </a:fld>
            <a:endParaRPr lang="en-US"/>
          </a:p>
        </p:txBody>
      </p:sp>
    </p:spTree>
    <p:extLst>
      <p:ext uri="{BB962C8B-B14F-4D97-AF65-F5344CB8AC3E}">
        <p14:creationId xmlns:p14="http://schemas.microsoft.com/office/powerpoint/2010/main" val="2826134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1C96DA-B53C-B542-A94F-CB2944E40FE5}" type="slidenum">
              <a:rPr lang="en-US" smtClean="0"/>
              <a:t>9</a:t>
            </a:fld>
            <a:endParaRPr lang="en-US"/>
          </a:p>
        </p:txBody>
      </p:sp>
    </p:spTree>
    <p:extLst>
      <p:ext uri="{BB962C8B-B14F-4D97-AF65-F5344CB8AC3E}">
        <p14:creationId xmlns:p14="http://schemas.microsoft.com/office/powerpoint/2010/main" val="251640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E14719-D1DA-664D-8033-404D4703C09D}" type="datetime1">
              <a:rPr lang="en-US" smtClean="0"/>
              <a:t>7/25/16</a:t>
            </a:fld>
            <a:endParaRPr lang="en-US"/>
          </a:p>
        </p:txBody>
      </p:sp>
      <p:sp>
        <p:nvSpPr>
          <p:cNvPr id="5" name="Footer Placeholder 4"/>
          <p:cNvSpPr>
            <a:spLocks noGrp="1"/>
          </p:cNvSpPr>
          <p:nvPr>
            <p:ph type="ftr" sz="quarter" idx="11"/>
          </p:nvPr>
        </p:nvSpPr>
        <p:spPr/>
        <p:txBody>
          <a:bodyPr/>
          <a:lstStyle/>
          <a:p>
            <a:r>
              <a:rPr lang="en-US" smtClean="0"/>
              <a:t>Amanda Newmark</a:t>
            </a:r>
            <a:endParaRPr lang="en-US"/>
          </a:p>
        </p:txBody>
      </p:sp>
      <p:sp>
        <p:nvSpPr>
          <p:cNvPr id="6" name="Slide Number Placeholder 5"/>
          <p:cNvSpPr>
            <a:spLocks noGrp="1"/>
          </p:cNvSpPr>
          <p:nvPr>
            <p:ph type="sldNum" sz="quarter" idx="12"/>
          </p:nvPr>
        </p:nvSpPr>
        <p:spPr/>
        <p:txBody>
          <a:bodyPr/>
          <a:lstStyle/>
          <a:p>
            <a:fld id="{802F4DA7-069C-5C41-B7EC-E51BE724DFC0}" type="slidenum">
              <a:rPr lang="en-US" smtClean="0"/>
              <a:t>‹#›</a:t>
            </a:fld>
            <a:endParaRPr lang="en-US"/>
          </a:p>
        </p:txBody>
      </p:sp>
    </p:spTree>
    <p:extLst>
      <p:ext uri="{BB962C8B-B14F-4D97-AF65-F5344CB8AC3E}">
        <p14:creationId xmlns:p14="http://schemas.microsoft.com/office/powerpoint/2010/main" val="542562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C3F003-771A-D84D-9AA5-C590E91A7B9E}" type="datetime1">
              <a:rPr lang="en-US" smtClean="0"/>
              <a:t>7/25/16</a:t>
            </a:fld>
            <a:endParaRPr lang="en-US"/>
          </a:p>
        </p:txBody>
      </p:sp>
      <p:sp>
        <p:nvSpPr>
          <p:cNvPr id="5" name="Footer Placeholder 4"/>
          <p:cNvSpPr>
            <a:spLocks noGrp="1"/>
          </p:cNvSpPr>
          <p:nvPr>
            <p:ph type="ftr" sz="quarter" idx="11"/>
          </p:nvPr>
        </p:nvSpPr>
        <p:spPr/>
        <p:txBody>
          <a:bodyPr/>
          <a:lstStyle/>
          <a:p>
            <a:r>
              <a:rPr lang="en-US" smtClean="0"/>
              <a:t>Amanda Newmark</a:t>
            </a:r>
            <a:endParaRPr lang="en-US"/>
          </a:p>
        </p:txBody>
      </p:sp>
      <p:sp>
        <p:nvSpPr>
          <p:cNvPr id="6" name="Slide Number Placeholder 5"/>
          <p:cNvSpPr>
            <a:spLocks noGrp="1"/>
          </p:cNvSpPr>
          <p:nvPr>
            <p:ph type="sldNum" sz="quarter" idx="12"/>
          </p:nvPr>
        </p:nvSpPr>
        <p:spPr/>
        <p:txBody>
          <a:bodyPr/>
          <a:lstStyle/>
          <a:p>
            <a:fld id="{802F4DA7-069C-5C41-B7EC-E51BE724DFC0}" type="slidenum">
              <a:rPr lang="en-US" smtClean="0"/>
              <a:t>‹#›</a:t>
            </a:fld>
            <a:endParaRPr lang="en-US"/>
          </a:p>
        </p:txBody>
      </p:sp>
    </p:spTree>
    <p:extLst>
      <p:ext uri="{BB962C8B-B14F-4D97-AF65-F5344CB8AC3E}">
        <p14:creationId xmlns:p14="http://schemas.microsoft.com/office/powerpoint/2010/main" val="1662295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E140EF-8DB5-CE47-9A9C-7C9BA2CB2BF4}" type="datetime1">
              <a:rPr lang="en-US" smtClean="0"/>
              <a:t>7/25/16</a:t>
            </a:fld>
            <a:endParaRPr lang="en-US"/>
          </a:p>
        </p:txBody>
      </p:sp>
      <p:sp>
        <p:nvSpPr>
          <p:cNvPr id="5" name="Footer Placeholder 4"/>
          <p:cNvSpPr>
            <a:spLocks noGrp="1"/>
          </p:cNvSpPr>
          <p:nvPr>
            <p:ph type="ftr" sz="quarter" idx="11"/>
          </p:nvPr>
        </p:nvSpPr>
        <p:spPr/>
        <p:txBody>
          <a:bodyPr/>
          <a:lstStyle/>
          <a:p>
            <a:r>
              <a:rPr lang="en-US" smtClean="0"/>
              <a:t>Amanda Newmark</a:t>
            </a:r>
            <a:endParaRPr lang="en-US"/>
          </a:p>
        </p:txBody>
      </p:sp>
      <p:sp>
        <p:nvSpPr>
          <p:cNvPr id="6" name="Slide Number Placeholder 5"/>
          <p:cNvSpPr>
            <a:spLocks noGrp="1"/>
          </p:cNvSpPr>
          <p:nvPr>
            <p:ph type="sldNum" sz="quarter" idx="12"/>
          </p:nvPr>
        </p:nvSpPr>
        <p:spPr/>
        <p:txBody>
          <a:bodyPr/>
          <a:lstStyle/>
          <a:p>
            <a:fld id="{802F4DA7-069C-5C41-B7EC-E51BE724DFC0}" type="slidenum">
              <a:rPr lang="en-US" smtClean="0"/>
              <a:t>‹#›</a:t>
            </a:fld>
            <a:endParaRPr lang="en-US"/>
          </a:p>
        </p:txBody>
      </p:sp>
    </p:spTree>
    <p:extLst>
      <p:ext uri="{BB962C8B-B14F-4D97-AF65-F5344CB8AC3E}">
        <p14:creationId xmlns:p14="http://schemas.microsoft.com/office/powerpoint/2010/main" val="3624576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D78904-52F5-DB4F-AA0F-5363C5C6FDB6}" type="datetime1">
              <a:rPr lang="en-US" smtClean="0"/>
              <a:t>7/25/16</a:t>
            </a:fld>
            <a:endParaRPr lang="en-US"/>
          </a:p>
        </p:txBody>
      </p:sp>
      <p:sp>
        <p:nvSpPr>
          <p:cNvPr id="5" name="Footer Placeholder 4"/>
          <p:cNvSpPr>
            <a:spLocks noGrp="1"/>
          </p:cNvSpPr>
          <p:nvPr>
            <p:ph type="ftr" sz="quarter" idx="11"/>
          </p:nvPr>
        </p:nvSpPr>
        <p:spPr/>
        <p:txBody>
          <a:bodyPr/>
          <a:lstStyle/>
          <a:p>
            <a:r>
              <a:rPr lang="en-US" smtClean="0"/>
              <a:t>Amanda Newmark</a:t>
            </a:r>
            <a:endParaRPr lang="en-US"/>
          </a:p>
        </p:txBody>
      </p:sp>
      <p:sp>
        <p:nvSpPr>
          <p:cNvPr id="6" name="Slide Number Placeholder 5"/>
          <p:cNvSpPr>
            <a:spLocks noGrp="1"/>
          </p:cNvSpPr>
          <p:nvPr>
            <p:ph type="sldNum" sz="quarter" idx="12"/>
          </p:nvPr>
        </p:nvSpPr>
        <p:spPr/>
        <p:txBody>
          <a:bodyPr/>
          <a:lstStyle/>
          <a:p>
            <a:fld id="{802F4DA7-069C-5C41-B7EC-E51BE724DFC0}" type="slidenum">
              <a:rPr lang="en-US" smtClean="0"/>
              <a:t>‹#›</a:t>
            </a:fld>
            <a:endParaRPr lang="en-US"/>
          </a:p>
        </p:txBody>
      </p:sp>
    </p:spTree>
    <p:extLst>
      <p:ext uri="{BB962C8B-B14F-4D97-AF65-F5344CB8AC3E}">
        <p14:creationId xmlns:p14="http://schemas.microsoft.com/office/powerpoint/2010/main" val="3259453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BE829C-A5C7-0A42-8B2B-F37104784146}" type="datetime1">
              <a:rPr lang="en-US" smtClean="0"/>
              <a:t>7/25/16</a:t>
            </a:fld>
            <a:endParaRPr lang="en-US"/>
          </a:p>
        </p:txBody>
      </p:sp>
      <p:sp>
        <p:nvSpPr>
          <p:cNvPr id="5" name="Footer Placeholder 4"/>
          <p:cNvSpPr>
            <a:spLocks noGrp="1"/>
          </p:cNvSpPr>
          <p:nvPr>
            <p:ph type="ftr" sz="quarter" idx="11"/>
          </p:nvPr>
        </p:nvSpPr>
        <p:spPr/>
        <p:txBody>
          <a:bodyPr/>
          <a:lstStyle/>
          <a:p>
            <a:r>
              <a:rPr lang="en-US" smtClean="0"/>
              <a:t>Amanda Newmark</a:t>
            </a:r>
            <a:endParaRPr lang="en-US"/>
          </a:p>
        </p:txBody>
      </p:sp>
      <p:sp>
        <p:nvSpPr>
          <p:cNvPr id="6" name="Slide Number Placeholder 5"/>
          <p:cNvSpPr>
            <a:spLocks noGrp="1"/>
          </p:cNvSpPr>
          <p:nvPr>
            <p:ph type="sldNum" sz="quarter" idx="12"/>
          </p:nvPr>
        </p:nvSpPr>
        <p:spPr/>
        <p:txBody>
          <a:bodyPr/>
          <a:lstStyle/>
          <a:p>
            <a:fld id="{802F4DA7-069C-5C41-B7EC-E51BE724DFC0}" type="slidenum">
              <a:rPr lang="en-US" smtClean="0"/>
              <a:t>‹#›</a:t>
            </a:fld>
            <a:endParaRPr lang="en-US"/>
          </a:p>
        </p:txBody>
      </p:sp>
    </p:spTree>
    <p:extLst>
      <p:ext uri="{BB962C8B-B14F-4D97-AF65-F5344CB8AC3E}">
        <p14:creationId xmlns:p14="http://schemas.microsoft.com/office/powerpoint/2010/main" val="644733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93E4C3-AC53-D44C-A461-E553B782FCBD}" type="datetime1">
              <a:rPr lang="en-US" smtClean="0"/>
              <a:t>7/25/16</a:t>
            </a:fld>
            <a:endParaRPr lang="en-US"/>
          </a:p>
        </p:txBody>
      </p:sp>
      <p:sp>
        <p:nvSpPr>
          <p:cNvPr id="6" name="Footer Placeholder 5"/>
          <p:cNvSpPr>
            <a:spLocks noGrp="1"/>
          </p:cNvSpPr>
          <p:nvPr>
            <p:ph type="ftr" sz="quarter" idx="11"/>
          </p:nvPr>
        </p:nvSpPr>
        <p:spPr/>
        <p:txBody>
          <a:bodyPr/>
          <a:lstStyle/>
          <a:p>
            <a:r>
              <a:rPr lang="en-US" smtClean="0"/>
              <a:t>Amanda Newmark</a:t>
            </a:r>
            <a:endParaRPr lang="en-US"/>
          </a:p>
        </p:txBody>
      </p:sp>
      <p:sp>
        <p:nvSpPr>
          <p:cNvPr id="7" name="Slide Number Placeholder 6"/>
          <p:cNvSpPr>
            <a:spLocks noGrp="1"/>
          </p:cNvSpPr>
          <p:nvPr>
            <p:ph type="sldNum" sz="quarter" idx="12"/>
          </p:nvPr>
        </p:nvSpPr>
        <p:spPr/>
        <p:txBody>
          <a:bodyPr/>
          <a:lstStyle/>
          <a:p>
            <a:fld id="{802F4DA7-069C-5C41-B7EC-E51BE724DFC0}" type="slidenum">
              <a:rPr lang="en-US" smtClean="0"/>
              <a:t>‹#›</a:t>
            </a:fld>
            <a:endParaRPr lang="en-US"/>
          </a:p>
        </p:txBody>
      </p:sp>
    </p:spTree>
    <p:extLst>
      <p:ext uri="{BB962C8B-B14F-4D97-AF65-F5344CB8AC3E}">
        <p14:creationId xmlns:p14="http://schemas.microsoft.com/office/powerpoint/2010/main" val="1555464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1D123D-7911-7446-AFDF-DB4D3370AFAD}" type="datetime1">
              <a:rPr lang="en-US" smtClean="0"/>
              <a:t>7/25/16</a:t>
            </a:fld>
            <a:endParaRPr lang="en-US"/>
          </a:p>
        </p:txBody>
      </p:sp>
      <p:sp>
        <p:nvSpPr>
          <p:cNvPr id="8" name="Footer Placeholder 7"/>
          <p:cNvSpPr>
            <a:spLocks noGrp="1"/>
          </p:cNvSpPr>
          <p:nvPr>
            <p:ph type="ftr" sz="quarter" idx="11"/>
          </p:nvPr>
        </p:nvSpPr>
        <p:spPr/>
        <p:txBody>
          <a:bodyPr/>
          <a:lstStyle/>
          <a:p>
            <a:r>
              <a:rPr lang="en-US" smtClean="0"/>
              <a:t>Amanda Newmark</a:t>
            </a:r>
            <a:endParaRPr lang="en-US"/>
          </a:p>
        </p:txBody>
      </p:sp>
      <p:sp>
        <p:nvSpPr>
          <p:cNvPr id="9" name="Slide Number Placeholder 8"/>
          <p:cNvSpPr>
            <a:spLocks noGrp="1"/>
          </p:cNvSpPr>
          <p:nvPr>
            <p:ph type="sldNum" sz="quarter" idx="12"/>
          </p:nvPr>
        </p:nvSpPr>
        <p:spPr/>
        <p:txBody>
          <a:bodyPr/>
          <a:lstStyle/>
          <a:p>
            <a:fld id="{802F4DA7-069C-5C41-B7EC-E51BE724DFC0}" type="slidenum">
              <a:rPr lang="en-US" smtClean="0"/>
              <a:t>‹#›</a:t>
            </a:fld>
            <a:endParaRPr lang="en-US"/>
          </a:p>
        </p:txBody>
      </p:sp>
    </p:spTree>
    <p:extLst>
      <p:ext uri="{BB962C8B-B14F-4D97-AF65-F5344CB8AC3E}">
        <p14:creationId xmlns:p14="http://schemas.microsoft.com/office/powerpoint/2010/main" val="3431955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DB56E9-1FD0-BC47-A63B-698DB1C5BE5B}" type="datetime1">
              <a:rPr lang="en-US" smtClean="0"/>
              <a:t>7/25/16</a:t>
            </a:fld>
            <a:endParaRPr lang="en-US"/>
          </a:p>
        </p:txBody>
      </p:sp>
      <p:sp>
        <p:nvSpPr>
          <p:cNvPr id="4" name="Footer Placeholder 3"/>
          <p:cNvSpPr>
            <a:spLocks noGrp="1"/>
          </p:cNvSpPr>
          <p:nvPr>
            <p:ph type="ftr" sz="quarter" idx="11"/>
          </p:nvPr>
        </p:nvSpPr>
        <p:spPr/>
        <p:txBody>
          <a:bodyPr/>
          <a:lstStyle/>
          <a:p>
            <a:r>
              <a:rPr lang="en-US" smtClean="0"/>
              <a:t>Amanda Newmark</a:t>
            </a:r>
            <a:endParaRPr lang="en-US"/>
          </a:p>
        </p:txBody>
      </p:sp>
      <p:sp>
        <p:nvSpPr>
          <p:cNvPr id="5" name="Slide Number Placeholder 4"/>
          <p:cNvSpPr>
            <a:spLocks noGrp="1"/>
          </p:cNvSpPr>
          <p:nvPr>
            <p:ph type="sldNum" sz="quarter" idx="12"/>
          </p:nvPr>
        </p:nvSpPr>
        <p:spPr/>
        <p:txBody>
          <a:bodyPr/>
          <a:lstStyle/>
          <a:p>
            <a:fld id="{802F4DA7-069C-5C41-B7EC-E51BE724DFC0}" type="slidenum">
              <a:rPr lang="en-US" smtClean="0"/>
              <a:t>‹#›</a:t>
            </a:fld>
            <a:endParaRPr lang="en-US"/>
          </a:p>
        </p:txBody>
      </p:sp>
    </p:spTree>
    <p:extLst>
      <p:ext uri="{BB962C8B-B14F-4D97-AF65-F5344CB8AC3E}">
        <p14:creationId xmlns:p14="http://schemas.microsoft.com/office/powerpoint/2010/main" val="3331284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9F1FD4-A242-4540-A4A9-B9B5AE4838F1}" type="datetime1">
              <a:rPr lang="en-US" smtClean="0"/>
              <a:t>7/25/16</a:t>
            </a:fld>
            <a:endParaRPr lang="en-US"/>
          </a:p>
        </p:txBody>
      </p:sp>
      <p:sp>
        <p:nvSpPr>
          <p:cNvPr id="3" name="Footer Placeholder 2"/>
          <p:cNvSpPr>
            <a:spLocks noGrp="1"/>
          </p:cNvSpPr>
          <p:nvPr>
            <p:ph type="ftr" sz="quarter" idx="11"/>
          </p:nvPr>
        </p:nvSpPr>
        <p:spPr/>
        <p:txBody>
          <a:bodyPr/>
          <a:lstStyle/>
          <a:p>
            <a:r>
              <a:rPr lang="en-US" smtClean="0"/>
              <a:t>Amanda Newmark</a:t>
            </a:r>
            <a:endParaRPr lang="en-US"/>
          </a:p>
        </p:txBody>
      </p:sp>
      <p:sp>
        <p:nvSpPr>
          <p:cNvPr id="4" name="Slide Number Placeholder 3"/>
          <p:cNvSpPr>
            <a:spLocks noGrp="1"/>
          </p:cNvSpPr>
          <p:nvPr>
            <p:ph type="sldNum" sz="quarter" idx="12"/>
          </p:nvPr>
        </p:nvSpPr>
        <p:spPr/>
        <p:txBody>
          <a:bodyPr/>
          <a:lstStyle/>
          <a:p>
            <a:fld id="{802F4DA7-069C-5C41-B7EC-E51BE724DFC0}" type="slidenum">
              <a:rPr lang="en-US" smtClean="0"/>
              <a:t>‹#›</a:t>
            </a:fld>
            <a:endParaRPr lang="en-US"/>
          </a:p>
        </p:txBody>
      </p:sp>
    </p:spTree>
    <p:extLst>
      <p:ext uri="{BB962C8B-B14F-4D97-AF65-F5344CB8AC3E}">
        <p14:creationId xmlns:p14="http://schemas.microsoft.com/office/powerpoint/2010/main" val="3794292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138C9F-4A7E-1D42-B226-088606A4057B}" type="datetime1">
              <a:rPr lang="en-US" smtClean="0"/>
              <a:t>7/25/16</a:t>
            </a:fld>
            <a:endParaRPr lang="en-US"/>
          </a:p>
        </p:txBody>
      </p:sp>
      <p:sp>
        <p:nvSpPr>
          <p:cNvPr id="6" name="Footer Placeholder 5"/>
          <p:cNvSpPr>
            <a:spLocks noGrp="1"/>
          </p:cNvSpPr>
          <p:nvPr>
            <p:ph type="ftr" sz="quarter" idx="11"/>
          </p:nvPr>
        </p:nvSpPr>
        <p:spPr/>
        <p:txBody>
          <a:bodyPr/>
          <a:lstStyle/>
          <a:p>
            <a:r>
              <a:rPr lang="en-US" smtClean="0"/>
              <a:t>Amanda Newmark</a:t>
            </a:r>
            <a:endParaRPr lang="en-US"/>
          </a:p>
        </p:txBody>
      </p:sp>
      <p:sp>
        <p:nvSpPr>
          <p:cNvPr id="7" name="Slide Number Placeholder 6"/>
          <p:cNvSpPr>
            <a:spLocks noGrp="1"/>
          </p:cNvSpPr>
          <p:nvPr>
            <p:ph type="sldNum" sz="quarter" idx="12"/>
          </p:nvPr>
        </p:nvSpPr>
        <p:spPr/>
        <p:txBody>
          <a:bodyPr/>
          <a:lstStyle/>
          <a:p>
            <a:fld id="{802F4DA7-069C-5C41-B7EC-E51BE724DFC0}" type="slidenum">
              <a:rPr lang="en-US" smtClean="0"/>
              <a:t>‹#›</a:t>
            </a:fld>
            <a:endParaRPr lang="en-US"/>
          </a:p>
        </p:txBody>
      </p:sp>
    </p:spTree>
    <p:extLst>
      <p:ext uri="{BB962C8B-B14F-4D97-AF65-F5344CB8AC3E}">
        <p14:creationId xmlns:p14="http://schemas.microsoft.com/office/powerpoint/2010/main" val="322548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20F645-AF2E-724E-865A-8092AE8BD0E0}" type="datetime1">
              <a:rPr lang="en-US" smtClean="0"/>
              <a:t>7/25/16</a:t>
            </a:fld>
            <a:endParaRPr lang="en-US"/>
          </a:p>
        </p:txBody>
      </p:sp>
      <p:sp>
        <p:nvSpPr>
          <p:cNvPr id="6" name="Footer Placeholder 5"/>
          <p:cNvSpPr>
            <a:spLocks noGrp="1"/>
          </p:cNvSpPr>
          <p:nvPr>
            <p:ph type="ftr" sz="quarter" idx="11"/>
          </p:nvPr>
        </p:nvSpPr>
        <p:spPr/>
        <p:txBody>
          <a:bodyPr/>
          <a:lstStyle/>
          <a:p>
            <a:r>
              <a:rPr lang="en-US" smtClean="0"/>
              <a:t>Amanda Newmark</a:t>
            </a:r>
            <a:endParaRPr lang="en-US"/>
          </a:p>
        </p:txBody>
      </p:sp>
      <p:sp>
        <p:nvSpPr>
          <p:cNvPr id="7" name="Slide Number Placeholder 6"/>
          <p:cNvSpPr>
            <a:spLocks noGrp="1"/>
          </p:cNvSpPr>
          <p:nvPr>
            <p:ph type="sldNum" sz="quarter" idx="12"/>
          </p:nvPr>
        </p:nvSpPr>
        <p:spPr/>
        <p:txBody>
          <a:bodyPr/>
          <a:lstStyle/>
          <a:p>
            <a:fld id="{802F4DA7-069C-5C41-B7EC-E51BE724DFC0}" type="slidenum">
              <a:rPr lang="en-US" smtClean="0"/>
              <a:t>‹#›</a:t>
            </a:fld>
            <a:endParaRPr lang="en-US"/>
          </a:p>
        </p:txBody>
      </p:sp>
    </p:spTree>
    <p:extLst>
      <p:ext uri="{BB962C8B-B14F-4D97-AF65-F5344CB8AC3E}">
        <p14:creationId xmlns:p14="http://schemas.microsoft.com/office/powerpoint/2010/main" val="37501867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C7D72B-D22C-1B48-93EA-104CCDD55DB7}" type="datetime1">
              <a:rPr lang="en-US" smtClean="0"/>
              <a:t>7/25/16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Amanda Newmark</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F4DA7-069C-5C41-B7EC-E51BE724DFC0}" type="slidenum">
              <a:rPr lang="en-US" smtClean="0"/>
              <a:t>‹#›</a:t>
            </a:fld>
            <a:endParaRPr lang="en-US"/>
          </a:p>
        </p:txBody>
      </p:sp>
    </p:spTree>
    <p:extLst>
      <p:ext uri="{BB962C8B-B14F-4D97-AF65-F5344CB8AC3E}">
        <p14:creationId xmlns:p14="http://schemas.microsoft.com/office/powerpoint/2010/main" val="1723972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 Photometric Issues in Luminous Red Galaxies</a:t>
            </a:r>
            <a:endParaRPr lang="en-US" dirty="0"/>
          </a:p>
        </p:txBody>
      </p:sp>
      <p:sp>
        <p:nvSpPr>
          <p:cNvPr id="3" name="Subtitle 2"/>
          <p:cNvSpPr>
            <a:spLocks noGrp="1"/>
          </p:cNvSpPr>
          <p:nvPr>
            <p:ph type="subTitle" idx="1"/>
          </p:nvPr>
        </p:nvSpPr>
        <p:spPr/>
        <p:txBody>
          <a:bodyPr/>
          <a:lstStyle/>
          <a:p>
            <a:r>
              <a:rPr lang="en-US" dirty="0" smtClean="0"/>
              <a:t>Amanda Newmark</a:t>
            </a:r>
            <a:endParaRPr lang="en-US" dirty="0"/>
          </a:p>
        </p:txBody>
      </p:sp>
    </p:spTree>
    <p:extLst>
      <p:ext uri="{BB962C8B-B14F-4D97-AF65-F5344CB8AC3E}">
        <p14:creationId xmlns:p14="http://schemas.microsoft.com/office/powerpoint/2010/main" val="23786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Relevant Equations</a:t>
            </a:r>
            <a:endParaRPr lang="en-US" dirty="0"/>
          </a:p>
        </p:txBody>
      </p:sp>
      <p:sp>
        <p:nvSpPr>
          <p:cNvPr id="3" name="Content Placeholder 2"/>
          <p:cNvSpPr>
            <a:spLocks noGrp="1"/>
          </p:cNvSpPr>
          <p:nvPr>
            <p:ph idx="1"/>
          </p:nvPr>
        </p:nvSpPr>
        <p:spPr/>
        <p:txBody>
          <a:bodyPr/>
          <a:lstStyle/>
          <a:p>
            <a:r>
              <a:rPr lang="en-US" dirty="0" smtClean="0"/>
              <a:t>K correct</a:t>
            </a:r>
          </a:p>
          <a:p>
            <a:r>
              <a:rPr lang="en-US" dirty="0" err="1" smtClean="0"/>
              <a:t>Comoving</a:t>
            </a:r>
            <a:r>
              <a:rPr lang="en-US" dirty="0" smtClean="0"/>
              <a:t> Distance</a:t>
            </a:r>
          </a:p>
          <a:p>
            <a:r>
              <a:rPr lang="en-US" dirty="0" smtClean="0"/>
              <a:t>Deriving Luminosity Density</a:t>
            </a:r>
          </a:p>
          <a:p>
            <a:r>
              <a:rPr lang="en-US" dirty="0" smtClean="0"/>
              <a:t>Linear regression/standard error</a:t>
            </a:r>
            <a:endParaRPr lang="en-US" dirty="0"/>
          </a:p>
        </p:txBody>
      </p:sp>
      <p:sp>
        <p:nvSpPr>
          <p:cNvPr id="4" name="Footer Placeholder 3"/>
          <p:cNvSpPr>
            <a:spLocks noGrp="1"/>
          </p:cNvSpPr>
          <p:nvPr>
            <p:ph type="ftr" sz="quarter" idx="11"/>
          </p:nvPr>
        </p:nvSpPr>
        <p:spPr/>
        <p:txBody>
          <a:bodyPr/>
          <a:lstStyle/>
          <a:p>
            <a:r>
              <a:rPr lang="en-US" smtClean="0"/>
              <a:t>Amanda Newmark</a:t>
            </a:r>
            <a:endParaRPr lang="en-US"/>
          </a:p>
        </p:txBody>
      </p:sp>
    </p:spTree>
    <p:extLst>
      <p:ext uri="{BB962C8B-B14F-4D97-AF65-F5344CB8AC3E}">
        <p14:creationId xmlns:p14="http://schemas.microsoft.com/office/powerpoint/2010/main" val="2015551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Bootstrapping for Errors</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Amanda Newmark</a:t>
            </a:r>
            <a:endParaRPr lang="en-US"/>
          </a:p>
        </p:txBody>
      </p:sp>
    </p:spTree>
    <p:extLst>
      <p:ext uri="{BB962C8B-B14F-4D97-AF65-F5344CB8AC3E}">
        <p14:creationId xmlns:p14="http://schemas.microsoft.com/office/powerpoint/2010/main" val="2374339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Main Objective of Hyper Supreme-Cam Survey</a:t>
            </a:r>
          </a:p>
          <a:p>
            <a:r>
              <a:rPr lang="en-US" dirty="0" smtClean="0"/>
              <a:t>Luminous Red Galaxies (LRGs)</a:t>
            </a:r>
          </a:p>
          <a:p>
            <a:r>
              <a:rPr lang="en-US" dirty="0" smtClean="0"/>
              <a:t>My Goal</a:t>
            </a:r>
          </a:p>
          <a:p>
            <a:r>
              <a:rPr lang="en-US" dirty="0" smtClean="0"/>
              <a:t>Picture from HSC?</a:t>
            </a:r>
            <a:endParaRPr lang="en-US" dirty="0"/>
          </a:p>
        </p:txBody>
      </p:sp>
      <p:sp>
        <p:nvSpPr>
          <p:cNvPr id="4" name="Footer Placeholder 3"/>
          <p:cNvSpPr>
            <a:spLocks noGrp="1"/>
          </p:cNvSpPr>
          <p:nvPr>
            <p:ph type="ftr" sz="quarter" idx="11"/>
          </p:nvPr>
        </p:nvSpPr>
        <p:spPr/>
        <p:txBody>
          <a:bodyPr/>
          <a:lstStyle/>
          <a:p>
            <a:r>
              <a:rPr lang="en-US" smtClean="0"/>
              <a:t>Amanda Newmark</a:t>
            </a:r>
            <a:endParaRPr lang="en-US"/>
          </a:p>
        </p:txBody>
      </p:sp>
    </p:spTree>
    <p:extLst>
      <p:ext uri="{BB962C8B-B14F-4D97-AF65-F5344CB8AC3E}">
        <p14:creationId xmlns:p14="http://schemas.microsoft.com/office/powerpoint/2010/main" val="2636538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Flagged Galaxies</a:t>
            </a:r>
            <a:endParaRPr lang="en-US" dirty="0"/>
          </a:p>
        </p:txBody>
      </p:sp>
      <p:sp>
        <p:nvSpPr>
          <p:cNvPr id="3" name="Content Placeholder 2"/>
          <p:cNvSpPr>
            <a:spLocks noGrp="1"/>
          </p:cNvSpPr>
          <p:nvPr>
            <p:ph idx="1"/>
          </p:nvPr>
        </p:nvSpPr>
        <p:spPr/>
        <p:txBody>
          <a:bodyPr/>
          <a:lstStyle/>
          <a:p>
            <a:r>
              <a:rPr lang="en-US" dirty="0" smtClean="0"/>
              <a:t>Table of different flags</a:t>
            </a:r>
          </a:p>
          <a:p>
            <a:endParaRPr lang="en-US" dirty="0"/>
          </a:p>
          <a:p>
            <a:r>
              <a:rPr lang="en-US" dirty="0" err="1" smtClean="0"/>
              <a:t>flags.pixel.bright.object</a:t>
            </a:r>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Amanda Newmark</a:t>
            </a:r>
            <a:endParaRPr lang="en-US"/>
          </a:p>
        </p:txBody>
      </p:sp>
    </p:spTree>
    <p:extLst>
      <p:ext uri="{BB962C8B-B14F-4D97-AF65-F5344CB8AC3E}">
        <p14:creationId xmlns:p14="http://schemas.microsoft.com/office/powerpoint/2010/main" val="1292308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the Luminosity Profiles</a:t>
            </a:r>
            <a:endParaRPr lang="en-US" dirty="0"/>
          </a:p>
        </p:txBody>
      </p:sp>
      <p:sp>
        <p:nvSpPr>
          <p:cNvPr id="3" name="Content Placeholder 2"/>
          <p:cNvSpPr>
            <a:spLocks noGrp="1"/>
          </p:cNvSpPr>
          <p:nvPr>
            <p:ph idx="1"/>
          </p:nvPr>
        </p:nvSpPr>
        <p:spPr/>
        <p:txBody>
          <a:bodyPr/>
          <a:lstStyle/>
          <a:p>
            <a:r>
              <a:rPr lang="en-US" dirty="0" smtClean="0"/>
              <a:t>Show magnitude distribution *smaller is brighter</a:t>
            </a:r>
          </a:p>
          <a:p>
            <a:r>
              <a:rPr lang="en-US" dirty="0" smtClean="0"/>
              <a:t>Show redshift distribution</a:t>
            </a:r>
            <a:endParaRPr lang="en-US" dirty="0"/>
          </a:p>
        </p:txBody>
      </p:sp>
      <p:sp>
        <p:nvSpPr>
          <p:cNvPr id="4" name="Footer Placeholder 3"/>
          <p:cNvSpPr>
            <a:spLocks noGrp="1"/>
          </p:cNvSpPr>
          <p:nvPr>
            <p:ph type="ftr" sz="quarter" idx="11"/>
          </p:nvPr>
        </p:nvSpPr>
        <p:spPr/>
        <p:txBody>
          <a:bodyPr/>
          <a:lstStyle/>
          <a:p>
            <a:r>
              <a:rPr lang="en-US" smtClean="0"/>
              <a:t>Amanda Newmark</a:t>
            </a:r>
            <a:endParaRPr lang="en-US"/>
          </a:p>
        </p:txBody>
      </p:sp>
    </p:spTree>
    <p:extLst>
      <p:ext uri="{BB962C8B-B14F-4D97-AF65-F5344CB8AC3E}">
        <p14:creationId xmlns:p14="http://schemas.microsoft.com/office/powerpoint/2010/main" val="2063487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Getting Luminosity Density and </a:t>
            </a:r>
            <a:r>
              <a:rPr lang="en-US" dirty="0" err="1" smtClean="0"/>
              <a:t>Comoving</a:t>
            </a:r>
            <a:r>
              <a:rPr lang="en-US" dirty="0" smtClean="0"/>
              <a:t> Distance</a:t>
            </a:r>
            <a:endParaRPr lang="en-US" dirty="0"/>
          </a:p>
        </p:txBody>
      </p:sp>
      <p:sp>
        <p:nvSpPr>
          <p:cNvPr id="3" name="Content Placeholder 2"/>
          <p:cNvSpPr>
            <a:spLocks noGrp="1"/>
          </p:cNvSpPr>
          <p:nvPr>
            <p:ph idx="1"/>
          </p:nvPr>
        </p:nvSpPr>
        <p:spPr/>
        <p:txBody>
          <a:bodyPr/>
          <a:lstStyle/>
          <a:p>
            <a:r>
              <a:rPr lang="en-US" dirty="0" smtClean="0"/>
              <a:t>Show formula to get luminosity</a:t>
            </a:r>
          </a:p>
          <a:p>
            <a:r>
              <a:rPr lang="en-US" dirty="0" smtClean="0"/>
              <a:t>Show formula to get </a:t>
            </a:r>
            <a:r>
              <a:rPr lang="en-US" dirty="0" err="1" smtClean="0"/>
              <a:t>comoving</a:t>
            </a:r>
            <a:r>
              <a:rPr lang="en-US" dirty="0" smtClean="0"/>
              <a:t> distance</a:t>
            </a:r>
            <a:endParaRPr lang="en-US" dirty="0"/>
          </a:p>
        </p:txBody>
      </p:sp>
      <p:sp>
        <p:nvSpPr>
          <p:cNvPr id="4" name="Footer Placeholder 3"/>
          <p:cNvSpPr>
            <a:spLocks noGrp="1"/>
          </p:cNvSpPr>
          <p:nvPr>
            <p:ph type="ftr" sz="quarter" idx="11"/>
          </p:nvPr>
        </p:nvSpPr>
        <p:spPr/>
        <p:txBody>
          <a:bodyPr/>
          <a:lstStyle/>
          <a:p>
            <a:r>
              <a:rPr lang="en-US" smtClean="0"/>
              <a:t>Amanda Newmark</a:t>
            </a:r>
            <a:endParaRPr lang="en-US"/>
          </a:p>
        </p:txBody>
      </p:sp>
    </p:spTree>
    <p:extLst>
      <p:ext uri="{BB962C8B-B14F-4D97-AF65-F5344CB8AC3E}">
        <p14:creationId xmlns:p14="http://schemas.microsoft.com/office/powerpoint/2010/main" val="1678254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Flagged vs. Not Flagged</a:t>
            </a:r>
            <a:endParaRPr lang="en-US" dirty="0"/>
          </a:p>
        </p:txBody>
      </p:sp>
      <p:sp>
        <p:nvSpPr>
          <p:cNvPr id="3" name="Content Placeholder 2"/>
          <p:cNvSpPr>
            <a:spLocks noGrp="1"/>
          </p:cNvSpPr>
          <p:nvPr>
            <p:ph idx="1"/>
          </p:nvPr>
        </p:nvSpPr>
        <p:spPr/>
        <p:txBody>
          <a:bodyPr/>
          <a:lstStyle/>
          <a:p>
            <a:r>
              <a:rPr lang="en-US" dirty="0" smtClean="0"/>
              <a:t>Flagged v not flagged profile and distribution</a:t>
            </a:r>
          </a:p>
          <a:p>
            <a:endParaRPr lang="en-US" dirty="0"/>
          </a:p>
        </p:txBody>
      </p:sp>
      <p:sp>
        <p:nvSpPr>
          <p:cNvPr id="4" name="Footer Placeholder 3"/>
          <p:cNvSpPr>
            <a:spLocks noGrp="1"/>
          </p:cNvSpPr>
          <p:nvPr>
            <p:ph type="ftr" sz="quarter" idx="11"/>
          </p:nvPr>
        </p:nvSpPr>
        <p:spPr/>
        <p:txBody>
          <a:bodyPr/>
          <a:lstStyle/>
          <a:p>
            <a:r>
              <a:rPr lang="en-US" smtClean="0"/>
              <a:t>Amanda Newmark</a:t>
            </a:r>
            <a:endParaRPr lang="en-US"/>
          </a:p>
        </p:txBody>
      </p:sp>
    </p:spTree>
    <p:extLst>
      <p:ext uri="{BB962C8B-B14F-4D97-AF65-F5344CB8AC3E}">
        <p14:creationId xmlns:p14="http://schemas.microsoft.com/office/powerpoint/2010/main" val="743701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to Star Formation History</a:t>
            </a:r>
            <a:endParaRPr lang="en-US" dirty="0"/>
          </a:p>
        </p:txBody>
      </p:sp>
      <p:sp>
        <p:nvSpPr>
          <p:cNvPr id="3" name="Content Placeholder 2"/>
          <p:cNvSpPr>
            <a:spLocks noGrp="1"/>
          </p:cNvSpPr>
          <p:nvPr>
            <p:ph idx="1"/>
          </p:nvPr>
        </p:nvSpPr>
        <p:spPr/>
        <p:txBody>
          <a:bodyPr/>
          <a:lstStyle/>
          <a:p>
            <a:r>
              <a:rPr lang="en-US" dirty="0" smtClean="0"/>
              <a:t>VESPA paper stacking?</a:t>
            </a:r>
          </a:p>
          <a:p>
            <a:endParaRPr lang="en-US" dirty="0"/>
          </a:p>
        </p:txBody>
      </p:sp>
      <p:sp>
        <p:nvSpPr>
          <p:cNvPr id="4" name="Footer Placeholder 3"/>
          <p:cNvSpPr>
            <a:spLocks noGrp="1"/>
          </p:cNvSpPr>
          <p:nvPr>
            <p:ph type="ftr" sz="quarter" idx="11"/>
          </p:nvPr>
        </p:nvSpPr>
        <p:spPr/>
        <p:txBody>
          <a:bodyPr/>
          <a:lstStyle/>
          <a:p>
            <a:r>
              <a:rPr lang="en-US" smtClean="0"/>
              <a:t>Amanda Newmark</a:t>
            </a:r>
            <a:endParaRPr lang="en-US"/>
          </a:p>
        </p:txBody>
      </p:sp>
    </p:spTree>
    <p:extLst>
      <p:ext uri="{BB962C8B-B14F-4D97-AF65-F5344CB8AC3E}">
        <p14:creationId xmlns:p14="http://schemas.microsoft.com/office/powerpoint/2010/main" val="1888732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Old v Young Profiles</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Amanda Newmark</a:t>
            </a:r>
            <a:endParaRPr lang="en-US"/>
          </a:p>
        </p:txBody>
      </p:sp>
    </p:spTree>
    <p:extLst>
      <p:ext uri="{BB962C8B-B14F-4D97-AF65-F5344CB8AC3E}">
        <p14:creationId xmlns:p14="http://schemas.microsoft.com/office/powerpoint/2010/main" val="932634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and Without Flags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Amanda Newmark</a:t>
            </a:r>
            <a:endParaRPr lang="en-US"/>
          </a:p>
        </p:txBody>
      </p:sp>
    </p:spTree>
    <p:extLst>
      <p:ext uri="{BB962C8B-B14F-4D97-AF65-F5344CB8AC3E}">
        <p14:creationId xmlns:p14="http://schemas.microsoft.com/office/powerpoint/2010/main" val="3123705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1575</TotalTime>
  <Words>1272</Words>
  <Application>Microsoft Macintosh PowerPoint</Application>
  <PresentationFormat>On-screen Show (4:3)</PresentationFormat>
  <Paragraphs>92</Paragraphs>
  <Slides>11</Slides>
  <Notes>8</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Testing Photometric Issues in Luminous Red Galaxies</vt:lpstr>
      <vt:lpstr>Introduction</vt:lpstr>
      <vt:lpstr>Flagged Galaxies</vt:lpstr>
      <vt:lpstr>Making the Luminosity Profiles</vt:lpstr>
      <vt:lpstr>Getting Luminosity Density and Comoving Distance</vt:lpstr>
      <vt:lpstr>Flagged vs. Not Flagged</vt:lpstr>
      <vt:lpstr>Applying to Star Formation History</vt:lpstr>
      <vt:lpstr>Old v Young Profiles</vt:lpstr>
      <vt:lpstr>With and Without Flags</vt:lpstr>
      <vt:lpstr>Relevant Equations</vt:lpstr>
      <vt:lpstr>Bootstrapping for Errors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Photometric Issues in Luminous Red Galaxies</dc:title>
  <dc:creator>Amanda Newmark</dc:creator>
  <cp:lastModifiedBy>Amanda Newmark</cp:lastModifiedBy>
  <cp:revision>24</cp:revision>
  <dcterms:created xsi:type="dcterms:W3CDTF">2016-07-26T02:09:57Z</dcterms:created>
  <dcterms:modified xsi:type="dcterms:W3CDTF">2016-07-27T04:25:16Z</dcterms:modified>
</cp:coreProperties>
</file>