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8"/>
  </p:notesMasterIdLst>
  <p:handoutMasterIdLst>
    <p:handoutMasterId r:id="rId19"/>
  </p:handoutMasterIdLst>
  <p:sldIdLst>
    <p:sldId id="256" r:id="rId2"/>
    <p:sldId id="257" r:id="rId3"/>
    <p:sldId id="258" r:id="rId4"/>
    <p:sldId id="271" r:id="rId5"/>
    <p:sldId id="264" r:id="rId6"/>
    <p:sldId id="259" r:id="rId7"/>
    <p:sldId id="262" r:id="rId8"/>
    <p:sldId id="263" r:id="rId9"/>
    <p:sldId id="265" r:id="rId10"/>
    <p:sldId id="266" r:id="rId11"/>
    <p:sldId id="267" r:id="rId12"/>
    <p:sldId id="268" r:id="rId13"/>
    <p:sldId id="269" r:id="rId14"/>
    <p:sldId id="270" r:id="rId15"/>
    <p:sldId id="260" r:id="rId16"/>
    <p:sldId id="26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035" autoAdjust="0"/>
  </p:normalViewPr>
  <p:slideViewPr>
    <p:cSldViewPr snapToGrid="0" snapToObjects="1">
      <p:cViewPr varScale="1">
        <p:scale>
          <a:sx n="62" d="100"/>
          <a:sy n="62" d="100"/>
        </p:scale>
        <p:origin x="-1472"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B3750A-6C33-B143-945F-A4C94365EBF7}" type="datetimeFigureOut">
              <a:rPr lang="en-US" smtClean="0"/>
              <a:t>7/25/16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153FFD9-D1AD-A646-8309-15510DC792BC}" type="slidenum">
              <a:rPr lang="en-US" smtClean="0"/>
              <a:t>‹#›</a:t>
            </a:fld>
            <a:endParaRPr lang="en-US"/>
          </a:p>
        </p:txBody>
      </p:sp>
    </p:spTree>
    <p:extLst>
      <p:ext uri="{BB962C8B-B14F-4D97-AF65-F5344CB8AC3E}">
        <p14:creationId xmlns:p14="http://schemas.microsoft.com/office/powerpoint/2010/main" val="5342195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6B73CE-1953-064E-84FF-FC6DC95AA2AF}" type="datetimeFigureOut">
              <a:rPr lang="en-US" smtClean="0"/>
              <a:t>7/25/16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1C96DA-B53C-B542-A94F-CB2944E40FE5}" type="slidenum">
              <a:rPr lang="en-US" smtClean="0"/>
              <a:t>‹#›</a:t>
            </a:fld>
            <a:endParaRPr lang="en-US"/>
          </a:p>
        </p:txBody>
      </p:sp>
    </p:spTree>
    <p:extLst>
      <p:ext uri="{BB962C8B-B14F-4D97-AF65-F5344CB8AC3E}">
        <p14:creationId xmlns:p14="http://schemas.microsoft.com/office/powerpoint/2010/main" val="334358006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Main Objective of HSC: understand the correlation between a</a:t>
            </a:r>
            <a:r>
              <a:rPr lang="en-US" baseline="0" dirty="0" smtClean="0"/>
              <a:t> Luminous Red Galaxy’s mass assembly history and the underlying Dark Matter Halo.</a:t>
            </a:r>
            <a:r>
              <a:rPr lang="en-US" baseline="0" dirty="0" smtClean="0"/>
              <a:t>.</a:t>
            </a:r>
          </a:p>
          <a:p>
            <a:endParaRPr lang="en-US" baseline="0" dirty="0" smtClean="0"/>
          </a:p>
          <a:p>
            <a:r>
              <a:rPr lang="en-US" baseline="0" dirty="0" smtClean="0"/>
              <a:t>We focus on LRGs because they are a well defined, homogenous population: higher mass elliptical galaxies with little to no star formation.</a:t>
            </a:r>
            <a:endParaRPr lang="en-US" dirty="0" smtClean="0"/>
          </a:p>
        </p:txBody>
      </p:sp>
      <p:sp>
        <p:nvSpPr>
          <p:cNvPr id="4" name="Slide Number Placeholder 3"/>
          <p:cNvSpPr>
            <a:spLocks noGrp="1"/>
          </p:cNvSpPr>
          <p:nvPr>
            <p:ph type="sldNum" sz="quarter" idx="10"/>
          </p:nvPr>
        </p:nvSpPr>
        <p:spPr/>
        <p:txBody>
          <a:bodyPr/>
          <a:lstStyle/>
          <a:p>
            <a:fld id="{601C96DA-B53C-B542-A94F-CB2944E40FE5}" type="slidenum">
              <a:rPr lang="en-US" smtClean="0"/>
              <a:t>2</a:t>
            </a:fld>
            <a:endParaRPr lang="en-US"/>
          </a:p>
        </p:txBody>
      </p:sp>
    </p:spTree>
    <p:extLst>
      <p:ext uri="{BB962C8B-B14F-4D97-AF65-F5344CB8AC3E}">
        <p14:creationId xmlns:p14="http://schemas.microsoft.com/office/powerpoint/2010/main" val="140218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table compares the </a:t>
            </a:r>
            <a:r>
              <a:rPr lang="en-US" dirty="0" err="1" smtClean="0"/>
              <a:t>alpha_star</a:t>
            </a:r>
            <a:r>
              <a:rPr lang="en-US" baseline="0" dirty="0" smtClean="0"/>
              <a:t> slopes of all the stacked galaxies with the medians of the individual galaxies. </a:t>
            </a:r>
            <a:r>
              <a:rPr lang="en-US" baseline="0" dirty="0" err="1" smtClean="0"/>
              <a:t>Wedon</a:t>
            </a:r>
            <a:r>
              <a:rPr lang="fr-FR" baseline="0" dirty="0" smtClean="0"/>
              <a:t>’</a:t>
            </a:r>
            <a:r>
              <a:rPr lang="en-US" baseline="0" dirty="0" smtClean="0"/>
              <a:t>t expect the log stacked slopes to exactly meet up with the median of the distribution. </a:t>
            </a:r>
            <a:endParaRPr lang="en-US" dirty="0"/>
          </a:p>
        </p:txBody>
      </p:sp>
      <p:sp>
        <p:nvSpPr>
          <p:cNvPr id="4" name="Slide Number Placeholder 3"/>
          <p:cNvSpPr>
            <a:spLocks noGrp="1"/>
          </p:cNvSpPr>
          <p:nvPr>
            <p:ph type="sldNum" sz="quarter" idx="10"/>
          </p:nvPr>
        </p:nvSpPr>
        <p:spPr/>
        <p:txBody>
          <a:bodyPr/>
          <a:lstStyle/>
          <a:p>
            <a:fld id="{601C96DA-B53C-B542-A94F-CB2944E40FE5}" type="slidenum">
              <a:rPr lang="en-US" smtClean="0"/>
              <a:t>11</a:t>
            </a:fld>
            <a:endParaRPr lang="en-US"/>
          </a:p>
        </p:txBody>
      </p:sp>
    </p:spTree>
    <p:extLst>
      <p:ext uri="{BB962C8B-B14F-4D97-AF65-F5344CB8AC3E}">
        <p14:creationId xmlns:p14="http://schemas.microsoft.com/office/powerpoint/2010/main" val="2243125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Gravitational Lensing to obtain the masses of all these galaxies</a:t>
            </a:r>
            <a:r>
              <a:rPr lang="en-US" baseline="0" dirty="0" smtClean="0"/>
              <a:t> and ultimately quantify the underlying Dark Matter Halo.</a:t>
            </a:r>
            <a:endParaRPr lang="en-US" dirty="0" smtClean="0"/>
          </a:p>
          <a:p>
            <a:endParaRPr lang="en-US" dirty="0" smtClean="0"/>
          </a:p>
          <a:p>
            <a:r>
              <a:rPr lang="en-US" dirty="0" smtClean="0"/>
              <a:t>LRGs</a:t>
            </a:r>
            <a:r>
              <a:rPr lang="en-US" baseline="0" dirty="0" smtClean="0"/>
              <a:t> might contain too narrow of a SFH range. Might want to use younger, more active bright galaxies.</a:t>
            </a:r>
            <a:endParaRPr lang="en-US" dirty="0"/>
          </a:p>
        </p:txBody>
      </p:sp>
      <p:sp>
        <p:nvSpPr>
          <p:cNvPr id="4" name="Slide Number Placeholder 3"/>
          <p:cNvSpPr>
            <a:spLocks noGrp="1"/>
          </p:cNvSpPr>
          <p:nvPr>
            <p:ph type="sldNum" sz="quarter" idx="10"/>
          </p:nvPr>
        </p:nvSpPr>
        <p:spPr/>
        <p:txBody>
          <a:bodyPr/>
          <a:lstStyle/>
          <a:p>
            <a:fld id="{601C96DA-B53C-B542-A94F-CB2944E40FE5}" type="slidenum">
              <a:rPr lang="en-US" smtClean="0"/>
              <a:t>13</a:t>
            </a:fld>
            <a:endParaRPr lang="en-US"/>
          </a:p>
        </p:txBody>
      </p:sp>
    </p:spTree>
    <p:extLst>
      <p:ext uri="{BB962C8B-B14F-4D97-AF65-F5344CB8AC3E}">
        <p14:creationId xmlns:p14="http://schemas.microsoft.com/office/powerpoint/2010/main" val="3776754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a:t>
            </a:r>
            <a:r>
              <a:rPr lang="en-US" baseline="0" dirty="0" err="1" smtClean="0"/>
              <a:t>Pillepich</a:t>
            </a:r>
            <a:r>
              <a:rPr lang="en-US" baseline="0" dirty="0" smtClean="0"/>
              <a:t> et al, stellar halos are characterized by the logarithmic slope of the luminosity density profiles, which were then related to the properties of the underlying Dark Matter. Stellar Halo slopes (alpha stars) are thought to be direct evidence of the evolution of Cold Dark Matter Halos and their mass assembly histories. Like in the paper, we are interested in the component that extends beyond the main body of the galaxy, the stellar envelope. </a:t>
            </a:r>
          </a:p>
          <a:p>
            <a:endParaRPr lang="en-US" baseline="0" dirty="0" smtClean="0"/>
          </a:p>
          <a:p>
            <a:r>
              <a:rPr lang="en-US" baseline="0" dirty="0" smtClean="0"/>
              <a:t>Figure 1 shows two different projections of dark matter density and stellar light, as well as the corresponding spherically averaged density profile. (elliptical is upper). </a:t>
            </a:r>
            <a:r>
              <a:rPr lang="en-US" baseline="0" dirty="0" err="1" smtClean="0"/>
              <a:t>Pillepich</a:t>
            </a:r>
            <a:r>
              <a:rPr lang="en-US" baseline="0" dirty="0" smtClean="0"/>
              <a:t> fit the outer averaged density profiles to a single power law. Her boundaries were r1/2 to the </a:t>
            </a:r>
            <a:r>
              <a:rPr lang="en-US" baseline="0" dirty="0" err="1" smtClean="0"/>
              <a:t>virial</a:t>
            </a:r>
            <a:r>
              <a:rPr lang="en-US" baseline="0" dirty="0" smtClean="0"/>
              <a:t> radius. We see that the slopes of the mass density profiles for the stars and Dark matter both decrease as our </a:t>
            </a:r>
            <a:r>
              <a:rPr lang="en-US" baseline="0" dirty="0" err="1" smtClean="0"/>
              <a:t>comoving</a:t>
            </a:r>
            <a:r>
              <a:rPr lang="en-US" baseline="0" dirty="0" smtClean="0"/>
              <a:t> distance increases. We eventually want to get our research to be the right-handed figure, plotting the relationship between the slope of the stellar halo and the total mass of the dark matter halo. In that figure, LRGs are the red data points– </a:t>
            </a:r>
            <a:r>
              <a:rPr lang="en-US" baseline="0" dirty="0" err="1" smtClean="0"/>
              <a:t>highmass</a:t>
            </a:r>
            <a:r>
              <a:rPr lang="en-US" baseline="0" dirty="0" smtClean="0"/>
              <a:t> </a:t>
            </a:r>
            <a:r>
              <a:rPr lang="en-US" baseline="0" dirty="0" err="1" smtClean="0"/>
              <a:t>ellipticals</a:t>
            </a:r>
            <a:r>
              <a:rPr lang="en-US" baseline="0" dirty="0" smtClean="0"/>
              <a:t>.</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We want to better understand the coevolution of dark and visible matter throughout the formation of LRGs. Like in </a:t>
            </a:r>
            <a:r>
              <a:rPr lang="en-US" baseline="0" dirty="0" err="1" smtClean="0"/>
              <a:t>Pillepich</a:t>
            </a:r>
            <a:r>
              <a:rPr lang="en-US" baseline="0" dirty="0" smtClean="0"/>
              <a:t>, we believe this will be accomplished through plotting the luminosity density profile of the LRGs and stacking these profiles. LRGs have little star formation (which causes their red hue). This is important because the luminosity profiles can be homogeneous, and not affected by various rates of star formation. By fitting the slopes of the stacked luminosity profiles, we hope to connect the stellar envelope to the Dark Matter Halo</a:t>
            </a:r>
            <a:endParaRPr lang="en-US" dirty="0" smtClean="0"/>
          </a:p>
        </p:txBody>
      </p:sp>
      <p:sp>
        <p:nvSpPr>
          <p:cNvPr id="4" name="Slide Number Placeholder 3"/>
          <p:cNvSpPr>
            <a:spLocks noGrp="1"/>
          </p:cNvSpPr>
          <p:nvPr>
            <p:ph type="sldNum" sz="quarter" idx="10"/>
          </p:nvPr>
        </p:nvSpPr>
        <p:spPr/>
        <p:txBody>
          <a:bodyPr/>
          <a:lstStyle/>
          <a:p>
            <a:fld id="{601C96DA-B53C-B542-A94F-CB2944E40FE5}" type="slidenum">
              <a:rPr lang="en-US" smtClean="0"/>
              <a:t>3</a:t>
            </a:fld>
            <a:endParaRPr lang="en-US"/>
          </a:p>
        </p:txBody>
      </p:sp>
    </p:spTree>
    <p:extLst>
      <p:ext uri="{BB962C8B-B14F-4D97-AF65-F5344CB8AC3E}">
        <p14:creationId xmlns:p14="http://schemas.microsoft.com/office/powerpoint/2010/main" val="3259381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Main Objective of HSC: understand the correlation between a</a:t>
            </a:r>
            <a:r>
              <a:rPr lang="en-US" baseline="0" dirty="0" smtClean="0"/>
              <a:t> Luminous Red Galaxy’s mass assembly history and the underlying Dark Matter Halo. </a:t>
            </a:r>
          </a:p>
          <a:p>
            <a:endParaRPr lang="en-US" baseline="0" dirty="0" smtClean="0"/>
          </a:p>
          <a:p>
            <a:r>
              <a:rPr lang="en-US" baseline="0" dirty="0" smtClean="0"/>
              <a:t>HSC is a multi-band imaging survey, covering the bands </a:t>
            </a:r>
            <a:r>
              <a:rPr lang="en-US" baseline="0" dirty="0" err="1" smtClean="0"/>
              <a:t>g,r,i,z,y</a:t>
            </a:r>
            <a:r>
              <a:rPr lang="en-US" baseline="0" dirty="0" smtClean="0"/>
              <a:t>. It gets multi-aperture magnitudes for every galaxy. I specifically use the I band throughout my tests.</a:t>
            </a:r>
          </a:p>
          <a:p>
            <a:endParaRPr lang="en-US" baseline="0" dirty="0" smtClean="0"/>
          </a:p>
          <a:p>
            <a:r>
              <a:rPr lang="en-US" baseline="0" dirty="0" smtClean="0"/>
              <a:t>For our survey, we are using HSC’s Wide field. It is important to note that there has been other observational studies that use stellar profiles as a probe of mass assembly. However, HSC goes to very low surface brightness and can probe the envelope better and for more galaxies. Therefore, it is the best tool for this technique.</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order to certify the validity of our results, it is essential that we test the photometric contamination caused by fainter galaxies that are not properly resolved. Our catalogue flags certain galaxies we suspect might contaminate our data. As seen in the table, there are a variety of different flags that we determined negatively impact our results, and are therefore</a:t>
            </a:r>
            <a:r>
              <a:rPr lang="en-US" baseline="0" dirty="0" smtClean="0"/>
              <a:t> necessary to disregard</a:t>
            </a:r>
            <a:r>
              <a:rPr lang="en-US" dirty="0" smtClean="0"/>
              <a:t>. For example…</a:t>
            </a:r>
          </a:p>
          <a:p>
            <a:endParaRPr lang="en-US" dirty="0" smtClean="0"/>
          </a:p>
          <a:p>
            <a:r>
              <a:rPr lang="en-US" baseline="0" dirty="0" smtClean="0"/>
              <a:t>My first task was to determine whether or not galaxies flagged as bright objects should be </a:t>
            </a:r>
            <a:r>
              <a:rPr lang="en-US" baseline="0" dirty="0" err="1" smtClean="0"/>
              <a:t>disregraded</a:t>
            </a:r>
            <a:r>
              <a:rPr lang="en-US" baseline="0" dirty="0" smtClean="0"/>
              <a:t>. Galaxies not properly resolved, or </a:t>
            </a:r>
            <a:r>
              <a:rPr lang="en-US" baseline="0" dirty="0" err="1" smtClean="0"/>
              <a:t>deblended</a:t>
            </a:r>
            <a:r>
              <a:rPr lang="en-US" baseline="0" dirty="0" smtClean="0"/>
              <a:t>,  can saturate the apparent magnitude of the galaxy, most prominently at the outer stellar halo of the galaxy. Thus, they appear to be brighter. Since galaxies flagged as this make up almost half of our sample, it is crucial to determine whether or not these should be removed.</a:t>
            </a:r>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01C96DA-B53C-B542-A94F-CB2944E40FE5}" type="slidenum">
              <a:rPr lang="en-US" smtClean="0"/>
              <a:t>4</a:t>
            </a:fld>
            <a:endParaRPr lang="en-US"/>
          </a:p>
        </p:txBody>
      </p:sp>
    </p:spTree>
    <p:extLst>
      <p:ext uri="{BB962C8B-B14F-4D97-AF65-F5344CB8AC3E}">
        <p14:creationId xmlns:p14="http://schemas.microsoft.com/office/powerpoint/2010/main" val="3669016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To determine whether</a:t>
            </a:r>
            <a:r>
              <a:rPr lang="en-US" baseline="0" dirty="0" smtClean="0"/>
              <a:t> or not bright object centers negatively impact our luminosity profiles, we separate them into two populations, once where </a:t>
            </a:r>
            <a:r>
              <a:rPr lang="en-US" baseline="0" dirty="0" err="1" smtClean="0"/>
              <a:t>flags.pixel.bright.object</a:t>
            </a:r>
            <a:r>
              <a:rPr lang="en-US" baseline="0" dirty="0" smtClean="0"/>
              <a:t> is TRUE and one where it is FALSE.</a:t>
            </a:r>
            <a:endParaRPr lang="en-US" dirty="0" smtClean="0"/>
          </a:p>
          <a:p>
            <a:endParaRPr lang="en-US" dirty="0" smtClean="0"/>
          </a:p>
          <a:p>
            <a:r>
              <a:rPr lang="en-US" dirty="0" smtClean="0"/>
              <a:t>We want</a:t>
            </a:r>
            <a:r>
              <a:rPr lang="en-US" baseline="0" dirty="0" smtClean="0"/>
              <a:t> plot luminosity density </a:t>
            </a:r>
            <a:r>
              <a:rPr lang="en-US" baseline="0" dirty="0" err="1" smtClean="0"/>
              <a:t>vs</a:t>
            </a:r>
            <a:r>
              <a:rPr lang="en-US" baseline="0" dirty="0" smtClean="0"/>
              <a:t> the </a:t>
            </a:r>
            <a:r>
              <a:rPr lang="en-US" baseline="0" dirty="0" err="1" smtClean="0"/>
              <a:t>comoving</a:t>
            </a:r>
            <a:r>
              <a:rPr lang="en-US" baseline="0" dirty="0" smtClean="0"/>
              <a:t> distance</a:t>
            </a:r>
            <a:endParaRPr lang="en-US" dirty="0" smtClean="0"/>
          </a:p>
          <a:p>
            <a:endParaRPr lang="en-US" dirty="0" smtClean="0"/>
          </a:p>
          <a:p>
            <a:r>
              <a:rPr lang="en-US" dirty="0" smtClean="0"/>
              <a:t>HSC</a:t>
            </a:r>
            <a:r>
              <a:rPr lang="en-US" baseline="0" dirty="0" smtClean="0"/>
              <a:t> gets the multi-aperture magnitudes of every galaxy. These 10 aperture radii are given in </a:t>
            </a:r>
            <a:r>
              <a:rPr lang="en-US" baseline="0" dirty="0" err="1" smtClean="0"/>
              <a:t>arcseconds</a:t>
            </a:r>
            <a:r>
              <a:rPr lang="en-US" baseline="0" dirty="0" smtClean="0"/>
              <a:t>.  Since every galaxy is located at varying distances from Earth, and we use the same aperture radii on each galaxy, we must convert these radii to </a:t>
            </a:r>
            <a:r>
              <a:rPr lang="en-US" baseline="0" dirty="0" err="1" smtClean="0"/>
              <a:t>comoving</a:t>
            </a:r>
            <a:r>
              <a:rPr lang="en-US" baseline="0" dirty="0" smtClean="0"/>
              <a:t> distances, which is given in </a:t>
            </a:r>
            <a:r>
              <a:rPr lang="en-US" baseline="0" dirty="0" err="1" smtClean="0"/>
              <a:t>kpc</a:t>
            </a:r>
            <a:r>
              <a:rPr lang="en-US" baseline="0" dirty="0" smtClean="0"/>
              <a:t>. This normalizes our distances to the outer stellar halos.</a:t>
            </a:r>
          </a:p>
          <a:p>
            <a:endParaRPr lang="en-US" baseline="0" dirty="0" smtClean="0"/>
          </a:p>
          <a:p>
            <a:r>
              <a:rPr lang="en-US" baseline="0" dirty="0" smtClean="0"/>
              <a:t>We derive the luminosity from the given apparent magnitudes and divide by the square of the </a:t>
            </a:r>
            <a:r>
              <a:rPr lang="en-US" baseline="0" dirty="0" err="1" smtClean="0"/>
              <a:t>comoving</a:t>
            </a:r>
            <a:r>
              <a:rPr lang="en-US" baseline="0" dirty="0" smtClean="0"/>
              <a:t> distance. </a:t>
            </a:r>
          </a:p>
          <a:p>
            <a:endParaRPr lang="en-US" baseline="0" dirty="0" smtClean="0"/>
          </a:p>
        </p:txBody>
      </p:sp>
      <p:sp>
        <p:nvSpPr>
          <p:cNvPr id="4" name="Slide Number Placeholder 3"/>
          <p:cNvSpPr>
            <a:spLocks noGrp="1"/>
          </p:cNvSpPr>
          <p:nvPr>
            <p:ph type="sldNum" sz="quarter" idx="10"/>
          </p:nvPr>
        </p:nvSpPr>
        <p:spPr/>
        <p:txBody>
          <a:bodyPr/>
          <a:lstStyle/>
          <a:p>
            <a:fld id="{601C96DA-B53C-B542-A94F-CB2944E40FE5}" type="slidenum">
              <a:rPr lang="en-US" smtClean="0"/>
              <a:t>5</a:t>
            </a:fld>
            <a:endParaRPr lang="en-US"/>
          </a:p>
        </p:txBody>
      </p:sp>
    </p:spTree>
    <p:extLst>
      <p:ext uri="{BB962C8B-B14F-4D97-AF65-F5344CB8AC3E}">
        <p14:creationId xmlns:p14="http://schemas.microsoft.com/office/powerpoint/2010/main" val="4189525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Before we make the luminosity profiles, we want to check that all of our galaxies have a </a:t>
            </a:r>
            <a:r>
              <a:rPr lang="en-US" baseline="0" dirty="0" err="1" smtClean="0"/>
              <a:t>gaussian</a:t>
            </a:r>
            <a:r>
              <a:rPr lang="en-US" baseline="0" dirty="0" smtClean="0"/>
              <a:t> distribution of redshifts and luminosities. I plot the distributions of both.</a:t>
            </a:r>
            <a:endParaRPr lang="en-US" dirty="0" smtClean="0"/>
          </a:p>
          <a:p>
            <a:endParaRPr lang="en-US" dirty="0" smtClean="0"/>
          </a:p>
          <a:p>
            <a:r>
              <a:rPr lang="en-US" dirty="0" smtClean="0"/>
              <a:t>Varying parts of the stacked profile use distinct galaxies at different redshifts. The apparent magnitudes and redshifts for the flagged galaxies aren't normally distributed like the non-flagged galaxies. While the blue bars trail off at m=17, we also notice that they trail off at z=0.2. Since these galaxies were of lower redshift, they appear to be more luminous. Since we are measuring intrinsic brightness, our stacked profile was falsely brighter. </a:t>
            </a:r>
          </a:p>
          <a:p>
            <a:endParaRPr lang="en-US" dirty="0" smtClean="0"/>
          </a:p>
          <a:p>
            <a:r>
              <a:rPr lang="en-US" dirty="0" smtClean="0"/>
              <a:t>This is evidence that those LRGs are flagged as Bright Objects because they offset our stacked profile. Therefore, we set a lower limit of 0.2 to our redshift distribution. </a:t>
            </a:r>
            <a:endParaRPr lang="en-US" dirty="0"/>
          </a:p>
        </p:txBody>
      </p:sp>
      <p:sp>
        <p:nvSpPr>
          <p:cNvPr id="4" name="Slide Number Placeholder 3"/>
          <p:cNvSpPr>
            <a:spLocks noGrp="1"/>
          </p:cNvSpPr>
          <p:nvPr>
            <p:ph type="sldNum" sz="quarter" idx="10"/>
          </p:nvPr>
        </p:nvSpPr>
        <p:spPr/>
        <p:txBody>
          <a:bodyPr/>
          <a:lstStyle/>
          <a:p>
            <a:fld id="{601C96DA-B53C-B542-A94F-CB2944E40FE5}" type="slidenum">
              <a:rPr lang="en-US" smtClean="0"/>
              <a:t>6</a:t>
            </a:fld>
            <a:endParaRPr lang="en-US"/>
          </a:p>
        </p:txBody>
      </p:sp>
    </p:spTree>
    <p:extLst>
      <p:ext uri="{BB962C8B-B14F-4D97-AF65-F5344CB8AC3E}">
        <p14:creationId xmlns:p14="http://schemas.microsoft.com/office/powerpoint/2010/main" val="1582717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Finally, we fit a line of best fit (using linear regression) to the stacked profile and the individual profiles. In order to homogenize our results, so they are all fit to the same physical boundary, we set an inner boundary of r1/2 and an outer boundary of exactly 6r1/2 to both individual luminosity profiles and stacked profiles. The half radii typically marks the inner boundary of the galactic halo. While typically the </a:t>
            </a:r>
            <a:r>
              <a:rPr lang="en-US" baseline="0" dirty="0" err="1" smtClean="0"/>
              <a:t>virial</a:t>
            </a:r>
            <a:r>
              <a:rPr lang="en-US" baseline="0" dirty="0" smtClean="0"/>
              <a:t> radius is used for the outer boundary, we found that the </a:t>
            </a:r>
            <a:r>
              <a:rPr lang="en-US" baseline="0" dirty="0" err="1" smtClean="0"/>
              <a:t>virial</a:t>
            </a:r>
            <a:r>
              <a:rPr lang="en-US" baseline="0" dirty="0" smtClean="0"/>
              <a:t> radius extended beyond our largest aperture. This helps avoid contamination from un-blended sources at the edge of bright galaxies’ envelopes.</a:t>
            </a:r>
            <a:endParaRPr lang="en-US" dirty="0" smtClean="0"/>
          </a:p>
          <a:p>
            <a:endParaRPr lang="en-US" dirty="0" smtClean="0"/>
          </a:p>
          <a:p>
            <a:r>
              <a:rPr lang="en-US" dirty="0" smtClean="0"/>
              <a:t>Getting the slope is important because…</a:t>
            </a:r>
          </a:p>
          <a:p>
            <a:endParaRPr lang="en-US" dirty="0" smtClean="0"/>
          </a:p>
          <a:p>
            <a:r>
              <a:rPr lang="en-US" dirty="0" smtClean="0"/>
              <a:t>Interestingly, we see that galaxies flagged as bright objects are in agreement with those not flagged. The</a:t>
            </a:r>
            <a:r>
              <a:rPr lang="en-US" baseline="0" dirty="0" smtClean="0"/>
              <a:t> error is negligent, and the bright objects are barely, if any, more luminous than the galaxies not flagged as bright objects.</a:t>
            </a:r>
            <a:endParaRPr lang="en-US" dirty="0"/>
          </a:p>
        </p:txBody>
      </p:sp>
      <p:sp>
        <p:nvSpPr>
          <p:cNvPr id="4" name="Slide Number Placeholder 3"/>
          <p:cNvSpPr>
            <a:spLocks noGrp="1"/>
          </p:cNvSpPr>
          <p:nvPr>
            <p:ph type="sldNum" sz="quarter" idx="10"/>
          </p:nvPr>
        </p:nvSpPr>
        <p:spPr/>
        <p:txBody>
          <a:bodyPr/>
          <a:lstStyle/>
          <a:p>
            <a:fld id="{601C96DA-B53C-B542-A94F-CB2944E40FE5}" type="slidenum">
              <a:rPr lang="en-US" smtClean="0"/>
              <a:t>7</a:t>
            </a:fld>
            <a:endParaRPr lang="en-US"/>
          </a:p>
        </p:txBody>
      </p:sp>
    </p:spTree>
    <p:extLst>
      <p:ext uri="{BB962C8B-B14F-4D97-AF65-F5344CB8AC3E}">
        <p14:creationId xmlns:p14="http://schemas.microsoft.com/office/powerpoint/2010/main" val="1164197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Every time a galaxy goes through a merger, visible aspects of a galaxy’s spectrum is affected, such as the distribution of stars in the stellar envelope. However, the Dark matter in its halo is also tidally disrupted. </a:t>
            </a:r>
          </a:p>
          <a:p>
            <a:endParaRPr lang="en-US" dirty="0" smtClean="0"/>
          </a:p>
          <a:p>
            <a:r>
              <a:rPr lang="en-US" dirty="0" smtClean="0"/>
              <a:t>Because LRGs</a:t>
            </a:r>
            <a:r>
              <a:rPr lang="en-US" baseline="0" dirty="0" smtClean="0"/>
              <a:t> are all early-type (old) galaxies, they are more likely to have already undergone mergers and we can more easily uncover the Dark matter distribution. </a:t>
            </a:r>
          </a:p>
          <a:p>
            <a:endParaRPr lang="en-US" dirty="0" smtClean="0"/>
          </a:p>
          <a:p>
            <a:endParaRPr lang="en-US" dirty="0" smtClean="0"/>
          </a:p>
          <a:p>
            <a:r>
              <a:rPr lang="en-US" dirty="0" smtClean="0"/>
              <a:t>One</a:t>
            </a:r>
            <a:r>
              <a:rPr lang="en-US" baseline="0" dirty="0" smtClean="0"/>
              <a:t> test we want to accomplish is determining if there is a relationship between the luminosity profile slopes and star formation history. </a:t>
            </a:r>
          </a:p>
          <a:p>
            <a:endParaRPr lang="en-US" baseline="0" dirty="0" smtClean="0"/>
          </a:p>
          <a:p>
            <a:r>
              <a:rPr lang="en-US" baseline="0" dirty="0" smtClean="0"/>
              <a:t>Using a code that fits the spectra of all LRGs, we match those galaxies with the ones in our first catalogue to get their total spectral data. We now have access to each galaxies </a:t>
            </a:r>
            <a:r>
              <a:rPr lang="en-US" baseline="0" dirty="0" err="1" smtClean="0"/>
              <a:t>metallicity</a:t>
            </a:r>
            <a:r>
              <a:rPr lang="en-US" baseline="0" dirty="0" smtClean="0"/>
              <a:t>, as well as their mass formation histories.</a:t>
            </a:r>
          </a:p>
          <a:p>
            <a:endParaRPr lang="en-US" baseline="0" dirty="0" smtClean="0"/>
          </a:p>
          <a:p>
            <a:r>
              <a:rPr lang="en-US" baseline="0" dirty="0" smtClean="0"/>
              <a:t>These are all early-type galaxies, but we can still distinguish them by SFH based on when they accumulated the most mass. We choose to label the older galaxies those which had most of their mass formed in the oldest age bin (between 9.06 and 14 billion years ago.) All of the other galaxies we consider “younger.”</a:t>
            </a:r>
          </a:p>
          <a:p>
            <a:endParaRPr lang="en-US" baseline="0" dirty="0" smtClean="0"/>
          </a:p>
          <a:p>
            <a:r>
              <a:rPr lang="en-US" baseline="0" dirty="0" smtClean="0"/>
              <a:t>Above, after separating the LRGs into two separate populations, I find the mass fraction (by dividing the mass of a galaxy in each age bin by the total current mass of the galaxy) for each galaxy and stacking those mass fractions into each age bin. As expected, the majority of the mass is formed in the oldest age bin, remains the same regardless of the age of the LRGs.</a:t>
            </a:r>
            <a:endParaRPr lang="en-US" dirty="0"/>
          </a:p>
        </p:txBody>
      </p:sp>
      <p:sp>
        <p:nvSpPr>
          <p:cNvPr id="4" name="Slide Number Placeholder 3"/>
          <p:cNvSpPr>
            <a:spLocks noGrp="1"/>
          </p:cNvSpPr>
          <p:nvPr>
            <p:ph type="sldNum" sz="quarter" idx="10"/>
          </p:nvPr>
        </p:nvSpPr>
        <p:spPr/>
        <p:txBody>
          <a:bodyPr/>
          <a:lstStyle/>
          <a:p>
            <a:fld id="{601C96DA-B53C-B542-A94F-CB2944E40FE5}" type="slidenum">
              <a:rPr lang="en-US" smtClean="0"/>
              <a:t>8</a:t>
            </a:fld>
            <a:endParaRPr lang="en-US"/>
          </a:p>
        </p:txBody>
      </p:sp>
    </p:spTree>
    <p:extLst>
      <p:ext uri="{BB962C8B-B14F-4D97-AF65-F5344CB8AC3E}">
        <p14:creationId xmlns:p14="http://schemas.microsoft.com/office/powerpoint/2010/main" val="617202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were to solely compare slopes of the older and younger galaxies, they would</a:t>
            </a:r>
            <a:r>
              <a:rPr lang="en-US" baseline="0" dirty="0" smtClean="0"/>
              <a:t> appear to be in agreement. The stacked slopes coincide with the Gaussian distribution of the individual slopes within one sigma.  While it is easy to automatically conclude that star formation history doesn’t affect mass accretion, it is important to note that about half of the galaxies in each older and younger population are flagged as Bright Objects. Next, individually for each population, we must compare the flagged and not flagged subsamples</a:t>
            </a:r>
            <a:endParaRPr lang="en-US" dirty="0"/>
          </a:p>
        </p:txBody>
      </p:sp>
      <p:sp>
        <p:nvSpPr>
          <p:cNvPr id="4" name="Slide Number Placeholder 3"/>
          <p:cNvSpPr>
            <a:spLocks noGrp="1"/>
          </p:cNvSpPr>
          <p:nvPr>
            <p:ph type="sldNum" sz="quarter" idx="10"/>
          </p:nvPr>
        </p:nvSpPr>
        <p:spPr/>
        <p:txBody>
          <a:bodyPr/>
          <a:lstStyle/>
          <a:p>
            <a:fld id="{601C96DA-B53C-B542-A94F-CB2944E40FE5}" type="slidenum">
              <a:rPr lang="en-US" smtClean="0"/>
              <a:t>9</a:t>
            </a:fld>
            <a:endParaRPr lang="en-US"/>
          </a:p>
        </p:txBody>
      </p:sp>
    </p:spTree>
    <p:extLst>
      <p:ext uri="{BB962C8B-B14F-4D97-AF65-F5344CB8AC3E}">
        <p14:creationId xmlns:p14="http://schemas.microsoft.com/office/powerpoint/2010/main" val="2826134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a:t>
            </a:r>
            <a:r>
              <a:rPr lang="en-US" baseline="0" dirty="0" smtClean="0"/>
              <a:t> as we saw when we plotted the luminosity profiles of all the flagged and not flagged galaxies, there is no significant difference between the flagged and not flagged stacked profiles for the different SFH. </a:t>
            </a:r>
            <a:endParaRPr lang="en-US" dirty="0"/>
          </a:p>
        </p:txBody>
      </p:sp>
      <p:sp>
        <p:nvSpPr>
          <p:cNvPr id="4" name="Slide Number Placeholder 3"/>
          <p:cNvSpPr>
            <a:spLocks noGrp="1"/>
          </p:cNvSpPr>
          <p:nvPr>
            <p:ph type="sldNum" sz="quarter" idx="10"/>
          </p:nvPr>
        </p:nvSpPr>
        <p:spPr/>
        <p:txBody>
          <a:bodyPr/>
          <a:lstStyle/>
          <a:p>
            <a:fld id="{601C96DA-B53C-B542-A94F-CB2944E40FE5}" type="slidenum">
              <a:rPr lang="en-US" smtClean="0"/>
              <a:t>10</a:t>
            </a:fld>
            <a:endParaRPr lang="en-US"/>
          </a:p>
        </p:txBody>
      </p:sp>
    </p:spTree>
    <p:extLst>
      <p:ext uri="{BB962C8B-B14F-4D97-AF65-F5344CB8AC3E}">
        <p14:creationId xmlns:p14="http://schemas.microsoft.com/office/powerpoint/2010/main" val="251640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E14719-D1DA-664D-8033-404D4703C09D}" type="datetime1">
              <a:rPr lang="en-US" smtClean="0"/>
              <a:t>7/25/16</a:t>
            </a:fld>
            <a:endParaRPr lang="en-US"/>
          </a:p>
        </p:txBody>
      </p:sp>
      <p:sp>
        <p:nvSpPr>
          <p:cNvPr id="5" name="Footer Placeholder 4"/>
          <p:cNvSpPr>
            <a:spLocks noGrp="1"/>
          </p:cNvSpPr>
          <p:nvPr>
            <p:ph type="ftr" sz="quarter" idx="11"/>
          </p:nvPr>
        </p:nvSpPr>
        <p:spPr/>
        <p:txBody>
          <a:bodyPr/>
          <a:lstStyle/>
          <a:p>
            <a:r>
              <a:rPr lang="en-US" smtClean="0"/>
              <a:t>Amanda Newmark</a:t>
            </a:r>
            <a:endParaRPr lang="en-US"/>
          </a:p>
        </p:txBody>
      </p:sp>
      <p:sp>
        <p:nvSpPr>
          <p:cNvPr id="6" name="Slide Number Placeholder 5"/>
          <p:cNvSpPr>
            <a:spLocks noGrp="1"/>
          </p:cNvSpPr>
          <p:nvPr>
            <p:ph type="sldNum" sz="quarter" idx="12"/>
          </p:nvPr>
        </p:nvSpPr>
        <p:spPr/>
        <p:txBody>
          <a:bodyPr/>
          <a:lstStyle/>
          <a:p>
            <a:fld id="{802F4DA7-069C-5C41-B7EC-E51BE724DFC0}" type="slidenum">
              <a:rPr lang="en-US" smtClean="0"/>
              <a:t>‹#›</a:t>
            </a:fld>
            <a:endParaRPr lang="en-US"/>
          </a:p>
        </p:txBody>
      </p:sp>
    </p:spTree>
    <p:extLst>
      <p:ext uri="{BB962C8B-B14F-4D97-AF65-F5344CB8AC3E}">
        <p14:creationId xmlns:p14="http://schemas.microsoft.com/office/powerpoint/2010/main" val="542562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C3F003-771A-D84D-9AA5-C590E91A7B9E}" type="datetime1">
              <a:rPr lang="en-US" smtClean="0"/>
              <a:t>7/25/16</a:t>
            </a:fld>
            <a:endParaRPr lang="en-US"/>
          </a:p>
        </p:txBody>
      </p:sp>
      <p:sp>
        <p:nvSpPr>
          <p:cNvPr id="5" name="Footer Placeholder 4"/>
          <p:cNvSpPr>
            <a:spLocks noGrp="1"/>
          </p:cNvSpPr>
          <p:nvPr>
            <p:ph type="ftr" sz="quarter" idx="11"/>
          </p:nvPr>
        </p:nvSpPr>
        <p:spPr/>
        <p:txBody>
          <a:bodyPr/>
          <a:lstStyle/>
          <a:p>
            <a:r>
              <a:rPr lang="en-US" smtClean="0"/>
              <a:t>Amanda Newmark</a:t>
            </a:r>
            <a:endParaRPr lang="en-US"/>
          </a:p>
        </p:txBody>
      </p:sp>
      <p:sp>
        <p:nvSpPr>
          <p:cNvPr id="6" name="Slide Number Placeholder 5"/>
          <p:cNvSpPr>
            <a:spLocks noGrp="1"/>
          </p:cNvSpPr>
          <p:nvPr>
            <p:ph type="sldNum" sz="quarter" idx="12"/>
          </p:nvPr>
        </p:nvSpPr>
        <p:spPr/>
        <p:txBody>
          <a:bodyPr/>
          <a:lstStyle/>
          <a:p>
            <a:fld id="{802F4DA7-069C-5C41-B7EC-E51BE724DFC0}" type="slidenum">
              <a:rPr lang="en-US" smtClean="0"/>
              <a:t>‹#›</a:t>
            </a:fld>
            <a:endParaRPr lang="en-US"/>
          </a:p>
        </p:txBody>
      </p:sp>
    </p:spTree>
    <p:extLst>
      <p:ext uri="{BB962C8B-B14F-4D97-AF65-F5344CB8AC3E}">
        <p14:creationId xmlns:p14="http://schemas.microsoft.com/office/powerpoint/2010/main" val="1662295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E140EF-8DB5-CE47-9A9C-7C9BA2CB2BF4}" type="datetime1">
              <a:rPr lang="en-US" smtClean="0"/>
              <a:t>7/25/16</a:t>
            </a:fld>
            <a:endParaRPr lang="en-US"/>
          </a:p>
        </p:txBody>
      </p:sp>
      <p:sp>
        <p:nvSpPr>
          <p:cNvPr id="5" name="Footer Placeholder 4"/>
          <p:cNvSpPr>
            <a:spLocks noGrp="1"/>
          </p:cNvSpPr>
          <p:nvPr>
            <p:ph type="ftr" sz="quarter" idx="11"/>
          </p:nvPr>
        </p:nvSpPr>
        <p:spPr/>
        <p:txBody>
          <a:bodyPr/>
          <a:lstStyle/>
          <a:p>
            <a:r>
              <a:rPr lang="en-US" smtClean="0"/>
              <a:t>Amanda Newmark</a:t>
            </a:r>
            <a:endParaRPr lang="en-US"/>
          </a:p>
        </p:txBody>
      </p:sp>
      <p:sp>
        <p:nvSpPr>
          <p:cNvPr id="6" name="Slide Number Placeholder 5"/>
          <p:cNvSpPr>
            <a:spLocks noGrp="1"/>
          </p:cNvSpPr>
          <p:nvPr>
            <p:ph type="sldNum" sz="quarter" idx="12"/>
          </p:nvPr>
        </p:nvSpPr>
        <p:spPr/>
        <p:txBody>
          <a:bodyPr/>
          <a:lstStyle/>
          <a:p>
            <a:fld id="{802F4DA7-069C-5C41-B7EC-E51BE724DFC0}" type="slidenum">
              <a:rPr lang="en-US" smtClean="0"/>
              <a:t>‹#›</a:t>
            </a:fld>
            <a:endParaRPr lang="en-US"/>
          </a:p>
        </p:txBody>
      </p:sp>
    </p:spTree>
    <p:extLst>
      <p:ext uri="{BB962C8B-B14F-4D97-AF65-F5344CB8AC3E}">
        <p14:creationId xmlns:p14="http://schemas.microsoft.com/office/powerpoint/2010/main" val="3624576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D78904-52F5-DB4F-AA0F-5363C5C6FDB6}" type="datetime1">
              <a:rPr lang="en-US" smtClean="0"/>
              <a:t>7/25/16</a:t>
            </a:fld>
            <a:endParaRPr lang="en-US"/>
          </a:p>
        </p:txBody>
      </p:sp>
      <p:sp>
        <p:nvSpPr>
          <p:cNvPr id="5" name="Footer Placeholder 4"/>
          <p:cNvSpPr>
            <a:spLocks noGrp="1"/>
          </p:cNvSpPr>
          <p:nvPr>
            <p:ph type="ftr" sz="quarter" idx="11"/>
          </p:nvPr>
        </p:nvSpPr>
        <p:spPr/>
        <p:txBody>
          <a:bodyPr/>
          <a:lstStyle/>
          <a:p>
            <a:r>
              <a:rPr lang="en-US" smtClean="0"/>
              <a:t>Amanda Newmark</a:t>
            </a:r>
            <a:endParaRPr lang="en-US"/>
          </a:p>
        </p:txBody>
      </p:sp>
      <p:sp>
        <p:nvSpPr>
          <p:cNvPr id="6" name="Slide Number Placeholder 5"/>
          <p:cNvSpPr>
            <a:spLocks noGrp="1"/>
          </p:cNvSpPr>
          <p:nvPr>
            <p:ph type="sldNum" sz="quarter" idx="12"/>
          </p:nvPr>
        </p:nvSpPr>
        <p:spPr/>
        <p:txBody>
          <a:bodyPr/>
          <a:lstStyle/>
          <a:p>
            <a:fld id="{802F4DA7-069C-5C41-B7EC-E51BE724DFC0}" type="slidenum">
              <a:rPr lang="en-US" smtClean="0"/>
              <a:t>‹#›</a:t>
            </a:fld>
            <a:endParaRPr lang="en-US"/>
          </a:p>
        </p:txBody>
      </p:sp>
    </p:spTree>
    <p:extLst>
      <p:ext uri="{BB962C8B-B14F-4D97-AF65-F5344CB8AC3E}">
        <p14:creationId xmlns:p14="http://schemas.microsoft.com/office/powerpoint/2010/main" val="3259453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BE829C-A5C7-0A42-8B2B-F37104784146}" type="datetime1">
              <a:rPr lang="en-US" smtClean="0"/>
              <a:t>7/25/16</a:t>
            </a:fld>
            <a:endParaRPr lang="en-US"/>
          </a:p>
        </p:txBody>
      </p:sp>
      <p:sp>
        <p:nvSpPr>
          <p:cNvPr id="5" name="Footer Placeholder 4"/>
          <p:cNvSpPr>
            <a:spLocks noGrp="1"/>
          </p:cNvSpPr>
          <p:nvPr>
            <p:ph type="ftr" sz="quarter" idx="11"/>
          </p:nvPr>
        </p:nvSpPr>
        <p:spPr/>
        <p:txBody>
          <a:bodyPr/>
          <a:lstStyle/>
          <a:p>
            <a:r>
              <a:rPr lang="en-US" smtClean="0"/>
              <a:t>Amanda Newmark</a:t>
            </a:r>
            <a:endParaRPr lang="en-US"/>
          </a:p>
        </p:txBody>
      </p:sp>
      <p:sp>
        <p:nvSpPr>
          <p:cNvPr id="6" name="Slide Number Placeholder 5"/>
          <p:cNvSpPr>
            <a:spLocks noGrp="1"/>
          </p:cNvSpPr>
          <p:nvPr>
            <p:ph type="sldNum" sz="quarter" idx="12"/>
          </p:nvPr>
        </p:nvSpPr>
        <p:spPr/>
        <p:txBody>
          <a:bodyPr/>
          <a:lstStyle/>
          <a:p>
            <a:fld id="{802F4DA7-069C-5C41-B7EC-E51BE724DFC0}" type="slidenum">
              <a:rPr lang="en-US" smtClean="0"/>
              <a:t>‹#›</a:t>
            </a:fld>
            <a:endParaRPr lang="en-US"/>
          </a:p>
        </p:txBody>
      </p:sp>
    </p:spTree>
    <p:extLst>
      <p:ext uri="{BB962C8B-B14F-4D97-AF65-F5344CB8AC3E}">
        <p14:creationId xmlns:p14="http://schemas.microsoft.com/office/powerpoint/2010/main" val="644733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93E4C3-AC53-D44C-A461-E553B782FCBD}" type="datetime1">
              <a:rPr lang="en-US" smtClean="0"/>
              <a:t>7/25/16</a:t>
            </a:fld>
            <a:endParaRPr lang="en-US"/>
          </a:p>
        </p:txBody>
      </p:sp>
      <p:sp>
        <p:nvSpPr>
          <p:cNvPr id="6" name="Footer Placeholder 5"/>
          <p:cNvSpPr>
            <a:spLocks noGrp="1"/>
          </p:cNvSpPr>
          <p:nvPr>
            <p:ph type="ftr" sz="quarter" idx="11"/>
          </p:nvPr>
        </p:nvSpPr>
        <p:spPr/>
        <p:txBody>
          <a:bodyPr/>
          <a:lstStyle/>
          <a:p>
            <a:r>
              <a:rPr lang="en-US" smtClean="0"/>
              <a:t>Amanda Newmark</a:t>
            </a:r>
            <a:endParaRPr lang="en-US"/>
          </a:p>
        </p:txBody>
      </p:sp>
      <p:sp>
        <p:nvSpPr>
          <p:cNvPr id="7" name="Slide Number Placeholder 6"/>
          <p:cNvSpPr>
            <a:spLocks noGrp="1"/>
          </p:cNvSpPr>
          <p:nvPr>
            <p:ph type="sldNum" sz="quarter" idx="12"/>
          </p:nvPr>
        </p:nvSpPr>
        <p:spPr/>
        <p:txBody>
          <a:bodyPr/>
          <a:lstStyle/>
          <a:p>
            <a:fld id="{802F4DA7-069C-5C41-B7EC-E51BE724DFC0}" type="slidenum">
              <a:rPr lang="en-US" smtClean="0"/>
              <a:t>‹#›</a:t>
            </a:fld>
            <a:endParaRPr lang="en-US"/>
          </a:p>
        </p:txBody>
      </p:sp>
    </p:spTree>
    <p:extLst>
      <p:ext uri="{BB962C8B-B14F-4D97-AF65-F5344CB8AC3E}">
        <p14:creationId xmlns:p14="http://schemas.microsoft.com/office/powerpoint/2010/main" val="1555464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1D123D-7911-7446-AFDF-DB4D3370AFAD}" type="datetime1">
              <a:rPr lang="en-US" smtClean="0"/>
              <a:t>7/25/16</a:t>
            </a:fld>
            <a:endParaRPr lang="en-US"/>
          </a:p>
        </p:txBody>
      </p:sp>
      <p:sp>
        <p:nvSpPr>
          <p:cNvPr id="8" name="Footer Placeholder 7"/>
          <p:cNvSpPr>
            <a:spLocks noGrp="1"/>
          </p:cNvSpPr>
          <p:nvPr>
            <p:ph type="ftr" sz="quarter" idx="11"/>
          </p:nvPr>
        </p:nvSpPr>
        <p:spPr/>
        <p:txBody>
          <a:bodyPr/>
          <a:lstStyle/>
          <a:p>
            <a:r>
              <a:rPr lang="en-US" smtClean="0"/>
              <a:t>Amanda Newmark</a:t>
            </a:r>
            <a:endParaRPr lang="en-US"/>
          </a:p>
        </p:txBody>
      </p:sp>
      <p:sp>
        <p:nvSpPr>
          <p:cNvPr id="9" name="Slide Number Placeholder 8"/>
          <p:cNvSpPr>
            <a:spLocks noGrp="1"/>
          </p:cNvSpPr>
          <p:nvPr>
            <p:ph type="sldNum" sz="quarter" idx="12"/>
          </p:nvPr>
        </p:nvSpPr>
        <p:spPr/>
        <p:txBody>
          <a:bodyPr/>
          <a:lstStyle/>
          <a:p>
            <a:fld id="{802F4DA7-069C-5C41-B7EC-E51BE724DFC0}" type="slidenum">
              <a:rPr lang="en-US" smtClean="0"/>
              <a:t>‹#›</a:t>
            </a:fld>
            <a:endParaRPr lang="en-US"/>
          </a:p>
        </p:txBody>
      </p:sp>
    </p:spTree>
    <p:extLst>
      <p:ext uri="{BB962C8B-B14F-4D97-AF65-F5344CB8AC3E}">
        <p14:creationId xmlns:p14="http://schemas.microsoft.com/office/powerpoint/2010/main" val="3431955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DB56E9-1FD0-BC47-A63B-698DB1C5BE5B}" type="datetime1">
              <a:rPr lang="en-US" smtClean="0"/>
              <a:t>7/25/16</a:t>
            </a:fld>
            <a:endParaRPr lang="en-US"/>
          </a:p>
        </p:txBody>
      </p:sp>
      <p:sp>
        <p:nvSpPr>
          <p:cNvPr id="4" name="Footer Placeholder 3"/>
          <p:cNvSpPr>
            <a:spLocks noGrp="1"/>
          </p:cNvSpPr>
          <p:nvPr>
            <p:ph type="ftr" sz="quarter" idx="11"/>
          </p:nvPr>
        </p:nvSpPr>
        <p:spPr/>
        <p:txBody>
          <a:bodyPr/>
          <a:lstStyle/>
          <a:p>
            <a:r>
              <a:rPr lang="en-US" smtClean="0"/>
              <a:t>Amanda Newmark</a:t>
            </a:r>
            <a:endParaRPr lang="en-US"/>
          </a:p>
        </p:txBody>
      </p:sp>
      <p:sp>
        <p:nvSpPr>
          <p:cNvPr id="5" name="Slide Number Placeholder 4"/>
          <p:cNvSpPr>
            <a:spLocks noGrp="1"/>
          </p:cNvSpPr>
          <p:nvPr>
            <p:ph type="sldNum" sz="quarter" idx="12"/>
          </p:nvPr>
        </p:nvSpPr>
        <p:spPr/>
        <p:txBody>
          <a:bodyPr/>
          <a:lstStyle/>
          <a:p>
            <a:fld id="{802F4DA7-069C-5C41-B7EC-E51BE724DFC0}" type="slidenum">
              <a:rPr lang="en-US" smtClean="0"/>
              <a:t>‹#›</a:t>
            </a:fld>
            <a:endParaRPr lang="en-US"/>
          </a:p>
        </p:txBody>
      </p:sp>
    </p:spTree>
    <p:extLst>
      <p:ext uri="{BB962C8B-B14F-4D97-AF65-F5344CB8AC3E}">
        <p14:creationId xmlns:p14="http://schemas.microsoft.com/office/powerpoint/2010/main" val="3331284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9F1FD4-A242-4540-A4A9-B9B5AE4838F1}" type="datetime1">
              <a:rPr lang="en-US" smtClean="0"/>
              <a:t>7/25/16</a:t>
            </a:fld>
            <a:endParaRPr lang="en-US"/>
          </a:p>
        </p:txBody>
      </p:sp>
      <p:sp>
        <p:nvSpPr>
          <p:cNvPr id="3" name="Footer Placeholder 2"/>
          <p:cNvSpPr>
            <a:spLocks noGrp="1"/>
          </p:cNvSpPr>
          <p:nvPr>
            <p:ph type="ftr" sz="quarter" idx="11"/>
          </p:nvPr>
        </p:nvSpPr>
        <p:spPr/>
        <p:txBody>
          <a:bodyPr/>
          <a:lstStyle/>
          <a:p>
            <a:r>
              <a:rPr lang="en-US" smtClean="0"/>
              <a:t>Amanda Newmark</a:t>
            </a:r>
            <a:endParaRPr lang="en-US"/>
          </a:p>
        </p:txBody>
      </p:sp>
      <p:sp>
        <p:nvSpPr>
          <p:cNvPr id="4" name="Slide Number Placeholder 3"/>
          <p:cNvSpPr>
            <a:spLocks noGrp="1"/>
          </p:cNvSpPr>
          <p:nvPr>
            <p:ph type="sldNum" sz="quarter" idx="12"/>
          </p:nvPr>
        </p:nvSpPr>
        <p:spPr/>
        <p:txBody>
          <a:bodyPr/>
          <a:lstStyle/>
          <a:p>
            <a:fld id="{802F4DA7-069C-5C41-B7EC-E51BE724DFC0}" type="slidenum">
              <a:rPr lang="en-US" smtClean="0"/>
              <a:t>‹#›</a:t>
            </a:fld>
            <a:endParaRPr lang="en-US"/>
          </a:p>
        </p:txBody>
      </p:sp>
    </p:spTree>
    <p:extLst>
      <p:ext uri="{BB962C8B-B14F-4D97-AF65-F5344CB8AC3E}">
        <p14:creationId xmlns:p14="http://schemas.microsoft.com/office/powerpoint/2010/main" val="3794292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138C9F-4A7E-1D42-B226-088606A4057B}" type="datetime1">
              <a:rPr lang="en-US" smtClean="0"/>
              <a:t>7/25/16</a:t>
            </a:fld>
            <a:endParaRPr lang="en-US"/>
          </a:p>
        </p:txBody>
      </p:sp>
      <p:sp>
        <p:nvSpPr>
          <p:cNvPr id="6" name="Footer Placeholder 5"/>
          <p:cNvSpPr>
            <a:spLocks noGrp="1"/>
          </p:cNvSpPr>
          <p:nvPr>
            <p:ph type="ftr" sz="quarter" idx="11"/>
          </p:nvPr>
        </p:nvSpPr>
        <p:spPr/>
        <p:txBody>
          <a:bodyPr/>
          <a:lstStyle/>
          <a:p>
            <a:r>
              <a:rPr lang="en-US" smtClean="0"/>
              <a:t>Amanda Newmark</a:t>
            </a:r>
            <a:endParaRPr lang="en-US"/>
          </a:p>
        </p:txBody>
      </p:sp>
      <p:sp>
        <p:nvSpPr>
          <p:cNvPr id="7" name="Slide Number Placeholder 6"/>
          <p:cNvSpPr>
            <a:spLocks noGrp="1"/>
          </p:cNvSpPr>
          <p:nvPr>
            <p:ph type="sldNum" sz="quarter" idx="12"/>
          </p:nvPr>
        </p:nvSpPr>
        <p:spPr/>
        <p:txBody>
          <a:bodyPr/>
          <a:lstStyle/>
          <a:p>
            <a:fld id="{802F4DA7-069C-5C41-B7EC-E51BE724DFC0}" type="slidenum">
              <a:rPr lang="en-US" smtClean="0"/>
              <a:t>‹#›</a:t>
            </a:fld>
            <a:endParaRPr lang="en-US"/>
          </a:p>
        </p:txBody>
      </p:sp>
    </p:spTree>
    <p:extLst>
      <p:ext uri="{BB962C8B-B14F-4D97-AF65-F5344CB8AC3E}">
        <p14:creationId xmlns:p14="http://schemas.microsoft.com/office/powerpoint/2010/main" val="322548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20F645-AF2E-724E-865A-8092AE8BD0E0}" type="datetime1">
              <a:rPr lang="en-US" smtClean="0"/>
              <a:t>7/25/16</a:t>
            </a:fld>
            <a:endParaRPr lang="en-US"/>
          </a:p>
        </p:txBody>
      </p:sp>
      <p:sp>
        <p:nvSpPr>
          <p:cNvPr id="6" name="Footer Placeholder 5"/>
          <p:cNvSpPr>
            <a:spLocks noGrp="1"/>
          </p:cNvSpPr>
          <p:nvPr>
            <p:ph type="ftr" sz="quarter" idx="11"/>
          </p:nvPr>
        </p:nvSpPr>
        <p:spPr/>
        <p:txBody>
          <a:bodyPr/>
          <a:lstStyle/>
          <a:p>
            <a:r>
              <a:rPr lang="en-US" smtClean="0"/>
              <a:t>Amanda Newmark</a:t>
            </a:r>
            <a:endParaRPr lang="en-US"/>
          </a:p>
        </p:txBody>
      </p:sp>
      <p:sp>
        <p:nvSpPr>
          <p:cNvPr id="7" name="Slide Number Placeholder 6"/>
          <p:cNvSpPr>
            <a:spLocks noGrp="1"/>
          </p:cNvSpPr>
          <p:nvPr>
            <p:ph type="sldNum" sz="quarter" idx="12"/>
          </p:nvPr>
        </p:nvSpPr>
        <p:spPr/>
        <p:txBody>
          <a:bodyPr/>
          <a:lstStyle/>
          <a:p>
            <a:fld id="{802F4DA7-069C-5C41-B7EC-E51BE724DFC0}" type="slidenum">
              <a:rPr lang="en-US" smtClean="0"/>
              <a:t>‹#›</a:t>
            </a:fld>
            <a:endParaRPr lang="en-US"/>
          </a:p>
        </p:txBody>
      </p:sp>
    </p:spTree>
    <p:extLst>
      <p:ext uri="{BB962C8B-B14F-4D97-AF65-F5344CB8AC3E}">
        <p14:creationId xmlns:p14="http://schemas.microsoft.com/office/powerpoint/2010/main" val="37501867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C7D72B-D22C-1B48-93EA-104CCDD55DB7}" type="datetime1">
              <a:rPr lang="en-US" smtClean="0"/>
              <a:t>7/25/16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Amanda Newmark</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F4DA7-069C-5C41-B7EC-E51BE724DFC0}" type="slidenum">
              <a:rPr lang="en-US" smtClean="0"/>
              <a:t>‹#›</a:t>
            </a:fld>
            <a:endParaRPr lang="en-US"/>
          </a:p>
        </p:txBody>
      </p:sp>
    </p:spTree>
    <p:extLst>
      <p:ext uri="{BB962C8B-B14F-4D97-AF65-F5344CB8AC3E}">
        <p14:creationId xmlns:p14="http://schemas.microsoft.com/office/powerpoint/2010/main" val="1723972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emf"/><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emf"/><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Understanding Star Formation Histories of Luminous Red Galaxies</a:t>
            </a:r>
            <a:endParaRPr lang="en-US" dirty="0"/>
          </a:p>
        </p:txBody>
      </p:sp>
      <p:sp>
        <p:nvSpPr>
          <p:cNvPr id="3" name="Subtitle 2"/>
          <p:cNvSpPr>
            <a:spLocks noGrp="1"/>
          </p:cNvSpPr>
          <p:nvPr>
            <p:ph type="subTitle" idx="1"/>
          </p:nvPr>
        </p:nvSpPr>
        <p:spPr/>
        <p:txBody>
          <a:bodyPr/>
          <a:lstStyle/>
          <a:p>
            <a:r>
              <a:rPr lang="en-US" dirty="0" smtClean="0"/>
              <a:t>Amanda Newmark</a:t>
            </a:r>
            <a:endParaRPr lang="en-US" dirty="0"/>
          </a:p>
        </p:txBody>
      </p:sp>
    </p:spTree>
    <p:extLst>
      <p:ext uri="{BB962C8B-B14F-4D97-AF65-F5344CB8AC3E}">
        <p14:creationId xmlns:p14="http://schemas.microsoft.com/office/powerpoint/2010/main" val="23786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and Without Flags</a:t>
            </a:r>
            <a:endParaRPr lang="en-US" dirty="0"/>
          </a:p>
        </p:txBody>
      </p:sp>
      <p:sp>
        <p:nvSpPr>
          <p:cNvPr id="4" name="Footer Placeholder 3"/>
          <p:cNvSpPr>
            <a:spLocks noGrp="1"/>
          </p:cNvSpPr>
          <p:nvPr>
            <p:ph type="ftr" sz="quarter" idx="11"/>
          </p:nvPr>
        </p:nvSpPr>
        <p:spPr/>
        <p:txBody>
          <a:bodyPr/>
          <a:lstStyle/>
          <a:p>
            <a:r>
              <a:rPr lang="en-US" smtClean="0"/>
              <a:t>Amanda Newmark</a:t>
            </a:r>
            <a:endParaRPr lang="en-US"/>
          </a:p>
        </p:txBody>
      </p:sp>
      <p:sp>
        <p:nvSpPr>
          <p:cNvPr id="10" name="TextBox 9"/>
          <p:cNvSpPr txBox="1"/>
          <p:nvPr/>
        </p:nvSpPr>
        <p:spPr>
          <a:xfrm>
            <a:off x="1613428" y="6319927"/>
            <a:ext cx="1510772" cy="276999"/>
          </a:xfrm>
          <a:prstGeom prst="rect">
            <a:avLst/>
          </a:prstGeom>
          <a:noFill/>
          <a:ln>
            <a:solidFill>
              <a:schemeClr val="tx1"/>
            </a:solidFill>
          </a:ln>
        </p:spPr>
        <p:txBody>
          <a:bodyPr wrap="square" rtlCol="0">
            <a:spAutoFit/>
          </a:bodyPr>
          <a:lstStyle/>
          <a:p>
            <a:r>
              <a:rPr lang="en-US" sz="1200" dirty="0" smtClean="0"/>
              <a:t>Newmark et al 2016</a:t>
            </a:r>
            <a:endParaRPr lang="en-US" sz="1200" dirty="0"/>
          </a:p>
        </p:txBody>
      </p:sp>
      <p:pic>
        <p:nvPicPr>
          <p:cNvPr id="14" name="Content Placeholder 13" descr="Screen Shot 2016-07-27 at 11.25.11 AM.png"/>
          <p:cNvPicPr>
            <a:picLocks noGrp="1" noChangeAspect="1"/>
          </p:cNvPicPr>
          <p:nvPr>
            <p:ph idx="1"/>
          </p:nvPr>
        </p:nvPicPr>
        <p:blipFill>
          <a:blip r:embed="rId3">
            <a:extLst>
              <a:ext uri="{28A0092B-C50C-407E-A947-70E740481C1C}">
                <a14:useLocalDpi xmlns:a14="http://schemas.microsoft.com/office/drawing/2010/main" val="0"/>
              </a:ext>
            </a:extLst>
          </a:blip>
          <a:srcRect l="-19658" r="-19658"/>
          <a:stretch>
            <a:fillRect/>
          </a:stretch>
        </p:blipFill>
        <p:spPr>
          <a:xfrm>
            <a:off x="175162" y="1417638"/>
            <a:ext cx="8779992" cy="4828657"/>
          </a:xfrm>
        </p:spPr>
      </p:pic>
    </p:spTree>
    <p:extLst>
      <p:ext uri="{BB962C8B-B14F-4D97-AF65-F5344CB8AC3E}">
        <p14:creationId xmlns:p14="http://schemas.microsoft.com/office/powerpoint/2010/main" val="312370589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at All the Slopes</a:t>
            </a:r>
            <a:endParaRPr lang="en-US" dirty="0"/>
          </a:p>
        </p:txBody>
      </p:sp>
      <p:sp>
        <p:nvSpPr>
          <p:cNvPr id="4" name="Footer Placeholder 3"/>
          <p:cNvSpPr>
            <a:spLocks noGrp="1"/>
          </p:cNvSpPr>
          <p:nvPr>
            <p:ph type="ftr" sz="quarter" idx="11"/>
          </p:nvPr>
        </p:nvSpPr>
        <p:spPr/>
        <p:txBody>
          <a:bodyPr/>
          <a:lstStyle/>
          <a:p>
            <a:r>
              <a:rPr lang="en-US" smtClean="0"/>
              <a:t>Amanda Newmark</a:t>
            </a:r>
            <a:endParaRPr lang="en-US"/>
          </a:p>
        </p:txBody>
      </p:sp>
      <p:pic>
        <p:nvPicPr>
          <p:cNvPr id="6" name="Content Placeholder 5" descr="Screen Shot 2016-07-27 at 11.26.17 AM.png"/>
          <p:cNvPicPr>
            <a:picLocks noGrp="1" noChangeAspect="1"/>
          </p:cNvPicPr>
          <p:nvPr>
            <p:ph idx="1"/>
          </p:nvPr>
        </p:nvPicPr>
        <p:blipFill rotWithShape="1">
          <a:blip r:embed="rId3">
            <a:extLst>
              <a:ext uri="{28A0092B-C50C-407E-A947-70E740481C1C}">
                <a14:useLocalDpi xmlns:a14="http://schemas.microsoft.com/office/drawing/2010/main" val="0"/>
              </a:ext>
            </a:extLst>
          </a:blip>
          <a:srcRect t="-7464" b="1332"/>
          <a:stretch/>
        </p:blipFill>
        <p:spPr>
          <a:xfrm>
            <a:off x="457200" y="1600200"/>
            <a:ext cx="8229600" cy="4179567"/>
          </a:xfrm>
        </p:spPr>
      </p:pic>
    </p:spTree>
    <p:extLst>
      <p:ext uri="{BB962C8B-B14F-4D97-AF65-F5344CB8AC3E}">
        <p14:creationId xmlns:p14="http://schemas.microsoft.com/office/powerpoint/2010/main" val="329237682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Not necessary to remove these flags</a:t>
            </a:r>
          </a:p>
          <a:p>
            <a:r>
              <a:rPr lang="en-US" dirty="0" smtClean="0"/>
              <a:t>Redshift &gt;0.2  cut is enough</a:t>
            </a:r>
          </a:p>
        </p:txBody>
      </p:sp>
      <p:sp>
        <p:nvSpPr>
          <p:cNvPr id="4" name="Footer Placeholder 3"/>
          <p:cNvSpPr>
            <a:spLocks noGrp="1"/>
          </p:cNvSpPr>
          <p:nvPr>
            <p:ph type="ftr" sz="quarter" idx="11"/>
          </p:nvPr>
        </p:nvSpPr>
        <p:spPr/>
        <p:txBody>
          <a:bodyPr/>
          <a:lstStyle/>
          <a:p>
            <a:r>
              <a:rPr lang="en-US" smtClean="0"/>
              <a:t>Amanda Newmark</a:t>
            </a:r>
            <a:endParaRPr lang="en-US"/>
          </a:p>
        </p:txBody>
      </p:sp>
    </p:spTree>
    <p:extLst>
      <p:ext uri="{BB962C8B-B14F-4D97-AF65-F5344CB8AC3E}">
        <p14:creationId xmlns:p14="http://schemas.microsoft.com/office/powerpoint/2010/main" val="331187332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Tests</a:t>
            </a:r>
            <a:endParaRPr lang="en-US" dirty="0"/>
          </a:p>
        </p:txBody>
      </p:sp>
      <p:sp>
        <p:nvSpPr>
          <p:cNvPr id="3" name="Content Placeholder 2"/>
          <p:cNvSpPr>
            <a:spLocks noGrp="1"/>
          </p:cNvSpPr>
          <p:nvPr>
            <p:ph idx="1"/>
          </p:nvPr>
        </p:nvSpPr>
        <p:spPr/>
        <p:txBody>
          <a:bodyPr/>
          <a:lstStyle/>
          <a:p>
            <a:r>
              <a:rPr lang="en-US" dirty="0" smtClean="0"/>
              <a:t>Weak Gravitational Lensing</a:t>
            </a:r>
          </a:p>
          <a:p>
            <a:r>
              <a:rPr lang="en-US" dirty="0" smtClean="0"/>
              <a:t>Use different galaxies</a:t>
            </a:r>
            <a:endParaRPr lang="en-US" dirty="0"/>
          </a:p>
        </p:txBody>
      </p:sp>
      <p:sp>
        <p:nvSpPr>
          <p:cNvPr id="4" name="Footer Placeholder 3"/>
          <p:cNvSpPr>
            <a:spLocks noGrp="1"/>
          </p:cNvSpPr>
          <p:nvPr>
            <p:ph type="ftr" sz="quarter" idx="11"/>
          </p:nvPr>
        </p:nvSpPr>
        <p:spPr/>
        <p:txBody>
          <a:bodyPr/>
          <a:lstStyle/>
          <a:p>
            <a:r>
              <a:rPr lang="en-US" smtClean="0"/>
              <a:t>Amanda Newmark</a:t>
            </a:r>
            <a:endParaRPr lang="en-US"/>
          </a:p>
        </p:txBody>
      </p:sp>
    </p:spTree>
    <p:extLst>
      <p:ext uri="{BB962C8B-B14F-4D97-AF65-F5344CB8AC3E}">
        <p14:creationId xmlns:p14="http://schemas.microsoft.com/office/powerpoint/2010/main" val="266935010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Slides!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Amanda Newmark</a:t>
            </a:r>
            <a:endParaRPr lang="en-US"/>
          </a:p>
        </p:txBody>
      </p:sp>
    </p:spTree>
    <p:extLst>
      <p:ext uri="{BB962C8B-B14F-4D97-AF65-F5344CB8AC3E}">
        <p14:creationId xmlns:p14="http://schemas.microsoft.com/office/powerpoint/2010/main" val="331100249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Relevant Equations</a:t>
            </a:r>
            <a:endParaRPr lang="en-US" dirty="0"/>
          </a:p>
        </p:txBody>
      </p:sp>
      <p:sp>
        <p:nvSpPr>
          <p:cNvPr id="3" name="Content Placeholder 2"/>
          <p:cNvSpPr>
            <a:spLocks noGrp="1"/>
          </p:cNvSpPr>
          <p:nvPr>
            <p:ph idx="1"/>
          </p:nvPr>
        </p:nvSpPr>
        <p:spPr/>
        <p:txBody>
          <a:bodyPr/>
          <a:lstStyle/>
          <a:p>
            <a:r>
              <a:rPr lang="en-US" dirty="0" smtClean="0"/>
              <a:t>K correct</a:t>
            </a:r>
          </a:p>
          <a:p>
            <a:r>
              <a:rPr lang="en-US" dirty="0" err="1" smtClean="0"/>
              <a:t>Comoving</a:t>
            </a:r>
            <a:r>
              <a:rPr lang="en-US" dirty="0" smtClean="0"/>
              <a:t> Distance</a:t>
            </a:r>
          </a:p>
          <a:p>
            <a:r>
              <a:rPr lang="en-US" dirty="0" smtClean="0"/>
              <a:t>Deriving Luminosity Density</a:t>
            </a:r>
          </a:p>
          <a:p>
            <a:r>
              <a:rPr lang="en-US" dirty="0" smtClean="0"/>
              <a:t>Linear regression/standard error</a:t>
            </a:r>
            <a:endParaRPr lang="en-US" dirty="0"/>
          </a:p>
        </p:txBody>
      </p:sp>
      <p:sp>
        <p:nvSpPr>
          <p:cNvPr id="4" name="Footer Placeholder 3"/>
          <p:cNvSpPr>
            <a:spLocks noGrp="1"/>
          </p:cNvSpPr>
          <p:nvPr>
            <p:ph type="ftr" sz="quarter" idx="11"/>
          </p:nvPr>
        </p:nvSpPr>
        <p:spPr/>
        <p:txBody>
          <a:bodyPr/>
          <a:lstStyle/>
          <a:p>
            <a:r>
              <a:rPr lang="en-US" smtClean="0"/>
              <a:t>Amanda Newmark</a:t>
            </a:r>
            <a:endParaRPr lang="en-US"/>
          </a:p>
        </p:txBody>
      </p:sp>
    </p:spTree>
    <p:extLst>
      <p:ext uri="{BB962C8B-B14F-4D97-AF65-F5344CB8AC3E}">
        <p14:creationId xmlns:p14="http://schemas.microsoft.com/office/powerpoint/2010/main" val="201555166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Bootstrapping for Errors</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Amanda Newmark</a:t>
            </a:r>
            <a:endParaRPr lang="en-US"/>
          </a:p>
        </p:txBody>
      </p:sp>
    </p:spTree>
    <p:extLst>
      <p:ext uri="{BB962C8B-B14F-4D97-AF65-F5344CB8AC3E}">
        <p14:creationId xmlns:p14="http://schemas.microsoft.com/office/powerpoint/2010/main" val="237433951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Big Question</a:t>
            </a:r>
            <a:endParaRPr lang="en-US" dirty="0"/>
          </a:p>
        </p:txBody>
      </p:sp>
      <p:sp>
        <p:nvSpPr>
          <p:cNvPr id="4" name="Footer Placeholder 3"/>
          <p:cNvSpPr>
            <a:spLocks noGrp="1"/>
          </p:cNvSpPr>
          <p:nvPr>
            <p:ph type="ftr" sz="quarter" idx="11"/>
          </p:nvPr>
        </p:nvSpPr>
        <p:spPr/>
        <p:txBody>
          <a:bodyPr/>
          <a:lstStyle/>
          <a:p>
            <a:r>
              <a:rPr lang="en-US" smtClean="0"/>
              <a:t>Amanda Newmark</a:t>
            </a:r>
            <a:endParaRPr lang="en-US"/>
          </a:p>
        </p:txBody>
      </p:sp>
      <p:sp>
        <p:nvSpPr>
          <p:cNvPr id="5" name="Content Placeholder 4"/>
          <p:cNvSpPr>
            <a:spLocks noGrp="1"/>
          </p:cNvSpPr>
          <p:nvPr>
            <p:ph idx="1"/>
          </p:nvPr>
        </p:nvSpPr>
        <p:spPr/>
        <p:txBody>
          <a:bodyPr anchor="t" anchorCtr="1"/>
          <a:lstStyle/>
          <a:p>
            <a:pPr marL="0" indent="0" algn="ctr">
              <a:buNone/>
            </a:pPr>
            <a:r>
              <a:rPr lang="en-US" dirty="0" smtClean="0"/>
              <a:t>Is there any correlation between the Mass Assembly History and the underlying Dark Matter Halo in Luminous Red Galaxies (LRGs)?</a:t>
            </a:r>
            <a:endParaRPr lang="en-US" dirty="0"/>
          </a:p>
        </p:txBody>
      </p:sp>
    </p:spTree>
    <p:extLst>
      <p:ext uri="{BB962C8B-B14F-4D97-AF65-F5344CB8AC3E}">
        <p14:creationId xmlns:p14="http://schemas.microsoft.com/office/powerpoint/2010/main" val="263653843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Mass Assembly</a:t>
            </a:r>
            <a:endParaRPr lang="en-US" dirty="0"/>
          </a:p>
        </p:txBody>
      </p:sp>
      <p:sp>
        <p:nvSpPr>
          <p:cNvPr id="4" name="Footer Placeholder 3"/>
          <p:cNvSpPr>
            <a:spLocks noGrp="1"/>
          </p:cNvSpPr>
          <p:nvPr>
            <p:ph type="ftr" sz="quarter" idx="11"/>
          </p:nvPr>
        </p:nvSpPr>
        <p:spPr/>
        <p:txBody>
          <a:bodyPr/>
          <a:lstStyle/>
          <a:p>
            <a:r>
              <a:rPr lang="en-US" smtClean="0"/>
              <a:t>Amanda Newmark</a:t>
            </a:r>
            <a:endParaRPr lang="en-US"/>
          </a:p>
        </p:txBody>
      </p:sp>
      <p:pic>
        <p:nvPicPr>
          <p:cNvPr id="13" name="Picture 12" descr="Screen Shot 2016-07-27 at 4.23.4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17639"/>
            <a:ext cx="4657690" cy="3238130"/>
          </a:xfrm>
          <a:prstGeom prst="rect">
            <a:avLst/>
          </a:prstGeom>
        </p:spPr>
      </p:pic>
      <p:pic>
        <p:nvPicPr>
          <p:cNvPr id="14" name="Picture 13" descr="Screen Shot 2016-07-27 at 4.25.01 PM.png"/>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5041900" y="1417638"/>
            <a:ext cx="4102100" cy="3848099"/>
          </a:xfrm>
          <a:prstGeom prst="rect">
            <a:avLst/>
          </a:prstGeom>
        </p:spPr>
      </p:pic>
      <p:sp>
        <p:nvSpPr>
          <p:cNvPr id="15" name="TextBox 14"/>
          <p:cNvSpPr txBox="1"/>
          <p:nvPr/>
        </p:nvSpPr>
        <p:spPr>
          <a:xfrm>
            <a:off x="3680499" y="4896406"/>
            <a:ext cx="1954381" cy="369332"/>
          </a:xfrm>
          <a:prstGeom prst="rect">
            <a:avLst/>
          </a:prstGeom>
          <a:noFill/>
          <a:ln>
            <a:solidFill>
              <a:schemeClr val="tx1"/>
            </a:solidFill>
          </a:ln>
        </p:spPr>
        <p:txBody>
          <a:bodyPr wrap="none" rtlCol="0">
            <a:spAutoFit/>
          </a:bodyPr>
          <a:lstStyle/>
          <a:p>
            <a:r>
              <a:rPr lang="en-US" dirty="0" err="1" smtClean="0"/>
              <a:t>Pillepich</a:t>
            </a:r>
            <a:r>
              <a:rPr lang="en-US" dirty="0" smtClean="0"/>
              <a:t> et al 2014</a:t>
            </a:r>
            <a:endParaRPr lang="en-US" dirty="0"/>
          </a:p>
        </p:txBody>
      </p:sp>
    </p:spTree>
    <p:extLst>
      <p:ext uri="{BB962C8B-B14F-4D97-AF65-F5344CB8AC3E}">
        <p14:creationId xmlns:p14="http://schemas.microsoft.com/office/powerpoint/2010/main" val="129230879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 Supreme-Cam Survey</a:t>
            </a:r>
            <a:endParaRPr lang="en-US" dirty="0"/>
          </a:p>
        </p:txBody>
      </p:sp>
      <p:sp>
        <p:nvSpPr>
          <p:cNvPr id="4" name="Footer Placeholder 3"/>
          <p:cNvSpPr>
            <a:spLocks noGrp="1"/>
          </p:cNvSpPr>
          <p:nvPr>
            <p:ph type="ftr" sz="quarter" idx="11"/>
          </p:nvPr>
        </p:nvSpPr>
        <p:spPr/>
        <p:txBody>
          <a:bodyPr/>
          <a:lstStyle/>
          <a:p>
            <a:r>
              <a:rPr lang="en-US" smtClean="0"/>
              <a:t>Amanda Newmark</a:t>
            </a: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235160414"/>
              </p:ext>
            </p:extLst>
          </p:nvPr>
        </p:nvGraphicFramePr>
        <p:xfrm>
          <a:off x="5130176" y="1397000"/>
          <a:ext cx="3795923" cy="3072712"/>
        </p:xfrm>
        <a:graphic>
          <a:graphicData uri="http://schemas.openxmlformats.org/drawingml/2006/table">
            <a:tbl>
              <a:tblPr firstRow="1" bandRow="1">
                <a:tableStyleId>{7E9639D4-E3E2-4D34-9284-5A2195B3D0D7}</a:tableStyleId>
              </a:tblPr>
              <a:tblGrid>
                <a:gridCol w="3795923"/>
              </a:tblGrid>
              <a:tr h="508215">
                <a:tc>
                  <a:txBody>
                    <a:bodyPr/>
                    <a:lstStyle/>
                    <a:p>
                      <a:r>
                        <a:rPr lang="en-US" dirty="0" smtClean="0"/>
                        <a:t>Flags</a:t>
                      </a:r>
                      <a:endParaRPr lang="en-US" dirty="0"/>
                    </a:p>
                  </a:txBody>
                  <a:tcPr anchorCtr="1"/>
                </a:tc>
              </a:tr>
              <a:tr h="369937">
                <a:tc>
                  <a:txBody>
                    <a:bodyPr/>
                    <a:lstStyle/>
                    <a:p>
                      <a:r>
                        <a:rPr lang="en-US" dirty="0" err="1" smtClean="0"/>
                        <a:t>flags.pixel.interpolated.center</a:t>
                      </a:r>
                      <a:r>
                        <a:rPr lang="en-US" dirty="0" smtClean="0"/>
                        <a:t> </a:t>
                      </a:r>
                      <a:endParaRPr lang="en-US" dirty="0"/>
                    </a:p>
                  </a:txBody>
                  <a:tcPr anchorCtr="1"/>
                </a:tc>
              </a:tr>
              <a:tr h="271976">
                <a:tc>
                  <a:txBody>
                    <a:bodyPr/>
                    <a:lstStyle/>
                    <a:p>
                      <a:r>
                        <a:rPr lang="en-US" dirty="0" err="1" smtClean="0"/>
                        <a:t>flags.pixel.edge</a:t>
                      </a:r>
                      <a:endParaRPr lang="en-US" dirty="0"/>
                    </a:p>
                  </a:txBody>
                  <a:tcPr anchorCtr="1"/>
                </a:tc>
              </a:tr>
              <a:tr h="271976">
                <a:tc>
                  <a:txBody>
                    <a:bodyPr/>
                    <a:lstStyle/>
                    <a:p>
                      <a:r>
                        <a:rPr lang="en-US" dirty="0" err="1" smtClean="0"/>
                        <a:t>flags.pixel.saturated.center</a:t>
                      </a:r>
                      <a:endParaRPr lang="en-US" dirty="0"/>
                    </a:p>
                  </a:txBody>
                  <a:tcPr anchorCtr="1"/>
                </a:tc>
              </a:tr>
              <a:tr h="271976">
                <a:tc>
                  <a:txBody>
                    <a:bodyPr/>
                    <a:lstStyle/>
                    <a:p>
                      <a:r>
                        <a:rPr lang="en-US" dirty="0" err="1" smtClean="0"/>
                        <a:t>flags.pixel.cr.center</a:t>
                      </a:r>
                      <a:endParaRPr lang="en-US" dirty="0"/>
                    </a:p>
                  </a:txBody>
                  <a:tcPr anchorCtr="1"/>
                </a:tc>
              </a:tr>
              <a:tr h="271976">
                <a:tc>
                  <a:txBody>
                    <a:bodyPr/>
                    <a:lstStyle/>
                    <a:p>
                      <a:r>
                        <a:rPr lang="en-US" dirty="0" err="1" smtClean="0"/>
                        <a:t>flags.pixel.bad</a:t>
                      </a:r>
                      <a:endParaRPr lang="en-US" dirty="0"/>
                    </a:p>
                  </a:txBody>
                  <a:tcPr anchorCtr="1"/>
                </a:tc>
              </a:tr>
              <a:tr h="271976">
                <a:tc>
                  <a:txBody>
                    <a:bodyPr/>
                    <a:lstStyle/>
                    <a:p>
                      <a:r>
                        <a:rPr lang="en-US" dirty="0" err="1" smtClean="0"/>
                        <a:t>flags.pixel.suspect.center</a:t>
                      </a:r>
                      <a:endParaRPr lang="en-US" dirty="0"/>
                    </a:p>
                  </a:txBody>
                  <a:tcPr anchorCtr="1"/>
                </a:tc>
              </a:tr>
              <a:tr h="271976">
                <a:tc>
                  <a:txBody>
                    <a:bodyPr/>
                    <a:lstStyle/>
                    <a:p>
                      <a:r>
                        <a:rPr lang="en-US" dirty="0" err="1" smtClean="0"/>
                        <a:t>flags.pixel.clipped.any</a:t>
                      </a:r>
                      <a:endParaRPr lang="en-US" dirty="0"/>
                    </a:p>
                  </a:txBody>
                  <a:tcPr anchorCtr="1"/>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459339046"/>
              </p:ext>
            </p:extLst>
          </p:nvPr>
        </p:nvGraphicFramePr>
        <p:xfrm>
          <a:off x="133728" y="1397000"/>
          <a:ext cx="4857052" cy="1630679"/>
        </p:xfrm>
        <a:graphic>
          <a:graphicData uri="http://schemas.openxmlformats.org/drawingml/2006/table">
            <a:tbl>
              <a:tblPr firstRow="1" bandRow="1">
                <a:tableStyleId>{7E9639D4-E3E2-4D34-9284-5A2195B3D0D7}</a:tableStyleId>
              </a:tblPr>
              <a:tblGrid>
                <a:gridCol w="1009851"/>
                <a:gridCol w="809937"/>
                <a:gridCol w="1306943"/>
                <a:gridCol w="1730321"/>
              </a:tblGrid>
              <a:tr h="370840">
                <a:tc>
                  <a:txBody>
                    <a:bodyPr/>
                    <a:lstStyle/>
                    <a:p>
                      <a:r>
                        <a:rPr lang="en-US" sz="1400" dirty="0" smtClean="0"/>
                        <a:t>Layer</a:t>
                      </a:r>
                      <a:endParaRPr lang="en-US" sz="1400" dirty="0"/>
                    </a:p>
                  </a:txBody>
                  <a:tcPr anchorCtr="1"/>
                </a:tc>
                <a:tc>
                  <a:txBody>
                    <a:bodyPr/>
                    <a:lstStyle/>
                    <a:p>
                      <a:r>
                        <a:rPr lang="en-US" sz="1400" dirty="0" smtClean="0"/>
                        <a:t>Area (deg</a:t>
                      </a:r>
                      <a:r>
                        <a:rPr lang="en-US" sz="1400" baseline="30000" dirty="0" smtClean="0"/>
                        <a:t>2</a:t>
                      </a:r>
                      <a:r>
                        <a:rPr lang="en-US" sz="1400" baseline="0" dirty="0" smtClean="0"/>
                        <a:t>)</a:t>
                      </a:r>
                      <a:endParaRPr lang="en-US" sz="1400" dirty="0"/>
                    </a:p>
                  </a:txBody>
                  <a:tcPr anchorCtr="1"/>
                </a:tc>
                <a:tc>
                  <a:txBody>
                    <a:bodyPr/>
                    <a:lstStyle/>
                    <a:p>
                      <a:r>
                        <a:rPr lang="en-US" sz="1400" dirty="0" smtClean="0"/>
                        <a:t># of 1.8 deg</a:t>
                      </a:r>
                      <a:r>
                        <a:rPr lang="en-US" sz="1400" baseline="30000" dirty="0" smtClean="0"/>
                        <a:t>2</a:t>
                      </a:r>
                      <a:r>
                        <a:rPr lang="en-US" sz="1400" baseline="0" dirty="0" smtClean="0"/>
                        <a:t> HSC fields</a:t>
                      </a:r>
                      <a:endParaRPr lang="en-US" sz="1400" dirty="0"/>
                    </a:p>
                  </a:txBody>
                  <a:tcPr anchorCtr="1"/>
                </a:tc>
                <a:tc>
                  <a:txBody>
                    <a:bodyPr/>
                    <a:lstStyle/>
                    <a:p>
                      <a:r>
                        <a:rPr lang="en-US" sz="1400" dirty="0" smtClean="0"/>
                        <a:t>Filters&amp; Depths</a:t>
                      </a:r>
                      <a:endParaRPr lang="en-US" sz="1400" dirty="0"/>
                    </a:p>
                  </a:txBody>
                  <a:tcPr anchorCtr="1"/>
                </a:tc>
              </a:tr>
              <a:tr h="370840">
                <a:tc>
                  <a:txBody>
                    <a:bodyPr/>
                    <a:lstStyle/>
                    <a:p>
                      <a:r>
                        <a:rPr lang="en-US" sz="1400" dirty="0" smtClean="0"/>
                        <a:t>Wide</a:t>
                      </a:r>
                      <a:endParaRPr lang="en-US" sz="1400" dirty="0"/>
                    </a:p>
                  </a:txBody>
                  <a:tcPr anchorCtr="1"/>
                </a:tc>
                <a:tc>
                  <a:txBody>
                    <a:bodyPr/>
                    <a:lstStyle/>
                    <a:p>
                      <a:r>
                        <a:rPr lang="en-US" sz="1400" dirty="0" smtClean="0"/>
                        <a:t>1400</a:t>
                      </a:r>
                      <a:endParaRPr lang="en-US" sz="1400" dirty="0"/>
                    </a:p>
                  </a:txBody>
                  <a:tcPr anchorCtr="1"/>
                </a:tc>
                <a:tc>
                  <a:txBody>
                    <a:bodyPr/>
                    <a:lstStyle/>
                    <a:p>
                      <a:r>
                        <a:rPr lang="en-US" sz="1400" dirty="0" smtClean="0"/>
                        <a:t>916</a:t>
                      </a:r>
                      <a:endParaRPr lang="en-US" sz="1400" dirty="0"/>
                    </a:p>
                  </a:txBody>
                  <a:tcPr anchorCtr="1"/>
                </a:tc>
                <a:tc>
                  <a:txBody>
                    <a:bodyPr/>
                    <a:lstStyle/>
                    <a:p>
                      <a:r>
                        <a:rPr lang="en-US" sz="1400" dirty="0" err="1" smtClean="0"/>
                        <a:t>grizy</a:t>
                      </a:r>
                      <a:r>
                        <a:rPr lang="en-US" sz="1400" dirty="0" smtClean="0"/>
                        <a:t>(r~26)</a:t>
                      </a:r>
                      <a:endParaRPr lang="en-US" sz="1400" dirty="0"/>
                    </a:p>
                  </a:txBody>
                  <a:tcPr anchorCtr="1"/>
                </a:tc>
              </a:tr>
              <a:tr h="370840">
                <a:tc>
                  <a:txBody>
                    <a:bodyPr/>
                    <a:lstStyle/>
                    <a:p>
                      <a:r>
                        <a:rPr lang="en-US" sz="1400" dirty="0" smtClean="0"/>
                        <a:t>Deep</a:t>
                      </a:r>
                      <a:endParaRPr lang="en-US" sz="1400" dirty="0"/>
                    </a:p>
                  </a:txBody>
                  <a:tcPr anchorCtr="1"/>
                </a:tc>
                <a:tc>
                  <a:txBody>
                    <a:bodyPr/>
                    <a:lstStyle/>
                    <a:p>
                      <a:r>
                        <a:rPr lang="en-US" sz="1400" dirty="0" smtClean="0"/>
                        <a:t>27</a:t>
                      </a:r>
                      <a:endParaRPr lang="en-US" sz="1400" dirty="0"/>
                    </a:p>
                  </a:txBody>
                  <a:tcPr anchorCtr="1"/>
                </a:tc>
                <a:tc>
                  <a:txBody>
                    <a:bodyPr/>
                    <a:lstStyle/>
                    <a:p>
                      <a:r>
                        <a:rPr lang="en-US" sz="1400" dirty="0" smtClean="0"/>
                        <a:t>15</a:t>
                      </a:r>
                      <a:endParaRPr lang="en-US" sz="1400" dirty="0"/>
                    </a:p>
                  </a:txBody>
                  <a:tcPr anchorCtr="1"/>
                </a:tc>
                <a:tc>
                  <a:txBody>
                    <a:bodyPr/>
                    <a:lstStyle/>
                    <a:p>
                      <a:r>
                        <a:rPr lang="en-US" sz="1400" dirty="0" smtClean="0"/>
                        <a:t>grizy+4NBs(r~27)</a:t>
                      </a:r>
                      <a:endParaRPr lang="en-US" sz="1400" dirty="0"/>
                    </a:p>
                  </a:txBody>
                  <a:tcPr anchorCtr="1"/>
                </a:tc>
              </a:tr>
              <a:tr h="370840">
                <a:tc>
                  <a:txBody>
                    <a:bodyPr/>
                    <a:lstStyle/>
                    <a:p>
                      <a:r>
                        <a:rPr lang="en-US" sz="1400" dirty="0" err="1" smtClean="0"/>
                        <a:t>Ultradeep</a:t>
                      </a:r>
                      <a:endParaRPr lang="en-US" sz="1400" dirty="0"/>
                    </a:p>
                  </a:txBody>
                  <a:tcPr anchorCtr="1"/>
                </a:tc>
                <a:tc>
                  <a:txBody>
                    <a:bodyPr/>
                    <a:lstStyle/>
                    <a:p>
                      <a:r>
                        <a:rPr lang="en-US" sz="1400" dirty="0" smtClean="0"/>
                        <a:t>3.5</a:t>
                      </a:r>
                      <a:endParaRPr lang="en-US" sz="1400" dirty="0"/>
                    </a:p>
                  </a:txBody>
                  <a:tcPr anchorCtr="1"/>
                </a:tc>
                <a:tc>
                  <a:txBody>
                    <a:bodyPr/>
                    <a:lstStyle/>
                    <a:p>
                      <a:r>
                        <a:rPr lang="en-US" sz="1400" dirty="0" smtClean="0"/>
                        <a:t>2</a:t>
                      </a:r>
                      <a:endParaRPr lang="en-US" sz="1400" dirty="0"/>
                    </a:p>
                  </a:txBody>
                  <a:tcPr anchorCtr="1"/>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grizy+4NBs(r~28)</a:t>
                      </a:r>
                    </a:p>
                  </a:txBody>
                  <a:tcPr anchorCtr="1"/>
                </a:tc>
              </a:tr>
            </a:tbl>
          </a:graphicData>
        </a:graphic>
      </p:graphicFrame>
      <p:sp>
        <p:nvSpPr>
          <p:cNvPr id="13" name="TextBox 12"/>
          <p:cNvSpPr txBox="1"/>
          <p:nvPr/>
        </p:nvSpPr>
        <p:spPr>
          <a:xfrm>
            <a:off x="5130176" y="4668117"/>
            <a:ext cx="3795923" cy="892552"/>
          </a:xfrm>
          <a:prstGeom prst="rect">
            <a:avLst/>
          </a:prstGeom>
          <a:noFill/>
        </p:spPr>
        <p:txBody>
          <a:bodyPr wrap="square" rtlCol="0">
            <a:spAutoFit/>
          </a:bodyPr>
          <a:lstStyle/>
          <a:p>
            <a:pPr algn="ctr"/>
            <a:r>
              <a:rPr lang="en-US" sz="2600" b="1" dirty="0" err="1" smtClean="0">
                <a:solidFill>
                  <a:srgbClr val="FF0000"/>
                </a:solidFill>
              </a:rPr>
              <a:t>flags.pixel.bright.object</a:t>
            </a:r>
            <a:r>
              <a:rPr lang="en-US" sz="2600" b="1" dirty="0" smtClean="0">
                <a:solidFill>
                  <a:srgbClr val="FF0000"/>
                </a:solidFill>
              </a:rPr>
              <a:t>? </a:t>
            </a:r>
          </a:p>
          <a:p>
            <a:endParaRPr lang="en-US" sz="2600" b="1" dirty="0">
              <a:solidFill>
                <a:srgbClr val="FF0000"/>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1471982933"/>
              </p:ext>
            </p:extLst>
          </p:nvPr>
        </p:nvGraphicFramePr>
        <p:xfrm>
          <a:off x="133728" y="3075304"/>
          <a:ext cx="4857052" cy="2957195"/>
        </p:xfrm>
        <a:graphic>
          <a:graphicData uri="http://schemas.openxmlformats.org/drawingml/2006/table">
            <a:tbl>
              <a:tblPr firstRow="1" bandRow="1">
                <a:tableStyleId>{5202B0CA-FC54-4496-8BCA-5EF66A818D29}</a:tableStyleId>
              </a:tblPr>
              <a:tblGrid>
                <a:gridCol w="1797628"/>
                <a:gridCol w="1348221"/>
                <a:gridCol w="1711203"/>
              </a:tblGrid>
              <a:tr h="341872">
                <a:tc>
                  <a:txBody>
                    <a:bodyPr/>
                    <a:lstStyle/>
                    <a:p>
                      <a:r>
                        <a:rPr lang="en-US" sz="1400" dirty="0" smtClean="0"/>
                        <a:t>Aperture number</a:t>
                      </a:r>
                      <a:endParaRPr lang="en-US" sz="1400" dirty="0"/>
                    </a:p>
                  </a:txBody>
                  <a:tcPr marT="0" marB="0" anchorCtr="1">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r>
                        <a:rPr lang="en-US" sz="1400" dirty="0" smtClean="0"/>
                        <a:t>Radius</a:t>
                      </a:r>
                      <a:r>
                        <a:rPr lang="en-US" sz="1400" baseline="0" dirty="0" smtClean="0"/>
                        <a:t> (pix)</a:t>
                      </a:r>
                      <a:endParaRPr lang="en-US" sz="1400" dirty="0"/>
                    </a:p>
                  </a:txBody>
                  <a:tcPr marT="0" marB="0" anchorCtr="1">
                    <a:lnT w="12700" cap="flat" cmpd="sng" algn="ctr">
                      <a:solidFill>
                        <a:scrgbClr r="0" g="0" b="0"/>
                      </a:solidFill>
                      <a:prstDash val="solid"/>
                      <a:round/>
                      <a:headEnd type="none" w="med" len="med"/>
                      <a:tailEnd type="none" w="med" len="med"/>
                    </a:lnT>
                  </a:tcPr>
                </a:tc>
                <a:tc>
                  <a:txBody>
                    <a:bodyPr/>
                    <a:lstStyle/>
                    <a:p>
                      <a:r>
                        <a:rPr lang="en-US" sz="1400" dirty="0" smtClean="0"/>
                        <a:t>Diameter (</a:t>
                      </a:r>
                      <a:r>
                        <a:rPr lang="en-US" sz="1400" dirty="0" err="1" smtClean="0"/>
                        <a:t>arcsec</a:t>
                      </a:r>
                      <a:r>
                        <a:rPr lang="en-US" sz="1400" dirty="0" smtClean="0"/>
                        <a:t>)</a:t>
                      </a:r>
                      <a:endParaRPr lang="en-US" sz="1400" dirty="0"/>
                    </a:p>
                  </a:txBody>
                  <a:tcPr marT="0" marB="0" anchorCtr="1">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r>
              <a:tr h="256404">
                <a:tc>
                  <a:txBody>
                    <a:bodyPr/>
                    <a:lstStyle/>
                    <a:p>
                      <a:r>
                        <a:rPr lang="en-US" sz="1400" dirty="0" smtClean="0"/>
                        <a:t>aperture00</a:t>
                      </a:r>
                      <a:endParaRPr lang="en-US" sz="1400" dirty="0"/>
                    </a:p>
                  </a:txBody>
                  <a:tcPr marT="0" marB="0" anchorCtr="1">
                    <a:lnL w="12700" cap="flat" cmpd="sng" algn="ctr">
                      <a:solidFill>
                        <a:scrgbClr r="0" g="0" b="0"/>
                      </a:solidFill>
                      <a:prstDash val="solid"/>
                      <a:round/>
                      <a:headEnd type="none" w="med" len="med"/>
                      <a:tailEnd type="none" w="med" len="med"/>
                    </a:lnL>
                  </a:tcPr>
                </a:tc>
                <a:tc>
                  <a:txBody>
                    <a:bodyPr/>
                    <a:lstStyle/>
                    <a:p>
                      <a:r>
                        <a:rPr lang="en-US" sz="1400" dirty="0" smtClean="0"/>
                        <a:t>3.0</a:t>
                      </a:r>
                      <a:endParaRPr lang="en-US" sz="1400" dirty="0"/>
                    </a:p>
                  </a:txBody>
                  <a:tcPr marT="0" marB="0" anchorCtr="1"/>
                </a:tc>
                <a:tc>
                  <a:txBody>
                    <a:bodyPr/>
                    <a:lstStyle/>
                    <a:p>
                      <a:r>
                        <a:rPr lang="en-US" sz="1400" dirty="0" smtClean="0"/>
                        <a:t>1.01</a:t>
                      </a:r>
                      <a:endParaRPr lang="en-US" sz="1400" dirty="0"/>
                    </a:p>
                  </a:txBody>
                  <a:tcPr marT="0" marB="0" anchorCtr="1">
                    <a:lnR w="12700" cap="flat" cmpd="sng" algn="ctr">
                      <a:solidFill>
                        <a:scrgbClr r="0" g="0" b="0"/>
                      </a:solidFill>
                      <a:prstDash val="solid"/>
                      <a:round/>
                      <a:headEnd type="none" w="med" len="med"/>
                      <a:tailEnd type="none" w="med" len="med"/>
                    </a:lnR>
                  </a:tcPr>
                </a:tc>
              </a:tr>
              <a:tr h="27349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aperture01</a:t>
                      </a:r>
                    </a:p>
                  </a:txBody>
                  <a:tcPr marT="0" marB="0" anchorCtr="1">
                    <a:lnL w="12700" cap="flat" cmpd="sng" algn="ctr">
                      <a:solidFill>
                        <a:scrgbClr r="0" g="0" b="0"/>
                      </a:solidFill>
                      <a:prstDash val="solid"/>
                      <a:round/>
                      <a:headEnd type="none" w="med" len="med"/>
                      <a:tailEnd type="none" w="med" len="med"/>
                    </a:lnL>
                  </a:tcPr>
                </a:tc>
                <a:tc>
                  <a:txBody>
                    <a:bodyPr/>
                    <a:lstStyle/>
                    <a:p>
                      <a:r>
                        <a:rPr lang="en-US" sz="1400" dirty="0" smtClean="0"/>
                        <a:t>4.5</a:t>
                      </a:r>
                      <a:endParaRPr lang="en-US" sz="1400" dirty="0"/>
                    </a:p>
                  </a:txBody>
                  <a:tcPr marT="0" marB="0" anchorCtr="1"/>
                </a:tc>
                <a:tc>
                  <a:txBody>
                    <a:bodyPr/>
                    <a:lstStyle/>
                    <a:p>
                      <a:r>
                        <a:rPr lang="en-US" sz="1400" dirty="0" smtClean="0"/>
                        <a:t>1.51</a:t>
                      </a:r>
                      <a:endParaRPr lang="en-US" sz="1400" dirty="0"/>
                    </a:p>
                  </a:txBody>
                  <a:tcPr marT="0" marB="0" anchorCtr="1">
                    <a:lnR w="12700" cap="flat" cmpd="sng" algn="ctr">
                      <a:solidFill>
                        <a:scrgbClr r="0" g="0" b="0"/>
                      </a:solidFill>
                      <a:prstDash val="solid"/>
                      <a:round/>
                      <a:headEnd type="none" w="med" len="med"/>
                      <a:tailEnd type="none" w="med" len="med"/>
                    </a:lnR>
                  </a:tcPr>
                </a:tc>
              </a:tr>
              <a:tr h="25640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aperture02</a:t>
                      </a:r>
                    </a:p>
                  </a:txBody>
                  <a:tcPr marT="0" marB="0" anchorCtr="1">
                    <a:lnL w="12700" cap="flat" cmpd="sng" algn="ctr">
                      <a:solidFill>
                        <a:scrgbClr r="0" g="0" b="0"/>
                      </a:solidFill>
                      <a:prstDash val="solid"/>
                      <a:round/>
                      <a:headEnd type="none" w="med" len="med"/>
                      <a:tailEnd type="none" w="med" len="med"/>
                    </a:lnL>
                  </a:tcPr>
                </a:tc>
                <a:tc>
                  <a:txBody>
                    <a:bodyPr/>
                    <a:lstStyle/>
                    <a:p>
                      <a:r>
                        <a:rPr lang="en-US" sz="1400" dirty="0" smtClean="0"/>
                        <a:t>6.0</a:t>
                      </a:r>
                      <a:endParaRPr lang="en-US" sz="1400" dirty="0"/>
                    </a:p>
                  </a:txBody>
                  <a:tcPr marT="0" marB="0" anchorCtr="1"/>
                </a:tc>
                <a:tc>
                  <a:txBody>
                    <a:bodyPr/>
                    <a:lstStyle/>
                    <a:p>
                      <a:r>
                        <a:rPr lang="en-US" sz="1400" dirty="0" smtClean="0"/>
                        <a:t>2.02</a:t>
                      </a:r>
                      <a:endParaRPr lang="en-US" sz="1400" dirty="0"/>
                    </a:p>
                  </a:txBody>
                  <a:tcPr marT="0" marB="0" anchorCtr="1">
                    <a:lnR w="12700" cap="flat" cmpd="sng" algn="ctr">
                      <a:solidFill>
                        <a:scrgbClr r="0" g="0" b="0"/>
                      </a:solidFill>
                      <a:prstDash val="solid"/>
                      <a:round/>
                      <a:headEnd type="none" w="med" len="med"/>
                      <a:tailEnd type="none" w="med" len="med"/>
                    </a:lnR>
                  </a:tcPr>
                </a:tc>
              </a:tr>
              <a:tr h="25640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aperture03</a:t>
                      </a:r>
                    </a:p>
                  </a:txBody>
                  <a:tcPr marT="0" marB="0" anchorCtr="1">
                    <a:lnL w="12700" cap="flat" cmpd="sng" algn="ctr">
                      <a:solidFill>
                        <a:scrgbClr r="0" g="0" b="0"/>
                      </a:solidFill>
                      <a:prstDash val="solid"/>
                      <a:round/>
                      <a:headEnd type="none" w="med" len="med"/>
                      <a:tailEnd type="none" w="med" len="med"/>
                    </a:lnL>
                  </a:tcPr>
                </a:tc>
                <a:tc>
                  <a:txBody>
                    <a:bodyPr/>
                    <a:lstStyle/>
                    <a:p>
                      <a:r>
                        <a:rPr lang="en-US" sz="1400" dirty="0" smtClean="0"/>
                        <a:t>9.0</a:t>
                      </a:r>
                      <a:endParaRPr lang="en-US" sz="1400" dirty="0"/>
                    </a:p>
                  </a:txBody>
                  <a:tcPr marT="0" marB="0" anchorCtr="1"/>
                </a:tc>
                <a:tc>
                  <a:txBody>
                    <a:bodyPr/>
                    <a:lstStyle/>
                    <a:p>
                      <a:r>
                        <a:rPr lang="en-US" sz="1400" dirty="0" smtClean="0"/>
                        <a:t>2.02</a:t>
                      </a:r>
                      <a:endParaRPr lang="en-US" sz="1400" dirty="0"/>
                    </a:p>
                  </a:txBody>
                  <a:tcPr marT="0" marB="0" anchorCtr="1">
                    <a:lnR w="12700" cap="flat" cmpd="sng" algn="ctr">
                      <a:solidFill>
                        <a:scrgbClr r="0" g="0" b="0"/>
                      </a:solidFill>
                      <a:prstDash val="solid"/>
                      <a:round/>
                      <a:headEnd type="none" w="med" len="med"/>
                      <a:tailEnd type="none" w="med" len="med"/>
                    </a:lnR>
                  </a:tcPr>
                </a:tc>
              </a:tr>
              <a:tr h="23931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aperture04</a:t>
                      </a:r>
                    </a:p>
                  </a:txBody>
                  <a:tcPr marT="0" marB="0" anchorCtr="1">
                    <a:lnL w="12700" cap="flat" cmpd="sng" algn="ctr">
                      <a:solidFill>
                        <a:scrgbClr r="0" g="0" b="0"/>
                      </a:solidFill>
                      <a:prstDash val="solid"/>
                      <a:round/>
                      <a:headEnd type="none" w="med" len="med"/>
                      <a:tailEnd type="none" w="med" len="med"/>
                    </a:lnL>
                  </a:tcPr>
                </a:tc>
                <a:tc>
                  <a:txBody>
                    <a:bodyPr/>
                    <a:lstStyle/>
                    <a:p>
                      <a:r>
                        <a:rPr lang="en-US" sz="1400" dirty="0" smtClean="0"/>
                        <a:t>12.0</a:t>
                      </a:r>
                      <a:endParaRPr lang="en-US" sz="1400" dirty="0"/>
                    </a:p>
                  </a:txBody>
                  <a:tcPr marT="0" marB="0" anchorCtr="1"/>
                </a:tc>
                <a:tc>
                  <a:txBody>
                    <a:bodyPr/>
                    <a:lstStyle/>
                    <a:p>
                      <a:r>
                        <a:rPr lang="en-US" sz="1400" dirty="0" smtClean="0"/>
                        <a:t>4.03</a:t>
                      </a:r>
                      <a:endParaRPr lang="en-US" sz="1400" dirty="0"/>
                    </a:p>
                  </a:txBody>
                  <a:tcPr marT="0" marB="0" anchorCtr="1">
                    <a:lnR w="12700" cap="flat" cmpd="sng" algn="ctr">
                      <a:solidFill>
                        <a:scrgbClr r="0" g="0" b="0"/>
                      </a:solidFill>
                      <a:prstDash val="solid"/>
                      <a:round/>
                      <a:headEnd type="none" w="med" len="med"/>
                      <a:tailEnd type="none" w="med" len="med"/>
                    </a:lnR>
                  </a:tcPr>
                </a:tc>
              </a:tr>
              <a:tr h="25640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aperture05</a:t>
                      </a:r>
                    </a:p>
                  </a:txBody>
                  <a:tcPr marT="0" marB="0" anchorCtr="1">
                    <a:lnL w="12700" cap="flat" cmpd="sng" algn="ctr">
                      <a:solidFill>
                        <a:scrgbClr r="0" g="0" b="0"/>
                      </a:solidFill>
                      <a:prstDash val="solid"/>
                      <a:round/>
                      <a:headEnd type="none" w="med" len="med"/>
                      <a:tailEnd type="none" w="med" len="med"/>
                    </a:lnL>
                  </a:tcPr>
                </a:tc>
                <a:tc>
                  <a:txBody>
                    <a:bodyPr/>
                    <a:lstStyle/>
                    <a:p>
                      <a:r>
                        <a:rPr lang="en-US" sz="1400" dirty="0" smtClean="0"/>
                        <a:t>17.0</a:t>
                      </a:r>
                      <a:endParaRPr lang="en-US" sz="1400" dirty="0"/>
                    </a:p>
                  </a:txBody>
                  <a:tcPr marT="0" marB="0" anchorCtr="1"/>
                </a:tc>
                <a:tc>
                  <a:txBody>
                    <a:bodyPr/>
                    <a:lstStyle/>
                    <a:p>
                      <a:r>
                        <a:rPr lang="en-US" sz="1400" dirty="0" smtClean="0"/>
                        <a:t>5.71</a:t>
                      </a:r>
                      <a:endParaRPr lang="en-US" sz="1400" dirty="0"/>
                    </a:p>
                  </a:txBody>
                  <a:tcPr marT="0" marB="0" anchorCtr="1">
                    <a:lnR w="12700" cap="flat" cmpd="sng" algn="ctr">
                      <a:solidFill>
                        <a:scrgbClr r="0" g="0" b="0"/>
                      </a:solidFill>
                      <a:prstDash val="solid"/>
                      <a:round/>
                      <a:headEnd type="none" w="med" len="med"/>
                      <a:tailEnd type="none" w="med" len="med"/>
                    </a:lnR>
                  </a:tcPr>
                </a:tc>
              </a:tr>
              <a:tr h="25640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aperture06</a:t>
                      </a:r>
                    </a:p>
                  </a:txBody>
                  <a:tcPr marT="0" marB="0" anchorCtr="1">
                    <a:lnL w="12700" cap="flat" cmpd="sng" algn="ctr">
                      <a:solidFill>
                        <a:scrgbClr r="0" g="0" b="0"/>
                      </a:solidFill>
                      <a:prstDash val="solid"/>
                      <a:round/>
                      <a:headEnd type="none" w="med" len="med"/>
                      <a:tailEnd type="none" w="med" len="med"/>
                    </a:lnL>
                  </a:tcPr>
                </a:tc>
                <a:tc>
                  <a:txBody>
                    <a:bodyPr/>
                    <a:lstStyle/>
                    <a:p>
                      <a:r>
                        <a:rPr lang="en-US" sz="1400" dirty="0" smtClean="0"/>
                        <a:t>25.0</a:t>
                      </a:r>
                      <a:endParaRPr lang="en-US" sz="1400" dirty="0"/>
                    </a:p>
                  </a:txBody>
                  <a:tcPr marT="0" marB="0" anchorCtr="1"/>
                </a:tc>
                <a:tc>
                  <a:txBody>
                    <a:bodyPr/>
                    <a:lstStyle/>
                    <a:p>
                      <a:r>
                        <a:rPr lang="en-US" sz="1400" dirty="0" smtClean="0"/>
                        <a:t>8.40</a:t>
                      </a:r>
                      <a:endParaRPr lang="en-US" sz="1400" dirty="0"/>
                    </a:p>
                  </a:txBody>
                  <a:tcPr marT="0" marB="0" anchorCtr="1">
                    <a:lnR w="12700" cap="flat" cmpd="sng" algn="ctr">
                      <a:solidFill>
                        <a:scrgbClr r="0" g="0" b="0"/>
                      </a:solidFill>
                      <a:prstDash val="solid"/>
                      <a:round/>
                      <a:headEnd type="none" w="med" len="med"/>
                      <a:tailEnd type="none" w="med" len="med"/>
                    </a:lnR>
                  </a:tcPr>
                </a:tc>
              </a:tr>
              <a:tr h="25640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aperture07</a:t>
                      </a:r>
                    </a:p>
                  </a:txBody>
                  <a:tcPr marT="0" marB="0" anchorCtr="1">
                    <a:lnL w="12700" cap="flat" cmpd="sng" algn="ctr">
                      <a:solidFill>
                        <a:scrgbClr r="0" g="0" b="0"/>
                      </a:solidFill>
                      <a:prstDash val="solid"/>
                      <a:round/>
                      <a:headEnd type="none" w="med" len="med"/>
                      <a:tailEnd type="none" w="med" len="med"/>
                    </a:lnL>
                  </a:tcPr>
                </a:tc>
                <a:tc>
                  <a:txBody>
                    <a:bodyPr/>
                    <a:lstStyle/>
                    <a:p>
                      <a:r>
                        <a:rPr lang="en-US" sz="1400" dirty="0" smtClean="0"/>
                        <a:t>35.0</a:t>
                      </a:r>
                      <a:endParaRPr lang="en-US" sz="1400" dirty="0"/>
                    </a:p>
                  </a:txBody>
                  <a:tcPr marT="0" marB="0" anchorCtr="1"/>
                </a:tc>
                <a:tc>
                  <a:txBody>
                    <a:bodyPr/>
                    <a:lstStyle/>
                    <a:p>
                      <a:r>
                        <a:rPr lang="en-US" sz="1400" dirty="0" smtClean="0"/>
                        <a:t>11.8</a:t>
                      </a:r>
                      <a:endParaRPr lang="en-US" sz="1400" dirty="0"/>
                    </a:p>
                  </a:txBody>
                  <a:tcPr marT="0" marB="0" anchorCtr="1">
                    <a:lnR w="12700" cap="flat" cmpd="sng" algn="ctr">
                      <a:solidFill>
                        <a:scrgbClr r="0" g="0" b="0"/>
                      </a:solidFill>
                      <a:prstDash val="solid"/>
                      <a:round/>
                      <a:headEnd type="none" w="med" len="med"/>
                      <a:tailEnd type="none" w="med" len="med"/>
                    </a:lnR>
                  </a:tcPr>
                </a:tc>
              </a:tr>
              <a:tr h="27349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aperture08</a:t>
                      </a:r>
                    </a:p>
                  </a:txBody>
                  <a:tcPr marT="0" marB="0" anchorCtr="1">
                    <a:lnL w="12700" cap="flat" cmpd="sng" algn="ctr">
                      <a:solidFill>
                        <a:scrgbClr r="0" g="0" b="0"/>
                      </a:solidFill>
                      <a:prstDash val="solid"/>
                      <a:round/>
                      <a:headEnd type="none" w="med" len="med"/>
                      <a:tailEnd type="none" w="med" len="med"/>
                    </a:lnL>
                  </a:tcPr>
                </a:tc>
                <a:tc>
                  <a:txBody>
                    <a:bodyPr/>
                    <a:lstStyle/>
                    <a:p>
                      <a:r>
                        <a:rPr lang="en-US" sz="1400" dirty="0" smtClean="0"/>
                        <a:t>50.0</a:t>
                      </a:r>
                      <a:endParaRPr lang="en-US" sz="1400" dirty="0"/>
                    </a:p>
                  </a:txBody>
                  <a:tcPr marT="0" marB="0" anchorCtr="1"/>
                </a:tc>
                <a:tc>
                  <a:txBody>
                    <a:bodyPr/>
                    <a:lstStyle/>
                    <a:p>
                      <a:r>
                        <a:rPr lang="en-US" sz="1400" dirty="0" smtClean="0"/>
                        <a:t>16.8</a:t>
                      </a:r>
                      <a:endParaRPr lang="en-US" sz="1400" dirty="0"/>
                    </a:p>
                  </a:txBody>
                  <a:tcPr marT="0" marB="0" anchorCtr="1">
                    <a:lnR w="12700" cap="flat" cmpd="sng" algn="ctr">
                      <a:solidFill>
                        <a:scrgbClr r="0" g="0" b="0"/>
                      </a:solidFill>
                      <a:prstDash val="solid"/>
                      <a:round/>
                      <a:headEnd type="none" w="med" len="med"/>
                      <a:tailEnd type="none" w="med" len="med"/>
                    </a:lnR>
                  </a:tcPr>
                </a:tc>
              </a:tr>
              <a:tr h="29059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aperture09</a:t>
                      </a:r>
                    </a:p>
                  </a:txBody>
                  <a:tcPr marT="0" marB="0" anchorCtr="1">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r>
                        <a:rPr lang="en-US" sz="1400" dirty="0" smtClean="0"/>
                        <a:t>70.0</a:t>
                      </a:r>
                      <a:endParaRPr lang="en-US" sz="1400" dirty="0"/>
                    </a:p>
                  </a:txBody>
                  <a:tcPr marT="0" marB="0" anchorCtr="1">
                    <a:lnB w="12700" cap="flat" cmpd="sng" algn="ctr">
                      <a:solidFill>
                        <a:scrgbClr r="0" g="0" b="0"/>
                      </a:solidFill>
                      <a:prstDash val="solid"/>
                      <a:round/>
                      <a:headEnd type="none" w="med" len="med"/>
                      <a:tailEnd type="none" w="med" len="med"/>
                    </a:lnB>
                  </a:tcPr>
                </a:tc>
                <a:tc>
                  <a:txBody>
                    <a:bodyPr/>
                    <a:lstStyle/>
                    <a:p>
                      <a:r>
                        <a:rPr lang="en-US" sz="1400" dirty="0" smtClean="0"/>
                        <a:t>23.5</a:t>
                      </a:r>
                      <a:endParaRPr lang="en-US" sz="1400" dirty="0"/>
                    </a:p>
                  </a:txBody>
                  <a:tcPr marT="0" marB="0" anchorCtr="1">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3753111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Making Luminosity Profiles</a:t>
            </a:r>
            <a:endParaRPr lang="en-US" dirty="0"/>
          </a:p>
        </p:txBody>
      </p:sp>
      <p:sp>
        <p:nvSpPr>
          <p:cNvPr id="4" name="Footer Placeholder 3"/>
          <p:cNvSpPr>
            <a:spLocks noGrp="1"/>
          </p:cNvSpPr>
          <p:nvPr>
            <p:ph type="ftr" sz="quarter" idx="11"/>
          </p:nvPr>
        </p:nvSpPr>
        <p:spPr/>
        <p:txBody>
          <a:bodyPr/>
          <a:lstStyle/>
          <a:p>
            <a:r>
              <a:rPr lang="en-US" smtClean="0"/>
              <a:t>Amanda Newmark</a:t>
            </a:r>
            <a:endParaRPr lang="en-US"/>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167825465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the Luminosity Profiles</a:t>
            </a:r>
            <a:endParaRPr lang="en-US" dirty="0"/>
          </a:p>
        </p:txBody>
      </p:sp>
      <p:pic>
        <p:nvPicPr>
          <p:cNvPr id="5" name="Content Placeholder 4" descr="3meanuplimzdist.pdf"/>
          <p:cNvPicPr>
            <a:picLocks noGrp="1" noChangeAspect="1"/>
          </p:cNvPicPr>
          <p:nvPr>
            <p:ph idx="1"/>
          </p:nvPr>
        </p:nvPicPr>
        <p:blipFill rotWithShape="1">
          <a:blip r:embed="rId3">
            <a:extLst>
              <a:ext uri="{28A0092B-C50C-407E-A947-70E740481C1C}">
                <a14:useLocalDpi xmlns:a14="http://schemas.microsoft.com/office/drawing/2010/main" val="0"/>
              </a:ext>
            </a:extLst>
          </a:blip>
          <a:srcRect l="109" t="5847" r="6315"/>
          <a:stretch/>
        </p:blipFill>
        <p:spPr>
          <a:xfrm>
            <a:off x="1" y="1744007"/>
            <a:ext cx="4595090" cy="3467612"/>
          </a:xfrm>
        </p:spPr>
      </p:pic>
      <p:sp>
        <p:nvSpPr>
          <p:cNvPr id="4" name="Footer Placeholder 3"/>
          <p:cNvSpPr>
            <a:spLocks noGrp="1"/>
          </p:cNvSpPr>
          <p:nvPr>
            <p:ph type="ftr" sz="quarter" idx="11"/>
          </p:nvPr>
        </p:nvSpPr>
        <p:spPr/>
        <p:txBody>
          <a:bodyPr/>
          <a:lstStyle/>
          <a:p>
            <a:r>
              <a:rPr lang="en-US" smtClean="0"/>
              <a:t>Amanda Newmark</a:t>
            </a:r>
            <a:endParaRPr lang="en-US"/>
          </a:p>
        </p:txBody>
      </p:sp>
      <p:pic>
        <p:nvPicPr>
          <p:cNvPr id="7" name="Picture 6" descr="3meanuplimmagdist.pdf"/>
          <p:cNvPicPr>
            <a:picLocks noChangeAspect="1"/>
          </p:cNvPicPr>
          <p:nvPr/>
        </p:nvPicPr>
        <p:blipFill rotWithShape="1">
          <a:blip r:embed="rId4">
            <a:extLst>
              <a:ext uri="{28A0092B-C50C-407E-A947-70E740481C1C}">
                <a14:useLocalDpi xmlns:a14="http://schemas.microsoft.com/office/drawing/2010/main" val="0"/>
              </a:ext>
            </a:extLst>
          </a:blip>
          <a:srcRect t="4454" r="5995"/>
          <a:stretch/>
        </p:blipFill>
        <p:spPr>
          <a:xfrm>
            <a:off x="4595091" y="1744007"/>
            <a:ext cx="4548909" cy="3467612"/>
          </a:xfrm>
          <a:prstGeom prst="rect">
            <a:avLst/>
          </a:prstGeom>
        </p:spPr>
      </p:pic>
    </p:spTree>
    <p:extLst>
      <p:ext uri="{BB962C8B-B14F-4D97-AF65-F5344CB8AC3E}">
        <p14:creationId xmlns:p14="http://schemas.microsoft.com/office/powerpoint/2010/main" val="206348756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Flagged vs. Not Flagged</a:t>
            </a:r>
            <a:endParaRPr lang="en-US" dirty="0"/>
          </a:p>
        </p:txBody>
      </p:sp>
      <p:sp>
        <p:nvSpPr>
          <p:cNvPr id="4" name="Footer Placeholder 3"/>
          <p:cNvSpPr>
            <a:spLocks noGrp="1"/>
          </p:cNvSpPr>
          <p:nvPr>
            <p:ph type="ftr" sz="quarter" idx="11"/>
          </p:nvPr>
        </p:nvSpPr>
        <p:spPr/>
        <p:txBody>
          <a:bodyPr/>
          <a:lstStyle/>
          <a:p>
            <a:r>
              <a:rPr lang="en-US" smtClean="0"/>
              <a:t>Amanda Newmark</a:t>
            </a:r>
            <a:endParaRPr lang="en-US"/>
          </a:p>
        </p:txBody>
      </p:sp>
      <p:pic>
        <p:nvPicPr>
          <p:cNvPr id="5" name="Picture 4" descr="3meanuplimslopedist.pdf"/>
          <p:cNvPicPr>
            <a:picLocks noChangeAspect="1"/>
          </p:cNvPicPr>
          <p:nvPr/>
        </p:nvPicPr>
        <p:blipFill rotWithShape="1">
          <a:blip r:embed="rId3">
            <a:extLst>
              <a:ext uri="{28A0092B-C50C-407E-A947-70E740481C1C}">
                <a14:useLocalDpi xmlns:a14="http://schemas.microsoft.com/office/drawing/2010/main" val="0"/>
              </a:ext>
            </a:extLst>
          </a:blip>
          <a:srcRect r="6561"/>
          <a:stretch/>
        </p:blipFill>
        <p:spPr>
          <a:xfrm>
            <a:off x="1" y="2034621"/>
            <a:ext cx="4510419" cy="3620355"/>
          </a:xfrm>
          <a:prstGeom prst="rect">
            <a:avLst/>
          </a:prstGeom>
        </p:spPr>
      </p:pic>
      <p:pic>
        <p:nvPicPr>
          <p:cNvPr id="6" name="Picture 5" descr="3meanuplimTF.pdf"/>
          <p:cNvPicPr>
            <a:picLocks noChangeAspect="1"/>
          </p:cNvPicPr>
          <p:nvPr/>
        </p:nvPicPr>
        <p:blipFill rotWithShape="1">
          <a:blip r:embed="rId4">
            <a:extLst>
              <a:ext uri="{28A0092B-C50C-407E-A947-70E740481C1C}">
                <a14:useLocalDpi xmlns:a14="http://schemas.microsoft.com/office/drawing/2010/main" val="0"/>
              </a:ext>
            </a:extLst>
          </a:blip>
          <a:srcRect r="6682"/>
          <a:stretch/>
        </p:blipFill>
        <p:spPr>
          <a:xfrm>
            <a:off x="4699563" y="2082972"/>
            <a:ext cx="4444437" cy="3572004"/>
          </a:xfrm>
          <a:prstGeom prst="rect">
            <a:avLst/>
          </a:prstGeom>
        </p:spPr>
      </p:pic>
    </p:spTree>
    <p:extLst>
      <p:ext uri="{BB962C8B-B14F-4D97-AF65-F5344CB8AC3E}">
        <p14:creationId xmlns:p14="http://schemas.microsoft.com/office/powerpoint/2010/main" val="74370142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to Star Formation History</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Amanda Newmark</a:t>
            </a:r>
            <a:endParaRPr lang="en-US"/>
          </a:p>
        </p:txBody>
      </p:sp>
      <p:grpSp>
        <p:nvGrpSpPr>
          <p:cNvPr id="10" name="Group 9"/>
          <p:cNvGrpSpPr/>
          <p:nvPr/>
        </p:nvGrpSpPr>
        <p:grpSpPr>
          <a:xfrm>
            <a:off x="0" y="1417638"/>
            <a:ext cx="5016500" cy="2345241"/>
            <a:chOff x="0" y="1417638"/>
            <a:chExt cx="5016500" cy="2345241"/>
          </a:xfrm>
        </p:grpSpPr>
        <p:pic>
          <p:nvPicPr>
            <p:cNvPr id="6" name="Picture 5" descr="Screen Shot 2016-07-27 at 9.33.13 AM.png" title="Tojeiro et al"/>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17638"/>
              <a:ext cx="5016500" cy="1905000"/>
            </a:xfrm>
            <a:prstGeom prst="rect">
              <a:avLst/>
            </a:prstGeom>
          </p:spPr>
        </p:pic>
        <p:sp>
          <p:nvSpPr>
            <p:cNvPr id="7" name="TextBox 6"/>
            <p:cNvSpPr txBox="1"/>
            <p:nvPr/>
          </p:nvSpPr>
          <p:spPr>
            <a:xfrm>
              <a:off x="1807538" y="3485880"/>
              <a:ext cx="1316662" cy="276999"/>
            </a:xfrm>
            <a:prstGeom prst="rect">
              <a:avLst/>
            </a:prstGeom>
            <a:noFill/>
            <a:ln>
              <a:solidFill>
                <a:schemeClr val="tx1"/>
              </a:solidFill>
            </a:ln>
          </p:spPr>
          <p:txBody>
            <a:bodyPr wrap="none" rtlCol="0">
              <a:spAutoFit/>
            </a:bodyPr>
            <a:lstStyle/>
            <a:p>
              <a:r>
                <a:rPr lang="en-US" sz="1200" dirty="0" err="1" smtClean="0"/>
                <a:t>Tojeiro</a:t>
              </a:r>
              <a:r>
                <a:rPr lang="en-US" sz="1200" dirty="0" smtClean="0"/>
                <a:t> et al. 2009</a:t>
              </a:r>
              <a:endParaRPr lang="en-US" sz="1200" dirty="0"/>
            </a:p>
          </p:txBody>
        </p:sp>
      </p:grpSp>
      <p:pic>
        <p:nvPicPr>
          <p:cNvPr id="8" name="Picture 7" descr="oy_agebin.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2508" y="1159805"/>
            <a:ext cx="4311492" cy="3332223"/>
          </a:xfrm>
          <a:prstGeom prst="rect">
            <a:avLst/>
          </a:prstGeom>
        </p:spPr>
      </p:pic>
    </p:spTree>
    <p:extLst>
      <p:ext uri="{BB962C8B-B14F-4D97-AF65-F5344CB8AC3E}">
        <p14:creationId xmlns:p14="http://schemas.microsoft.com/office/powerpoint/2010/main" val="188873210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Old v Young Profiles</a:t>
            </a:r>
            <a:endParaRPr lang="en-US" dirty="0"/>
          </a:p>
        </p:txBody>
      </p:sp>
      <p:sp>
        <p:nvSpPr>
          <p:cNvPr id="4" name="Footer Placeholder 3"/>
          <p:cNvSpPr>
            <a:spLocks noGrp="1"/>
          </p:cNvSpPr>
          <p:nvPr>
            <p:ph type="ftr" sz="quarter" idx="11"/>
          </p:nvPr>
        </p:nvSpPr>
        <p:spPr/>
        <p:txBody>
          <a:bodyPr/>
          <a:lstStyle/>
          <a:p>
            <a:r>
              <a:rPr lang="en-US" smtClean="0"/>
              <a:t>Amanda Newmark</a:t>
            </a:r>
            <a:endParaRPr lang="en-US"/>
          </a:p>
        </p:txBody>
      </p:sp>
      <p:pic>
        <p:nvPicPr>
          <p:cNvPr id="5" name="Picture 4" descr="3oymeanuplimlumage.pdf"/>
          <p:cNvPicPr>
            <a:picLocks noChangeAspect="1"/>
          </p:cNvPicPr>
          <p:nvPr/>
        </p:nvPicPr>
        <p:blipFill rotWithShape="1">
          <a:blip r:embed="rId3">
            <a:extLst>
              <a:ext uri="{28A0092B-C50C-407E-A947-70E740481C1C}">
                <a14:useLocalDpi xmlns:a14="http://schemas.microsoft.com/office/drawing/2010/main" val="0"/>
              </a:ext>
            </a:extLst>
          </a:blip>
          <a:srcRect r="5702"/>
          <a:stretch/>
        </p:blipFill>
        <p:spPr>
          <a:xfrm>
            <a:off x="4511320" y="1576299"/>
            <a:ext cx="4632680" cy="3684602"/>
          </a:xfrm>
          <a:prstGeom prst="rect">
            <a:avLst/>
          </a:prstGeom>
        </p:spPr>
      </p:pic>
      <p:pic>
        <p:nvPicPr>
          <p:cNvPr id="6" name="Picture 5" descr="3oymeanuplimslope_agedist.pdf"/>
          <p:cNvPicPr>
            <a:picLocks noChangeAspect="1"/>
          </p:cNvPicPr>
          <p:nvPr/>
        </p:nvPicPr>
        <p:blipFill rotWithShape="1">
          <a:blip r:embed="rId4">
            <a:extLst>
              <a:ext uri="{28A0092B-C50C-407E-A947-70E740481C1C}">
                <a14:useLocalDpi xmlns:a14="http://schemas.microsoft.com/office/drawing/2010/main" val="0"/>
              </a:ext>
            </a:extLst>
          </a:blip>
          <a:srcRect r="5418"/>
          <a:stretch/>
        </p:blipFill>
        <p:spPr>
          <a:xfrm>
            <a:off x="-1" y="1576299"/>
            <a:ext cx="4646649" cy="3684602"/>
          </a:xfrm>
          <a:prstGeom prst="rect">
            <a:avLst/>
          </a:prstGeom>
        </p:spPr>
      </p:pic>
    </p:spTree>
    <p:extLst>
      <p:ext uri="{BB962C8B-B14F-4D97-AF65-F5344CB8AC3E}">
        <p14:creationId xmlns:p14="http://schemas.microsoft.com/office/powerpoint/2010/main" val="93263464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2579</TotalTime>
  <Words>1846</Words>
  <Application>Microsoft Macintosh PowerPoint</Application>
  <PresentationFormat>On-screen Show (4:3)</PresentationFormat>
  <Paragraphs>167</Paragraphs>
  <Slides>16</Slides>
  <Notes>11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Understanding Star Formation Histories of Luminous Red Galaxies</vt:lpstr>
      <vt:lpstr>The Big Question</vt:lpstr>
      <vt:lpstr>Mass Assembly</vt:lpstr>
      <vt:lpstr>Hyper Supreme-Cam Survey</vt:lpstr>
      <vt:lpstr>Making Luminosity Profiles</vt:lpstr>
      <vt:lpstr>Making the Luminosity Profiles</vt:lpstr>
      <vt:lpstr>Flagged vs. Not Flagged</vt:lpstr>
      <vt:lpstr>Applying to Star Formation History</vt:lpstr>
      <vt:lpstr>Old v Young Profiles</vt:lpstr>
      <vt:lpstr>With and Without Flags</vt:lpstr>
      <vt:lpstr>Looking at All the Slopes</vt:lpstr>
      <vt:lpstr>Conclusion</vt:lpstr>
      <vt:lpstr>Future Tests</vt:lpstr>
      <vt:lpstr>Extra Slides!</vt:lpstr>
      <vt:lpstr>Relevant Equations</vt:lpstr>
      <vt:lpstr>Bootstrapping for Errors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Photometric Issues in Luminous Red Galaxies</dc:title>
  <dc:creator>Amanda Newmark</dc:creator>
  <cp:lastModifiedBy>Amanda Newmark</cp:lastModifiedBy>
  <cp:revision>56</cp:revision>
  <dcterms:created xsi:type="dcterms:W3CDTF">2016-07-26T02:09:57Z</dcterms:created>
  <dcterms:modified xsi:type="dcterms:W3CDTF">2016-07-27T21:09:37Z</dcterms:modified>
</cp:coreProperties>
</file>