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27" r:id="rId3"/>
    <p:sldId id="339" r:id="rId4"/>
    <p:sldId id="262" r:id="rId5"/>
    <p:sldId id="259" r:id="rId6"/>
    <p:sldId id="261" r:id="rId7"/>
    <p:sldId id="263" r:id="rId8"/>
    <p:sldId id="264" r:id="rId9"/>
    <p:sldId id="266" r:id="rId10"/>
    <p:sldId id="267" r:id="rId11"/>
    <p:sldId id="330" r:id="rId12"/>
    <p:sldId id="269" r:id="rId13"/>
    <p:sldId id="265" r:id="rId14"/>
    <p:sldId id="331" r:id="rId15"/>
    <p:sldId id="270" r:id="rId16"/>
    <p:sldId id="332" r:id="rId17"/>
    <p:sldId id="333" r:id="rId18"/>
    <p:sldId id="334" r:id="rId19"/>
    <p:sldId id="335" r:id="rId20"/>
    <p:sldId id="336" r:id="rId21"/>
    <p:sldId id="337" r:id="rId22"/>
    <p:sldId id="338" r:id="rId23"/>
    <p:sldId id="340" r:id="rId24"/>
    <p:sldId id="329" r:id="rId25"/>
    <p:sldId id="268"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EE16E0-240D-404E-A049-F5B6F906FB09}" v="35" dt="2019-07-25T04:40:26.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83" autoAdjust="0"/>
  </p:normalViewPr>
  <p:slideViewPr>
    <p:cSldViewPr snapToGrid="0">
      <p:cViewPr varScale="1">
        <p:scale>
          <a:sx n="98" d="100"/>
          <a:sy n="98"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дрей Мурачёв" userId="f3437156ed08dac1" providerId="LiveId" clId="{E4EE16E0-240D-404E-A049-F5B6F906FB09}"/>
    <pc:docChg chg="custSel addSld delSld modSld">
      <pc:chgData name="Андрей Мурачёв" userId="f3437156ed08dac1" providerId="LiveId" clId="{E4EE16E0-240D-404E-A049-F5B6F906FB09}" dt="2019-07-25T08:48:39.622" v="257" actId="1076"/>
      <pc:docMkLst>
        <pc:docMk/>
      </pc:docMkLst>
      <pc:sldChg chg="add">
        <pc:chgData name="Андрей Мурачёв" userId="f3437156ed08dac1" providerId="LiveId" clId="{E4EE16E0-240D-404E-A049-F5B6F906FB09}" dt="2019-07-24T21:52:55.969" v="137"/>
        <pc:sldMkLst>
          <pc:docMk/>
          <pc:sldMk cId="765075403" sldId="259"/>
        </pc:sldMkLst>
      </pc:sldChg>
      <pc:sldChg chg="add del">
        <pc:chgData name="Андрей Мурачёв" userId="f3437156ed08dac1" providerId="LiveId" clId="{E4EE16E0-240D-404E-A049-F5B6F906FB09}" dt="2019-07-24T21:12:24.419" v="118" actId="2696"/>
        <pc:sldMkLst>
          <pc:docMk/>
          <pc:sldMk cId="3811875426" sldId="260"/>
        </pc:sldMkLst>
      </pc:sldChg>
      <pc:sldChg chg="add">
        <pc:chgData name="Андрей Мурачёв" userId="f3437156ed08dac1" providerId="LiveId" clId="{E4EE16E0-240D-404E-A049-F5B6F906FB09}" dt="2019-07-24T21:52:55.969" v="137"/>
        <pc:sldMkLst>
          <pc:docMk/>
          <pc:sldMk cId="3103815354" sldId="261"/>
        </pc:sldMkLst>
      </pc:sldChg>
      <pc:sldChg chg="add">
        <pc:chgData name="Андрей Мурачёв" userId="f3437156ed08dac1" providerId="LiveId" clId="{E4EE16E0-240D-404E-A049-F5B6F906FB09}" dt="2019-07-24T21:52:55.969" v="137"/>
        <pc:sldMkLst>
          <pc:docMk/>
          <pc:sldMk cId="3659397039" sldId="262"/>
        </pc:sldMkLst>
      </pc:sldChg>
      <pc:sldChg chg="add">
        <pc:chgData name="Андрей Мурачёв" userId="f3437156ed08dac1" providerId="LiveId" clId="{E4EE16E0-240D-404E-A049-F5B6F906FB09}" dt="2019-07-24T21:52:55.969" v="137"/>
        <pc:sldMkLst>
          <pc:docMk/>
          <pc:sldMk cId="2278967267" sldId="263"/>
        </pc:sldMkLst>
      </pc:sldChg>
      <pc:sldChg chg="add">
        <pc:chgData name="Андрей Мурачёв" userId="f3437156ed08dac1" providerId="LiveId" clId="{E4EE16E0-240D-404E-A049-F5B6F906FB09}" dt="2019-07-24T21:52:55.969" v="137"/>
        <pc:sldMkLst>
          <pc:docMk/>
          <pc:sldMk cId="4153207873" sldId="264"/>
        </pc:sldMkLst>
      </pc:sldChg>
      <pc:sldChg chg="add">
        <pc:chgData name="Андрей Мурачёв" userId="f3437156ed08dac1" providerId="LiveId" clId="{E4EE16E0-240D-404E-A049-F5B6F906FB09}" dt="2019-07-24T21:52:55.969" v="137"/>
        <pc:sldMkLst>
          <pc:docMk/>
          <pc:sldMk cId="732877753" sldId="265"/>
        </pc:sldMkLst>
      </pc:sldChg>
      <pc:sldChg chg="add del">
        <pc:chgData name="Андрей Мурачёв" userId="f3437156ed08dac1" providerId="LiveId" clId="{E4EE16E0-240D-404E-A049-F5B6F906FB09}" dt="2019-07-24T21:12:26.222" v="122" actId="2696"/>
        <pc:sldMkLst>
          <pc:docMk/>
          <pc:sldMk cId="3503809295" sldId="265"/>
        </pc:sldMkLst>
      </pc:sldChg>
      <pc:sldChg chg="add">
        <pc:chgData name="Андрей Мурачёв" userId="f3437156ed08dac1" providerId="LiveId" clId="{E4EE16E0-240D-404E-A049-F5B6F906FB09}" dt="2019-07-24T21:52:55.969" v="137"/>
        <pc:sldMkLst>
          <pc:docMk/>
          <pc:sldMk cId="2636561337" sldId="266"/>
        </pc:sldMkLst>
      </pc:sldChg>
      <pc:sldChg chg="add">
        <pc:chgData name="Андрей Мурачёв" userId="f3437156ed08dac1" providerId="LiveId" clId="{E4EE16E0-240D-404E-A049-F5B6F906FB09}" dt="2019-07-24T21:52:55.969" v="137"/>
        <pc:sldMkLst>
          <pc:docMk/>
          <pc:sldMk cId="3247146476" sldId="267"/>
        </pc:sldMkLst>
      </pc:sldChg>
      <pc:sldChg chg="add">
        <pc:chgData name="Андрей Мурачёв" userId="f3437156ed08dac1" providerId="LiveId" clId="{E4EE16E0-240D-404E-A049-F5B6F906FB09}" dt="2019-07-24T13:26:30.274" v="0"/>
        <pc:sldMkLst>
          <pc:docMk/>
          <pc:sldMk cId="497869558" sldId="268"/>
        </pc:sldMkLst>
      </pc:sldChg>
      <pc:sldChg chg="add">
        <pc:chgData name="Андрей Мурачёв" userId="f3437156ed08dac1" providerId="LiveId" clId="{E4EE16E0-240D-404E-A049-F5B6F906FB09}" dt="2019-07-24T21:52:55.969" v="137"/>
        <pc:sldMkLst>
          <pc:docMk/>
          <pc:sldMk cId="1375580893" sldId="269"/>
        </pc:sldMkLst>
      </pc:sldChg>
      <pc:sldChg chg="add del">
        <pc:chgData name="Андрей Мурачёв" userId="f3437156ed08dac1" providerId="LiveId" clId="{E4EE16E0-240D-404E-A049-F5B6F906FB09}" dt="2019-07-24T21:12:27.879" v="125" actId="2696"/>
        <pc:sldMkLst>
          <pc:docMk/>
          <pc:sldMk cId="3849882340" sldId="269"/>
        </pc:sldMkLst>
      </pc:sldChg>
      <pc:sldChg chg="add">
        <pc:chgData name="Андрей Мурачёв" userId="f3437156ed08dac1" providerId="LiveId" clId="{E4EE16E0-240D-404E-A049-F5B6F906FB09}" dt="2019-07-24T21:52:55.969" v="137"/>
        <pc:sldMkLst>
          <pc:docMk/>
          <pc:sldMk cId="4115616315" sldId="270"/>
        </pc:sldMkLst>
      </pc:sldChg>
      <pc:sldChg chg="add">
        <pc:chgData name="Андрей Мурачёв" userId="f3437156ed08dac1" providerId="LiveId" clId="{E4EE16E0-240D-404E-A049-F5B6F906FB09}" dt="2019-07-24T13:26:30.274" v="0"/>
        <pc:sldMkLst>
          <pc:docMk/>
          <pc:sldMk cId="2488524528" sldId="271"/>
        </pc:sldMkLst>
      </pc:sldChg>
      <pc:sldChg chg="add">
        <pc:chgData name="Андрей Мурачёв" userId="f3437156ed08dac1" providerId="LiveId" clId="{E4EE16E0-240D-404E-A049-F5B6F906FB09}" dt="2019-07-24T13:26:30.274" v="0"/>
        <pc:sldMkLst>
          <pc:docMk/>
          <pc:sldMk cId="4227287741" sldId="272"/>
        </pc:sldMkLst>
      </pc:sldChg>
      <pc:sldChg chg="add">
        <pc:chgData name="Андрей Мурачёв" userId="f3437156ed08dac1" providerId="LiveId" clId="{E4EE16E0-240D-404E-A049-F5B6F906FB09}" dt="2019-07-24T13:26:30.274" v="0"/>
        <pc:sldMkLst>
          <pc:docMk/>
          <pc:sldMk cId="3570501369" sldId="273"/>
        </pc:sldMkLst>
      </pc:sldChg>
      <pc:sldChg chg="add">
        <pc:chgData name="Андрей Мурачёв" userId="f3437156ed08dac1" providerId="LiveId" clId="{E4EE16E0-240D-404E-A049-F5B6F906FB09}" dt="2019-07-24T13:26:30.274" v="0"/>
        <pc:sldMkLst>
          <pc:docMk/>
          <pc:sldMk cId="545996154" sldId="274"/>
        </pc:sldMkLst>
      </pc:sldChg>
      <pc:sldChg chg="add">
        <pc:chgData name="Андрей Мурачёв" userId="f3437156ed08dac1" providerId="LiveId" clId="{E4EE16E0-240D-404E-A049-F5B6F906FB09}" dt="2019-07-24T13:26:30.274" v="0"/>
        <pc:sldMkLst>
          <pc:docMk/>
          <pc:sldMk cId="3769220859" sldId="275"/>
        </pc:sldMkLst>
      </pc:sldChg>
      <pc:sldChg chg="add">
        <pc:chgData name="Андрей Мурачёв" userId="f3437156ed08dac1" providerId="LiveId" clId="{E4EE16E0-240D-404E-A049-F5B6F906FB09}" dt="2019-07-24T13:26:30.274" v="0"/>
        <pc:sldMkLst>
          <pc:docMk/>
          <pc:sldMk cId="3964718198" sldId="276"/>
        </pc:sldMkLst>
      </pc:sldChg>
      <pc:sldChg chg="delSp add">
        <pc:chgData name="Андрей Мурачёв" userId="f3437156ed08dac1" providerId="LiveId" clId="{E4EE16E0-240D-404E-A049-F5B6F906FB09}" dt="2019-07-24T13:50:53.809" v="35"/>
        <pc:sldMkLst>
          <pc:docMk/>
          <pc:sldMk cId="730998410" sldId="277"/>
        </pc:sldMkLst>
        <pc:picChg chg="del">
          <ac:chgData name="Андрей Мурачёв" userId="f3437156ed08dac1" providerId="LiveId" clId="{E4EE16E0-240D-404E-A049-F5B6F906FB09}" dt="2019-07-24T13:50:53.809" v="35"/>
          <ac:picMkLst>
            <pc:docMk/>
            <pc:sldMk cId="730998410" sldId="277"/>
            <ac:picMk id="2" creationId="{94147FE5-6867-4807-9333-923E7E14A6AB}"/>
          </ac:picMkLst>
        </pc:picChg>
      </pc:sldChg>
      <pc:sldChg chg="add">
        <pc:chgData name="Андрей Мурачёв" userId="f3437156ed08dac1" providerId="LiveId" clId="{E4EE16E0-240D-404E-A049-F5B6F906FB09}" dt="2019-07-24T13:26:30.274" v="0"/>
        <pc:sldMkLst>
          <pc:docMk/>
          <pc:sldMk cId="318848393" sldId="278"/>
        </pc:sldMkLst>
      </pc:sldChg>
      <pc:sldChg chg="add">
        <pc:chgData name="Андрей Мурачёв" userId="f3437156ed08dac1" providerId="LiveId" clId="{E4EE16E0-240D-404E-A049-F5B6F906FB09}" dt="2019-07-24T13:26:30.274" v="0"/>
        <pc:sldMkLst>
          <pc:docMk/>
          <pc:sldMk cId="233139860" sldId="279"/>
        </pc:sldMkLst>
      </pc:sldChg>
      <pc:sldChg chg="add">
        <pc:chgData name="Андрей Мурачёв" userId="f3437156ed08dac1" providerId="LiveId" clId="{E4EE16E0-240D-404E-A049-F5B6F906FB09}" dt="2019-07-24T13:26:30.274" v="0"/>
        <pc:sldMkLst>
          <pc:docMk/>
          <pc:sldMk cId="4224036128" sldId="280"/>
        </pc:sldMkLst>
      </pc:sldChg>
      <pc:sldChg chg="add">
        <pc:chgData name="Андрей Мурачёв" userId="f3437156ed08dac1" providerId="LiveId" clId="{E4EE16E0-240D-404E-A049-F5B6F906FB09}" dt="2019-07-24T13:26:30.274" v="0"/>
        <pc:sldMkLst>
          <pc:docMk/>
          <pc:sldMk cId="4217718610" sldId="281"/>
        </pc:sldMkLst>
      </pc:sldChg>
      <pc:sldChg chg="add">
        <pc:chgData name="Андрей Мурачёв" userId="f3437156ed08dac1" providerId="LiveId" clId="{E4EE16E0-240D-404E-A049-F5B6F906FB09}" dt="2019-07-24T13:26:30.274" v="0"/>
        <pc:sldMkLst>
          <pc:docMk/>
          <pc:sldMk cId="1180422275" sldId="282"/>
        </pc:sldMkLst>
      </pc:sldChg>
      <pc:sldChg chg="add">
        <pc:chgData name="Андрей Мурачёв" userId="f3437156ed08dac1" providerId="LiveId" clId="{E4EE16E0-240D-404E-A049-F5B6F906FB09}" dt="2019-07-24T13:26:30.274" v="0"/>
        <pc:sldMkLst>
          <pc:docMk/>
          <pc:sldMk cId="4224380249" sldId="283"/>
        </pc:sldMkLst>
      </pc:sldChg>
      <pc:sldChg chg="modSp add">
        <pc:chgData name="Андрей Мурачёв" userId="f3437156ed08dac1" providerId="LiveId" clId="{E4EE16E0-240D-404E-A049-F5B6F906FB09}" dt="2019-07-25T08:48:39.622" v="257" actId="1076"/>
        <pc:sldMkLst>
          <pc:docMk/>
          <pc:sldMk cId="2942348192" sldId="284"/>
        </pc:sldMkLst>
        <pc:spChg chg="mod">
          <ac:chgData name="Андрей Мурачёв" userId="f3437156ed08dac1" providerId="LiveId" clId="{E4EE16E0-240D-404E-A049-F5B6F906FB09}" dt="2019-07-25T08:48:39.622" v="257" actId="1076"/>
          <ac:spMkLst>
            <pc:docMk/>
            <pc:sldMk cId="2942348192" sldId="284"/>
            <ac:spMk id="5" creationId="{67FBEF64-C559-487D-A589-38F3DAB65643}"/>
          </ac:spMkLst>
        </pc:spChg>
      </pc:sldChg>
      <pc:sldChg chg="add del">
        <pc:chgData name="Андрей Мурачёв" userId="f3437156ed08dac1" providerId="LiveId" clId="{E4EE16E0-240D-404E-A049-F5B6F906FB09}" dt="2019-07-24T21:12:54.054" v="136" actId="2696"/>
        <pc:sldMkLst>
          <pc:docMk/>
          <pc:sldMk cId="967022904" sldId="285"/>
        </pc:sldMkLst>
      </pc:sldChg>
      <pc:sldChg chg="add del">
        <pc:chgData name="Андрей Мурачёв" userId="f3437156ed08dac1" providerId="LiveId" clId="{E4EE16E0-240D-404E-A049-F5B6F906FB09}" dt="2019-07-24T21:12:23.842" v="97" actId="2696"/>
        <pc:sldMkLst>
          <pc:docMk/>
          <pc:sldMk cId="1292119657" sldId="286"/>
        </pc:sldMkLst>
      </pc:sldChg>
      <pc:sldChg chg="add del">
        <pc:chgData name="Андрей Мурачёв" userId="f3437156ed08dac1" providerId="LiveId" clId="{E4EE16E0-240D-404E-A049-F5B6F906FB09}" dt="2019-07-24T21:12:23.870" v="98" actId="2696"/>
        <pc:sldMkLst>
          <pc:docMk/>
          <pc:sldMk cId="2413435208" sldId="287"/>
        </pc:sldMkLst>
      </pc:sldChg>
      <pc:sldChg chg="add del">
        <pc:chgData name="Андрей Мурачёв" userId="f3437156ed08dac1" providerId="LiveId" clId="{E4EE16E0-240D-404E-A049-F5B6F906FB09}" dt="2019-07-24T21:12:23.889" v="100" actId="2696"/>
        <pc:sldMkLst>
          <pc:docMk/>
          <pc:sldMk cId="4224954475" sldId="297"/>
        </pc:sldMkLst>
      </pc:sldChg>
      <pc:sldChg chg="add del">
        <pc:chgData name="Андрей Мурачёв" userId="f3437156ed08dac1" providerId="LiveId" clId="{E4EE16E0-240D-404E-A049-F5B6F906FB09}" dt="2019-07-24T21:12:23.897" v="101" actId="2696"/>
        <pc:sldMkLst>
          <pc:docMk/>
          <pc:sldMk cId="3601575198" sldId="298"/>
        </pc:sldMkLst>
      </pc:sldChg>
      <pc:sldChg chg="add del">
        <pc:chgData name="Андрей Мурачёв" userId="f3437156ed08dac1" providerId="LiveId" clId="{E4EE16E0-240D-404E-A049-F5B6F906FB09}" dt="2019-07-24T21:12:24.221" v="114" actId="2696"/>
        <pc:sldMkLst>
          <pc:docMk/>
          <pc:sldMk cId="1638278464" sldId="300"/>
        </pc:sldMkLst>
      </pc:sldChg>
      <pc:sldChg chg="add del">
        <pc:chgData name="Андрей Мурачёв" userId="f3437156ed08dac1" providerId="LiveId" clId="{E4EE16E0-240D-404E-A049-F5B6F906FB09}" dt="2019-07-24T21:12:28.331" v="126" actId="2696"/>
        <pc:sldMkLst>
          <pc:docMk/>
          <pc:sldMk cId="3876609332" sldId="301"/>
        </pc:sldMkLst>
      </pc:sldChg>
      <pc:sldChg chg="add del">
        <pc:chgData name="Андрей Мурачёв" userId="f3437156ed08dac1" providerId="LiveId" clId="{E4EE16E0-240D-404E-A049-F5B6F906FB09}" dt="2019-07-24T21:12:28.997" v="127" actId="2696"/>
        <pc:sldMkLst>
          <pc:docMk/>
          <pc:sldMk cId="3086248042" sldId="302"/>
        </pc:sldMkLst>
      </pc:sldChg>
      <pc:sldChg chg="add del">
        <pc:chgData name="Андрей Мурачёв" userId="f3437156ed08dac1" providerId="LiveId" clId="{E4EE16E0-240D-404E-A049-F5B6F906FB09}" dt="2019-07-24T21:12:29.609" v="128" actId="2696"/>
        <pc:sldMkLst>
          <pc:docMk/>
          <pc:sldMk cId="3485822162" sldId="303"/>
        </pc:sldMkLst>
      </pc:sldChg>
      <pc:sldChg chg="add del">
        <pc:chgData name="Андрей Мурачёв" userId="f3437156ed08dac1" providerId="LiveId" clId="{E4EE16E0-240D-404E-A049-F5B6F906FB09}" dt="2019-07-24T21:12:30.222" v="129" actId="2696"/>
        <pc:sldMkLst>
          <pc:docMk/>
          <pc:sldMk cId="2825444708" sldId="304"/>
        </pc:sldMkLst>
      </pc:sldChg>
      <pc:sldChg chg="add del">
        <pc:chgData name="Андрей Мурачёв" userId="f3437156ed08dac1" providerId="LiveId" clId="{E4EE16E0-240D-404E-A049-F5B6F906FB09}" dt="2019-07-24T21:12:32.071" v="132" actId="2696"/>
        <pc:sldMkLst>
          <pc:docMk/>
          <pc:sldMk cId="3752868863" sldId="305"/>
        </pc:sldMkLst>
      </pc:sldChg>
      <pc:sldChg chg="add del">
        <pc:chgData name="Андрей Мурачёв" userId="f3437156ed08dac1" providerId="LiveId" clId="{E4EE16E0-240D-404E-A049-F5B6F906FB09}" dt="2019-07-24T21:12:31.058" v="130" actId="2696"/>
        <pc:sldMkLst>
          <pc:docMk/>
          <pc:sldMk cId="3518545932" sldId="306"/>
        </pc:sldMkLst>
      </pc:sldChg>
      <pc:sldChg chg="add del">
        <pc:chgData name="Андрей Мурачёв" userId="f3437156ed08dac1" providerId="LiveId" clId="{E4EE16E0-240D-404E-A049-F5B6F906FB09}" dt="2019-07-24T21:12:31.811" v="131" actId="2696"/>
        <pc:sldMkLst>
          <pc:docMk/>
          <pc:sldMk cId="401781847" sldId="307"/>
        </pc:sldMkLst>
      </pc:sldChg>
      <pc:sldChg chg="add del">
        <pc:chgData name="Андрей Мурачёв" userId="f3437156ed08dac1" providerId="LiveId" clId="{E4EE16E0-240D-404E-A049-F5B6F906FB09}" dt="2019-07-24T21:12:32.075" v="133" actId="2696"/>
        <pc:sldMkLst>
          <pc:docMk/>
          <pc:sldMk cId="3877321041" sldId="308"/>
        </pc:sldMkLst>
      </pc:sldChg>
      <pc:sldChg chg="add del">
        <pc:chgData name="Андрей Мурачёв" userId="f3437156ed08dac1" providerId="LiveId" clId="{E4EE16E0-240D-404E-A049-F5B6F906FB09}" dt="2019-07-24T21:12:32.094" v="134" actId="2696"/>
        <pc:sldMkLst>
          <pc:docMk/>
          <pc:sldMk cId="3247228005" sldId="309"/>
        </pc:sldMkLst>
      </pc:sldChg>
      <pc:sldChg chg="add del">
        <pc:chgData name="Андрей Мурачёв" userId="f3437156ed08dac1" providerId="LiveId" clId="{E4EE16E0-240D-404E-A049-F5B6F906FB09}" dt="2019-07-24T21:12:32.103" v="135" actId="2696"/>
        <pc:sldMkLst>
          <pc:docMk/>
          <pc:sldMk cId="776557643" sldId="310"/>
        </pc:sldMkLst>
      </pc:sldChg>
      <pc:sldChg chg="add del">
        <pc:chgData name="Андрей Мурачёв" userId="f3437156ed08dac1" providerId="LiveId" clId="{E4EE16E0-240D-404E-A049-F5B6F906FB09}" dt="2019-07-24T21:12:23.879" v="99" actId="2696"/>
        <pc:sldMkLst>
          <pc:docMk/>
          <pc:sldMk cId="3879965280" sldId="311"/>
        </pc:sldMkLst>
      </pc:sldChg>
      <pc:sldChg chg="add del">
        <pc:chgData name="Андрей Мурачёв" userId="f3437156ed08dac1" providerId="LiveId" clId="{E4EE16E0-240D-404E-A049-F5B6F906FB09}" dt="2019-07-24T21:12:23.908" v="102" actId="2696"/>
        <pc:sldMkLst>
          <pc:docMk/>
          <pc:sldMk cId="3285912408" sldId="312"/>
        </pc:sldMkLst>
      </pc:sldChg>
      <pc:sldChg chg="add del">
        <pc:chgData name="Андрей Мурачёв" userId="f3437156ed08dac1" providerId="LiveId" clId="{E4EE16E0-240D-404E-A049-F5B6F906FB09}" dt="2019-07-24T21:12:23.926" v="103" actId="2696"/>
        <pc:sldMkLst>
          <pc:docMk/>
          <pc:sldMk cId="158640942" sldId="313"/>
        </pc:sldMkLst>
      </pc:sldChg>
      <pc:sldChg chg="add del">
        <pc:chgData name="Андрей Мурачёв" userId="f3437156ed08dac1" providerId="LiveId" clId="{E4EE16E0-240D-404E-A049-F5B6F906FB09}" dt="2019-07-24T21:12:24.042" v="104" actId="2696"/>
        <pc:sldMkLst>
          <pc:docMk/>
          <pc:sldMk cId="3795754585" sldId="314"/>
        </pc:sldMkLst>
      </pc:sldChg>
      <pc:sldChg chg="add del">
        <pc:chgData name="Андрей Мурачёв" userId="f3437156ed08dac1" providerId="LiveId" clId="{E4EE16E0-240D-404E-A049-F5B6F906FB09}" dt="2019-07-24T21:12:24.055" v="105" actId="2696"/>
        <pc:sldMkLst>
          <pc:docMk/>
          <pc:sldMk cId="1623655039" sldId="315"/>
        </pc:sldMkLst>
      </pc:sldChg>
      <pc:sldChg chg="add del">
        <pc:chgData name="Андрей Мурачёв" userId="f3437156ed08dac1" providerId="LiveId" clId="{E4EE16E0-240D-404E-A049-F5B6F906FB09}" dt="2019-07-24T21:12:24.066" v="106" actId="2696"/>
        <pc:sldMkLst>
          <pc:docMk/>
          <pc:sldMk cId="3108163146" sldId="316"/>
        </pc:sldMkLst>
      </pc:sldChg>
      <pc:sldChg chg="add del">
        <pc:chgData name="Андрей Мурачёв" userId="f3437156ed08dac1" providerId="LiveId" clId="{E4EE16E0-240D-404E-A049-F5B6F906FB09}" dt="2019-07-24T21:12:24.073" v="107" actId="2696"/>
        <pc:sldMkLst>
          <pc:docMk/>
          <pc:sldMk cId="3966630516" sldId="317"/>
        </pc:sldMkLst>
      </pc:sldChg>
      <pc:sldChg chg="add del">
        <pc:chgData name="Андрей Мурачёв" userId="f3437156ed08dac1" providerId="LiveId" clId="{E4EE16E0-240D-404E-A049-F5B6F906FB09}" dt="2019-07-24T21:12:24.081" v="108" actId="2696"/>
        <pc:sldMkLst>
          <pc:docMk/>
          <pc:sldMk cId="68884816" sldId="318"/>
        </pc:sldMkLst>
      </pc:sldChg>
      <pc:sldChg chg="add del">
        <pc:chgData name="Андрей Мурачёв" userId="f3437156ed08dac1" providerId="LiveId" clId="{E4EE16E0-240D-404E-A049-F5B6F906FB09}" dt="2019-07-24T21:12:24.091" v="109" actId="2696"/>
        <pc:sldMkLst>
          <pc:docMk/>
          <pc:sldMk cId="2973235884" sldId="319"/>
        </pc:sldMkLst>
      </pc:sldChg>
      <pc:sldChg chg="add del">
        <pc:chgData name="Андрей Мурачёв" userId="f3437156ed08dac1" providerId="LiveId" clId="{E4EE16E0-240D-404E-A049-F5B6F906FB09}" dt="2019-07-24T21:12:24.103" v="110" actId="2696"/>
        <pc:sldMkLst>
          <pc:docMk/>
          <pc:sldMk cId="1196046561" sldId="320"/>
        </pc:sldMkLst>
      </pc:sldChg>
      <pc:sldChg chg="add del">
        <pc:chgData name="Андрей Мурачёв" userId="f3437156ed08dac1" providerId="LiveId" clId="{E4EE16E0-240D-404E-A049-F5B6F906FB09}" dt="2019-07-24T21:12:24.111" v="111" actId="2696"/>
        <pc:sldMkLst>
          <pc:docMk/>
          <pc:sldMk cId="1739197874" sldId="321"/>
        </pc:sldMkLst>
      </pc:sldChg>
      <pc:sldChg chg="add del">
        <pc:chgData name="Андрей Мурачёв" userId="f3437156ed08dac1" providerId="LiveId" clId="{E4EE16E0-240D-404E-A049-F5B6F906FB09}" dt="2019-07-24T21:12:24.124" v="112" actId="2696"/>
        <pc:sldMkLst>
          <pc:docMk/>
          <pc:sldMk cId="1345160647" sldId="322"/>
        </pc:sldMkLst>
      </pc:sldChg>
      <pc:sldChg chg="add del">
        <pc:chgData name="Андрей Мурачёв" userId="f3437156ed08dac1" providerId="LiveId" clId="{E4EE16E0-240D-404E-A049-F5B6F906FB09}" dt="2019-07-24T21:12:24.135" v="113" actId="2696"/>
        <pc:sldMkLst>
          <pc:docMk/>
          <pc:sldMk cId="4175123534" sldId="323"/>
        </pc:sldMkLst>
      </pc:sldChg>
      <pc:sldChg chg="add del">
        <pc:chgData name="Андрей Мурачёв" userId="f3437156ed08dac1" providerId="LiveId" clId="{E4EE16E0-240D-404E-A049-F5B6F906FB09}" dt="2019-07-24T21:12:24.357" v="115" actId="2696"/>
        <pc:sldMkLst>
          <pc:docMk/>
          <pc:sldMk cId="2430374329" sldId="324"/>
        </pc:sldMkLst>
      </pc:sldChg>
      <pc:sldChg chg="add del">
        <pc:chgData name="Андрей Мурачёв" userId="f3437156ed08dac1" providerId="LiveId" clId="{E4EE16E0-240D-404E-A049-F5B6F906FB09}" dt="2019-07-24T21:12:24.363" v="116" actId="2696"/>
        <pc:sldMkLst>
          <pc:docMk/>
          <pc:sldMk cId="4273497868" sldId="325"/>
        </pc:sldMkLst>
      </pc:sldChg>
      <pc:sldChg chg="add del">
        <pc:chgData name="Андрей Мурачёв" userId="f3437156ed08dac1" providerId="LiveId" clId="{E4EE16E0-240D-404E-A049-F5B6F906FB09}" dt="2019-07-24T21:12:24.370" v="117" actId="2696"/>
        <pc:sldMkLst>
          <pc:docMk/>
          <pc:sldMk cId="2018752503" sldId="326"/>
        </pc:sldMkLst>
      </pc:sldChg>
      <pc:sldChg chg="modSp">
        <pc:chgData name="Андрей Мурачёв" userId="f3437156ed08dac1" providerId="LiveId" clId="{E4EE16E0-240D-404E-A049-F5B6F906FB09}" dt="2019-07-24T21:53:57.382" v="156" actId="20577"/>
        <pc:sldMkLst>
          <pc:docMk/>
          <pc:sldMk cId="3429788296" sldId="327"/>
        </pc:sldMkLst>
        <pc:spChg chg="mod">
          <ac:chgData name="Андрей Мурачёв" userId="f3437156ed08dac1" providerId="LiveId" clId="{E4EE16E0-240D-404E-A049-F5B6F906FB09}" dt="2019-07-24T21:53:57.382" v="156" actId="20577"/>
          <ac:spMkLst>
            <pc:docMk/>
            <pc:sldMk cId="3429788296" sldId="327"/>
            <ac:spMk id="5" creationId="{CE1194CC-1EDD-4788-9455-76427920E949}"/>
          </ac:spMkLst>
        </pc:spChg>
        <pc:spChg chg="mod">
          <ac:chgData name="Андрей Мурачёв" userId="f3437156ed08dac1" providerId="LiveId" clId="{E4EE16E0-240D-404E-A049-F5B6F906FB09}" dt="2019-07-24T21:53:45.293" v="138"/>
          <ac:spMkLst>
            <pc:docMk/>
            <pc:sldMk cId="3429788296" sldId="327"/>
            <ac:spMk id="6" creationId="{8324E441-11E3-4BD1-9E1C-973293079228}"/>
          </ac:spMkLst>
        </pc:spChg>
      </pc:sldChg>
      <pc:sldChg chg="add del">
        <pc:chgData name="Андрей Мурачёв" userId="f3437156ed08dac1" providerId="LiveId" clId="{E4EE16E0-240D-404E-A049-F5B6F906FB09}" dt="2019-07-24T13:43:27.422" v="3" actId="2696"/>
        <pc:sldMkLst>
          <pc:docMk/>
          <pc:sldMk cId="64017332" sldId="328"/>
        </pc:sldMkLst>
      </pc:sldChg>
      <pc:sldChg chg="add del">
        <pc:chgData name="Андрей Мурачёв" userId="f3437156ed08dac1" providerId="LiveId" clId="{E4EE16E0-240D-404E-A049-F5B6F906FB09}" dt="2019-07-24T21:12:24.936" v="120" actId="2696"/>
        <pc:sldMkLst>
          <pc:docMk/>
          <pc:sldMk cId="630610965" sldId="328"/>
        </pc:sldMkLst>
      </pc:sldChg>
      <pc:sldChg chg="addSp delSp modSp add">
        <pc:chgData name="Андрей Мурачёв" userId="f3437156ed08dac1" providerId="LiveId" clId="{E4EE16E0-240D-404E-A049-F5B6F906FB09}" dt="2019-07-24T13:52:32.562" v="96" actId="1076"/>
        <pc:sldMkLst>
          <pc:docMk/>
          <pc:sldMk cId="235171116" sldId="329"/>
        </pc:sldMkLst>
        <pc:spChg chg="add mod">
          <ac:chgData name="Андрей Мурачёв" userId="f3437156ed08dac1" providerId="LiveId" clId="{E4EE16E0-240D-404E-A049-F5B6F906FB09}" dt="2019-07-24T13:52:32.562" v="96" actId="1076"/>
          <ac:spMkLst>
            <pc:docMk/>
            <pc:sldMk cId="235171116" sldId="329"/>
            <ac:spMk id="2" creationId="{83F22E0A-2360-4215-8E66-E712900FAB71}"/>
          </ac:spMkLst>
        </pc:spChg>
        <pc:spChg chg="mod">
          <ac:chgData name="Андрей Мурачёв" userId="f3437156ed08dac1" providerId="LiveId" clId="{E4EE16E0-240D-404E-A049-F5B6F906FB09}" dt="2019-07-24T13:43:48.262" v="33" actId="20577"/>
          <ac:spMkLst>
            <pc:docMk/>
            <pc:sldMk cId="235171116" sldId="329"/>
            <ac:spMk id="5" creationId="{B94C1EA5-51F4-46B9-84A7-5C251EFFDE1A}"/>
          </ac:spMkLst>
        </pc:spChg>
        <pc:picChg chg="add mod">
          <ac:chgData name="Андрей Мурачёв" userId="f3437156ed08dac1" providerId="LiveId" clId="{E4EE16E0-240D-404E-A049-F5B6F906FB09}" dt="2019-07-24T13:51:02.036" v="38" actId="1076"/>
          <ac:picMkLst>
            <pc:docMk/>
            <pc:sldMk cId="235171116" sldId="329"/>
            <ac:picMk id="4" creationId="{F3A6E93B-8F32-42B8-A89E-E9D4F81E121B}"/>
          </ac:picMkLst>
        </pc:picChg>
        <pc:picChg chg="del">
          <ac:chgData name="Андрей Мурачёв" userId="f3437156ed08dac1" providerId="LiveId" clId="{E4EE16E0-240D-404E-A049-F5B6F906FB09}" dt="2019-07-24T13:50:58.454" v="36" actId="478"/>
          <ac:picMkLst>
            <pc:docMk/>
            <pc:sldMk cId="235171116" sldId="329"/>
            <ac:picMk id="7" creationId="{B244BC5B-0C3A-4386-97C3-74486C9E07A8}"/>
          </ac:picMkLst>
        </pc:picChg>
      </pc:sldChg>
      <pc:sldChg chg="add del">
        <pc:chgData name="Андрей Мурачёв" userId="f3437156ed08dac1" providerId="LiveId" clId="{E4EE16E0-240D-404E-A049-F5B6F906FB09}" dt="2019-07-24T21:12:24.603" v="119" actId="2696"/>
        <pc:sldMkLst>
          <pc:docMk/>
          <pc:sldMk cId="904579771" sldId="330"/>
        </pc:sldMkLst>
      </pc:sldChg>
      <pc:sldChg chg="add">
        <pc:chgData name="Андрей Мурачёв" userId="f3437156ed08dac1" providerId="LiveId" clId="{E4EE16E0-240D-404E-A049-F5B6F906FB09}" dt="2019-07-24T21:52:55.969" v="137"/>
        <pc:sldMkLst>
          <pc:docMk/>
          <pc:sldMk cId="1891054885" sldId="330"/>
        </pc:sldMkLst>
      </pc:sldChg>
      <pc:sldChg chg="add">
        <pc:chgData name="Андрей Мурачёв" userId="f3437156ed08dac1" providerId="LiveId" clId="{E4EE16E0-240D-404E-A049-F5B6F906FB09}" dt="2019-07-24T21:52:55.969" v="137"/>
        <pc:sldMkLst>
          <pc:docMk/>
          <pc:sldMk cId="197659866" sldId="331"/>
        </pc:sldMkLst>
      </pc:sldChg>
      <pc:sldChg chg="add del">
        <pc:chgData name="Андрей Мурачёв" userId="f3437156ed08dac1" providerId="LiveId" clId="{E4EE16E0-240D-404E-A049-F5B6F906FB09}" dt="2019-07-24T21:12:25.437" v="121" actId="2696"/>
        <pc:sldMkLst>
          <pc:docMk/>
          <pc:sldMk cId="2580652101" sldId="331"/>
        </pc:sldMkLst>
      </pc:sldChg>
      <pc:sldChg chg="add">
        <pc:chgData name="Андрей Мурачёв" userId="f3437156ed08dac1" providerId="LiveId" clId="{E4EE16E0-240D-404E-A049-F5B6F906FB09}" dt="2019-07-24T21:52:55.969" v="137"/>
        <pc:sldMkLst>
          <pc:docMk/>
          <pc:sldMk cId="353857264" sldId="332"/>
        </pc:sldMkLst>
      </pc:sldChg>
      <pc:sldChg chg="add del">
        <pc:chgData name="Андрей Мурачёв" userId="f3437156ed08dac1" providerId="LiveId" clId="{E4EE16E0-240D-404E-A049-F5B6F906FB09}" dt="2019-07-24T21:12:26.783" v="123" actId="2696"/>
        <pc:sldMkLst>
          <pc:docMk/>
          <pc:sldMk cId="4057215522" sldId="332"/>
        </pc:sldMkLst>
      </pc:sldChg>
      <pc:sldChg chg="add">
        <pc:chgData name="Андрей Мурачёв" userId="f3437156ed08dac1" providerId="LiveId" clId="{E4EE16E0-240D-404E-A049-F5B6F906FB09}" dt="2019-07-24T21:52:55.969" v="137"/>
        <pc:sldMkLst>
          <pc:docMk/>
          <pc:sldMk cId="499458722" sldId="333"/>
        </pc:sldMkLst>
      </pc:sldChg>
      <pc:sldChg chg="add del">
        <pc:chgData name="Андрей Мурачёв" userId="f3437156ed08dac1" providerId="LiveId" clId="{E4EE16E0-240D-404E-A049-F5B6F906FB09}" dt="2019-07-24T21:12:27.307" v="124" actId="2696"/>
        <pc:sldMkLst>
          <pc:docMk/>
          <pc:sldMk cId="1917632073" sldId="333"/>
        </pc:sldMkLst>
      </pc:sldChg>
      <pc:sldChg chg="add">
        <pc:chgData name="Андрей Мурачёв" userId="f3437156ed08dac1" providerId="LiveId" clId="{E4EE16E0-240D-404E-A049-F5B6F906FB09}" dt="2019-07-24T21:52:55.969" v="137"/>
        <pc:sldMkLst>
          <pc:docMk/>
          <pc:sldMk cId="274916413" sldId="334"/>
        </pc:sldMkLst>
      </pc:sldChg>
      <pc:sldChg chg="add">
        <pc:chgData name="Андрей Мурачёв" userId="f3437156ed08dac1" providerId="LiveId" clId="{E4EE16E0-240D-404E-A049-F5B6F906FB09}" dt="2019-07-24T21:52:55.969" v="137"/>
        <pc:sldMkLst>
          <pc:docMk/>
          <pc:sldMk cId="998924282" sldId="335"/>
        </pc:sldMkLst>
      </pc:sldChg>
      <pc:sldChg chg="add">
        <pc:chgData name="Андрей Мурачёв" userId="f3437156ed08dac1" providerId="LiveId" clId="{E4EE16E0-240D-404E-A049-F5B6F906FB09}" dt="2019-07-24T21:52:55.969" v="137"/>
        <pc:sldMkLst>
          <pc:docMk/>
          <pc:sldMk cId="1717010412" sldId="336"/>
        </pc:sldMkLst>
      </pc:sldChg>
      <pc:sldChg chg="addSp delSp modSp add">
        <pc:chgData name="Андрей Мурачёв" userId="f3437156ed08dac1" providerId="LiveId" clId="{E4EE16E0-240D-404E-A049-F5B6F906FB09}" dt="2019-07-24T22:03:07.630" v="174" actId="1076"/>
        <pc:sldMkLst>
          <pc:docMk/>
          <pc:sldMk cId="3372597199" sldId="337"/>
        </pc:sldMkLst>
        <pc:spChg chg="add del mod">
          <ac:chgData name="Андрей Мурачёв" userId="f3437156ed08dac1" providerId="LiveId" clId="{E4EE16E0-240D-404E-A049-F5B6F906FB09}" dt="2019-07-24T22:03:05.347" v="173"/>
          <ac:spMkLst>
            <pc:docMk/>
            <pc:sldMk cId="3372597199" sldId="337"/>
            <ac:spMk id="5" creationId="{0A3EA724-9AA1-4BD9-BC28-E58BB88DBD00}"/>
          </ac:spMkLst>
        </pc:spChg>
        <pc:spChg chg="del">
          <ac:chgData name="Андрей Мурачёв" userId="f3437156ed08dac1" providerId="LiveId" clId="{E4EE16E0-240D-404E-A049-F5B6F906FB09}" dt="2019-07-24T22:02:10.099" v="171" actId="478"/>
          <ac:spMkLst>
            <pc:docMk/>
            <pc:sldMk cId="3372597199" sldId="337"/>
            <ac:spMk id="13" creationId="{A3C25BF2-8EA7-434C-A4EC-3C5CB937F33A}"/>
          </ac:spMkLst>
        </pc:spChg>
        <pc:graphicFrameChg chg="del">
          <ac:chgData name="Андрей Мурачёв" userId="f3437156ed08dac1" providerId="LiveId" clId="{E4EE16E0-240D-404E-A049-F5B6F906FB09}" dt="2019-07-24T22:03:04.126" v="172" actId="478"/>
          <ac:graphicFrameMkLst>
            <pc:docMk/>
            <pc:sldMk cId="3372597199" sldId="337"/>
            <ac:graphicFrameMk id="4" creationId="{54B3541D-9D2C-4940-9307-95DE2BDAD2C7}"/>
          </ac:graphicFrameMkLst>
        </pc:graphicFrameChg>
        <pc:graphicFrameChg chg="del">
          <ac:chgData name="Андрей Мурачёв" userId="f3437156ed08dac1" providerId="LiveId" clId="{E4EE16E0-240D-404E-A049-F5B6F906FB09}" dt="2019-07-24T22:03:04.126" v="172" actId="478"/>
          <ac:graphicFrameMkLst>
            <pc:docMk/>
            <pc:sldMk cId="3372597199" sldId="337"/>
            <ac:graphicFrameMk id="8" creationId="{434A8179-4A86-4879-B489-11B5093C3252}"/>
          </ac:graphicFrameMkLst>
        </pc:graphicFrameChg>
        <pc:graphicFrameChg chg="del">
          <ac:chgData name="Андрей Мурачёв" userId="f3437156ed08dac1" providerId="LiveId" clId="{E4EE16E0-240D-404E-A049-F5B6F906FB09}" dt="2019-07-24T22:03:04.126" v="172" actId="478"/>
          <ac:graphicFrameMkLst>
            <pc:docMk/>
            <pc:sldMk cId="3372597199" sldId="337"/>
            <ac:graphicFrameMk id="9" creationId="{54CB7BF0-A4E4-438A-9F79-D01FFDFD1CA6}"/>
          </ac:graphicFrameMkLst>
        </pc:graphicFrameChg>
        <pc:picChg chg="add mod">
          <ac:chgData name="Андрей Мурачёв" userId="f3437156ed08dac1" providerId="LiveId" clId="{E4EE16E0-240D-404E-A049-F5B6F906FB09}" dt="2019-07-24T22:03:07.630" v="174" actId="1076"/>
          <ac:picMkLst>
            <pc:docMk/>
            <pc:sldMk cId="3372597199" sldId="337"/>
            <ac:picMk id="7" creationId="{FECFE51E-FBE3-475F-B914-C95DA982E158}"/>
          </ac:picMkLst>
        </pc:picChg>
      </pc:sldChg>
      <pc:sldChg chg="add">
        <pc:chgData name="Андрей Мурачёв" userId="f3437156ed08dac1" providerId="LiveId" clId="{E4EE16E0-240D-404E-A049-F5B6F906FB09}" dt="2019-07-24T21:52:55.969" v="137"/>
        <pc:sldMkLst>
          <pc:docMk/>
          <pc:sldMk cId="497555907" sldId="338"/>
        </pc:sldMkLst>
      </pc:sldChg>
      <pc:sldChg chg="addSp delSp modSp add">
        <pc:chgData name="Андрей Мурачёв" userId="f3437156ed08dac1" providerId="LiveId" clId="{E4EE16E0-240D-404E-A049-F5B6F906FB09}" dt="2019-07-24T21:55:25.299" v="170" actId="1076"/>
        <pc:sldMkLst>
          <pc:docMk/>
          <pc:sldMk cId="3193401436" sldId="339"/>
        </pc:sldMkLst>
        <pc:spChg chg="del">
          <ac:chgData name="Андрей Мурачёв" userId="f3437156ed08dac1" providerId="LiveId" clId="{E4EE16E0-240D-404E-A049-F5B6F906FB09}" dt="2019-07-24T21:54:17.682" v="161" actId="478"/>
          <ac:spMkLst>
            <pc:docMk/>
            <pc:sldMk cId="3193401436" sldId="339"/>
            <ac:spMk id="2" creationId="{7AFF8A58-CADE-44EA-9E06-2E66EC1E9721}"/>
          </ac:spMkLst>
        </pc:spChg>
        <pc:spChg chg="del">
          <ac:chgData name="Андрей Мурачёв" userId="f3437156ed08dac1" providerId="LiveId" clId="{E4EE16E0-240D-404E-A049-F5B6F906FB09}" dt="2019-07-24T21:54:17.682" v="161" actId="478"/>
          <ac:spMkLst>
            <pc:docMk/>
            <pc:sldMk cId="3193401436" sldId="339"/>
            <ac:spMk id="3" creationId="{E0572D32-E3C9-481A-958C-DE842AA98A79}"/>
          </ac:spMkLst>
        </pc:spChg>
        <pc:spChg chg="add del">
          <ac:chgData name="Андрей Мурачёв" userId="f3437156ed08dac1" providerId="LiveId" clId="{E4EE16E0-240D-404E-A049-F5B6F906FB09}" dt="2019-07-24T21:54:04.649" v="159"/>
          <ac:spMkLst>
            <pc:docMk/>
            <pc:sldMk cId="3193401436" sldId="339"/>
            <ac:spMk id="4" creationId="{1F9CBA93-2319-47E9-94F1-358C9B984D92}"/>
          </ac:spMkLst>
        </pc:spChg>
        <pc:spChg chg="add del mod">
          <ac:chgData name="Андрей Мурачёв" userId="f3437156ed08dac1" providerId="LiveId" clId="{E4EE16E0-240D-404E-A049-F5B6F906FB09}" dt="2019-07-24T21:54:44.095" v="166" actId="478"/>
          <ac:spMkLst>
            <pc:docMk/>
            <pc:sldMk cId="3193401436" sldId="339"/>
            <ac:spMk id="5" creationId="{28646B6E-AD42-4BB1-A21E-FD61D60642A8}"/>
          </ac:spMkLst>
        </pc:spChg>
        <pc:spChg chg="add mod">
          <ac:chgData name="Андрей Мурачёв" userId="f3437156ed08dac1" providerId="LiveId" clId="{E4EE16E0-240D-404E-A049-F5B6F906FB09}" dt="2019-07-24T21:54:41.463" v="165"/>
          <ac:spMkLst>
            <pc:docMk/>
            <pc:sldMk cId="3193401436" sldId="339"/>
            <ac:spMk id="6" creationId="{50DC362A-BEE8-4A01-9AAB-268906A95D69}"/>
          </ac:spMkLst>
        </pc:spChg>
        <pc:picChg chg="add mod">
          <ac:chgData name="Андрей Мурачёв" userId="f3437156ed08dac1" providerId="LiveId" clId="{E4EE16E0-240D-404E-A049-F5B6F906FB09}" dt="2019-07-24T21:55:25.299" v="170" actId="1076"/>
          <ac:picMkLst>
            <pc:docMk/>
            <pc:sldMk cId="3193401436" sldId="339"/>
            <ac:picMk id="8" creationId="{4C68E29B-3468-4A6B-B02D-F06BBC854A72}"/>
          </ac:picMkLst>
        </pc:picChg>
      </pc:sldChg>
      <pc:sldChg chg="addSp delSp modSp add">
        <pc:chgData name="Андрей Мурачёв" userId="f3437156ed08dac1" providerId="LiveId" clId="{E4EE16E0-240D-404E-A049-F5B6F906FB09}" dt="2019-07-25T04:40:26.100" v="255"/>
        <pc:sldMkLst>
          <pc:docMk/>
          <pc:sldMk cId="2208690038" sldId="340"/>
        </pc:sldMkLst>
        <pc:spChg chg="mod">
          <ac:chgData name="Андрей Мурачёв" userId="f3437156ed08dac1" providerId="LiveId" clId="{E4EE16E0-240D-404E-A049-F5B6F906FB09}" dt="2019-07-25T04:32:39.670" v="209" actId="20577"/>
          <ac:spMkLst>
            <pc:docMk/>
            <pc:sldMk cId="2208690038" sldId="340"/>
            <ac:spMk id="2" creationId="{39C77947-40F5-4714-9AEA-B95E9C4A86EC}"/>
          </ac:spMkLst>
        </pc:spChg>
        <pc:spChg chg="mod">
          <ac:chgData name="Андрей Мурачёв" userId="f3437156ed08dac1" providerId="LiveId" clId="{E4EE16E0-240D-404E-A049-F5B6F906FB09}" dt="2019-07-25T04:40:26.100" v="255"/>
          <ac:spMkLst>
            <pc:docMk/>
            <pc:sldMk cId="2208690038" sldId="340"/>
            <ac:spMk id="3" creationId="{5F82952D-12AF-4D99-9B9A-BC31E07A9538}"/>
          </ac:spMkLst>
        </pc:spChg>
        <pc:picChg chg="add mod">
          <ac:chgData name="Андрей Мурачёв" userId="f3437156ed08dac1" providerId="LiveId" clId="{E4EE16E0-240D-404E-A049-F5B6F906FB09}" dt="2019-07-25T04:36:34.934" v="222" actId="14100"/>
          <ac:picMkLst>
            <pc:docMk/>
            <pc:sldMk cId="2208690038" sldId="340"/>
            <ac:picMk id="4" creationId="{BAD51881-56F8-4E21-9322-69C2297D4E4C}"/>
          </ac:picMkLst>
        </pc:picChg>
        <pc:picChg chg="add mod">
          <ac:chgData name="Андрей Мурачёв" userId="f3437156ed08dac1" providerId="LiveId" clId="{E4EE16E0-240D-404E-A049-F5B6F906FB09}" dt="2019-07-25T04:37:16.309" v="228" actId="1076"/>
          <ac:picMkLst>
            <pc:docMk/>
            <pc:sldMk cId="2208690038" sldId="340"/>
            <ac:picMk id="6" creationId="{ED8F32B2-8B4B-4DF8-B465-9F862C1B26A2}"/>
          </ac:picMkLst>
        </pc:picChg>
        <pc:picChg chg="add del mod">
          <ac:chgData name="Андрей Мурачёв" userId="f3437156ed08dac1" providerId="LiveId" clId="{E4EE16E0-240D-404E-A049-F5B6F906FB09}" dt="2019-07-25T04:36:24.879" v="217" actId="478"/>
          <ac:picMkLst>
            <pc:docMk/>
            <pc:sldMk cId="2208690038" sldId="340"/>
            <ac:picMk id="1026" creationId="{90E7DFAE-5A2D-4158-AFEB-ACC7607C94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546FE-9F82-4923-A55F-26DBF1DE569F}" type="datetimeFigureOut">
              <a:rPr lang="ru-RU" smtClean="0"/>
              <a:t>24.07.2019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04279-7273-4B6D-A1A6-AB11B7F3BE54}" type="slidenum">
              <a:rPr lang="ru-RU" smtClean="0"/>
              <a:t>‹#›</a:t>
            </a:fld>
            <a:endParaRPr lang="ru-RU"/>
          </a:p>
        </p:txBody>
      </p:sp>
    </p:spTree>
    <p:extLst>
      <p:ext uri="{BB962C8B-B14F-4D97-AF65-F5344CB8AC3E}">
        <p14:creationId xmlns:p14="http://schemas.microsoft.com/office/powerpoint/2010/main" val="314818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schedule</a:t>
            </a:r>
            <a:endParaRPr lang="ru-RU" dirty="0"/>
          </a:p>
          <a:p>
            <a:r>
              <a:rPr lang="en-US" dirty="0"/>
              <a:t>competition</a:t>
            </a:r>
            <a:endParaRPr lang="ru-RU" dirty="0"/>
          </a:p>
        </p:txBody>
      </p:sp>
      <p:sp>
        <p:nvSpPr>
          <p:cNvPr id="4" name="Номер слайда 3"/>
          <p:cNvSpPr>
            <a:spLocks noGrp="1"/>
          </p:cNvSpPr>
          <p:nvPr>
            <p:ph type="sldNum" sz="quarter" idx="5"/>
          </p:nvPr>
        </p:nvSpPr>
        <p:spPr/>
        <p:txBody>
          <a:bodyPr/>
          <a:lstStyle/>
          <a:p>
            <a:fld id="{5B548796-81C8-4CC9-A9A7-CB79A5011967}" type="slidenum">
              <a:rPr lang="ru-RU" smtClean="0"/>
              <a:t>2</a:t>
            </a:fld>
            <a:endParaRPr lang="ru-RU"/>
          </a:p>
        </p:txBody>
      </p:sp>
    </p:spTree>
    <p:extLst>
      <p:ext uri="{BB962C8B-B14F-4D97-AF65-F5344CB8AC3E}">
        <p14:creationId xmlns:p14="http://schemas.microsoft.com/office/powerpoint/2010/main" val="355496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What values should our basic algorithm use on the training set to reduce the error?</a:t>
            </a:r>
            <a:endParaRPr lang="ru-RU" dirty="0"/>
          </a:p>
          <a:p>
            <a:r>
              <a:rPr lang="en-US" dirty="0"/>
              <a:t>We need to find such values S that they reduce the value as much as possible.</a:t>
            </a:r>
            <a:endParaRPr lang="ru-RU" dirty="0"/>
          </a:p>
          <a:p>
            <a:endParaRPr lang="en-US" dirty="0"/>
          </a:p>
          <a:p>
            <a:r>
              <a:rPr lang="en-US" dirty="0"/>
              <a:t>We know how way this problem is solved</a:t>
            </a:r>
            <a:endParaRPr lang="ru-RU" dirty="0"/>
          </a:p>
          <a:p>
            <a:r>
              <a:rPr lang="en-US" dirty="0"/>
              <a:t>The vector that most decreases the function is an anti-gradient, because it is directed in the direction of the fastest </a:t>
            </a:r>
            <a:r>
              <a:rPr lang="en-US" dirty="0" err="1"/>
              <a:t>decreaseof</a:t>
            </a:r>
            <a:r>
              <a:rPr lang="en-US" dirty="0"/>
              <a:t> the function.</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31</a:t>
            </a:fld>
            <a:endParaRPr lang="ru-RU"/>
          </a:p>
        </p:txBody>
      </p:sp>
    </p:spTree>
    <p:extLst>
      <p:ext uri="{BB962C8B-B14F-4D97-AF65-F5344CB8AC3E}">
        <p14:creationId xmlns:p14="http://schemas.microsoft.com/office/powerpoint/2010/main" val="207785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we know exactly how to shift the predictions on the training set in order to reduce the error function</a:t>
            </a:r>
            <a:endParaRPr lang="ru-RU" dirty="0"/>
          </a:p>
          <a:p>
            <a:endParaRPr lang="ru-RU" dirty="0"/>
          </a:p>
          <a:p>
            <a:r>
              <a:rPr lang="en-US" dirty="0"/>
              <a:t>We know what values the algorithm should have on the training sample.</a:t>
            </a:r>
            <a:r>
              <a:rPr lang="ru-RU" dirty="0"/>
              <a:t> </a:t>
            </a:r>
            <a:r>
              <a:rPr lang="en-US" dirty="0"/>
              <a:t>so ML</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32</a:t>
            </a:fld>
            <a:endParaRPr lang="ru-RU"/>
          </a:p>
        </p:txBody>
      </p:sp>
    </p:spTree>
    <p:extLst>
      <p:ext uri="{BB962C8B-B14F-4D97-AF65-F5344CB8AC3E}">
        <p14:creationId xmlns:p14="http://schemas.microsoft.com/office/powerpoint/2010/main" val="323707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The functionality of our task will look like this.</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33</a:t>
            </a:fld>
            <a:endParaRPr lang="ru-RU"/>
          </a:p>
        </p:txBody>
      </p:sp>
    </p:spTree>
    <p:extLst>
      <p:ext uri="{BB962C8B-B14F-4D97-AF65-F5344CB8AC3E}">
        <p14:creationId xmlns:p14="http://schemas.microsoft.com/office/powerpoint/2010/main" val="3980091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 On each iteration we make a </a:t>
            </a:r>
            <a:r>
              <a:rPr lang="en-US" sz="1200" b="1" i="0" kern="1200" dirty="0">
                <a:solidFill>
                  <a:schemeClr val="tx1"/>
                </a:solidFill>
                <a:effectLst/>
                <a:latin typeface="+mn-lt"/>
                <a:ea typeface="+mn-ea"/>
                <a:cs typeface="+mn-cs"/>
              </a:rPr>
              <a:t>shift vector</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34</a:t>
            </a:fld>
            <a:endParaRPr lang="ru-RU"/>
          </a:p>
        </p:txBody>
      </p:sp>
    </p:spTree>
    <p:extLst>
      <p:ext uri="{BB962C8B-B14F-4D97-AF65-F5344CB8AC3E}">
        <p14:creationId xmlns:p14="http://schemas.microsoft.com/office/powerpoint/2010/main" val="306250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2)…due to which it greatly reduces the error of an already constructed composition.</a:t>
            </a:r>
            <a:endParaRPr lang="ru-RU" sz="1200" b="1" i="0" kern="1200" dirty="0">
              <a:solidFill>
                <a:schemeClr val="tx1"/>
              </a:solidFill>
              <a:effectLst/>
              <a:latin typeface="+mn-lt"/>
              <a:ea typeface="+mn-ea"/>
              <a:cs typeface="+mn-cs"/>
            </a:endParaRPr>
          </a:p>
          <a:p>
            <a:endParaRPr lang="ru-RU"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Unfortunately, gradient boosts can be  overfitting</a:t>
            </a:r>
            <a:endParaRPr lang="ru-RU" sz="1200" b="1"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35</a:t>
            </a:fld>
            <a:endParaRPr lang="ru-RU"/>
          </a:p>
        </p:txBody>
      </p:sp>
    </p:spTree>
    <p:extLst>
      <p:ext uri="{BB962C8B-B14F-4D97-AF65-F5344CB8AC3E}">
        <p14:creationId xmlns:p14="http://schemas.microsoft.com/office/powerpoint/2010/main" val="216523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2)…due to which it greatly reduces the error of an already constructed composition.</a:t>
            </a:r>
            <a:endParaRPr lang="ru-RU" sz="1200" b="1" i="0" kern="1200" dirty="0">
              <a:solidFill>
                <a:schemeClr val="tx1"/>
              </a:solidFill>
              <a:effectLst/>
              <a:latin typeface="+mn-lt"/>
              <a:ea typeface="+mn-ea"/>
              <a:cs typeface="+mn-cs"/>
            </a:endParaRPr>
          </a:p>
          <a:p>
            <a:endParaRPr lang="ru-RU"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Unfortunately, gradient boosts can be  overfitting</a:t>
            </a:r>
            <a:endParaRPr lang="ru-RU" sz="1200" b="1"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36</a:t>
            </a:fld>
            <a:endParaRPr lang="ru-RU"/>
          </a:p>
        </p:txBody>
      </p:sp>
    </p:spTree>
    <p:extLst>
      <p:ext uri="{BB962C8B-B14F-4D97-AF65-F5344CB8AC3E}">
        <p14:creationId xmlns:p14="http://schemas.microsoft.com/office/powerpoint/2010/main" val="2350875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We will not trust the direction</a:t>
            </a:r>
            <a:r>
              <a:rPr lang="ru-RU"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 this way, we move slowly and carefully and we hope to arrive at a local minimum.</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37</a:t>
            </a:fld>
            <a:endParaRPr lang="ru-RU"/>
          </a:p>
        </p:txBody>
      </p:sp>
    </p:spTree>
    <p:extLst>
      <p:ext uri="{BB962C8B-B14F-4D97-AF65-F5344CB8AC3E}">
        <p14:creationId xmlns:p14="http://schemas.microsoft.com/office/powerpoint/2010/main" val="582006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We will not trust the direction</a:t>
            </a:r>
            <a:r>
              <a:rPr lang="ru-RU"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 this way, we move slowly and carefully and we hope to arrive at a local minimum.</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38</a:t>
            </a:fld>
            <a:endParaRPr lang="ru-RU"/>
          </a:p>
        </p:txBody>
      </p:sp>
    </p:spTree>
    <p:extLst>
      <p:ext uri="{BB962C8B-B14F-4D97-AF65-F5344CB8AC3E}">
        <p14:creationId xmlns:p14="http://schemas.microsoft.com/office/powerpoint/2010/main" val="178605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a:solidFill>
                  <a:schemeClr val="tx1"/>
                </a:solidFill>
                <a:effectLst/>
                <a:latin typeface="+mn-lt"/>
                <a:ea typeface="+mn-ea"/>
                <a:cs typeface="+mn-cs"/>
              </a:rPr>
              <a:t>We will not trust the direction</a:t>
            </a:r>
            <a:r>
              <a:rPr lang="ru-RU" sz="1200" b="1"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In this way, we move slowly and carefully and we hope to arrive at a local minimum.</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39</a:t>
            </a:fld>
            <a:endParaRPr lang="ru-RU"/>
          </a:p>
        </p:txBody>
      </p:sp>
    </p:spTree>
    <p:extLst>
      <p:ext uri="{BB962C8B-B14F-4D97-AF65-F5344CB8AC3E}">
        <p14:creationId xmlns:p14="http://schemas.microsoft.com/office/powerpoint/2010/main" val="12643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E2F6C48-AFDE-4F10-8B18-EB67D2C8D31C}" type="slidenum">
              <a:rPr lang="ru-RU" smtClean="0"/>
              <a:t>7</a:t>
            </a:fld>
            <a:endParaRPr lang="ru-RU"/>
          </a:p>
        </p:txBody>
      </p:sp>
    </p:spTree>
    <p:extLst>
      <p:ext uri="{BB962C8B-B14F-4D97-AF65-F5344CB8AC3E}">
        <p14:creationId xmlns:p14="http://schemas.microsoft.com/office/powerpoint/2010/main" val="3130544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6E2F6C48-AFDE-4F10-8B18-EB67D2C8D31C}" type="slidenum">
              <a:rPr lang="ru-RU" smtClean="0"/>
              <a:t>11</a:t>
            </a:fld>
            <a:endParaRPr lang="ru-RU"/>
          </a:p>
        </p:txBody>
      </p:sp>
    </p:spTree>
    <p:extLst>
      <p:ext uri="{BB962C8B-B14F-4D97-AF65-F5344CB8AC3E}">
        <p14:creationId xmlns:p14="http://schemas.microsoft.com/office/powerpoint/2010/main" val="348981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Almost everyone in machine learning has heard about gradient boosting. Many data scientists include this algorithm in their data scientist's toolbox because of the good results it yields on any given (unknown) problem.</a:t>
            </a:r>
          </a:p>
          <a:p>
            <a:endParaRPr lang="en-US" sz="1200" b="0" i="0" kern="1200" dirty="0">
              <a:solidFill>
                <a:schemeClr val="tx1"/>
              </a:solidFill>
              <a:effectLst/>
              <a:latin typeface="+mn-lt"/>
              <a:ea typeface="+mn-ea"/>
              <a:cs typeface="+mn-cs"/>
            </a:endParaRPr>
          </a:p>
          <a:p>
            <a:r>
              <a:rPr lang="en-US" dirty="0" err="1"/>
              <a:t>XGBoost</a:t>
            </a:r>
            <a:r>
              <a:rPr lang="en-US" dirty="0"/>
              <a:t> is often the standard recipe for winning ML competitions</a:t>
            </a:r>
          </a:p>
          <a:p>
            <a:endParaRPr lang="en-US" dirty="0"/>
          </a:p>
          <a:p>
            <a:r>
              <a:rPr lang="en-US" dirty="0"/>
              <a:t>but it took a few years to develop fully functioning algorithms based on this solution e.g. AdaBoost. These </a:t>
            </a:r>
            <a:r>
              <a:rPr lang="en-US" dirty="0" err="1"/>
              <a:t>algoritms</a:t>
            </a:r>
            <a:r>
              <a:rPr lang="en-US" dirty="0"/>
              <a:t> take a greedy approach: first, they build a linear combination of simple models (basic algorithms) by re-weighing the input data. Then, the model (usually a decision tree) is built on earlier incorrectly predicted objects, which are now given larger weights.</a:t>
            </a:r>
          </a:p>
          <a:p>
            <a:r>
              <a:rPr lang="en-US" dirty="0"/>
              <a:t>.</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25</a:t>
            </a:fld>
            <a:endParaRPr lang="ru-RU"/>
          </a:p>
        </p:txBody>
      </p:sp>
    </p:spTree>
    <p:extLst>
      <p:ext uri="{BB962C8B-B14F-4D97-AF65-F5344CB8AC3E}">
        <p14:creationId xmlns:p14="http://schemas.microsoft.com/office/powerpoint/2010/main" val="36849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size of point corresponds to its weight, which was assigned for an incorrect prediction. On each iteration, we can see that these weights are growing -- the stumps cannot cope with this problem. Although, if we take a weighted vote for the stumps, we will get the correct classifications:</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en-US" dirty="0" err="1"/>
              <a:t>Adaboost</a:t>
            </a:r>
            <a:r>
              <a:rPr lang="en-US" dirty="0"/>
              <a:t> worked well. However, the justification of the algorithm was not enough. There was speculation and controversy: someone thought it was a super-algorithm and a magic bullet, someone was skeptical and shared the view that this is an inappropriate approach with hard overfitting. This was particularly true of the applicability of data with powerful emissions, to which </a:t>
            </a:r>
            <a:r>
              <a:rPr lang="en-US" dirty="0" err="1"/>
              <a:t>Adaboost</a:t>
            </a:r>
            <a:r>
              <a:rPr lang="en-US" dirty="0"/>
              <a:t> was unstable.</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26</a:t>
            </a:fld>
            <a:endParaRPr lang="ru-RU"/>
          </a:p>
        </p:txBody>
      </p:sp>
    </p:spTree>
    <p:extLst>
      <p:ext uri="{BB962C8B-B14F-4D97-AF65-F5344CB8AC3E}">
        <p14:creationId xmlns:p14="http://schemas.microsoft.com/office/powerpoint/2010/main" val="342370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1999 from Jerome Friedman there was a generalization of the developments of the algorithms for boosting - gradient boosting,</a:t>
            </a:r>
          </a:p>
          <a:p>
            <a:endParaRPr lang="en-US" dirty="0"/>
          </a:p>
          <a:p>
            <a:r>
              <a:rPr lang="en-US" sz="1200" b="0" i="0" kern="1200" dirty="0">
                <a:solidFill>
                  <a:schemeClr val="tx1"/>
                </a:solidFill>
                <a:effectLst/>
                <a:latin typeface="+mn-lt"/>
                <a:ea typeface="+mn-ea"/>
                <a:cs typeface="+mn-cs"/>
              </a:rPr>
              <a:t>At the same time, boosting had been actively used in search ranking. This problem was rewritten in terms of a loss function that penalizes errors in the output order, so it became convenient to simply insert it into GBM. AltaVista was one of the first companies who introduced boosting to ranking. Soon, the ideas spread to Yahoo, Yandex, Bing, etc.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ML competitions, especially Kaggle, played a major role in boosting's popularization. Kaggle winners starting from 2011 mostly used boosting</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27</a:t>
            </a:fld>
            <a:endParaRPr lang="ru-RU"/>
          </a:p>
        </p:txBody>
      </p:sp>
    </p:spTree>
    <p:extLst>
      <p:ext uri="{BB962C8B-B14F-4D97-AF65-F5344CB8AC3E}">
        <p14:creationId xmlns:p14="http://schemas.microsoft.com/office/powerpoint/2010/main" val="4054276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We are going to solve the problem of function approximation in a general supervised learning setting. We have a set of features </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target variables y.</a:t>
            </a:r>
          </a:p>
          <a:p>
            <a:r>
              <a:rPr lang="en-US" sz="1200" b="0" i="0" kern="1200" dirty="0">
                <a:solidFill>
                  <a:schemeClr val="tx1"/>
                </a:solidFill>
                <a:effectLst/>
                <a:latin typeface="+mn-lt"/>
                <a:ea typeface="+mn-ea"/>
                <a:cs typeface="+mn-cs"/>
              </a:rPr>
              <a:t>We restore the dependence by approximating </a:t>
            </a:r>
            <a:r>
              <a:rPr lang="en-US" sz="1200" b="0" i="0" u="none" strike="noStrike" kern="1200" dirty="0">
                <a:solidFill>
                  <a:schemeClr val="tx1"/>
                </a:solidFill>
                <a:effectLst/>
                <a:latin typeface="+mn-lt"/>
                <a:ea typeface="+mn-ea"/>
                <a:cs typeface="+mn-cs"/>
              </a:rPr>
              <a:t>h</a:t>
            </a:r>
            <a:r>
              <a:rPr lang="en-US" sz="1200" b="0" i="0" kern="1200" dirty="0">
                <a:solidFill>
                  <a:schemeClr val="tx1"/>
                </a:solidFill>
                <a:effectLst/>
                <a:latin typeface="+mn-lt"/>
                <a:ea typeface="+mn-ea"/>
                <a:cs typeface="+mn-cs"/>
              </a:rPr>
              <a:t> and by understanding which approximation is better</a:t>
            </a:r>
            <a:r>
              <a:rPr lang="ru-RU" sz="1200" b="0" i="0" kern="1200" dirty="0">
                <a:solidFill>
                  <a:schemeClr val="tx1"/>
                </a:solidFill>
                <a:effectLst/>
                <a:latin typeface="+mn-lt"/>
                <a:ea typeface="+mn-ea"/>
                <a:cs typeface="+mn-cs"/>
              </a:rPr>
              <a:t>.</a:t>
            </a:r>
          </a:p>
          <a:p>
            <a:endParaRPr lang="ru-RU" sz="1200" b="0" i="0" kern="1200" dirty="0">
              <a:solidFill>
                <a:schemeClr val="tx1"/>
              </a:solidFill>
              <a:effectLst/>
              <a:latin typeface="+mn-lt"/>
              <a:ea typeface="+mn-ea"/>
              <a:cs typeface="+mn-cs"/>
            </a:endParaRPr>
          </a:p>
          <a:p>
            <a:r>
              <a:rPr lang="en-US" dirty="0"/>
              <a:t>Please note that we do not average, but add the algorithms.</a:t>
            </a:r>
            <a:r>
              <a:rPr lang="ru-RU" dirty="0"/>
              <a:t> </a:t>
            </a:r>
            <a:r>
              <a:rPr lang="en-US" dirty="0"/>
              <a:t>Each following algorithm corrects errors of the previous one.</a:t>
            </a:r>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28</a:t>
            </a:fld>
            <a:endParaRPr lang="ru-RU"/>
          </a:p>
        </p:txBody>
      </p:sp>
    </p:spTree>
    <p:extLst>
      <p:ext uri="{BB962C8B-B14F-4D97-AF65-F5344CB8AC3E}">
        <p14:creationId xmlns:p14="http://schemas.microsoft.com/office/powerpoint/2010/main" val="138504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29</a:t>
            </a:fld>
            <a:endParaRPr lang="ru-RU"/>
          </a:p>
        </p:txBody>
      </p:sp>
    </p:spTree>
    <p:extLst>
      <p:ext uri="{BB962C8B-B14F-4D97-AF65-F5344CB8AC3E}">
        <p14:creationId xmlns:p14="http://schemas.microsoft.com/office/powerpoint/2010/main" val="1007471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1950CF5-F4AC-47E1-86BA-B0E635B89BF4}" type="slidenum">
              <a:rPr lang="ru-RU" smtClean="0"/>
              <a:t>30</a:t>
            </a:fld>
            <a:endParaRPr lang="ru-RU"/>
          </a:p>
        </p:txBody>
      </p:sp>
    </p:spTree>
    <p:extLst>
      <p:ext uri="{BB962C8B-B14F-4D97-AF65-F5344CB8AC3E}">
        <p14:creationId xmlns:p14="http://schemas.microsoft.com/office/powerpoint/2010/main" val="402078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066E14-DEBA-4225-A4F7-98BC49F6EE0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7BE06FB-45A5-4A38-8090-B6527B843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83B730F-DCF1-44AF-AAD3-A8C9B80A9F47}"/>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F9A958B1-8E76-4D34-9B7F-AF2873ECEEE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8F224E-4E04-4698-9B55-E8E1C2A3CFEE}"/>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62130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E910A8-3FC2-411C-9366-64DB79E2ED5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C216D4F-3D30-405A-A498-7FDE9CEEB5C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BA0578E-D94B-4578-AA3E-EB0610552D31}"/>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B641DFD7-A885-454D-9A9B-75B4D515C4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2FFAD66-5668-4A98-A3F0-630F0D385847}"/>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50696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6ED6C4C-EC94-44F5-BA2F-0512ECD40EF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0F1F1D2-4FBE-46FE-AE2D-6D84D0386CE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B55499-4B94-474A-920B-EC04036CECD1}"/>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63F5D82E-1BDF-43C7-ACAB-ED78FB3A6FD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3C2FB4-C6C5-490A-97A5-2C7B0DAF2D2B}"/>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73803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57CF46-F2FD-4536-943F-323B11C39B3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745E551-C331-4AEB-B557-779AFDB6CA2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490DB88-C0F4-47BB-9A32-F9B6266D6F0A}"/>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0E565707-9864-433D-8FF0-DD07EDEB839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92BEC8A-0518-42A9-82B6-0980D18AE345}"/>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3837306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9A096D-060C-4C86-8602-CC2B94CFA3D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AA85AAD-72F1-484D-90CF-C5BA7B10A9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3A966E9-EC37-4870-B11E-ADE718FF1575}"/>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07BB4557-BE1B-4076-88ED-48232EBB28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82C00D3-439A-441A-B561-71132852025F}"/>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3106057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AF5DF5-A66D-46A2-82D3-F2020334510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729A2C1-787B-402B-9529-DD36CD5162E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110572E-C9BF-425D-9859-259FF51FE2A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C5476AA-806F-4615-8094-1561450AFDC2}"/>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6" name="Нижний колонтитул 5">
            <a:extLst>
              <a:ext uri="{FF2B5EF4-FFF2-40B4-BE49-F238E27FC236}">
                <a16:creationId xmlns:a16="http://schemas.microsoft.com/office/drawing/2014/main" id="{2B43E53B-75FE-4E99-8F6F-AEECA01FBA2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D6AD38D-5F7D-4E98-B703-52B526C2F86D}"/>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406430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A9E77-E7AF-4CA1-A1E6-F9E0300A89B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BAD6DB0-15CD-4B15-815F-AB7EC499F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1B2FC20-AD71-4A73-BF3C-3588E080CF0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7126C3F-F56C-4BED-AD18-5DC03A094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FDA8AAC-54D0-4C3D-B28D-B0599ADECD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4693478-EA12-414B-B51C-4C75E2686FF2}"/>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8" name="Нижний колонтитул 7">
            <a:extLst>
              <a:ext uri="{FF2B5EF4-FFF2-40B4-BE49-F238E27FC236}">
                <a16:creationId xmlns:a16="http://schemas.microsoft.com/office/drawing/2014/main" id="{3311589E-4A42-4D2A-8618-B57AAF543BF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AFDA589-1C54-44CE-9163-85F8D2B8D281}"/>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3904892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33335-6912-4F3F-9B19-681146C0A21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130C1513-B089-4444-A9BB-FFC5B782ECBE}"/>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4" name="Нижний колонтитул 3">
            <a:extLst>
              <a:ext uri="{FF2B5EF4-FFF2-40B4-BE49-F238E27FC236}">
                <a16:creationId xmlns:a16="http://schemas.microsoft.com/office/drawing/2014/main" id="{D53B8A07-970E-4D30-A983-8A93AE0F68B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178EC73-E3D0-40F8-A6D0-EFAB06CCE516}"/>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189070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588951C-4607-4B36-AF91-B4F84D11F1B8}"/>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3" name="Нижний колонтитул 2">
            <a:extLst>
              <a:ext uri="{FF2B5EF4-FFF2-40B4-BE49-F238E27FC236}">
                <a16:creationId xmlns:a16="http://schemas.microsoft.com/office/drawing/2014/main" id="{7D915FFD-93B4-4FE6-BF15-FF5B6150C2F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D8B1A00-0142-4E8D-965D-7427BE6667FF}"/>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2192415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AADF94-6657-48C7-A2FC-04AEE3B2DA8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282BA7E-2BE9-4F89-BADE-022143FA1B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003E6CF0-F0DB-448B-9FE1-5ED5E5696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8B793A-C8FA-4248-ADAF-A61D27CFFAED}"/>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6" name="Нижний колонтитул 5">
            <a:extLst>
              <a:ext uri="{FF2B5EF4-FFF2-40B4-BE49-F238E27FC236}">
                <a16:creationId xmlns:a16="http://schemas.microsoft.com/office/drawing/2014/main" id="{2CC671DE-FD67-42FB-BA1B-3F846C78BD1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38C1D55-B8E5-4BD4-8BAD-2B9F180BED00}"/>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331847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4D674A-E588-44AC-9F8C-A0139684009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E9107E3-28D0-4C1A-B1D3-8A367B54DE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CDC9522-BCA2-4A04-A058-777D752A3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1AB50F5-2C5C-472D-832B-8C7A0AAFAC84}"/>
              </a:ext>
            </a:extLst>
          </p:cNvPr>
          <p:cNvSpPr>
            <a:spLocks noGrp="1"/>
          </p:cNvSpPr>
          <p:nvPr>
            <p:ph type="dt" sz="half" idx="10"/>
          </p:nvPr>
        </p:nvSpPr>
        <p:spPr/>
        <p:txBody>
          <a:bodyPr/>
          <a:lstStyle/>
          <a:p>
            <a:fld id="{ED952632-1042-4ADC-B711-F0E5061A5C5D}" type="datetimeFigureOut">
              <a:rPr lang="ru-RU" smtClean="0"/>
              <a:t>24.07.2019</a:t>
            </a:fld>
            <a:endParaRPr lang="ru-RU"/>
          </a:p>
        </p:txBody>
      </p:sp>
      <p:sp>
        <p:nvSpPr>
          <p:cNvPr id="6" name="Нижний колонтитул 5">
            <a:extLst>
              <a:ext uri="{FF2B5EF4-FFF2-40B4-BE49-F238E27FC236}">
                <a16:creationId xmlns:a16="http://schemas.microsoft.com/office/drawing/2014/main" id="{25862010-B7FA-4C3F-A1A2-61228757C0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9B4488F-4995-46DB-9E1D-787544360464}"/>
              </a:ext>
            </a:extLst>
          </p:cNvPr>
          <p:cNvSpPr>
            <a:spLocks noGrp="1"/>
          </p:cNvSpPr>
          <p:nvPr>
            <p:ph type="sldNum" sz="quarter" idx="12"/>
          </p:nvPr>
        </p:nvSpPr>
        <p:spPr/>
        <p:txBody>
          <a:bodyPr/>
          <a:lstStyle/>
          <a:p>
            <a:fld id="{DF291E14-C406-4426-88A8-5A9B2B2000AC}" type="slidenum">
              <a:rPr lang="ru-RU" smtClean="0"/>
              <a:t>‹#›</a:t>
            </a:fld>
            <a:endParaRPr lang="ru-RU"/>
          </a:p>
        </p:txBody>
      </p:sp>
    </p:spTree>
    <p:extLst>
      <p:ext uri="{BB962C8B-B14F-4D97-AF65-F5344CB8AC3E}">
        <p14:creationId xmlns:p14="http://schemas.microsoft.com/office/powerpoint/2010/main" val="247978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E26698-613B-470D-9B32-FBA422CB5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96FBD32-28D0-41E0-99EC-78CC148F4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850312D-F89E-482B-BA1B-B21C376CF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52632-1042-4ADC-B711-F0E5061A5C5D}" type="datetimeFigureOut">
              <a:rPr lang="ru-RU" smtClean="0"/>
              <a:t>24.07.2019</a:t>
            </a:fld>
            <a:endParaRPr lang="ru-RU"/>
          </a:p>
        </p:txBody>
      </p:sp>
      <p:sp>
        <p:nvSpPr>
          <p:cNvPr id="5" name="Нижний колонтитул 4">
            <a:extLst>
              <a:ext uri="{FF2B5EF4-FFF2-40B4-BE49-F238E27FC236}">
                <a16:creationId xmlns:a16="http://schemas.microsoft.com/office/drawing/2014/main" id="{A1BEA707-6BC4-4E08-88BC-A27ECC91D3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72A83AA-1459-4531-AB6A-F76641149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91E14-C406-4426-88A8-5A9B2B2000AC}" type="slidenum">
              <a:rPr lang="ru-RU" smtClean="0"/>
              <a:t>‹#›</a:t>
            </a:fld>
            <a:endParaRPr lang="ru-RU"/>
          </a:p>
        </p:txBody>
      </p:sp>
    </p:spTree>
    <p:extLst>
      <p:ext uri="{BB962C8B-B14F-4D97-AF65-F5344CB8AC3E}">
        <p14:creationId xmlns:p14="http://schemas.microsoft.com/office/powerpoint/2010/main" val="2418408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7"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hyperlink" Target="http://scikit-learn.org/stable/modules/generated/sklearn.model_selection.StratifiedKFold.html" TargetMode="External"/><Relationship Id="rId5" Type="http://schemas.openxmlformats.org/officeDocument/2006/relationships/image" Target="../media/image5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2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32.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3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arogozhnikov.github.io/2016/07/05/gradient_boosting_playground.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arogozhnikov.github.io/2016/06/24/gradient_boosting_explained.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61C8D426-24A0-4A1C-98C8-A8959CE9D55D}"/>
              </a:ext>
            </a:extLst>
          </p:cNvPr>
          <p:cNvPicPr>
            <a:picLocks noChangeAspect="1"/>
          </p:cNvPicPr>
          <p:nvPr/>
        </p:nvPicPr>
        <p:blipFill>
          <a:blip r:embed="rId2"/>
          <a:stretch>
            <a:fillRect/>
          </a:stretch>
        </p:blipFill>
        <p:spPr>
          <a:xfrm>
            <a:off x="8143105" y="0"/>
            <a:ext cx="4048896" cy="714511"/>
          </a:xfrm>
          <a:prstGeom prst="rect">
            <a:avLst/>
          </a:prstGeom>
        </p:spPr>
      </p:pic>
      <p:sp>
        <p:nvSpPr>
          <p:cNvPr id="2" name="Заголовок 1">
            <a:extLst>
              <a:ext uri="{FF2B5EF4-FFF2-40B4-BE49-F238E27FC236}">
                <a16:creationId xmlns:a16="http://schemas.microsoft.com/office/drawing/2014/main" id="{DF452566-51B0-4DB2-A3D5-42243D43FDE9}"/>
              </a:ext>
            </a:extLst>
          </p:cNvPr>
          <p:cNvSpPr>
            <a:spLocks noGrp="1"/>
          </p:cNvSpPr>
          <p:nvPr>
            <p:ph type="ctrTitle"/>
          </p:nvPr>
        </p:nvSpPr>
        <p:spPr>
          <a:xfrm>
            <a:off x="1802675" y="3182773"/>
            <a:ext cx="8544942" cy="1193243"/>
          </a:xfrm>
        </p:spPr>
        <p:txBody>
          <a:bodyPr>
            <a:normAutofit fontScale="90000"/>
          </a:bodyPr>
          <a:lstStyle/>
          <a:p>
            <a:r>
              <a:rPr lang="en-US" sz="4400" dirty="0">
                <a:latin typeface="Book Antiqua" panose="02040602050305030304" pitchFamily="18" charset="0"/>
              </a:rPr>
              <a:t>Machine learning in </a:t>
            </a:r>
            <a:br>
              <a:rPr lang="en-US" sz="4400" dirty="0">
                <a:latin typeface="Book Antiqua" panose="02040602050305030304" pitchFamily="18" charset="0"/>
              </a:rPr>
            </a:br>
            <a:r>
              <a:rPr lang="en-US" sz="4400" dirty="0" err="1">
                <a:latin typeface="Book Antiqua" panose="02040602050305030304" pitchFamily="18" charset="0"/>
              </a:rPr>
              <a:t>Oil&amp;Gas</a:t>
            </a:r>
            <a:r>
              <a:rPr lang="en-US" sz="4400" dirty="0">
                <a:latin typeface="Book Antiqua" panose="02040602050305030304" pitchFamily="18" charset="0"/>
              </a:rPr>
              <a:t> Industry</a:t>
            </a:r>
            <a:endParaRPr lang="ru-RU" sz="4400" dirty="0">
              <a:latin typeface="Book Antiqua" panose="02040602050305030304" pitchFamily="18" charset="0"/>
            </a:endParaRPr>
          </a:p>
        </p:txBody>
      </p:sp>
      <p:sp>
        <p:nvSpPr>
          <p:cNvPr id="3" name="Подзаголовок 2">
            <a:extLst>
              <a:ext uri="{FF2B5EF4-FFF2-40B4-BE49-F238E27FC236}">
                <a16:creationId xmlns:a16="http://schemas.microsoft.com/office/drawing/2014/main" id="{EE39E3B8-2E24-4ADB-BD5B-97CC3CBDF268}"/>
              </a:ext>
            </a:extLst>
          </p:cNvPr>
          <p:cNvSpPr>
            <a:spLocks noGrp="1"/>
          </p:cNvSpPr>
          <p:nvPr>
            <p:ph type="subTitle" idx="1"/>
          </p:nvPr>
        </p:nvSpPr>
        <p:spPr>
          <a:xfrm>
            <a:off x="1454331" y="5065802"/>
            <a:ext cx="9144000" cy="714511"/>
          </a:xfrm>
        </p:spPr>
        <p:txBody>
          <a:bodyPr/>
          <a:lstStyle/>
          <a:p>
            <a:r>
              <a:rPr lang="en-US" dirty="0">
                <a:latin typeface="Book Antiqua" panose="02040602050305030304" pitchFamily="18" charset="0"/>
              </a:rPr>
              <a:t>Andrey </a:t>
            </a:r>
            <a:r>
              <a:rPr lang="en-US" dirty="0" err="1">
                <a:latin typeface="Book Antiqua" panose="02040602050305030304" pitchFamily="18" charset="0"/>
              </a:rPr>
              <a:t>Murachev</a:t>
            </a:r>
            <a:endParaRPr lang="ru-RU" dirty="0">
              <a:latin typeface="Book Antiqua" panose="02040602050305030304" pitchFamily="18" charset="0"/>
            </a:endParaRPr>
          </a:p>
        </p:txBody>
      </p:sp>
      <p:pic>
        <p:nvPicPr>
          <p:cNvPr id="6" name="Рисунок 5" descr="Изображение выглядит как объект&#10;&#10;Автоматически созданное описание">
            <a:extLst>
              <a:ext uri="{FF2B5EF4-FFF2-40B4-BE49-F238E27FC236}">
                <a16:creationId xmlns:a16="http://schemas.microsoft.com/office/drawing/2014/main" id="{5D67008B-36CA-4C5A-87E8-C8105CFEB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331" y="1431923"/>
            <a:ext cx="3815253" cy="1087483"/>
          </a:xfrm>
          <a:prstGeom prst="rect">
            <a:avLst/>
          </a:prstGeom>
        </p:spPr>
      </p:pic>
      <p:sp>
        <p:nvSpPr>
          <p:cNvPr id="8" name="Прямоугольник 7">
            <a:extLst>
              <a:ext uri="{FF2B5EF4-FFF2-40B4-BE49-F238E27FC236}">
                <a16:creationId xmlns:a16="http://schemas.microsoft.com/office/drawing/2014/main" id="{4378C8CF-6A72-4BD5-AC51-D69BEEA0E0B0}"/>
              </a:ext>
            </a:extLst>
          </p:cNvPr>
          <p:cNvSpPr/>
          <p:nvPr/>
        </p:nvSpPr>
        <p:spPr>
          <a:xfrm>
            <a:off x="8413237" y="1873075"/>
            <a:ext cx="3108203" cy="646331"/>
          </a:xfrm>
          <a:prstGeom prst="rect">
            <a:avLst/>
          </a:prstGeom>
        </p:spPr>
        <p:txBody>
          <a:bodyPr wrap="square">
            <a:spAutoFit/>
          </a:bodyPr>
          <a:lstStyle/>
          <a:p>
            <a:r>
              <a:rPr lang="en-US" dirty="0">
                <a:solidFill>
                  <a:schemeClr val="tx1">
                    <a:lumMod val="85000"/>
                    <a:lumOff val="15000"/>
                  </a:schemeClr>
                </a:solidFill>
              </a:rPr>
              <a:t>Institute of Applied </a:t>
            </a:r>
            <a:endParaRPr lang="ru-RU" dirty="0">
              <a:solidFill>
                <a:schemeClr val="tx1">
                  <a:lumMod val="85000"/>
                  <a:lumOff val="15000"/>
                </a:schemeClr>
              </a:solidFill>
            </a:endParaRPr>
          </a:p>
          <a:p>
            <a:r>
              <a:rPr lang="en-US" dirty="0">
                <a:solidFill>
                  <a:schemeClr val="tx1">
                    <a:lumMod val="85000"/>
                    <a:lumOff val="15000"/>
                  </a:schemeClr>
                </a:solidFill>
              </a:rPr>
              <a:t>Mathematics and Mechanics</a:t>
            </a:r>
            <a:endParaRPr lang="ru-RU" dirty="0">
              <a:solidFill>
                <a:schemeClr val="tx1">
                  <a:lumMod val="85000"/>
                  <a:lumOff val="15000"/>
                </a:schemeClr>
              </a:solidFill>
            </a:endParaRPr>
          </a:p>
        </p:txBody>
      </p:sp>
      <p:pic>
        <p:nvPicPr>
          <p:cNvPr id="10" name="Рисунок 9">
            <a:extLst>
              <a:ext uri="{FF2B5EF4-FFF2-40B4-BE49-F238E27FC236}">
                <a16:creationId xmlns:a16="http://schemas.microsoft.com/office/drawing/2014/main" id="{802CD45E-F849-4F92-9E81-E93DD1B53FBA}"/>
              </a:ext>
            </a:extLst>
          </p:cNvPr>
          <p:cNvPicPr>
            <a:picLocks noChangeAspect="1"/>
          </p:cNvPicPr>
          <p:nvPr/>
        </p:nvPicPr>
        <p:blipFill>
          <a:blip r:embed="rId4"/>
          <a:stretch>
            <a:fillRect/>
          </a:stretch>
        </p:blipFill>
        <p:spPr>
          <a:xfrm>
            <a:off x="7200454" y="1415299"/>
            <a:ext cx="1096523" cy="1066686"/>
          </a:xfrm>
          <a:prstGeom prst="rect">
            <a:avLst/>
          </a:prstGeom>
        </p:spPr>
      </p:pic>
    </p:spTree>
    <p:extLst>
      <p:ext uri="{BB962C8B-B14F-4D97-AF65-F5344CB8AC3E}">
        <p14:creationId xmlns:p14="http://schemas.microsoft.com/office/powerpoint/2010/main" val="182482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768F8-07F0-4849-8373-17B6A55DF50E}"/>
              </a:ext>
            </a:extLst>
          </p:cNvPr>
          <p:cNvSpPr>
            <a:spLocks noGrp="1"/>
          </p:cNvSpPr>
          <p:nvPr>
            <p:ph type="title"/>
          </p:nvPr>
        </p:nvSpPr>
        <p:spPr>
          <a:xfrm>
            <a:off x="838200" y="365126"/>
            <a:ext cx="10515600" cy="707886"/>
          </a:xfrm>
        </p:spPr>
        <p:txBody>
          <a:bodyPr/>
          <a:lstStyle/>
          <a:p>
            <a:r>
              <a:rPr lang="en-US" dirty="0"/>
              <a:t>Example</a:t>
            </a:r>
            <a:r>
              <a:rPr lang="ru-RU" dirty="0"/>
              <a:t>: </a:t>
            </a:r>
          </a:p>
        </p:txBody>
      </p:sp>
      <p:pic>
        <p:nvPicPr>
          <p:cNvPr id="4" name="Объект 3">
            <a:extLst>
              <a:ext uri="{FF2B5EF4-FFF2-40B4-BE49-F238E27FC236}">
                <a16:creationId xmlns:a16="http://schemas.microsoft.com/office/drawing/2014/main" id="{5AEFD33E-3261-425F-9F3E-5394E95661B0}"/>
              </a:ext>
            </a:extLst>
          </p:cNvPr>
          <p:cNvPicPr>
            <a:picLocks noGrp="1" noChangeAspect="1"/>
          </p:cNvPicPr>
          <p:nvPr>
            <p:ph idx="1"/>
          </p:nvPr>
        </p:nvPicPr>
        <p:blipFill>
          <a:blip r:embed="rId2"/>
          <a:stretch>
            <a:fillRect/>
          </a:stretch>
        </p:blipFill>
        <p:spPr>
          <a:xfrm>
            <a:off x="1809018" y="1269366"/>
            <a:ext cx="8045450" cy="2450718"/>
          </a:xfrm>
          <a:prstGeom prst="rect">
            <a:avLst/>
          </a:prstGeom>
        </p:spPr>
      </p:pic>
      <p:pic>
        <p:nvPicPr>
          <p:cNvPr id="3" name="Рисунок 2">
            <a:extLst>
              <a:ext uri="{FF2B5EF4-FFF2-40B4-BE49-F238E27FC236}">
                <a16:creationId xmlns:a16="http://schemas.microsoft.com/office/drawing/2014/main" id="{D3BD039F-7CBD-4F20-8ADD-541073E83753}"/>
              </a:ext>
            </a:extLst>
          </p:cNvPr>
          <p:cNvPicPr>
            <a:picLocks noChangeAspect="1"/>
          </p:cNvPicPr>
          <p:nvPr/>
        </p:nvPicPr>
        <p:blipFill>
          <a:blip r:embed="rId3"/>
          <a:stretch>
            <a:fillRect/>
          </a:stretch>
        </p:blipFill>
        <p:spPr>
          <a:xfrm>
            <a:off x="997631" y="3720084"/>
            <a:ext cx="4834112" cy="510021"/>
          </a:xfrm>
          <a:prstGeom prst="rect">
            <a:avLst/>
          </a:prstGeom>
        </p:spPr>
      </p:pic>
      <p:pic>
        <p:nvPicPr>
          <p:cNvPr id="7" name="Рисунок 6">
            <a:extLst>
              <a:ext uri="{FF2B5EF4-FFF2-40B4-BE49-F238E27FC236}">
                <a16:creationId xmlns:a16="http://schemas.microsoft.com/office/drawing/2014/main" id="{60DF19EA-D9EA-4752-BC5E-624F8B38959C}"/>
              </a:ext>
            </a:extLst>
          </p:cNvPr>
          <p:cNvPicPr>
            <a:picLocks noChangeAspect="1"/>
          </p:cNvPicPr>
          <p:nvPr/>
        </p:nvPicPr>
        <p:blipFill>
          <a:blip r:embed="rId4"/>
          <a:stretch>
            <a:fillRect/>
          </a:stretch>
        </p:blipFill>
        <p:spPr>
          <a:xfrm>
            <a:off x="7426828" y="3858762"/>
            <a:ext cx="4277222" cy="510021"/>
          </a:xfrm>
          <a:prstGeom prst="rect">
            <a:avLst/>
          </a:prstGeom>
        </p:spPr>
      </p:pic>
    </p:spTree>
    <p:extLst>
      <p:ext uri="{BB962C8B-B14F-4D97-AF65-F5344CB8AC3E}">
        <p14:creationId xmlns:p14="http://schemas.microsoft.com/office/powerpoint/2010/main" val="3247146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768F8-07F0-4849-8373-17B6A55DF50E}"/>
              </a:ext>
            </a:extLst>
          </p:cNvPr>
          <p:cNvSpPr>
            <a:spLocks noGrp="1"/>
          </p:cNvSpPr>
          <p:nvPr>
            <p:ph type="title"/>
          </p:nvPr>
        </p:nvSpPr>
        <p:spPr>
          <a:xfrm>
            <a:off x="838200" y="365126"/>
            <a:ext cx="10515600" cy="707886"/>
          </a:xfrm>
        </p:spPr>
        <p:txBody>
          <a:bodyPr/>
          <a:lstStyle/>
          <a:p>
            <a:r>
              <a:rPr lang="en-US" dirty="0"/>
              <a:t>Example</a:t>
            </a:r>
            <a:r>
              <a:rPr lang="ru-RU" dirty="0"/>
              <a:t>: </a:t>
            </a:r>
          </a:p>
        </p:txBody>
      </p:sp>
      <mc:AlternateContent xmlns:mc="http://schemas.openxmlformats.org/markup-compatibility/2006" xmlns:a14="http://schemas.microsoft.com/office/drawing/2010/main">
        <mc:Choice Requires="a14">
          <p:sp>
            <p:nvSpPr>
              <p:cNvPr id="11" name="Rectangle 3">
                <a:extLst>
                  <a:ext uri="{FF2B5EF4-FFF2-40B4-BE49-F238E27FC236}">
                    <a16:creationId xmlns:a16="http://schemas.microsoft.com/office/drawing/2014/main" id="{0C5D5C08-3F81-42B3-BF58-0E59D5E0F0B5}"/>
                  </a:ext>
                </a:extLst>
              </p:cNvPr>
              <p:cNvSpPr>
                <a:spLocks noChangeArrowheads="1"/>
              </p:cNvSpPr>
              <p:nvPr/>
            </p:nvSpPr>
            <p:spPr bwMode="auto">
              <a:xfrm>
                <a:off x="390302" y="2493170"/>
                <a:ext cx="11457082"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mn-lt"/>
                  </a:rPr>
                  <a:t>T</a:t>
                </a:r>
                <a:r>
                  <a:rPr kumimoji="0" lang="ru-RU" altLang="ru-RU" sz="2000" b="0" i="0" u="none" strike="noStrike" cap="none" normalizeH="0" baseline="0" dirty="0" err="1">
                    <a:ln>
                      <a:noFill/>
                    </a:ln>
                    <a:solidFill>
                      <a:srgbClr val="000000"/>
                    </a:solidFill>
                    <a:effectLst/>
                    <a:latin typeface="+mn-lt"/>
                  </a:rPr>
                  <a:t>he</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information</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gain</a:t>
                </a:r>
                <a:r>
                  <a:rPr kumimoji="0" lang="ru-RU" altLang="ru-RU" sz="2000" b="0" i="0" u="none" strike="noStrike" cap="none" normalizeH="0" baseline="0" dirty="0">
                    <a:ln>
                      <a:noFill/>
                    </a:ln>
                    <a:solidFill>
                      <a:srgbClr val="000000"/>
                    </a:solidFill>
                    <a:effectLst/>
                    <a:latin typeface="+mn-lt"/>
                  </a:rPr>
                  <a:t> (</a:t>
                </a:r>
                <a14:m>
                  <m:oMath xmlns:m="http://schemas.openxmlformats.org/officeDocument/2006/math">
                    <m:r>
                      <a:rPr kumimoji="0" lang="ru-RU" altLang="ru-RU" sz="2000" b="0" i="1" u="none" strike="noStrike" cap="none" normalizeH="0" baseline="0" dirty="0" smtClean="0">
                        <a:ln>
                          <a:noFill/>
                        </a:ln>
                        <a:solidFill>
                          <a:srgbClr val="000000"/>
                        </a:solidFill>
                        <a:effectLst/>
                        <a:latin typeface="Cambria Math" panose="02040503050406030204" pitchFamily="18" charset="0"/>
                      </a:rPr>
                      <m:t>𝐼𝐺</m:t>
                    </m:r>
                  </m:oMath>
                </a14:m>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for</a:t>
                </a:r>
                <a:r>
                  <a:rPr kumimoji="0" lang="ru-RU" altLang="ru-RU" sz="2000" b="0" i="0" u="none" strike="noStrike" cap="none" normalizeH="0" baseline="0" dirty="0">
                    <a:ln>
                      <a:noFill/>
                    </a:ln>
                    <a:solidFill>
                      <a:srgbClr val="000000"/>
                    </a:solidFill>
                    <a:effectLst/>
                    <a:latin typeface="+mn-lt"/>
                  </a:rPr>
                  <a:t> a </a:t>
                </a:r>
                <a:r>
                  <a:rPr kumimoji="0" lang="ru-RU" altLang="ru-RU" sz="2000" b="0" i="0" u="none" strike="noStrike" cap="none" normalizeH="0" baseline="0" dirty="0" err="1">
                    <a:ln>
                      <a:noFill/>
                    </a:ln>
                    <a:solidFill>
                      <a:srgbClr val="000000"/>
                    </a:solidFill>
                    <a:effectLst/>
                    <a:latin typeface="+mn-lt"/>
                  </a:rPr>
                  <a:t>split</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based</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on</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the</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variable</a:t>
                </a:r>
                <a:r>
                  <a:rPr kumimoji="0" lang="ru-RU" altLang="ru-RU" sz="2000" b="0" i="0" u="none" strike="noStrike" cap="none" normalizeH="0" baseline="0" dirty="0">
                    <a:ln>
                      <a:noFill/>
                    </a:ln>
                    <a:solidFill>
                      <a:srgbClr val="000000"/>
                    </a:solidFill>
                    <a:effectLst/>
                    <a:latin typeface="+mn-lt"/>
                  </a:rPr>
                  <a:t> </a:t>
                </a:r>
                <a14:m>
                  <m:oMath xmlns:m="http://schemas.openxmlformats.org/officeDocument/2006/math">
                    <m:r>
                      <a:rPr kumimoji="0" lang="ru-RU" altLang="ru-RU" sz="2000" b="0" i="1" u="none" strike="noStrike" cap="none" normalizeH="0" baseline="0" dirty="0" smtClean="0">
                        <a:ln>
                          <a:noFill/>
                        </a:ln>
                        <a:solidFill>
                          <a:srgbClr val="000000"/>
                        </a:solidFill>
                        <a:effectLst/>
                        <a:latin typeface="Cambria Math" panose="02040503050406030204" pitchFamily="18" charset="0"/>
                      </a:rPr>
                      <m:t>𝑄</m:t>
                    </m:r>
                  </m:oMath>
                </a14:m>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in</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this</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example</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it's</a:t>
                </a:r>
                <a:r>
                  <a:rPr kumimoji="0" lang="ru-RU" altLang="ru-RU" sz="2000" b="0" i="0" u="none" strike="noStrike" cap="none" normalizeH="0" baseline="0" dirty="0">
                    <a:ln>
                      <a:noFill/>
                    </a:ln>
                    <a:solidFill>
                      <a:srgbClr val="000000"/>
                    </a:solidFill>
                    <a:effectLst/>
                    <a:latin typeface="+mn-lt"/>
                  </a:rPr>
                  <a:t> a </a:t>
                </a:r>
                <a:r>
                  <a:rPr kumimoji="0" lang="ru-RU" altLang="ru-RU" sz="2000" b="0" i="0" u="none" strike="noStrike" cap="none" normalizeH="0" baseline="0" dirty="0" err="1">
                    <a:ln>
                      <a:noFill/>
                    </a:ln>
                    <a:solidFill>
                      <a:srgbClr val="000000"/>
                    </a:solidFill>
                    <a:effectLst/>
                    <a:latin typeface="+mn-lt"/>
                  </a:rPr>
                  <a:t>variable</a:t>
                </a:r>
                <a:r>
                  <a:rPr kumimoji="0" lang="ru-RU" altLang="ru-RU" sz="2000" b="0" i="0" u="none" strike="noStrike" cap="none" normalizeH="0" baseline="0" dirty="0">
                    <a:ln>
                      <a:noFill/>
                    </a:ln>
                    <a:solidFill>
                      <a:srgbClr val="000000"/>
                    </a:solidFill>
                    <a:effectLst/>
                    <a:latin typeface="+mn-lt"/>
                  </a:rPr>
                  <a:t> "</a:t>
                </a:r>
                <a14:m>
                  <m:oMath xmlns:m="http://schemas.openxmlformats.org/officeDocument/2006/math">
                    <m:r>
                      <a:rPr kumimoji="0" lang="ru-RU" altLang="ru-RU" sz="2000" b="0" i="1" u="none" strike="noStrike" cap="none" normalizeH="0" baseline="0" dirty="0" smtClean="0">
                        <a:ln>
                          <a:noFill/>
                        </a:ln>
                        <a:solidFill>
                          <a:srgbClr val="000000"/>
                        </a:solidFill>
                        <a:effectLst/>
                        <a:latin typeface="Cambria Math" panose="02040503050406030204" pitchFamily="18" charset="0"/>
                      </a:rPr>
                      <m:t>𝑥</m:t>
                    </m:r>
                    <m:r>
                      <a:rPr kumimoji="0" lang="ru-RU" altLang="ru-RU" sz="2000" b="0" i="1" u="none" strike="noStrike" cap="none" normalizeH="0" baseline="0" dirty="0" smtClean="0">
                        <a:ln>
                          <a:noFill/>
                        </a:ln>
                        <a:solidFill>
                          <a:srgbClr val="000000"/>
                        </a:solidFill>
                        <a:effectLst/>
                        <a:latin typeface="Cambria Math" panose="02040503050406030204" pitchFamily="18" charset="0"/>
                      </a:rPr>
                      <m:t>≤12</m:t>
                    </m:r>
                  </m:oMath>
                </a14:m>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is</a:t>
                </a:r>
                <a:r>
                  <a:rPr kumimoji="0" lang="ru-RU" altLang="ru-RU" sz="2000" b="0" i="0" u="none" strike="noStrike" cap="none" normalizeH="0" baseline="0" dirty="0">
                    <a:ln>
                      <a:noFill/>
                    </a:ln>
                    <a:solidFill>
                      <a:srgbClr val="000000"/>
                    </a:solidFill>
                    <a:effectLst/>
                    <a:latin typeface="+mn-lt"/>
                  </a:rPr>
                  <a:t> </a:t>
                </a:r>
                <a:r>
                  <a:rPr kumimoji="0" lang="ru-RU" altLang="ru-RU" sz="2000" b="0" i="0" u="none" strike="noStrike" cap="none" normalizeH="0" baseline="0" dirty="0" err="1">
                    <a:ln>
                      <a:noFill/>
                    </a:ln>
                    <a:solidFill>
                      <a:srgbClr val="000000"/>
                    </a:solidFill>
                    <a:effectLst/>
                    <a:latin typeface="+mn-lt"/>
                  </a:rPr>
                  <a:t>defined</a:t>
                </a:r>
                <a:r>
                  <a:rPr kumimoji="0" lang="ru-RU" altLang="ru-RU" sz="2000" b="0" i="0" u="none" strike="noStrike" cap="none" normalizeH="0" baseline="0" dirty="0">
                    <a:ln>
                      <a:noFill/>
                    </a:ln>
                    <a:solidFill>
                      <a:srgbClr val="000000"/>
                    </a:solidFill>
                    <a:effectLst/>
                    <a:latin typeface="+mn-lt"/>
                  </a:rPr>
                  <a:t> as</a:t>
                </a:r>
                <a:r>
                  <a:rPr kumimoji="0" lang="ru-RU" altLang="ru-RU" sz="2000" b="0" i="0" u="none" strike="noStrike" cap="none" normalizeH="0" baseline="0" dirty="0">
                    <a:ln>
                      <a:noFill/>
                    </a:ln>
                    <a:solidFill>
                      <a:schemeClr val="tx1"/>
                    </a:solidFill>
                    <a:effectLst/>
                    <a:latin typeface="+mn-lt"/>
                  </a:rPr>
                  <a:t> </a:t>
                </a:r>
              </a:p>
            </p:txBody>
          </p:sp>
        </mc:Choice>
        <mc:Fallback xmlns="">
          <p:sp>
            <p:nvSpPr>
              <p:cNvPr id="11" name="Rectangle 3">
                <a:extLst>
                  <a:ext uri="{FF2B5EF4-FFF2-40B4-BE49-F238E27FC236}">
                    <a16:creationId xmlns:a16="http://schemas.microsoft.com/office/drawing/2014/main" id="{0C5D5C08-3F81-42B3-BF58-0E59D5E0F0B5}"/>
                  </a:ext>
                </a:extLst>
              </p:cNvPr>
              <p:cNvSpPr>
                <a:spLocks noRot="1" noChangeAspect="1" noMove="1" noResize="1" noEditPoints="1" noAdjustHandles="1" noChangeArrowheads="1" noChangeShapeType="1" noTextEdit="1"/>
              </p:cNvSpPr>
              <p:nvPr/>
            </p:nvSpPr>
            <p:spPr bwMode="auto">
              <a:xfrm>
                <a:off x="390302" y="2493170"/>
                <a:ext cx="11457082" cy="707886"/>
              </a:xfrm>
              <a:prstGeom prst="rect">
                <a:avLst/>
              </a:prstGeom>
              <a:blipFill>
                <a:blip r:embed="rId3"/>
                <a:stretch>
                  <a:fillRect l="-532" t="-4310" b="-155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pic>
        <p:nvPicPr>
          <p:cNvPr id="12" name="Рисунок 11">
            <a:extLst>
              <a:ext uri="{FF2B5EF4-FFF2-40B4-BE49-F238E27FC236}">
                <a16:creationId xmlns:a16="http://schemas.microsoft.com/office/drawing/2014/main" id="{285448FB-74F9-4AC1-BDDA-D4109BCA33B3}"/>
              </a:ext>
            </a:extLst>
          </p:cNvPr>
          <p:cNvPicPr>
            <a:picLocks noChangeAspect="1"/>
          </p:cNvPicPr>
          <p:nvPr/>
        </p:nvPicPr>
        <p:blipFill rotWithShape="1">
          <a:blip r:embed="rId4"/>
          <a:srcRect r="6935"/>
          <a:stretch/>
        </p:blipFill>
        <p:spPr>
          <a:xfrm>
            <a:off x="3677857" y="3006296"/>
            <a:ext cx="3563520" cy="1038225"/>
          </a:xfrm>
          <a:prstGeom prst="rect">
            <a:avLst/>
          </a:prstGeom>
        </p:spPr>
      </p:pic>
      <mc:AlternateContent xmlns:mc="http://schemas.openxmlformats.org/markup-compatibility/2006" xmlns:a14="http://schemas.microsoft.com/office/drawing/2010/main">
        <mc:Choice Requires="a14">
          <p:sp>
            <p:nvSpPr>
              <p:cNvPr id="14" name="Прямоугольник 13">
                <a:extLst>
                  <a:ext uri="{FF2B5EF4-FFF2-40B4-BE49-F238E27FC236}">
                    <a16:creationId xmlns:a16="http://schemas.microsoft.com/office/drawing/2014/main" id="{863ADB88-320E-465C-BA03-67B05C9DA57F}"/>
                  </a:ext>
                </a:extLst>
              </p:cNvPr>
              <p:cNvSpPr/>
              <p:nvPr/>
            </p:nvSpPr>
            <p:spPr>
              <a:xfrm>
                <a:off x="390302" y="4115594"/>
                <a:ext cx="9355111" cy="1011239"/>
              </a:xfrm>
              <a:prstGeom prst="rect">
                <a:avLst/>
              </a:prstGeom>
            </p:spPr>
            <p:txBody>
              <a:bodyPr wrap="square">
                <a:spAutoFit/>
              </a:bodyPr>
              <a:lstStyle/>
              <a:p>
                <a14:m>
                  <m:oMath xmlns:m="http://schemas.openxmlformats.org/officeDocument/2006/math">
                    <m:r>
                      <a:rPr lang="en-US" sz="2000" b="0" i="1" smtClean="0">
                        <a:solidFill>
                          <a:srgbClr val="000000"/>
                        </a:solidFill>
                        <a:latin typeface="Cambria Math" panose="02040503050406030204" pitchFamily="18" charset="0"/>
                      </a:rPr>
                      <m:t>𝑞</m:t>
                    </m:r>
                    <m:r>
                      <a:rPr lang="en-US" sz="2000" b="0" i="1" smtClean="0">
                        <a:solidFill>
                          <a:srgbClr val="000000"/>
                        </a:solidFill>
                        <a:latin typeface="Cambria Math" panose="02040503050406030204" pitchFamily="18" charset="0"/>
                      </a:rPr>
                      <m:t> </m:t>
                    </m:r>
                  </m:oMath>
                </a14:m>
                <a:r>
                  <a:rPr lang="en-US" sz="2000" dirty="0">
                    <a:solidFill>
                      <a:srgbClr val="000000"/>
                    </a:solidFill>
                  </a:rPr>
                  <a:t>is the number of groups after the split</a:t>
                </a:r>
              </a:p>
              <a:p>
                <a14:m>
                  <m:oMath xmlns:m="http://schemas.openxmlformats.org/officeDocument/2006/math">
                    <m:sSub>
                      <m:sSubPr>
                        <m:ctrlPr>
                          <a:rPr lang="en-US" altLang="ru-RU" sz="2000" b="0" i="1" dirty="0" smtClean="0">
                            <a:solidFill>
                              <a:srgbClr val="000000"/>
                            </a:solidFill>
                            <a:latin typeface="Cambria Math" panose="02040503050406030204" pitchFamily="18" charset="0"/>
                          </a:rPr>
                        </m:ctrlPr>
                      </m:sSubPr>
                      <m:e>
                        <m:r>
                          <a:rPr lang="ru-RU" altLang="ru-RU" sz="2000" i="1" dirty="0" smtClean="0">
                            <a:solidFill>
                              <a:srgbClr val="000000"/>
                            </a:solidFill>
                            <a:latin typeface="Cambria Math" panose="02040503050406030204" pitchFamily="18" charset="0"/>
                          </a:rPr>
                          <m:t>𝑁</m:t>
                        </m:r>
                      </m:e>
                      <m:sub>
                        <m:r>
                          <a:rPr lang="en-US" altLang="ru-RU" sz="2000" b="0" i="1" dirty="0" smtClean="0">
                            <a:solidFill>
                              <a:srgbClr val="000000"/>
                            </a:solidFill>
                            <a:latin typeface="Cambria Math" panose="02040503050406030204" pitchFamily="18" charset="0"/>
                          </a:rPr>
                          <m:t>𝑖</m:t>
                        </m:r>
                      </m:sub>
                    </m:sSub>
                  </m:oMath>
                </a14:m>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number</a:t>
                </a:r>
                <a:r>
                  <a:rPr lang="ru-RU" altLang="ru-RU" sz="2000" dirty="0">
                    <a:solidFill>
                      <a:srgbClr val="000000"/>
                    </a:solidFill>
                  </a:rPr>
                  <a:t> </a:t>
                </a:r>
                <a:r>
                  <a:rPr lang="ru-RU" altLang="ru-RU" sz="2000" dirty="0" err="1">
                    <a:solidFill>
                      <a:srgbClr val="000000"/>
                    </a:solidFill>
                  </a:rPr>
                  <a:t>of</a:t>
                </a:r>
                <a:r>
                  <a:rPr lang="ru-RU" altLang="ru-RU" sz="2000" dirty="0">
                    <a:solidFill>
                      <a:srgbClr val="000000"/>
                    </a:solidFill>
                  </a:rPr>
                  <a:t> </a:t>
                </a:r>
                <a:r>
                  <a:rPr lang="ru-RU" altLang="ru-RU" sz="2000" dirty="0" err="1">
                    <a:solidFill>
                      <a:srgbClr val="000000"/>
                    </a:solidFill>
                  </a:rPr>
                  <a:t>objects</a:t>
                </a:r>
                <a:r>
                  <a:rPr lang="ru-RU" altLang="ru-RU" sz="2000" dirty="0">
                    <a:solidFill>
                      <a:srgbClr val="000000"/>
                    </a:solidFill>
                  </a:rPr>
                  <a:t> </a:t>
                </a:r>
                <a:r>
                  <a:rPr lang="ru-RU" altLang="ru-RU" sz="2000" dirty="0" err="1">
                    <a:solidFill>
                      <a:srgbClr val="000000"/>
                    </a:solidFill>
                  </a:rPr>
                  <a:t>from</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r>
                  <a:rPr lang="ru-RU" altLang="ru-RU" sz="2000" dirty="0" err="1">
                    <a:solidFill>
                      <a:srgbClr val="000000"/>
                    </a:solidFill>
                  </a:rPr>
                  <a:t>sample</a:t>
                </a:r>
                <a:r>
                  <a:rPr lang="ru-RU" altLang="ru-RU" sz="2000" dirty="0">
                    <a:solidFill>
                      <a:srgbClr val="000000"/>
                    </a:solidFill>
                  </a:rPr>
                  <a:t> </a:t>
                </a:r>
                <a:r>
                  <a:rPr lang="ru-RU" altLang="ru-RU" sz="2000" dirty="0" err="1">
                    <a:solidFill>
                      <a:srgbClr val="000000"/>
                    </a:solidFill>
                  </a:rPr>
                  <a:t>in</a:t>
                </a:r>
                <a:r>
                  <a:rPr lang="ru-RU" altLang="ru-RU" sz="2000" dirty="0">
                    <a:solidFill>
                      <a:srgbClr val="000000"/>
                    </a:solidFill>
                  </a:rPr>
                  <a:t> </a:t>
                </a:r>
                <a:r>
                  <a:rPr lang="ru-RU" altLang="ru-RU" sz="2000" dirty="0" err="1">
                    <a:solidFill>
                      <a:srgbClr val="000000"/>
                    </a:solidFill>
                  </a:rPr>
                  <a:t>which</a:t>
                </a:r>
                <a:r>
                  <a:rPr lang="ru-RU" altLang="ru-RU" sz="2000" dirty="0">
                    <a:solidFill>
                      <a:srgbClr val="000000"/>
                    </a:solidFill>
                  </a:rPr>
                  <a:t> </a:t>
                </a:r>
                <a:r>
                  <a:rPr lang="ru-RU" altLang="ru-RU" sz="2000" dirty="0" err="1">
                    <a:solidFill>
                      <a:srgbClr val="000000"/>
                    </a:solidFill>
                  </a:rPr>
                  <a:t>variable</a:t>
                </a:r>
                <a:r>
                  <a:rPr lang="ru-RU" altLang="ru-RU" sz="2000" dirty="0">
                    <a:solidFill>
                      <a:srgbClr val="000000"/>
                    </a:solidFill>
                  </a:rPr>
                  <a:t> </a:t>
                </a:r>
                <a14:m>
                  <m:oMath xmlns:m="http://schemas.openxmlformats.org/officeDocument/2006/math">
                    <m:r>
                      <a:rPr lang="ru-RU" altLang="ru-RU" sz="2000" i="1" dirty="0" smtClean="0">
                        <a:solidFill>
                          <a:srgbClr val="000000"/>
                        </a:solidFill>
                        <a:latin typeface="Cambria Math" panose="02040503050406030204" pitchFamily="18" charset="0"/>
                      </a:rPr>
                      <m:t>𝑄</m:t>
                    </m:r>
                  </m:oMath>
                </a14:m>
                <a:r>
                  <a:rPr lang="ru-RU" altLang="ru-RU" sz="2000" dirty="0">
                    <a:solidFill>
                      <a:srgbClr val="000000"/>
                    </a:solidFill>
                  </a:rPr>
                  <a:t> </a:t>
                </a:r>
                <a:r>
                  <a:rPr lang="ru-RU" altLang="ru-RU" sz="2000" dirty="0" err="1">
                    <a:solidFill>
                      <a:srgbClr val="000000"/>
                    </a:solidFill>
                  </a:rPr>
                  <a:t>is</a:t>
                </a:r>
                <a:r>
                  <a:rPr lang="ru-RU" altLang="ru-RU" sz="2000" dirty="0">
                    <a:solidFill>
                      <a:srgbClr val="000000"/>
                    </a:solidFill>
                  </a:rPr>
                  <a:t> </a:t>
                </a:r>
                <a:r>
                  <a:rPr lang="ru-RU" altLang="ru-RU" sz="2000" dirty="0" err="1">
                    <a:solidFill>
                      <a:srgbClr val="000000"/>
                    </a:solidFill>
                  </a:rPr>
                  <a:t>equal</a:t>
                </a:r>
                <a:r>
                  <a:rPr lang="ru-RU" altLang="ru-RU" sz="2000" dirty="0">
                    <a:solidFill>
                      <a:srgbClr val="000000"/>
                    </a:solidFill>
                  </a:rPr>
                  <a:t> </a:t>
                </a:r>
                <a:r>
                  <a:rPr lang="ru-RU" altLang="ru-RU" sz="2000" dirty="0" err="1">
                    <a:solidFill>
                      <a:srgbClr val="000000"/>
                    </a:solidFill>
                  </a:rPr>
                  <a:t>to</a:t>
                </a:r>
                <a:r>
                  <a:rPr lang="ru-RU" altLang="ru-RU" sz="2000" dirty="0">
                    <a:solidFill>
                      <a:srgbClr val="000000"/>
                    </a:solidFill>
                  </a:rPr>
                  <a:t> </a:t>
                </a:r>
                <a:r>
                  <a:rPr lang="ru-RU" altLang="ru-RU" sz="2000" dirty="0" err="1">
                    <a:solidFill>
                      <a:srgbClr val="000000"/>
                    </a:solidFill>
                  </a:rPr>
                  <a:t>the</a:t>
                </a:r>
                <a:r>
                  <a:rPr lang="ru-RU" altLang="ru-RU" sz="2000" dirty="0">
                    <a:solidFill>
                      <a:srgbClr val="000000"/>
                    </a:solidFill>
                  </a:rPr>
                  <a:t> </a:t>
                </a:r>
                <a14:m>
                  <m:oMath xmlns:m="http://schemas.openxmlformats.org/officeDocument/2006/math">
                    <m:sSup>
                      <m:sSupPr>
                        <m:ctrlPr>
                          <a:rPr lang="en-US" altLang="ru-RU" sz="2000" b="0" i="1" smtClean="0">
                            <a:solidFill>
                              <a:srgbClr val="000000"/>
                            </a:solidFill>
                            <a:latin typeface="Cambria Math" panose="02040503050406030204" pitchFamily="18" charset="0"/>
                          </a:rPr>
                        </m:ctrlPr>
                      </m:sSupPr>
                      <m:e>
                        <m:r>
                          <a:rPr lang="en-US" altLang="ru-RU" sz="2000" b="0" i="1" smtClean="0">
                            <a:solidFill>
                              <a:srgbClr val="000000"/>
                            </a:solidFill>
                            <a:latin typeface="Cambria Math" panose="02040503050406030204" pitchFamily="18" charset="0"/>
                          </a:rPr>
                          <m:t>𝑖</m:t>
                        </m:r>
                      </m:e>
                      <m:sup>
                        <m:r>
                          <a:rPr lang="en-US" altLang="ru-RU" sz="2000" b="0" i="1" smtClean="0">
                            <a:solidFill>
                              <a:srgbClr val="000000"/>
                            </a:solidFill>
                            <a:latin typeface="Cambria Math" panose="02040503050406030204" pitchFamily="18" charset="0"/>
                          </a:rPr>
                          <m:t>𝑡h</m:t>
                        </m:r>
                      </m:sup>
                    </m:sSup>
                  </m:oMath>
                </a14:m>
                <a:r>
                  <a:rPr lang="ru-RU" altLang="ru-RU" sz="2000" dirty="0">
                    <a:solidFill>
                      <a:srgbClr val="000000"/>
                    </a:solidFill>
                  </a:rPr>
                  <a:t> </a:t>
                </a:r>
                <a:r>
                  <a:rPr lang="ru-RU" altLang="ru-RU" sz="2000" dirty="0" err="1">
                    <a:solidFill>
                      <a:srgbClr val="000000"/>
                    </a:solidFill>
                  </a:rPr>
                  <a:t>value</a:t>
                </a:r>
                <a:r>
                  <a:rPr lang="ru-RU" altLang="ru-RU" sz="2000" dirty="0"/>
                  <a:t> </a:t>
                </a:r>
              </a:p>
              <a:p>
                <a:endParaRPr lang="ru-RU" dirty="0"/>
              </a:p>
            </p:txBody>
          </p:sp>
        </mc:Choice>
        <mc:Fallback xmlns="">
          <p:sp>
            <p:nvSpPr>
              <p:cNvPr id="14" name="Прямоугольник 13">
                <a:extLst>
                  <a:ext uri="{FF2B5EF4-FFF2-40B4-BE49-F238E27FC236}">
                    <a16:creationId xmlns:a16="http://schemas.microsoft.com/office/drawing/2014/main" id="{863ADB88-320E-465C-BA03-67B05C9DA57F}"/>
                  </a:ext>
                </a:extLst>
              </p:cNvPr>
              <p:cNvSpPr>
                <a:spLocks noRot="1" noChangeAspect="1" noMove="1" noResize="1" noEditPoints="1" noAdjustHandles="1" noChangeArrowheads="1" noChangeShapeType="1" noTextEdit="1"/>
              </p:cNvSpPr>
              <p:nvPr/>
            </p:nvSpPr>
            <p:spPr>
              <a:xfrm>
                <a:off x="390302" y="4115594"/>
                <a:ext cx="9355111" cy="1011239"/>
              </a:xfrm>
              <a:prstGeom prst="rect">
                <a:avLst/>
              </a:prstGeom>
              <a:blipFill>
                <a:blip r:embed="rId5"/>
                <a:stretch>
                  <a:fillRect t="-3012"/>
                </a:stretch>
              </a:blipFill>
            </p:spPr>
            <p:txBody>
              <a:bodyPr/>
              <a:lstStyle/>
              <a:p>
                <a:r>
                  <a:rPr lang="ru-RU">
                    <a:noFill/>
                  </a:rPr>
                  <a:t> </a:t>
                </a:r>
              </a:p>
            </p:txBody>
          </p:sp>
        </mc:Fallback>
      </mc:AlternateContent>
      <p:pic>
        <p:nvPicPr>
          <p:cNvPr id="8" name="Рисунок 7">
            <a:extLst>
              <a:ext uri="{FF2B5EF4-FFF2-40B4-BE49-F238E27FC236}">
                <a16:creationId xmlns:a16="http://schemas.microsoft.com/office/drawing/2014/main" id="{21BB4182-793D-421E-A640-51BF478B57EF}"/>
              </a:ext>
            </a:extLst>
          </p:cNvPr>
          <p:cNvPicPr>
            <a:picLocks noChangeAspect="1"/>
          </p:cNvPicPr>
          <p:nvPr/>
        </p:nvPicPr>
        <p:blipFill>
          <a:blip r:embed="rId6"/>
          <a:stretch>
            <a:fillRect/>
          </a:stretch>
        </p:blipFill>
        <p:spPr>
          <a:xfrm>
            <a:off x="2728106" y="5451186"/>
            <a:ext cx="5629275" cy="771525"/>
          </a:xfrm>
          <a:prstGeom prst="rect">
            <a:avLst/>
          </a:prstGeom>
        </p:spPr>
      </p:pic>
      <p:pic>
        <p:nvPicPr>
          <p:cNvPr id="13" name="Объект 3">
            <a:extLst>
              <a:ext uri="{FF2B5EF4-FFF2-40B4-BE49-F238E27FC236}">
                <a16:creationId xmlns:a16="http://schemas.microsoft.com/office/drawing/2014/main" id="{6721344F-0B62-49BB-9C41-8E26C1507F84}"/>
              </a:ext>
            </a:extLst>
          </p:cNvPr>
          <p:cNvPicPr>
            <a:picLocks noGrp="1" noChangeAspect="1"/>
          </p:cNvPicPr>
          <p:nvPr>
            <p:ph idx="1"/>
          </p:nvPr>
        </p:nvPicPr>
        <p:blipFill rotWithShape="1">
          <a:blip r:embed="rId7"/>
          <a:srcRect t="39931"/>
          <a:stretch/>
        </p:blipFill>
        <p:spPr>
          <a:xfrm>
            <a:off x="3301779" y="906381"/>
            <a:ext cx="8045450" cy="1472134"/>
          </a:xfrm>
          <a:prstGeom prst="rect">
            <a:avLst/>
          </a:prstGeom>
        </p:spPr>
      </p:pic>
    </p:spTree>
    <p:extLst>
      <p:ext uri="{BB962C8B-B14F-4D97-AF65-F5344CB8AC3E}">
        <p14:creationId xmlns:p14="http://schemas.microsoft.com/office/powerpoint/2010/main" val="189105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F03163C-7D75-46EE-96A4-14F5E25E9689}"/>
              </a:ext>
            </a:extLst>
          </p:cNvPr>
          <p:cNvPicPr>
            <a:picLocks noChangeAspect="1"/>
          </p:cNvPicPr>
          <p:nvPr/>
        </p:nvPicPr>
        <p:blipFill>
          <a:blip r:embed="rId2"/>
          <a:stretch>
            <a:fillRect/>
          </a:stretch>
        </p:blipFill>
        <p:spPr>
          <a:xfrm>
            <a:off x="4792812" y="0"/>
            <a:ext cx="7399188" cy="6858000"/>
          </a:xfrm>
          <a:prstGeom prst="rect">
            <a:avLst/>
          </a:prstGeom>
        </p:spPr>
      </p:pic>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F08DBBA0-2EFC-4853-A891-C55F5AD99173}"/>
                  </a:ext>
                </a:extLst>
              </p:cNvPr>
              <p:cNvSpPr/>
              <p:nvPr/>
            </p:nvSpPr>
            <p:spPr>
              <a:xfrm>
                <a:off x="0" y="4695643"/>
                <a:ext cx="4634346" cy="1323439"/>
              </a:xfrm>
              <a:prstGeom prst="rect">
                <a:avLst/>
              </a:prstGeom>
            </p:spPr>
            <p:txBody>
              <a:bodyPr wrap="square">
                <a:spAutoFit/>
              </a:bodyPr>
              <a:lstStyle/>
              <a:p>
                <a:r>
                  <a:rPr lang="en-US" sz="2000" dirty="0">
                    <a:solidFill>
                      <a:srgbClr val="000000"/>
                    </a:solidFill>
                    <a:latin typeface="Helvetica Neue"/>
                  </a:rPr>
                  <a:t>The entropy of a group where all of the balls are the same color is equal to 0 </a:t>
                </a:r>
              </a:p>
              <a:p>
                <a:endParaRPr lang="en-US" sz="2000" dirty="0">
                  <a:solidFill>
                    <a:srgbClr val="000000"/>
                  </a:solidFill>
                  <a:latin typeface="Helvetica Neue"/>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0" i="1" smtClean="0">
                              <a:latin typeface="Cambria Math" panose="02040503050406030204" pitchFamily="18" charset="0"/>
                            </a:rPr>
                            <m:t>1=0</m:t>
                          </m:r>
                        </m:e>
                      </m:func>
                    </m:oMath>
                  </m:oMathPara>
                </a14:m>
                <a:endParaRPr lang="ru-RU" sz="2000" dirty="0"/>
              </a:p>
            </p:txBody>
          </p:sp>
        </mc:Choice>
        <mc:Fallback xmlns="">
          <p:sp>
            <p:nvSpPr>
              <p:cNvPr id="5" name="Прямоугольник 4">
                <a:extLst>
                  <a:ext uri="{FF2B5EF4-FFF2-40B4-BE49-F238E27FC236}">
                    <a16:creationId xmlns:a16="http://schemas.microsoft.com/office/drawing/2014/main" id="{F08DBBA0-2EFC-4853-A891-C55F5AD99173}"/>
                  </a:ext>
                </a:extLst>
              </p:cNvPr>
              <p:cNvSpPr>
                <a:spLocks noRot="1" noChangeAspect="1" noMove="1" noResize="1" noEditPoints="1" noAdjustHandles="1" noChangeArrowheads="1" noChangeShapeType="1" noTextEdit="1"/>
              </p:cNvSpPr>
              <p:nvPr/>
            </p:nvSpPr>
            <p:spPr>
              <a:xfrm>
                <a:off x="0" y="4695643"/>
                <a:ext cx="4634346" cy="1323439"/>
              </a:xfrm>
              <a:prstGeom prst="rect">
                <a:avLst/>
              </a:prstGeom>
              <a:blipFill>
                <a:blip r:embed="rId3"/>
                <a:stretch>
                  <a:fillRect l="-1316" t="-1843" r="-789" b="-3687"/>
                </a:stretch>
              </a:blipFill>
            </p:spPr>
            <p:txBody>
              <a:bodyPr/>
              <a:lstStyle/>
              <a:p>
                <a:r>
                  <a:rPr lang="ru-RU">
                    <a:noFill/>
                  </a:rPr>
                  <a:t> </a:t>
                </a:r>
              </a:p>
            </p:txBody>
          </p:sp>
        </mc:Fallback>
      </mc:AlternateContent>
      <p:sp>
        <p:nvSpPr>
          <p:cNvPr id="2" name="Прямоугольник 1">
            <a:extLst>
              <a:ext uri="{FF2B5EF4-FFF2-40B4-BE49-F238E27FC236}">
                <a16:creationId xmlns:a16="http://schemas.microsoft.com/office/drawing/2014/main" id="{C97852DB-CE82-4BD3-A9E7-1895B316C8D4}"/>
              </a:ext>
            </a:extLst>
          </p:cNvPr>
          <p:cNvSpPr/>
          <p:nvPr/>
        </p:nvSpPr>
        <p:spPr>
          <a:xfrm>
            <a:off x="190001" y="1700692"/>
            <a:ext cx="3798412" cy="830997"/>
          </a:xfrm>
          <a:prstGeom prst="rect">
            <a:avLst/>
          </a:prstGeom>
        </p:spPr>
        <p:txBody>
          <a:bodyPr wrap="none">
            <a:spAutoFit/>
          </a:bodyPr>
          <a:lstStyle/>
          <a:p>
            <a:r>
              <a:rPr lang="en-US" sz="2400" dirty="0"/>
              <a:t>Decision trees </a:t>
            </a:r>
            <a:endParaRPr lang="ru-RU" sz="2400" dirty="0"/>
          </a:p>
          <a:p>
            <a:r>
              <a:rPr lang="en-US" sz="2400" dirty="0"/>
              <a:t>are interpretable algorithms</a:t>
            </a:r>
            <a:r>
              <a:rPr lang="ru-RU" sz="2400" dirty="0"/>
              <a:t>!</a:t>
            </a:r>
          </a:p>
        </p:txBody>
      </p:sp>
    </p:spTree>
    <p:extLst>
      <p:ext uri="{BB962C8B-B14F-4D97-AF65-F5344CB8AC3E}">
        <p14:creationId xmlns:p14="http://schemas.microsoft.com/office/powerpoint/2010/main" val="137558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C4A6B-73F0-46F5-AC77-BA8D4F00BD1D}"/>
              </a:ext>
            </a:extLst>
          </p:cNvPr>
          <p:cNvSpPr>
            <a:spLocks noGrp="1"/>
          </p:cNvSpPr>
          <p:nvPr>
            <p:ph type="title"/>
          </p:nvPr>
        </p:nvSpPr>
        <p:spPr>
          <a:xfrm>
            <a:off x="838200" y="365125"/>
            <a:ext cx="10515600" cy="819439"/>
          </a:xfrm>
        </p:spPr>
        <p:txBody>
          <a:bodyPr/>
          <a:lstStyle/>
          <a:p>
            <a:r>
              <a:rPr lang="en-US" dirty="0"/>
              <a:t>Effective data splitting</a:t>
            </a:r>
            <a:endParaRPr lang="ru-RU" dirty="0"/>
          </a:p>
        </p:txBody>
      </p:sp>
      <p:sp>
        <p:nvSpPr>
          <p:cNvPr id="3" name="Объект 2">
            <a:extLst>
              <a:ext uri="{FF2B5EF4-FFF2-40B4-BE49-F238E27FC236}">
                <a16:creationId xmlns:a16="http://schemas.microsoft.com/office/drawing/2014/main" id="{D9B2AC7F-3A21-4009-B025-3C3963F2F168}"/>
              </a:ext>
            </a:extLst>
          </p:cNvPr>
          <p:cNvSpPr>
            <a:spLocks noGrp="1"/>
          </p:cNvSpPr>
          <p:nvPr>
            <p:ph idx="1"/>
          </p:nvPr>
        </p:nvSpPr>
        <p:spPr>
          <a:xfrm>
            <a:off x="838200" y="1378816"/>
            <a:ext cx="10515600" cy="2050184"/>
          </a:xfrm>
        </p:spPr>
        <p:txBody>
          <a:bodyPr/>
          <a:lstStyle/>
          <a:p>
            <a:pPr marL="0" indent="0">
              <a:buNone/>
            </a:pPr>
            <a:r>
              <a:rPr lang="en-US" dirty="0"/>
              <a:t>At the heart of the popular algorithms for decision tree construction, lies the </a:t>
            </a:r>
            <a:r>
              <a:rPr lang="en-US" b="1" dirty="0">
                <a:solidFill>
                  <a:srgbClr val="00B0F0"/>
                </a:solidFill>
              </a:rPr>
              <a:t>principle of greedy maximization of information gain</a:t>
            </a:r>
            <a:r>
              <a:rPr lang="en-US" dirty="0"/>
              <a:t>: at each step, the algorithm chooses the variable that gives the greatest information gain upon splitting.</a:t>
            </a:r>
            <a:endParaRPr lang="ru-RU" dirty="0"/>
          </a:p>
        </p:txBody>
      </p:sp>
      <p:pic>
        <p:nvPicPr>
          <p:cNvPr id="4" name="Рисунок 3">
            <a:extLst>
              <a:ext uri="{FF2B5EF4-FFF2-40B4-BE49-F238E27FC236}">
                <a16:creationId xmlns:a16="http://schemas.microsoft.com/office/drawing/2014/main" id="{8FD409D0-56D8-4747-9CAA-5F447F83DDCD}"/>
              </a:ext>
            </a:extLst>
          </p:cNvPr>
          <p:cNvPicPr>
            <a:picLocks noChangeAspect="1"/>
          </p:cNvPicPr>
          <p:nvPr/>
        </p:nvPicPr>
        <p:blipFill>
          <a:blip r:embed="rId2"/>
          <a:stretch>
            <a:fillRect/>
          </a:stretch>
        </p:blipFill>
        <p:spPr>
          <a:xfrm>
            <a:off x="2148752" y="3429000"/>
            <a:ext cx="6943293" cy="297569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6DA57D-8537-4F71-8BDB-52E363020734}"/>
                  </a:ext>
                </a:extLst>
              </p:cNvPr>
              <p:cNvSpPr txBox="1"/>
              <p:nvPr/>
            </p:nvSpPr>
            <p:spPr>
              <a:xfrm>
                <a:off x="7511768" y="3610654"/>
                <a:ext cx="110555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m:t>
                      </m:r>
                    </m:oMath>
                  </m:oMathPara>
                </a14:m>
                <a:endParaRPr lang="ru-RU" dirty="0"/>
              </a:p>
            </p:txBody>
          </p:sp>
        </mc:Choice>
        <mc:Fallback xmlns="">
          <p:sp>
            <p:nvSpPr>
              <p:cNvPr id="5" name="TextBox 4">
                <a:extLst>
                  <a:ext uri="{FF2B5EF4-FFF2-40B4-BE49-F238E27FC236}">
                    <a16:creationId xmlns:a16="http://schemas.microsoft.com/office/drawing/2014/main" id="{786DA57D-8537-4F71-8BDB-52E363020734}"/>
                  </a:ext>
                </a:extLst>
              </p:cNvPr>
              <p:cNvSpPr txBox="1">
                <a:spLocks noRot="1" noChangeAspect="1" noMove="1" noResize="1" noEditPoints="1" noAdjustHandles="1" noChangeArrowheads="1" noChangeShapeType="1" noTextEdit="1"/>
              </p:cNvSpPr>
              <p:nvPr/>
            </p:nvSpPr>
            <p:spPr>
              <a:xfrm>
                <a:off x="7511768" y="3610654"/>
                <a:ext cx="1105559" cy="400110"/>
              </a:xfrm>
              <a:prstGeom prst="rect">
                <a:avLst/>
              </a:prstGeom>
              <a:blipFill>
                <a:blip r:embed="rId3"/>
                <a:stretch>
                  <a:fillRect b="-13636"/>
                </a:stretch>
              </a:blipFill>
            </p:spPr>
            <p:txBody>
              <a:bodyPr/>
              <a:lstStyle/>
              <a:p>
                <a:r>
                  <a:rPr lang="ru-RU">
                    <a:noFill/>
                  </a:rPr>
                  <a:t> </a:t>
                </a:r>
              </a:p>
            </p:txBody>
          </p:sp>
        </mc:Fallback>
      </mc:AlternateContent>
      <p:cxnSp>
        <p:nvCxnSpPr>
          <p:cNvPr id="7" name="Соединитель: изогнутый 6">
            <a:extLst>
              <a:ext uri="{FF2B5EF4-FFF2-40B4-BE49-F238E27FC236}">
                <a16:creationId xmlns:a16="http://schemas.microsoft.com/office/drawing/2014/main" id="{080FB117-70A3-487C-BCC1-D1DDFFE09F65}"/>
              </a:ext>
            </a:extLst>
          </p:cNvPr>
          <p:cNvCxnSpPr>
            <a:cxnSpLocks/>
          </p:cNvCxnSpPr>
          <p:nvPr/>
        </p:nvCxnSpPr>
        <p:spPr>
          <a:xfrm flipV="1">
            <a:off x="4971629" y="3810709"/>
            <a:ext cx="2540139" cy="279761"/>
          </a:xfrm>
          <a:prstGeom prst="curvedConnector3">
            <a:avLst>
              <a:gd name="adj1" fmla="val -19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7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C0A3465-9E84-44ED-AF8F-F70F1C1CCB4D}"/>
              </a:ext>
            </a:extLst>
          </p:cNvPr>
          <p:cNvPicPr>
            <a:picLocks noChangeAspect="1"/>
          </p:cNvPicPr>
          <p:nvPr/>
        </p:nvPicPr>
        <p:blipFill>
          <a:blip r:embed="rId2"/>
          <a:stretch>
            <a:fillRect/>
          </a:stretch>
        </p:blipFill>
        <p:spPr>
          <a:xfrm>
            <a:off x="143741" y="1"/>
            <a:ext cx="5290965" cy="4009346"/>
          </a:xfrm>
          <a:prstGeom prst="rect">
            <a:avLst/>
          </a:prstGeom>
        </p:spPr>
      </p:pic>
      <p:pic>
        <p:nvPicPr>
          <p:cNvPr id="3" name="Рисунок 2">
            <a:extLst>
              <a:ext uri="{FF2B5EF4-FFF2-40B4-BE49-F238E27FC236}">
                <a16:creationId xmlns:a16="http://schemas.microsoft.com/office/drawing/2014/main" id="{7625CE6B-EA4A-4422-89A6-43D5C3C731DC}"/>
              </a:ext>
            </a:extLst>
          </p:cNvPr>
          <p:cNvPicPr>
            <a:picLocks noChangeAspect="1"/>
          </p:cNvPicPr>
          <p:nvPr/>
        </p:nvPicPr>
        <p:blipFill>
          <a:blip r:embed="rId3"/>
          <a:stretch>
            <a:fillRect/>
          </a:stretch>
        </p:blipFill>
        <p:spPr>
          <a:xfrm>
            <a:off x="631791" y="4675909"/>
            <a:ext cx="3183052" cy="2085448"/>
          </a:xfrm>
          <a:prstGeom prst="rect">
            <a:avLst/>
          </a:prstGeom>
        </p:spPr>
      </p:pic>
      <p:pic>
        <p:nvPicPr>
          <p:cNvPr id="6" name="Рисунок 5">
            <a:extLst>
              <a:ext uri="{FF2B5EF4-FFF2-40B4-BE49-F238E27FC236}">
                <a16:creationId xmlns:a16="http://schemas.microsoft.com/office/drawing/2014/main" id="{315B1125-1D0E-49FA-BD96-2F81416DA38B}"/>
              </a:ext>
            </a:extLst>
          </p:cNvPr>
          <p:cNvPicPr>
            <a:picLocks noChangeAspect="1"/>
          </p:cNvPicPr>
          <p:nvPr/>
        </p:nvPicPr>
        <p:blipFill>
          <a:blip r:embed="rId4"/>
          <a:stretch>
            <a:fillRect/>
          </a:stretch>
        </p:blipFill>
        <p:spPr>
          <a:xfrm>
            <a:off x="7263245" y="4174732"/>
            <a:ext cx="4785014" cy="2668114"/>
          </a:xfrm>
          <a:prstGeom prst="rect">
            <a:avLst/>
          </a:prstGeom>
        </p:spPr>
      </p:pic>
      <p:pic>
        <p:nvPicPr>
          <p:cNvPr id="7" name="Рисунок 6">
            <a:extLst>
              <a:ext uri="{FF2B5EF4-FFF2-40B4-BE49-F238E27FC236}">
                <a16:creationId xmlns:a16="http://schemas.microsoft.com/office/drawing/2014/main" id="{01C4638E-D15B-4CAF-B8C9-3AF0399A59AF}"/>
              </a:ext>
            </a:extLst>
          </p:cNvPr>
          <p:cNvPicPr>
            <a:picLocks noChangeAspect="1"/>
          </p:cNvPicPr>
          <p:nvPr/>
        </p:nvPicPr>
        <p:blipFill>
          <a:blip r:embed="rId5"/>
          <a:stretch>
            <a:fillRect/>
          </a:stretch>
        </p:blipFill>
        <p:spPr>
          <a:xfrm>
            <a:off x="7024255" y="15154"/>
            <a:ext cx="5167745" cy="3994193"/>
          </a:xfrm>
          <a:prstGeom prst="rect">
            <a:avLst/>
          </a:prstGeom>
        </p:spPr>
      </p:pic>
    </p:spTree>
    <p:extLst>
      <p:ext uri="{BB962C8B-B14F-4D97-AF65-F5344CB8AC3E}">
        <p14:creationId xmlns:p14="http://schemas.microsoft.com/office/powerpoint/2010/main" val="19765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Рисунок 10">
            <a:extLst>
              <a:ext uri="{FF2B5EF4-FFF2-40B4-BE49-F238E27FC236}">
                <a16:creationId xmlns:a16="http://schemas.microsoft.com/office/drawing/2014/main" id="{E9AFBC6D-E20D-488E-AE19-37D7A2B705F0}"/>
              </a:ext>
            </a:extLst>
          </p:cNvPr>
          <p:cNvPicPr>
            <a:picLocks noChangeAspect="1"/>
          </p:cNvPicPr>
          <p:nvPr/>
        </p:nvPicPr>
        <p:blipFill rotWithShape="1">
          <a:blip r:embed="rId2"/>
          <a:srcRect r="1409"/>
          <a:stretch/>
        </p:blipFill>
        <p:spPr>
          <a:xfrm>
            <a:off x="1955018" y="3265619"/>
            <a:ext cx="9339900" cy="3592381"/>
          </a:xfrm>
          <a:prstGeom prst="rect">
            <a:avLst/>
          </a:prstGeom>
        </p:spPr>
      </p:pic>
      <p:pic>
        <p:nvPicPr>
          <p:cNvPr id="10" name="Рисунок 9">
            <a:extLst>
              <a:ext uri="{FF2B5EF4-FFF2-40B4-BE49-F238E27FC236}">
                <a16:creationId xmlns:a16="http://schemas.microsoft.com/office/drawing/2014/main" id="{6F18981F-2B1D-4B9C-A698-B629791DAE7E}"/>
              </a:ext>
            </a:extLst>
          </p:cNvPr>
          <p:cNvPicPr>
            <a:picLocks noChangeAspect="1"/>
          </p:cNvPicPr>
          <p:nvPr/>
        </p:nvPicPr>
        <p:blipFill>
          <a:blip r:embed="rId3"/>
          <a:stretch>
            <a:fillRect/>
          </a:stretch>
        </p:blipFill>
        <p:spPr>
          <a:xfrm>
            <a:off x="96043" y="0"/>
            <a:ext cx="5535829" cy="4213743"/>
          </a:xfrm>
          <a:prstGeom prst="rect">
            <a:avLst/>
          </a:prstGeom>
        </p:spPr>
      </p:pic>
    </p:spTree>
    <p:extLst>
      <p:ext uri="{BB962C8B-B14F-4D97-AF65-F5344CB8AC3E}">
        <p14:creationId xmlns:p14="http://schemas.microsoft.com/office/powerpoint/2010/main" val="411561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B9BEF4-AB8B-4CCA-BF63-2F838B7F5F7B}"/>
              </a:ext>
            </a:extLst>
          </p:cNvPr>
          <p:cNvSpPr>
            <a:spLocks noGrp="1"/>
          </p:cNvSpPr>
          <p:nvPr>
            <p:ph type="title"/>
          </p:nvPr>
        </p:nvSpPr>
        <p:spPr>
          <a:xfrm>
            <a:off x="838200" y="365125"/>
            <a:ext cx="10515600" cy="642793"/>
          </a:xfrm>
        </p:spPr>
        <p:txBody>
          <a:bodyPr>
            <a:normAutofit fontScale="90000"/>
          </a:bodyPr>
          <a:lstStyle/>
          <a:p>
            <a:r>
              <a:rPr lang="en-US" dirty="0" err="1"/>
              <a:t>Otherfitting</a:t>
            </a:r>
            <a:endParaRPr lang="ru-RU" dirty="0"/>
          </a:p>
        </p:txBody>
      </p:sp>
      <p:sp>
        <p:nvSpPr>
          <p:cNvPr id="3" name="Объект 2">
            <a:extLst>
              <a:ext uri="{FF2B5EF4-FFF2-40B4-BE49-F238E27FC236}">
                <a16:creationId xmlns:a16="http://schemas.microsoft.com/office/drawing/2014/main" id="{9C669201-D460-4516-8AA5-9A439856A6A4}"/>
              </a:ext>
            </a:extLst>
          </p:cNvPr>
          <p:cNvSpPr>
            <a:spLocks noGrp="1"/>
          </p:cNvSpPr>
          <p:nvPr>
            <p:ph idx="1"/>
          </p:nvPr>
        </p:nvSpPr>
        <p:spPr>
          <a:xfrm>
            <a:off x="838200" y="1226127"/>
            <a:ext cx="10515600" cy="4950836"/>
          </a:xfrm>
        </p:spPr>
        <p:txBody>
          <a:bodyPr/>
          <a:lstStyle/>
          <a:p>
            <a:pPr marL="0" indent="0">
              <a:buNone/>
            </a:pPr>
            <a:r>
              <a:rPr lang="en-US" dirty="0"/>
              <a:t>In practice, we do not build a tree to the maximum depth, because it will be overfitting (it doesn’t have the ability to generalize)</a:t>
            </a:r>
            <a:endParaRPr lang="ru-RU" dirty="0"/>
          </a:p>
        </p:txBody>
      </p:sp>
      <p:pic>
        <p:nvPicPr>
          <p:cNvPr id="5122" name="Picture 2" descr="ÐÐ°ÑÑÐ¸Ð½ÐºÐ¸ Ð¿Ð¾ Ð·Ð°Ð¿ÑÐ¾ÑÑ overfitting machine learning">
            <a:extLst>
              <a:ext uri="{FF2B5EF4-FFF2-40B4-BE49-F238E27FC236}">
                <a16:creationId xmlns:a16="http://schemas.microsoft.com/office/drawing/2014/main" id="{C6011A5E-2440-4135-BF65-57C102F51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297" y="2526182"/>
            <a:ext cx="6216485" cy="3500545"/>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a:extLst>
              <a:ext uri="{FF2B5EF4-FFF2-40B4-BE49-F238E27FC236}">
                <a16:creationId xmlns:a16="http://schemas.microsoft.com/office/drawing/2014/main" id="{F48AE8BB-6882-4E02-AA31-1C2009FFB758}"/>
              </a:ext>
            </a:extLst>
          </p:cNvPr>
          <p:cNvPicPr>
            <a:picLocks noChangeAspect="1"/>
          </p:cNvPicPr>
          <p:nvPr/>
        </p:nvPicPr>
        <p:blipFill>
          <a:blip r:embed="rId3"/>
          <a:stretch>
            <a:fillRect/>
          </a:stretch>
        </p:blipFill>
        <p:spPr>
          <a:xfrm>
            <a:off x="6951518" y="2086051"/>
            <a:ext cx="5240482" cy="4129155"/>
          </a:xfrm>
          <a:prstGeom prst="rect">
            <a:avLst/>
          </a:prstGeom>
        </p:spPr>
      </p:pic>
    </p:spTree>
    <p:extLst>
      <p:ext uri="{BB962C8B-B14F-4D97-AF65-F5344CB8AC3E}">
        <p14:creationId xmlns:p14="http://schemas.microsoft.com/office/powerpoint/2010/main" val="35385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35E196-4CC4-487A-9DA1-79C105565831}"/>
              </a:ext>
            </a:extLst>
          </p:cNvPr>
          <p:cNvSpPr>
            <a:spLocks noGrp="1"/>
          </p:cNvSpPr>
          <p:nvPr>
            <p:ph type="title"/>
          </p:nvPr>
        </p:nvSpPr>
        <p:spPr>
          <a:xfrm>
            <a:off x="488373" y="365125"/>
            <a:ext cx="12001500" cy="1325563"/>
          </a:xfrm>
        </p:spPr>
        <p:txBody>
          <a:bodyPr>
            <a:normAutofit fontScale="90000"/>
          </a:bodyPr>
          <a:lstStyle/>
          <a:p>
            <a:r>
              <a:rPr lang="en-US" dirty="0"/>
              <a:t>The main parameters of the </a:t>
            </a:r>
            <a:r>
              <a:rPr lang="en-US" b="1" dirty="0" err="1">
                <a:solidFill>
                  <a:srgbClr val="00B0F0"/>
                </a:solidFill>
              </a:rPr>
              <a:t>sklearn.tree.DecisionTreeClassifier</a:t>
            </a:r>
            <a:r>
              <a:rPr lang="en-US" b="1" dirty="0">
                <a:solidFill>
                  <a:srgbClr val="00B0F0"/>
                </a:solidFill>
              </a:rPr>
              <a:t> </a:t>
            </a:r>
            <a:r>
              <a:rPr lang="en-US" dirty="0"/>
              <a:t>class are:</a:t>
            </a:r>
            <a:br>
              <a:rPr lang="en-US" dirty="0"/>
            </a:br>
            <a:endParaRPr lang="ru-RU" dirty="0"/>
          </a:p>
        </p:txBody>
      </p:sp>
      <p:sp>
        <p:nvSpPr>
          <p:cNvPr id="3" name="Объект 2">
            <a:extLst>
              <a:ext uri="{FF2B5EF4-FFF2-40B4-BE49-F238E27FC236}">
                <a16:creationId xmlns:a16="http://schemas.microsoft.com/office/drawing/2014/main" id="{58B132E1-DDE2-486C-A9C0-69203FA9FC5D}"/>
              </a:ext>
            </a:extLst>
          </p:cNvPr>
          <p:cNvSpPr>
            <a:spLocks noGrp="1"/>
          </p:cNvSpPr>
          <p:nvPr>
            <p:ph idx="1"/>
          </p:nvPr>
        </p:nvSpPr>
        <p:spPr/>
        <p:txBody>
          <a:bodyPr>
            <a:normAutofit/>
          </a:bodyPr>
          <a:lstStyle/>
          <a:p>
            <a:r>
              <a:rPr lang="en-US" b="1" dirty="0" err="1"/>
              <a:t>max_depth</a:t>
            </a:r>
            <a:r>
              <a:rPr lang="en-US" b="1" dirty="0"/>
              <a:t> </a:t>
            </a:r>
            <a:r>
              <a:rPr lang="en-US" dirty="0"/>
              <a:t>– the maximum depth of the tree;</a:t>
            </a:r>
          </a:p>
          <a:p>
            <a:r>
              <a:rPr lang="en-US" b="1" dirty="0" err="1"/>
              <a:t>max_features</a:t>
            </a:r>
            <a:r>
              <a:rPr lang="en-US" dirty="0"/>
              <a:t> - the maximum number of features with which to search for the best partition (this is necessary with a large number of features because it would be "expensive" to search for partitions for all features);</a:t>
            </a:r>
          </a:p>
          <a:p>
            <a:r>
              <a:rPr lang="en-US" b="1" dirty="0" err="1"/>
              <a:t>min_samples_leaf</a:t>
            </a:r>
            <a:r>
              <a:rPr lang="en-US" b="1" dirty="0"/>
              <a:t> </a:t>
            </a:r>
            <a:r>
              <a:rPr lang="en-US" dirty="0"/>
              <a:t>– the minimum number of samples in a leaf. This parameter prevents creating trees where any leaf would have only a few members.</a:t>
            </a:r>
            <a:endParaRPr lang="ru-RU" dirty="0"/>
          </a:p>
        </p:txBody>
      </p:sp>
    </p:spTree>
    <p:extLst>
      <p:ext uri="{BB962C8B-B14F-4D97-AF65-F5344CB8AC3E}">
        <p14:creationId xmlns:p14="http://schemas.microsoft.com/office/powerpoint/2010/main" val="49945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E67F6-207B-455B-999C-0EEB95E6F103}"/>
              </a:ext>
            </a:extLst>
          </p:cNvPr>
          <p:cNvSpPr>
            <a:spLocks noGrp="1"/>
          </p:cNvSpPr>
          <p:nvPr>
            <p:ph type="title"/>
          </p:nvPr>
        </p:nvSpPr>
        <p:spPr>
          <a:xfrm>
            <a:off x="838200" y="365125"/>
            <a:ext cx="10515600" cy="757093"/>
          </a:xfrm>
        </p:spPr>
        <p:txBody>
          <a:bodyPr/>
          <a:lstStyle/>
          <a:p>
            <a:r>
              <a:rPr lang="en-US" dirty="0"/>
              <a:t>Train and test</a:t>
            </a:r>
            <a:endParaRPr lang="ru-RU" dirty="0"/>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4961D3CC-E59E-4931-A0CF-7D497649E7B9}"/>
                  </a:ext>
                </a:extLst>
              </p:cNvPr>
              <p:cNvSpPr/>
              <p:nvPr/>
            </p:nvSpPr>
            <p:spPr>
              <a:xfrm>
                <a:off x="412329" y="1335938"/>
                <a:ext cx="1774335" cy="29658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𝑋</m:t>
                      </m:r>
                    </m:oMath>
                  </m:oMathPara>
                </a14:m>
                <a:endParaRPr lang="ru-RU" dirty="0"/>
              </a:p>
            </p:txBody>
          </p:sp>
        </mc:Choice>
        <mc:Fallback xmlns="">
          <p:sp>
            <p:nvSpPr>
              <p:cNvPr id="4" name="Прямоугольник 3">
                <a:extLst>
                  <a:ext uri="{FF2B5EF4-FFF2-40B4-BE49-F238E27FC236}">
                    <a16:creationId xmlns:a16="http://schemas.microsoft.com/office/drawing/2014/main" id="{4961D3CC-E59E-4931-A0CF-7D497649E7B9}"/>
                  </a:ext>
                </a:extLst>
              </p:cNvPr>
              <p:cNvSpPr>
                <a:spLocks noRot="1" noChangeAspect="1" noMove="1" noResize="1" noEditPoints="1" noAdjustHandles="1" noChangeArrowheads="1" noChangeShapeType="1" noTextEdit="1"/>
              </p:cNvSpPr>
              <p:nvPr/>
            </p:nvSpPr>
            <p:spPr>
              <a:xfrm>
                <a:off x="412329" y="1335938"/>
                <a:ext cx="1774335" cy="2965882"/>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5554CC03-B7C1-4447-A294-44E23732363C}"/>
                  </a:ext>
                </a:extLst>
              </p:cNvPr>
              <p:cNvSpPr/>
              <p:nvPr/>
            </p:nvSpPr>
            <p:spPr>
              <a:xfrm>
                <a:off x="2721523" y="1335938"/>
                <a:ext cx="433249" cy="29658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𝑦</m:t>
                      </m:r>
                    </m:oMath>
                  </m:oMathPara>
                </a14:m>
                <a:endParaRPr lang="ru-RU" dirty="0"/>
              </a:p>
            </p:txBody>
          </p:sp>
        </mc:Choice>
        <mc:Fallback xmlns="">
          <p:sp>
            <p:nvSpPr>
              <p:cNvPr id="5" name="Прямоугольник 4">
                <a:extLst>
                  <a:ext uri="{FF2B5EF4-FFF2-40B4-BE49-F238E27FC236}">
                    <a16:creationId xmlns:a16="http://schemas.microsoft.com/office/drawing/2014/main" id="{5554CC03-B7C1-4447-A294-44E23732363C}"/>
                  </a:ext>
                </a:extLst>
              </p:cNvPr>
              <p:cNvSpPr>
                <a:spLocks noRot="1" noChangeAspect="1" noMove="1" noResize="1" noEditPoints="1" noAdjustHandles="1" noChangeArrowheads="1" noChangeShapeType="1" noTextEdit="1"/>
              </p:cNvSpPr>
              <p:nvPr/>
            </p:nvSpPr>
            <p:spPr>
              <a:xfrm>
                <a:off x="2721523" y="1335938"/>
                <a:ext cx="433249" cy="2965882"/>
              </a:xfrm>
              <a:prstGeom prst="rect">
                <a:avLst/>
              </a:prstGeom>
              <a:blipFill>
                <a:blip r:embed="rId3"/>
                <a:stretch>
                  <a:fillRect/>
                </a:stretch>
              </a:blipFill>
            </p:spPr>
            <p:txBody>
              <a:bodyPr/>
              <a:lstStyle/>
              <a:p>
                <a:r>
                  <a:rPr lang="ru-RU">
                    <a:noFill/>
                  </a:rPr>
                  <a:t> </a:t>
                </a:r>
              </a:p>
            </p:txBody>
          </p:sp>
        </mc:Fallback>
      </mc:AlternateContent>
      <p:cxnSp>
        <p:nvCxnSpPr>
          <p:cNvPr id="7" name="Прямая соединительная линия 6">
            <a:extLst>
              <a:ext uri="{FF2B5EF4-FFF2-40B4-BE49-F238E27FC236}">
                <a16:creationId xmlns:a16="http://schemas.microsoft.com/office/drawing/2014/main" id="{9D81FF41-9FD0-4C54-941E-93D05C350944}"/>
              </a:ext>
            </a:extLst>
          </p:cNvPr>
          <p:cNvCxnSpPr>
            <a:cxnSpLocks/>
          </p:cNvCxnSpPr>
          <p:nvPr/>
        </p:nvCxnSpPr>
        <p:spPr>
          <a:xfrm>
            <a:off x="228451" y="3577041"/>
            <a:ext cx="3475179"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055ED82-5E45-4C26-B68B-0E986E5BE876}"/>
              </a:ext>
            </a:extLst>
          </p:cNvPr>
          <p:cNvSpPr txBox="1"/>
          <p:nvPr/>
        </p:nvSpPr>
        <p:spPr>
          <a:xfrm>
            <a:off x="890747" y="1685821"/>
            <a:ext cx="1213794" cy="369332"/>
          </a:xfrm>
          <a:prstGeom prst="rect">
            <a:avLst/>
          </a:prstGeom>
          <a:noFill/>
        </p:spPr>
        <p:txBody>
          <a:bodyPr wrap="none" rtlCol="0">
            <a:spAutoFit/>
          </a:bodyPr>
          <a:lstStyle/>
          <a:p>
            <a:r>
              <a:rPr lang="en-US" dirty="0"/>
              <a:t>TRAIN 70%</a:t>
            </a:r>
            <a:endParaRPr lang="ru-RU" dirty="0"/>
          </a:p>
        </p:txBody>
      </p:sp>
      <p:sp>
        <p:nvSpPr>
          <p:cNvPr id="9" name="TextBox 8">
            <a:extLst>
              <a:ext uri="{FF2B5EF4-FFF2-40B4-BE49-F238E27FC236}">
                <a16:creationId xmlns:a16="http://schemas.microsoft.com/office/drawing/2014/main" id="{9F6D8D5B-94A1-4ACE-83E1-74FF28AD2B96}"/>
              </a:ext>
            </a:extLst>
          </p:cNvPr>
          <p:cNvSpPr txBox="1"/>
          <p:nvPr/>
        </p:nvSpPr>
        <p:spPr>
          <a:xfrm>
            <a:off x="906090" y="3852232"/>
            <a:ext cx="1075294" cy="369332"/>
          </a:xfrm>
          <a:prstGeom prst="rect">
            <a:avLst/>
          </a:prstGeom>
          <a:noFill/>
        </p:spPr>
        <p:txBody>
          <a:bodyPr wrap="none" rtlCol="0">
            <a:spAutoFit/>
          </a:bodyPr>
          <a:lstStyle/>
          <a:p>
            <a:r>
              <a:rPr lang="en-US" dirty="0"/>
              <a:t>TEST 30%</a:t>
            </a:r>
            <a:endParaRPr lang="ru-RU" dirty="0"/>
          </a:p>
        </p:txBody>
      </p:sp>
      <p:cxnSp>
        <p:nvCxnSpPr>
          <p:cNvPr id="12" name="Прямая со стрелкой 11">
            <a:extLst>
              <a:ext uri="{FF2B5EF4-FFF2-40B4-BE49-F238E27FC236}">
                <a16:creationId xmlns:a16="http://schemas.microsoft.com/office/drawing/2014/main" id="{A8E82D35-BC1D-42B4-97C6-B9124AE52980}"/>
              </a:ext>
            </a:extLst>
          </p:cNvPr>
          <p:cNvCxnSpPr/>
          <p:nvPr/>
        </p:nvCxnSpPr>
        <p:spPr>
          <a:xfrm flipH="1">
            <a:off x="9363682" y="923698"/>
            <a:ext cx="1062182" cy="113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9A4D1FA0-53D1-4166-9897-803F220A2949}"/>
              </a:ext>
            </a:extLst>
          </p:cNvPr>
          <p:cNvCxnSpPr>
            <a:cxnSpLocks/>
          </p:cNvCxnSpPr>
          <p:nvPr/>
        </p:nvCxnSpPr>
        <p:spPr>
          <a:xfrm>
            <a:off x="10425864" y="923698"/>
            <a:ext cx="942109" cy="108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38AF000E-0803-43FC-BF48-B1E57600AE87}"/>
              </a:ext>
            </a:extLst>
          </p:cNvPr>
          <p:cNvCxnSpPr>
            <a:cxnSpLocks/>
          </p:cNvCxnSpPr>
          <p:nvPr/>
        </p:nvCxnSpPr>
        <p:spPr>
          <a:xfrm flipH="1">
            <a:off x="8882443" y="2055153"/>
            <a:ext cx="531091" cy="15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74EF01D8-1156-4F8B-9FC5-FF05645CF442}"/>
              </a:ext>
            </a:extLst>
          </p:cNvPr>
          <p:cNvCxnSpPr>
            <a:cxnSpLocks/>
          </p:cNvCxnSpPr>
          <p:nvPr/>
        </p:nvCxnSpPr>
        <p:spPr>
          <a:xfrm>
            <a:off x="9413534" y="2055153"/>
            <a:ext cx="411016" cy="15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id="{A94AB49D-AC9A-47B9-A46A-316D425DE8DF}"/>
              </a:ext>
            </a:extLst>
          </p:cNvPr>
          <p:cNvCxnSpPr>
            <a:cxnSpLocks/>
          </p:cNvCxnSpPr>
          <p:nvPr/>
        </p:nvCxnSpPr>
        <p:spPr>
          <a:xfrm flipH="1">
            <a:off x="10666484" y="1955921"/>
            <a:ext cx="701489" cy="1613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C2DCB82E-5E52-41DB-B8A8-DC82C9B462A6}"/>
              </a:ext>
            </a:extLst>
          </p:cNvPr>
          <p:cNvCxnSpPr>
            <a:cxnSpLocks/>
          </p:cNvCxnSpPr>
          <p:nvPr/>
        </p:nvCxnSpPr>
        <p:spPr>
          <a:xfrm>
            <a:off x="11367973" y="1955921"/>
            <a:ext cx="586713" cy="151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Овал 25">
            <a:extLst>
              <a:ext uri="{FF2B5EF4-FFF2-40B4-BE49-F238E27FC236}">
                <a16:creationId xmlns:a16="http://schemas.microsoft.com/office/drawing/2014/main" id="{858483D8-0E40-477E-95B1-398D5E5687DB}"/>
              </a:ext>
            </a:extLst>
          </p:cNvPr>
          <p:cNvSpPr/>
          <p:nvPr/>
        </p:nvSpPr>
        <p:spPr>
          <a:xfrm>
            <a:off x="8587959" y="3336012"/>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a:extLst>
              <a:ext uri="{FF2B5EF4-FFF2-40B4-BE49-F238E27FC236}">
                <a16:creationId xmlns:a16="http://schemas.microsoft.com/office/drawing/2014/main" id="{481EEE03-B73D-4F25-92F0-B62B40A48EE5}"/>
              </a:ext>
            </a:extLst>
          </p:cNvPr>
          <p:cNvSpPr/>
          <p:nvPr/>
        </p:nvSpPr>
        <p:spPr>
          <a:xfrm>
            <a:off x="11087925" y="1738897"/>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a:extLst>
              <a:ext uri="{FF2B5EF4-FFF2-40B4-BE49-F238E27FC236}">
                <a16:creationId xmlns:a16="http://schemas.microsoft.com/office/drawing/2014/main" id="{3F33A50B-2D42-4FA8-9A15-F4AF4834C19A}"/>
              </a:ext>
            </a:extLst>
          </p:cNvPr>
          <p:cNvSpPr/>
          <p:nvPr/>
        </p:nvSpPr>
        <p:spPr>
          <a:xfrm>
            <a:off x="9239200" y="1816163"/>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a:extLst>
              <a:ext uri="{FF2B5EF4-FFF2-40B4-BE49-F238E27FC236}">
                <a16:creationId xmlns:a16="http://schemas.microsoft.com/office/drawing/2014/main" id="{3540DAB6-A750-477F-868D-457BBD6A2EED}"/>
              </a:ext>
            </a:extLst>
          </p:cNvPr>
          <p:cNvSpPr/>
          <p:nvPr/>
        </p:nvSpPr>
        <p:spPr>
          <a:xfrm>
            <a:off x="10195383" y="721464"/>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a:extLst>
              <a:ext uri="{FF2B5EF4-FFF2-40B4-BE49-F238E27FC236}">
                <a16:creationId xmlns:a16="http://schemas.microsoft.com/office/drawing/2014/main" id="{33C9E389-DA16-4FBA-AE4A-757CF01D21B2}"/>
              </a:ext>
            </a:extLst>
          </p:cNvPr>
          <p:cNvSpPr/>
          <p:nvPr/>
        </p:nvSpPr>
        <p:spPr>
          <a:xfrm>
            <a:off x="11695593" y="3316399"/>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CA172D8E-3C49-404E-947A-A2A46510CA00}"/>
              </a:ext>
            </a:extLst>
          </p:cNvPr>
          <p:cNvSpPr/>
          <p:nvPr/>
        </p:nvSpPr>
        <p:spPr>
          <a:xfrm>
            <a:off x="9518498" y="3382951"/>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040266E5-8D9E-4A52-A4B3-5E9AB33B10D9}"/>
              </a:ext>
            </a:extLst>
          </p:cNvPr>
          <p:cNvSpPr/>
          <p:nvPr/>
        </p:nvSpPr>
        <p:spPr>
          <a:xfrm>
            <a:off x="10526414" y="3382951"/>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36" name="Прямоугольник 35">
                <a:extLst>
                  <a:ext uri="{FF2B5EF4-FFF2-40B4-BE49-F238E27FC236}">
                    <a16:creationId xmlns:a16="http://schemas.microsoft.com/office/drawing/2014/main" id="{023800CE-E5B0-49E0-BF23-C4DAD0083B6C}"/>
                  </a:ext>
                </a:extLst>
              </p:cNvPr>
              <p:cNvSpPr/>
              <p:nvPr/>
            </p:nvSpPr>
            <p:spPr>
              <a:xfrm>
                <a:off x="4096881" y="1303374"/>
                <a:ext cx="1774335" cy="22736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𝑡𝑟𝑎𝑖𝑛</m:t>
                          </m:r>
                        </m:sub>
                      </m:sSub>
                    </m:oMath>
                  </m:oMathPara>
                </a14:m>
                <a:endParaRPr lang="ru-RU" dirty="0"/>
              </a:p>
            </p:txBody>
          </p:sp>
        </mc:Choice>
        <mc:Fallback xmlns="">
          <p:sp>
            <p:nvSpPr>
              <p:cNvPr id="36" name="Прямоугольник 35">
                <a:extLst>
                  <a:ext uri="{FF2B5EF4-FFF2-40B4-BE49-F238E27FC236}">
                    <a16:creationId xmlns:a16="http://schemas.microsoft.com/office/drawing/2014/main" id="{023800CE-E5B0-49E0-BF23-C4DAD0083B6C}"/>
                  </a:ext>
                </a:extLst>
              </p:cNvPr>
              <p:cNvSpPr>
                <a:spLocks noRot="1" noChangeAspect="1" noMove="1" noResize="1" noEditPoints="1" noAdjustHandles="1" noChangeArrowheads="1" noChangeShapeType="1" noTextEdit="1"/>
              </p:cNvSpPr>
              <p:nvPr/>
            </p:nvSpPr>
            <p:spPr>
              <a:xfrm>
                <a:off x="4096881" y="1303374"/>
                <a:ext cx="1774335" cy="2273667"/>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Прямоугольник 36">
                <a:extLst>
                  <a:ext uri="{FF2B5EF4-FFF2-40B4-BE49-F238E27FC236}">
                    <a16:creationId xmlns:a16="http://schemas.microsoft.com/office/drawing/2014/main" id="{734A2B17-EC4C-45B0-96D5-FF99208C3FE3}"/>
                  </a:ext>
                </a:extLst>
              </p:cNvPr>
              <p:cNvSpPr/>
              <p:nvPr/>
            </p:nvSpPr>
            <p:spPr>
              <a:xfrm>
                <a:off x="6432472" y="1303375"/>
                <a:ext cx="433249" cy="22736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𝑦</m:t>
                          </m:r>
                        </m:e>
                        <m:sub>
                          <m:r>
                            <a:rPr lang="en-US" b="0" i="1" dirty="0" smtClean="0">
                              <a:solidFill>
                                <a:schemeClr val="tx1"/>
                              </a:solidFill>
                              <a:latin typeface="Cambria Math" panose="02040503050406030204" pitchFamily="18" charset="0"/>
                            </a:rPr>
                            <m:t>𝑡𝑟𝑎𝑖𝑛</m:t>
                          </m:r>
                        </m:sub>
                      </m:sSub>
                    </m:oMath>
                  </m:oMathPara>
                </a14:m>
                <a:endParaRPr lang="ru-RU" dirty="0"/>
              </a:p>
            </p:txBody>
          </p:sp>
        </mc:Choice>
        <mc:Fallback xmlns="">
          <p:sp>
            <p:nvSpPr>
              <p:cNvPr id="37" name="Прямоугольник 36">
                <a:extLst>
                  <a:ext uri="{FF2B5EF4-FFF2-40B4-BE49-F238E27FC236}">
                    <a16:creationId xmlns:a16="http://schemas.microsoft.com/office/drawing/2014/main" id="{734A2B17-EC4C-45B0-96D5-FF99208C3FE3}"/>
                  </a:ext>
                </a:extLst>
              </p:cNvPr>
              <p:cNvSpPr>
                <a:spLocks noRot="1" noChangeAspect="1" noMove="1" noResize="1" noEditPoints="1" noAdjustHandles="1" noChangeArrowheads="1" noChangeShapeType="1" noTextEdit="1"/>
              </p:cNvSpPr>
              <p:nvPr/>
            </p:nvSpPr>
            <p:spPr>
              <a:xfrm>
                <a:off x="6432472" y="1303375"/>
                <a:ext cx="433249" cy="2273668"/>
              </a:xfrm>
              <a:prstGeom prst="rect">
                <a:avLst/>
              </a:prstGeom>
              <a:blipFill>
                <a:blip r:embed="rId5"/>
                <a:stretch>
                  <a:fillRect l="-38356" r="-20548"/>
                </a:stretch>
              </a:blipFill>
            </p:spPr>
            <p:txBody>
              <a:bodyPr/>
              <a:lstStyle/>
              <a:p>
                <a:r>
                  <a:rPr lang="ru-RU">
                    <a:noFill/>
                  </a:rPr>
                  <a:t> </a:t>
                </a:r>
              </a:p>
            </p:txBody>
          </p:sp>
        </mc:Fallback>
      </mc:AlternateContent>
      <p:cxnSp>
        <p:nvCxnSpPr>
          <p:cNvPr id="39" name="Прямая со стрелкой 38">
            <a:extLst>
              <a:ext uri="{FF2B5EF4-FFF2-40B4-BE49-F238E27FC236}">
                <a16:creationId xmlns:a16="http://schemas.microsoft.com/office/drawing/2014/main" id="{BA66C140-C513-4096-AD68-19CB170DC2CF}"/>
              </a:ext>
            </a:extLst>
          </p:cNvPr>
          <p:cNvCxnSpPr/>
          <p:nvPr/>
        </p:nvCxnSpPr>
        <p:spPr>
          <a:xfrm flipV="1">
            <a:off x="7200900" y="1955921"/>
            <a:ext cx="1681543" cy="99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30E47AEA-D61F-4517-8191-5AE33CE5F11D}"/>
              </a:ext>
            </a:extLst>
          </p:cNvPr>
          <p:cNvSpPr txBox="1"/>
          <p:nvPr/>
        </p:nvSpPr>
        <p:spPr>
          <a:xfrm>
            <a:off x="7349265" y="775624"/>
            <a:ext cx="1513363" cy="707886"/>
          </a:xfrm>
          <a:prstGeom prst="rect">
            <a:avLst/>
          </a:prstGeom>
          <a:noFill/>
        </p:spPr>
        <p:txBody>
          <a:bodyPr wrap="none" rtlCol="0">
            <a:spAutoFit/>
          </a:bodyPr>
          <a:lstStyle/>
          <a:p>
            <a:r>
              <a:rPr lang="en-US" sz="2000" dirty="0"/>
              <a:t>Learning. </a:t>
            </a:r>
          </a:p>
          <a:p>
            <a:r>
              <a:rPr lang="en-US" sz="2000" dirty="0"/>
              <a:t>Building tree</a:t>
            </a:r>
            <a:endParaRPr lang="ru-RU" dirty="0"/>
          </a:p>
        </p:txBody>
      </p:sp>
      <mc:AlternateContent xmlns:mc="http://schemas.openxmlformats.org/markup-compatibility/2006" xmlns:a14="http://schemas.microsoft.com/office/drawing/2010/main">
        <mc:Choice Requires="a14">
          <p:sp>
            <p:nvSpPr>
              <p:cNvPr id="42" name="Прямоугольник 41">
                <a:extLst>
                  <a:ext uri="{FF2B5EF4-FFF2-40B4-BE49-F238E27FC236}">
                    <a16:creationId xmlns:a16="http://schemas.microsoft.com/office/drawing/2014/main" id="{FA4CCDB1-10B3-499F-8380-BE786BD25809}"/>
                  </a:ext>
                </a:extLst>
              </p:cNvPr>
              <p:cNvSpPr/>
              <p:nvPr/>
            </p:nvSpPr>
            <p:spPr>
              <a:xfrm>
                <a:off x="4123278" y="5353885"/>
                <a:ext cx="1774335" cy="7247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𝑡𝑒𝑠𝑡</m:t>
                          </m:r>
                        </m:sub>
                      </m:sSub>
                    </m:oMath>
                  </m:oMathPara>
                </a14:m>
                <a:endParaRPr lang="ru-RU" dirty="0"/>
              </a:p>
            </p:txBody>
          </p:sp>
        </mc:Choice>
        <mc:Fallback xmlns="">
          <p:sp>
            <p:nvSpPr>
              <p:cNvPr id="42" name="Прямоугольник 41">
                <a:extLst>
                  <a:ext uri="{FF2B5EF4-FFF2-40B4-BE49-F238E27FC236}">
                    <a16:creationId xmlns:a16="http://schemas.microsoft.com/office/drawing/2014/main" id="{FA4CCDB1-10B3-499F-8380-BE786BD25809}"/>
                  </a:ext>
                </a:extLst>
              </p:cNvPr>
              <p:cNvSpPr>
                <a:spLocks noRot="1" noChangeAspect="1" noMove="1" noResize="1" noEditPoints="1" noAdjustHandles="1" noChangeArrowheads="1" noChangeShapeType="1" noTextEdit="1"/>
              </p:cNvSpPr>
              <p:nvPr/>
            </p:nvSpPr>
            <p:spPr>
              <a:xfrm>
                <a:off x="4123278" y="5353885"/>
                <a:ext cx="1774335" cy="724779"/>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Прямоугольник 42">
                <a:extLst>
                  <a:ext uri="{FF2B5EF4-FFF2-40B4-BE49-F238E27FC236}">
                    <a16:creationId xmlns:a16="http://schemas.microsoft.com/office/drawing/2014/main" id="{49F97E59-2E85-4427-97AE-BB132D032E6C}"/>
                  </a:ext>
                </a:extLst>
              </p:cNvPr>
              <p:cNvSpPr/>
              <p:nvPr/>
            </p:nvSpPr>
            <p:spPr>
              <a:xfrm>
                <a:off x="6432472" y="5353885"/>
                <a:ext cx="433249" cy="7247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𝑦</m:t>
                          </m:r>
                        </m:e>
                        <m:sub>
                          <m:r>
                            <a:rPr lang="en-US" b="0" i="1" dirty="0" smtClean="0">
                              <a:solidFill>
                                <a:schemeClr val="tx1"/>
                              </a:solidFill>
                              <a:latin typeface="Cambria Math" panose="02040503050406030204" pitchFamily="18" charset="0"/>
                            </a:rPr>
                            <m:t>𝑡𝑒𝑠𝑡</m:t>
                          </m:r>
                        </m:sub>
                      </m:sSub>
                    </m:oMath>
                  </m:oMathPara>
                </a14:m>
                <a:endParaRPr lang="ru-RU" dirty="0"/>
              </a:p>
            </p:txBody>
          </p:sp>
        </mc:Choice>
        <mc:Fallback xmlns="">
          <p:sp>
            <p:nvSpPr>
              <p:cNvPr id="43" name="Прямоугольник 42">
                <a:extLst>
                  <a:ext uri="{FF2B5EF4-FFF2-40B4-BE49-F238E27FC236}">
                    <a16:creationId xmlns:a16="http://schemas.microsoft.com/office/drawing/2014/main" id="{49F97E59-2E85-4427-97AE-BB132D032E6C}"/>
                  </a:ext>
                </a:extLst>
              </p:cNvPr>
              <p:cNvSpPr>
                <a:spLocks noRot="1" noChangeAspect="1" noMove="1" noResize="1" noEditPoints="1" noAdjustHandles="1" noChangeArrowheads="1" noChangeShapeType="1" noTextEdit="1"/>
              </p:cNvSpPr>
              <p:nvPr/>
            </p:nvSpPr>
            <p:spPr>
              <a:xfrm>
                <a:off x="6432472" y="5353885"/>
                <a:ext cx="433249" cy="724779"/>
              </a:xfrm>
              <a:prstGeom prst="rect">
                <a:avLst/>
              </a:prstGeom>
              <a:blipFill>
                <a:blip r:embed="rId7"/>
                <a:stretch>
                  <a:fillRect l="-26027" r="-5479"/>
                </a:stretch>
              </a:blipFill>
            </p:spPr>
            <p:txBody>
              <a:bodyPr/>
              <a:lstStyle/>
              <a:p>
                <a:r>
                  <a:rPr lang="ru-RU">
                    <a:noFill/>
                  </a:rPr>
                  <a:t> </a:t>
                </a:r>
              </a:p>
            </p:txBody>
          </p:sp>
        </mc:Fallback>
      </mc:AlternateContent>
      <p:cxnSp>
        <p:nvCxnSpPr>
          <p:cNvPr id="45" name="Прямая со стрелкой 44">
            <a:extLst>
              <a:ext uri="{FF2B5EF4-FFF2-40B4-BE49-F238E27FC236}">
                <a16:creationId xmlns:a16="http://schemas.microsoft.com/office/drawing/2014/main" id="{10AA4F44-0981-4226-97D7-05234E3DD657}"/>
              </a:ext>
            </a:extLst>
          </p:cNvPr>
          <p:cNvCxnSpPr>
            <a:cxnSpLocks/>
          </p:cNvCxnSpPr>
          <p:nvPr/>
        </p:nvCxnSpPr>
        <p:spPr>
          <a:xfrm flipV="1">
            <a:off x="7065925" y="4209564"/>
            <a:ext cx="2464646" cy="1607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A949ED52-91DC-47CC-9A52-7338DA939048}"/>
              </a:ext>
            </a:extLst>
          </p:cNvPr>
          <p:cNvSpPr txBox="1"/>
          <p:nvPr/>
        </p:nvSpPr>
        <p:spPr>
          <a:xfrm rot="19428385">
            <a:off x="7430524" y="4802125"/>
            <a:ext cx="914033" cy="400110"/>
          </a:xfrm>
          <a:prstGeom prst="rect">
            <a:avLst/>
          </a:prstGeom>
          <a:noFill/>
        </p:spPr>
        <p:txBody>
          <a:bodyPr wrap="none" rtlCol="0">
            <a:spAutoFit/>
          </a:bodyPr>
          <a:lstStyle/>
          <a:p>
            <a:r>
              <a:rPr lang="en-US" sz="2000" dirty="0"/>
              <a:t>Testing</a:t>
            </a:r>
            <a:endParaRPr lang="ru-RU" dirty="0"/>
          </a:p>
        </p:txBody>
      </p:sp>
      <p:sp>
        <p:nvSpPr>
          <p:cNvPr id="49" name="TextBox 48">
            <a:extLst>
              <a:ext uri="{FF2B5EF4-FFF2-40B4-BE49-F238E27FC236}">
                <a16:creationId xmlns:a16="http://schemas.microsoft.com/office/drawing/2014/main" id="{1490FE92-9569-4642-9F0B-45C0F50354C2}"/>
              </a:ext>
            </a:extLst>
          </p:cNvPr>
          <p:cNvSpPr txBox="1"/>
          <p:nvPr/>
        </p:nvSpPr>
        <p:spPr>
          <a:xfrm rot="196520">
            <a:off x="7670030" y="5531607"/>
            <a:ext cx="1141851" cy="369332"/>
          </a:xfrm>
          <a:prstGeom prst="rect">
            <a:avLst/>
          </a:prstGeom>
          <a:noFill/>
        </p:spPr>
        <p:txBody>
          <a:bodyPr wrap="none" rtlCol="0">
            <a:spAutoFit/>
          </a:bodyPr>
          <a:lstStyle/>
          <a:p>
            <a:r>
              <a:rPr lang="en-US" dirty="0"/>
              <a:t>Prediction</a:t>
            </a:r>
            <a:endParaRPr lang="ru-RU" dirty="0"/>
          </a:p>
        </p:txBody>
      </p:sp>
    </p:spTree>
    <p:extLst>
      <p:ext uri="{BB962C8B-B14F-4D97-AF65-F5344CB8AC3E}">
        <p14:creationId xmlns:p14="http://schemas.microsoft.com/office/powerpoint/2010/main" val="27491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DAF4DE-5CA9-4938-BEAA-F7ED455D533A}"/>
              </a:ext>
            </a:extLst>
          </p:cNvPr>
          <p:cNvSpPr>
            <a:spLocks noGrp="1"/>
          </p:cNvSpPr>
          <p:nvPr>
            <p:ph type="title"/>
          </p:nvPr>
        </p:nvSpPr>
        <p:spPr>
          <a:xfrm>
            <a:off x="838200" y="365125"/>
            <a:ext cx="10515600" cy="850611"/>
          </a:xfrm>
        </p:spPr>
        <p:txBody>
          <a:bodyPr/>
          <a:lstStyle/>
          <a:p>
            <a:r>
              <a:rPr lang="en-US" b="1" dirty="0"/>
              <a:t>Decision Tree in a Regression Problem</a:t>
            </a:r>
            <a:endParaRPr lang="ru-RU" dirty="0"/>
          </a:p>
        </p:txBody>
      </p:sp>
      <p:pic>
        <p:nvPicPr>
          <p:cNvPr id="4" name="Объект 3">
            <a:extLst>
              <a:ext uri="{FF2B5EF4-FFF2-40B4-BE49-F238E27FC236}">
                <a16:creationId xmlns:a16="http://schemas.microsoft.com/office/drawing/2014/main" id="{A2AB13E3-29A7-4F32-80D6-0B6015959C52}"/>
              </a:ext>
            </a:extLst>
          </p:cNvPr>
          <p:cNvPicPr>
            <a:picLocks noGrp="1" noChangeAspect="1"/>
          </p:cNvPicPr>
          <p:nvPr>
            <p:ph idx="1"/>
          </p:nvPr>
        </p:nvPicPr>
        <p:blipFill>
          <a:blip r:embed="rId2"/>
          <a:stretch>
            <a:fillRect/>
          </a:stretch>
        </p:blipFill>
        <p:spPr>
          <a:xfrm>
            <a:off x="1308389" y="1208113"/>
            <a:ext cx="4646468" cy="1461637"/>
          </a:xfrm>
          <a:prstGeom prst="rect">
            <a:avLst/>
          </a:prstGeom>
        </p:spPr>
      </p:pic>
      <p:sp>
        <p:nvSpPr>
          <p:cNvPr id="7" name="TextBox 6">
            <a:extLst>
              <a:ext uri="{FF2B5EF4-FFF2-40B4-BE49-F238E27FC236}">
                <a16:creationId xmlns:a16="http://schemas.microsoft.com/office/drawing/2014/main" id="{8A925E15-8A28-4EDA-92A6-6C129D848869}"/>
              </a:ext>
            </a:extLst>
          </p:cNvPr>
          <p:cNvSpPr txBox="1"/>
          <p:nvPr/>
        </p:nvSpPr>
        <p:spPr>
          <a:xfrm flipV="1">
            <a:off x="2348347" y="7882545"/>
            <a:ext cx="94622" cy="45719"/>
          </a:xfrm>
          <a:prstGeom prst="rect">
            <a:avLst/>
          </a:prstGeom>
          <a:noFill/>
        </p:spPr>
        <p:txBody>
          <a:bodyPr wrap="square" rtlCol="0">
            <a:spAutoFit/>
          </a:bodyPr>
          <a:lstStyle/>
          <a:p>
            <a:endParaRPr lang="ru-RU" dirty="0"/>
          </a:p>
        </p:txBody>
      </p:sp>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66C83A28-C7DC-462F-B094-66D8CB563136}"/>
                  </a:ext>
                </a:extLst>
              </p:cNvPr>
              <p:cNvSpPr>
                <a:spLocks noChangeArrowheads="1"/>
              </p:cNvSpPr>
              <p:nvPr/>
            </p:nvSpPr>
            <p:spPr bwMode="auto">
              <a:xfrm>
                <a:off x="176646" y="3697087"/>
                <a:ext cx="6244936"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000000"/>
                    </a:solidFill>
                    <a:effectLst/>
                    <a:latin typeface="Helvetica Neue"/>
                  </a:rPr>
                  <a:t>where </a:t>
                </a:r>
                <a14:m>
                  <m:oMath xmlns:m="http://schemas.openxmlformats.org/officeDocument/2006/math">
                    <m:r>
                      <a:rPr kumimoji="0" lang="en-US" altLang="ru-RU" sz="2400" b="0" i="1" u="none" strike="noStrike" cap="none" normalizeH="0" baseline="0" smtClean="0">
                        <a:ln>
                          <a:noFill/>
                        </a:ln>
                        <a:solidFill>
                          <a:srgbClr val="000000"/>
                        </a:solidFill>
                        <a:effectLst/>
                        <a:latin typeface="Cambria Math" panose="02040503050406030204" pitchFamily="18" charset="0"/>
                      </a:rPr>
                      <m:t>𝑙</m:t>
                    </m:r>
                  </m:oMath>
                </a14:m>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is</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the</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number</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of</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samples</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in</a:t>
                </a:r>
                <a:r>
                  <a:rPr kumimoji="0" lang="ru-RU" altLang="ru-RU" sz="2400" b="0" i="0" u="none" strike="noStrike" cap="none" normalizeH="0" baseline="0" dirty="0">
                    <a:ln>
                      <a:noFill/>
                    </a:ln>
                    <a:solidFill>
                      <a:srgbClr val="000000"/>
                    </a:solidFill>
                    <a:effectLst/>
                    <a:latin typeface="Helvetica Neue"/>
                  </a:rPr>
                  <a:t> a </a:t>
                </a:r>
                <a:r>
                  <a:rPr kumimoji="0" lang="ru-RU" altLang="ru-RU" sz="2400" b="0" i="0" u="none" strike="noStrike" cap="none" normalizeH="0" baseline="0" dirty="0" err="1">
                    <a:ln>
                      <a:noFill/>
                    </a:ln>
                    <a:solidFill>
                      <a:srgbClr val="000000"/>
                    </a:solidFill>
                    <a:effectLst/>
                    <a:latin typeface="Helvetica Neue"/>
                  </a:rPr>
                  <a:t>leaf</a:t>
                </a:r>
                <a:r>
                  <a:rPr kumimoji="0" lang="ru-RU" altLang="ru-RU" sz="2400" b="0" i="0" u="none" strike="noStrike" cap="none" normalizeH="0" baseline="0" dirty="0">
                    <a:ln>
                      <a:noFill/>
                    </a:ln>
                    <a:solidFill>
                      <a:srgbClr val="000000"/>
                    </a:solidFill>
                    <a:effectLst/>
                    <a:latin typeface="Helvetica Neue"/>
                  </a:rPr>
                  <a:t>,</a:t>
                </a:r>
                <a:endParaRPr lang="en-US" altLang="ru-RU" sz="24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altLang="ru-RU" sz="2400" b="0" i="1" u="none" strike="noStrike" cap="none" normalizeH="0" baseline="0" smtClean="0">
                            <a:ln>
                              <a:noFill/>
                            </a:ln>
                            <a:solidFill>
                              <a:srgbClr val="000000"/>
                            </a:solidFill>
                            <a:effectLst/>
                            <a:latin typeface="Cambria Math" panose="02040503050406030204" pitchFamily="18" charset="0"/>
                          </a:rPr>
                        </m:ctrlPr>
                      </m:sSubPr>
                      <m:e>
                        <m:r>
                          <a:rPr kumimoji="0" lang="en-US" altLang="ru-RU" sz="2400" b="0" i="1" u="none" strike="noStrike" cap="none" normalizeH="0" baseline="0" smtClean="0">
                            <a:ln>
                              <a:noFill/>
                            </a:ln>
                            <a:solidFill>
                              <a:srgbClr val="000000"/>
                            </a:solidFill>
                            <a:effectLst/>
                            <a:latin typeface="Cambria Math" panose="02040503050406030204" pitchFamily="18" charset="0"/>
                          </a:rPr>
                          <m:t>𝑦</m:t>
                        </m:r>
                      </m:e>
                      <m:sub>
                        <m:r>
                          <a:rPr kumimoji="0" lang="en-US" altLang="ru-RU" sz="2400" b="0" i="1" u="none" strike="noStrike" cap="none" normalizeH="0" baseline="0" smtClean="0">
                            <a:ln>
                              <a:noFill/>
                            </a:ln>
                            <a:solidFill>
                              <a:srgbClr val="000000"/>
                            </a:solidFill>
                            <a:effectLst/>
                            <a:latin typeface="Cambria Math" panose="02040503050406030204" pitchFamily="18" charset="0"/>
                          </a:rPr>
                          <m:t>𝑖</m:t>
                        </m:r>
                      </m:sub>
                    </m:sSub>
                  </m:oMath>
                </a14:m>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is</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the</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value</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of</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the</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target</a:t>
                </a:r>
                <a:r>
                  <a:rPr kumimoji="0" lang="ru-RU" altLang="ru-RU" sz="2400" b="0" i="0" u="none" strike="noStrike" cap="none" normalizeH="0" baseline="0" dirty="0">
                    <a:ln>
                      <a:noFill/>
                    </a:ln>
                    <a:solidFill>
                      <a:srgbClr val="000000"/>
                    </a:solidFill>
                    <a:effectLst/>
                    <a:latin typeface="Helvetica Neue"/>
                  </a:rPr>
                  <a:t> </a:t>
                </a:r>
                <a:r>
                  <a:rPr kumimoji="0" lang="ru-RU" altLang="ru-RU" sz="2400" b="0" i="0" u="none" strike="noStrike" cap="none" normalizeH="0" baseline="0" dirty="0" err="1">
                    <a:ln>
                      <a:noFill/>
                    </a:ln>
                    <a:solidFill>
                      <a:srgbClr val="000000"/>
                    </a:solidFill>
                    <a:effectLst/>
                    <a:latin typeface="Helvetica Neue"/>
                  </a:rPr>
                  <a:t>variable</a:t>
                </a:r>
                <a:r>
                  <a:rPr kumimoji="0" lang="ru-RU" altLang="ru-RU" sz="2400" b="0" i="0" u="none" strike="noStrike" cap="none" normalizeH="0" baseline="0" dirty="0">
                    <a:ln>
                      <a:noFill/>
                    </a:ln>
                    <a:solidFill>
                      <a:schemeClr val="tx1"/>
                    </a:solidFill>
                    <a:effectLst/>
                  </a:rPr>
                  <a:t> </a:t>
                </a:r>
              </a:p>
            </p:txBody>
          </p:sp>
        </mc:Choice>
        <mc:Fallback xmlns="">
          <p:sp>
            <p:nvSpPr>
              <p:cNvPr id="8" name="Rectangle 1">
                <a:extLst>
                  <a:ext uri="{FF2B5EF4-FFF2-40B4-BE49-F238E27FC236}">
                    <a16:creationId xmlns:a16="http://schemas.microsoft.com/office/drawing/2014/main" id="{66C83A28-C7DC-462F-B094-66D8CB563136}"/>
                  </a:ext>
                </a:extLst>
              </p:cNvPr>
              <p:cNvSpPr>
                <a:spLocks noRot="1" noChangeAspect="1" noMove="1" noResize="1" noEditPoints="1" noAdjustHandles="1" noChangeArrowheads="1" noChangeShapeType="1" noTextEdit="1"/>
              </p:cNvSpPr>
              <p:nvPr/>
            </p:nvSpPr>
            <p:spPr bwMode="auto">
              <a:xfrm>
                <a:off x="176646" y="3697087"/>
                <a:ext cx="6244936" cy="830997"/>
              </a:xfrm>
              <a:prstGeom prst="rect">
                <a:avLst/>
              </a:prstGeom>
              <a:blipFill>
                <a:blip r:embed="rId3"/>
                <a:stretch>
                  <a:fillRect l="-1563" t="-4380" b="-167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3D091F8E-9171-4330-8499-64750928E004}"/>
              </a:ext>
            </a:extLst>
          </p:cNvPr>
          <p:cNvPicPr>
            <a:picLocks noChangeAspect="1"/>
          </p:cNvPicPr>
          <p:nvPr/>
        </p:nvPicPr>
        <p:blipFill>
          <a:blip r:embed="rId4"/>
          <a:stretch>
            <a:fillRect/>
          </a:stretch>
        </p:blipFill>
        <p:spPr>
          <a:xfrm>
            <a:off x="6037371" y="1829325"/>
            <a:ext cx="6154629" cy="3823330"/>
          </a:xfrm>
          <a:prstGeom prst="rect">
            <a:avLst/>
          </a:prstGeom>
        </p:spPr>
      </p:pic>
    </p:spTree>
    <p:extLst>
      <p:ext uri="{BB962C8B-B14F-4D97-AF65-F5344CB8AC3E}">
        <p14:creationId xmlns:p14="http://schemas.microsoft.com/office/powerpoint/2010/main" val="998924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extLst>
              <a:ext uri="{FF2B5EF4-FFF2-40B4-BE49-F238E27FC236}">
                <a16:creationId xmlns:a16="http://schemas.microsoft.com/office/drawing/2014/main" id="{CF72F79E-06D9-4D70-947A-BEDF08CF5FF4}"/>
              </a:ext>
            </a:extLst>
          </p:cNvPr>
          <p:cNvSpPr/>
          <p:nvPr/>
        </p:nvSpPr>
        <p:spPr>
          <a:xfrm>
            <a:off x="583473" y="890451"/>
            <a:ext cx="10807337" cy="12453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4000" dirty="0"/>
              <a:t>Day 1</a:t>
            </a:r>
            <a:r>
              <a:rPr lang="ru-RU" sz="4000" dirty="0"/>
              <a:t>: </a:t>
            </a:r>
            <a:r>
              <a:rPr lang="en-US" sz="4000" dirty="0"/>
              <a:t>Linear regression and Classification</a:t>
            </a:r>
            <a:endParaRPr lang="ru-RU" sz="4000" dirty="0"/>
          </a:p>
        </p:txBody>
      </p:sp>
      <p:sp>
        <p:nvSpPr>
          <p:cNvPr id="5" name="Прямоугольник: скругленные углы 4">
            <a:extLst>
              <a:ext uri="{FF2B5EF4-FFF2-40B4-BE49-F238E27FC236}">
                <a16:creationId xmlns:a16="http://schemas.microsoft.com/office/drawing/2014/main" id="{CE1194CC-1EDD-4788-9455-76427920E949}"/>
              </a:ext>
            </a:extLst>
          </p:cNvPr>
          <p:cNvSpPr/>
          <p:nvPr/>
        </p:nvSpPr>
        <p:spPr>
          <a:xfrm>
            <a:off x="583472" y="2723605"/>
            <a:ext cx="10807337" cy="1245326"/>
          </a:xfrm>
          <a:prstGeom prst="round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4000" dirty="0"/>
              <a:t>Day 2</a:t>
            </a:r>
            <a:r>
              <a:rPr lang="ru-RU" sz="4000" dirty="0"/>
              <a:t>:</a:t>
            </a:r>
            <a:r>
              <a:rPr lang="en-US" sz="4000" dirty="0"/>
              <a:t> Gradient boosting and Decision trees</a:t>
            </a:r>
            <a:endParaRPr lang="ru-RU" sz="4000" dirty="0"/>
          </a:p>
        </p:txBody>
      </p:sp>
      <p:sp>
        <p:nvSpPr>
          <p:cNvPr id="6" name="Прямоугольник: скругленные углы 5">
            <a:extLst>
              <a:ext uri="{FF2B5EF4-FFF2-40B4-BE49-F238E27FC236}">
                <a16:creationId xmlns:a16="http://schemas.microsoft.com/office/drawing/2014/main" id="{8324E441-11E3-4BD1-9E1C-973293079228}"/>
              </a:ext>
            </a:extLst>
          </p:cNvPr>
          <p:cNvSpPr/>
          <p:nvPr/>
        </p:nvSpPr>
        <p:spPr>
          <a:xfrm>
            <a:off x="692331" y="4722223"/>
            <a:ext cx="10807337" cy="12453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4000" dirty="0"/>
              <a:t>Day 3</a:t>
            </a:r>
            <a:r>
              <a:rPr lang="ru-RU" sz="4000" dirty="0"/>
              <a:t>:</a:t>
            </a:r>
            <a:r>
              <a:rPr lang="en-US" sz="4000" dirty="0"/>
              <a:t> Neural networks, Segmentation and </a:t>
            </a:r>
            <a:r>
              <a:rPr lang="en-US" sz="4000" dirty="0" err="1"/>
              <a:t>Kuggle</a:t>
            </a:r>
            <a:endParaRPr lang="ru-RU" sz="4000" dirty="0"/>
          </a:p>
        </p:txBody>
      </p:sp>
    </p:spTree>
    <p:extLst>
      <p:ext uri="{BB962C8B-B14F-4D97-AF65-F5344CB8AC3E}">
        <p14:creationId xmlns:p14="http://schemas.microsoft.com/office/powerpoint/2010/main" val="342978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E67F6-207B-455B-999C-0EEB95E6F103}"/>
              </a:ext>
            </a:extLst>
          </p:cNvPr>
          <p:cNvSpPr>
            <a:spLocks noGrp="1"/>
          </p:cNvSpPr>
          <p:nvPr>
            <p:ph type="title"/>
          </p:nvPr>
        </p:nvSpPr>
        <p:spPr>
          <a:xfrm>
            <a:off x="838200" y="365125"/>
            <a:ext cx="10515600" cy="757093"/>
          </a:xfrm>
        </p:spPr>
        <p:txBody>
          <a:bodyPr/>
          <a:lstStyle/>
          <a:p>
            <a:r>
              <a:rPr lang="en-US" dirty="0"/>
              <a:t>Train and test</a:t>
            </a:r>
            <a:endParaRPr lang="ru-RU" dirty="0"/>
          </a:p>
        </p:txBody>
      </p:sp>
      <mc:AlternateContent xmlns:mc="http://schemas.openxmlformats.org/markup-compatibility/2006" xmlns:a14="http://schemas.microsoft.com/office/drawing/2010/main">
        <mc:Choice Requires="a14">
          <p:sp>
            <p:nvSpPr>
              <p:cNvPr id="36" name="Прямоугольник 35">
                <a:extLst>
                  <a:ext uri="{FF2B5EF4-FFF2-40B4-BE49-F238E27FC236}">
                    <a16:creationId xmlns:a16="http://schemas.microsoft.com/office/drawing/2014/main" id="{023800CE-E5B0-49E0-BF23-C4DAD0083B6C}"/>
                  </a:ext>
                </a:extLst>
              </p:cNvPr>
              <p:cNvSpPr/>
              <p:nvPr/>
            </p:nvSpPr>
            <p:spPr>
              <a:xfrm>
                <a:off x="580733" y="1355328"/>
                <a:ext cx="1774335" cy="22736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𝑡𝑟𝑎𝑖𝑛</m:t>
                          </m:r>
                        </m:sub>
                      </m:sSub>
                    </m:oMath>
                  </m:oMathPara>
                </a14:m>
                <a:endParaRPr lang="ru-RU" dirty="0"/>
              </a:p>
            </p:txBody>
          </p:sp>
        </mc:Choice>
        <mc:Fallback xmlns="">
          <p:sp>
            <p:nvSpPr>
              <p:cNvPr id="36" name="Прямоугольник 35">
                <a:extLst>
                  <a:ext uri="{FF2B5EF4-FFF2-40B4-BE49-F238E27FC236}">
                    <a16:creationId xmlns:a16="http://schemas.microsoft.com/office/drawing/2014/main" id="{023800CE-E5B0-49E0-BF23-C4DAD0083B6C}"/>
                  </a:ext>
                </a:extLst>
              </p:cNvPr>
              <p:cNvSpPr>
                <a:spLocks noRot="1" noChangeAspect="1" noMove="1" noResize="1" noEditPoints="1" noAdjustHandles="1" noChangeArrowheads="1" noChangeShapeType="1" noTextEdit="1"/>
              </p:cNvSpPr>
              <p:nvPr/>
            </p:nvSpPr>
            <p:spPr>
              <a:xfrm>
                <a:off x="580733" y="1355328"/>
                <a:ext cx="1774335" cy="2273667"/>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Прямоугольник 36">
                <a:extLst>
                  <a:ext uri="{FF2B5EF4-FFF2-40B4-BE49-F238E27FC236}">
                    <a16:creationId xmlns:a16="http://schemas.microsoft.com/office/drawing/2014/main" id="{734A2B17-EC4C-45B0-96D5-FF99208C3FE3}"/>
                  </a:ext>
                </a:extLst>
              </p:cNvPr>
              <p:cNvSpPr/>
              <p:nvPr/>
            </p:nvSpPr>
            <p:spPr>
              <a:xfrm>
                <a:off x="2916324" y="1355329"/>
                <a:ext cx="433249" cy="22736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𝑦</m:t>
                          </m:r>
                        </m:e>
                        <m:sub>
                          <m:r>
                            <a:rPr lang="en-US" b="0" i="1" dirty="0" smtClean="0">
                              <a:solidFill>
                                <a:schemeClr val="tx1"/>
                              </a:solidFill>
                              <a:latin typeface="Cambria Math" panose="02040503050406030204" pitchFamily="18" charset="0"/>
                            </a:rPr>
                            <m:t>𝑡𝑟𝑎𝑖𝑛</m:t>
                          </m:r>
                        </m:sub>
                      </m:sSub>
                    </m:oMath>
                  </m:oMathPara>
                </a14:m>
                <a:endParaRPr lang="ru-RU" dirty="0"/>
              </a:p>
            </p:txBody>
          </p:sp>
        </mc:Choice>
        <mc:Fallback xmlns="">
          <p:sp>
            <p:nvSpPr>
              <p:cNvPr id="37" name="Прямоугольник 36">
                <a:extLst>
                  <a:ext uri="{FF2B5EF4-FFF2-40B4-BE49-F238E27FC236}">
                    <a16:creationId xmlns:a16="http://schemas.microsoft.com/office/drawing/2014/main" id="{734A2B17-EC4C-45B0-96D5-FF99208C3FE3}"/>
                  </a:ext>
                </a:extLst>
              </p:cNvPr>
              <p:cNvSpPr>
                <a:spLocks noRot="1" noChangeAspect="1" noMove="1" noResize="1" noEditPoints="1" noAdjustHandles="1" noChangeArrowheads="1" noChangeShapeType="1" noTextEdit="1"/>
              </p:cNvSpPr>
              <p:nvPr/>
            </p:nvSpPr>
            <p:spPr>
              <a:xfrm>
                <a:off x="2916324" y="1355329"/>
                <a:ext cx="433249" cy="2273668"/>
              </a:xfrm>
              <a:prstGeom prst="rect">
                <a:avLst/>
              </a:prstGeom>
              <a:blipFill>
                <a:blip r:embed="rId3"/>
                <a:stretch>
                  <a:fillRect l="-38356" r="-2191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2" name="Прямоугольник 41">
                <a:extLst>
                  <a:ext uri="{FF2B5EF4-FFF2-40B4-BE49-F238E27FC236}">
                    <a16:creationId xmlns:a16="http://schemas.microsoft.com/office/drawing/2014/main" id="{FA4CCDB1-10B3-499F-8380-BE786BD25809}"/>
                  </a:ext>
                </a:extLst>
              </p:cNvPr>
              <p:cNvSpPr/>
              <p:nvPr/>
            </p:nvSpPr>
            <p:spPr>
              <a:xfrm>
                <a:off x="607130" y="5405839"/>
                <a:ext cx="1774335" cy="7247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𝑋</m:t>
                          </m:r>
                        </m:e>
                        <m:sub>
                          <m:r>
                            <a:rPr lang="en-US" b="0" i="1" dirty="0" smtClean="0">
                              <a:solidFill>
                                <a:schemeClr val="tx1"/>
                              </a:solidFill>
                              <a:latin typeface="Cambria Math" panose="02040503050406030204" pitchFamily="18" charset="0"/>
                            </a:rPr>
                            <m:t>𝑡𝑒𝑠𝑡</m:t>
                          </m:r>
                        </m:sub>
                      </m:sSub>
                    </m:oMath>
                  </m:oMathPara>
                </a14:m>
                <a:endParaRPr lang="ru-RU" dirty="0"/>
              </a:p>
            </p:txBody>
          </p:sp>
        </mc:Choice>
        <mc:Fallback xmlns="">
          <p:sp>
            <p:nvSpPr>
              <p:cNvPr id="42" name="Прямоугольник 41">
                <a:extLst>
                  <a:ext uri="{FF2B5EF4-FFF2-40B4-BE49-F238E27FC236}">
                    <a16:creationId xmlns:a16="http://schemas.microsoft.com/office/drawing/2014/main" id="{FA4CCDB1-10B3-499F-8380-BE786BD25809}"/>
                  </a:ext>
                </a:extLst>
              </p:cNvPr>
              <p:cNvSpPr>
                <a:spLocks noRot="1" noChangeAspect="1" noMove="1" noResize="1" noEditPoints="1" noAdjustHandles="1" noChangeArrowheads="1" noChangeShapeType="1" noTextEdit="1"/>
              </p:cNvSpPr>
              <p:nvPr/>
            </p:nvSpPr>
            <p:spPr>
              <a:xfrm>
                <a:off x="607130" y="5405839"/>
                <a:ext cx="1774335" cy="724779"/>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Прямоугольник 42">
                <a:extLst>
                  <a:ext uri="{FF2B5EF4-FFF2-40B4-BE49-F238E27FC236}">
                    <a16:creationId xmlns:a16="http://schemas.microsoft.com/office/drawing/2014/main" id="{49F97E59-2E85-4427-97AE-BB132D032E6C}"/>
                  </a:ext>
                </a:extLst>
              </p:cNvPr>
              <p:cNvSpPr/>
              <p:nvPr/>
            </p:nvSpPr>
            <p:spPr>
              <a:xfrm>
                <a:off x="2916324" y="5405839"/>
                <a:ext cx="433249" cy="72477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𝑦</m:t>
                          </m:r>
                        </m:e>
                        <m:sub>
                          <m:r>
                            <a:rPr lang="en-US" b="0" i="1" dirty="0" smtClean="0">
                              <a:solidFill>
                                <a:schemeClr val="tx1"/>
                              </a:solidFill>
                              <a:latin typeface="Cambria Math" panose="02040503050406030204" pitchFamily="18" charset="0"/>
                            </a:rPr>
                            <m:t>𝑡𝑒𝑠𝑡</m:t>
                          </m:r>
                        </m:sub>
                      </m:sSub>
                    </m:oMath>
                  </m:oMathPara>
                </a14:m>
                <a:endParaRPr lang="ru-RU" dirty="0"/>
              </a:p>
            </p:txBody>
          </p:sp>
        </mc:Choice>
        <mc:Fallback xmlns="">
          <p:sp>
            <p:nvSpPr>
              <p:cNvPr id="43" name="Прямоугольник 42">
                <a:extLst>
                  <a:ext uri="{FF2B5EF4-FFF2-40B4-BE49-F238E27FC236}">
                    <a16:creationId xmlns:a16="http://schemas.microsoft.com/office/drawing/2014/main" id="{49F97E59-2E85-4427-97AE-BB132D032E6C}"/>
                  </a:ext>
                </a:extLst>
              </p:cNvPr>
              <p:cNvSpPr>
                <a:spLocks noRot="1" noChangeAspect="1" noMove="1" noResize="1" noEditPoints="1" noAdjustHandles="1" noChangeArrowheads="1" noChangeShapeType="1" noTextEdit="1"/>
              </p:cNvSpPr>
              <p:nvPr/>
            </p:nvSpPr>
            <p:spPr>
              <a:xfrm>
                <a:off x="2916324" y="5405839"/>
                <a:ext cx="433249" cy="724779"/>
              </a:xfrm>
              <a:prstGeom prst="rect">
                <a:avLst/>
              </a:prstGeom>
              <a:blipFill>
                <a:blip r:embed="rId5"/>
                <a:stretch>
                  <a:fillRect l="-26027" r="-5479"/>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636AFE28-4E6E-48D8-A943-37DFF434778C}"/>
              </a:ext>
            </a:extLst>
          </p:cNvPr>
          <p:cNvPicPr>
            <a:picLocks noChangeAspect="1"/>
          </p:cNvPicPr>
          <p:nvPr/>
        </p:nvPicPr>
        <p:blipFill>
          <a:blip r:embed="rId6"/>
          <a:stretch>
            <a:fillRect/>
          </a:stretch>
        </p:blipFill>
        <p:spPr>
          <a:xfrm>
            <a:off x="4184666" y="920750"/>
            <a:ext cx="7648575" cy="5572125"/>
          </a:xfrm>
          <a:prstGeom prst="rect">
            <a:avLst/>
          </a:prstGeom>
        </p:spPr>
      </p:pic>
    </p:spTree>
    <p:extLst>
      <p:ext uri="{BB962C8B-B14F-4D97-AF65-F5344CB8AC3E}">
        <p14:creationId xmlns:p14="http://schemas.microsoft.com/office/powerpoint/2010/main" val="171701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4F2FAA-40C4-46C2-BD58-A79C8C83E789}"/>
              </a:ext>
            </a:extLst>
          </p:cNvPr>
          <p:cNvSpPr>
            <a:spLocks noGrp="1"/>
          </p:cNvSpPr>
          <p:nvPr>
            <p:ph type="title"/>
          </p:nvPr>
        </p:nvSpPr>
        <p:spPr>
          <a:xfrm>
            <a:off x="838200" y="365125"/>
            <a:ext cx="10515600" cy="798657"/>
          </a:xfrm>
        </p:spPr>
        <p:txBody>
          <a:bodyPr/>
          <a:lstStyle/>
          <a:p>
            <a:r>
              <a:rPr lang="en-US" dirty="0"/>
              <a:t>Cross-validation</a:t>
            </a:r>
            <a:endParaRPr lang="ru-RU"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B00441-7FE7-4B42-A934-87DF164970DA}"/>
                  </a:ext>
                </a:extLst>
              </p:cNvPr>
              <p:cNvSpPr txBox="1"/>
              <p:nvPr/>
            </p:nvSpPr>
            <p:spPr>
              <a:xfrm>
                <a:off x="5009780" y="973074"/>
                <a:ext cx="3800143" cy="400110"/>
              </a:xfrm>
              <a:prstGeom prst="rect">
                <a:avLst/>
              </a:prstGeom>
              <a:noFill/>
            </p:spPr>
            <p:txBody>
              <a:bodyPr wrap="none" rtlCol="0">
                <a:spAutoFit/>
              </a:bodyPr>
              <a:lstStyle/>
              <a:p>
                <a14:m>
                  <m:oMath xmlns:m="http://schemas.openxmlformats.org/officeDocument/2006/math">
                    <m:r>
                      <a:rPr lang="en-US" sz="2000" b="0" i="1" smtClean="0">
                        <a:latin typeface="Cambria Math" panose="02040503050406030204" pitchFamily="18" charset="0"/>
                      </a:rPr>
                      <m:t>𝑘</m:t>
                    </m:r>
                  </m:oMath>
                </a14:m>
                <a:r>
                  <a:rPr lang="ru-RU" sz="2000" dirty="0"/>
                  <a:t> </a:t>
                </a:r>
                <a:r>
                  <a:rPr lang="en-US" sz="2000" dirty="0"/>
                  <a:t>subsamples (usually </a:t>
                </a:r>
                <a14:m>
                  <m:oMath xmlns:m="http://schemas.openxmlformats.org/officeDocument/2006/math">
                    <m:r>
                      <a:rPr lang="en-US" sz="2000" i="1">
                        <a:latin typeface="Cambria Math" panose="02040503050406030204" pitchFamily="18" charset="0"/>
                      </a:rPr>
                      <m:t>𝑘</m:t>
                    </m:r>
                    <m:r>
                      <a:rPr lang="en-US" sz="2000" i="1">
                        <a:latin typeface="Cambria Math" panose="02040503050406030204" pitchFamily="18" charset="0"/>
                      </a:rPr>
                      <m:t>=5,7,10)</m:t>
                    </m:r>
                  </m:oMath>
                </a14:m>
                <a:endParaRPr lang="ru-RU" sz="2000" dirty="0"/>
              </a:p>
            </p:txBody>
          </p:sp>
        </mc:Choice>
        <mc:Fallback xmlns="">
          <p:sp>
            <p:nvSpPr>
              <p:cNvPr id="11" name="TextBox 10">
                <a:extLst>
                  <a:ext uri="{FF2B5EF4-FFF2-40B4-BE49-F238E27FC236}">
                    <a16:creationId xmlns:a16="http://schemas.microsoft.com/office/drawing/2014/main" id="{FBB00441-7FE7-4B42-A934-87DF164970DA}"/>
                  </a:ext>
                </a:extLst>
              </p:cNvPr>
              <p:cNvSpPr txBox="1">
                <a:spLocks noRot="1" noChangeAspect="1" noMove="1" noResize="1" noEditPoints="1" noAdjustHandles="1" noChangeArrowheads="1" noChangeShapeType="1" noTextEdit="1"/>
              </p:cNvSpPr>
              <p:nvPr/>
            </p:nvSpPr>
            <p:spPr>
              <a:xfrm>
                <a:off x="5009780" y="973074"/>
                <a:ext cx="3800143" cy="400110"/>
              </a:xfrm>
              <a:prstGeom prst="rect">
                <a:avLst/>
              </a:prstGeom>
              <a:blipFill>
                <a:blip r:embed="rId5"/>
                <a:stretch>
                  <a:fillRect t="-9231" b="-27692"/>
                </a:stretch>
              </a:blipFill>
            </p:spPr>
            <p:txBody>
              <a:bodyPr/>
              <a:lstStyle/>
              <a:p>
                <a:r>
                  <a:rPr lang="ru-RU">
                    <a:noFill/>
                  </a:rPr>
                  <a:t> </a:t>
                </a:r>
              </a:p>
            </p:txBody>
          </p:sp>
        </mc:Fallback>
      </mc:AlternateContent>
      <p:sp>
        <p:nvSpPr>
          <p:cNvPr id="14" name="Прямоугольник 13">
            <a:extLst>
              <a:ext uri="{FF2B5EF4-FFF2-40B4-BE49-F238E27FC236}">
                <a16:creationId xmlns:a16="http://schemas.microsoft.com/office/drawing/2014/main" id="{80FEC114-A403-4E0E-BFC8-E4E7C2A350F4}"/>
              </a:ext>
            </a:extLst>
          </p:cNvPr>
          <p:cNvSpPr/>
          <p:nvPr/>
        </p:nvSpPr>
        <p:spPr>
          <a:xfrm>
            <a:off x="689985" y="5867649"/>
            <a:ext cx="4301177" cy="369332"/>
          </a:xfrm>
          <a:prstGeom prst="rect">
            <a:avLst/>
          </a:prstGeom>
        </p:spPr>
        <p:txBody>
          <a:bodyPr wrap="none">
            <a:spAutoFit/>
          </a:bodyPr>
          <a:lstStyle/>
          <a:p>
            <a:r>
              <a:rPr lang="en-US" u="sng" dirty="0" err="1">
                <a:solidFill>
                  <a:srgbClr val="660099"/>
                </a:solidFill>
                <a:latin typeface="arial" panose="020B0604020202020204" pitchFamily="34" charset="0"/>
                <a:hlinkClick r:id="rId6"/>
              </a:rPr>
              <a:t>sklearn.model_selection.StratifiedKFold</a:t>
            </a:r>
            <a:r>
              <a:rPr lang="en-US" u="sng" dirty="0">
                <a:solidFill>
                  <a:srgbClr val="660099"/>
                </a:solidFill>
                <a:latin typeface="arial" panose="020B0604020202020204" pitchFamily="34" charset="0"/>
                <a:hlinkClick r:id="rId6"/>
              </a:rPr>
              <a:t> </a:t>
            </a:r>
            <a:endParaRPr lang="en-US" b="0" i="0" u="sng" dirty="0">
              <a:solidFill>
                <a:srgbClr val="660099"/>
              </a:solidFill>
              <a:effectLst/>
              <a:latin typeface="arial" panose="020B0604020202020204" pitchFamily="34" charset="0"/>
              <a:hlinkClick r:id="rId6"/>
            </a:endParaRPr>
          </a:p>
        </p:txBody>
      </p:sp>
      <p:pic>
        <p:nvPicPr>
          <p:cNvPr id="7" name="Объект 6">
            <a:extLst>
              <a:ext uri="{FF2B5EF4-FFF2-40B4-BE49-F238E27FC236}">
                <a16:creationId xmlns:a16="http://schemas.microsoft.com/office/drawing/2014/main" id="{FECFE51E-FBE3-475F-B914-C95DA982E15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838200" y="1841145"/>
            <a:ext cx="10515600" cy="3175710"/>
          </a:xfrm>
        </p:spPr>
      </p:pic>
    </p:spTree>
    <p:extLst>
      <p:ext uri="{BB962C8B-B14F-4D97-AF65-F5344CB8AC3E}">
        <p14:creationId xmlns:p14="http://schemas.microsoft.com/office/powerpoint/2010/main" val="337259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AC916C-DEE7-41FC-917D-7F64A78646E5}"/>
              </a:ext>
            </a:extLst>
          </p:cNvPr>
          <p:cNvSpPr>
            <a:spLocks noGrp="1"/>
          </p:cNvSpPr>
          <p:nvPr>
            <p:ph type="title"/>
          </p:nvPr>
        </p:nvSpPr>
        <p:spPr/>
        <p:txBody>
          <a:bodyPr/>
          <a:lstStyle/>
          <a:p>
            <a:r>
              <a:rPr lang="en-US" dirty="0"/>
              <a:t>How to choose the optimal tree depth</a:t>
            </a:r>
            <a:r>
              <a:rPr lang="ru-RU" dirty="0"/>
              <a:t>?</a:t>
            </a:r>
          </a:p>
        </p:txBody>
      </p:sp>
      <p:sp>
        <p:nvSpPr>
          <p:cNvPr id="5" name="Прямоугольник 4">
            <a:extLst>
              <a:ext uri="{FF2B5EF4-FFF2-40B4-BE49-F238E27FC236}">
                <a16:creationId xmlns:a16="http://schemas.microsoft.com/office/drawing/2014/main" id="{CECEC6CC-F6D3-46A7-8AE4-1248678E25E5}"/>
              </a:ext>
            </a:extLst>
          </p:cNvPr>
          <p:cNvSpPr/>
          <p:nvPr/>
        </p:nvSpPr>
        <p:spPr>
          <a:xfrm>
            <a:off x="8413329" y="4195206"/>
            <a:ext cx="1774335" cy="6365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Прямоугольник 5">
            <a:extLst>
              <a:ext uri="{FF2B5EF4-FFF2-40B4-BE49-F238E27FC236}">
                <a16:creationId xmlns:a16="http://schemas.microsoft.com/office/drawing/2014/main" id="{12109C0C-937E-4142-B926-CA26EE5DC9F3}"/>
              </a:ext>
            </a:extLst>
          </p:cNvPr>
          <p:cNvSpPr/>
          <p:nvPr/>
        </p:nvSpPr>
        <p:spPr>
          <a:xfrm>
            <a:off x="10525095" y="4195206"/>
            <a:ext cx="433249" cy="63654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aphicFrame>
        <p:nvGraphicFramePr>
          <p:cNvPr id="13" name="Таблица 12">
            <a:extLst>
              <a:ext uri="{FF2B5EF4-FFF2-40B4-BE49-F238E27FC236}">
                <a16:creationId xmlns:a16="http://schemas.microsoft.com/office/drawing/2014/main" id="{F977417C-A8F6-45F8-9FC1-E4AD99F6F9E5}"/>
              </a:ext>
            </a:extLst>
          </p:cNvPr>
          <p:cNvGraphicFramePr>
            <a:graphicFrameLocks noGrp="1"/>
          </p:cNvGraphicFramePr>
          <p:nvPr>
            <p:extLst/>
          </p:nvPr>
        </p:nvGraphicFramePr>
        <p:xfrm>
          <a:off x="8413329" y="1847784"/>
          <a:ext cx="1774335" cy="2352700"/>
        </p:xfrm>
        <a:graphic>
          <a:graphicData uri="http://schemas.openxmlformats.org/drawingml/2006/table">
            <a:tbl>
              <a:tblPr bandRow="1">
                <a:tableStyleId>{5C22544A-7EE6-4342-B048-85BDC9FD1C3A}</a:tableStyleId>
              </a:tblPr>
              <a:tblGrid>
                <a:gridCol w="1774335">
                  <a:extLst>
                    <a:ext uri="{9D8B030D-6E8A-4147-A177-3AD203B41FA5}">
                      <a16:colId xmlns:a16="http://schemas.microsoft.com/office/drawing/2014/main" val="1604372165"/>
                    </a:ext>
                  </a:extLst>
                </a:gridCol>
              </a:tblGrid>
              <a:tr h="588175">
                <a:tc>
                  <a:txBody>
                    <a:bodyPr/>
                    <a:lstStyle/>
                    <a:p>
                      <a:endParaRPr lang="ru-RU" sz="2000" dirty="0"/>
                    </a:p>
                  </a:txBody>
                  <a:tcPr marL="101674" marR="101674" marT="50837" marB="50837"/>
                </a:tc>
                <a:extLst>
                  <a:ext uri="{0D108BD9-81ED-4DB2-BD59-A6C34878D82A}">
                    <a16:rowId xmlns:a16="http://schemas.microsoft.com/office/drawing/2014/main" val="570717914"/>
                  </a:ext>
                </a:extLst>
              </a:tr>
              <a:tr h="588175">
                <a:tc>
                  <a:txBody>
                    <a:bodyPr/>
                    <a:lstStyle/>
                    <a:p>
                      <a:endParaRPr lang="ru-RU" sz="2000" dirty="0"/>
                    </a:p>
                  </a:txBody>
                  <a:tcPr marL="101674" marR="101674" marT="50837" marB="50837"/>
                </a:tc>
                <a:extLst>
                  <a:ext uri="{0D108BD9-81ED-4DB2-BD59-A6C34878D82A}">
                    <a16:rowId xmlns:a16="http://schemas.microsoft.com/office/drawing/2014/main" val="3325588424"/>
                  </a:ext>
                </a:extLst>
              </a:tr>
              <a:tr h="588175">
                <a:tc>
                  <a:txBody>
                    <a:bodyPr/>
                    <a:lstStyle/>
                    <a:p>
                      <a:endParaRPr lang="ru-RU" sz="2000" dirty="0"/>
                    </a:p>
                  </a:txBody>
                  <a:tcPr marL="101674" marR="101674" marT="50837" marB="50837"/>
                </a:tc>
                <a:extLst>
                  <a:ext uri="{0D108BD9-81ED-4DB2-BD59-A6C34878D82A}">
                    <a16:rowId xmlns:a16="http://schemas.microsoft.com/office/drawing/2014/main" val="1450800231"/>
                  </a:ext>
                </a:extLst>
              </a:tr>
              <a:tr h="588175">
                <a:tc>
                  <a:txBody>
                    <a:bodyPr/>
                    <a:lstStyle/>
                    <a:p>
                      <a:endParaRPr lang="ru-RU" sz="2000" dirty="0"/>
                    </a:p>
                  </a:txBody>
                  <a:tcPr marL="101674" marR="101674" marT="50837" marB="50837"/>
                </a:tc>
                <a:extLst>
                  <a:ext uri="{0D108BD9-81ED-4DB2-BD59-A6C34878D82A}">
                    <a16:rowId xmlns:a16="http://schemas.microsoft.com/office/drawing/2014/main" val="3889549596"/>
                  </a:ext>
                </a:extLst>
              </a:tr>
            </a:tbl>
          </a:graphicData>
        </a:graphic>
      </p:graphicFrame>
      <p:graphicFrame>
        <p:nvGraphicFramePr>
          <p:cNvPr id="16" name="Таблица 15">
            <a:extLst>
              <a:ext uri="{FF2B5EF4-FFF2-40B4-BE49-F238E27FC236}">
                <a16:creationId xmlns:a16="http://schemas.microsoft.com/office/drawing/2014/main" id="{75675153-C3E2-4ED1-8BB0-B2405F545BD6}"/>
              </a:ext>
            </a:extLst>
          </p:cNvPr>
          <p:cNvGraphicFramePr>
            <a:graphicFrameLocks noGrp="1"/>
          </p:cNvGraphicFramePr>
          <p:nvPr>
            <p:extLst/>
          </p:nvPr>
        </p:nvGraphicFramePr>
        <p:xfrm>
          <a:off x="10525096" y="1842523"/>
          <a:ext cx="433248" cy="2352684"/>
        </p:xfrm>
        <a:graphic>
          <a:graphicData uri="http://schemas.openxmlformats.org/drawingml/2006/table">
            <a:tbl>
              <a:tblPr bandRow="1">
                <a:tableStyleId>{5C22544A-7EE6-4342-B048-85BDC9FD1C3A}</a:tableStyleId>
              </a:tblPr>
              <a:tblGrid>
                <a:gridCol w="433248">
                  <a:extLst>
                    <a:ext uri="{9D8B030D-6E8A-4147-A177-3AD203B41FA5}">
                      <a16:colId xmlns:a16="http://schemas.microsoft.com/office/drawing/2014/main" val="1604372165"/>
                    </a:ext>
                  </a:extLst>
                </a:gridCol>
              </a:tblGrid>
              <a:tr h="588171">
                <a:tc>
                  <a:txBody>
                    <a:bodyPr/>
                    <a:lstStyle/>
                    <a:p>
                      <a:endParaRPr lang="ru-RU" sz="2000" dirty="0"/>
                    </a:p>
                  </a:txBody>
                  <a:tcPr marL="101673" marR="101673" marT="50837" marB="50837"/>
                </a:tc>
                <a:extLst>
                  <a:ext uri="{0D108BD9-81ED-4DB2-BD59-A6C34878D82A}">
                    <a16:rowId xmlns:a16="http://schemas.microsoft.com/office/drawing/2014/main" val="570717914"/>
                  </a:ext>
                </a:extLst>
              </a:tr>
              <a:tr h="588171">
                <a:tc>
                  <a:txBody>
                    <a:bodyPr/>
                    <a:lstStyle/>
                    <a:p>
                      <a:endParaRPr lang="ru-RU" sz="2000" dirty="0"/>
                    </a:p>
                  </a:txBody>
                  <a:tcPr marL="101673" marR="101673" marT="50837" marB="50837"/>
                </a:tc>
                <a:extLst>
                  <a:ext uri="{0D108BD9-81ED-4DB2-BD59-A6C34878D82A}">
                    <a16:rowId xmlns:a16="http://schemas.microsoft.com/office/drawing/2014/main" val="3325588424"/>
                  </a:ext>
                </a:extLst>
              </a:tr>
              <a:tr h="588171">
                <a:tc>
                  <a:txBody>
                    <a:bodyPr/>
                    <a:lstStyle/>
                    <a:p>
                      <a:endParaRPr lang="ru-RU" sz="2000" dirty="0"/>
                    </a:p>
                  </a:txBody>
                  <a:tcPr marL="101673" marR="101673" marT="50837" marB="50837"/>
                </a:tc>
                <a:extLst>
                  <a:ext uri="{0D108BD9-81ED-4DB2-BD59-A6C34878D82A}">
                    <a16:rowId xmlns:a16="http://schemas.microsoft.com/office/drawing/2014/main" val="1450800231"/>
                  </a:ext>
                </a:extLst>
              </a:tr>
              <a:tr h="588171">
                <a:tc>
                  <a:txBody>
                    <a:bodyPr/>
                    <a:lstStyle/>
                    <a:p>
                      <a:endParaRPr lang="ru-RU" sz="2000" dirty="0"/>
                    </a:p>
                  </a:txBody>
                  <a:tcPr marL="101673" marR="101673" marT="50837" marB="50837"/>
                </a:tc>
                <a:extLst>
                  <a:ext uri="{0D108BD9-81ED-4DB2-BD59-A6C34878D82A}">
                    <a16:rowId xmlns:a16="http://schemas.microsoft.com/office/drawing/2014/main" val="3889549596"/>
                  </a:ext>
                </a:extLst>
              </a:tr>
            </a:tbl>
          </a:graphicData>
        </a:graphic>
      </p:graphicFrame>
      <p:cxnSp>
        <p:nvCxnSpPr>
          <p:cNvPr id="7" name="Прямая соединительная линия 6">
            <a:extLst>
              <a:ext uri="{FF2B5EF4-FFF2-40B4-BE49-F238E27FC236}">
                <a16:creationId xmlns:a16="http://schemas.microsoft.com/office/drawing/2014/main" id="{1626BACE-E6BC-415C-8850-D3A60E0A253B}"/>
              </a:ext>
            </a:extLst>
          </p:cNvPr>
          <p:cNvCxnSpPr>
            <a:cxnSpLocks/>
          </p:cNvCxnSpPr>
          <p:nvPr/>
        </p:nvCxnSpPr>
        <p:spPr>
          <a:xfrm>
            <a:off x="8001000" y="4195207"/>
            <a:ext cx="3491345" cy="5288"/>
          </a:xfrm>
          <a:prstGeom prst="line">
            <a:avLst/>
          </a:prstGeom>
          <a:ln w="1905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739D8A7-4804-4FC1-B797-DF97EDEFEEED}"/>
              </a:ext>
            </a:extLst>
          </p:cNvPr>
          <p:cNvSpPr txBox="1"/>
          <p:nvPr/>
        </p:nvSpPr>
        <p:spPr>
          <a:xfrm>
            <a:off x="10896777" y="4445178"/>
            <a:ext cx="1173719" cy="369332"/>
          </a:xfrm>
          <a:prstGeom prst="rect">
            <a:avLst/>
          </a:prstGeom>
          <a:noFill/>
        </p:spPr>
        <p:txBody>
          <a:bodyPr wrap="none" rtlCol="0">
            <a:spAutoFit/>
          </a:bodyPr>
          <a:lstStyle/>
          <a:p>
            <a:r>
              <a:rPr lang="ru-RU" dirty="0"/>
              <a:t>30% </a:t>
            </a:r>
            <a:r>
              <a:rPr lang="en-US" dirty="0"/>
              <a:t>HOLD</a:t>
            </a:r>
            <a:endParaRPr lang="ru-RU" dirty="0"/>
          </a:p>
        </p:txBody>
      </p:sp>
      <p:sp>
        <p:nvSpPr>
          <p:cNvPr id="22" name="TextBox 21">
            <a:extLst>
              <a:ext uri="{FF2B5EF4-FFF2-40B4-BE49-F238E27FC236}">
                <a16:creationId xmlns:a16="http://schemas.microsoft.com/office/drawing/2014/main" id="{2C5E98F7-4C98-4E07-85F1-ECF1560CE9F6}"/>
              </a:ext>
            </a:extLst>
          </p:cNvPr>
          <p:cNvSpPr txBox="1"/>
          <p:nvPr/>
        </p:nvSpPr>
        <p:spPr>
          <a:xfrm>
            <a:off x="9528967" y="2956600"/>
            <a:ext cx="2622000" cy="369332"/>
          </a:xfrm>
          <a:prstGeom prst="rect">
            <a:avLst/>
          </a:prstGeom>
          <a:noFill/>
        </p:spPr>
        <p:txBody>
          <a:bodyPr wrap="none" rtlCol="0">
            <a:spAutoFit/>
          </a:bodyPr>
          <a:lstStyle/>
          <a:p>
            <a:r>
              <a:rPr lang="ru-RU" dirty="0"/>
              <a:t>70% </a:t>
            </a:r>
            <a:r>
              <a:rPr lang="en-US" dirty="0"/>
              <a:t>CRROSS_VALIDATION</a:t>
            </a:r>
            <a:endParaRPr lang="ru-RU" dirty="0"/>
          </a:p>
        </p:txBody>
      </p:sp>
      <p:cxnSp>
        <p:nvCxnSpPr>
          <p:cNvPr id="23" name="Прямая со стрелкой 22">
            <a:extLst>
              <a:ext uri="{FF2B5EF4-FFF2-40B4-BE49-F238E27FC236}">
                <a16:creationId xmlns:a16="http://schemas.microsoft.com/office/drawing/2014/main" id="{4F6F29BF-2B1B-44C4-AE44-EBE13422B8CE}"/>
              </a:ext>
            </a:extLst>
          </p:cNvPr>
          <p:cNvCxnSpPr/>
          <p:nvPr/>
        </p:nvCxnSpPr>
        <p:spPr>
          <a:xfrm flipH="1">
            <a:off x="938790" y="2153184"/>
            <a:ext cx="1062182" cy="113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a:extLst>
              <a:ext uri="{FF2B5EF4-FFF2-40B4-BE49-F238E27FC236}">
                <a16:creationId xmlns:a16="http://schemas.microsoft.com/office/drawing/2014/main" id="{814C2126-EB2E-4F26-B9F0-3F9C86BB2C44}"/>
              </a:ext>
            </a:extLst>
          </p:cNvPr>
          <p:cNvCxnSpPr>
            <a:cxnSpLocks/>
          </p:cNvCxnSpPr>
          <p:nvPr/>
        </p:nvCxnSpPr>
        <p:spPr>
          <a:xfrm>
            <a:off x="2000972" y="2153184"/>
            <a:ext cx="942109" cy="108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62CD7CF5-2353-40C3-AA1B-5A11621A1262}"/>
              </a:ext>
            </a:extLst>
          </p:cNvPr>
          <p:cNvCxnSpPr>
            <a:cxnSpLocks/>
          </p:cNvCxnSpPr>
          <p:nvPr/>
        </p:nvCxnSpPr>
        <p:spPr>
          <a:xfrm flipH="1">
            <a:off x="457551" y="3284639"/>
            <a:ext cx="531091" cy="15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a:extLst>
              <a:ext uri="{FF2B5EF4-FFF2-40B4-BE49-F238E27FC236}">
                <a16:creationId xmlns:a16="http://schemas.microsoft.com/office/drawing/2014/main" id="{57D00781-5960-4E9E-A12B-43375064DC6B}"/>
              </a:ext>
            </a:extLst>
          </p:cNvPr>
          <p:cNvCxnSpPr>
            <a:cxnSpLocks/>
          </p:cNvCxnSpPr>
          <p:nvPr/>
        </p:nvCxnSpPr>
        <p:spPr>
          <a:xfrm>
            <a:off x="988642" y="3284639"/>
            <a:ext cx="411016" cy="1514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469BC9A5-8234-45D6-945F-1AFC4584BB8D}"/>
              </a:ext>
            </a:extLst>
          </p:cNvPr>
          <p:cNvCxnSpPr>
            <a:cxnSpLocks/>
          </p:cNvCxnSpPr>
          <p:nvPr/>
        </p:nvCxnSpPr>
        <p:spPr>
          <a:xfrm flipH="1">
            <a:off x="2241592" y="3185407"/>
            <a:ext cx="701489" cy="1613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id="{AE87C789-8090-477A-9E58-27753E019A30}"/>
              </a:ext>
            </a:extLst>
          </p:cNvPr>
          <p:cNvCxnSpPr>
            <a:cxnSpLocks/>
          </p:cNvCxnSpPr>
          <p:nvPr/>
        </p:nvCxnSpPr>
        <p:spPr>
          <a:xfrm>
            <a:off x="2943081" y="3185407"/>
            <a:ext cx="586713" cy="151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Овал 28">
            <a:extLst>
              <a:ext uri="{FF2B5EF4-FFF2-40B4-BE49-F238E27FC236}">
                <a16:creationId xmlns:a16="http://schemas.microsoft.com/office/drawing/2014/main" id="{E31F368D-F26F-4355-81CC-F9B79070A05B}"/>
              </a:ext>
            </a:extLst>
          </p:cNvPr>
          <p:cNvSpPr/>
          <p:nvPr/>
        </p:nvSpPr>
        <p:spPr>
          <a:xfrm>
            <a:off x="163067" y="4565498"/>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a:extLst>
              <a:ext uri="{FF2B5EF4-FFF2-40B4-BE49-F238E27FC236}">
                <a16:creationId xmlns:a16="http://schemas.microsoft.com/office/drawing/2014/main" id="{90FED3A8-4B84-4D19-B6A3-6BD52ACB747A}"/>
              </a:ext>
            </a:extLst>
          </p:cNvPr>
          <p:cNvSpPr/>
          <p:nvPr/>
        </p:nvSpPr>
        <p:spPr>
          <a:xfrm>
            <a:off x="2663033" y="2968383"/>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a:extLst>
              <a:ext uri="{FF2B5EF4-FFF2-40B4-BE49-F238E27FC236}">
                <a16:creationId xmlns:a16="http://schemas.microsoft.com/office/drawing/2014/main" id="{19F92878-111A-4695-93AA-D37CF7558E4D}"/>
              </a:ext>
            </a:extLst>
          </p:cNvPr>
          <p:cNvSpPr/>
          <p:nvPr/>
        </p:nvSpPr>
        <p:spPr>
          <a:xfrm>
            <a:off x="814308" y="3045649"/>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a:extLst>
              <a:ext uri="{FF2B5EF4-FFF2-40B4-BE49-F238E27FC236}">
                <a16:creationId xmlns:a16="http://schemas.microsoft.com/office/drawing/2014/main" id="{E3DF0DB3-FD22-44EC-9D8D-6BB8EA9138E0}"/>
              </a:ext>
            </a:extLst>
          </p:cNvPr>
          <p:cNvSpPr/>
          <p:nvPr/>
        </p:nvSpPr>
        <p:spPr>
          <a:xfrm>
            <a:off x="1770491" y="1950950"/>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a:extLst>
              <a:ext uri="{FF2B5EF4-FFF2-40B4-BE49-F238E27FC236}">
                <a16:creationId xmlns:a16="http://schemas.microsoft.com/office/drawing/2014/main" id="{15CAED20-16CC-46BC-9ADE-D6310DAB5556}"/>
              </a:ext>
            </a:extLst>
          </p:cNvPr>
          <p:cNvSpPr/>
          <p:nvPr/>
        </p:nvSpPr>
        <p:spPr>
          <a:xfrm>
            <a:off x="3270701" y="4545885"/>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a:extLst>
              <a:ext uri="{FF2B5EF4-FFF2-40B4-BE49-F238E27FC236}">
                <a16:creationId xmlns:a16="http://schemas.microsoft.com/office/drawing/2014/main" id="{E4D81EB2-FF10-4081-B221-01049BA85E92}"/>
              </a:ext>
            </a:extLst>
          </p:cNvPr>
          <p:cNvSpPr/>
          <p:nvPr/>
        </p:nvSpPr>
        <p:spPr>
          <a:xfrm>
            <a:off x="1093606" y="4612437"/>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a:extLst>
              <a:ext uri="{FF2B5EF4-FFF2-40B4-BE49-F238E27FC236}">
                <a16:creationId xmlns:a16="http://schemas.microsoft.com/office/drawing/2014/main" id="{7111F81C-98E3-47CF-8853-C4ECA497FAF2}"/>
              </a:ext>
            </a:extLst>
          </p:cNvPr>
          <p:cNvSpPr/>
          <p:nvPr/>
        </p:nvSpPr>
        <p:spPr>
          <a:xfrm>
            <a:off x="2101522" y="4612437"/>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 стрелкой 35">
            <a:extLst>
              <a:ext uri="{FF2B5EF4-FFF2-40B4-BE49-F238E27FC236}">
                <a16:creationId xmlns:a16="http://schemas.microsoft.com/office/drawing/2014/main" id="{CEDA3FEC-6B44-4786-9BD2-2055A6AD2420}"/>
              </a:ext>
            </a:extLst>
          </p:cNvPr>
          <p:cNvCxnSpPr/>
          <p:nvPr/>
        </p:nvCxnSpPr>
        <p:spPr>
          <a:xfrm flipH="1">
            <a:off x="5178992" y="2092222"/>
            <a:ext cx="1062182" cy="113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Прямая со стрелкой 36">
            <a:extLst>
              <a:ext uri="{FF2B5EF4-FFF2-40B4-BE49-F238E27FC236}">
                <a16:creationId xmlns:a16="http://schemas.microsoft.com/office/drawing/2014/main" id="{381329CC-F150-4FCD-A06A-FE98A5EBAC70}"/>
              </a:ext>
            </a:extLst>
          </p:cNvPr>
          <p:cNvCxnSpPr>
            <a:cxnSpLocks/>
          </p:cNvCxnSpPr>
          <p:nvPr/>
        </p:nvCxnSpPr>
        <p:spPr>
          <a:xfrm>
            <a:off x="6241174" y="2092222"/>
            <a:ext cx="942109" cy="1080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Овал 42">
            <a:extLst>
              <a:ext uri="{FF2B5EF4-FFF2-40B4-BE49-F238E27FC236}">
                <a16:creationId xmlns:a16="http://schemas.microsoft.com/office/drawing/2014/main" id="{39B34B9D-8C14-4486-85E3-0278A6861840}"/>
              </a:ext>
            </a:extLst>
          </p:cNvPr>
          <p:cNvSpPr/>
          <p:nvPr/>
        </p:nvSpPr>
        <p:spPr>
          <a:xfrm>
            <a:off x="6903235" y="2907421"/>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Овал 43">
            <a:extLst>
              <a:ext uri="{FF2B5EF4-FFF2-40B4-BE49-F238E27FC236}">
                <a16:creationId xmlns:a16="http://schemas.microsoft.com/office/drawing/2014/main" id="{E979BEFA-8E9A-4261-AA65-0BC3F30BDE01}"/>
              </a:ext>
            </a:extLst>
          </p:cNvPr>
          <p:cNvSpPr/>
          <p:nvPr/>
        </p:nvSpPr>
        <p:spPr>
          <a:xfrm>
            <a:off x="5054510" y="2984687"/>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a:extLst>
              <a:ext uri="{FF2B5EF4-FFF2-40B4-BE49-F238E27FC236}">
                <a16:creationId xmlns:a16="http://schemas.microsoft.com/office/drawing/2014/main" id="{F404BD5C-4720-4144-BC44-88911DB7F35B}"/>
              </a:ext>
            </a:extLst>
          </p:cNvPr>
          <p:cNvSpPr/>
          <p:nvPr/>
        </p:nvSpPr>
        <p:spPr>
          <a:xfrm>
            <a:off x="6010693" y="1889988"/>
            <a:ext cx="467690" cy="4676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a:extLst>
              <a:ext uri="{FF2B5EF4-FFF2-40B4-BE49-F238E27FC236}">
                <a16:creationId xmlns:a16="http://schemas.microsoft.com/office/drawing/2014/main" id="{83F27D41-B640-462A-AFA5-78A27A3DCAE4}"/>
              </a:ext>
            </a:extLst>
          </p:cNvPr>
          <p:cNvSpPr txBox="1"/>
          <p:nvPr/>
        </p:nvSpPr>
        <p:spPr>
          <a:xfrm>
            <a:off x="1281998" y="5953991"/>
            <a:ext cx="2974469" cy="461665"/>
          </a:xfrm>
          <a:prstGeom prst="rect">
            <a:avLst/>
          </a:prstGeom>
          <a:noFill/>
        </p:spPr>
        <p:txBody>
          <a:bodyPr wrap="none" rtlCol="0">
            <a:spAutoFit/>
          </a:bodyPr>
          <a:lstStyle/>
          <a:p>
            <a:r>
              <a:rPr lang="en-US" sz="2400" dirty="0"/>
              <a:t>What m</a:t>
            </a:r>
            <a:r>
              <a:rPr lang="ru-RU" sz="2400" dirty="0"/>
              <a:t>о</a:t>
            </a:r>
            <a:r>
              <a:rPr lang="en-US" sz="2400" dirty="0"/>
              <a:t>del</a:t>
            </a:r>
            <a:r>
              <a:rPr lang="ru-RU" sz="2400" dirty="0"/>
              <a:t> </a:t>
            </a:r>
            <a:r>
              <a:rPr lang="en-US" sz="2400" dirty="0"/>
              <a:t>is better</a:t>
            </a:r>
            <a:r>
              <a:rPr lang="ru-RU" sz="2400" dirty="0"/>
              <a:t>?</a:t>
            </a:r>
          </a:p>
        </p:txBody>
      </p:sp>
    </p:spTree>
    <p:extLst>
      <p:ext uri="{BB962C8B-B14F-4D97-AF65-F5344CB8AC3E}">
        <p14:creationId xmlns:p14="http://schemas.microsoft.com/office/powerpoint/2010/main" val="497555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C77947-40F5-4714-9AEA-B95E9C4A86EC}"/>
              </a:ext>
            </a:extLst>
          </p:cNvPr>
          <p:cNvSpPr>
            <a:spLocks noGrp="1"/>
          </p:cNvSpPr>
          <p:nvPr>
            <p:ph type="title"/>
          </p:nvPr>
        </p:nvSpPr>
        <p:spPr/>
        <p:txBody>
          <a:bodyPr/>
          <a:lstStyle/>
          <a:p>
            <a:r>
              <a:rPr lang="en-US" dirty="0"/>
              <a:t>Roc – curve and AUC metrics</a:t>
            </a:r>
            <a:endParaRPr lang="ru-RU" dirty="0"/>
          </a:p>
        </p:txBody>
      </p:sp>
      <p:sp>
        <p:nvSpPr>
          <p:cNvPr id="3" name="Объект 2">
            <a:extLst>
              <a:ext uri="{FF2B5EF4-FFF2-40B4-BE49-F238E27FC236}">
                <a16:creationId xmlns:a16="http://schemas.microsoft.com/office/drawing/2014/main" id="{5F82952D-12AF-4D99-9B9A-BC31E07A9538}"/>
              </a:ext>
            </a:extLst>
          </p:cNvPr>
          <p:cNvSpPr>
            <a:spLocks noGrp="1"/>
          </p:cNvSpPr>
          <p:nvPr>
            <p:ph idx="1"/>
          </p:nvPr>
        </p:nvSpPr>
        <p:spPr>
          <a:xfrm>
            <a:off x="838200" y="1560930"/>
            <a:ext cx="10515600" cy="4351338"/>
          </a:xfrm>
        </p:spPr>
        <p:txBody>
          <a:bodyPr/>
          <a:lstStyle/>
          <a:p>
            <a:pPr marL="0" indent="0">
              <a:buNone/>
            </a:pPr>
            <a:r>
              <a:rPr lang="en-US" sz="2000" dirty="0"/>
              <a:t>The ROC curve is created by plotting the true positive rate (TPR) against the false positive rate (FPR) at various threshold settings</a:t>
            </a:r>
            <a:r>
              <a:rPr lang="en-US" dirty="0"/>
              <a:t>.</a:t>
            </a:r>
            <a:endParaRPr lang="ru-RU" dirty="0"/>
          </a:p>
          <a:p>
            <a:pPr marL="0" indent="0">
              <a:buNone/>
            </a:pPr>
            <a:r>
              <a:rPr lang="en-US" sz="2000" dirty="0"/>
              <a:t>AUC is area under the ROC Curve. One way to interpret AUC is to treat it as a probability that the model ranks a random positive example higher than a random negative example.</a:t>
            </a:r>
          </a:p>
          <a:p>
            <a:pPr marL="0" indent="0">
              <a:buNone/>
            </a:pPr>
            <a:endParaRPr lang="ru-RU" dirty="0"/>
          </a:p>
        </p:txBody>
      </p:sp>
      <p:pic>
        <p:nvPicPr>
          <p:cNvPr id="4" name="Рисунок 3">
            <a:extLst>
              <a:ext uri="{FF2B5EF4-FFF2-40B4-BE49-F238E27FC236}">
                <a16:creationId xmlns:a16="http://schemas.microsoft.com/office/drawing/2014/main" id="{BAD51881-56F8-4E21-9322-69C2297D4E4C}"/>
              </a:ext>
            </a:extLst>
          </p:cNvPr>
          <p:cNvPicPr>
            <a:picLocks noChangeAspect="1"/>
          </p:cNvPicPr>
          <p:nvPr/>
        </p:nvPicPr>
        <p:blipFill>
          <a:blip r:embed="rId2"/>
          <a:stretch>
            <a:fillRect/>
          </a:stretch>
        </p:blipFill>
        <p:spPr>
          <a:xfrm>
            <a:off x="0" y="3231539"/>
            <a:ext cx="7411453" cy="2945424"/>
          </a:xfrm>
          <a:prstGeom prst="rect">
            <a:avLst/>
          </a:prstGeom>
        </p:spPr>
      </p:pic>
      <p:pic>
        <p:nvPicPr>
          <p:cNvPr id="6" name="Рисунок 5" descr="Изображение выглядит как монитор&#10;&#10;Автоматически созданное описание">
            <a:extLst>
              <a:ext uri="{FF2B5EF4-FFF2-40B4-BE49-F238E27FC236}">
                <a16:creationId xmlns:a16="http://schemas.microsoft.com/office/drawing/2014/main" id="{ED8F32B2-8B4B-4DF8-B465-9F862C1B2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4746" y="3178112"/>
            <a:ext cx="3744327" cy="3096723"/>
          </a:xfrm>
          <a:prstGeom prst="rect">
            <a:avLst/>
          </a:prstGeom>
        </p:spPr>
      </p:pic>
    </p:spTree>
    <p:extLst>
      <p:ext uri="{BB962C8B-B14F-4D97-AF65-F5344CB8AC3E}">
        <p14:creationId xmlns:p14="http://schemas.microsoft.com/office/powerpoint/2010/main" val="2208690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B94C1EA5-51F4-46B9-84A7-5C251EFFDE1A}"/>
              </a:ext>
            </a:extLst>
          </p:cNvPr>
          <p:cNvSpPr/>
          <p:nvPr/>
        </p:nvSpPr>
        <p:spPr>
          <a:xfrm>
            <a:off x="3074126" y="306977"/>
            <a:ext cx="6331132" cy="12453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a:t>Gradient Boosting</a:t>
            </a:r>
            <a:endParaRPr lang="ru-RU" sz="4000" dirty="0"/>
          </a:p>
        </p:txBody>
      </p:sp>
      <p:pic>
        <p:nvPicPr>
          <p:cNvPr id="4" name="Рисунок 3">
            <a:extLst>
              <a:ext uri="{FF2B5EF4-FFF2-40B4-BE49-F238E27FC236}">
                <a16:creationId xmlns:a16="http://schemas.microsoft.com/office/drawing/2014/main" id="{F3A6E93B-8F32-42B8-A89E-E9D4F81E121B}"/>
              </a:ext>
            </a:extLst>
          </p:cNvPr>
          <p:cNvPicPr>
            <a:picLocks noChangeAspect="1"/>
          </p:cNvPicPr>
          <p:nvPr/>
        </p:nvPicPr>
        <p:blipFill>
          <a:blip r:embed="rId2"/>
          <a:stretch>
            <a:fillRect/>
          </a:stretch>
        </p:blipFill>
        <p:spPr>
          <a:xfrm>
            <a:off x="1199477" y="2609849"/>
            <a:ext cx="9793045" cy="3442034"/>
          </a:xfrm>
          <a:prstGeom prst="rect">
            <a:avLst/>
          </a:prstGeom>
        </p:spPr>
      </p:pic>
      <p:sp>
        <p:nvSpPr>
          <p:cNvPr id="2" name="Прямоугольник 1">
            <a:extLst>
              <a:ext uri="{FF2B5EF4-FFF2-40B4-BE49-F238E27FC236}">
                <a16:creationId xmlns:a16="http://schemas.microsoft.com/office/drawing/2014/main" id="{83F22E0A-2360-4215-8E66-E712900FAB71}"/>
              </a:ext>
            </a:extLst>
          </p:cNvPr>
          <p:cNvSpPr/>
          <p:nvPr/>
        </p:nvSpPr>
        <p:spPr>
          <a:xfrm>
            <a:off x="3406255" y="5342021"/>
            <a:ext cx="5666874" cy="709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Black" panose="020B0A04020102020204" pitchFamily="34" charset="0"/>
              </a:rPr>
              <a:t>Help Dasha to find function</a:t>
            </a:r>
            <a:endParaRPr lang="ru-RU" sz="28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235171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History</a:t>
            </a:r>
            <a:endParaRPr lang="ru-RU" sz="3200" dirty="0"/>
          </a:p>
        </p:txBody>
      </p:sp>
      <p:sp>
        <p:nvSpPr>
          <p:cNvPr id="2" name="Прямоугольник 1">
            <a:extLst>
              <a:ext uri="{FF2B5EF4-FFF2-40B4-BE49-F238E27FC236}">
                <a16:creationId xmlns:a16="http://schemas.microsoft.com/office/drawing/2014/main" id="{D744BA4B-E145-4490-87A0-ED8DDC8F772F}"/>
              </a:ext>
            </a:extLst>
          </p:cNvPr>
          <p:cNvSpPr/>
          <p:nvPr/>
        </p:nvSpPr>
        <p:spPr>
          <a:xfrm>
            <a:off x="1058092" y="1076208"/>
            <a:ext cx="9392194" cy="830997"/>
          </a:xfrm>
          <a:prstGeom prst="rect">
            <a:avLst/>
          </a:prstGeom>
        </p:spPr>
        <p:txBody>
          <a:bodyPr wrap="square">
            <a:spAutoFit/>
          </a:bodyPr>
          <a:lstStyle/>
          <a:p>
            <a:r>
              <a:rPr lang="en-US" sz="2400" dirty="0">
                <a:solidFill>
                  <a:srgbClr val="000000"/>
                </a:solidFill>
                <a:latin typeface="Helvetica Neue"/>
              </a:rPr>
              <a:t>is it possible to get one strong model from a large amount of relatively weak and simple models?</a:t>
            </a:r>
            <a:endParaRPr lang="ru-RU" sz="2400" dirty="0"/>
          </a:p>
        </p:txBody>
      </p:sp>
      <p:pic>
        <p:nvPicPr>
          <p:cNvPr id="3" name="Рисунок 2">
            <a:extLst>
              <a:ext uri="{FF2B5EF4-FFF2-40B4-BE49-F238E27FC236}">
                <a16:creationId xmlns:a16="http://schemas.microsoft.com/office/drawing/2014/main" id="{66757937-8554-47F7-ACFA-62FAE07D0689}"/>
              </a:ext>
            </a:extLst>
          </p:cNvPr>
          <p:cNvPicPr>
            <a:picLocks noChangeAspect="1"/>
          </p:cNvPicPr>
          <p:nvPr/>
        </p:nvPicPr>
        <p:blipFill>
          <a:blip r:embed="rId3"/>
          <a:stretch>
            <a:fillRect/>
          </a:stretch>
        </p:blipFill>
        <p:spPr>
          <a:xfrm>
            <a:off x="2613523" y="2091202"/>
            <a:ext cx="5733644" cy="4591673"/>
          </a:xfrm>
          <a:prstGeom prst="rect">
            <a:avLst/>
          </a:prstGeom>
        </p:spPr>
      </p:pic>
    </p:spTree>
    <p:extLst>
      <p:ext uri="{BB962C8B-B14F-4D97-AF65-F5344CB8AC3E}">
        <p14:creationId xmlns:p14="http://schemas.microsoft.com/office/powerpoint/2010/main" val="49786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Adaboost</a:t>
            </a:r>
            <a:endParaRPr lang="ru-RU" sz="3200" dirty="0"/>
          </a:p>
        </p:txBody>
      </p:sp>
      <p:pic>
        <p:nvPicPr>
          <p:cNvPr id="5" name="Рисунок 4">
            <a:extLst>
              <a:ext uri="{FF2B5EF4-FFF2-40B4-BE49-F238E27FC236}">
                <a16:creationId xmlns:a16="http://schemas.microsoft.com/office/drawing/2014/main" id="{8F2CA668-6ACF-4D55-9A0F-C9707B1BF137}"/>
              </a:ext>
            </a:extLst>
          </p:cNvPr>
          <p:cNvPicPr>
            <a:picLocks noChangeAspect="1"/>
          </p:cNvPicPr>
          <p:nvPr/>
        </p:nvPicPr>
        <p:blipFill>
          <a:blip r:embed="rId3"/>
          <a:stretch>
            <a:fillRect/>
          </a:stretch>
        </p:blipFill>
        <p:spPr>
          <a:xfrm>
            <a:off x="0" y="955386"/>
            <a:ext cx="6320645" cy="5902613"/>
          </a:xfrm>
          <a:prstGeom prst="rect">
            <a:avLst/>
          </a:prstGeom>
        </p:spPr>
      </p:pic>
      <p:pic>
        <p:nvPicPr>
          <p:cNvPr id="6" name="Рисунок 5">
            <a:extLst>
              <a:ext uri="{FF2B5EF4-FFF2-40B4-BE49-F238E27FC236}">
                <a16:creationId xmlns:a16="http://schemas.microsoft.com/office/drawing/2014/main" id="{A37D51B2-BDC0-435C-8ACC-D3DDFE3EACFE}"/>
              </a:ext>
            </a:extLst>
          </p:cNvPr>
          <p:cNvPicPr>
            <a:picLocks noChangeAspect="1"/>
          </p:cNvPicPr>
          <p:nvPr/>
        </p:nvPicPr>
        <p:blipFill>
          <a:blip r:embed="rId4"/>
          <a:stretch>
            <a:fillRect/>
          </a:stretch>
        </p:blipFill>
        <p:spPr>
          <a:xfrm>
            <a:off x="6386886" y="2168433"/>
            <a:ext cx="5539366" cy="3346541"/>
          </a:xfrm>
          <a:prstGeom prst="rect">
            <a:avLst/>
          </a:prstGeom>
        </p:spPr>
      </p:pic>
    </p:spTree>
    <p:extLst>
      <p:ext uri="{BB962C8B-B14F-4D97-AF65-F5344CB8AC3E}">
        <p14:creationId xmlns:p14="http://schemas.microsoft.com/office/powerpoint/2010/main" val="2488524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Gradient boosting</a:t>
            </a:r>
            <a:endParaRPr lang="ru-RU" sz="3200" dirty="0"/>
          </a:p>
        </p:txBody>
      </p:sp>
      <p:pic>
        <p:nvPicPr>
          <p:cNvPr id="9218" name="Picture 2" descr="ÐÐ°ÑÑÐ¸Ð½ÐºÐ¸ Ð¿Ð¾ Ð·Ð°Ð¿ÑÐ¾ÑÑ Jerome Friedman boost">
            <a:extLst>
              <a:ext uri="{FF2B5EF4-FFF2-40B4-BE49-F238E27FC236}">
                <a16:creationId xmlns:a16="http://schemas.microsoft.com/office/drawing/2014/main" id="{C4ED41E3-9506-4E59-87FB-1D025E0D4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5" y="1179632"/>
            <a:ext cx="3604309" cy="424869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E49FA502-5D90-40C2-8D9E-3080468D7B9F}"/>
              </a:ext>
            </a:extLst>
          </p:cNvPr>
          <p:cNvSpPr/>
          <p:nvPr/>
        </p:nvSpPr>
        <p:spPr>
          <a:xfrm>
            <a:off x="959563" y="5758871"/>
            <a:ext cx="2057679" cy="400110"/>
          </a:xfrm>
          <a:prstGeom prst="rect">
            <a:avLst/>
          </a:prstGeom>
        </p:spPr>
        <p:txBody>
          <a:bodyPr wrap="none">
            <a:spAutoFit/>
          </a:bodyPr>
          <a:lstStyle/>
          <a:p>
            <a:r>
              <a:rPr lang="en-US" sz="2000" dirty="0"/>
              <a:t>Jerome Friedman </a:t>
            </a:r>
            <a:endParaRPr lang="ru-RU" sz="2000" dirty="0"/>
          </a:p>
        </p:txBody>
      </p:sp>
      <p:pic>
        <p:nvPicPr>
          <p:cNvPr id="3" name="Рисунок 2">
            <a:extLst>
              <a:ext uri="{FF2B5EF4-FFF2-40B4-BE49-F238E27FC236}">
                <a16:creationId xmlns:a16="http://schemas.microsoft.com/office/drawing/2014/main" id="{12BCB21C-9F33-4258-BD34-6F1F2E88BCE2}"/>
              </a:ext>
            </a:extLst>
          </p:cNvPr>
          <p:cNvPicPr>
            <a:picLocks noChangeAspect="1"/>
          </p:cNvPicPr>
          <p:nvPr/>
        </p:nvPicPr>
        <p:blipFill>
          <a:blip r:embed="rId4"/>
          <a:stretch>
            <a:fillRect/>
          </a:stretch>
        </p:blipFill>
        <p:spPr>
          <a:xfrm>
            <a:off x="8495028" y="2024513"/>
            <a:ext cx="2534526" cy="2637976"/>
          </a:xfrm>
          <a:prstGeom prst="rect">
            <a:avLst/>
          </a:prstGeom>
        </p:spPr>
      </p:pic>
      <p:pic>
        <p:nvPicPr>
          <p:cNvPr id="9220" name="Picture 4" descr="ÐÐ°ÑÑÐ¸Ð½ÐºÐ¸ Ð¿Ð¾ Ð·Ð°Ð¿ÑÐ¾ÑÑ Yahoo, Yandex, Bing,">
            <a:extLst>
              <a:ext uri="{FF2B5EF4-FFF2-40B4-BE49-F238E27FC236}">
                <a16:creationId xmlns:a16="http://schemas.microsoft.com/office/drawing/2014/main" id="{707FD648-FE89-4F7B-9CC6-9182CDECA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738" y="1737139"/>
            <a:ext cx="2534526" cy="338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287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Gradient boosting</a:t>
            </a:r>
            <a:endParaRPr lang="ru-RU" sz="32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2E18E71-C0D1-41DF-A3CC-2BC04AED2354}"/>
                  </a:ext>
                </a:extLst>
              </p:cNvPr>
              <p:cNvSpPr txBox="1"/>
              <p:nvPr/>
            </p:nvSpPr>
            <p:spPr>
              <a:xfrm>
                <a:off x="326044" y="1089545"/>
                <a:ext cx="2491003" cy="462947"/>
              </a:xfrm>
              <a:prstGeom prst="rect">
                <a:avLst/>
              </a:prstGeom>
              <a:noFill/>
            </p:spPr>
            <p:txBody>
              <a:bodyPr wrap="none" rtlCol="0">
                <a:spAutoFit/>
              </a:bodyPr>
              <a:lstStyle/>
              <a:p>
                <a:r>
                  <a:rPr lang="en-US" sz="2400" b="0" dirty="0"/>
                  <a:t>Dataset </a:t>
                </a:r>
                <a14:m>
                  <m:oMath xmlns:m="http://schemas.openxmlformats.org/officeDocument/2006/math">
                    <m:sSubSup>
                      <m:sSubSupPr>
                        <m:ctrlPr>
                          <a:rPr lang="en-US" sz="2400" b="0" i="1" dirty="0" smtClean="0">
                            <a:solidFill>
                              <a:srgbClr val="FF0000"/>
                            </a:solidFill>
                            <a:latin typeface="Cambria Math" panose="02040503050406030204" pitchFamily="18" charset="0"/>
                          </a:rPr>
                        </m:ctrlPr>
                      </m:sSubSupPr>
                      <m:e>
                        <m:d>
                          <m:dPr>
                            <m:ctrlPr>
                              <a:rPr lang="en-US" sz="2400" b="0" i="1" dirty="0" smtClean="0">
                                <a:solidFill>
                                  <a:srgbClr val="FF0000"/>
                                </a:solidFill>
                                <a:latin typeface="Cambria Math" panose="02040503050406030204" pitchFamily="18" charset="0"/>
                              </a:rPr>
                            </m:ctrlPr>
                          </m:dPr>
                          <m:e>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𝑥</m:t>
                                </m:r>
                              </m:e>
                              <m:sub>
                                <m:r>
                                  <a:rPr lang="en-US" sz="2400" b="0" i="1" dirty="0" smtClean="0">
                                    <a:solidFill>
                                      <a:srgbClr val="FF0000"/>
                                    </a:solidFill>
                                    <a:latin typeface="Cambria Math" panose="02040503050406030204" pitchFamily="18" charset="0"/>
                                  </a:rPr>
                                  <m:t>𝑖</m:t>
                                </m:r>
                              </m:sub>
                            </m:sSub>
                            <m:r>
                              <a:rPr lang="en-US" sz="2400" b="0" i="1" dirty="0" smtClean="0">
                                <a:solidFill>
                                  <a:srgbClr val="FF0000"/>
                                </a:solidFill>
                                <a:latin typeface="Cambria Math" panose="02040503050406030204" pitchFamily="18" charset="0"/>
                              </a:rPr>
                              <m:t>, </m:t>
                            </m:r>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𝑖</m:t>
                                </m:r>
                              </m:sub>
                            </m:sSub>
                          </m:e>
                        </m:d>
                      </m:e>
                      <m:sub>
                        <m:r>
                          <a:rPr lang="en-US" sz="2400" b="0" i="1" dirty="0" smtClean="0">
                            <a:solidFill>
                              <a:srgbClr val="FF0000"/>
                            </a:solidFill>
                            <a:latin typeface="Cambria Math" panose="02040503050406030204" pitchFamily="18" charset="0"/>
                          </a:rPr>
                          <m:t>𝑖</m:t>
                        </m:r>
                        <m:r>
                          <a:rPr lang="en-US" sz="2400" b="0" i="1" dirty="0" smtClean="0">
                            <a:solidFill>
                              <a:srgbClr val="FF0000"/>
                            </a:solidFill>
                            <a:latin typeface="Cambria Math" panose="02040503050406030204" pitchFamily="18" charset="0"/>
                          </a:rPr>
                          <m:t>=1</m:t>
                        </m:r>
                      </m:sub>
                      <m:sup>
                        <m:r>
                          <a:rPr lang="en-US" sz="2400" b="0" i="1" dirty="0" smtClean="0">
                            <a:solidFill>
                              <a:srgbClr val="FF0000"/>
                            </a:solidFill>
                            <a:latin typeface="Cambria Math" panose="02040503050406030204" pitchFamily="18" charset="0"/>
                          </a:rPr>
                          <m:t>𝑚</m:t>
                        </m:r>
                      </m:sup>
                    </m:sSubSup>
                  </m:oMath>
                </a14:m>
                <a:endParaRPr lang="ru-RU" sz="2400" dirty="0"/>
              </a:p>
            </p:txBody>
          </p:sp>
        </mc:Choice>
        <mc:Fallback xmlns="">
          <p:sp>
            <p:nvSpPr>
              <p:cNvPr id="2" name="TextBox 1">
                <a:extLst>
                  <a:ext uri="{FF2B5EF4-FFF2-40B4-BE49-F238E27FC236}">
                    <a16:creationId xmlns:a16="http://schemas.microsoft.com/office/drawing/2014/main" id="{C2E18E71-C0D1-41DF-A3CC-2BC04AED2354}"/>
                  </a:ext>
                </a:extLst>
              </p:cNvPr>
              <p:cNvSpPr txBox="1">
                <a:spLocks noRot="1" noChangeAspect="1" noMove="1" noResize="1" noEditPoints="1" noAdjustHandles="1" noChangeArrowheads="1" noChangeShapeType="1" noTextEdit="1"/>
              </p:cNvSpPr>
              <p:nvPr/>
            </p:nvSpPr>
            <p:spPr>
              <a:xfrm>
                <a:off x="326044" y="1089545"/>
                <a:ext cx="2491003" cy="462947"/>
              </a:xfrm>
              <a:prstGeom prst="rect">
                <a:avLst/>
              </a:prstGeom>
              <a:blipFill>
                <a:blip r:embed="rId3"/>
                <a:stretch>
                  <a:fillRect l="-3667" t="-10526" b="-2894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C410D8-5A81-4D1D-BC30-E4A03A59BF4D}"/>
                  </a:ext>
                </a:extLst>
              </p:cNvPr>
              <p:cNvSpPr txBox="1"/>
              <p:nvPr/>
            </p:nvSpPr>
            <p:spPr>
              <a:xfrm>
                <a:off x="313856" y="1990097"/>
                <a:ext cx="2684581" cy="1131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𝑁</m:t>
                          </m:r>
                        </m:sub>
                      </m:sSub>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m:rPr>
                              <m:brk m:alnAt="23"/>
                            </m:rPr>
                            <a:rPr lang="en-US" sz="2400" b="0" i="1" smtClean="0">
                              <a:solidFill>
                                <a:srgbClr val="FF0000"/>
                              </a:solidFill>
                              <a:latin typeface="Cambria Math" panose="02040503050406030204" pitchFamily="18" charset="0"/>
                            </a:rPr>
                            <m:t>𝑛</m:t>
                          </m:r>
                          <m:r>
                            <a:rPr lang="en-US" sz="2400" b="0" i="1" smtClean="0">
                              <a:solidFill>
                                <a:srgbClr val="FF0000"/>
                              </a:solidFill>
                              <a:latin typeface="Cambria Math" panose="02040503050406030204" pitchFamily="18" charset="0"/>
                            </a:rPr>
                            <m:t>=0</m:t>
                          </m:r>
                        </m:sub>
                        <m:sup>
                          <m:r>
                            <a:rPr lang="en-US" sz="2400" b="0" i="1" smtClean="0">
                              <a:solidFill>
                                <a:srgbClr val="FF0000"/>
                              </a:solidFill>
                              <a:latin typeface="Cambria Math" panose="02040503050406030204" pitchFamily="18" charset="0"/>
                            </a:rPr>
                            <m:t>𝑁</m:t>
                          </m:r>
                        </m:sup>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𝑏</m:t>
                              </m:r>
                            </m:e>
                            <m:sub>
                              <m:r>
                                <a:rPr lang="en-US" sz="2400" b="0" i="1" smtClean="0">
                                  <a:solidFill>
                                    <a:srgbClr val="FF0000"/>
                                  </a:solidFill>
                                  <a:latin typeface="Cambria Math" panose="02040503050406030204" pitchFamily="18" charset="0"/>
                                </a:rPr>
                                <m:t>𝑛</m:t>
                              </m:r>
                            </m:sub>
                          </m:sSub>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e>
                      </m:nary>
                    </m:oMath>
                  </m:oMathPara>
                </a14:m>
                <a:endParaRPr lang="ru-RU" sz="2400" dirty="0"/>
              </a:p>
            </p:txBody>
          </p:sp>
        </mc:Choice>
        <mc:Fallback xmlns="">
          <p:sp>
            <p:nvSpPr>
              <p:cNvPr id="5" name="TextBox 4">
                <a:extLst>
                  <a:ext uri="{FF2B5EF4-FFF2-40B4-BE49-F238E27FC236}">
                    <a16:creationId xmlns:a16="http://schemas.microsoft.com/office/drawing/2014/main" id="{E2C410D8-5A81-4D1D-BC30-E4A03A59BF4D}"/>
                  </a:ext>
                </a:extLst>
              </p:cNvPr>
              <p:cNvSpPr txBox="1">
                <a:spLocks noRot="1" noChangeAspect="1" noMove="1" noResize="1" noEditPoints="1" noAdjustHandles="1" noChangeArrowheads="1" noChangeShapeType="1" noTextEdit="1"/>
              </p:cNvSpPr>
              <p:nvPr/>
            </p:nvSpPr>
            <p:spPr>
              <a:xfrm>
                <a:off x="313856" y="1990097"/>
                <a:ext cx="2684581" cy="1131143"/>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40463DA-A0C8-4901-9B46-FF14789EBC1F}"/>
                  </a:ext>
                </a:extLst>
              </p:cNvPr>
              <p:cNvSpPr txBox="1"/>
              <p:nvPr/>
            </p:nvSpPr>
            <p:spPr>
              <a:xfrm>
                <a:off x="313856" y="3604565"/>
                <a:ext cx="3526623" cy="1569660"/>
              </a:xfrm>
              <a:prstGeom prst="rect">
                <a:avLst/>
              </a:prstGeom>
              <a:noFill/>
            </p:spPr>
            <p:txBody>
              <a:bodyPr wrap="square" rtlCol="0">
                <a:spAutoFit/>
              </a:bodyPr>
              <a:lstStyle/>
              <a:p>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h</m:t>
                        </m:r>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𝑁</m:t>
                        </m:r>
                      </m:sub>
                    </m:sSub>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 </m:t>
                    </m:r>
                    <m:r>
                      <a:rPr lang="en-US" sz="2400" b="0" i="1" smtClean="0">
                        <a:latin typeface="Cambria Math" panose="02040503050406030204" pitchFamily="18" charset="0"/>
                      </a:rPr>
                      <m:t>−</m:t>
                    </m:r>
                  </m:oMath>
                </a14:m>
                <a:r>
                  <a:rPr lang="en-US" sz="2400" dirty="0"/>
                  <a:t> is the composition basic algorithms </a:t>
                </a:r>
                <a14:m>
                  <m:oMath xmlns:m="http://schemas.openxmlformats.org/officeDocument/2006/math">
                    <m:sSub>
                      <m:sSubPr>
                        <m:ctrlPr>
                          <a:rPr lang="en-US" sz="2400" i="1" dirty="0" smtClean="0">
                            <a:solidFill>
                              <a:srgbClr val="FF0000"/>
                            </a:solidFill>
                            <a:latin typeface="Cambria Math" panose="02040503050406030204" pitchFamily="18" charset="0"/>
                          </a:rPr>
                        </m:ctrlPr>
                      </m:sSubPr>
                      <m:e>
                        <m:r>
                          <a:rPr lang="en-US" sz="2400" i="1" dirty="0" smtClean="0">
                            <a:solidFill>
                              <a:srgbClr val="FF0000"/>
                            </a:solidFill>
                            <a:latin typeface="Cambria Math" panose="02040503050406030204" pitchFamily="18" charset="0"/>
                          </a:rPr>
                          <m:t>𝑏</m:t>
                        </m:r>
                      </m:e>
                      <m:sub>
                        <m:r>
                          <a:rPr lang="en-US" sz="2400" i="1" dirty="0" smtClean="0">
                            <a:solidFill>
                              <a:srgbClr val="FF0000"/>
                            </a:solidFill>
                            <a:latin typeface="Cambria Math" panose="02040503050406030204" pitchFamily="18" charset="0"/>
                          </a:rPr>
                          <m:t>𝑛</m:t>
                        </m:r>
                      </m:sub>
                    </m:sSub>
                    <m:d>
                      <m:dPr>
                        <m:ctrlPr>
                          <a:rPr lang="en-US" sz="2400" i="1" dirty="0" smtClean="0">
                            <a:solidFill>
                              <a:srgbClr val="FF0000"/>
                            </a:solidFill>
                            <a:latin typeface="Cambria Math" panose="02040503050406030204" pitchFamily="18" charset="0"/>
                          </a:rPr>
                        </m:ctrlPr>
                      </m:dPr>
                      <m:e>
                        <m:r>
                          <a:rPr lang="en-US" sz="2400" i="1" dirty="0" smtClean="0">
                            <a:solidFill>
                              <a:srgbClr val="FF0000"/>
                            </a:solidFill>
                            <a:latin typeface="Cambria Math" panose="02040503050406030204" pitchFamily="18" charset="0"/>
                          </a:rPr>
                          <m:t>𝑥</m:t>
                        </m:r>
                      </m:e>
                    </m:d>
                    <m:r>
                      <a:rPr lang="en-US" sz="2400" b="0" i="0" dirty="0" smtClean="0">
                        <a:solidFill>
                          <a:srgbClr val="FF0000"/>
                        </a:solidFill>
                        <a:latin typeface="Cambria Math" panose="02040503050406030204" pitchFamily="18" charset="0"/>
                      </a:rPr>
                      <m:t>. </m:t>
                    </m:r>
                  </m:oMath>
                </a14:m>
                <a:endParaRPr lang="en-US" sz="2400" dirty="0"/>
              </a:p>
              <a:p>
                <a:pPr marL="342900" indent="-342900">
                  <a:buFont typeface="Arial" panose="020B0604020202020204" pitchFamily="34" charset="0"/>
                  <a:buChar char="•"/>
                </a:pPr>
                <a:endParaRPr lang="ru-RU" sz="2400" dirty="0"/>
              </a:p>
            </p:txBody>
          </p:sp>
        </mc:Choice>
        <mc:Fallback xmlns="">
          <p:sp>
            <p:nvSpPr>
              <p:cNvPr id="6" name="TextBox 5">
                <a:extLst>
                  <a:ext uri="{FF2B5EF4-FFF2-40B4-BE49-F238E27FC236}">
                    <a16:creationId xmlns:a16="http://schemas.microsoft.com/office/drawing/2014/main" id="{D40463DA-A0C8-4901-9B46-FF14789EBC1F}"/>
                  </a:ext>
                </a:extLst>
              </p:cNvPr>
              <p:cNvSpPr txBox="1">
                <a:spLocks noRot="1" noChangeAspect="1" noMove="1" noResize="1" noEditPoints="1" noAdjustHandles="1" noChangeArrowheads="1" noChangeShapeType="1" noTextEdit="1"/>
              </p:cNvSpPr>
              <p:nvPr/>
            </p:nvSpPr>
            <p:spPr>
              <a:xfrm>
                <a:off x="313856" y="3604565"/>
                <a:ext cx="3526623" cy="1569660"/>
              </a:xfrm>
              <a:prstGeom prst="rect">
                <a:avLst/>
              </a:prstGeom>
              <a:blipFill>
                <a:blip r:embed="rId5"/>
                <a:stretch>
                  <a:fillRect l="-2591" t="-310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8BA2CFF2-D277-473D-8C3A-DCCAD1752206}"/>
                  </a:ext>
                </a:extLst>
              </p:cNvPr>
              <p:cNvSpPr/>
              <p:nvPr/>
            </p:nvSpPr>
            <p:spPr>
              <a:xfrm>
                <a:off x="4415247" y="1149532"/>
                <a:ext cx="7067003" cy="3062313"/>
              </a:xfrm>
              <a:prstGeom prst="rect">
                <a:avLst/>
              </a:prstGeom>
            </p:spPr>
            <p:txBody>
              <a:bodyPr wrap="square">
                <a:spAutoFit/>
              </a:bodyPr>
              <a:lstStyle/>
              <a:p>
                <a:r>
                  <a:rPr lang="en-US" sz="2400" dirty="0"/>
                  <a:t>Error at one item </a:t>
                </a:r>
                <a14:m>
                  <m:oMath xmlns:m="http://schemas.openxmlformats.org/officeDocument/2006/math">
                    <m:r>
                      <a:rPr lang="en-US" sz="2400" i="1" dirty="0" smtClean="0">
                        <a:solidFill>
                          <a:srgbClr val="FF0000"/>
                        </a:solidFill>
                        <a:latin typeface="Cambria Math" panose="02040503050406030204" pitchFamily="18" charset="0"/>
                      </a:rPr>
                      <m:t>𝐿</m:t>
                    </m:r>
                    <m:d>
                      <m:dPr>
                        <m:ctrlPr>
                          <a:rPr lang="en-US" sz="2400" i="1" dirty="0" smtClean="0">
                            <a:solidFill>
                              <a:srgbClr val="FF0000"/>
                            </a:solidFill>
                            <a:latin typeface="Cambria Math" panose="02040503050406030204" pitchFamily="18" charset="0"/>
                          </a:rPr>
                        </m:ctrlPr>
                      </m:dPr>
                      <m:e>
                        <m:r>
                          <a:rPr lang="en-US" sz="2400" i="1" dirty="0" err="1" smtClean="0">
                            <a:solidFill>
                              <a:srgbClr val="FF0000"/>
                            </a:solidFill>
                            <a:latin typeface="Cambria Math" panose="02040503050406030204" pitchFamily="18" charset="0"/>
                          </a:rPr>
                          <m:t>𝑦</m:t>
                        </m:r>
                        <m:r>
                          <a:rPr lang="en-US" sz="2400" i="1" dirty="0" err="1" smtClean="0">
                            <a:solidFill>
                              <a:srgbClr val="FF0000"/>
                            </a:solidFill>
                            <a:latin typeface="Cambria Math" panose="02040503050406030204" pitchFamily="18" charset="0"/>
                          </a:rPr>
                          <m:t>,</m:t>
                        </m:r>
                        <m:r>
                          <a:rPr lang="en-US" sz="2400" i="1" dirty="0" err="1" smtClean="0">
                            <a:solidFill>
                              <a:srgbClr val="FF0000"/>
                            </a:solidFill>
                            <a:latin typeface="Cambria Math" panose="02040503050406030204" pitchFamily="18" charset="0"/>
                          </a:rPr>
                          <m:t>h</m:t>
                        </m:r>
                      </m:e>
                    </m:d>
                  </m:oMath>
                </a14:m>
                <a:r>
                  <a:rPr lang="en-US" sz="2400" dirty="0"/>
                  <a:t> which we want to minimize</a:t>
                </a:r>
              </a:p>
              <a:p>
                <a:endParaRPr lang="en-US" sz="2400" dirty="0"/>
              </a:p>
              <a:p>
                <a14:m>
                  <m:oMath xmlns:m="http://schemas.openxmlformats.org/officeDocument/2006/math">
                    <m:r>
                      <a:rPr lang="en-US" sz="2400" i="1" dirty="0" smtClean="0">
                        <a:solidFill>
                          <a:srgbClr val="FF0000"/>
                        </a:solidFill>
                        <a:latin typeface="Cambria Math" panose="02040503050406030204" pitchFamily="18" charset="0"/>
                      </a:rPr>
                      <m:t>𝑦</m:t>
                    </m:r>
                  </m:oMath>
                </a14:m>
                <a:r>
                  <a:rPr lang="en-US" sz="2400" dirty="0"/>
                  <a:t> is the true answer</a:t>
                </a:r>
              </a:p>
              <a:p>
                <a14:m>
                  <m:oMath xmlns:m="http://schemas.openxmlformats.org/officeDocument/2006/math">
                    <m:r>
                      <a:rPr lang="en-US" sz="2400" i="1" dirty="0" smtClean="0">
                        <a:solidFill>
                          <a:srgbClr val="FF0000"/>
                        </a:solidFill>
                        <a:latin typeface="Cambria Math" panose="02040503050406030204" pitchFamily="18" charset="0"/>
                      </a:rPr>
                      <m:t>h</m:t>
                    </m:r>
                  </m:oMath>
                </a14:m>
                <a:r>
                  <a:rPr lang="en-US" sz="2400" dirty="0"/>
                  <a:t> is our prediction</a:t>
                </a:r>
              </a:p>
              <a:p>
                <a:endParaRPr lang="en-US" sz="2400" dirty="0"/>
              </a:p>
              <a:p>
                <a14:m>
                  <m:oMath xmlns:m="http://schemas.openxmlformats.org/officeDocument/2006/math">
                    <m:r>
                      <a:rPr lang="en-US" sz="2400" i="1" dirty="0">
                        <a:solidFill>
                          <a:srgbClr val="FF0000"/>
                        </a:solidFill>
                        <a:latin typeface="Cambria Math" panose="02040503050406030204" pitchFamily="18" charset="0"/>
                      </a:rPr>
                      <m:t>𝐿</m:t>
                    </m:r>
                    <m:d>
                      <m:dPr>
                        <m:ctrlPr>
                          <a:rPr lang="en-US" sz="2400" i="1" dirty="0">
                            <a:solidFill>
                              <a:srgbClr val="FF0000"/>
                            </a:solidFill>
                            <a:latin typeface="Cambria Math" panose="02040503050406030204" pitchFamily="18" charset="0"/>
                          </a:rPr>
                        </m:ctrlPr>
                      </m:dPr>
                      <m:e>
                        <m:r>
                          <a:rPr lang="en-US" sz="2400" i="1" dirty="0" err="1">
                            <a:solidFill>
                              <a:srgbClr val="FF0000"/>
                            </a:solidFill>
                            <a:latin typeface="Cambria Math" panose="02040503050406030204" pitchFamily="18" charset="0"/>
                          </a:rPr>
                          <m:t>𝑦</m:t>
                        </m:r>
                        <m:r>
                          <a:rPr lang="en-US" sz="2400" i="1" dirty="0" err="1">
                            <a:solidFill>
                              <a:srgbClr val="FF0000"/>
                            </a:solidFill>
                            <a:latin typeface="Cambria Math" panose="02040503050406030204" pitchFamily="18" charset="0"/>
                          </a:rPr>
                          <m:t>,</m:t>
                        </m:r>
                        <m:r>
                          <a:rPr lang="en-US" sz="2400" i="1" dirty="0" err="1">
                            <a:solidFill>
                              <a:srgbClr val="FF0000"/>
                            </a:solidFill>
                            <a:latin typeface="Cambria Math" panose="02040503050406030204" pitchFamily="18" charset="0"/>
                          </a:rPr>
                          <m:t>h</m:t>
                        </m:r>
                      </m:e>
                    </m:d>
                    <m:r>
                      <a:rPr lang="en-US" sz="2400" b="0" i="1" dirty="0" smtClean="0">
                        <a:solidFill>
                          <a:srgbClr val="FF0000"/>
                        </a:solidFill>
                        <a:latin typeface="Cambria Math" panose="02040503050406030204" pitchFamily="18" charset="0"/>
                      </a:rPr>
                      <m:t>=</m:t>
                    </m:r>
                    <m:sSup>
                      <m:sSupPr>
                        <m:ctrlPr>
                          <a:rPr lang="en-US" sz="2400" b="0" i="1" dirty="0" smtClean="0">
                            <a:solidFill>
                              <a:srgbClr val="FF0000"/>
                            </a:solidFill>
                            <a:latin typeface="Cambria Math" panose="02040503050406030204" pitchFamily="18" charset="0"/>
                          </a:rPr>
                        </m:ctrlPr>
                      </m:sSupPr>
                      <m:e>
                        <m:d>
                          <m:dPr>
                            <m:ctrlPr>
                              <a:rPr lang="en-US" sz="2400" b="0" i="1" dirty="0" smtClean="0">
                                <a:solidFill>
                                  <a:srgbClr val="FF0000"/>
                                </a:solidFill>
                                <a:latin typeface="Cambria Math" panose="02040503050406030204" pitchFamily="18" charset="0"/>
                              </a:rPr>
                            </m:ctrlPr>
                          </m:dPr>
                          <m:e>
                            <m:r>
                              <a:rPr lang="en-US" sz="2400" b="0" i="1" dirty="0" smtClean="0">
                                <a:solidFill>
                                  <a:srgbClr val="FF0000"/>
                                </a:solidFill>
                                <a:latin typeface="Cambria Math" panose="02040503050406030204" pitchFamily="18" charset="0"/>
                              </a:rPr>
                              <m:t>𝑦</m:t>
                            </m:r>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h</m:t>
                            </m:r>
                          </m:e>
                        </m:d>
                      </m:e>
                      <m:sup>
                        <m:r>
                          <a:rPr lang="en-US" sz="2400" b="0" i="1" dirty="0" smtClean="0">
                            <a:solidFill>
                              <a:srgbClr val="FF0000"/>
                            </a:solidFill>
                            <a:latin typeface="Cambria Math" panose="02040503050406030204" pitchFamily="18" charset="0"/>
                          </a:rPr>
                          <m:t>2</m:t>
                        </m:r>
                      </m:sup>
                    </m:sSup>
                  </m:oMath>
                </a14:m>
                <a:r>
                  <a:rPr lang="en-US" sz="2400" b="0" dirty="0">
                    <a:solidFill>
                      <a:srgbClr val="FF0000"/>
                    </a:solidFill>
                  </a:rPr>
                  <a:t> </a:t>
                </a:r>
              </a:p>
              <a:p>
                <a:endParaRPr lang="en-US" sz="2400" b="0" dirty="0">
                  <a:solidFill>
                    <a:srgbClr val="FF0000"/>
                  </a:solidFill>
                </a:endParaRPr>
              </a:p>
              <a:p>
                <a14:m>
                  <m:oMath xmlns:m="http://schemas.openxmlformats.org/officeDocument/2006/math">
                    <m:r>
                      <a:rPr lang="en-US" sz="2400" i="1" dirty="0">
                        <a:solidFill>
                          <a:srgbClr val="FF0000"/>
                        </a:solidFill>
                        <a:latin typeface="Cambria Math" panose="02040503050406030204" pitchFamily="18" charset="0"/>
                      </a:rPr>
                      <m:t>𝐿</m:t>
                    </m:r>
                    <m:d>
                      <m:dPr>
                        <m:ctrlPr>
                          <a:rPr lang="en-US" sz="2400" i="1" dirty="0">
                            <a:solidFill>
                              <a:srgbClr val="FF0000"/>
                            </a:solidFill>
                            <a:latin typeface="Cambria Math" panose="02040503050406030204" pitchFamily="18" charset="0"/>
                          </a:rPr>
                        </m:ctrlPr>
                      </m:dPr>
                      <m:e>
                        <m:r>
                          <a:rPr lang="en-US" sz="2400" i="1" dirty="0" err="1">
                            <a:solidFill>
                              <a:srgbClr val="FF0000"/>
                            </a:solidFill>
                            <a:latin typeface="Cambria Math" panose="02040503050406030204" pitchFamily="18" charset="0"/>
                          </a:rPr>
                          <m:t>𝑦</m:t>
                        </m:r>
                        <m:r>
                          <a:rPr lang="en-US" sz="2400" i="1" dirty="0" err="1">
                            <a:solidFill>
                              <a:srgbClr val="FF0000"/>
                            </a:solidFill>
                            <a:latin typeface="Cambria Math" panose="02040503050406030204" pitchFamily="18" charset="0"/>
                          </a:rPr>
                          <m:t>,</m:t>
                        </m:r>
                        <m:r>
                          <a:rPr lang="en-US" sz="2400" i="1" dirty="0" err="1">
                            <a:solidFill>
                              <a:srgbClr val="FF0000"/>
                            </a:solidFill>
                            <a:latin typeface="Cambria Math" panose="02040503050406030204" pitchFamily="18" charset="0"/>
                          </a:rPr>
                          <m:t>h</m:t>
                        </m:r>
                      </m:e>
                    </m:d>
                    <m:r>
                      <a:rPr lang="en-US" sz="2400" i="1" dirty="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𝑦</m:t>
                    </m:r>
                    <m:r>
                      <a:rPr lang="en-US" sz="2400" b="0" i="1" smtClean="0">
                        <a:solidFill>
                          <a:srgbClr val="FF0000"/>
                        </a:solidFill>
                        <a:latin typeface="Cambria Math" panose="02040503050406030204" pitchFamily="18" charset="0"/>
                      </a:rPr>
                      <m:t> </m:t>
                    </m:r>
                    <m:r>
                      <m:rPr>
                        <m:sty m:val="p"/>
                      </m:rPr>
                      <a:rPr lang="en-US" sz="2400" dirty="0">
                        <a:solidFill>
                          <a:srgbClr val="FF0000"/>
                        </a:solidFill>
                        <a:latin typeface="Cambria Math" panose="02040503050406030204" pitchFamily="18" charset="0"/>
                      </a:rPr>
                      <m:t>log</m:t>
                    </m:r>
                    <m:d>
                      <m:dPr>
                        <m:ctrlPr>
                          <a:rPr lang="en-US" sz="2400" i="1" dirty="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h</m:t>
                        </m:r>
                      </m:e>
                    </m:d>
                    <m:r>
                      <a:rPr lang="en-US" sz="2400" i="1">
                        <a:solidFill>
                          <a:srgbClr val="FF0000"/>
                        </a:solidFill>
                        <a:latin typeface="Cambria Math" panose="02040503050406030204" pitchFamily="18" charset="0"/>
                      </a:rPr>
                      <m:t>+</m:t>
                    </m:r>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𝑦</m:t>
                        </m:r>
                      </m:e>
                    </m:d>
                    <m:r>
                      <m:rPr>
                        <m:sty m:val="p"/>
                      </m:rPr>
                      <a:rPr lang="en-US" sz="2400" dirty="0">
                        <a:solidFill>
                          <a:srgbClr val="FF0000"/>
                        </a:solidFill>
                        <a:latin typeface="Cambria Math" panose="02040503050406030204" pitchFamily="18" charset="0"/>
                      </a:rPr>
                      <m:t>log</m:t>
                    </m:r>
                    <m:d>
                      <m:dPr>
                        <m:ctrlPr>
                          <a:rPr lang="en-US" sz="2400" i="1" dirty="0">
                            <a:solidFill>
                              <a:srgbClr val="FF0000"/>
                            </a:solidFill>
                            <a:latin typeface="Cambria Math" panose="02040503050406030204" pitchFamily="18" charset="0"/>
                          </a:rPr>
                        </m:ctrlPr>
                      </m:dPr>
                      <m:e>
                        <m:r>
                          <a:rPr lang="ru-RU" sz="2400" i="1" dirty="0">
                            <a:solidFill>
                              <a:srgbClr val="FF0000"/>
                            </a:solidFill>
                            <a:latin typeface="Cambria Math" panose="02040503050406030204" pitchFamily="18" charset="0"/>
                          </a:rPr>
                          <m:t>1−</m:t>
                        </m:r>
                        <m:r>
                          <a:rPr lang="en-US" sz="2400" b="0" i="1" smtClean="0">
                            <a:solidFill>
                              <a:srgbClr val="FF0000"/>
                            </a:solidFill>
                            <a:latin typeface="Cambria Math" panose="02040503050406030204" pitchFamily="18" charset="0"/>
                          </a:rPr>
                          <m:t>h</m:t>
                        </m:r>
                      </m:e>
                    </m:d>
                  </m:oMath>
                </a14:m>
                <a:r>
                  <a:rPr lang="en-US" sz="2400" dirty="0"/>
                  <a:t> </a:t>
                </a:r>
                <a:endParaRPr lang="ru-RU" sz="2400" dirty="0"/>
              </a:p>
            </p:txBody>
          </p:sp>
        </mc:Choice>
        <mc:Fallback xmlns="">
          <p:sp>
            <p:nvSpPr>
              <p:cNvPr id="7" name="Прямоугольник 6">
                <a:extLst>
                  <a:ext uri="{FF2B5EF4-FFF2-40B4-BE49-F238E27FC236}">
                    <a16:creationId xmlns:a16="http://schemas.microsoft.com/office/drawing/2014/main" id="{8BA2CFF2-D277-473D-8C3A-DCCAD1752206}"/>
                  </a:ext>
                </a:extLst>
              </p:cNvPr>
              <p:cNvSpPr>
                <a:spLocks noRot="1" noChangeAspect="1" noMove="1" noResize="1" noEditPoints="1" noAdjustHandles="1" noChangeArrowheads="1" noChangeShapeType="1" noTextEdit="1"/>
              </p:cNvSpPr>
              <p:nvPr/>
            </p:nvSpPr>
            <p:spPr>
              <a:xfrm>
                <a:off x="4415247" y="1149532"/>
                <a:ext cx="7067003" cy="3062313"/>
              </a:xfrm>
              <a:prstGeom prst="rect">
                <a:avLst/>
              </a:prstGeom>
              <a:blipFill>
                <a:blip r:embed="rId6"/>
                <a:stretch>
                  <a:fillRect l="-1293" t="-1594" b="-1394"/>
                </a:stretch>
              </a:blipFill>
            </p:spPr>
            <p:txBody>
              <a:bodyPr/>
              <a:lstStyle/>
              <a:p>
                <a:r>
                  <a:rPr lang="ru-RU">
                    <a:noFill/>
                  </a:rPr>
                  <a:t> </a:t>
                </a:r>
              </a:p>
            </p:txBody>
          </p:sp>
        </mc:Fallback>
      </mc:AlternateContent>
      <p:cxnSp>
        <p:nvCxnSpPr>
          <p:cNvPr id="10" name="Прямая соединительная линия 9">
            <a:extLst>
              <a:ext uri="{FF2B5EF4-FFF2-40B4-BE49-F238E27FC236}">
                <a16:creationId xmlns:a16="http://schemas.microsoft.com/office/drawing/2014/main" id="{F43BC0FB-58B1-4D40-B818-8572FDFFC7B4}"/>
              </a:ext>
            </a:extLst>
          </p:cNvPr>
          <p:cNvCxnSpPr/>
          <p:nvPr/>
        </p:nvCxnSpPr>
        <p:spPr>
          <a:xfrm>
            <a:off x="4180114" y="1149532"/>
            <a:ext cx="0" cy="4741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501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Initialization</a:t>
            </a:r>
            <a:endParaRPr lang="ru-RU" sz="32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08945D0-8437-45B7-92E5-471E4A222AE4}"/>
                  </a:ext>
                </a:extLst>
              </p:cNvPr>
              <p:cNvSpPr txBox="1"/>
              <p:nvPr/>
            </p:nvSpPr>
            <p:spPr>
              <a:xfrm>
                <a:off x="4172076" y="1410788"/>
                <a:ext cx="3900555" cy="4694106"/>
              </a:xfrm>
              <a:prstGeom prst="rect">
                <a:avLst/>
              </a:prstGeom>
              <a:noFill/>
            </p:spPr>
            <p:txBody>
              <a:bodyPr wrap="none" rtlCol="0">
                <a:spAutoFit/>
              </a:bodyPr>
              <a:lstStyle/>
              <a:p>
                <a14:m>
                  <m:oMath xmlns:m="http://schemas.openxmlformats.org/officeDocument/2006/math">
                    <m:sSub>
                      <m:sSubPr>
                        <m:ctrlPr>
                          <a:rPr lang="en-US" sz="2400" b="0" i="1" dirty="0" smtClean="0">
                            <a:solidFill>
                              <a:srgbClr val="FF0000"/>
                            </a:solidFill>
                            <a:latin typeface="Cambria Math" panose="02040503050406030204" pitchFamily="18" charset="0"/>
                          </a:rPr>
                        </m:ctrlPr>
                      </m:sSubPr>
                      <m:e>
                        <m:r>
                          <a:rPr lang="en-US" sz="2400" i="1" dirty="0" smtClean="0">
                            <a:solidFill>
                              <a:srgbClr val="FF0000"/>
                            </a:solidFill>
                            <a:latin typeface="Cambria Math" panose="02040503050406030204" pitchFamily="18" charset="0"/>
                          </a:rPr>
                          <m:t>𝑏</m:t>
                        </m:r>
                      </m:e>
                      <m:sub>
                        <m:r>
                          <a:rPr lang="en-US" sz="2400" b="0" i="1" dirty="0" smtClean="0">
                            <a:solidFill>
                              <a:srgbClr val="FF0000"/>
                            </a:solidFill>
                            <a:latin typeface="Cambria Math" panose="02040503050406030204" pitchFamily="18" charset="0"/>
                          </a:rPr>
                          <m:t>0</m:t>
                        </m:r>
                      </m:sub>
                    </m:sSub>
                    <m:r>
                      <a:rPr lang="en-US" sz="2400" b="0" i="1" dirty="0" smtClean="0">
                        <a:solidFill>
                          <a:srgbClr val="FF0000"/>
                        </a:solidFill>
                        <a:latin typeface="Cambria Math" panose="02040503050406030204" pitchFamily="18" charset="0"/>
                      </a:rPr>
                      <m:t> </m:t>
                    </m:r>
                  </m:oMath>
                </a14:m>
                <a:r>
                  <a:rPr lang="en-US" dirty="0">
                    <a:solidFill>
                      <a:srgbClr val="FF0000"/>
                    </a:solidFill>
                  </a:rPr>
                  <a:t> </a:t>
                </a:r>
                <a:r>
                  <a:rPr lang="en-US" sz="2400" dirty="0"/>
                  <a:t>is the first algorithm</a:t>
                </a:r>
              </a:p>
              <a:p>
                <a:endParaRPr lang="en-US" sz="2400" dirty="0"/>
              </a:p>
              <a:p>
                <a:r>
                  <a:rPr lang="en-US" sz="2400" dirty="0"/>
                  <a:t>examples</a:t>
                </a:r>
                <a:r>
                  <a:rPr lang="ru-RU" sz="2400" dirty="0"/>
                  <a:t>:</a:t>
                </a:r>
                <a:endParaRPr lang="en-US" sz="2400" dirty="0"/>
              </a:p>
              <a:p>
                <a:endParaRPr lang="ru-RU" sz="2400" dirty="0"/>
              </a:p>
              <a:p>
                <a:pPr/>
                <a14:m>
                  <m:oMathPara xmlns:m="http://schemas.openxmlformats.org/officeDocument/2006/math">
                    <m:oMathParaPr>
                      <m:jc m:val="centerGroup"/>
                    </m:oMathParaPr>
                    <m:oMath xmlns:m="http://schemas.openxmlformats.org/officeDocument/2006/math">
                      <m:sSub>
                        <m:sSubPr>
                          <m:ctrlPr>
                            <a:rPr lang="en-US" sz="2400" i="1" dirty="0" smtClean="0">
                              <a:solidFill>
                                <a:srgbClr val="FF0000"/>
                              </a:solidFill>
                              <a:latin typeface="Cambria Math" panose="02040503050406030204" pitchFamily="18" charset="0"/>
                            </a:rPr>
                          </m:ctrlPr>
                        </m:sSubPr>
                        <m:e>
                          <m:r>
                            <a:rPr lang="en-US" sz="2400" i="1" dirty="0">
                              <a:solidFill>
                                <a:srgbClr val="FF0000"/>
                              </a:solidFill>
                              <a:latin typeface="Cambria Math" panose="02040503050406030204" pitchFamily="18" charset="0"/>
                            </a:rPr>
                            <m:t>𝑏</m:t>
                          </m:r>
                        </m:e>
                        <m:sub>
                          <m:r>
                            <a:rPr lang="en-US" sz="2400" i="1" dirty="0">
                              <a:solidFill>
                                <a:srgbClr val="FF0000"/>
                              </a:solidFill>
                              <a:latin typeface="Cambria Math" panose="02040503050406030204" pitchFamily="18" charset="0"/>
                            </a:rPr>
                            <m:t>0</m:t>
                          </m:r>
                        </m:sub>
                      </m:sSub>
                      <m:r>
                        <a:rPr lang="ru-RU" sz="2400" b="0" i="1" dirty="0" smtClean="0">
                          <a:solidFill>
                            <a:srgbClr val="FF0000"/>
                          </a:solidFill>
                          <a:latin typeface="Cambria Math" panose="02040503050406030204" pitchFamily="18" charset="0"/>
                        </a:rPr>
                        <m:t>=0</m:t>
                      </m:r>
                    </m:oMath>
                  </m:oMathPara>
                </a14:m>
                <a:endParaRPr lang="en-US" sz="2400" b="0" dirty="0">
                  <a:solidFill>
                    <a:srgbClr val="FF0000"/>
                  </a:solidFill>
                </a:endParaRPr>
              </a:p>
              <a:p>
                <a:endParaRPr lang="ru-RU" sz="2400" b="0" dirty="0">
                  <a:solidFill>
                    <a:srgbClr val="FF0000"/>
                  </a:solidFill>
                </a:endParaRPr>
              </a:p>
              <a:p>
                <a:pPr lvl="0"/>
                <a14:m>
                  <m:oMathPara xmlns:m="http://schemas.openxmlformats.org/officeDocument/2006/math">
                    <m:oMathParaPr>
                      <m:jc m:val="centerGroup"/>
                    </m:oMathParaPr>
                    <m:oMath xmlns:m="http://schemas.openxmlformats.org/officeDocument/2006/math">
                      <m:sSub>
                        <m:sSubPr>
                          <m:ctrlPr>
                            <a:rPr lang="en-US" sz="2400" i="1" dirty="0">
                              <a:solidFill>
                                <a:srgbClr val="FF0000"/>
                              </a:solidFill>
                              <a:latin typeface="Cambria Math" panose="02040503050406030204" pitchFamily="18" charset="0"/>
                            </a:rPr>
                          </m:ctrlPr>
                        </m:sSubPr>
                        <m:e>
                          <m:r>
                            <a:rPr lang="en-US" sz="2400" i="1" dirty="0">
                              <a:solidFill>
                                <a:srgbClr val="FF0000"/>
                              </a:solidFill>
                              <a:latin typeface="Cambria Math" panose="02040503050406030204" pitchFamily="18" charset="0"/>
                            </a:rPr>
                            <m:t>𝑏</m:t>
                          </m:r>
                        </m:e>
                        <m:sub>
                          <m:r>
                            <a:rPr lang="en-US" sz="2400" i="1" dirty="0">
                              <a:solidFill>
                                <a:srgbClr val="FF0000"/>
                              </a:solidFill>
                              <a:latin typeface="Cambria Math" panose="02040503050406030204" pitchFamily="18" charset="0"/>
                            </a:rPr>
                            <m:t>0</m:t>
                          </m:r>
                        </m:sub>
                      </m:sSub>
                      <m:r>
                        <a:rPr lang="ru-RU" sz="2400" i="1" dirty="0">
                          <a:solidFill>
                            <a:srgbClr val="FF0000"/>
                          </a:solidFill>
                          <a:latin typeface="Cambria Math" panose="02040503050406030204" pitchFamily="18" charset="0"/>
                        </a:rPr>
                        <m:t>=</m:t>
                      </m:r>
                      <m:f>
                        <m:fPr>
                          <m:ctrlPr>
                            <a:rPr lang="en-US" sz="2400" b="0" i="1" dirty="0" smtClean="0">
                              <a:solidFill>
                                <a:srgbClr val="FF0000"/>
                              </a:solidFill>
                              <a:latin typeface="Cambria Math" panose="02040503050406030204" pitchFamily="18" charset="0"/>
                            </a:rPr>
                          </m:ctrlPr>
                        </m:fPr>
                        <m:num>
                          <m:r>
                            <a:rPr lang="ru-RU" sz="2400" b="0" i="1" dirty="0" smtClean="0">
                              <a:solidFill>
                                <a:srgbClr val="FF0000"/>
                              </a:solidFill>
                              <a:latin typeface="Cambria Math" panose="02040503050406030204" pitchFamily="18" charset="0"/>
                            </a:rPr>
                            <m:t>1</m:t>
                          </m:r>
                        </m:num>
                        <m:den>
                          <m:r>
                            <a:rPr lang="en-US" sz="2400" b="0" i="1" dirty="0" smtClean="0">
                              <a:solidFill>
                                <a:srgbClr val="FF0000"/>
                              </a:solidFill>
                              <a:latin typeface="Cambria Math" panose="02040503050406030204" pitchFamily="18" charset="0"/>
                            </a:rPr>
                            <m:t>𝑚</m:t>
                          </m:r>
                        </m:den>
                      </m:f>
                      <m:nary>
                        <m:naryPr>
                          <m:chr m:val="∑"/>
                          <m:ctrlPr>
                            <a:rPr lang="en-US" sz="2400" b="0" i="1" dirty="0" smtClean="0">
                              <a:solidFill>
                                <a:srgbClr val="FF0000"/>
                              </a:solidFill>
                              <a:latin typeface="Cambria Math" panose="02040503050406030204" pitchFamily="18" charset="0"/>
                            </a:rPr>
                          </m:ctrlPr>
                        </m:naryPr>
                        <m:sub>
                          <m:r>
                            <m:rPr>
                              <m:brk m:alnAt="23"/>
                            </m:rPr>
                            <a:rPr lang="en-US" sz="2400" b="0" i="1" dirty="0" smtClean="0">
                              <a:solidFill>
                                <a:srgbClr val="FF0000"/>
                              </a:solidFill>
                              <a:latin typeface="Cambria Math" panose="02040503050406030204" pitchFamily="18" charset="0"/>
                            </a:rPr>
                            <m:t>𝑖</m:t>
                          </m:r>
                          <m:r>
                            <a:rPr lang="en-US" sz="2400" b="0" i="1" dirty="0" smtClean="0">
                              <a:solidFill>
                                <a:srgbClr val="FF0000"/>
                              </a:solidFill>
                              <a:latin typeface="Cambria Math" panose="02040503050406030204" pitchFamily="18" charset="0"/>
                            </a:rPr>
                            <m:t>=1</m:t>
                          </m:r>
                        </m:sub>
                        <m:sup>
                          <m:r>
                            <a:rPr lang="en-US" sz="2400" b="0" i="1" dirty="0" smtClean="0">
                              <a:solidFill>
                                <a:srgbClr val="FF0000"/>
                              </a:solidFill>
                              <a:latin typeface="Cambria Math" panose="02040503050406030204" pitchFamily="18" charset="0"/>
                            </a:rPr>
                            <m:t>𝑚</m:t>
                          </m:r>
                        </m:sup>
                        <m:e>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𝑖</m:t>
                              </m:r>
                            </m:sub>
                          </m:sSub>
                        </m:e>
                      </m:nary>
                    </m:oMath>
                  </m:oMathPara>
                </a14:m>
                <a:endParaRPr lang="en-US" sz="2400" b="0" dirty="0">
                  <a:solidFill>
                    <a:srgbClr val="FF0000"/>
                  </a:solidFill>
                </a:endParaRPr>
              </a:p>
              <a:p>
                <a:endParaRPr lang="en-US" sz="2400" b="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𝑏</m:t>
                          </m:r>
                        </m:e>
                        <m:sub>
                          <m:r>
                            <a:rPr lang="en-US" sz="2400" b="0" i="1" dirty="0" smtClean="0">
                              <a:solidFill>
                                <a:srgbClr val="FF0000"/>
                              </a:solidFill>
                              <a:latin typeface="Cambria Math" panose="02040503050406030204" pitchFamily="18" charset="0"/>
                            </a:rPr>
                            <m:t>0</m:t>
                          </m:r>
                        </m:sub>
                      </m:sSub>
                      <m:r>
                        <a:rPr lang="ru-RU" sz="2400" i="1" dirty="0">
                          <a:solidFill>
                            <a:srgbClr val="FF0000"/>
                          </a:solidFill>
                          <a:latin typeface="Cambria Math" panose="02040503050406030204" pitchFamily="18" charset="0"/>
                        </a:rPr>
                        <m:t>=</m:t>
                      </m:r>
                      <m:func>
                        <m:funcPr>
                          <m:ctrlPr>
                            <a:rPr lang="en-US" sz="2400" b="0" i="1" dirty="0" smtClean="0">
                              <a:solidFill>
                                <a:srgbClr val="FF0000"/>
                              </a:solidFill>
                              <a:latin typeface="Cambria Math" panose="02040503050406030204" pitchFamily="18" charset="0"/>
                            </a:rPr>
                          </m:ctrlPr>
                        </m:funcPr>
                        <m:fName>
                          <m:r>
                            <m:rPr>
                              <m:sty m:val="p"/>
                            </m:rPr>
                            <a:rPr lang="en-US" sz="2400" b="0" i="0" dirty="0" smtClean="0">
                              <a:solidFill>
                                <a:srgbClr val="FF0000"/>
                              </a:solidFill>
                              <a:latin typeface="Cambria Math" panose="02040503050406030204" pitchFamily="18" charset="0"/>
                            </a:rPr>
                            <m:t>arg</m:t>
                          </m:r>
                        </m:fName>
                        <m:e>
                          <m:func>
                            <m:funcPr>
                              <m:ctrlPr>
                                <a:rPr lang="en-US" sz="2400" b="0" i="1" dirty="0" smtClean="0">
                                  <a:solidFill>
                                    <a:srgbClr val="FF0000"/>
                                  </a:solidFill>
                                  <a:latin typeface="Cambria Math" panose="02040503050406030204" pitchFamily="18" charset="0"/>
                                </a:rPr>
                              </m:ctrlPr>
                            </m:funcPr>
                            <m:fName>
                              <m:limLow>
                                <m:limLowPr>
                                  <m:ctrlPr>
                                    <a:rPr lang="en-US" sz="2400" b="0" i="1" dirty="0" smtClean="0">
                                      <a:solidFill>
                                        <a:srgbClr val="FF0000"/>
                                      </a:solidFill>
                                      <a:latin typeface="Cambria Math" panose="02040503050406030204" pitchFamily="18" charset="0"/>
                                    </a:rPr>
                                  </m:ctrlPr>
                                </m:limLowPr>
                                <m:e>
                                  <m:r>
                                    <m:rPr>
                                      <m:sty m:val="p"/>
                                    </m:rPr>
                                    <a:rPr lang="en-US" sz="2400" b="0" i="0" dirty="0" smtClean="0">
                                      <a:solidFill>
                                        <a:srgbClr val="FF0000"/>
                                      </a:solidFill>
                                      <a:latin typeface="Cambria Math" panose="02040503050406030204" pitchFamily="18" charset="0"/>
                                    </a:rPr>
                                    <m:t>max</m:t>
                                  </m:r>
                                </m:e>
                                <m:lim>
                                  <m:r>
                                    <a:rPr lang="en-US" sz="2400" b="0" i="1" dirty="0" smtClean="0">
                                      <a:solidFill>
                                        <a:srgbClr val="FF0000"/>
                                      </a:solidFill>
                                      <a:latin typeface="Cambria Math" panose="02040503050406030204" pitchFamily="18" charset="0"/>
                                    </a:rPr>
                                    <m:t>𝑦</m:t>
                                  </m:r>
                                </m:lim>
                              </m:limLow>
                            </m:fName>
                            <m:e>
                              <m:f>
                                <m:fPr>
                                  <m:ctrlPr>
                                    <a:rPr lang="en-US" sz="2400" i="1" dirty="0">
                                      <a:solidFill>
                                        <a:srgbClr val="FF0000"/>
                                      </a:solidFill>
                                      <a:latin typeface="Cambria Math" panose="02040503050406030204" pitchFamily="18" charset="0"/>
                                    </a:rPr>
                                  </m:ctrlPr>
                                </m:fPr>
                                <m:num>
                                  <m:r>
                                    <a:rPr lang="ru-RU" sz="2400" i="1" dirty="0">
                                      <a:solidFill>
                                        <a:srgbClr val="FF0000"/>
                                      </a:solidFill>
                                      <a:latin typeface="Cambria Math" panose="02040503050406030204" pitchFamily="18" charset="0"/>
                                    </a:rPr>
                                    <m:t>1</m:t>
                                  </m:r>
                                </m:num>
                                <m:den>
                                  <m:r>
                                    <a:rPr lang="en-US" sz="2400" i="1" dirty="0">
                                      <a:solidFill>
                                        <a:srgbClr val="FF0000"/>
                                      </a:solidFill>
                                      <a:latin typeface="Cambria Math" panose="02040503050406030204" pitchFamily="18" charset="0"/>
                                    </a:rPr>
                                    <m:t>𝑚</m:t>
                                  </m:r>
                                </m:den>
                              </m:f>
                              <m:nary>
                                <m:naryPr>
                                  <m:chr m:val="∑"/>
                                  <m:ctrlPr>
                                    <a:rPr lang="en-US" sz="2400" i="1" dirty="0">
                                      <a:solidFill>
                                        <a:srgbClr val="FF0000"/>
                                      </a:solidFill>
                                      <a:latin typeface="Cambria Math" panose="02040503050406030204" pitchFamily="18" charset="0"/>
                                    </a:rPr>
                                  </m:ctrlPr>
                                </m:naryPr>
                                <m:sub>
                                  <m:r>
                                    <m:rPr>
                                      <m:brk m:alnAt="23"/>
                                    </m:rPr>
                                    <a:rPr lang="en-US" sz="2400" i="1" dirty="0">
                                      <a:solidFill>
                                        <a:srgbClr val="FF0000"/>
                                      </a:solidFill>
                                      <a:latin typeface="Cambria Math" panose="02040503050406030204" pitchFamily="18" charset="0"/>
                                    </a:rPr>
                                    <m:t>𝑖</m:t>
                                  </m:r>
                                  <m:r>
                                    <a:rPr lang="en-US" sz="2400" i="1" dirty="0">
                                      <a:solidFill>
                                        <a:srgbClr val="FF0000"/>
                                      </a:solidFill>
                                      <a:latin typeface="Cambria Math" panose="02040503050406030204" pitchFamily="18" charset="0"/>
                                    </a:rPr>
                                    <m:t>=1</m:t>
                                  </m:r>
                                </m:sub>
                                <m:sup>
                                  <m:r>
                                    <a:rPr lang="en-US" sz="2400" i="1" dirty="0">
                                      <a:solidFill>
                                        <a:srgbClr val="FF0000"/>
                                      </a:solidFill>
                                      <a:latin typeface="Cambria Math" panose="02040503050406030204" pitchFamily="18" charset="0"/>
                                    </a:rPr>
                                    <m:t>𝑚</m:t>
                                  </m:r>
                                </m:sup>
                                <m:e>
                                  <m:r>
                                    <a:rPr lang="en-US" sz="2400" b="0" i="1" dirty="0" smtClean="0">
                                      <a:solidFill>
                                        <a:srgbClr val="FF0000"/>
                                      </a:solidFill>
                                      <a:latin typeface="Cambria Math" panose="02040503050406030204" pitchFamily="18" charset="0"/>
                                    </a:rPr>
                                    <m:t>|</m:t>
                                  </m:r>
                                  <m:sSub>
                                    <m:sSubPr>
                                      <m:ctrlPr>
                                        <a:rPr lang="en-US" sz="2400" i="1" dirty="0">
                                          <a:solidFill>
                                            <a:srgbClr val="FF0000"/>
                                          </a:solidFill>
                                          <a:latin typeface="Cambria Math" panose="02040503050406030204" pitchFamily="18" charset="0"/>
                                        </a:rPr>
                                      </m:ctrlPr>
                                    </m:sSubPr>
                                    <m:e>
                                      <m:r>
                                        <a:rPr lang="en-US" sz="2400" i="1" dirty="0">
                                          <a:solidFill>
                                            <a:srgbClr val="FF0000"/>
                                          </a:solidFill>
                                          <a:latin typeface="Cambria Math" panose="02040503050406030204" pitchFamily="18" charset="0"/>
                                        </a:rPr>
                                        <m:t>𝑦</m:t>
                                      </m:r>
                                    </m:e>
                                    <m:sub>
                                      <m:r>
                                        <a:rPr lang="en-US" sz="2400" i="1" dirty="0">
                                          <a:solidFill>
                                            <a:srgbClr val="FF0000"/>
                                          </a:solidFill>
                                          <a:latin typeface="Cambria Math" panose="02040503050406030204" pitchFamily="18" charset="0"/>
                                        </a:rPr>
                                        <m:t>𝑖</m:t>
                                      </m:r>
                                    </m:sub>
                                  </m:sSub>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𝑦</m:t>
                                  </m:r>
                                  <m:r>
                                    <a:rPr lang="en-US" sz="2400" b="0" i="1" dirty="0" smtClean="0">
                                      <a:solidFill>
                                        <a:srgbClr val="FF0000"/>
                                      </a:solidFill>
                                      <a:latin typeface="Cambria Math" panose="02040503050406030204" pitchFamily="18" charset="0"/>
                                    </a:rPr>
                                    <m:t>|</m:t>
                                  </m:r>
                                </m:e>
                              </m:nary>
                            </m:e>
                          </m:func>
                        </m:e>
                      </m:func>
                    </m:oMath>
                  </m:oMathPara>
                </a14:m>
                <a:endParaRPr lang="ru-RU" dirty="0"/>
              </a:p>
            </p:txBody>
          </p:sp>
        </mc:Choice>
        <mc:Fallback xmlns="">
          <p:sp>
            <p:nvSpPr>
              <p:cNvPr id="2" name="TextBox 1">
                <a:extLst>
                  <a:ext uri="{FF2B5EF4-FFF2-40B4-BE49-F238E27FC236}">
                    <a16:creationId xmlns:a16="http://schemas.microsoft.com/office/drawing/2014/main" id="{A08945D0-8437-45B7-92E5-471E4A222AE4}"/>
                  </a:ext>
                </a:extLst>
              </p:cNvPr>
              <p:cNvSpPr txBox="1">
                <a:spLocks noRot="1" noChangeAspect="1" noMove="1" noResize="1" noEditPoints="1" noAdjustHandles="1" noChangeArrowheads="1" noChangeShapeType="1" noTextEdit="1"/>
              </p:cNvSpPr>
              <p:nvPr/>
            </p:nvSpPr>
            <p:spPr>
              <a:xfrm>
                <a:off x="4172076" y="1410788"/>
                <a:ext cx="3900555" cy="4694106"/>
              </a:xfrm>
              <a:prstGeom prst="rect">
                <a:avLst/>
              </a:prstGeom>
              <a:blipFill>
                <a:blip r:embed="rId3"/>
                <a:stretch>
                  <a:fillRect l="-2344" t="-1039"/>
                </a:stretch>
              </a:blipFill>
            </p:spPr>
            <p:txBody>
              <a:bodyPr/>
              <a:lstStyle/>
              <a:p>
                <a:r>
                  <a:rPr lang="ru-RU">
                    <a:noFill/>
                  </a:rPr>
                  <a:t> </a:t>
                </a:r>
              </a:p>
            </p:txBody>
          </p:sp>
        </mc:Fallback>
      </mc:AlternateContent>
    </p:spTree>
    <p:extLst>
      <p:ext uri="{BB962C8B-B14F-4D97-AF65-F5344CB8AC3E}">
        <p14:creationId xmlns:p14="http://schemas.microsoft.com/office/powerpoint/2010/main" val="54599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скругленные углы 5">
            <a:extLst>
              <a:ext uri="{FF2B5EF4-FFF2-40B4-BE49-F238E27FC236}">
                <a16:creationId xmlns:a16="http://schemas.microsoft.com/office/drawing/2014/main" id="{50DC362A-BEE8-4A01-9AAB-268906A95D69}"/>
              </a:ext>
            </a:extLst>
          </p:cNvPr>
          <p:cNvSpPr/>
          <p:nvPr/>
        </p:nvSpPr>
        <p:spPr>
          <a:xfrm>
            <a:off x="3074126" y="306977"/>
            <a:ext cx="6331132" cy="124532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a:t>Decision trees</a:t>
            </a:r>
            <a:endParaRPr lang="ru-RU" sz="4000" dirty="0"/>
          </a:p>
        </p:txBody>
      </p:sp>
      <p:pic>
        <p:nvPicPr>
          <p:cNvPr id="8" name="Рисунок 7" descr="Изображение выглядит как трава, внешний, дерево, небо&#10;&#10;Автоматически созданное описание">
            <a:extLst>
              <a:ext uri="{FF2B5EF4-FFF2-40B4-BE49-F238E27FC236}">
                <a16:creationId xmlns:a16="http://schemas.microsoft.com/office/drawing/2014/main" id="{4C68E29B-3468-4A6B-B02D-F06BBC854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88523"/>
            <a:ext cx="7620000" cy="4762500"/>
          </a:xfrm>
          <a:prstGeom prst="rect">
            <a:avLst/>
          </a:prstGeom>
        </p:spPr>
      </p:pic>
    </p:spTree>
    <p:extLst>
      <p:ext uri="{BB962C8B-B14F-4D97-AF65-F5344CB8AC3E}">
        <p14:creationId xmlns:p14="http://schemas.microsoft.com/office/powerpoint/2010/main" val="3193401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 algorithm learning </a:t>
            </a:r>
            <a:endParaRPr lang="ru-RU" sz="3200" dirty="0"/>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717A2331-40FE-417A-A2C0-31C4101F88BD}"/>
                  </a:ext>
                </a:extLst>
              </p:cNvPr>
              <p:cNvSpPr/>
              <p:nvPr/>
            </p:nvSpPr>
            <p:spPr>
              <a:xfrm>
                <a:off x="3147176" y="2068938"/>
                <a:ext cx="3070712" cy="11311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𝑁</m:t>
                          </m:r>
                          <m:r>
                            <a:rPr lang="en-US" sz="2400" b="0" i="1" smtClean="0">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1">
                          <a:solidFill>
                            <a:srgbClr val="FF0000"/>
                          </a:solidFill>
                          <a:latin typeface="Cambria Math" panose="02040503050406030204" pitchFamily="18" charset="0"/>
                        </a:rPr>
                        <m:t>=</m:t>
                      </m:r>
                      <m:nary>
                        <m:naryPr>
                          <m:chr m:val="∑"/>
                          <m:ctrlPr>
                            <a:rPr lang="en-US" sz="2400" i="1">
                              <a:solidFill>
                                <a:srgbClr val="FF0000"/>
                              </a:solidFill>
                              <a:latin typeface="Cambria Math" panose="02040503050406030204" pitchFamily="18" charset="0"/>
                            </a:rPr>
                          </m:ctrlPr>
                        </m:naryPr>
                        <m:sub>
                          <m:r>
                            <m:rPr>
                              <m:brk m:alnAt="23"/>
                            </m:rPr>
                            <a:rPr lang="en-US" sz="2400" i="1">
                              <a:solidFill>
                                <a:srgbClr val="FF0000"/>
                              </a:solidFill>
                              <a:latin typeface="Cambria Math" panose="02040503050406030204" pitchFamily="18" charset="0"/>
                            </a:rPr>
                            <m:t>𝑛</m:t>
                          </m:r>
                          <m:r>
                            <a:rPr lang="en-US" sz="2400" i="1">
                              <a:solidFill>
                                <a:srgbClr val="FF0000"/>
                              </a:solidFill>
                              <a:latin typeface="Cambria Math" panose="02040503050406030204" pitchFamily="18" charset="0"/>
                            </a:rPr>
                            <m:t>=0</m:t>
                          </m:r>
                        </m:sub>
                        <m:sup>
                          <m:r>
                            <a:rPr lang="en-US" sz="2400" i="1">
                              <a:solidFill>
                                <a:srgbClr val="FF0000"/>
                              </a:solidFill>
                              <a:latin typeface="Cambria Math" panose="02040503050406030204" pitchFamily="18" charset="0"/>
                            </a:rPr>
                            <m:t>𝑁</m:t>
                          </m:r>
                          <m:r>
                            <a:rPr lang="en-US" sz="2400" b="0" i="1" smtClean="0">
                              <a:solidFill>
                                <a:srgbClr val="FF0000"/>
                              </a:solidFill>
                              <a:latin typeface="Cambria Math" panose="02040503050406030204" pitchFamily="18" charset="0"/>
                            </a:rPr>
                            <m:t>−1</m:t>
                          </m:r>
                        </m:sup>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𝑏</m:t>
                              </m:r>
                            </m:e>
                            <m:sub>
                              <m:r>
                                <a:rPr lang="en-US" sz="2400" i="1">
                                  <a:solidFill>
                                    <a:srgbClr val="FF0000"/>
                                  </a:solidFill>
                                  <a:latin typeface="Cambria Math" panose="02040503050406030204" pitchFamily="18" charset="0"/>
                                </a:rPr>
                                <m:t>𝑛</m:t>
                              </m:r>
                            </m:sub>
                          </m:sSub>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r>
                            <a:rPr lang="en-US" sz="2400" i="1">
                              <a:solidFill>
                                <a:srgbClr val="FF0000"/>
                              </a:solidFill>
                              <a:latin typeface="Cambria Math" panose="02040503050406030204" pitchFamily="18" charset="0"/>
                            </a:rPr>
                            <m:t>)</m:t>
                          </m:r>
                        </m:e>
                      </m:nary>
                    </m:oMath>
                  </m:oMathPara>
                </a14:m>
                <a:endParaRPr lang="ru-RU" dirty="0"/>
              </a:p>
            </p:txBody>
          </p:sp>
        </mc:Choice>
        <mc:Fallback xmlns="">
          <p:sp>
            <p:nvSpPr>
              <p:cNvPr id="6" name="Прямоугольник 5">
                <a:extLst>
                  <a:ext uri="{FF2B5EF4-FFF2-40B4-BE49-F238E27FC236}">
                    <a16:creationId xmlns:a16="http://schemas.microsoft.com/office/drawing/2014/main" id="{717A2331-40FE-417A-A2C0-31C4101F88BD}"/>
                  </a:ext>
                </a:extLst>
              </p:cNvPr>
              <p:cNvSpPr>
                <a:spLocks noRot="1" noChangeAspect="1" noMove="1" noResize="1" noEditPoints="1" noAdjustHandles="1" noChangeArrowheads="1" noChangeShapeType="1" noTextEdit="1"/>
              </p:cNvSpPr>
              <p:nvPr/>
            </p:nvSpPr>
            <p:spPr>
              <a:xfrm>
                <a:off x="3147176" y="2068938"/>
                <a:ext cx="3070712" cy="1131143"/>
              </a:xfrm>
              <a:prstGeom prst="rect">
                <a:avLst/>
              </a:prstGeom>
              <a:blipFill>
                <a:blip r:embed="rId3"/>
                <a:stretch>
                  <a:fillRect/>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F04D9BCB-A444-4E51-B416-454A34FD6447}"/>
              </a:ext>
            </a:extLst>
          </p:cNvPr>
          <p:cNvSpPr txBox="1"/>
          <p:nvPr/>
        </p:nvSpPr>
        <p:spPr>
          <a:xfrm>
            <a:off x="6361810" y="2403676"/>
            <a:ext cx="2320635" cy="461665"/>
          </a:xfrm>
          <a:prstGeom prst="rect">
            <a:avLst/>
          </a:prstGeom>
          <a:noFill/>
        </p:spPr>
        <p:txBody>
          <a:bodyPr wrap="none" rtlCol="0">
            <a:spAutoFit/>
          </a:bodyPr>
          <a:lstStyle/>
          <a:p>
            <a:r>
              <a:rPr lang="en-US" sz="2400" dirty="0"/>
              <a:t>already has built.</a:t>
            </a:r>
          </a:p>
        </p:txBody>
      </p:sp>
      <p:sp>
        <p:nvSpPr>
          <p:cNvPr id="10" name="TextBox 9">
            <a:extLst>
              <a:ext uri="{FF2B5EF4-FFF2-40B4-BE49-F238E27FC236}">
                <a16:creationId xmlns:a16="http://schemas.microsoft.com/office/drawing/2014/main" id="{17F656CA-4019-47EC-9029-5583A1477D8C}"/>
              </a:ext>
            </a:extLst>
          </p:cNvPr>
          <p:cNvSpPr txBox="1"/>
          <p:nvPr/>
        </p:nvSpPr>
        <p:spPr>
          <a:xfrm>
            <a:off x="3147176" y="1371409"/>
            <a:ext cx="1744708" cy="461665"/>
          </a:xfrm>
          <a:prstGeom prst="rect">
            <a:avLst/>
          </a:prstGeom>
          <a:noFill/>
        </p:spPr>
        <p:txBody>
          <a:bodyPr wrap="none" rtlCol="0">
            <a:spAutoFit/>
          </a:bodyPr>
          <a:lstStyle/>
          <a:p>
            <a:r>
              <a:rPr lang="en-US" sz="2400" dirty="0"/>
              <a:t>Assume that</a:t>
            </a:r>
          </a:p>
        </p:txBody>
      </p:sp>
      <p:sp>
        <p:nvSpPr>
          <p:cNvPr id="11" name="TextBox 10">
            <a:extLst>
              <a:ext uri="{FF2B5EF4-FFF2-40B4-BE49-F238E27FC236}">
                <a16:creationId xmlns:a16="http://schemas.microsoft.com/office/drawing/2014/main" id="{63296971-FAED-4618-B304-7EC447A87A1F}"/>
              </a:ext>
            </a:extLst>
          </p:cNvPr>
          <p:cNvSpPr txBox="1"/>
          <p:nvPr/>
        </p:nvSpPr>
        <p:spPr>
          <a:xfrm>
            <a:off x="3147176" y="3902641"/>
            <a:ext cx="2216697" cy="461665"/>
          </a:xfrm>
          <a:prstGeom prst="rect">
            <a:avLst/>
          </a:prstGeom>
          <a:noFill/>
        </p:spPr>
        <p:txBody>
          <a:bodyPr wrap="none" rtlCol="0">
            <a:spAutoFit/>
          </a:bodyPr>
          <a:lstStyle/>
          <a:p>
            <a:r>
              <a:rPr lang="en-US" sz="2400" dirty="0"/>
              <a:t>Then our task is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CADDE-D11B-4920-9AA5-E12D38E3E529}"/>
                  </a:ext>
                </a:extLst>
              </p:cNvPr>
              <p:cNvSpPr txBox="1"/>
              <p:nvPr/>
            </p:nvSpPr>
            <p:spPr>
              <a:xfrm>
                <a:off x="3147176" y="4741817"/>
                <a:ext cx="6168932"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FF0000"/>
                          </a:solidFill>
                          <a:latin typeface="Cambria Math" panose="02040503050406030204" pitchFamily="18" charset="0"/>
                        </a:rPr>
                        <m:t>𝐿</m:t>
                      </m:r>
                      <m:d>
                        <m:dPr>
                          <m:ctrlPr>
                            <a:rPr lang="en-US" sz="2400" i="1" dirty="0">
                              <a:solidFill>
                                <a:srgbClr val="FF0000"/>
                              </a:solidFill>
                              <a:latin typeface="Cambria Math" panose="02040503050406030204" pitchFamily="18" charset="0"/>
                            </a:rPr>
                          </m:ctrlPr>
                        </m:dPr>
                        <m:e>
                          <m:r>
                            <a:rPr lang="en-US" sz="2400" i="1" dirty="0" err="1">
                              <a:solidFill>
                                <a:srgbClr val="FF0000"/>
                              </a:solidFill>
                              <a:latin typeface="Cambria Math" panose="02040503050406030204" pitchFamily="18" charset="0"/>
                            </a:rPr>
                            <m:t>𝑦</m:t>
                          </m:r>
                          <m:r>
                            <a:rPr lang="en-US" sz="2400" i="1" dirty="0" err="1">
                              <a:solidFill>
                                <a:srgbClr val="FF0000"/>
                              </a:solidFill>
                              <a:latin typeface="Cambria Math" panose="02040503050406030204" pitchFamily="18" charset="0"/>
                            </a:rPr>
                            <m:t>,</m:t>
                          </m:r>
                          <m:r>
                            <a:rPr lang="en-US" sz="2400" i="1" dirty="0" err="1">
                              <a:solidFill>
                                <a:srgbClr val="FF0000"/>
                              </a:solidFill>
                              <a:latin typeface="Cambria Math" panose="02040503050406030204" pitchFamily="18" charset="0"/>
                            </a:rPr>
                            <m:t>h</m:t>
                          </m:r>
                        </m:e>
                      </m:d>
                      <m:r>
                        <a:rPr lang="en-US" sz="2400" b="0" i="1" dirty="0" smtClean="0">
                          <a:solidFill>
                            <a:srgbClr val="FF0000"/>
                          </a:solidFill>
                          <a:latin typeface="Cambria Math" panose="02040503050406030204" pitchFamily="18" charset="0"/>
                        </a:rPr>
                        <m:t>=</m:t>
                      </m:r>
                      <m:nary>
                        <m:naryPr>
                          <m:chr m:val="∑"/>
                          <m:ctrlPr>
                            <a:rPr lang="en-US" sz="2400" b="0" i="1" dirty="0" smtClean="0">
                              <a:solidFill>
                                <a:srgbClr val="FF0000"/>
                              </a:solidFill>
                              <a:latin typeface="Cambria Math" panose="02040503050406030204" pitchFamily="18" charset="0"/>
                            </a:rPr>
                          </m:ctrlPr>
                        </m:naryPr>
                        <m:sub>
                          <m:r>
                            <m:rPr>
                              <m:brk m:alnAt="23"/>
                            </m:rPr>
                            <a:rPr lang="en-US" sz="2400" b="0" i="1" dirty="0" smtClean="0">
                              <a:solidFill>
                                <a:srgbClr val="FF0000"/>
                              </a:solidFill>
                              <a:latin typeface="Cambria Math" panose="02040503050406030204" pitchFamily="18" charset="0"/>
                            </a:rPr>
                            <m:t>𝑖</m:t>
                          </m:r>
                          <m:r>
                            <a:rPr lang="en-US" sz="2400" b="0" i="1" dirty="0" smtClean="0">
                              <a:solidFill>
                                <a:srgbClr val="FF0000"/>
                              </a:solidFill>
                              <a:latin typeface="Cambria Math" panose="02040503050406030204" pitchFamily="18" charset="0"/>
                            </a:rPr>
                            <m:t>=1</m:t>
                          </m:r>
                        </m:sub>
                        <m:sup>
                          <m:r>
                            <a:rPr lang="en-US" sz="2400" b="0" i="1" dirty="0" smtClean="0">
                              <a:solidFill>
                                <a:srgbClr val="FF0000"/>
                              </a:solidFill>
                              <a:latin typeface="Cambria Math" panose="02040503050406030204" pitchFamily="18" charset="0"/>
                            </a:rPr>
                            <m:t>𝑚</m:t>
                          </m:r>
                        </m:sup>
                        <m:e>
                          <m:d>
                            <m:dPr>
                              <m:ctrlPr>
                                <a:rPr lang="en-US" sz="2400" b="0" i="1" dirty="0" smtClean="0">
                                  <a:solidFill>
                                    <a:srgbClr val="FF0000"/>
                                  </a:solidFill>
                                  <a:latin typeface="Cambria Math" panose="02040503050406030204" pitchFamily="18" charset="0"/>
                                </a:rPr>
                              </m:ctrlPr>
                            </m:dPr>
                            <m:e>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𝑖</m:t>
                                  </m:r>
                                </m:sub>
                              </m:sSub>
                              <m:r>
                                <a:rPr lang="en-US" sz="2400" b="0" i="1" dirty="0"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𝑁</m:t>
                                  </m:r>
                                  <m:r>
                                    <a:rPr lang="en-US" sz="2400" i="1">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𝑏</m:t>
                                  </m:r>
                                </m:e>
                                <m:sub>
                                  <m:r>
                                    <a:rPr lang="en-US" sz="2400" b="0" i="1" smtClean="0">
                                      <a:solidFill>
                                        <a:srgbClr val="FF0000"/>
                                      </a:solidFill>
                                      <a:latin typeface="Cambria Math" panose="02040503050406030204" pitchFamily="18" charset="0"/>
                                    </a:rPr>
                                    <m:t>𝑁</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e>
                          </m:d>
                          <m:r>
                            <a:rPr lang="en-US" sz="2400" b="0" i="1" dirty="0" smtClean="0">
                              <a:solidFill>
                                <a:srgbClr val="FF0000"/>
                              </a:solidFill>
                              <a:latin typeface="Cambria Math" panose="02040503050406030204" pitchFamily="18" charset="0"/>
                            </a:rPr>
                            <m:t>→</m:t>
                          </m:r>
                          <m:r>
                            <a:rPr lang="en-US" sz="2400" b="0" i="0" dirty="0" smtClean="0">
                              <a:solidFill>
                                <a:srgbClr val="FF0000"/>
                              </a:solidFill>
                              <a:latin typeface="Cambria Math" panose="02040503050406030204" pitchFamily="18" charset="0"/>
                            </a:rPr>
                            <m:t> </m:t>
                          </m:r>
                          <m:func>
                            <m:funcPr>
                              <m:ctrlPr>
                                <a:rPr lang="en-US" sz="2400" b="0" i="1" dirty="0" smtClean="0">
                                  <a:solidFill>
                                    <a:srgbClr val="FF0000"/>
                                  </a:solidFill>
                                  <a:latin typeface="Cambria Math" panose="02040503050406030204" pitchFamily="18" charset="0"/>
                                </a:rPr>
                              </m:ctrlPr>
                            </m:funcPr>
                            <m:fName>
                              <m:limLow>
                                <m:limLowPr>
                                  <m:ctrlPr>
                                    <a:rPr lang="en-US" sz="2400" b="0" i="1" dirty="0" smtClean="0">
                                      <a:solidFill>
                                        <a:srgbClr val="FF0000"/>
                                      </a:solidFill>
                                      <a:latin typeface="Cambria Math" panose="02040503050406030204" pitchFamily="18" charset="0"/>
                                    </a:rPr>
                                  </m:ctrlPr>
                                </m:limLowPr>
                                <m:e>
                                  <m:r>
                                    <m:rPr>
                                      <m:sty m:val="p"/>
                                    </m:rPr>
                                    <a:rPr lang="en-US" sz="2400" b="0" i="0" dirty="0" smtClean="0">
                                      <a:solidFill>
                                        <a:srgbClr val="FF0000"/>
                                      </a:solidFill>
                                      <a:latin typeface="Cambria Math" panose="02040503050406030204" pitchFamily="18" charset="0"/>
                                    </a:rPr>
                                    <m:t>min</m:t>
                                  </m:r>
                                </m:e>
                                <m:lim>
                                  <m:r>
                                    <a:rPr lang="en-US" sz="2400" b="0" i="1" dirty="0" smtClean="0">
                                      <a:solidFill>
                                        <a:srgbClr val="FF0000"/>
                                      </a:solidFill>
                                      <a:latin typeface="Cambria Math" panose="02040503050406030204" pitchFamily="18" charset="0"/>
                                    </a:rPr>
                                    <m:t>𝑏</m:t>
                                  </m:r>
                                </m:lim>
                              </m:limLow>
                            </m:fName>
                            <m:e/>
                          </m:func>
                        </m:e>
                      </m:nary>
                    </m:oMath>
                  </m:oMathPara>
                </a14:m>
                <a:endParaRPr lang="ru-RU" dirty="0"/>
              </a:p>
            </p:txBody>
          </p:sp>
        </mc:Choice>
        <mc:Fallback xmlns="">
          <p:sp>
            <p:nvSpPr>
              <p:cNvPr id="12" name="TextBox 11">
                <a:extLst>
                  <a:ext uri="{FF2B5EF4-FFF2-40B4-BE49-F238E27FC236}">
                    <a16:creationId xmlns:a16="http://schemas.microsoft.com/office/drawing/2014/main" id="{F08CADDE-D11B-4920-9AA5-E12D38E3E529}"/>
                  </a:ext>
                </a:extLst>
              </p:cNvPr>
              <p:cNvSpPr txBox="1">
                <a:spLocks noRot="1" noChangeAspect="1" noMove="1" noResize="1" noEditPoints="1" noAdjustHandles="1" noChangeArrowheads="1" noChangeShapeType="1" noTextEdit="1"/>
              </p:cNvSpPr>
              <p:nvPr/>
            </p:nvSpPr>
            <p:spPr>
              <a:xfrm>
                <a:off x="3147176" y="4741817"/>
                <a:ext cx="6168932" cy="1100558"/>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6922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 algorithm learning </a:t>
            </a:r>
            <a:endParaRPr lang="ru-RU" sz="32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CADDE-D11B-4920-9AA5-E12D38E3E529}"/>
                  </a:ext>
                </a:extLst>
              </p:cNvPr>
              <p:cNvSpPr txBox="1"/>
              <p:nvPr/>
            </p:nvSpPr>
            <p:spPr>
              <a:xfrm>
                <a:off x="1031024" y="1933303"/>
                <a:ext cx="5564665" cy="1100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srgbClr val="FF0000"/>
                          </a:solidFill>
                          <a:latin typeface="Cambria Math" panose="02040503050406030204" pitchFamily="18" charset="0"/>
                        </a:rPr>
                        <m:t>𝐹</m:t>
                      </m:r>
                      <m:r>
                        <a:rPr lang="en-US" sz="2400" b="0" i="1"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𝑠</m:t>
                      </m:r>
                      <m:r>
                        <a:rPr lang="en-US" sz="2400" b="0" i="1" dirty="0" smtClean="0">
                          <a:solidFill>
                            <a:srgbClr val="FF0000"/>
                          </a:solidFill>
                          <a:latin typeface="Cambria Math" panose="02040503050406030204" pitchFamily="18" charset="0"/>
                        </a:rPr>
                        <m:t>)=</m:t>
                      </m:r>
                      <m:nary>
                        <m:naryPr>
                          <m:chr m:val="∑"/>
                          <m:ctrlPr>
                            <a:rPr lang="en-US" sz="2400" b="0" i="1" dirty="0" smtClean="0">
                              <a:solidFill>
                                <a:srgbClr val="FF0000"/>
                              </a:solidFill>
                              <a:latin typeface="Cambria Math" panose="02040503050406030204" pitchFamily="18" charset="0"/>
                            </a:rPr>
                          </m:ctrlPr>
                        </m:naryPr>
                        <m:sub>
                          <m:r>
                            <m:rPr>
                              <m:brk m:alnAt="23"/>
                            </m:rPr>
                            <a:rPr lang="en-US" sz="2400" b="0" i="1" dirty="0" smtClean="0">
                              <a:solidFill>
                                <a:srgbClr val="FF0000"/>
                              </a:solidFill>
                              <a:latin typeface="Cambria Math" panose="02040503050406030204" pitchFamily="18" charset="0"/>
                            </a:rPr>
                            <m:t>𝑖</m:t>
                          </m:r>
                          <m:r>
                            <a:rPr lang="en-US" sz="2400" b="0" i="1" dirty="0" smtClean="0">
                              <a:solidFill>
                                <a:srgbClr val="FF0000"/>
                              </a:solidFill>
                              <a:latin typeface="Cambria Math" panose="02040503050406030204" pitchFamily="18" charset="0"/>
                            </a:rPr>
                            <m:t>=1</m:t>
                          </m:r>
                        </m:sub>
                        <m:sup>
                          <m:r>
                            <a:rPr lang="en-US" sz="2400" b="0" i="1" dirty="0" smtClean="0">
                              <a:solidFill>
                                <a:srgbClr val="FF0000"/>
                              </a:solidFill>
                              <a:latin typeface="Cambria Math" panose="02040503050406030204" pitchFamily="18" charset="0"/>
                            </a:rPr>
                            <m:t>𝑚</m:t>
                          </m:r>
                        </m:sup>
                        <m:e>
                          <m:d>
                            <m:dPr>
                              <m:ctrlPr>
                                <a:rPr lang="en-US" sz="2400" b="0" i="1" dirty="0" smtClean="0">
                                  <a:solidFill>
                                    <a:srgbClr val="FF0000"/>
                                  </a:solidFill>
                                  <a:latin typeface="Cambria Math" panose="02040503050406030204" pitchFamily="18" charset="0"/>
                                </a:rPr>
                              </m:ctrlPr>
                            </m:dPr>
                            <m:e>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𝑖</m:t>
                                  </m:r>
                                </m:sub>
                              </m:sSub>
                              <m:r>
                                <a:rPr lang="en-US" sz="2400" b="0" i="1" dirty="0"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𝑁</m:t>
                                  </m:r>
                                  <m:r>
                                    <a:rPr lang="en-US" sz="2400" i="1">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𝑠</m:t>
                                  </m:r>
                                </m:e>
                                <m:sub>
                                  <m:r>
                                    <a:rPr lang="en-US" sz="2400" b="0" i="1" smtClean="0">
                                      <a:solidFill>
                                        <a:srgbClr val="FF0000"/>
                                      </a:solidFill>
                                      <a:latin typeface="Cambria Math" panose="02040503050406030204" pitchFamily="18" charset="0"/>
                                    </a:rPr>
                                    <m:t>𝑖</m:t>
                                  </m:r>
                                </m:sub>
                              </m:sSub>
                            </m:e>
                          </m:d>
                          <m:r>
                            <a:rPr lang="en-US" sz="2400" b="0" i="1" dirty="0" smtClean="0">
                              <a:solidFill>
                                <a:srgbClr val="FF0000"/>
                              </a:solidFill>
                              <a:latin typeface="Cambria Math" panose="02040503050406030204" pitchFamily="18" charset="0"/>
                            </a:rPr>
                            <m:t>→</m:t>
                          </m:r>
                          <m:r>
                            <a:rPr lang="en-US" sz="2400" b="0" i="0" dirty="0" smtClean="0">
                              <a:solidFill>
                                <a:srgbClr val="FF0000"/>
                              </a:solidFill>
                              <a:latin typeface="Cambria Math" panose="02040503050406030204" pitchFamily="18" charset="0"/>
                            </a:rPr>
                            <m:t> </m:t>
                          </m:r>
                          <m:func>
                            <m:funcPr>
                              <m:ctrlPr>
                                <a:rPr lang="en-US" sz="2400" b="0" i="1" dirty="0" smtClean="0">
                                  <a:solidFill>
                                    <a:srgbClr val="FF0000"/>
                                  </a:solidFill>
                                  <a:latin typeface="Cambria Math" panose="02040503050406030204" pitchFamily="18" charset="0"/>
                                </a:rPr>
                              </m:ctrlPr>
                            </m:funcPr>
                            <m:fName>
                              <m:limLow>
                                <m:limLowPr>
                                  <m:ctrlPr>
                                    <a:rPr lang="en-US" sz="2400" b="0" i="1" dirty="0" smtClean="0">
                                      <a:solidFill>
                                        <a:srgbClr val="FF0000"/>
                                      </a:solidFill>
                                      <a:latin typeface="Cambria Math" panose="02040503050406030204" pitchFamily="18" charset="0"/>
                                    </a:rPr>
                                  </m:ctrlPr>
                                </m:limLowPr>
                                <m:e>
                                  <m:r>
                                    <m:rPr>
                                      <m:sty m:val="p"/>
                                    </m:rPr>
                                    <a:rPr lang="en-US" sz="2400" b="0" i="0" dirty="0" smtClean="0">
                                      <a:solidFill>
                                        <a:srgbClr val="FF0000"/>
                                      </a:solidFill>
                                      <a:latin typeface="Cambria Math" panose="02040503050406030204" pitchFamily="18" charset="0"/>
                                    </a:rPr>
                                    <m:t>min</m:t>
                                  </m:r>
                                </m:e>
                                <m:lim>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𝑠</m:t>
                                      </m:r>
                                    </m:e>
                                    <m:sub>
                                      <m:r>
                                        <a:rPr lang="en-US" sz="2400" b="0" i="1" dirty="0" smtClean="0">
                                          <a:solidFill>
                                            <a:srgbClr val="FF0000"/>
                                          </a:solidFill>
                                          <a:latin typeface="Cambria Math" panose="02040503050406030204" pitchFamily="18" charset="0"/>
                                        </a:rPr>
                                        <m:t>1</m:t>
                                      </m:r>
                                    </m:sub>
                                  </m:sSub>
                                  <m:r>
                                    <a:rPr lang="en-US" sz="2400" b="0" i="1" dirty="0" smtClean="0">
                                      <a:solidFill>
                                        <a:srgbClr val="FF0000"/>
                                      </a:solidFill>
                                      <a:latin typeface="Cambria Math" panose="02040503050406030204" pitchFamily="18" charset="0"/>
                                    </a:rPr>
                                    <m:t>,…,</m:t>
                                  </m:r>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𝑠</m:t>
                                      </m:r>
                                    </m:e>
                                    <m:sub>
                                      <m:r>
                                        <a:rPr lang="en-US" sz="2400" b="0" i="1" dirty="0" smtClean="0">
                                          <a:solidFill>
                                            <a:srgbClr val="FF0000"/>
                                          </a:solidFill>
                                          <a:latin typeface="Cambria Math" panose="02040503050406030204" pitchFamily="18" charset="0"/>
                                        </a:rPr>
                                        <m:t>𝑁</m:t>
                                      </m:r>
                                    </m:sub>
                                  </m:sSub>
                                </m:lim>
                              </m:limLow>
                            </m:fName>
                            <m:e/>
                          </m:func>
                        </m:e>
                      </m:nary>
                    </m:oMath>
                  </m:oMathPara>
                </a14:m>
                <a:endParaRPr lang="ru-RU" dirty="0"/>
              </a:p>
            </p:txBody>
          </p:sp>
        </mc:Choice>
        <mc:Fallback xmlns="">
          <p:sp>
            <p:nvSpPr>
              <p:cNvPr id="12" name="TextBox 11">
                <a:extLst>
                  <a:ext uri="{FF2B5EF4-FFF2-40B4-BE49-F238E27FC236}">
                    <a16:creationId xmlns:a16="http://schemas.microsoft.com/office/drawing/2014/main" id="{F08CADDE-D11B-4920-9AA5-E12D38E3E529}"/>
                  </a:ext>
                </a:extLst>
              </p:cNvPr>
              <p:cNvSpPr txBox="1">
                <a:spLocks noRot="1" noChangeAspect="1" noMove="1" noResize="1" noEditPoints="1" noAdjustHandles="1" noChangeArrowheads="1" noChangeShapeType="1" noTextEdit="1"/>
              </p:cNvSpPr>
              <p:nvPr/>
            </p:nvSpPr>
            <p:spPr>
              <a:xfrm>
                <a:off x="1031024" y="1933303"/>
                <a:ext cx="5564665" cy="1100558"/>
              </a:xfrm>
              <a:prstGeom prst="rect">
                <a:avLst/>
              </a:prstGeom>
              <a:blipFill>
                <a:blip r:embed="rId3"/>
                <a:stretch>
                  <a:fillRect/>
                </a:stretch>
              </a:blipFill>
            </p:spPr>
            <p:txBody>
              <a:bodyPr/>
              <a:lstStyle/>
              <a:p>
                <a:r>
                  <a:rPr lang="ru-RU">
                    <a:noFill/>
                  </a:rPr>
                  <a:t> </a:t>
                </a:r>
              </a:p>
            </p:txBody>
          </p:sp>
        </mc:Fallback>
      </mc:AlternateContent>
      <p:sp>
        <p:nvSpPr>
          <p:cNvPr id="2" name="Прямоугольник 1">
            <a:extLst>
              <a:ext uri="{FF2B5EF4-FFF2-40B4-BE49-F238E27FC236}">
                <a16:creationId xmlns:a16="http://schemas.microsoft.com/office/drawing/2014/main" id="{0D93D08C-43D5-45B1-8E4A-78BB7739F7E4}"/>
              </a:ext>
            </a:extLst>
          </p:cNvPr>
          <p:cNvSpPr/>
          <p:nvPr/>
        </p:nvSpPr>
        <p:spPr>
          <a:xfrm>
            <a:off x="3563512" y="3244334"/>
            <a:ext cx="5274714" cy="369332"/>
          </a:xfrm>
          <a:prstGeom prst="rect">
            <a:avLst/>
          </a:prstGeom>
        </p:spPr>
        <p:txBody>
          <a:bodyPr wrap="none">
            <a:spAutoFit/>
          </a:bodyPr>
          <a:lstStyle/>
          <a:p>
            <a:r>
              <a:rPr lang="ru-RU" dirty="0" err="1"/>
              <a:t>What</a:t>
            </a:r>
            <a:r>
              <a:rPr lang="ru-RU" dirty="0"/>
              <a:t> </a:t>
            </a:r>
            <a:r>
              <a:rPr lang="ru-RU" dirty="0" err="1"/>
              <a:t>are</a:t>
            </a:r>
            <a:r>
              <a:rPr lang="ru-RU" dirty="0"/>
              <a:t> </a:t>
            </a:r>
            <a:r>
              <a:rPr lang="ru-RU" dirty="0" err="1"/>
              <a:t>the</a:t>
            </a:r>
            <a:r>
              <a:rPr lang="ru-RU" dirty="0"/>
              <a:t> </a:t>
            </a:r>
            <a:r>
              <a:rPr lang="ru-RU" dirty="0" err="1"/>
              <a:t>best</a:t>
            </a:r>
            <a:r>
              <a:rPr lang="ru-RU" dirty="0"/>
              <a:t> </a:t>
            </a:r>
            <a:r>
              <a:rPr lang="en-US" dirty="0"/>
              <a:t>predictions</a:t>
            </a:r>
            <a:r>
              <a:rPr lang="ru-RU" dirty="0"/>
              <a:t> </a:t>
            </a:r>
            <a:r>
              <a:rPr lang="ru-RU" dirty="0" err="1"/>
              <a:t>for</a:t>
            </a:r>
            <a:r>
              <a:rPr lang="ru-RU" dirty="0"/>
              <a:t> </a:t>
            </a:r>
            <a:r>
              <a:rPr lang="ru-RU" dirty="0" err="1"/>
              <a:t>the</a:t>
            </a:r>
            <a:r>
              <a:rPr lang="ru-RU" dirty="0"/>
              <a:t> </a:t>
            </a:r>
            <a:r>
              <a:rPr lang="ru-RU" dirty="0" err="1"/>
              <a:t>training</a:t>
            </a:r>
            <a:r>
              <a:rPr lang="ru-RU" dirty="0"/>
              <a:t> </a:t>
            </a:r>
            <a:r>
              <a:rPr lang="ru-RU" dirty="0" err="1"/>
              <a:t>sample</a:t>
            </a:r>
            <a:r>
              <a:rPr lang="ru-RU"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5FA804-330F-42C5-BAB1-7017ECAFE035}"/>
                  </a:ext>
                </a:extLst>
              </p:cNvPr>
              <p:cNvSpPr txBox="1"/>
              <p:nvPr/>
            </p:nvSpPr>
            <p:spPr>
              <a:xfrm>
                <a:off x="1031023" y="3449655"/>
                <a:ext cx="8146589" cy="6450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solidFill>
                            <a:srgbClr val="FF0000"/>
                          </a:solidFill>
                          <a:latin typeface="Cambria Math" panose="02040503050406030204" pitchFamily="18" charset="0"/>
                        </a:rPr>
                        <m:t>𝑠</m:t>
                      </m:r>
                      <m:r>
                        <a:rPr lang="en-US" sz="2400" b="0" i="1" dirty="0" smtClean="0">
                          <a:solidFill>
                            <a:srgbClr val="FF0000"/>
                          </a:solidFill>
                          <a:latin typeface="Cambria Math" panose="02040503050406030204" pitchFamily="18" charset="0"/>
                        </a:rPr>
                        <m:t>=−</m:t>
                      </m:r>
                      <m:r>
                        <m:rPr>
                          <m:sty m:val="p"/>
                        </m:rPr>
                        <a:rPr lang="en-US" sz="2400" b="0" i="0" dirty="0" smtClean="0">
                          <a:solidFill>
                            <a:srgbClr val="FF0000"/>
                          </a:solidFill>
                          <a:latin typeface="Cambria Math" panose="02040503050406030204" pitchFamily="18" charset="0"/>
                        </a:rPr>
                        <m:t>∇</m:t>
                      </m:r>
                      <m:r>
                        <a:rPr lang="en-US" sz="2400" b="0" i="1" dirty="0" smtClean="0">
                          <a:solidFill>
                            <a:srgbClr val="FF0000"/>
                          </a:solidFill>
                          <a:latin typeface="Cambria Math" panose="02040503050406030204" pitchFamily="18" charset="0"/>
                        </a:rPr>
                        <m:t>𝐹</m:t>
                      </m:r>
                      <m:d>
                        <m:dPr>
                          <m:ctrlPr>
                            <a:rPr lang="en-US" sz="2400" b="0" i="1" dirty="0" smtClean="0">
                              <a:solidFill>
                                <a:srgbClr val="FF0000"/>
                              </a:solidFill>
                              <a:latin typeface="Cambria Math" panose="02040503050406030204" pitchFamily="18" charset="0"/>
                            </a:rPr>
                          </m:ctrlPr>
                        </m:dPr>
                        <m:e>
                          <m:r>
                            <a:rPr lang="en-US" sz="2400" b="0" i="1" dirty="0" smtClean="0">
                              <a:solidFill>
                                <a:srgbClr val="FF0000"/>
                              </a:solidFill>
                              <a:latin typeface="Cambria Math" panose="02040503050406030204" pitchFamily="18" charset="0"/>
                            </a:rPr>
                            <m:t>𝑠</m:t>
                          </m:r>
                        </m:e>
                      </m:d>
                      <m:r>
                        <a:rPr lang="en-US" sz="2400" b="0" i="1" dirty="0" smtClean="0">
                          <a:solidFill>
                            <a:srgbClr val="FF0000"/>
                          </a:solidFill>
                          <a:latin typeface="Cambria Math" panose="02040503050406030204" pitchFamily="18" charset="0"/>
                        </a:rPr>
                        <m:t>=(−</m:t>
                      </m:r>
                      <m:sSubSup>
                        <m:sSubSupPr>
                          <m:ctrlPr>
                            <a:rPr lang="en-US" sz="2400" b="0" i="1" dirty="0" smtClean="0">
                              <a:solidFill>
                                <a:srgbClr val="FF0000"/>
                              </a:solidFill>
                              <a:latin typeface="Cambria Math" panose="02040503050406030204" pitchFamily="18" charset="0"/>
                            </a:rPr>
                          </m:ctrlPr>
                        </m:sSubSupPr>
                        <m:e>
                          <m:r>
                            <a:rPr lang="en-US" sz="2400" i="1" dirty="0">
                              <a:solidFill>
                                <a:srgbClr val="FF0000"/>
                              </a:solidFill>
                              <a:latin typeface="Cambria Math" panose="02040503050406030204" pitchFamily="18" charset="0"/>
                            </a:rPr>
                            <m:t>𝐿</m:t>
                          </m:r>
                        </m:e>
                        <m:sub>
                          <m:r>
                            <a:rPr lang="en-US" sz="2400" b="0" i="1" dirty="0" smtClean="0">
                              <a:solidFill>
                                <a:srgbClr val="FF0000"/>
                              </a:solidFill>
                              <a:latin typeface="Cambria Math" panose="02040503050406030204" pitchFamily="18" charset="0"/>
                            </a:rPr>
                            <m:t>h</m:t>
                          </m:r>
                        </m:sub>
                        <m:sup>
                          <m:r>
                            <a:rPr lang="en-US" sz="2400" b="0" i="1" dirty="0" smtClean="0">
                              <a:solidFill>
                                <a:srgbClr val="FF0000"/>
                              </a:solidFill>
                              <a:latin typeface="Cambria Math" panose="02040503050406030204" pitchFamily="18" charset="0"/>
                            </a:rPr>
                            <m:t>′</m:t>
                          </m:r>
                        </m:sup>
                      </m:sSubSup>
                      <m:d>
                        <m:dPr>
                          <m:ctrlPr>
                            <a:rPr lang="en-US" sz="2400" i="1" dirty="0">
                              <a:solidFill>
                                <a:srgbClr val="FF0000"/>
                              </a:solidFill>
                              <a:latin typeface="Cambria Math" panose="02040503050406030204" pitchFamily="18" charset="0"/>
                            </a:rPr>
                          </m:ctrlPr>
                        </m:dPr>
                        <m:e>
                          <m:sSub>
                            <m:sSubPr>
                              <m:ctrlPr>
                                <a:rPr lang="en-US" sz="2400" b="0" i="1" dirty="0" smtClean="0">
                                  <a:solidFill>
                                    <a:srgbClr val="FF0000"/>
                                  </a:solidFill>
                                  <a:latin typeface="Cambria Math" panose="02040503050406030204" pitchFamily="18" charset="0"/>
                                </a:rPr>
                              </m:ctrlPr>
                            </m:sSubPr>
                            <m:e>
                              <m:r>
                                <a:rPr lang="en-US" sz="2400" i="1" dirty="0" err="1">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1</m:t>
                              </m:r>
                            </m:sub>
                          </m:sSub>
                          <m:r>
                            <a:rPr lang="en-US" sz="2400" i="1" dirty="0" err="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𝑁</m:t>
                              </m:r>
                              <m:r>
                                <a:rPr lang="en-US" sz="2400" i="1">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1</m:t>
                                  </m:r>
                                </m:sub>
                              </m:sSub>
                            </m:e>
                          </m:d>
                          <m:r>
                            <a:rPr lang="en-US" sz="2400" b="0" i="1" smtClean="0">
                              <a:solidFill>
                                <a:srgbClr val="FF0000"/>
                              </a:solidFill>
                              <a:latin typeface="Cambria Math" panose="02040503050406030204" pitchFamily="18" charset="0"/>
                            </a:rPr>
                            <m:t>,…,</m:t>
                          </m:r>
                          <m:r>
                            <a:rPr lang="en-US" sz="2400" i="1" dirty="0">
                              <a:solidFill>
                                <a:srgbClr val="FF0000"/>
                              </a:solidFill>
                              <a:latin typeface="Cambria Math" panose="02040503050406030204" pitchFamily="18" charset="0"/>
                            </a:rPr>
                            <m:t>−</m:t>
                          </m:r>
                          <m:sSubSup>
                            <m:sSubSupPr>
                              <m:ctrlPr>
                                <a:rPr lang="en-US" sz="2400" i="1" dirty="0">
                                  <a:solidFill>
                                    <a:srgbClr val="FF0000"/>
                                  </a:solidFill>
                                  <a:latin typeface="Cambria Math" panose="02040503050406030204" pitchFamily="18" charset="0"/>
                                </a:rPr>
                              </m:ctrlPr>
                            </m:sSubSupPr>
                            <m:e>
                              <m:r>
                                <a:rPr lang="en-US" sz="2400" i="1" dirty="0">
                                  <a:solidFill>
                                    <a:srgbClr val="FF0000"/>
                                  </a:solidFill>
                                  <a:latin typeface="Cambria Math" panose="02040503050406030204" pitchFamily="18" charset="0"/>
                                </a:rPr>
                                <m:t>𝐿</m:t>
                              </m:r>
                            </m:e>
                            <m:sub>
                              <m:r>
                                <a:rPr lang="en-US" sz="2400" i="1" dirty="0">
                                  <a:solidFill>
                                    <a:srgbClr val="FF0000"/>
                                  </a:solidFill>
                                  <a:latin typeface="Cambria Math" panose="02040503050406030204" pitchFamily="18" charset="0"/>
                                </a:rPr>
                                <m:t>h</m:t>
                              </m:r>
                            </m:sub>
                            <m:sup>
                              <m:r>
                                <a:rPr lang="en-US" sz="2400" i="1" dirty="0">
                                  <a:solidFill>
                                    <a:srgbClr val="FF0000"/>
                                  </a:solidFill>
                                  <a:latin typeface="Cambria Math" panose="02040503050406030204" pitchFamily="18" charset="0"/>
                                </a:rPr>
                                <m:t>′</m:t>
                              </m:r>
                            </m:sup>
                          </m:sSubSup>
                          <m:d>
                            <m:dPr>
                              <m:ctrlPr>
                                <a:rPr lang="en-US" sz="2400" i="1" dirty="0">
                                  <a:solidFill>
                                    <a:srgbClr val="FF0000"/>
                                  </a:solidFill>
                                  <a:latin typeface="Cambria Math" panose="02040503050406030204" pitchFamily="18" charset="0"/>
                                </a:rPr>
                              </m:ctrlPr>
                            </m:dPr>
                            <m:e>
                              <m:sSub>
                                <m:sSubPr>
                                  <m:ctrlPr>
                                    <a:rPr lang="en-US" sz="2400" i="1" dirty="0">
                                      <a:solidFill>
                                        <a:srgbClr val="FF0000"/>
                                      </a:solidFill>
                                      <a:latin typeface="Cambria Math" panose="02040503050406030204" pitchFamily="18" charset="0"/>
                                    </a:rPr>
                                  </m:ctrlPr>
                                </m:sSubPr>
                                <m:e>
                                  <m:r>
                                    <a:rPr lang="en-US" sz="2400" i="1" dirty="0" err="1">
                                      <a:solidFill>
                                        <a:srgbClr val="FF0000"/>
                                      </a:solidFill>
                                      <a:latin typeface="Cambria Math" panose="02040503050406030204" pitchFamily="18" charset="0"/>
                                    </a:rPr>
                                    <m:t>𝑦</m:t>
                                  </m:r>
                                </m:e>
                                <m:sub>
                                  <m:r>
                                    <a:rPr lang="en-US" sz="2400" b="0" i="1" dirty="0" smtClean="0">
                                      <a:solidFill>
                                        <a:srgbClr val="FF0000"/>
                                      </a:solidFill>
                                      <a:latin typeface="Cambria Math" panose="02040503050406030204" pitchFamily="18" charset="0"/>
                                    </a:rPr>
                                    <m:t>𝑚</m:t>
                                  </m:r>
                                </m:sub>
                              </m:sSub>
                              <m:r>
                                <a:rPr lang="en-US" sz="2400" i="1" dirty="0" err="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𝑁</m:t>
                                  </m:r>
                                  <m:r>
                                    <a:rPr lang="en-US" sz="2400" i="1">
                                      <a:solidFill>
                                        <a:srgbClr val="FF0000"/>
                                      </a:solidFill>
                                      <a:latin typeface="Cambria Math" panose="02040503050406030204" pitchFamily="18" charset="0"/>
                                    </a:rPr>
                                    <m:t>−1</m:t>
                                  </m:r>
                                </m:sub>
                              </m:sSub>
                              <m:d>
                                <m:dPr>
                                  <m:ctrlPr>
                                    <a:rPr lang="en-US" sz="2400" i="1">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𝑥</m:t>
                                      </m:r>
                                    </m:e>
                                    <m:sub>
                                      <m:r>
                                        <a:rPr lang="en-US" sz="2400" b="0" i="1" smtClean="0">
                                          <a:solidFill>
                                            <a:srgbClr val="FF0000"/>
                                          </a:solidFill>
                                          <a:latin typeface="Cambria Math" panose="02040503050406030204" pitchFamily="18" charset="0"/>
                                        </a:rPr>
                                        <m:t>𝑚</m:t>
                                      </m:r>
                                    </m:sub>
                                  </m:sSub>
                                </m:e>
                              </m:d>
                            </m:e>
                          </m:d>
                        </m:e>
                      </m:d>
                    </m:oMath>
                  </m:oMathPara>
                </a14:m>
                <a:endParaRPr lang="ru-RU" dirty="0"/>
              </a:p>
            </p:txBody>
          </p:sp>
        </mc:Choice>
        <mc:Fallback xmlns="">
          <p:sp>
            <p:nvSpPr>
              <p:cNvPr id="9" name="TextBox 8">
                <a:extLst>
                  <a:ext uri="{FF2B5EF4-FFF2-40B4-BE49-F238E27FC236}">
                    <a16:creationId xmlns:a16="http://schemas.microsoft.com/office/drawing/2014/main" id="{395FA804-330F-42C5-BAB1-7017ECAFE035}"/>
                  </a:ext>
                </a:extLst>
              </p:cNvPr>
              <p:cNvSpPr txBox="1">
                <a:spLocks noRot="1" noChangeAspect="1" noMove="1" noResize="1" noEditPoints="1" noAdjustHandles="1" noChangeArrowheads="1" noChangeShapeType="1" noTextEdit="1"/>
              </p:cNvSpPr>
              <p:nvPr/>
            </p:nvSpPr>
            <p:spPr>
              <a:xfrm>
                <a:off x="1031023" y="3449655"/>
                <a:ext cx="8146589" cy="645048"/>
              </a:xfrm>
              <a:prstGeom prst="rect">
                <a:avLst/>
              </a:prstGeom>
              <a:blipFill>
                <a:blip r:embed="rId4"/>
                <a:stretch>
                  <a:fillRect/>
                </a:stretch>
              </a:blipFill>
            </p:spPr>
            <p:txBody>
              <a:bodyPr/>
              <a:lstStyle/>
              <a:p>
                <a:r>
                  <a:rPr lang="ru-RU">
                    <a:noFill/>
                  </a:rPr>
                  <a:t> </a:t>
                </a:r>
              </a:p>
            </p:txBody>
          </p:sp>
        </mc:Fallback>
      </mc:AlternateContent>
      <p:sp>
        <p:nvSpPr>
          <p:cNvPr id="3" name="Прямоугольник 2">
            <a:extLst>
              <a:ext uri="{FF2B5EF4-FFF2-40B4-BE49-F238E27FC236}">
                <a16:creationId xmlns:a16="http://schemas.microsoft.com/office/drawing/2014/main" id="{0361FE2F-62F5-4B70-B9A6-E9E0DAA81768}"/>
              </a:ext>
            </a:extLst>
          </p:cNvPr>
          <p:cNvSpPr/>
          <p:nvPr/>
        </p:nvSpPr>
        <p:spPr>
          <a:xfrm>
            <a:off x="4053908" y="4145127"/>
            <a:ext cx="1654492" cy="369332"/>
          </a:xfrm>
          <a:prstGeom prst="rect">
            <a:avLst/>
          </a:prstGeom>
        </p:spPr>
        <p:txBody>
          <a:bodyPr wrap="none">
            <a:spAutoFit/>
          </a:bodyPr>
          <a:lstStyle/>
          <a:p>
            <a:r>
              <a:rPr lang="ru-RU" dirty="0" err="1"/>
              <a:t>first</a:t>
            </a:r>
            <a:r>
              <a:rPr lang="ru-RU" dirty="0"/>
              <a:t> </a:t>
            </a:r>
            <a:r>
              <a:rPr lang="ru-RU" dirty="0" err="1"/>
              <a:t>object</a:t>
            </a:r>
            <a:r>
              <a:rPr lang="ru-RU" dirty="0"/>
              <a:t> </a:t>
            </a:r>
            <a:r>
              <a:rPr lang="ru-RU" dirty="0" err="1"/>
              <a:t>shift</a:t>
            </a:r>
            <a:endParaRPr lang="ru-RU" dirty="0"/>
          </a:p>
        </p:txBody>
      </p:sp>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A76F5D52-16E0-47BC-B1A1-882A78274AA5}"/>
                  </a:ext>
                </a:extLst>
              </p:cNvPr>
              <p:cNvSpPr/>
              <p:nvPr/>
            </p:nvSpPr>
            <p:spPr>
              <a:xfrm>
                <a:off x="6731794" y="4145127"/>
                <a:ext cx="1680460" cy="374270"/>
              </a:xfrm>
              <a:prstGeom prst="rect">
                <a:avLst/>
              </a:prstGeom>
            </p:spPr>
            <p:txBody>
              <a:bodyPr wrap="none">
                <a:sp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𝑡h</m:t>
                        </m:r>
                      </m:sup>
                    </m:sSup>
                  </m:oMath>
                </a14:m>
                <a:r>
                  <a:rPr lang="ru-RU" dirty="0"/>
                  <a:t> </a:t>
                </a:r>
                <a:r>
                  <a:rPr lang="ru-RU" dirty="0" err="1"/>
                  <a:t>object</a:t>
                </a:r>
                <a:r>
                  <a:rPr lang="ru-RU" dirty="0"/>
                  <a:t> </a:t>
                </a:r>
                <a:r>
                  <a:rPr lang="ru-RU" dirty="0" err="1"/>
                  <a:t>shift</a:t>
                </a:r>
                <a:endParaRPr lang="ru-RU" dirty="0"/>
              </a:p>
            </p:txBody>
          </p:sp>
        </mc:Choice>
        <mc:Fallback xmlns="">
          <p:sp>
            <p:nvSpPr>
              <p:cNvPr id="5" name="Прямоугольник 4">
                <a:extLst>
                  <a:ext uri="{FF2B5EF4-FFF2-40B4-BE49-F238E27FC236}">
                    <a16:creationId xmlns:a16="http://schemas.microsoft.com/office/drawing/2014/main" id="{A76F5D52-16E0-47BC-B1A1-882A78274AA5}"/>
                  </a:ext>
                </a:extLst>
              </p:cNvPr>
              <p:cNvSpPr>
                <a:spLocks noRot="1" noChangeAspect="1" noMove="1" noResize="1" noEditPoints="1" noAdjustHandles="1" noChangeArrowheads="1" noChangeShapeType="1" noTextEdit="1"/>
              </p:cNvSpPr>
              <p:nvPr/>
            </p:nvSpPr>
            <p:spPr>
              <a:xfrm>
                <a:off x="6731794" y="4145127"/>
                <a:ext cx="1680460" cy="374270"/>
              </a:xfrm>
              <a:prstGeom prst="rect">
                <a:avLst/>
              </a:prstGeom>
              <a:blipFill>
                <a:blip r:embed="rId5"/>
                <a:stretch>
                  <a:fillRect t="-8197" r="-2899" b="-26230"/>
                </a:stretch>
              </a:blipFill>
            </p:spPr>
            <p:txBody>
              <a:bodyPr/>
              <a:lstStyle/>
              <a:p>
                <a:r>
                  <a:rPr lang="ru-RU">
                    <a:noFill/>
                  </a:rPr>
                  <a:t> </a:t>
                </a:r>
              </a:p>
            </p:txBody>
          </p:sp>
        </mc:Fallback>
      </mc:AlternateContent>
    </p:spTree>
    <p:extLst>
      <p:ext uri="{BB962C8B-B14F-4D97-AF65-F5344CB8AC3E}">
        <p14:creationId xmlns:p14="http://schemas.microsoft.com/office/powerpoint/2010/main" val="3964718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1"/>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 algorithm learning </a:t>
            </a:r>
            <a:endParaRPr lang="ru-RU" sz="3200" dirty="0"/>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FF315A5F-D3E3-46F4-AB7A-543F7CB5A832}"/>
                  </a:ext>
                </a:extLst>
              </p:cNvPr>
              <p:cNvSpPr/>
              <p:nvPr/>
            </p:nvSpPr>
            <p:spPr>
              <a:xfrm>
                <a:off x="2167666" y="1213009"/>
                <a:ext cx="9144000" cy="2215991"/>
              </a:xfrm>
              <a:prstGeom prst="rect">
                <a:avLst/>
              </a:prstGeom>
            </p:spPr>
            <p:txBody>
              <a:bodyPr wrap="square">
                <a:spAutoFit/>
              </a:bodyPr>
              <a:lstStyle/>
              <a:p>
                <a:pPr marL="342900" indent="-342900">
                  <a:buFont typeface="Arial" panose="020B0604020202020204" pitchFamily="34" charset="0"/>
                  <a:buChar char="•"/>
                </a:pPr>
                <a:r>
                  <a:rPr lang="en-US" sz="2400" dirty="0"/>
                  <a:t>We know </a:t>
                </a:r>
                <a14:m>
                  <m:oMath xmlns:m="http://schemas.openxmlformats.org/officeDocument/2006/math">
                    <m:r>
                      <a:rPr lang="en-US" sz="2400" i="1" dirty="0" smtClean="0">
                        <a:solidFill>
                          <a:srgbClr val="FF0000"/>
                        </a:solidFill>
                        <a:latin typeface="Cambria Math" panose="02040503050406030204" pitchFamily="18" charset="0"/>
                      </a:rPr>
                      <m:t>𝑏</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𝑥</m:t>
                    </m:r>
                    <m:r>
                      <a:rPr lang="en-US" sz="2400" i="1" dirty="0" smtClean="0">
                        <a:solidFill>
                          <a:srgbClr val="FF0000"/>
                        </a:solidFill>
                        <a:latin typeface="Cambria Math" panose="02040503050406030204" pitchFamily="18" charset="0"/>
                      </a:rPr>
                      <m:t>)</m:t>
                    </m:r>
                  </m:oMath>
                </a14:m>
                <a:r>
                  <a:rPr lang="en-US" sz="2400" dirty="0"/>
                  <a:t> for the training sample.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need to find a function </a:t>
                </a:r>
                <a14:m>
                  <m:oMath xmlns:m="http://schemas.openxmlformats.org/officeDocument/2006/math">
                    <m:r>
                      <a:rPr lang="en-US" sz="2400" i="1" dirty="0">
                        <a:solidFill>
                          <a:srgbClr val="FF0000"/>
                        </a:solidFill>
                        <a:latin typeface="Cambria Math" panose="02040503050406030204" pitchFamily="18" charset="0"/>
                      </a:rPr>
                      <m:t>𝑏</m:t>
                    </m:r>
                    <m:r>
                      <a:rPr lang="en-US" sz="2400" i="1" dirty="0">
                        <a:solidFill>
                          <a:srgbClr val="FF0000"/>
                        </a:solidFill>
                        <a:latin typeface="Cambria Math" panose="02040503050406030204" pitchFamily="18" charset="0"/>
                      </a:rPr>
                      <m:t>(</m:t>
                    </m:r>
                    <m:r>
                      <a:rPr lang="en-US" sz="2400" i="1" dirty="0">
                        <a:solidFill>
                          <a:srgbClr val="FF0000"/>
                        </a:solidFill>
                        <a:latin typeface="Cambria Math" panose="02040503050406030204" pitchFamily="18" charset="0"/>
                      </a:rPr>
                      <m:t>𝑥</m:t>
                    </m:r>
                    <m:r>
                      <a:rPr lang="en-US" sz="2400" i="1" dirty="0">
                        <a:solidFill>
                          <a:srgbClr val="FF0000"/>
                        </a:solidFill>
                        <a:latin typeface="Cambria Math" panose="02040503050406030204" pitchFamily="18" charset="0"/>
                      </a:rPr>
                      <m:t>)</m:t>
                    </m:r>
                  </m:oMath>
                </a14:m>
                <a:r>
                  <a:rPr lang="en-US" sz="2400" dirty="0"/>
                  <a:t>  for the entire object space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a machine learning problem</a:t>
                </a:r>
              </a:p>
              <a:p>
                <a:endParaRPr lang="ru-RU" dirty="0"/>
              </a:p>
            </p:txBody>
          </p:sp>
        </mc:Choice>
        <mc:Fallback xmlns="">
          <p:sp>
            <p:nvSpPr>
              <p:cNvPr id="6" name="Прямоугольник 5">
                <a:extLst>
                  <a:ext uri="{FF2B5EF4-FFF2-40B4-BE49-F238E27FC236}">
                    <a16:creationId xmlns:a16="http://schemas.microsoft.com/office/drawing/2014/main" id="{FF315A5F-D3E3-46F4-AB7A-543F7CB5A832}"/>
                  </a:ext>
                </a:extLst>
              </p:cNvPr>
              <p:cNvSpPr>
                <a:spLocks noRot="1" noChangeAspect="1" noMove="1" noResize="1" noEditPoints="1" noAdjustHandles="1" noChangeArrowheads="1" noChangeShapeType="1" noTextEdit="1"/>
              </p:cNvSpPr>
              <p:nvPr/>
            </p:nvSpPr>
            <p:spPr>
              <a:xfrm>
                <a:off x="2167666" y="1213009"/>
                <a:ext cx="9144000" cy="2215991"/>
              </a:xfrm>
              <a:prstGeom prst="rect">
                <a:avLst/>
              </a:prstGeom>
              <a:blipFill>
                <a:blip r:embed="rId3"/>
                <a:stretch>
                  <a:fillRect l="-933" t="-2198"/>
                </a:stretch>
              </a:blipFill>
            </p:spPr>
            <p:txBody>
              <a:bodyPr/>
              <a:lstStyle/>
              <a:p>
                <a:r>
                  <a:rPr lang="ru-RU">
                    <a:noFill/>
                  </a:rPr>
                  <a:t> </a:t>
                </a:r>
              </a:p>
            </p:txBody>
          </p:sp>
        </mc:Fallback>
      </mc:AlternateContent>
    </p:spTree>
    <p:extLst>
      <p:ext uri="{BB962C8B-B14F-4D97-AF65-F5344CB8AC3E}">
        <p14:creationId xmlns:p14="http://schemas.microsoft.com/office/powerpoint/2010/main" val="730998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55CE400-72A6-4C5D-82C9-3C01C613B39B}"/>
              </a:ext>
            </a:extLst>
          </p:cNvPr>
          <p:cNvSpPr>
            <a:spLocks noGrp="1"/>
          </p:cNvSpPr>
          <p:nvPr>
            <p:ph type="title"/>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Base algorithm learning </a:t>
            </a:r>
            <a:endParaRPr lang="ru-RU" sz="3200" dirty="0"/>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955ED6A5-30D3-4363-BF77-C2E54FC4E09D}"/>
                  </a:ext>
                </a:extLst>
              </p:cNvPr>
              <p:cNvSpPr/>
              <p:nvPr/>
            </p:nvSpPr>
            <p:spPr>
              <a:xfrm>
                <a:off x="2364889" y="1942057"/>
                <a:ext cx="4494500"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rgbClr val="FF0000"/>
                              </a:solidFill>
                              <a:latin typeface="Cambria Math" panose="02040503050406030204" pitchFamily="18" charset="0"/>
                            </a:rPr>
                          </m:ctrlPr>
                        </m:sSubPr>
                        <m:e>
                          <m:r>
                            <a:rPr lang="en-US" sz="2400" i="1" dirty="0">
                              <a:solidFill>
                                <a:srgbClr val="FF0000"/>
                              </a:solidFill>
                              <a:latin typeface="Cambria Math" panose="02040503050406030204" pitchFamily="18" charset="0"/>
                            </a:rPr>
                            <m:t>𝑏</m:t>
                          </m:r>
                        </m:e>
                        <m:sub>
                          <m:r>
                            <a:rPr lang="en-US" sz="2400" b="0" i="1" dirty="0" smtClean="0">
                              <a:solidFill>
                                <a:srgbClr val="FF0000"/>
                              </a:solidFill>
                              <a:latin typeface="Cambria Math" panose="02040503050406030204" pitchFamily="18" charset="0"/>
                            </a:rPr>
                            <m:t>𝑁</m:t>
                          </m:r>
                        </m:sub>
                      </m:sSub>
                      <m:r>
                        <a:rPr lang="ru-RU" sz="2400" i="1" dirty="0">
                          <a:solidFill>
                            <a:srgbClr val="FF0000"/>
                          </a:solidFill>
                          <a:latin typeface="Cambria Math" panose="02040503050406030204" pitchFamily="18" charset="0"/>
                        </a:rPr>
                        <m:t>=</m:t>
                      </m:r>
                      <m:func>
                        <m:funcPr>
                          <m:ctrlPr>
                            <a:rPr lang="en-US" sz="2400" i="1" dirty="0">
                              <a:solidFill>
                                <a:srgbClr val="FF0000"/>
                              </a:solidFill>
                              <a:latin typeface="Cambria Math" panose="02040503050406030204" pitchFamily="18" charset="0"/>
                            </a:rPr>
                          </m:ctrlPr>
                        </m:funcPr>
                        <m:fName>
                          <m:r>
                            <m:rPr>
                              <m:sty m:val="p"/>
                            </m:rPr>
                            <a:rPr lang="en-US" sz="2400" dirty="0">
                              <a:solidFill>
                                <a:srgbClr val="FF0000"/>
                              </a:solidFill>
                              <a:latin typeface="Cambria Math" panose="02040503050406030204" pitchFamily="18" charset="0"/>
                            </a:rPr>
                            <m:t>arg</m:t>
                          </m:r>
                        </m:fName>
                        <m:e>
                          <m:func>
                            <m:funcPr>
                              <m:ctrlPr>
                                <a:rPr lang="en-US" sz="2400" i="1" dirty="0">
                                  <a:solidFill>
                                    <a:srgbClr val="FF0000"/>
                                  </a:solidFill>
                                  <a:latin typeface="Cambria Math" panose="02040503050406030204" pitchFamily="18" charset="0"/>
                                </a:rPr>
                              </m:ctrlPr>
                            </m:funcPr>
                            <m:fName>
                              <m:limLow>
                                <m:limLowPr>
                                  <m:ctrlPr>
                                    <a:rPr lang="en-US" sz="2400" i="1" dirty="0">
                                      <a:solidFill>
                                        <a:srgbClr val="FF0000"/>
                                      </a:solidFill>
                                      <a:latin typeface="Cambria Math" panose="02040503050406030204" pitchFamily="18" charset="0"/>
                                    </a:rPr>
                                  </m:ctrlPr>
                                </m:limLowPr>
                                <m:e>
                                  <m:r>
                                    <m:rPr>
                                      <m:sty m:val="p"/>
                                    </m:rPr>
                                    <a:rPr lang="en-US" sz="2400" b="0" i="0" dirty="0" smtClean="0">
                                      <a:solidFill>
                                        <a:srgbClr val="FF0000"/>
                                      </a:solidFill>
                                      <a:latin typeface="Cambria Math" panose="02040503050406030204" pitchFamily="18" charset="0"/>
                                    </a:rPr>
                                    <m:t>min</m:t>
                                  </m:r>
                                </m:e>
                                <m:lim>
                                  <m:r>
                                    <a:rPr lang="en-US" sz="2400" b="0" i="1" dirty="0" smtClean="0">
                                      <a:solidFill>
                                        <a:srgbClr val="FF0000"/>
                                      </a:solidFill>
                                      <a:latin typeface="Cambria Math" panose="02040503050406030204" pitchFamily="18" charset="0"/>
                                    </a:rPr>
                                    <m:t>𝑏</m:t>
                                  </m:r>
                                </m:lim>
                              </m:limLow>
                            </m:fName>
                            <m:e>
                              <m:f>
                                <m:fPr>
                                  <m:ctrlPr>
                                    <a:rPr lang="en-US" sz="2400" i="1" dirty="0">
                                      <a:solidFill>
                                        <a:srgbClr val="FF0000"/>
                                      </a:solidFill>
                                      <a:latin typeface="Cambria Math" panose="02040503050406030204" pitchFamily="18" charset="0"/>
                                    </a:rPr>
                                  </m:ctrlPr>
                                </m:fPr>
                                <m:num>
                                  <m:r>
                                    <a:rPr lang="ru-RU" sz="2400" i="1" dirty="0">
                                      <a:solidFill>
                                        <a:srgbClr val="FF0000"/>
                                      </a:solidFill>
                                      <a:latin typeface="Cambria Math" panose="02040503050406030204" pitchFamily="18" charset="0"/>
                                    </a:rPr>
                                    <m:t>1</m:t>
                                  </m:r>
                                </m:num>
                                <m:den>
                                  <m:r>
                                    <a:rPr lang="en-US" sz="2400" i="1" dirty="0">
                                      <a:solidFill>
                                        <a:srgbClr val="FF0000"/>
                                      </a:solidFill>
                                      <a:latin typeface="Cambria Math" panose="02040503050406030204" pitchFamily="18" charset="0"/>
                                    </a:rPr>
                                    <m:t>𝑚</m:t>
                                  </m:r>
                                </m:den>
                              </m:f>
                              <m:nary>
                                <m:naryPr>
                                  <m:chr m:val="∑"/>
                                  <m:ctrlPr>
                                    <a:rPr lang="en-US" sz="2400" i="1" dirty="0">
                                      <a:solidFill>
                                        <a:srgbClr val="FF0000"/>
                                      </a:solidFill>
                                      <a:latin typeface="Cambria Math" panose="02040503050406030204" pitchFamily="18" charset="0"/>
                                    </a:rPr>
                                  </m:ctrlPr>
                                </m:naryPr>
                                <m:sub>
                                  <m:r>
                                    <m:rPr>
                                      <m:brk m:alnAt="23"/>
                                    </m:rPr>
                                    <a:rPr lang="en-US" sz="2400" i="1" dirty="0">
                                      <a:solidFill>
                                        <a:srgbClr val="FF0000"/>
                                      </a:solidFill>
                                      <a:latin typeface="Cambria Math" panose="02040503050406030204" pitchFamily="18" charset="0"/>
                                    </a:rPr>
                                    <m:t>𝑖</m:t>
                                  </m:r>
                                  <m:r>
                                    <a:rPr lang="en-US" sz="2400" i="1" dirty="0">
                                      <a:solidFill>
                                        <a:srgbClr val="FF0000"/>
                                      </a:solidFill>
                                      <a:latin typeface="Cambria Math" panose="02040503050406030204" pitchFamily="18" charset="0"/>
                                    </a:rPr>
                                    <m:t>=1</m:t>
                                  </m:r>
                                </m:sub>
                                <m:sup>
                                  <m:r>
                                    <a:rPr lang="en-US" sz="2400" i="1" dirty="0">
                                      <a:solidFill>
                                        <a:srgbClr val="FF0000"/>
                                      </a:solidFill>
                                      <a:latin typeface="Cambria Math" panose="02040503050406030204" pitchFamily="18" charset="0"/>
                                    </a:rPr>
                                    <m:t>𝑚</m:t>
                                  </m:r>
                                </m:sup>
                                <m:e>
                                  <m:sSup>
                                    <m:sSupPr>
                                      <m:ctrlPr>
                                        <a:rPr lang="en-US" sz="2400" b="0" i="1" dirty="0" smtClean="0">
                                          <a:solidFill>
                                            <a:srgbClr val="FF0000"/>
                                          </a:solidFill>
                                          <a:latin typeface="Cambria Math" panose="02040503050406030204" pitchFamily="18" charset="0"/>
                                        </a:rPr>
                                      </m:ctrlPr>
                                    </m:sSupPr>
                                    <m:e>
                                      <m:d>
                                        <m:dPr>
                                          <m:ctrlPr>
                                            <a:rPr lang="en-US" sz="2400" b="0" i="1" dirty="0" smtClean="0">
                                              <a:solidFill>
                                                <a:srgbClr val="FF0000"/>
                                              </a:solidFill>
                                              <a:latin typeface="Cambria Math" panose="02040503050406030204" pitchFamily="18" charset="0"/>
                                            </a:rPr>
                                          </m:ctrlPr>
                                        </m:dPr>
                                        <m:e>
                                          <m:r>
                                            <a:rPr lang="en-US" sz="2400" b="0" i="1" dirty="0" smtClean="0">
                                              <a:solidFill>
                                                <a:srgbClr val="FF0000"/>
                                              </a:solidFill>
                                              <a:latin typeface="Cambria Math" panose="02040503050406030204" pitchFamily="18" charset="0"/>
                                            </a:rPr>
                                            <m:t>𝑏</m:t>
                                          </m:r>
                                          <m:d>
                                            <m:dPr>
                                              <m:ctrlPr>
                                                <a:rPr lang="en-US" sz="2400" b="0" i="1" dirty="0" smtClean="0">
                                                  <a:solidFill>
                                                    <a:srgbClr val="FF0000"/>
                                                  </a:solidFill>
                                                  <a:latin typeface="Cambria Math" panose="02040503050406030204" pitchFamily="18" charset="0"/>
                                                </a:rPr>
                                              </m:ctrlPr>
                                            </m:dPr>
                                            <m:e>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𝑥</m:t>
                                                  </m:r>
                                                </m:e>
                                                <m:sub>
                                                  <m:r>
                                                    <a:rPr lang="en-US" sz="2400" b="0" i="1" dirty="0" smtClean="0">
                                                      <a:solidFill>
                                                        <a:srgbClr val="FF0000"/>
                                                      </a:solidFill>
                                                      <a:latin typeface="Cambria Math" panose="02040503050406030204" pitchFamily="18" charset="0"/>
                                                    </a:rPr>
                                                    <m:t>𝑖</m:t>
                                                  </m:r>
                                                </m:sub>
                                              </m:sSub>
                                            </m:e>
                                          </m:d>
                                          <m:r>
                                            <a:rPr lang="en-US" sz="2400" b="0" i="1" dirty="0" smtClean="0">
                                              <a:solidFill>
                                                <a:srgbClr val="FF0000"/>
                                              </a:solidFill>
                                              <a:latin typeface="Cambria Math" panose="02040503050406030204" pitchFamily="18" charset="0"/>
                                            </a:rPr>
                                            <m:t>−</m:t>
                                          </m:r>
                                          <m:sSub>
                                            <m:sSubPr>
                                              <m:ctrlPr>
                                                <a:rPr lang="en-US" sz="2400" b="0" i="1" dirty="0" smtClean="0">
                                                  <a:solidFill>
                                                    <a:srgbClr val="FF0000"/>
                                                  </a:solidFill>
                                                  <a:latin typeface="Cambria Math" panose="02040503050406030204" pitchFamily="18" charset="0"/>
                                                </a:rPr>
                                              </m:ctrlPr>
                                            </m:sSubPr>
                                            <m:e>
                                              <m:r>
                                                <a:rPr lang="en-US" sz="2400" b="0" i="1" dirty="0" smtClean="0">
                                                  <a:solidFill>
                                                    <a:srgbClr val="FF0000"/>
                                                  </a:solidFill>
                                                  <a:latin typeface="Cambria Math" panose="02040503050406030204" pitchFamily="18" charset="0"/>
                                                </a:rPr>
                                                <m:t>𝑠</m:t>
                                              </m:r>
                                            </m:e>
                                            <m:sub>
                                              <m:r>
                                                <a:rPr lang="en-US" sz="2400" b="0" i="1" dirty="0" smtClean="0">
                                                  <a:solidFill>
                                                    <a:srgbClr val="FF0000"/>
                                                  </a:solidFill>
                                                  <a:latin typeface="Cambria Math" panose="02040503050406030204" pitchFamily="18" charset="0"/>
                                                </a:rPr>
                                                <m:t>𝑖</m:t>
                                              </m:r>
                                            </m:sub>
                                          </m:sSub>
                                        </m:e>
                                      </m:d>
                                    </m:e>
                                    <m:sup>
                                      <m:r>
                                        <a:rPr lang="en-US" sz="2400" b="0" i="1" dirty="0" smtClean="0">
                                          <a:solidFill>
                                            <a:srgbClr val="FF0000"/>
                                          </a:solidFill>
                                          <a:latin typeface="Cambria Math" panose="02040503050406030204" pitchFamily="18" charset="0"/>
                                        </a:rPr>
                                        <m:t>2</m:t>
                                      </m:r>
                                    </m:sup>
                                  </m:sSup>
                                </m:e>
                              </m:nary>
                            </m:e>
                          </m:func>
                        </m:e>
                      </m:func>
                    </m:oMath>
                  </m:oMathPara>
                </a14:m>
                <a:endParaRPr lang="ru-RU" dirty="0"/>
              </a:p>
            </p:txBody>
          </p:sp>
        </mc:Choice>
        <mc:Fallback xmlns="">
          <p:sp>
            <p:nvSpPr>
              <p:cNvPr id="3" name="Прямоугольник 2">
                <a:extLst>
                  <a:ext uri="{FF2B5EF4-FFF2-40B4-BE49-F238E27FC236}">
                    <a16:creationId xmlns:a16="http://schemas.microsoft.com/office/drawing/2014/main" id="{955ED6A5-30D3-4363-BF77-C2E54FC4E09D}"/>
                  </a:ext>
                </a:extLst>
              </p:cNvPr>
              <p:cNvSpPr>
                <a:spLocks noRot="1" noChangeAspect="1" noMove="1" noResize="1" noEditPoints="1" noAdjustHandles="1" noChangeArrowheads="1" noChangeShapeType="1" noTextEdit="1"/>
              </p:cNvSpPr>
              <p:nvPr/>
            </p:nvSpPr>
            <p:spPr>
              <a:xfrm>
                <a:off x="2364889" y="1942057"/>
                <a:ext cx="4494500" cy="1100558"/>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35BB0D39-CC7E-42FC-8838-6290651D59D3}"/>
                  </a:ext>
                </a:extLst>
              </p:cNvPr>
              <p:cNvSpPr/>
              <p:nvPr/>
            </p:nvSpPr>
            <p:spPr>
              <a:xfrm>
                <a:off x="2262690" y="3291267"/>
                <a:ext cx="9495417" cy="1200329"/>
              </a:xfrm>
              <a:prstGeom prst="rect">
                <a:avLst/>
              </a:prstGeom>
            </p:spPr>
            <p:txBody>
              <a:bodyPr wrap="square">
                <a:spAutoFit/>
              </a:bodyPr>
              <a:lstStyle/>
              <a:p>
                <a:r>
                  <a:rPr lang="en-US" sz="2400" dirty="0"/>
                  <a:t>All important information about </a:t>
                </a:r>
                <a14:m>
                  <m:oMath xmlns:m="http://schemas.openxmlformats.org/officeDocument/2006/math">
                    <m:r>
                      <a:rPr lang="en-US" sz="2400" i="1" dirty="0" smtClean="0">
                        <a:solidFill>
                          <a:srgbClr val="FF0000"/>
                        </a:solidFill>
                        <a:latin typeface="Cambria Math" panose="02040503050406030204" pitchFamily="18" charset="0"/>
                      </a:rPr>
                      <m:t>𝐿</m:t>
                    </m:r>
                  </m:oMath>
                </a14:m>
                <a:r>
                  <a:rPr lang="en-US" sz="2400" dirty="0"/>
                  <a:t> is contained in the shift vector </a:t>
                </a:r>
                <a14:m>
                  <m:oMath xmlns:m="http://schemas.openxmlformats.org/officeDocument/2006/math">
                    <m:r>
                      <a:rPr lang="en-US" sz="2400" i="1" dirty="0" smtClean="0">
                        <a:solidFill>
                          <a:srgbClr val="FF0000"/>
                        </a:solidFill>
                        <a:latin typeface="Cambria Math" panose="02040503050406030204" pitchFamily="18" charset="0"/>
                      </a:rPr>
                      <m:t>𝑠</m:t>
                    </m:r>
                  </m:oMath>
                </a14:m>
                <a:endParaRPr lang="ru-RU" sz="2400" dirty="0">
                  <a:solidFill>
                    <a:srgbClr val="FF0000"/>
                  </a:solidFill>
                </a:endParaRPr>
              </a:p>
              <a:p>
                <a:endParaRPr lang="ru-RU" sz="2400" dirty="0"/>
              </a:p>
              <a:p>
                <a:r>
                  <a:rPr lang="en-US" sz="2400" dirty="0"/>
                  <a:t>We use MSE regardless of the initial problem.</a:t>
                </a:r>
                <a:endParaRPr lang="ru-RU" sz="2400" dirty="0"/>
              </a:p>
            </p:txBody>
          </p:sp>
        </mc:Choice>
        <mc:Fallback xmlns="">
          <p:sp>
            <p:nvSpPr>
              <p:cNvPr id="5" name="Прямоугольник 4">
                <a:extLst>
                  <a:ext uri="{FF2B5EF4-FFF2-40B4-BE49-F238E27FC236}">
                    <a16:creationId xmlns:a16="http://schemas.microsoft.com/office/drawing/2014/main" id="{35BB0D39-CC7E-42FC-8838-6290651D59D3}"/>
                  </a:ext>
                </a:extLst>
              </p:cNvPr>
              <p:cNvSpPr>
                <a:spLocks noRot="1" noChangeAspect="1" noMove="1" noResize="1" noEditPoints="1" noAdjustHandles="1" noChangeArrowheads="1" noChangeShapeType="1" noTextEdit="1"/>
              </p:cNvSpPr>
              <p:nvPr/>
            </p:nvSpPr>
            <p:spPr>
              <a:xfrm>
                <a:off x="2262690" y="3291267"/>
                <a:ext cx="9495417" cy="1200329"/>
              </a:xfrm>
              <a:prstGeom prst="rect">
                <a:avLst/>
              </a:prstGeom>
              <a:blipFill>
                <a:blip r:embed="rId4"/>
                <a:stretch>
                  <a:fillRect l="-963" t="-4061" b="-10660"/>
                </a:stretch>
              </a:blipFill>
            </p:spPr>
            <p:txBody>
              <a:bodyPr/>
              <a:lstStyle/>
              <a:p>
                <a:r>
                  <a:rPr lang="ru-RU">
                    <a:noFill/>
                  </a:rPr>
                  <a:t> </a:t>
                </a:r>
              </a:p>
            </p:txBody>
          </p:sp>
        </mc:Fallback>
      </mc:AlternateContent>
    </p:spTree>
    <p:extLst>
      <p:ext uri="{BB962C8B-B14F-4D97-AF65-F5344CB8AC3E}">
        <p14:creationId xmlns:p14="http://schemas.microsoft.com/office/powerpoint/2010/main" val="318848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CA33C74-3E6C-469C-9BD9-486F11313775}"/>
                  </a:ext>
                </a:extLst>
              </p:cNvPr>
              <p:cNvSpPr>
                <a:spLocks noGrp="1"/>
              </p:cNvSpPr>
              <p:nvPr>
                <p:ph idx="1"/>
              </p:nvPr>
            </p:nvSpPr>
            <p:spPr>
              <a:xfrm>
                <a:off x="838200" y="1506070"/>
                <a:ext cx="10515600" cy="4617104"/>
              </a:xfrm>
            </p:spPr>
            <p:txBody>
              <a:bodyPr>
                <a:normAutofit/>
              </a:bodyPr>
              <a:lstStyle/>
              <a:p>
                <a:r>
                  <a:rPr lang="en-US" sz="2400" dirty="0"/>
                  <a:t>To build initial algorithm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𝑏</m:t>
                        </m:r>
                      </m:e>
                      <m:sub>
                        <m:r>
                          <a:rPr lang="en-US" sz="2400" b="0" i="1" smtClean="0">
                            <a:solidFill>
                              <a:srgbClr val="FF0000"/>
                            </a:solidFill>
                            <a:latin typeface="Cambria Math" panose="02040503050406030204" pitchFamily="18" charset="0"/>
                          </a:rPr>
                          <m:t>0</m:t>
                        </m:r>
                      </m:sub>
                    </m:sSub>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𝑥</m:t>
                    </m:r>
                    <m:r>
                      <a:rPr lang="en-US" sz="2400" b="0" i="1" smtClean="0">
                        <a:solidFill>
                          <a:srgbClr val="FF0000"/>
                        </a:solidFill>
                        <a:latin typeface="Cambria Math" panose="02040503050406030204" pitchFamily="18" charset="0"/>
                      </a:rPr>
                      <m:t>)</m:t>
                    </m:r>
                  </m:oMath>
                </a14:m>
                <a:endParaRPr lang="en-US" sz="2400" dirty="0"/>
              </a:p>
              <a:p>
                <a:r>
                  <a:rPr lang="en-US" sz="2400" dirty="0"/>
                  <a:t>For </a:t>
                </a:r>
                <a14:m>
                  <m:oMath xmlns:m="http://schemas.openxmlformats.org/officeDocument/2006/math">
                    <m:r>
                      <a:rPr lang="en-US" sz="2400" i="1" dirty="0" smtClean="0">
                        <a:solidFill>
                          <a:srgbClr val="FF0000"/>
                        </a:solidFill>
                        <a:latin typeface="Cambria Math" panose="02040503050406030204" pitchFamily="18" charset="0"/>
                      </a:rPr>
                      <m:t>𝑛</m:t>
                    </m:r>
                    <m:r>
                      <a:rPr lang="en-US" sz="2400" i="1" dirty="0" smtClean="0">
                        <a:solidFill>
                          <a:srgbClr val="FF0000"/>
                        </a:solidFill>
                        <a:latin typeface="Cambria Math" panose="02040503050406030204" pitchFamily="18" charset="0"/>
                      </a:rPr>
                      <m:t>=1,…,</m:t>
                    </m:r>
                    <m:r>
                      <a:rPr lang="en-US" sz="2400" i="1" dirty="0">
                        <a:solidFill>
                          <a:srgbClr val="FF0000"/>
                        </a:solidFill>
                        <a:latin typeface="Cambria Math" panose="02040503050406030204" pitchFamily="18" charset="0"/>
                      </a:rPr>
                      <m:t>𝑁</m:t>
                    </m:r>
                  </m:oMath>
                </a14:m>
                <a:endParaRPr lang="ru-RU" sz="2400" dirty="0"/>
              </a:p>
              <a:p>
                <a:pPr lvl="1"/>
                <a:r>
                  <a:rPr lang="en-US" dirty="0"/>
                  <a:t>To calculate shift vector </a:t>
                </a:r>
              </a:p>
              <a:p>
                <a:pPr marL="457200" lvl="1" indent="0">
                  <a:buNone/>
                </a:pPr>
                <a14:m>
                  <m:oMathPara xmlns:m="http://schemas.openxmlformats.org/officeDocument/2006/math">
                    <m:oMathParaPr>
                      <m:jc m:val="centerGroup"/>
                    </m:oMathParaPr>
                    <m:oMath xmlns:m="http://schemas.openxmlformats.org/officeDocument/2006/math">
                      <m:r>
                        <a:rPr lang="en-US" b="0" i="1" dirty="0" smtClean="0">
                          <a:solidFill>
                            <a:srgbClr val="FF0000"/>
                          </a:solidFill>
                          <a:latin typeface="Cambria Math" panose="02040503050406030204" pitchFamily="18" charset="0"/>
                        </a:rPr>
                        <m:t>𝑠</m:t>
                      </m:r>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𝐿</m:t>
                          </m:r>
                        </m:e>
                        <m:sub>
                          <m:r>
                            <a:rPr lang="en-US" i="1" dirty="0">
                              <a:solidFill>
                                <a:srgbClr val="FF0000"/>
                              </a:solidFill>
                              <a:latin typeface="Cambria Math" panose="02040503050406030204" pitchFamily="18" charset="0"/>
                            </a:rPr>
                            <m:t>h</m:t>
                          </m:r>
                        </m:sub>
                        <m:sup>
                          <m:r>
                            <a:rPr lang="en-US" i="1" dirty="0">
                              <a:solidFill>
                                <a:srgbClr val="FF0000"/>
                              </a:solidFill>
                              <a:latin typeface="Cambria Math" panose="02040503050406030204" pitchFamily="18" charset="0"/>
                            </a:rPr>
                            <m:t>′</m:t>
                          </m:r>
                        </m:sup>
                      </m:sSubSup>
                      <m:d>
                        <m:dPr>
                          <m:ctrlPr>
                            <a:rPr lang="en-US" i="1" dirty="0">
                              <a:solidFill>
                                <a:srgbClr val="FF0000"/>
                              </a:solidFill>
                              <a:latin typeface="Cambria Math" panose="02040503050406030204" pitchFamily="18" charset="0"/>
                            </a:rPr>
                          </m:ctrlPr>
                        </m:dPr>
                        <m:e>
                          <m:sSub>
                            <m:sSubPr>
                              <m:ctrlPr>
                                <a:rPr lang="en-US" i="1" dirty="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𝑦</m:t>
                              </m:r>
                            </m:e>
                            <m:sub>
                              <m:r>
                                <a:rPr lang="en-US" i="1" dirty="0">
                                  <a:solidFill>
                                    <a:srgbClr val="FF0000"/>
                                  </a:solidFill>
                                  <a:latin typeface="Cambria Math" panose="02040503050406030204" pitchFamily="18" charset="0"/>
                                </a:rPr>
                                <m:t>1</m:t>
                              </m:r>
                            </m:sub>
                          </m:sSub>
                          <m:r>
                            <a:rPr lang="en-US" i="1" dirty="0" err="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−1</m:t>
                              </m:r>
                            </m:sub>
                          </m:sSub>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1</m:t>
                                  </m:r>
                                </m:sub>
                              </m:sSub>
                            </m:e>
                          </m:d>
                          <m:r>
                            <a:rPr lang="en-US" i="1">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𝐿</m:t>
                              </m:r>
                            </m:e>
                            <m:sub>
                              <m:r>
                                <a:rPr lang="en-US" i="1" dirty="0">
                                  <a:solidFill>
                                    <a:srgbClr val="FF0000"/>
                                  </a:solidFill>
                                  <a:latin typeface="Cambria Math" panose="02040503050406030204" pitchFamily="18" charset="0"/>
                                </a:rPr>
                                <m:t>h</m:t>
                              </m:r>
                            </m:sub>
                            <m:sup>
                              <m:r>
                                <a:rPr lang="en-US" i="1" dirty="0">
                                  <a:solidFill>
                                    <a:srgbClr val="FF0000"/>
                                  </a:solidFill>
                                  <a:latin typeface="Cambria Math" panose="02040503050406030204" pitchFamily="18" charset="0"/>
                                </a:rPr>
                                <m:t>′</m:t>
                              </m:r>
                            </m:sup>
                          </m:sSubSup>
                          <m:d>
                            <m:dPr>
                              <m:ctrlPr>
                                <a:rPr lang="en-US" i="1" dirty="0">
                                  <a:solidFill>
                                    <a:srgbClr val="FF0000"/>
                                  </a:solidFill>
                                  <a:latin typeface="Cambria Math" panose="02040503050406030204" pitchFamily="18" charset="0"/>
                                </a:rPr>
                              </m:ctrlPr>
                            </m:dPr>
                            <m:e>
                              <m:sSub>
                                <m:sSubPr>
                                  <m:ctrlPr>
                                    <a:rPr lang="en-US" i="1" dirty="0">
                                      <a:solidFill>
                                        <a:srgbClr val="FF0000"/>
                                      </a:solidFill>
                                      <a:latin typeface="Cambria Math" panose="02040503050406030204" pitchFamily="18" charset="0"/>
                                    </a:rPr>
                                  </m:ctrlPr>
                                </m:sSubPr>
                                <m:e>
                                  <m:r>
                                    <a:rPr lang="en-US" i="1" dirty="0" err="1">
                                      <a:solidFill>
                                        <a:srgbClr val="FF0000"/>
                                      </a:solidFill>
                                      <a:latin typeface="Cambria Math" panose="02040503050406030204" pitchFamily="18" charset="0"/>
                                    </a:rPr>
                                    <m:t>𝑦</m:t>
                                  </m:r>
                                </m:e>
                                <m:sub>
                                  <m:r>
                                    <a:rPr lang="en-US" i="1" dirty="0">
                                      <a:solidFill>
                                        <a:srgbClr val="FF0000"/>
                                      </a:solidFill>
                                      <a:latin typeface="Cambria Math" panose="02040503050406030204" pitchFamily="18" charset="0"/>
                                    </a:rPr>
                                    <m:t>𝑚</m:t>
                                  </m:r>
                                </m:sub>
                              </m:sSub>
                              <m:r>
                                <a:rPr lang="en-US" i="1" dirty="0" err="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𝑎</m:t>
                                  </m:r>
                                </m:e>
                                <m:sub>
                                  <m:r>
                                    <a:rPr lang="en-US" i="1">
                                      <a:solidFill>
                                        <a:srgbClr val="FF0000"/>
                                      </a:solidFill>
                                      <a:latin typeface="Cambria Math" panose="02040503050406030204" pitchFamily="18" charset="0"/>
                                    </a:rPr>
                                    <m:t>𝑁</m:t>
                                  </m:r>
                                  <m:r>
                                    <a:rPr lang="en-US" i="1">
                                      <a:solidFill>
                                        <a:srgbClr val="FF0000"/>
                                      </a:solidFill>
                                      <a:latin typeface="Cambria Math" panose="02040503050406030204" pitchFamily="18" charset="0"/>
                                    </a:rPr>
                                    <m:t>−1</m:t>
                                  </m:r>
                                </m:sub>
                              </m:sSub>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𝑚</m:t>
                                      </m:r>
                                    </m:sub>
                                  </m:sSub>
                                </m:e>
                              </m:d>
                            </m:e>
                          </m:d>
                        </m:e>
                      </m:d>
                    </m:oMath>
                  </m:oMathPara>
                </a14:m>
                <a:endParaRPr lang="en-US" dirty="0"/>
              </a:p>
              <a:p>
                <a:pPr lvl="1"/>
                <a:r>
                  <a:rPr lang="en-US" dirty="0"/>
                  <a:t>To calculate new base algorithm</a:t>
                </a:r>
              </a:p>
              <a:p>
                <a:pPr marL="457200" lvl="1" indent="0">
                  <a:buNone/>
                </a:pPr>
                <a14:m>
                  <m:oMathPara xmlns:m="http://schemas.openxmlformats.org/officeDocument/2006/math">
                    <m:oMathParaPr>
                      <m:jc m:val="centerGroup"/>
                    </m:oMathParaPr>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𝑏</m:t>
                          </m:r>
                        </m:e>
                        <m:sub>
                          <m:r>
                            <a:rPr lang="en-US" b="0" i="1" dirty="0" smtClean="0">
                              <a:solidFill>
                                <a:srgbClr val="FF0000"/>
                              </a:solidFill>
                              <a:latin typeface="Cambria Math" panose="02040503050406030204" pitchFamily="18" charset="0"/>
                            </a:rPr>
                            <m:t>𝑁</m:t>
                          </m:r>
                        </m:sub>
                      </m:sSub>
                      <m:r>
                        <a:rPr lang="ru-RU" i="1" dirty="0">
                          <a:solidFill>
                            <a:srgbClr val="FF0000"/>
                          </a:solidFill>
                          <a:latin typeface="Cambria Math" panose="02040503050406030204" pitchFamily="18" charset="0"/>
                        </a:rPr>
                        <m:t>=</m:t>
                      </m:r>
                      <m:func>
                        <m:funcPr>
                          <m:ctrlPr>
                            <a:rPr lang="en-US" i="1" dirty="0">
                              <a:solidFill>
                                <a:srgbClr val="FF0000"/>
                              </a:solidFill>
                              <a:latin typeface="Cambria Math" panose="02040503050406030204" pitchFamily="18" charset="0"/>
                            </a:rPr>
                          </m:ctrlPr>
                        </m:funcPr>
                        <m:fName>
                          <m:r>
                            <m:rPr>
                              <m:sty m:val="p"/>
                            </m:rPr>
                            <a:rPr lang="en-US" dirty="0">
                              <a:solidFill>
                                <a:srgbClr val="FF0000"/>
                              </a:solidFill>
                              <a:latin typeface="Cambria Math" panose="02040503050406030204" pitchFamily="18" charset="0"/>
                            </a:rPr>
                            <m:t>arg</m:t>
                          </m:r>
                        </m:fName>
                        <m:e>
                          <m:func>
                            <m:funcPr>
                              <m:ctrlPr>
                                <a:rPr lang="en-US" i="1" dirty="0">
                                  <a:solidFill>
                                    <a:srgbClr val="FF0000"/>
                                  </a:solidFill>
                                  <a:latin typeface="Cambria Math" panose="02040503050406030204" pitchFamily="18" charset="0"/>
                                </a:rPr>
                              </m:ctrlPr>
                            </m:funcPr>
                            <m:fName>
                              <m:limLow>
                                <m:limLowPr>
                                  <m:ctrlPr>
                                    <a:rPr lang="en-US" i="1" dirty="0">
                                      <a:solidFill>
                                        <a:srgbClr val="FF0000"/>
                                      </a:solidFill>
                                      <a:latin typeface="Cambria Math" panose="02040503050406030204" pitchFamily="18" charset="0"/>
                                    </a:rPr>
                                  </m:ctrlPr>
                                </m:limLowPr>
                                <m:e>
                                  <m:r>
                                    <m:rPr>
                                      <m:sty m:val="p"/>
                                    </m:rPr>
                                    <a:rPr lang="en-US" dirty="0">
                                      <a:solidFill>
                                        <a:srgbClr val="FF0000"/>
                                      </a:solidFill>
                                      <a:latin typeface="Cambria Math" panose="02040503050406030204" pitchFamily="18" charset="0"/>
                                    </a:rPr>
                                    <m:t>min</m:t>
                                  </m:r>
                                </m:e>
                                <m:lim>
                                  <m:r>
                                    <a:rPr lang="en-US" i="1" dirty="0">
                                      <a:solidFill>
                                        <a:srgbClr val="FF0000"/>
                                      </a:solidFill>
                                      <a:latin typeface="Cambria Math" panose="02040503050406030204" pitchFamily="18" charset="0"/>
                                    </a:rPr>
                                    <m:t>𝑏</m:t>
                                  </m:r>
                                </m:lim>
                              </m:limLow>
                            </m:fName>
                            <m:e>
                              <m:f>
                                <m:fPr>
                                  <m:ctrlPr>
                                    <a:rPr lang="en-US" i="1" dirty="0">
                                      <a:solidFill>
                                        <a:srgbClr val="FF0000"/>
                                      </a:solidFill>
                                      <a:latin typeface="Cambria Math" panose="02040503050406030204" pitchFamily="18" charset="0"/>
                                    </a:rPr>
                                  </m:ctrlPr>
                                </m:fPr>
                                <m:num>
                                  <m:r>
                                    <a:rPr lang="ru-RU" i="1" dirty="0">
                                      <a:solidFill>
                                        <a:srgbClr val="FF0000"/>
                                      </a:solidFill>
                                      <a:latin typeface="Cambria Math" panose="02040503050406030204" pitchFamily="18" charset="0"/>
                                    </a:rPr>
                                    <m:t>1</m:t>
                                  </m:r>
                                </m:num>
                                <m:den>
                                  <m:r>
                                    <a:rPr lang="en-US" i="1" dirty="0">
                                      <a:solidFill>
                                        <a:srgbClr val="FF0000"/>
                                      </a:solidFill>
                                      <a:latin typeface="Cambria Math" panose="02040503050406030204" pitchFamily="18" charset="0"/>
                                    </a:rPr>
                                    <m:t>𝑚</m:t>
                                  </m:r>
                                </m:den>
                              </m:f>
                              <m:nary>
                                <m:naryPr>
                                  <m:chr m:val="∑"/>
                                  <m:ctrlPr>
                                    <a:rPr lang="en-US" i="1" dirty="0">
                                      <a:solidFill>
                                        <a:srgbClr val="FF0000"/>
                                      </a:solidFill>
                                      <a:latin typeface="Cambria Math" panose="02040503050406030204" pitchFamily="18" charset="0"/>
                                    </a:rPr>
                                  </m:ctrlPr>
                                </m:naryPr>
                                <m:sub>
                                  <m:r>
                                    <m:rPr>
                                      <m:brk m:alnAt="23"/>
                                    </m:rPr>
                                    <a:rPr lang="en-US" i="1" dirty="0">
                                      <a:solidFill>
                                        <a:srgbClr val="FF0000"/>
                                      </a:solidFill>
                                      <a:latin typeface="Cambria Math" panose="02040503050406030204" pitchFamily="18" charset="0"/>
                                    </a:rPr>
                                    <m:t>𝑖</m:t>
                                  </m:r>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𝑚</m:t>
                                  </m:r>
                                </m:sup>
                                <m:e>
                                  <m:sSup>
                                    <m:sSupPr>
                                      <m:ctrlPr>
                                        <a:rPr lang="en-US" i="1" dirty="0">
                                          <a:solidFill>
                                            <a:srgbClr val="FF0000"/>
                                          </a:solidFill>
                                          <a:latin typeface="Cambria Math" panose="02040503050406030204" pitchFamily="18" charset="0"/>
                                        </a:rPr>
                                      </m:ctrlPr>
                                    </m:sSupPr>
                                    <m:e>
                                      <m:d>
                                        <m:dPr>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𝑏</m:t>
                                          </m:r>
                                          <m:d>
                                            <m:dPr>
                                              <m:ctrlPr>
                                                <a:rPr lang="en-US" i="1" dirty="0">
                                                  <a:solidFill>
                                                    <a:srgbClr val="FF0000"/>
                                                  </a:solidFill>
                                                  <a:latin typeface="Cambria Math" panose="02040503050406030204" pitchFamily="18" charset="0"/>
                                                </a:rPr>
                                              </m:ctrlPr>
                                            </m:dPr>
                                            <m:e>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𝑖</m:t>
                                                  </m:r>
                                                </m:sub>
                                              </m:sSub>
                                            </m:e>
                                          </m:d>
                                          <m:r>
                                            <a:rPr lang="en-US" i="1"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𝑠</m:t>
                                              </m:r>
                                            </m:e>
                                            <m:sub>
                                              <m:r>
                                                <a:rPr lang="en-US" i="1" dirty="0">
                                                  <a:solidFill>
                                                    <a:srgbClr val="FF0000"/>
                                                  </a:solidFill>
                                                  <a:latin typeface="Cambria Math" panose="02040503050406030204" pitchFamily="18" charset="0"/>
                                                </a:rPr>
                                                <m:t>𝑖</m:t>
                                              </m:r>
                                            </m:sub>
                                          </m:sSub>
                                        </m:e>
                                      </m:d>
                                    </m:e>
                                    <m:sup>
                                      <m:r>
                                        <a:rPr lang="en-US" i="1" dirty="0">
                                          <a:solidFill>
                                            <a:srgbClr val="FF0000"/>
                                          </a:solidFill>
                                          <a:latin typeface="Cambria Math" panose="02040503050406030204" pitchFamily="18" charset="0"/>
                                        </a:rPr>
                                        <m:t>2</m:t>
                                      </m:r>
                                    </m:sup>
                                  </m:sSup>
                                </m:e>
                              </m:nary>
                            </m:e>
                          </m:func>
                        </m:e>
                      </m:func>
                    </m:oMath>
                  </m:oMathPara>
                </a14:m>
                <a:endParaRPr lang="en-US" dirty="0"/>
              </a:p>
              <a:p>
                <a:pPr lvl="1"/>
                <a:r>
                  <a:rPr lang="en-US" dirty="0"/>
                  <a:t>To add the algorithm to composition</a:t>
                </a: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𝑛</m:t>
                          </m:r>
                        </m:sub>
                      </m:sSub>
                      <m:d>
                        <m:dPr>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𝑥</m:t>
                          </m:r>
                        </m:e>
                      </m:d>
                      <m:r>
                        <a:rPr lang="en-US" sz="2400" i="1">
                          <a:solidFill>
                            <a:srgbClr val="FF0000"/>
                          </a:solidFill>
                          <a:latin typeface="Cambria Math" panose="02040503050406030204" pitchFamily="18" charset="0"/>
                        </a:rPr>
                        <m:t>=</m:t>
                      </m:r>
                      <m:nary>
                        <m:naryPr>
                          <m:chr m:val="∑"/>
                          <m:ctrlPr>
                            <a:rPr lang="en-US" sz="2400" i="1">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𝑙</m:t>
                          </m:r>
                          <m:r>
                            <a:rPr lang="en-US" sz="2400" i="1">
                              <a:solidFill>
                                <a:srgbClr val="FF0000"/>
                              </a:solidFill>
                              <a:latin typeface="Cambria Math" panose="02040503050406030204" pitchFamily="18" charset="0"/>
                            </a:rPr>
                            <m:t>=0</m:t>
                          </m:r>
                        </m:sub>
                        <m:sup>
                          <m:r>
                            <a:rPr lang="en-US" sz="2400" b="0" i="1" smtClean="0">
                              <a:solidFill>
                                <a:srgbClr val="FF0000"/>
                              </a:solidFill>
                              <a:latin typeface="Cambria Math" panose="02040503050406030204" pitchFamily="18" charset="0"/>
                            </a:rPr>
                            <m:t>𝑛</m:t>
                          </m:r>
                        </m:sup>
                        <m:e>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𝑏</m:t>
                              </m:r>
                            </m:e>
                            <m:sub>
                              <m:r>
                                <a:rPr lang="en-US" sz="2400" b="0" i="1" smtClean="0">
                                  <a:solidFill>
                                    <a:srgbClr val="FF0000"/>
                                  </a:solidFill>
                                  <a:latin typeface="Cambria Math" panose="02040503050406030204" pitchFamily="18" charset="0"/>
                                </a:rPr>
                                <m:t>𝑙</m:t>
                              </m:r>
                            </m:sub>
                          </m:sSub>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𝑥</m:t>
                          </m:r>
                          <m:r>
                            <a:rPr lang="en-US" sz="2400" i="1">
                              <a:solidFill>
                                <a:srgbClr val="FF0000"/>
                              </a:solidFill>
                              <a:latin typeface="Cambria Math" panose="02040503050406030204" pitchFamily="18" charset="0"/>
                            </a:rPr>
                            <m:t>)</m:t>
                          </m:r>
                        </m:e>
                      </m:nary>
                    </m:oMath>
                  </m:oMathPara>
                </a14:m>
                <a:endParaRPr lang="en-US" dirty="0"/>
              </a:p>
              <a:p>
                <a:pPr lvl="2"/>
                <a:endParaRPr lang="ru-RU" dirty="0"/>
              </a:p>
            </p:txBody>
          </p:sp>
        </mc:Choice>
        <mc:Fallback xmlns="">
          <p:sp>
            <p:nvSpPr>
              <p:cNvPr id="3" name="Объект 2">
                <a:extLst>
                  <a:ext uri="{FF2B5EF4-FFF2-40B4-BE49-F238E27FC236}">
                    <a16:creationId xmlns:a16="http://schemas.microsoft.com/office/drawing/2014/main" id="{2CA33C74-3E6C-469C-9BD9-486F11313775}"/>
                  </a:ext>
                </a:extLst>
              </p:cNvPr>
              <p:cNvSpPr>
                <a:spLocks noGrp="1" noRot="1" noChangeAspect="1" noMove="1" noResize="1" noEditPoints="1" noAdjustHandles="1" noChangeArrowheads="1" noChangeShapeType="1" noTextEdit="1"/>
              </p:cNvSpPr>
              <p:nvPr>
                <p:ph idx="1"/>
              </p:nvPr>
            </p:nvSpPr>
            <p:spPr>
              <a:xfrm>
                <a:off x="838200" y="1506070"/>
                <a:ext cx="10515600" cy="4617104"/>
              </a:xfrm>
              <a:blipFill>
                <a:blip r:embed="rId3"/>
                <a:stretch>
                  <a:fillRect l="-812" t="-1849"/>
                </a:stretch>
              </a:blipFill>
            </p:spPr>
            <p:txBody>
              <a:bodyPr/>
              <a:lstStyle/>
              <a:p>
                <a:r>
                  <a:rPr lang="ru-RU">
                    <a:noFill/>
                  </a:rPr>
                  <a:t> </a:t>
                </a:r>
              </a:p>
            </p:txBody>
          </p:sp>
        </mc:Fallback>
      </mc:AlternateContent>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Gradient boosting </a:t>
            </a:r>
            <a:endParaRPr lang="ru-RU" sz="3200" dirty="0"/>
          </a:p>
        </p:txBody>
      </p:sp>
    </p:spTree>
    <p:extLst>
      <p:ext uri="{BB962C8B-B14F-4D97-AF65-F5344CB8AC3E}">
        <p14:creationId xmlns:p14="http://schemas.microsoft.com/office/powerpoint/2010/main" val="233139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CA33C74-3E6C-469C-9BD9-486F11313775}"/>
              </a:ext>
            </a:extLst>
          </p:cNvPr>
          <p:cNvSpPr>
            <a:spLocks noGrp="1"/>
          </p:cNvSpPr>
          <p:nvPr>
            <p:ph idx="1"/>
          </p:nvPr>
        </p:nvSpPr>
        <p:spPr>
          <a:xfrm>
            <a:off x="838200" y="1506070"/>
            <a:ext cx="10515600" cy="4617104"/>
          </a:xfrm>
        </p:spPr>
        <p:txBody>
          <a:bodyPr>
            <a:normAutofit/>
          </a:bodyPr>
          <a:lstStyle/>
          <a:p>
            <a:r>
              <a:rPr lang="en-US" sz="2400" dirty="0"/>
              <a:t>Gradient boosting sequentially builds a composition of functions for the hypothesis</a:t>
            </a:r>
          </a:p>
          <a:p>
            <a:endParaRPr lang="en-US" sz="2400" dirty="0"/>
          </a:p>
          <a:p>
            <a:r>
              <a:rPr lang="en-US" sz="2400" dirty="0"/>
              <a:t>The basic algorithm approximates the error of the </a:t>
            </a:r>
            <a:r>
              <a:rPr lang="en-US" sz="2400" dirty="0" err="1"/>
              <a:t>antigradient</a:t>
            </a:r>
            <a:r>
              <a:rPr lang="en-US" sz="2400" dirty="0"/>
              <a:t> function</a:t>
            </a:r>
          </a:p>
          <a:p>
            <a:endParaRPr lang="en-US" sz="2400" dirty="0"/>
          </a:p>
          <a:p>
            <a:r>
              <a:rPr lang="en-US" sz="2400" dirty="0"/>
              <a:t>The result is a gradient descent in the function space.</a:t>
            </a:r>
            <a:endParaRPr lang="ru-RU" dirty="0"/>
          </a:p>
        </p:txBody>
      </p:sp>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Gradient boosting </a:t>
            </a:r>
            <a:endParaRPr lang="ru-RU" sz="3200" dirty="0"/>
          </a:p>
        </p:txBody>
      </p:sp>
    </p:spTree>
    <p:extLst>
      <p:ext uri="{BB962C8B-B14F-4D97-AF65-F5344CB8AC3E}">
        <p14:creationId xmlns:p14="http://schemas.microsoft.com/office/powerpoint/2010/main" val="4224036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Reasons of overfitting</a:t>
            </a:r>
            <a:endParaRPr lang="ru-RU" sz="3200" dirty="0"/>
          </a:p>
        </p:txBody>
      </p:sp>
      <p:pic>
        <p:nvPicPr>
          <p:cNvPr id="2" name="Рисунок 1">
            <a:extLst>
              <a:ext uri="{FF2B5EF4-FFF2-40B4-BE49-F238E27FC236}">
                <a16:creationId xmlns:a16="http://schemas.microsoft.com/office/drawing/2014/main" id="{4D4F4E9F-73A4-424D-B1BB-5EA474505088}"/>
              </a:ext>
            </a:extLst>
          </p:cNvPr>
          <p:cNvPicPr>
            <a:picLocks noChangeAspect="1"/>
          </p:cNvPicPr>
          <p:nvPr/>
        </p:nvPicPr>
        <p:blipFill>
          <a:blip r:embed="rId3"/>
          <a:stretch>
            <a:fillRect/>
          </a:stretch>
        </p:blipFill>
        <p:spPr>
          <a:xfrm>
            <a:off x="428501" y="1141654"/>
            <a:ext cx="5494376" cy="5237629"/>
          </a:xfrm>
          <a:prstGeom prst="rect">
            <a:avLst/>
          </a:prstGeom>
        </p:spPr>
      </p:pic>
      <p:sp>
        <p:nvSpPr>
          <p:cNvPr id="7" name="TextBox 6">
            <a:extLst>
              <a:ext uri="{FF2B5EF4-FFF2-40B4-BE49-F238E27FC236}">
                <a16:creationId xmlns:a16="http://schemas.microsoft.com/office/drawing/2014/main" id="{3E0A0AED-B36F-4A41-9282-F35420A6697F}"/>
              </a:ext>
            </a:extLst>
          </p:cNvPr>
          <p:cNvSpPr txBox="1"/>
          <p:nvPr/>
        </p:nvSpPr>
        <p:spPr>
          <a:xfrm>
            <a:off x="4161417" y="1602889"/>
            <a:ext cx="538674" cy="369332"/>
          </a:xfrm>
          <a:prstGeom prst="rect">
            <a:avLst/>
          </a:prstGeom>
          <a:noFill/>
        </p:spPr>
        <p:txBody>
          <a:bodyPr wrap="none" rtlCol="0">
            <a:spAutoFit/>
          </a:bodyPr>
          <a:lstStyle/>
          <a:p>
            <a:r>
              <a:rPr lang="en-US" dirty="0"/>
              <a:t>test</a:t>
            </a:r>
            <a:endParaRPr lang="ru-RU" dirty="0"/>
          </a:p>
        </p:txBody>
      </p:sp>
      <p:sp>
        <p:nvSpPr>
          <p:cNvPr id="8" name="TextBox 7">
            <a:extLst>
              <a:ext uri="{FF2B5EF4-FFF2-40B4-BE49-F238E27FC236}">
                <a16:creationId xmlns:a16="http://schemas.microsoft.com/office/drawing/2014/main" id="{B6F61219-7CA8-477B-8917-15AFF7F19275}"/>
              </a:ext>
            </a:extLst>
          </p:cNvPr>
          <p:cNvSpPr txBox="1"/>
          <p:nvPr/>
        </p:nvSpPr>
        <p:spPr>
          <a:xfrm>
            <a:off x="3496236" y="5562166"/>
            <a:ext cx="622350" cy="369332"/>
          </a:xfrm>
          <a:prstGeom prst="rect">
            <a:avLst/>
          </a:prstGeom>
          <a:noFill/>
        </p:spPr>
        <p:txBody>
          <a:bodyPr wrap="none" rtlCol="0">
            <a:spAutoFit/>
          </a:bodyPr>
          <a:lstStyle/>
          <a:p>
            <a:r>
              <a:rPr lang="en-US" dirty="0"/>
              <a:t>train</a:t>
            </a:r>
            <a:endParaRPr lang="ru-RU" dirty="0"/>
          </a:p>
        </p:txBody>
      </p:sp>
      <p:sp>
        <p:nvSpPr>
          <p:cNvPr id="9" name="TextBox 8">
            <a:extLst>
              <a:ext uri="{FF2B5EF4-FFF2-40B4-BE49-F238E27FC236}">
                <a16:creationId xmlns:a16="http://schemas.microsoft.com/office/drawing/2014/main" id="{450563BC-0033-4A4D-B634-EB09D3B523E6}"/>
              </a:ext>
            </a:extLst>
          </p:cNvPr>
          <p:cNvSpPr txBox="1"/>
          <p:nvPr/>
        </p:nvSpPr>
        <p:spPr>
          <a:xfrm>
            <a:off x="4653475" y="6379283"/>
            <a:ext cx="2013693" cy="369332"/>
          </a:xfrm>
          <a:prstGeom prst="rect">
            <a:avLst/>
          </a:prstGeom>
          <a:noFill/>
        </p:spPr>
        <p:txBody>
          <a:bodyPr wrap="none" rtlCol="0">
            <a:spAutoFit/>
          </a:bodyPr>
          <a:lstStyle/>
          <a:p>
            <a:r>
              <a:rPr lang="en-US" dirty="0"/>
              <a:t>number of function</a:t>
            </a:r>
            <a:endParaRPr lang="ru-RU" dirty="0"/>
          </a:p>
        </p:txBody>
      </p:sp>
      <p:sp>
        <p:nvSpPr>
          <p:cNvPr id="10" name="TextBox 9">
            <a:extLst>
              <a:ext uri="{FF2B5EF4-FFF2-40B4-BE49-F238E27FC236}">
                <a16:creationId xmlns:a16="http://schemas.microsoft.com/office/drawing/2014/main" id="{E5AD2E87-C247-4E8D-B534-ACBB46FD703B}"/>
              </a:ext>
            </a:extLst>
          </p:cNvPr>
          <p:cNvSpPr txBox="1"/>
          <p:nvPr/>
        </p:nvSpPr>
        <p:spPr>
          <a:xfrm>
            <a:off x="0" y="3285115"/>
            <a:ext cx="658642" cy="369332"/>
          </a:xfrm>
          <a:prstGeom prst="rect">
            <a:avLst/>
          </a:prstGeom>
          <a:noFill/>
        </p:spPr>
        <p:txBody>
          <a:bodyPr wrap="none" rtlCol="0">
            <a:spAutoFit/>
          </a:bodyPr>
          <a:lstStyle/>
          <a:p>
            <a:r>
              <a:rPr lang="en-US" dirty="0"/>
              <a:t>error</a:t>
            </a:r>
            <a:endParaRPr lang="ru-RU" dirty="0"/>
          </a:p>
        </p:txBody>
      </p:sp>
      <p:sp>
        <p:nvSpPr>
          <p:cNvPr id="11" name="Прямоугольник 10">
            <a:extLst>
              <a:ext uri="{FF2B5EF4-FFF2-40B4-BE49-F238E27FC236}">
                <a16:creationId xmlns:a16="http://schemas.microsoft.com/office/drawing/2014/main" id="{5686273C-5FA1-48F4-B19C-CDDDEDF3E7F7}"/>
              </a:ext>
            </a:extLst>
          </p:cNvPr>
          <p:cNvSpPr/>
          <p:nvPr/>
        </p:nvSpPr>
        <p:spPr>
          <a:xfrm>
            <a:off x="5922877" y="1761621"/>
            <a:ext cx="6096000" cy="3416320"/>
          </a:xfrm>
          <a:prstGeom prst="rect">
            <a:avLst/>
          </a:prstGeom>
        </p:spPr>
        <p:txBody>
          <a:bodyPr>
            <a:spAutoFit/>
          </a:bodyPr>
          <a:lstStyle/>
          <a:p>
            <a:pPr marL="457200" indent="-457200">
              <a:buFont typeface="+mj-lt"/>
              <a:buAutoNum type="arabicPeriod"/>
            </a:pPr>
            <a:r>
              <a:rPr lang="ru-RU" sz="2400" dirty="0" err="1"/>
              <a:t>The</a:t>
            </a:r>
            <a:r>
              <a:rPr lang="ru-RU" sz="2400" dirty="0"/>
              <a:t> </a:t>
            </a:r>
            <a:r>
              <a:rPr lang="ru-RU" sz="2400" dirty="0" err="1"/>
              <a:t>basic</a:t>
            </a:r>
            <a:r>
              <a:rPr lang="ru-RU" sz="2400" dirty="0"/>
              <a:t> </a:t>
            </a:r>
            <a:r>
              <a:rPr lang="ru-RU" sz="2400" dirty="0" err="1"/>
              <a:t>algorithm</a:t>
            </a:r>
            <a:r>
              <a:rPr lang="ru-RU" sz="2400" dirty="0"/>
              <a:t> </a:t>
            </a:r>
            <a:r>
              <a:rPr lang="ru-RU" sz="2400" dirty="0" err="1"/>
              <a:t>should</a:t>
            </a:r>
            <a:r>
              <a:rPr lang="ru-RU" sz="2400" dirty="0"/>
              <a:t> </a:t>
            </a:r>
            <a:r>
              <a:rPr lang="ru-RU" sz="2400" dirty="0" err="1"/>
              <a:t>approximate</a:t>
            </a:r>
            <a:r>
              <a:rPr lang="ru-RU" sz="2400" dirty="0"/>
              <a:t> </a:t>
            </a:r>
            <a:r>
              <a:rPr lang="ru-RU" sz="2400" dirty="0" err="1"/>
              <a:t>the</a:t>
            </a:r>
            <a:r>
              <a:rPr lang="ru-RU" sz="2400" dirty="0"/>
              <a:t> </a:t>
            </a:r>
            <a:r>
              <a:rPr lang="ru-RU" sz="2400" dirty="0" err="1"/>
              <a:t>anti-gradient</a:t>
            </a:r>
            <a:r>
              <a:rPr lang="ru-RU" sz="2400" dirty="0"/>
              <a:t> </a:t>
            </a:r>
            <a:r>
              <a:rPr lang="ru-RU" sz="2400" dirty="0" err="1"/>
              <a:t>vector</a:t>
            </a:r>
            <a:endParaRPr lang="ru-RU" sz="2400" dirty="0"/>
          </a:p>
          <a:p>
            <a:pPr marL="457200" indent="-457200">
              <a:buFont typeface="+mj-lt"/>
              <a:buAutoNum type="arabicPeriod"/>
            </a:pPr>
            <a:endParaRPr lang="ru-RU" sz="2400" dirty="0"/>
          </a:p>
          <a:p>
            <a:pPr marL="457200" indent="-457200">
              <a:buFont typeface="+mj-lt"/>
              <a:buAutoNum type="arabicPeriod"/>
            </a:pPr>
            <a:r>
              <a:rPr lang="ru-RU" sz="2400" dirty="0" err="1"/>
              <a:t>Basic</a:t>
            </a:r>
            <a:r>
              <a:rPr lang="ru-RU" sz="2400" dirty="0"/>
              <a:t> </a:t>
            </a:r>
            <a:r>
              <a:rPr lang="ru-RU" sz="2400" dirty="0" err="1"/>
              <a:t>algorithms</a:t>
            </a:r>
            <a:r>
              <a:rPr lang="ru-RU" sz="2400" dirty="0"/>
              <a:t> </a:t>
            </a:r>
            <a:r>
              <a:rPr lang="ru-RU" sz="2400" dirty="0" err="1"/>
              <a:t>are</a:t>
            </a:r>
            <a:r>
              <a:rPr lang="ru-RU" sz="2400" dirty="0"/>
              <a:t> </a:t>
            </a:r>
            <a:r>
              <a:rPr lang="ru-RU" sz="2400" dirty="0" err="1"/>
              <a:t>very</a:t>
            </a:r>
            <a:r>
              <a:rPr lang="ru-RU" sz="2400" dirty="0"/>
              <a:t> </a:t>
            </a:r>
            <a:r>
              <a:rPr lang="ru-RU" sz="2400" dirty="0" err="1"/>
              <a:t>weak</a:t>
            </a:r>
            <a:r>
              <a:rPr lang="ru-RU" sz="2400" dirty="0"/>
              <a:t>.</a:t>
            </a:r>
          </a:p>
          <a:p>
            <a:pPr marL="457200" indent="-457200">
              <a:buFont typeface="+mj-lt"/>
              <a:buAutoNum type="arabicPeriod"/>
            </a:pPr>
            <a:endParaRPr lang="ru-RU" sz="2400" dirty="0"/>
          </a:p>
          <a:p>
            <a:pPr marL="457200" indent="-457200">
              <a:buFont typeface="+mj-lt"/>
              <a:buAutoNum type="arabicPeriod"/>
            </a:pPr>
            <a:r>
              <a:rPr lang="ru-RU" sz="2400" dirty="0" err="1"/>
              <a:t>Bad</a:t>
            </a:r>
            <a:r>
              <a:rPr lang="ru-RU" sz="2400" dirty="0"/>
              <a:t> </a:t>
            </a:r>
            <a:r>
              <a:rPr lang="ru-RU" sz="2400" dirty="0" err="1"/>
              <a:t>approximat</a:t>
            </a:r>
            <a:r>
              <a:rPr lang="en-US" sz="2400" dirty="0"/>
              <a:t>ion</a:t>
            </a:r>
            <a:endParaRPr lang="ru-RU" sz="2400" dirty="0"/>
          </a:p>
          <a:p>
            <a:pPr marL="457200" indent="-457200">
              <a:buFont typeface="+mj-lt"/>
              <a:buAutoNum type="arabicPeriod"/>
            </a:pPr>
            <a:endParaRPr lang="ru-RU" sz="2400" dirty="0"/>
          </a:p>
          <a:p>
            <a:pPr marL="457200" indent="-457200">
              <a:buFont typeface="+mj-lt"/>
              <a:buAutoNum type="arabicPeriod"/>
            </a:pPr>
            <a:r>
              <a:rPr lang="ru-RU" sz="2400" dirty="0" err="1"/>
              <a:t>Instead</a:t>
            </a:r>
            <a:r>
              <a:rPr lang="ru-RU" sz="2400" dirty="0"/>
              <a:t> </a:t>
            </a:r>
            <a:r>
              <a:rPr lang="ru-RU" sz="2400" dirty="0" err="1"/>
              <a:t>of</a:t>
            </a:r>
            <a:r>
              <a:rPr lang="ru-RU" sz="2400" dirty="0"/>
              <a:t> a </a:t>
            </a:r>
            <a:r>
              <a:rPr lang="ru-RU" sz="2400" dirty="0" err="1"/>
              <a:t>gradient</a:t>
            </a:r>
            <a:r>
              <a:rPr lang="ru-RU" sz="2400" dirty="0"/>
              <a:t> </a:t>
            </a:r>
            <a:r>
              <a:rPr lang="ru-RU" sz="2400" dirty="0" err="1"/>
              <a:t>descent</a:t>
            </a:r>
            <a:r>
              <a:rPr lang="ru-RU" sz="2400" dirty="0"/>
              <a:t>, </a:t>
            </a:r>
            <a:r>
              <a:rPr lang="ru-RU" sz="2400" dirty="0" err="1"/>
              <a:t>we</a:t>
            </a:r>
            <a:r>
              <a:rPr lang="ru-RU" sz="2400" dirty="0"/>
              <a:t> </a:t>
            </a:r>
            <a:r>
              <a:rPr lang="ru-RU" sz="2400" dirty="0" err="1"/>
              <a:t>get</a:t>
            </a:r>
            <a:r>
              <a:rPr lang="ru-RU" sz="2400" dirty="0"/>
              <a:t> a </a:t>
            </a:r>
            <a:r>
              <a:rPr lang="ru-RU" sz="2400" dirty="0" err="1"/>
              <a:t>random</a:t>
            </a:r>
            <a:r>
              <a:rPr lang="ru-RU" sz="2400" dirty="0"/>
              <a:t> w</a:t>
            </a:r>
            <a:r>
              <a:rPr lang="en-US" sz="2400" dirty="0" err="1"/>
              <a:t>alk</a:t>
            </a:r>
            <a:endParaRPr lang="ru-RU" sz="2400" dirty="0"/>
          </a:p>
        </p:txBody>
      </p:sp>
    </p:spTree>
    <p:extLst>
      <p:ext uri="{BB962C8B-B14F-4D97-AF65-F5344CB8AC3E}">
        <p14:creationId xmlns:p14="http://schemas.microsoft.com/office/powerpoint/2010/main" val="4217718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Step reduction</a:t>
            </a:r>
            <a:endParaRPr lang="ru-RU" sz="3200" dirty="0"/>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5618D0B4-68FE-42AB-962D-848B92474067}"/>
                  </a:ext>
                </a:extLst>
              </p:cNvPr>
              <p:cNvSpPr/>
              <p:nvPr/>
            </p:nvSpPr>
            <p:spPr>
              <a:xfrm>
                <a:off x="946764" y="1386009"/>
                <a:ext cx="4299382" cy="1569660"/>
              </a:xfrm>
              <a:prstGeom prst="rect">
                <a:avLst/>
              </a:prstGeom>
            </p:spPr>
            <p:txBody>
              <a:bodyPr wrap="none">
                <a:spAutoFit/>
              </a:bodyPr>
              <a:lstStyle/>
              <a:p>
                <a:r>
                  <a:rPr lang="ru-RU" sz="2400" dirty="0"/>
                  <a:t>Do </a:t>
                </a:r>
                <a:r>
                  <a:rPr lang="ru-RU" sz="2400" dirty="0" err="1"/>
                  <a:t>not</a:t>
                </a:r>
                <a:r>
                  <a:rPr lang="ru-RU" sz="2400" dirty="0"/>
                  <a:t> </a:t>
                </a:r>
                <a:r>
                  <a:rPr lang="ru-RU" sz="2400" dirty="0" err="1"/>
                  <a:t>trust</a:t>
                </a:r>
                <a:r>
                  <a:rPr lang="ru-RU" sz="2400" dirty="0"/>
                  <a:t> </a:t>
                </a:r>
                <a:r>
                  <a:rPr lang="ru-RU" sz="2400" dirty="0" err="1"/>
                  <a:t>the</a:t>
                </a:r>
                <a:r>
                  <a:rPr lang="ru-RU" sz="2400" dirty="0"/>
                  <a:t> </a:t>
                </a:r>
                <a:r>
                  <a:rPr lang="ru-RU" sz="2400" dirty="0" err="1"/>
                  <a:t>basic</a:t>
                </a:r>
                <a:r>
                  <a:rPr lang="ru-RU" sz="2400" dirty="0"/>
                  <a:t> </a:t>
                </a:r>
                <a:r>
                  <a:rPr lang="ru-RU" sz="2400" dirty="0" err="1"/>
                  <a:t>algorithm</a:t>
                </a:r>
                <a:r>
                  <a:rPr lang="ru-RU" sz="2400" dirty="0"/>
                  <a:t>:</a:t>
                </a:r>
              </a:p>
              <a:p>
                <a:pPr/>
                <a14:m>
                  <m:oMathPara xmlns:m="http://schemas.openxmlformats.org/officeDocument/2006/math">
                    <m:oMathParaPr>
                      <m:jc m:val="centerGroup"/>
                    </m:oMathParaPr>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𝑁</m:t>
                          </m:r>
                        </m:sub>
                      </m:sSub>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𝑎</m:t>
                          </m:r>
                        </m:e>
                        <m:sub>
                          <m:r>
                            <a:rPr lang="en-US" sz="2400" b="0" i="1" smtClean="0">
                              <a:solidFill>
                                <a:srgbClr val="FF0000"/>
                              </a:solidFill>
                              <a:latin typeface="Cambria Math" panose="02040503050406030204" pitchFamily="18" charset="0"/>
                            </a:rPr>
                            <m:t>𝑁</m:t>
                          </m:r>
                          <m:r>
                            <a:rPr lang="en-US" sz="2400" b="0" i="1" smtClean="0">
                              <a:solidFill>
                                <a:srgbClr val="FF0000"/>
                              </a:solidFill>
                              <a:latin typeface="Cambria Math" panose="02040503050406030204" pitchFamily="18" charset="0"/>
                            </a:rPr>
                            <m:t>−1</m:t>
                          </m:r>
                        </m:sub>
                      </m:sSub>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𝜂</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𝑏</m:t>
                          </m:r>
                        </m:e>
                        <m:sub>
                          <m:r>
                            <a:rPr lang="en-US" sz="2400" b="0" i="1" smtClean="0">
                              <a:solidFill>
                                <a:srgbClr val="FF0000"/>
                              </a:solidFill>
                              <a:latin typeface="Cambria Math" panose="02040503050406030204" pitchFamily="18" charset="0"/>
                            </a:rPr>
                            <m:t>𝑁</m:t>
                          </m:r>
                        </m:sub>
                      </m:sSub>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𝑥</m:t>
                          </m:r>
                        </m:e>
                      </m:d>
                    </m:oMath>
                  </m:oMathPara>
                </a14:m>
                <a:endParaRPr lang="en-US" sz="2400" b="0" dirty="0">
                  <a:solidFill>
                    <a:srgbClr val="FF0000"/>
                  </a:solidFill>
                </a:endParaRPr>
              </a:p>
              <a:p>
                <a:endParaRPr lang="en-US" sz="2400" dirty="0"/>
              </a:p>
              <a:p>
                <a14:m>
                  <m:oMath xmlns:m="http://schemas.openxmlformats.org/officeDocument/2006/math">
                    <m:r>
                      <a:rPr lang="en-US" sz="2400" b="0" i="1" smtClean="0">
                        <a:solidFill>
                          <a:srgbClr val="FF0000"/>
                        </a:solidFill>
                        <a:latin typeface="Cambria Math" panose="02040503050406030204" pitchFamily="18" charset="0"/>
                      </a:rPr>
                      <m:t>𝜂</m:t>
                    </m:r>
                    <m:r>
                      <a:rPr lang="ru-RU" sz="2400" b="0" i="1" smtClean="0">
                        <a:solidFill>
                          <a:srgbClr val="FF0000"/>
                        </a:solidFill>
                        <a:latin typeface="Cambria Math" panose="02040503050406030204" pitchFamily="18" charset="0"/>
                      </a:rPr>
                      <m:t>=0..1</m:t>
                    </m:r>
                    <m:r>
                      <a:rPr lang="en-US" sz="2400" b="0" i="1" smtClean="0">
                        <a:latin typeface="Cambria Math" panose="02040503050406030204" pitchFamily="18" charset="0"/>
                      </a:rPr>
                      <m:t>−</m:t>
                    </m:r>
                  </m:oMath>
                </a14:m>
                <a:r>
                  <a:rPr lang="ru-RU" sz="2400" dirty="0"/>
                  <a:t> </a:t>
                </a:r>
                <a:r>
                  <a:rPr lang="en-US" sz="2400" dirty="0"/>
                  <a:t>step length</a:t>
                </a:r>
                <a:endParaRPr lang="ru-RU" sz="2400" dirty="0"/>
              </a:p>
            </p:txBody>
          </p:sp>
        </mc:Choice>
        <mc:Fallback xmlns="">
          <p:sp>
            <p:nvSpPr>
              <p:cNvPr id="3" name="Прямоугольник 2">
                <a:extLst>
                  <a:ext uri="{FF2B5EF4-FFF2-40B4-BE49-F238E27FC236}">
                    <a16:creationId xmlns:a16="http://schemas.microsoft.com/office/drawing/2014/main" id="{5618D0B4-68FE-42AB-962D-848B92474067}"/>
                  </a:ext>
                </a:extLst>
              </p:cNvPr>
              <p:cNvSpPr>
                <a:spLocks noRot="1" noChangeAspect="1" noMove="1" noResize="1" noEditPoints="1" noAdjustHandles="1" noChangeArrowheads="1" noChangeShapeType="1" noTextEdit="1"/>
              </p:cNvSpPr>
              <p:nvPr/>
            </p:nvSpPr>
            <p:spPr>
              <a:xfrm>
                <a:off x="946764" y="1386009"/>
                <a:ext cx="4299382" cy="1569660"/>
              </a:xfrm>
              <a:prstGeom prst="rect">
                <a:avLst/>
              </a:prstGeom>
              <a:blipFill>
                <a:blip r:embed="rId3"/>
                <a:stretch>
                  <a:fillRect l="-2125" t="-3101" b="-7752"/>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BA60243D-D808-4E84-AAC6-580C6E027845}"/>
              </a:ext>
            </a:extLst>
          </p:cNvPr>
          <p:cNvPicPr>
            <a:picLocks noChangeAspect="1"/>
          </p:cNvPicPr>
          <p:nvPr/>
        </p:nvPicPr>
        <p:blipFill rotWithShape="1">
          <a:blip r:embed="rId4"/>
          <a:srcRect l="6722"/>
          <a:stretch/>
        </p:blipFill>
        <p:spPr>
          <a:xfrm>
            <a:off x="0" y="3217036"/>
            <a:ext cx="7276641" cy="3552825"/>
          </a:xfrm>
          <a:prstGeom prst="rect">
            <a:avLst/>
          </a:prstGeom>
        </p:spPr>
      </p:pic>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D64D478D-2258-47F8-BA8D-F960CA0C42B8}"/>
                  </a:ext>
                </a:extLst>
              </p:cNvPr>
              <p:cNvSpPr/>
              <p:nvPr/>
            </p:nvSpPr>
            <p:spPr>
              <a:xfrm>
                <a:off x="7401261" y="1469417"/>
                <a:ext cx="4658062" cy="3046988"/>
              </a:xfrm>
              <a:prstGeom prst="rect">
                <a:avLst/>
              </a:prstGeom>
            </p:spPr>
            <p:txBody>
              <a:bodyPr wrap="square">
                <a:spAutoFit/>
              </a:bodyPr>
              <a:lstStyle/>
              <a:p>
                <a:pPr marL="342900" indent="-342900">
                  <a:buFont typeface="Arial" panose="020B0604020202020204" pitchFamily="34" charset="0"/>
                  <a:buChar char="•"/>
                </a:pPr>
                <a:r>
                  <a:rPr lang="ru-RU" sz="2400" dirty="0"/>
                  <a:t>The </a:t>
                </a:r>
                <a:r>
                  <a:rPr lang="ru-RU" sz="2400" dirty="0" err="1"/>
                  <a:t>smaller</a:t>
                </a:r>
                <a:r>
                  <a:rPr lang="ru-RU" sz="2400" dirty="0"/>
                  <a:t> </a:t>
                </a:r>
                <a:r>
                  <a:rPr lang="ru-RU" sz="2400" dirty="0" err="1"/>
                  <a:t>the</a:t>
                </a:r>
                <a:r>
                  <a:rPr lang="ru-RU" sz="2400" dirty="0"/>
                  <a:t> </a:t>
                </a:r>
                <a:r>
                  <a:rPr lang="ru-RU" sz="2400" dirty="0" err="1"/>
                  <a:t>step</a:t>
                </a:r>
                <a:r>
                  <a:rPr lang="ru-RU" sz="2400" dirty="0"/>
                  <a:t> </a:t>
                </a:r>
                <a14:m>
                  <m:oMath xmlns:m="http://schemas.openxmlformats.org/officeDocument/2006/math">
                    <m:r>
                      <a:rPr lang="ru-RU" sz="2400" b="0" i="1" smtClean="0">
                        <a:solidFill>
                          <a:srgbClr val="FF0000"/>
                        </a:solidFill>
                        <a:latin typeface="Cambria Math" panose="02040503050406030204" pitchFamily="18" charset="0"/>
                      </a:rPr>
                      <m:t>𝜂</m:t>
                    </m:r>
                  </m:oMath>
                </a14:m>
                <a:r>
                  <a:rPr lang="ru-RU" sz="2400" dirty="0"/>
                  <a:t>, </a:t>
                </a:r>
                <a:r>
                  <a:rPr lang="ru-RU" sz="2400" dirty="0" err="1"/>
                  <a:t>the</a:t>
                </a:r>
                <a:r>
                  <a:rPr lang="ru-RU" sz="2400" dirty="0"/>
                  <a:t> </a:t>
                </a:r>
                <a:r>
                  <a:rPr lang="ru-RU" sz="2400" dirty="0" err="1"/>
                  <a:t>more</a:t>
                </a:r>
                <a:r>
                  <a:rPr lang="ru-RU" sz="2400" dirty="0"/>
                  <a:t> </a:t>
                </a:r>
                <a:r>
                  <a:rPr lang="ru-RU" sz="2400" dirty="0" err="1"/>
                  <a:t>basic</a:t>
                </a:r>
                <a:r>
                  <a:rPr lang="ru-RU" sz="2400" dirty="0"/>
                  <a:t> </a:t>
                </a:r>
                <a:r>
                  <a:rPr lang="ru-RU" sz="2400" dirty="0" err="1"/>
                  <a:t>algorithms</a:t>
                </a:r>
                <a:r>
                  <a:rPr lang="ru-RU" sz="2400" dirty="0"/>
                  <a:t> </a:t>
                </a:r>
                <a:r>
                  <a:rPr lang="ru-RU" sz="2400" dirty="0" err="1"/>
                  <a:t>are</a:t>
                </a:r>
                <a:r>
                  <a:rPr lang="ru-RU" sz="2400" dirty="0"/>
                  <a:t> </a:t>
                </a:r>
                <a:r>
                  <a:rPr lang="ru-RU" sz="2400" dirty="0" err="1"/>
                  <a:t>needed</a:t>
                </a:r>
                <a:endParaRPr lang="ru-RU" sz="2400" dirty="0"/>
              </a:p>
              <a:p>
                <a:pPr marL="342900" indent="-342900">
                  <a:buFont typeface="Arial" panose="020B0604020202020204" pitchFamily="34" charset="0"/>
                  <a:buChar char="•"/>
                </a:pPr>
                <a:endParaRPr lang="ru-RU" sz="2400" dirty="0"/>
              </a:p>
              <a:p>
                <a:pPr marL="342900" indent="-342900">
                  <a:buFont typeface="Arial" panose="020B0604020202020204" pitchFamily="34" charset="0"/>
                  <a:buChar char="•"/>
                </a:pPr>
                <a:r>
                  <a:rPr lang="en-US" sz="2400" dirty="0"/>
                  <a:t>S</a:t>
                </a:r>
                <a:r>
                  <a:rPr lang="ru-RU" sz="2400" dirty="0" err="1"/>
                  <a:t>tep</a:t>
                </a:r>
                <a:r>
                  <a:rPr lang="en-US" sz="2400" dirty="0"/>
                  <a:t> </a:t>
                </a:r>
                <a14:m>
                  <m:oMath xmlns:m="http://schemas.openxmlformats.org/officeDocument/2006/math">
                    <m:r>
                      <a:rPr lang="en-US" sz="2400" i="1">
                        <a:solidFill>
                          <a:srgbClr val="FF0000"/>
                        </a:solidFill>
                        <a:latin typeface="Cambria Math" panose="02040503050406030204" pitchFamily="18" charset="0"/>
                      </a:rPr>
                      <m:t>𝜂</m:t>
                    </m:r>
                  </m:oMath>
                </a14:m>
                <a:r>
                  <a:rPr lang="ru-RU" sz="2400" dirty="0"/>
                  <a:t> </a:t>
                </a:r>
                <a:r>
                  <a:rPr lang="en-US" sz="2400" dirty="0"/>
                  <a:t>is </a:t>
                </a:r>
                <a:r>
                  <a:rPr lang="ru-RU" sz="2400" dirty="0" err="1"/>
                  <a:t>hyperparameter</a:t>
                </a:r>
                <a:endParaRPr lang="ru-RU" sz="2400" dirty="0"/>
              </a:p>
              <a:p>
                <a:pPr marL="342900" indent="-342900">
                  <a:buFont typeface="Arial" panose="020B0604020202020204" pitchFamily="34" charset="0"/>
                  <a:buChar char="•"/>
                </a:pPr>
                <a:endParaRPr lang="ru-RU" sz="2400" dirty="0"/>
              </a:p>
              <a:p>
                <a:pPr marL="342900" indent="-342900">
                  <a:buFont typeface="Arial" panose="020B0604020202020204" pitchFamily="34" charset="0"/>
                  <a:buChar char="•"/>
                </a:pPr>
                <a:r>
                  <a:rPr lang="ru-RU" sz="2400" dirty="0"/>
                  <a:t>2 </a:t>
                </a:r>
                <a:r>
                  <a:rPr lang="ru-RU" sz="2400" dirty="0" err="1"/>
                  <a:t>strategies</a:t>
                </a:r>
                <a:r>
                  <a:rPr lang="ru-RU" sz="2400" dirty="0"/>
                  <a:t>:</a:t>
                </a:r>
              </a:p>
              <a:p>
                <a:pPr lvl="1"/>
                <a:r>
                  <a:rPr lang="ru-RU" sz="2400" dirty="0" err="1"/>
                  <a:t>fix</a:t>
                </a:r>
                <a:r>
                  <a:rPr lang="en-US" sz="2400" dirty="0"/>
                  <a:t> </a:t>
                </a:r>
                <a14:m>
                  <m:oMath xmlns:m="http://schemas.openxmlformats.org/officeDocument/2006/math">
                    <m:r>
                      <a:rPr lang="en-US" sz="2400" i="1">
                        <a:solidFill>
                          <a:srgbClr val="FF0000"/>
                        </a:solidFill>
                        <a:latin typeface="Cambria Math" panose="02040503050406030204" pitchFamily="18" charset="0"/>
                      </a:rPr>
                      <m:t>𝜂</m:t>
                    </m:r>
                  </m:oMath>
                </a14:m>
                <a:r>
                  <a:rPr lang="ru-RU" sz="2400" dirty="0"/>
                  <a:t> </a:t>
                </a:r>
                <a:r>
                  <a:rPr lang="en-US" sz="2400" dirty="0"/>
                  <a:t>and </a:t>
                </a:r>
                <a:r>
                  <a:rPr lang="ru-RU" sz="2400" dirty="0"/>
                  <a:t>pick </a:t>
                </a:r>
                <a:r>
                  <a:rPr lang="ru-RU" sz="2400" dirty="0" err="1"/>
                  <a:t>up</a:t>
                </a:r>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𝑁</m:t>
                    </m:r>
                  </m:oMath>
                </a14:m>
                <a:endParaRPr lang="en-US" sz="2400" dirty="0"/>
              </a:p>
              <a:p>
                <a:pPr lvl="1"/>
                <a:r>
                  <a:rPr lang="ru-RU" sz="2400" dirty="0" err="1"/>
                  <a:t>fix</a:t>
                </a:r>
                <a:r>
                  <a:rPr lang="en-US" sz="2400" dirty="0"/>
                  <a:t> </a:t>
                </a:r>
                <a14:m>
                  <m:oMath xmlns:m="http://schemas.openxmlformats.org/officeDocument/2006/math">
                    <m:r>
                      <a:rPr lang="en-US" sz="2400" i="1" dirty="0">
                        <a:solidFill>
                          <a:srgbClr val="FF0000"/>
                        </a:solidFill>
                        <a:latin typeface="Cambria Math" panose="02040503050406030204" pitchFamily="18" charset="0"/>
                      </a:rPr>
                      <m:t>𝑁</m:t>
                    </m:r>
                    <m:r>
                      <a:rPr lang="en-US" sz="2400" i="1" dirty="0">
                        <a:solidFill>
                          <a:srgbClr val="FF0000"/>
                        </a:solidFill>
                        <a:latin typeface="Cambria Math" panose="02040503050406030204" pitchFamily="18" charset="0"/>
                      </a:rPr>
                      <m:t> </m:t>
                    </m:r>
                  </m:oMath>
                </a14:m>
                <a:r>
                  <a:rPr lang="en-US" sz="2400" dirty="0"/>
                  <a:t>and </a:t>
                </a:r>
                <a:r>
                  <a:rPr lang="ru-RU" sz="2400" dirty="0"/>
                  <a:t>pick </a:t>
                </a:r>
                <a:r>
                  <a:rPr lang="ru-RU" sz="2400" dirty="0" err="1"/>
                  <a:t>up</a:t>
                </a:r>
                <a:r>
                  <a:rPr lang="en-US" sz="2400" dirty="0"/>
                  <a:t> </a:t>
                </a:r>
                <a14:m>
                  <m:oMath xmlns:m="http://schemas.openxmlformats.org/officeDocument/2006/math">
                    <m:r>
                      <a:rPr lang="en-US" sz="2400" i="1">
                        <a:solidFill>
                          <a:srgbClr val="FF0000"/>
                        </a:solidFill>
                        <a:latin typeface="Cambria Math" panose="02040503050406030204" pitchFamily="18" charset="0"/>
                      </a:rPr>
                      <m:t>𝜂</m:t>
                    </m:r>
                  </m:oMath>
                </a14:m>
                <a:endParaRPr lang="ru-RU" sz="2400" dirty="0"/>
              </a:p>
            </p:txBody>
          </p:sp>
        </mc:Choice>
        <mc:Fallback xmlns="">
          <p:sp>
            <p:nvSpPr>
              <p:cNvPr id="6" name="Прямоугольник 5">
                <a:extLst>
                  <a:ext uri="{FF2B5EF4-FFF2-40B4-BE49-F238E27FC236}">
                    <a16:creationId xmlns:a16="http://schemas.microsoft.com/office/drawing/2014/main" id="{D64D478D-2258-47F8-BA8D-F960CA0C42B8}"/>
                  </a:ext>
                </a:extLst>
              </p:cNvPr>
              <p:cNvSpPr>
                <a:spLocks noRot="1" noChangeAspect="1" noMove="1" noResize="1" noEditPoints="1" noAdjustHandles="1" noChangeArrowheads="1" noChangeShapeType="1" noTextEdit="1"/>
              </p:cNvSpPr>
              <p:nvPr/>
            </p:nvSpPr>
            <p:spPr>
              <a:xfrm>
                <a:off x="7401261" y="1469417"/>
                <a:ext cx="4658062" cy="3046988"/>
              </a:xfrm>
              <a:prstGeom prst="rect">
                <a:avLst/>
              </a:prstGeom>
              <a:blipFill>
                <a:blip r:embed="rId5"/>
                <a:stretch>
                  <a:fillRect l="-1702" t="-1600" b="-3600"/>
                </a:stretch>
              </a:blipFill>
            </p:spPr>
            <p:txBody>
              <a:bodyPr/>
              <a:lstStyle/>
              <a:p>
                <a:r>
                  <a:rPr lang="ru-RU">
                    <a:noFill/>
                  </a:rPr>
                  <a:t> </a:t>
                </a:r>
              </a:p>
            </p:txBody>
          </p:sp>
        </mc:Fallback>
      </mc:AlternateContent>
    </p:spTree>
    <p:extLst>
      <p:ext uri="{BB962C8B-B14F-4D97-AF65-F5344CB8AC3E}">
        <p14:creationId xmlns:p14="http://schemas.microsoft.com/office/powerpoint/2010/main" val="1180422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Stochastic gradient boosting</a:t>
            </a:r>
            <a:endParaRPr lang="ru-RU" sz="3200" dirty="0"/>
          </a:p>
        </p:txBody>
      </p:sp>
      <p:sp>
        <p:nvSpPr>
          <p:cNvPr id="2" name="Прямоугольник 1">
            <a:extLst>
              <a:ext uri="{FF2B5EF4-FFF2-40B4-BE49-F238E27FC236}">
                <a16:creationId xmlns:a16="http://schemas.microsoft.com/office/drawing/2014/main" id="{FD385FE9-65EF-43E3-BE42-FD624079E60E}"/>
              </a:ext>
            </a:extLst>
          </p:cNvPr>
          <p:cNvSpPr/>
          <p:nvPr/>
        </p:nvSpPr>
        <p:spPr>
          <a:xfrm>
            <a:off x="446105" y="1318715"/>
            <a:ext cx="8271303" cy="461665"/>
          </a:xfrm>
          <a:prstGeom prst="rect">
            <a:avLst/>
          </a:prstGeom>
        </p:spPr>
        <p:txBody>
          <a:bodyPr wrap="none">
            <a:spAutoFit/>
          </a:bodyPr>
          <a:lstStyle/>
          <a:p>
            <a:r>
              <a:rPr lang="ru-RU" sz="2400" dirty="0" err="1"/>
              <a:t>We</a:t>
            </a:r>
            <a:r>
              <a:rPr lang="ru-RU" sz="2400" dirty="0"/>
              <a:t> </a:t>
            </a:r>
            <a:r>
              <a:rPr lang="ru-RU" sz="2400" dirty="0" err="1"/>
              <a:t>train</a:t>
            </a:r>
            <a:r>
              <a:rPr lang="ru-RU" sz="2400" dirty="0"/>
              <a:t> </a:t>
            </a:r>
            <a:r>
              <a:rPr lang="ru-RU" sz="2400" dirty="0" err="1"/>
              <a:t>each</a:t>
            </a:r>
            <a:r>
              <a:rPr lang="ru-RU" sz="2400" dirty="0"/>
              <a:t> </a:t>
            </a:r>
            <a:r>
              <a:rPr lang="ru-RU" sz="2400" dirty="0" err="1"/>
              <a:t>basic</a:t>
            </a:r>
            <a:r>
              <a:rPr lang="ru-RU" sz="2400" dirty="0"/>
              <a:t> </a:t>
            </a:r>
            <a:r>
              <a:rPr lang="ru-RU" sz="2400" dirty="0" err="1"/>
              <a:t>algorithm</a:t>
            </a:r>
            <a:r>
              <a:rPr lang="ru-RU" sz="2400" dirty="0"/>
              <a:t> </a:t>
            </a:r>
            <a:r>
              <a:rPr lang="ru-RU" sz="2400" dirty="0" err="1"/>
              <a:t>on</a:t>
            </a:r>
            <a:r>
              <a:rPr lang="ru-RU" sz="2400" dirty="0"/>
              <a:t> a </a:t>
            </a:r>
            <a:r>
              <a:rPr lang="ru-RU" sz="2400" dirty="0" err="1"/>
              <a:t>random</a:t>
            </a:r>
            <a:r>
              <a:rPr lang="ru-RU" sz="2400" dirty="0"/>
              <a:t> </a:t>
            </a:r>
            <a:r>
              <a:rPr lang="ru-RU" sz="2400" dirty="0" err="1"/>
              <a:t>subsample</a:t>
            </a:r>
            <a:r>
              <a:rPr lang="ru-RU" sz="2400" dirty="0"/>
              <a:t> (</a:t>
            </a:r>
            <a:r>
              <a:rPr lang="en-US" sz="2400" dirty="0"/>
              <a:t>bagging</a:t>
            </a:r>
            <a:r>
              <a:rPr lang="ru-RU" sz="2400" dirty="0"/>
              <a:t>).</a:t>
            </a:r>
          </a:p>
        </p:txBody>
      </p:sp>
      <p:pic>
        <p:nvPicPr>
          <p:cNvPr id="8" name="Рисунок 7">
            <a:extLst>
              <a:ext uri="{FF2B5EF4-FFF2-40B4-BE49-F238E27FC236}">
                <a16:creationId xmlns:a16="http://schemas.microsoft.com/office/drawing/2014/main" id="{6931029C-9169-4DF4-B841-267A63854D99}"/>
              </a:ext>
            </a:extLst>
          </p:cNvPr>
          <p:cNvPicPr>
            <a:picLocks noChangeAspect="1"/>
          </p:cNvPicPr>
          <p:nvPr/>
        </p:nvPicPr>
        <p:blipFill>
          <a:blip r:embed="rId3"/>
          <a:stretch>
            <a:fillRect/>
          </a:stretch>
        </p:blipFill>
        <p:spPr>
          <a:xfrm>
            <a:off x="2476500" y="1974903"/>
            <a:ext cx="7775538" cy="4378856"/>
          </a:xfrm>
          <a:prstGeom prst="rect">
            <a:avLst/>
          </a:prstGeom>
        </p:spPr>
      </p:pic>
    </p:spTree>
    <p:extLst>
      <p:ext uri="{BB962C8B-B14F-4D97-AF65-F5344CB8AC3E}">
        <p14:creationId xmlns:p14="http://schemas.microsoft.com/office/powerpoint/2010/main" val="4224380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8712327-2794-42C3-B47F-2F6483BE4487}"/>
              </a:ext>
            </a:extLst>
          </p:cNvPr>
          <p:cNvSpPr txBox="1">
            <a:spLocks/>
          </p:cNvSpPr>
          <p:nvPr/>
        </p:nvSpPr>
        <p:spPr>
          <a:xfrm>
            <a:off x="0" y="0"/>
            <a:ext cx="12192000" cy="82203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3200" dirty="0"/>
              <a:t>gradient boosting</a:t>
            </a:r>
            <a:endParaRPr lang="ru-RU" sz="3200" dirty="0"/>
          </a:p>
        </p:txBody>
      </p:sp>
      <p:sp>
        <p:nvSpPr>
          <p:cNvPr id="3" name="TextBox 2">
            <a:extLst>
              <a:ext uri="{FF2B5EF4-FFF2-40B4-BE49-F238E27FC236}">
                <a16:creationId xmlns:a16="http://schemas.microsoft.com/office/drawing/2014/main" id="{767E4BE2-397D-4392-B731-FDD32D36DD1C}"/>
              </a:ext>
            </a:extLst>
          </p:cNvPr>
          <p:cNvSpPr txBox="1"/>
          <p:nvPr/>
        </p:nvSpPr>
        <p:spPr>
          <a:xfrm>
            <a:off x="4120179" y="1624404"/>
            <a:ext cx="4530664" cy="2677656"/>
          </a:xfrm>
          <a:prstGeom prst="rect">
            <a:avLst/>
          </a:prstGeom>
          <a:noFill/>
        </p:spPr>
        <p:txBody>
          <a:bodyPr wrap="none" rtlCol="0">
            <a:spAutoFit/>
          </a:bodyPr>
          <a:lstStyle/>
          <a:p>
            <a:pPr marL="342900" indent="-342900">
              <a:buFont typeface="Arial" panose="020B0604020202020204" pitchFamily="34" charset="0"/>
              <a:buChar char="•"/>
            </a:pPr>
            <a:r>
              <a:rPr lang="en-US" sz="2400" dirty="0"/>
              <a:t>Basic algorithms - decision trees</a:t>
            </a:r>
            <a:endParaRPr lang="ru-RU"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depth limit (2-8)</a:t>
            </a:r>
            <a:endParaRPr lang="ru-RU"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step reduction</a:t>
            </a:r>
            <a:endParaRPr lang="ru-RU"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subsample training</a:t>
            </a:r>
            <a:endParaRPr lang="ru-RU" sz="2400" dirty="0"/>
          </a:p>
        </p:txBody>
      </p:sp>
      <p:sp>
        <p:nvSpPr>
          <p:cNvPr id="5" name="Прямоугольник 4">
            <a:extLst>
              <a:ext uri="{FF2B5EF4-FFF2-40B4-BE49-F238E27FC236}">
                <a16:creationId xmlns:a16="http://schemas.microsoft.com/office/drawing/2014/main" id="{67FBEF64-C559-487D-A589-38F3DAB65643}"/>
              </a:ext>
            </a:extLst>
          </p:cNvPr>
          <p:cNvSpPr/>
          <p:nvPr/>
        </p:nvSpPr>
        <p:spPr>
          <a:xfrm>
            <a:off x="964601" y="5888132"/>
            <a:ext cx="8620462" cy="369332"/>
          </a:xfrm>
          <a:prstGeom prst="rect">
            <a:avLst/>
          </a:prstGeom>
        </p:spPr>
        <p:txBody>
          <a:bodyPr wrap="square">
            <a:spAutoFit/>
          </a:bodyPr>
          <a:lstStyle/>
          <a:p>
            <a:r>
              <a:rPr lang="en-US" dirty="0">
                <a:hlinkClick r:id="rId3"/>
              </a:rPr>
              <a:t>http://arogozhnikov.github.io/2016/07/05/gradient_boosting_playground.html</a:t>
            </a:r>
            <a:endParaRPr lang="ru-RU" dirty="0"/>
          </a:p>
        </p:txBody>
      </p:sp>
      <p:sp>
        <p:nvSpPr>
          <p:cNvPr id="6" name="Прямоугольник 5">
            <a:extLst>
              <a:ext uri="{FF2B5EF4-FFF2-40B4-BE49-F238E27FC236}">
                <a16:creationId xmlns:a16="http://schemas.microsoft.com/office/drawing/2014/main" id="{FE521BB7-5980-45B7-ABA9-DE53C42272CB}"/>
              </a:ext>
            </a:extLst>
          </p:cNvPr>
          <p:cNvSpPr/>
          <p:nvPr/>
        </p:nvSpPr>
        <p:spPr>
          <a:xfrm>
            <a:off x="964601" y="4910430"/>
            <a:ext cx="7686241" cy="369332"/>
          </a:xfrm>
          <a:prstGeom prst="rect">
            <a:avLst/>
          </a:prstGeom>
        </p:spPr>
        <p:txBody>
          <a:bodyPr wrap="square">
            <a:spAutoFit/>
          </a:bodyPr>
          <a:lstStyle/>
          <a:p>
            <a:r>
              <a:rPr lang="en-US" dirty="0">
                <a:hlinkClick r:id="rId4"/>
              </a:rPr>
              <a:t>http://arogozhnikov.github.io/2016/06/24/gradient_boosting_explained.html</a:t>
            </a:r>
            <a:endParaRPr lang="ru-RU" dirty="0"/>
          </a:p>
        </p:txBody>
      </p:sp>
    </p:spTree>
    <p:extLst>
      <p:ext uri="{BB962C8B-B14F-4D97-AF65-F5344CB8AC3E}">
        <p14:creationId xmlns:p14="http://schemas.microsoft.com/office/powerpoint/2010/main" val="294234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
            <a:extLst>
              <a:ext uri="{FF2B5EF4-FFF2-40B4-BE49-F238E27FC236}">
                <a16:creationId xmlns:a16="http://schemas.microsoft.com/office/drawing/2014/main" id="{1677522C-F05E-4FD5-9C06-4AD0FAD2B06D}"/>
              </a:ext>
            </a:extLst>
          </p:cNvPr>
          <p:cNvSpPr>
            <a:spLocks noGrp="1"/>
          </p:cNvSpPr>
          <p:nvPr>
            <p:ph type="title"/>
          </p:nvPr>
        </p:nvSpPr>
        <p:spPr>
          <a:xfrm>
            <a:off x="145473" y="134545"/>
            <a:ext cx="10515600" cy="644809"/>
          </a:xfrm>
        </p:spPr>
        <p:txBody>
          <a:bodyPr>
            <a:normAutofit/>
          </a:bodyPr>
          <a:lstStyle/>
          <a:p>
            <a:r>
              <a:rPr lang="en-US" sz="3200" b="1" dirty="0"/>
              <a:t>Iris classification</a:t>
            </a:r>
          </a:p>
        </p:txBody>
      </p:sp>
      <p:sp>
        <p:nvSpPr>
          <p:cNvPr id="14" name="TextBox 13">
            <a:extLst>
              <a:ext uri="{FF2B5EF4-FFF2-40B4-BE49-F238E27FC236}">
                <a16:creationId xmlns:a16="http://schemas.microsoft.com/office/drawing/2014/main" id="{CEA42E18-9905-452A-BD21-F58101AA46AC}"/>
              </a:ext>
            </a:extLst>
          </p:cNvPr>
          <p:cNvSpPr txBox="1"/>
          <p:nvPr/>
        </p:nvSpPr>
        <p:spPr>
          <a:xfrm>
            <a:off x="314037" y="2312785"/>
            <a:ext cx="2456057" cy="1015663"/>
          </a:xfrm>
          <a:prstGeom prst="rect">
            <a:avLst/>
          </a:prstGeom>
          <a:noFill/>
        </p:spPr>
        <p:txBody>
          <a:bodyPr wrap="none" rtlCol="0">
            <a:spAutoFit/>
          </a:bodyPr>
          <a:lstStyle/>
          <a:p>
            <a:r>
              <a:rPr lang="en-US" sz="2000" dirty="0"/>
              <a:t>The data set contains </a:t>
            </a:r>
            <a:endParaRPr lang="ru-RU" sz="2000" dirty="0"/>
          </a:p>
          <a:p>
            <a:r>
              <a:rPr lang="en-US" sz="2000" dirty="0"/>
              <a:t>50 objects from </a:t>
            </a:r>
            <a:endParaRPr lang="ru-RU" sz="2000" dirty="0"/>
          </a:p>
          <a:p>
            <a:r>
              <a:rPr lang="en-US" sz="2000" dirty="0"/>
              <a:t>each class.</a:t>
            </a:r>
            <a:endParaRPr lang="ru-RU" sz="2000" dirty="0"/>
          </a:p>
        </p:txBody>
      </p:sp>
      <p:pic>
        <p:nvPicPr>
          <p:cNvPr id="15" name="Рисунок 14">
            <a:extLst>
              <a:ext uri="{FF2B5EF4-FFF2-40B4-BE49-F238E27FC236}">
                <a16:creationId xmlns:a16="http://schemas.microsoft.com/office/drawing/2014/main" id="{F8F18168-4E76-453E-BA78-045335A3AFCD}"/>
              </a:ext>
            </a:extLst>
          </p:cNvPr>
          <p:cNvPicPr>
            <a:picLocks noChangeAspect="1"/>
          </p:cNvPicPr>
          <p:nvPr/>
        </p:nvPicPr>
        <p:blipFill>
          <a:blip r:embed="rId2"/>
          <a:stretch>
            <a:fillRect/>
          </a:stretch>
        </p:blipFill>
        <p:spPr>
          <a:xfrm>
            <a:off x="3531005" y="938378"/>
            <a:ext cx="8128749" cy="5443949"/>
          </a:xfrm>
          <a:prstGeom prst="rect">
            <a:avLst/>
          </a:prstGeom>
        </p:spPr>
      </p:pic>
    </p:spTree>
    <p:extLst>
      <p:ext uri="{BB962C8B-B14F-4D97-AF65-F5344CB8AC3E}">
        <p14:creationId xmlns:p14="http://schemas.microsoft.com/office/powerpoint/2010/main" val="365939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CE07874-9912-4DE8-91A6-AD226627C07D}"/>
              </a:ext>
            </a:extLst>
          </p:cNvPr>
          <p:cNvPicPr>
            <a:picLocks noChangeAspect="1"/>
          </p:cNvPicPr>
          <p:nvPr/>
        </p:nvPicPr>
        <p:blipFill>
          <a:blip r:embed="rId2"/>
          <a:stretch>
            <a:fillRect/>
          </a:stretch>
        </p:blipFill>
        <p:spPr>
          <a:xfrm>
            <a:off x="6551701" y="3364085"/>
            <a:ext cx="3613195" cy="3128789"/>
          </a:xfrm>
          <a:prstGeom prst="rect">
            <a:avLst/>
          </a:prstGeom>
        </p:spPr>
      </p:pic>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D325511A-8DE3-4D76-8581-208C1E87CCC2}"/>
                  </a:ext>
                </a:extLst>
              </p:cNvPr>
              <p:cNvSpPr/>
              <p:nvPr/>
            </p:nvSpPr>
            <p:spPr>
              <a:xfrm>
                <a:off x="2348131" y="3674097"/>
                <a:ext cx="2888483" cy="2677656"/>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𝑣</m:t>
                        </m:r>
                      </m:e>
                      <m:sub>
                        <m:r>
                          <a:rPr lang="en-US" sz="2400" b="0" i="1" dirty="0" smtClean="0">
                            <a:latin typeface="Cambria Math" panose="02040503050406030204" pitchFamily="18" charset="0"/>
                          </a:rPr>
                          <m:t>0</m:t>
                        </m:r>
                      </m:sub>
                    </m:sSub>
                  </m:oMath>
                </a14:m>
                <a:r>
                  <a:rPr lang="en-US" sz="2400" dirty="0"/>
                  <a:t> </a:t>
                </a:r>
              </a:p>
              <a:p>
                <a:r>
                  <a:rPr lang="en-US" sz="2400" dirty="0">
                    <a:solidFill>
                      <a:schemeClr val="accent1"/>
                    </a:solidFill>
                  </a:rPr>
                  <a:t>until </a:t>
                </a:r>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 ∈ </m:t>
                    </m:r>
                    <m:r>
                      <a:rPr lang="en-US" sz="2400" i="1" dirty="0" smtClean="0">
                        <a:latin typeface="Cambria Math" panose="02040503050406030204" pitchFamily="18" charset="0"/>
                      </a:rPr>
                      <m:t>𝑉</m:t>
                    </m:r>
                  </m:oMath>
                </a14:m>
                <a:r>
                  <a:rPr lang="en-US" sz="2400" dirty="0"/>
                  <a:t>: </a:t>
                </a:r>
              </a:p>
              <a:p>
                <a:r>
                  <a:rPr lang="en-US" sz="2400" b="0" dirty="0"/>
                  <a:t>      </a:t>
                </a:r>
                <a:r>
                  <a:rPr lang="en-US" sz="2400" b="0" dirty="0">
                    <a:solidFill>
                      <a:schemeClr val="accent1"/>
                    </a:solidFill>
                  </a:rPr>
                  <a:t>if</a:t>
                </a:r>
                <a:r>
                  <a:rPr lang="en-US" sz="2400" b="0" dirty="0"/>
                  <a:t> </a:t>
                </a:r>
                <a14:m>
                  <m:oMath xmlns:m="http://schemas.openxmlformats.org/officeDocument/2006/math">
                    <m:sSub>
                      <m:sSubPr>
                        <m:ctrlPr>
                          <a:rPr lang="en-US" sz="2400" b="0" i="1" dirty="0" smtClean="0">
                            <a:latin typeface="Cambria Math" panose="02040503050406030204" pitchFamily="18" charset="0"/>
                          </a:rPr>
                        </m:ctrlPr>
                      </m:sSubPr>
                      <m:e>
                        <m:r>
                          <a:rPr lang="el-GR" sz="2400" i="1" dirty="0" smtClean="0">
                            <a:latin typeface="Cambria Math" panose="02040503050406030204" pitchFamily="18" charset="0"/>
                          </a:rPr>
                          <m:t>𝛽</m:t>
                        </m:r>
                      </m:e>
                      <m:sub>
                        <m:r>
                          <a:rPr lang="en-US" sz="2400" b="0" i="1" dirty="0" smtClean="0">
                            <a:latin typeface="Cambria Math" panose="02040503050406030204" pitchFamily="18" charset="0"/>
                          </a:rPr>
                          <m:t>𝑣</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smtClean="0">
                        <a:latin typeface="Cambria Math" panose="02040503050406030204" pitchFamily="18" charset="0"/>
                      </a:rPr>
                      <m:t>)=1</m:t>
                    </m:r>
                  </m:oMath>
                </a14:m>
                <a:r>
                  <a:rPr lang="en-US" sz="2400" dirty="0"/>
                  <a:t> </a:t>
                </a:r>
              </a:p>
              <a:p>
                <a:r>
                  <a:rPr lang="en-US" sz="2400" dirty="0">
                    <a:solidFill>
                      <a:schemeClr val="accent1"/>
                    </a:solidFill>
                  </a:rPr>
                  <a:t>            right: </a:t>
                </a:r>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smtClean="0">
                            <a:latin typeface="Cambria Math" panose="02040503050406030204" pitchFamily="18" charset="0"/>
                          </a:rPr>
                          <m:t>𝑅</m:t>
                        </m:r>
                      </m:e>
                      <m:sub>
                        <m:r>
                          <a:rPr lang="en-US" sz="2400" i="1" dirty="0" err="1" smtClean="0">
                            <a:latin typeface="Cambria Math" panose="02040503050406030204" pitchFamily="18" charset="0"/>
                          </a:rPr>
                          <m:t>𝑣</m:t>
                        </m:r>
                      </m:sub>
                    </m:sSub>
                  </m:oMath>
                </a14:m>
                <a:r>
                  <a:rPr lang="en-US" sz="2400" dirty="0"/>
                  <a:t> </a:t>
                </a:r>
              </a:p>
              <a:p>
                <a:r>
                  <a:rPr lang="en-US" sz="2400" dirty="0"/>
                  <a:t>      </a:t>
                </a:r>
                <a:r>
                  <a:rPr lang="en-US" sz="2400" dirty="0">
                    <a:solidFill>
                      <a:schemeClr val="accent1"/>
                    </a:solidFill>
                  </a:rPr>
                  <a:t>else</a:t>
                </a:r>
              </a:p>
              <a:p>
                <a:r>
                  <a:rPr lang="en-US" sz="2400" dirty="0">
                    <a:solidFill>
                      <a:schemeClr val="accent1"/>
                    </a:solidFill>
                  </a:rPr>
                  <a:t>            left</a:t>
                </a:r>
                <a:r>
                  <a:rPr lang="ru-RU" sz="2400" dirty="0">
                    <a:solidFill>
                      <a:schemeClr val="accent1"/>
                    </a:solidFill>
                  </a:rPr>
                  <a:t>: </a:t>
                </a:r>
                <a14:m>
                  <m:oMath xmlns:m="http://schemas.openxmlformats.org/officeDocument/2006/math">
                    <m:r>
                      <a:rPr lang="en-US" sz="2400" i="1" dirty="0" smtClean="0">
                        <a:latin typeface="Cambria Math" panose="02040503050406030204" pitchFamily="18" charset="0"/>
                      </a:rPr>
                      <m:t>𝑣</m:t>
                    </m:r>
                    <m:r>
                      <a:rPr lang="en-US" sz="2400" i="1" dirty="0" smtClean="0">
                        <a:latin typeface="Cambria Math" panose="02040503050406030204" pitchFamily="18" charset="0"/>
                      </a:rPr>
                      <m:t> := </m:t>
                    </m:r>
                    <m:sSub>
                      <m:sSubPr>
                        <m:ctrlPr>
                          <a:rPr lang="ru-RU" sz="2400" b="0" i="1" dirty="0" smtClean="0">
                            <a:latin typeface="Cambria Math" panose="02040503050406030204" pitchFamily="18" charset="0"/>
                          </a:rPr>
                        </m:ctrlPr>
                      </m:sSubPr>
                      <m:e>
                        <m:r>
                          <a:rPr lang="en-US" sz="2400" i="1" dirty="0" err="1" smtClean="0">
                            <a:latin typeface="Cambria Math" panose="02040503050406030204" pitchFamily="18" charset="0"/>
                          </a:rPr>
                          <m:t>𝐿</m:t>
                        </m:r>
                      </m:e>
                      <m:sub>
                        <m:r>
                          <a:rPr lang="en-US" sz="2400" b="0" i="1" dirty="0" smtClean="0">
                            <a:latin typeface="Cambria Math" panose="02040503050406030204" pitchFamily="18" charset="0"/>
                          </a:rPr>
                          <m:t>𝑣</m:t>
                        </m:r>
                      </m:sub>
                    </m:sSub>
                  </m:oMath>
                </a14:m>
                <a:endParaRPr lang="en-US" sz="2400" b="0" i="1" dirty="0">
                  <a:latin typeface="Cambria Math" panose="02040503050406030204" pitchFamily="18" charset="0"/>
                </a:endParaRPr>
              </a:p>
              <a:p>
                <a:r>
                  <a:rPr lang="en-US" sz="2400" dirty="0">
                    <a:solidFill>
                      <a:schemeClr val="accent1"/>
                    </a:solidFill>
                  </a:rPr>
                  <a:t>return</a:t>
                </a:r>
                <a:r>
                  <a:rPr lang="en-US" sz="2400" dirty="0"/>
                  <a:t> </a:t>
                </a:r>
                <a14:m>
                  <m:oMath xmlns:m="http://schemas.openxmlformats.org/officeDocument/2006/math">
                    <m:r>
                      <a:rPr lang="en-US" sz="2400" b="0" i="1" dirty="0" smtClean="0">
                        <a:latin typeface="Cambria Math" panose="02040503050406030204" pitchFamily="18" charset="0"/>
                      </a:rPr>
                      <m:t>𝑐</m:t>
                    </m:r>
                    <m:r>
                      <a:rPr lang="en-US" sz="2400" b="0" i="1" dirty="0" smtClean="0">
                        <a:latin typeface="Cambria Math" panose="02040503050406030204" pitchFamily="18" charset="0"/>
                      </a:rPr>
                      <m:t>(</m:t>
                    </m:r>
                    <m:r>
                      <a:rPr lang="en-US" sz="2400" b="0" i="1" dirty="0" smtClean="0">
                        <a:latin typeface="Cambria Math" panose="02040503050406030204" pitchFamily="18" charset="0"/>
                      </a:rPr>
                      <m:t>𝑥</m:t>
                    </m:r>
                    <m:r>
                      <a:rPr lang="en-US" sz="2400" b="0" i="1" dirty="0" smtClean="0">
                        <a:latin typeface="Cambria Math" panose="02040503050406030204" pitchFamily="18" charset="0"/>
                      </a:rPr>
                      <m:t>)</m:t>
                    </m:r>
                  </m:oMath>
                </a14:m>
                <a:r>
                  <a:rPr lang="en-US" sz="2400" dirty="0"/>
                  <a:t> </a:t>
                </a:r>
                <a:endParaRPr lang="ru-RU" sz="2400" dirty="0"/>
              </a:p>
            </p:txBody>
          </p:sp>
        </mc:Choice>
        <mc:Fallback xmlns="">
          <p:sp>
            <p:nvSpPr>
              <p:cNvPr id="7" name="Прямоугольник 6">
                <a:extLst>
                  <a:ext uri="{FF2B5EF4-FFF2-40B4-BE49-F238E27FC236}">
                    <a16:creationId xmlns:a16="http://schemas.microsoft.com/office/drawing/2014/main" id="{D325511A-8DE3-4D76-8581-208C1E87CCC2}"/>
                  </a:ext>
                </a:extLst>
              </p:cNvPr>
              <p:cNvSpPr>
                <a:spLocks noRot="1" noChangeAspect="1" noMove="1" noResize="1" noEditPoints="1" noAdjustHandles="1" noChangeArrowheads="1" noChangeShapeType="1" noTextEdit="1"/>
              </p:cNvSpPr>
              <p:nvPr/>
            </p:nvSpPr>
            <p:spPr>
              <a:xfrm>
                <a:off x="2348131" y="3674097"/>
                <a:ext cx="2888483" cy="2677656"/>
              </a:xfrm>
              <a:prstGeom prst="rect">
                <a:avLst/>
              </a:prstGeom>
              <a:blipFill>
                <a:blip r:embed="rId3"/>
                <a:stretch>
                  <a:fillRect l="-3165" b="-4328"/>
                </a:stretch>
              </a:blipFill>
            </p:spPr>
            <p:txBody>
              <a:bodyPr/>
              <a:lstStyle/>
              <a:p>
                <a:r>
                  <a:rPr lang="ru-RU">
                    <a:noFill/>
                  </a:rPr>
                  <a:t> </a:t>
                </a:r>
              </a:p>
            </p:txBody>
          </p:sp>
        </mc:Fallback>
      </mc:AlternateContent>
      <p:sp>
        <p:nvSpPr>
          <p:cNvPr id="8" name="TextBox 7">
            <a:extLst>
              <a:ext uri="{FF2B5EF4-FFF2-40B4-BE49-F238E27FC236}">
                <a16:creationId xmlns:a16="http://schemas.microsoft.com/office/drawing/2014/main" id="{83ED934B-0C7A-455B-8D1B-B2E33AF4C2DA}"/>
              </a:ext>
            </a:extLst>
          </p:cNvPr>
          <p:cNvSpPr txBox="1"/>
          <p:nvPr/>
        </p:nvSpPr>
        <p:spPr>
          <a:xfrm>
            <a:off x="1237673" y="1320801"/>
            <a:ext cx="184731" cy="369332"/>
          </a:xfrm>
          <a:prstGeom prst="rect">
            <a:avLst/>
          </a:prstGeom>
          <a:noFill/>
        </p:spPr>
        <p:txBody>
          <a:bodyPr wrap="none" rtlCol="0">
            <a:spAutoFit/>
          </a:bodyPr>
          <a:lstStyle/>
          <a:p>
            <a:endParaRPr lang="ru-RU" dirty="0"/>
          </a:p>
        </p:txBody>
      </p:sp>
      <mc:AlternateContent xmlns:mc="http://schemas.openxmlformats.org/markup-compatibility/2006" xmlns:a14="http://schemas.microsoft.com/office/drawing/2010/main">
        <mc:Choice Requires="a14">
          <p:sp>
            <p:nvSpPr>
              <p:cNvPr id="9" name="Объект 2">
                <a:extLst>
                  <a:ext uri="{FF2B5EF4-FFF2-40B4-BE49-F238E27FC236}">
                    <a16:creationId xmlns:a16="http://schemas.microsoft.com/office/drawing/2014/main" id="{0E689101-CB73-4DAB-9608-2F00AA13BC06}"/>
                  </a:ext>
                </a:extLst>
              </p:cNvPr>
              <p:cNvSpPr>
                <a:spLocks noGrp="1"/>
              </p:cNvSpPr>
              <p:nvPr>
                <p:ph idx="1"/>
              </p:nvPr>
            </p:nvSpPr>
            <p:spPr>
              <a:xfrm>
                <a:off x="195935" y="1283447"/>
                <a:ext cx="5900065" cy="2145553"/>
              </a:xfrm>
            </p:spPr>
            <p:txBody>
              <a:bodyPr>
                <a:normAutofit/>
              </a:bodyPr>
              <a:lstStyle/>
              <a:p>
                <a14:m>
                  <m:oMath xmlns:m="http://schemas.openxmlformats.org/officeDocument/2006/math">
                    <m:r>
                      <a:rPr lang="en-US" sz="2000" i="1" dirty="0" smtClean="0">
                        <a:latin typeface="Cambria Math" panose="02040503050406030204" pitchFamily="18" charset="0"/>
                      </a:rPr>
                      <m:t>𝑉</m:t>
                    </m:r>
                    <m:r>
                      <a:rPr lang="en-US" sz="2000" i="1" dirty="0">
                        <a:latin typeface="Cambria Math" panose="02040503050406030204" pitchFamily="18" charset="0"/>
                      </a:rPr>
                      <m:t> </m:t>
                    </m:r>
                  </m:oMath>
                </a14:m>
                <a:r>
                  <a:rPr lang="en-US" sz="2000" dirty="0"/>
                  <a:t>is the set of nodes</a:t>
                </a:r>
              </a:p>
              <a:p>
                <a14:m>
                  <m:oMath xmlns:m="http://schemas.openxmlformats.org/officeDocument/2006/math">
                    <m:r>
                      <a:rPr lang="en-US" sz="2000" i="1" dirty="0" smtClean="0">
                        <a:latin typeface="Cambria Math" panose="02040503050406030204" pitchFamily="18" charset="0"/>
                      </a:rPr>
                      <m:t>𝑣</m:t>
                    </m:r>
                  </m:oMath>
                </a14:m>
                <a:r>
                  <a:rPr lang="en-US" sz="2000" dirty="0"/>
                  <a:t> is node of DT </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𝑣</m:t>
                        </m:r>
                      </m:sub>
                    </m:sSub>
                  </m:oMath>
                </a14:m>
                <a:r>
                  <a:rPr lang="en-US" sz="2000" dirty="0"/>
                  <a:t> is the binary feature for the node</a:t>
                </a:r>
                <a14:m>
                  <m:oMath xmlns:m="http://schemas.openxmlformats.org/officeDocument/2006/math">
                    <m:r>
                      <a:rPr lang="en-US" sz="2000" i="1" dirty="0" smtClean="0">
                        <a:latin typeface="Cambria Math" panose="02040503050406030204" pitchFamily="18" charset="0"/>
                      </a:rPr>
                      <m:t> </m:t>
                    </m:r>
                    <m:r>
                      <a:rPr lang="en-US" sz="2000" i="1" dirty="0" smtClean="0">
                        <a:latin typeface="Cambria Math" panose="02040503050406030204" pitchFamily="18" charset="0"/>
                      </a:rPr>
                      <m:t>𝑣</m:t>
                    </m:r>
                  </m:oMath>
                </a14:m>
                <a:endParaRPr lang="en-US" sz="2000" dirty="0"/>
              </a:p>
              <a:p>
                <a:pPr marL="0" indent="0">
                  <a:buNone/>
                </a:pPr>
                <a:r>
                  <a:rPr lang="en-US" sz="2000" dirty="0"/>
                  <a:t>(if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𝑣</m:t>
                        </m:r>
                      </m:sub>
                    </m:sSub>
                  </m:oMath>
                </a14:m>
                <a:r>
                  <a:rPr lang="en-US" sz="2000" dirty="0"/>
                  <a:t> is not binary feature we use some threshold )</a:t>
                </a:r>
              </a:p>
              <a:p>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oMath>
                </a14:m>
                <a:r>
                  <a:rPr lang="en-US" sz="2000" dirty="0"/>
                  <a:t>is the class of </a:t>
                </a:r>
                <a14:m>
                  <m:oMath xmlns:m="http://schemas.openxmlformats.org/officeDocument/2006/math">
                    <m:r>
                      <a:rPr lang="en-US" sz="2000" i="1" dirty="0" smtClean="0">
                        <a:latin typeface="Cambria Math" panose="02040503050406030204" pitchFamily="18" charset="0"/>
                      </a:rPr>
                      <m:t>𝑥</m:t>
                    </m:r>
                  </m:oMath>
                </a14:m>
                <a:endParaRPr lang="ru-RU" sz="2000" dirty="0"/>
              </a:p>
            </p:txBody>
          </p:sp>
        </mc:Choice>
        <mc:Fallback xmlns="">
          <p:sp>
            <p:nvSpPr>
              <p:cNvPr id="9" name="Объект 2">
                <a:extLst>
                  <a:ext uri="{FF2B5EF4-FFF2-40B4-BE49-F238E27FC236}">
                    <a16:creationId xmlns:a16="http://schemas.microsoft.com/office/drawing/2014/main" id="{0E689101-CB73-4DAB-9608-2F00AA13BC06}"/>
                  </a:ext>
                </a:extLst>
              </p:cNvPr>
              <p:cNvSpPr>
                <a:spLocks noGrp="1" noRot="1" noChangeAspect="1" noMove="1" noResize="1" noEditPoints="1" noAdjustHandles="1" noChangeArrowheads="1" noChangeShapeType="1" noTextEdit="1"/>
              </p:cNvSpPr>
              <p:nvPr>
                <p:ph idx="1"/>
              </p:nvPr>
            </p:nvSpPr>
            <p:spPr>
              <a:xfrm>
                <a:off x="195935" y="1283447"/>
                <a:ext cx="5900065" cy="2145553"/>
              </a:xfrm>
              <a:blipFill>
                <a:blip r:embed="rId4"/>
                <a:stretch>
                  <a:fillRect l="-1033" t="-3125"/>
                </a:stretch>
              </a:blipFill>
            </p:spPr>
            <p:txBody>
              <a:bodyPr/>
              <a:lstStyle/>
              <a:p>
                <a:r>
                  <a:rPr lang="ru-RU">
                    <a:noFill/>
                  </a:rPr>
                  <a:t> </a:t>
                </a:r>
              </a:p>
            </p:txBody>
          </p:sp>
        </mc:Fallback>
      </mc:AlternateContent>
      <p:sp>
        <p:nvSpPr>
          <p:cNvPr id="11" name="Заголовок 1">
            <a:extLst>
              <a:ext uri="{FF2B5EF4-FFF2-40B4-BE49-F238E27FC236}">
                <a16:creationId xmlns:a16="http://schemas.microsoft.com/office/drawing/2014/main" id="{35E03342-EB56-48AF-9478-2B3FF3C0614E}"/>
              </a:ext>
            </a:extLst>
          </p:cNvPr>
          <p:cNvSpPr>
            <a:spLocks noGrp="1"/>
          </p:cNvSpPr>
          <p:nvPr>
            <p:ph type="title"/>
          </p:nvPr>
        </p:nvSpPr>
        <p:spPr>
          <a:xfrm>
            <a:off x="838200" y="365126"/>
            <a:ext cx="10515600" cy="490406"/>
          </a:xfrm>
        </p:spPr>
        <p:txBody>
          <a:bodyPr>
            <a:normAutofit fontScale="90000"/>
          </a:bodyPr>
          <a:lstStyle/>
          <a:p>
            <a:r>
              <a:rPr lang="en-US" dirty="0"/>
              <a:t>Binary decision tree</a:t>
            </a:r>
            <a:endParaRPr lang="ru-RU" dirty="0"/>
          </a:p>
        </p:txBody>
      </p:sp>
    </p:spTree>
    <p:extLst>
      <p:ext uri="{BB962C8B-B14F-4D97-AF65-F5344CB8AC3E}">
        <p14:creationId xmlns:p14="http://schemas.microsoft.com/office/powerpoint/2010/main" val="76507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AF9A0B-6E98-43E3-8B07-947862B7B9A6}"/>
              </a:ext>
            </a:extLst>
          </p:cNvPr>
          <p:cNvSpPr>
            <a:spLocks noGrp="1"/>
          </p:cNvSpPr>
          <p:nvPr>
            <p:ph type="title"/>
          </p:nvPr>
        </p:nvSpPr>
        <p:spPr>
          <a:xfrm>
            <a:off x="838200" y="365125"/>
            <a:ext cx="10515600" cy="697057"/>
          </a:xfrm>
        </p:spPr>
        <p:txBody>
          <a:bodyPr>
            <a:normAutofit/>
          </a:bodyPr>
          <a:lstStyle/>
          <a:p>
            <a:r>
              <a:rPr lang="en-US" sz="3200" b="1" dirty="0"/>
              <a:t>How to Build a Decision Tree</a:t>
            </a:r>
            <a:endParaRPr lang="ru-RU" sz="3200" dirty="0"/>
          </a:p>
        </p:txBody>
      </p:sp>
      <p:sp>
        <p:nvSpPr>
          <p:cNvPr id="3" name="Объект 2">
            <a:extLst>
              <a:ext uri="{FF2B5EF4-FFF2-40B4-BE49-F238E27FC236}">
                <a16:creationId xmlns:a16="http://schemas.microsoft.com/office/drawing/2014/main" id="{35871903-977A-4967-B631-5E8859E460D2}"/>
              </a:ext>
            </a:extLst>
          </p:cNvPr>
          <p:cNvSpPr>
            <a:spLocks noGrp="1"/>
          </p:cNvSpPr>
          <p:nvPr>
            <p:ph idx="1"/>
          </p:nvPr>
        </p:nvSpPr>
        <p:spPr>
          <a:xfrm>
            <a:off x="838200" y="1825625"/>
            <a:ext cx="6061364" cy="4351338"/>
          </a:xfrm>
        </p:spPr>
        <p:txBody>
          <a:bodyPr/>
          <a:lstStyle/>
          <a:p>
            <a:pPr marL="0" indent="0">
              <a:buNone/>
            </a:pPr>
            <a:r>
              <a:rPr lang="en-US" sz="2000" dirty="0"/>
              <a:t>The game</a:t>
            </a:r>
            <a:r>
              <a:rPr lang="ru-RU" sz="2000" dirty="0"/>
              <a:t>:</a:t>
            </a:r>
            <a:r>
              <a:rPr lang="en-US" sz="2000" dirty="0"/>
              <a:t> One person thinks of a celebrity while the other tries to guess by asking only "Yes" or "No“. questions. What question will the guesser ask first?</a:t>
            </a:r>
            <a:r>
              <a:rPr lang="en-US" dirty="0"/>
              <a:t> </a:t>
            </a:r>
          </a:p>
          <a:p>
            <a:pPr marL="0" indent="0">
              <a:buNone/>
            </a:pPr>
            <a:endParaRPr lang="en-US" dirty="0"/>
          </a:p>
          <a:p>
            <a:r>
              <a:rPr lang="en-US" sz="2000" dirty="0"/>
              <a:t>Is it Adriano Celentano?</a:t>
            </a:r>
          </a:p>
          <a:p>
            <a:r>
              <a:rPr lang="en-US" sz="2000" dirty="0"/>
              <a:t>Is the celebrity a woman?</a:t>
            </a:r>
          </a:p>
          <a:p>
            <a:r>
              <a:rPr lang="en-US" sz="2000" dirty="0"/>
              <a:t>Is it Spanish</a:t>
            </a:r>
            <a:r>
              <a:rPr lang="ru-RU" sz="2000" dirty="0"/>
              <a:t>?</a:t>
            </a:r>
          </a:p>
          <a:p>
            <a:r>
              <a:rPr lang="en-US" sz="2000" dirty="0"/>
              <a:t>Does he or she love football</a:t>
            </a:r>
            <a:r>
              <a:rPr lang="ru-RU" sz="2000" dirty="0"/>
              <a:t>?</a:t>
            </a:r>
          </a:p>
        </p:txBody>
      </p:sp>
      <p:sp>
        <p:nvSpPr>
          <p:cNvPr id="4" name="AutoShape 2" descr="ÐÐ°ÑÑÐ¸Ð½ÐºÐ¸ Ð¿Ð¾ Ð·Ð°Ð¿ÑÐ¾ÑÑ angelina Jolie young">
            <a:extLst>
              <a:ext uri="{FF2B5EF4-FFF2-40B4-BE49-F238E27FC236}">
                <a16:creationId xmlns:a16="http://schemas.microsoft.com/office/drawing/2014/main" id="{4FCD1279-02E5-4C0A-8917-D1C789D263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0DF1FA7A-37DE-4304-9CF6-0B2679427235}"/>
              </a:ext>
            </a:extLst>
          </p:cNvPr>
          <p:cNvPicPr>
            <a:picLocks noChangeAspect="1"/>
          </p:cNvPicPr>
          <p:nvPr/>
        </p:nvPicPr>
        <p:blipFill>
          <a:blip r:embed="rId2"/>
          <a:stretch>
            <a:fillRect/>
          </a:stretch>
        </p:blipFill>
        <p:spPr>
          <a:xfrm>
            <a:off x="9250557" y="1062183"/>
            <a:ext cx="2103243" cy="2519218"/>
          </a:xfrm>
          <a:prstGeom prst="rect">
            <a:avLst/>
          </a:prstGeom>
        </p:spPr>
      </p:pic>
      <p:sp>
        <p:nvSpPr>
          <p:cNvPr id="6" name="Прямоугольник 5">
            <a:extLst>
              <a:ext uri="{FF2B5EF4-FFF2-40B4-BE49-F238E27FC236}">
                <a16:creationId xmlns:a16="http://schemas.microsoft.com/office/drawing/2014/main" id="{26855F78-31CF-4338-8ADF-AC0C659E5764}"/>
              </a:ext>
            </a:extLst>
          </p:cNvPr>
          <p:cNvSpPr/>
          <p:nvPr/>
        </p:nvSpPr>
        <p:spPr>
          <a:xfrm>
            <a:off x="9491662" y="3657362"/>
            <a:ext cx="1469954" cy="369332"/>
          </a:xfrm>
          <a:prstGeom prst="rect">
            <a:avLst/>
          </a:prstGeom>
        </p:spPr>
        <p:txBody>
          <a:bodyPr wrap="none">
            <a:spAutoFit/>
          </a:bodyPr>
          <a:lstStyle/>
          <a:p>
            <a:r>
              <a:rPr lang="en-US" dirty="0"/>
              <a:t>A</a:t>
            </a:r>
            <a:r>
              <a:rPr lang="ru-RU" dirty="0" err="1"/>
              <a:t>ngelina</a:t>
            </a:r>
            <a:r>
              <a:rPr lang="ru-RU" dirty="0"/>
              <a:t> </a:t>
            </a:r>
            <a:r>
              <a:rPr lang="ru-RU" dirty="0" err="1"/>
              <a:t>Jolie</a:t>
            </a:r>
            <a:endParaRPr lang="ru-RU" dirty="0"/>
          </a:p>
        </p:txBody>
      </p:sp>
    </p:spTree>
    <p:extLst>
      <p:ext uri="{BB962C8B-B14F-4D97-AF65-F5344CB8AC3E}">
        <p14:creationId xmlns:p14="http://schemas.microsoft.com/office/powerpoint/2010/main" val="310381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AF9A0B-6E98-43E3-8B07-947862B7B9A6}"/>
              </a:ext>
            </a:extLst>
          </p:cNvPr>
          <p:cNvSpPr>
            <a:spLocks noGrp="1"/>
          </p:cNvSpPr>
          <p:nvPr>
            <p:ph type="title"/>
          </p:nvPr>
        </p:nvSpPr>
        <p:spPr>
          <a:xfrm>
            <a:off x="838200" y="365125"/>
            <a:ext cx="10515600" cy="697057"/>
          </a:xfrm>
        </p:spPr>
        <p:txBody>
          <a:bodyPr>
            <a:normAutofit/>
          </a:bodyPr>
          <a:lstStyle/>
          <a:p>
            <a:r>
              <a:rPr lang="en-US" sz="3200" b="1" dirty="0"/>
              <a:t>How to Build a Decision Tree</a:t>
            </a:r>
            <a:endParaRPr lang="ru-RU" sz="3200" dirty="0"/>
          </a:p>
        </p:txBody>
      </p:sp>
      <p:sp>
        <p:nvSpPr>
          <p:cNvPr id="3" name="Объект 2">
            <a:extLst>
              <a:ext uri="{FF2B5EF4-FFF2-40B4-BE49-F238E27FC236}">
                <a16:creationId xmlns:a16="http://schemas.microsoft.com/office/drawing/2014/main" id="{35871903-977A-4967-B631-5E8859E460D2}"/>
              </a:ext>
            </a:extLst>
          </p:cNvPr>
          <p:cNvSpPr>
            <a:spLocks noGrp="1"/>
          </p:cNvSpPr>
          <p:nvPr>
            <p:ph idx="1"/>
          </p:nvPr>
        </p:nvSpPr>
        <p:spPr>
          <a:xfrm>
            <a:off x="838200" y="1825625"/>
            <a:ext cx="6061364" cy="4351338"/>
          </a:xfrm>
        </p:spPr>
        <p:txBody>
          <a:bodyPr/>
          <a:lstStyle/>
          <a:p>
            <a:pPr marL="0" indent="0">
              <a:buNone/>
            </a:pPr>
            <a:r>
              <a:rPr lang="en-US" sz="2000" dirty="0"/>
              <a:t>The game</a:t>
            </a:r>
            <a:r>
              <a:rPr lang="ru-RU" sz="2000" dirty="0"/>
              <a:t>:</a:t>
            </a:r>
            <a:r>
              <a:rPr lang="en-US" sz="2000" dirty="0"/>
              <a:t> One person thinks of a celebrity while the other tries to guess by asking only "Yes" or "No“. questions. What question will the guesser ask first?</a:t>
            </a:r>
            <a:r>
              <a:rPr lang="en-US" dirty="0"/>
              <a:t> </a:t>
            </a:r>
          </a:p>
          <a:p>
            <a:pPr marL="0" indent="0">
              <a:buNone/>
            </a:pPr>
            <a:endParaRPr lang="en-US" dirty="0"/>
          </a:p>
          <a:p>
            <a:r>
              <a:rPr lang="en-US" sz="2000" dirty="0"/>
              <a:t>Is it Angelina Jolie?</a:t>
            </a:r>
          </a:p>
          <a:p>
            <a:r>
              <a:rPr lang="en-US" sz="2000" dirty="0"/>
              <a:t>Is the celebrity a woman?</a:t>
            </a:r>
            <a:r>
              <a:rPr lang="ru-RU" sz="2000" dirty="0"/>
              <a:t> </a:t>
            </a:r>
            <a:endParaRPr lang="en-US" sz="2000" dirty="0"/>
          </a:p>
          <a:p>
            <a:r>
              <a:rPr lang="en-US" sz="2000" dirty="0"/>
              <a:t>Is it Spanish</a:t>
            </a:r>
            <a:r>
              <a:rPr lang="ru-RU" sz="2000" dirty="0"/>
              <a:t>?</a:t>
            </a:r>
          </a:p>
          <a:p>
            <a:r>
              <a:rPr lang="en-US" sz="2000" dirty="0"/>
              <a:t>Does he or she love football</a:t>
            </a:r>
            <a:r>
              <a:rPr lang="ru-RU" sz="2000" dirty="0"/>
              <a:t>?</a:t>
            </a:r>
          </a:p>
        </p:txBody>
      </p:sp>
      <p:sp>
        <p:nvSpPr>
          <p:cNvPr id="4" name="AutoShape 2" descr="ÐÐ°ÑÑÐ¸Ð½ÐºÐ¸ Ð¿Ð¾ Ð·Ð°Ð¿ÑÐ¾ÑÑ angelina Jolie young">
            <a:extLst>
              <a:ext uri="{FF2B5EF4-FFF2-40B4-BE49-F238E27FC236}">
                <a16:creationId xmlns:a16="http://schemas.microsoft.com/office/drawing/2014/main" id="{4FCD1279-02E5-4C0A-8917-D1C789D263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 name="Рисунок 4">
            <a:extLst>
              <a:ext uri="{FF2B5EF4-FFF2-40B4-BE49-F238E27FC236}">
                <a16:creationId xmlns:a16="http://schemas.microsoft.com/office/drawing/2014/main" id="{0DF1FA7A-37DE-4304-9CF6-0B2679427235}"/>
              </a:ext>
            </a:extLst>
          </p:cNvPr>
          <p:cNvPicPr>
            <a:picLocks noChangeAspect="1"/>
          </p:cNvPicPr>
          <p:nvPr/>
        </p:nvPicPr>
        <p:blipFill>
          <a:blip r:embed="rId3"/>
          <a:stretch>
            <a:fillRect/>
          </a:stretch>
        </p:blipFill>
        <p:spPr>
          <a:xfrm>
            <a:off x="9250557" y="1062183"/>
            <a:ext cx="2103243" cy="2519218"/>
          </a:xfrm>
          <a:prstGeom prst="rect">
            <a:avLst/>
          </a:prstGeom>
        </p:spPr>
      </p:pic>
      <p:sp>
        <p:nvSpPr>
          <p:cNvPr id="6" name="Прямоугольник 5">
            <a:extLst>
              <a:ext uri="{FF2B5EF4-FFF2-40B4-BE49-F238E27FC236}">
                <a16:creationId xmlns:a16="http://schemas.microsoft.com/office/drawing/2014/main" id="{26855F78-31CF-4338-8ADF-AC0C659E5764}"/>
              </a:ext>
            </a:extLst>
          </p:cNvPr>
          <p:cNvSpPr/>
          <p:nvPr/>
        </p:nvSpPr>
        <p:spPr>
          <a:xfrm>
            <a:off x="9491662" y="3657362"/>
            <a:ext cx="1469954" cy="369332"/>
          </a:xfrm>
          <a:prstGeom prst="rect">
            <a:avLst/>
          </a:prstGeom>
        </p:spPr>
        <p:txBody>
          <a:bodyPr wrap="none">
            <a:spAutoFit/>
          </a:bodyPr>
          <a:lstStyle/>
          <a:p>
            <a:r>
              <a:rPr lang="en-US" dirty="0"/>
              <a:t>A</a:t>
            </a:r>
            <a:r>
              <a:rPr lang="ru-RU" dirty="0" err="1"/>
              <a:t>ngelina</a:t>
            </a:r>
            <a:r>
              <a:rPr lang="ru-RU" dirty="0"/>
              <a:t> </a:t>
            </a:r>
            <a:r>
              <a:rPr lang="ru-RU" dirty="0" err="1"/>
              <a:t>Jolie</a:t>
            </a:r>
            <a:endParaRPr lang="ru-RU" dirty="0"/>
          </a:p>
        </p:txBody>
      </p:sp>
      <p:sp>
        <p:nvSpPr>
          <p:cNvPr id="7" name="Прямоугольник 6">
            <a:extLst>
              <a:ext uri="{FF2B5EF4-FFF2-40B4-BE49-F238E27FC236}">
                <a16:creationId xmlns:a16="http://schemas.microsoft.com/office/drawing/2014/main" id="{7640F22B-04E0-4819-AA70-95E6F16AA293}"/>
              </a:ext>
            </a:extLst>
          </p:cNvPr>
          <p:cNvSpPr/>
          <p:nvPr/>
        </p:nvSpPr>
        <p:spPr>
          <a:xfrm>
            <a:off x="838200" y="3768436"/>
            <a:ext cx="3244273" cy="4248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4ED36E0E-22E0-480B-9735-880C831A444D}"/>
              </a:ext>
            </a:extLst>
          </p:cNvPr>
          <p:cNvSpPr/>
          <p:nvPr/>
        </p:nvSpPr>
        <p:spPr>
          <a:xfrm>
            <a:off x="4136283" y="3768436"/>
            <a:ext cx="4720203" cy="369332"/>
          </a:xfrm>
          <a:prstGeom prst="rect">
            <a:avLst/>
          </a:prstGeom>
        </p:spPr>
        <p:txBody>
          <a:bodyPr wrap="none">
            <a:spAutoFit/>
          </a:bodyPr>
          <a:lstStyle/>
          <a:p>
            <a:r>
              <a:rPr lang="en-US" dirty="0">
                <a:solidFill>
                  <a:srgbClr val="000000"/>
                </a:solidFill>
                <a:latin typeface="Helvetica Neue"/>
              </a:rPr>
              <a:t> (We reduce the possibilities to roughly half) </a:t>
            </a:r>
            <a:endParaRPr lang="ru-RU" dirty="0"/>
          </a:p>
        </p:txBody>
      </p:sp>
    </p:spTree>
    <p:extLst>
      <p:ext uri="{BB962C8B-B14F-4D97-AF65-F5344CB8AC3E}">
        <p14:creationId xmlns:p14="http://schemas.microsoft.com/office/powerpoint/2010/main" val="227896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FEA264-E20D-4287-8DE0-505F32752557}"/>
              </a:ext>
            </a:extLst>
          </p:cNvPr>
          <p:cNvSpPr>
            <a:spLocks noGrp="1"/>
          </p:cNvSpPr>
          <p:nvPr>
            <p:ph type="title"/>
          </p:nvPr>
        </p:nvSpPr>
        <p:spPr>
          <a:xfrm>
            <a:off x="838200" y="365125"/>
            <a:ext cx="10515600" cy="705139"/>
          </a:xfrm>
        </p:spPr>
        <p:txBody>
          <a:bodyPr/>
          <a:lstStyle/>
          <a:p>
            <a:r>
              <a:rPr lang="en-US" dirty="0"/>
              <a:t>Shannon's entropy</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6A9DE8D3-503B-4106-BEDE-634A77EF42E3}"/>
                  </a:ext>
                </a:extLst>
              </p:cNvPr>
              <p:cNvSpPr>
                <a:spLocks noGrp="1"/>
              </p:cNvSpPr>
              <p:nvPr>
                <p:ph idx="1"/>
              </p:nvPr>
            </p:nvSpPr>
            <p:spPr>
              <a:xfrm>
                <a:off x="665018" y="1825625"/>
                <a:ext cx="10858500" cy="4351338"/>
              </a:xfrm>
            </p:spPr>
            <p:txBody>
              <a:bodyPr>
                <a:normAutofit/>
              </a:bodyPr>
              <a:lstStyle/>
              <a:p>
                <a:r>
                  <a:rPr lang="en-US" sz="2400" dirty="0"/>
                  <a:t>Shannon's entropy is defined for a system with </a:t>
                </a:r>
                <a14:m>
                  <m:oMath xmlns:m="http://schemas.openxmlformats.org/officeDocument/2006/math">
                    <m:r>
                      <a:rPr lang="en-US" sz="2400" i="1" dirty="0" smtClean="0">
                        <a:latin typeface="Cambria Math" panose="02040503050406030204" pitchFamily="18" charset="0"/>
                      </a:rPr>
                      <m:t>𝑁</m:t>
                    </m:r>
                  </m:oMath>
                </a14:m>
                <a:r>
                  <a:rPr lang="en-US" sz="2400" dirty="0"/>
                  <a:t> possible states as follows: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log</m:t>
                              </m:r>
                            </m:e>
                            <m:sub>
                              <m:r>
                                <a:rPr lang="en-US" sz="2400" b="0" i="0" smtClean="0">
                                  <a:latin typeface="Cambria Math" panose="02040503050406030204" pitchFamily="18" charset="0"/>
                                </a:rPr>
                                <m:t>2</m:t>
                              </m:r>
                            </m:sub>
                          </m:sSub>
                        </m:e>
                      </m:nary>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m:oMathPara>
                </a14:m>
                <a:endParaRPr lang="en-US" sz="2400" dirty="0"/>
              </a:p>
              <a:p>
                <a:pPr marL="0" indent="0">
                  <a:buNone/>
                </a:pPr>
                <a:endParaRPr lang="en-US" sz="2400" b="0" dirty="0"/>
              </a:p>
              <a:p>
                <a:pPr marL="0" indent="0">
                  <a:buNone/>
                </a:pPr>
                <a:r>
                  <a:rPr lang="en-US" sz="2400" b="0" dirty="0"/>
                  <a:t>where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𝑝</m:t>
                        </m:r>
                      </m:e>
                      <m:sub>
                        <m:r>
                          <a:rPr lang="en-US" sz="2400" b="0" i="1" dirty="0" smtClean="0">
                            <a:latin typeface="Cambria Math" panose="02040503050406030204" pitchFamily="18" charset="0"/>
                          </a:rPr>
                          <m:t>𝑖</m:t>
                        </m:r>
                      </m:sub>
                    </m:sSub>
                    <m:r>
                      <a:rPr lang="en-US" sz="2400" i="1" dirty="0" smtClean="0">
                        <a:latin typeface="Cambria Math" panose="02040503050406030204" pitchFamily="18" charset="0"/>
                      </a:rPr>
                      <m:t> </m:t>
                    </m:r>
                  </m:oMath>
                </a14:m>
                <a:r>
                  <a:rPr lang="en-US" sz="2400" dirty="0"/>
                  <a:t> is the probability of finding the system in the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𝑖</m:t>
                        </m:r>
                      </m:e>
                      <m:sup>
                        <m:r>
                          <a:rPr lang="en-US" sz="2400" b="0" i="1" smtClean="0">
                            <a:latin typeface="Cambria Math" panose="02040503050406030204" pitchFamily="18" charset="0"/>
                          </a:rPr>
                          <m:t>𝑡h</m:t>
                        </m:r>
                      </m:sup>
                    </m:sSup>
                  </m:oMath>
                </a14:m>
                <a:r>
                  <a:rPr lang="en-US" sz="2400" dirty="0"/>
                  <a:t> state.  </a:t>
                </a:r>
              </a:p>
              <a:p>
                <a:pPr marL="0" indent="0">
                  <a:buNone/>
                </a:pPr>
                <a:endParaRPr lang="en-US" sz="2400" dirty="0"/>
              </a:p>
              <a:p>
                <a:pPr marL="0" indent="0">
                  <a:buNone/>
                </a:pPr>
                <a:r>
                  <a:rPr lang="en-US" sz="2400" dirty="0"/>
                  <a:t>Entropy can be described as the degree of chaos in the system. </a:t>
                </a:r>
                <a:endParaRPr lang="ru-RU" sz="2400" dirty="0"/>
              </a:p>
            </p:txBody>
          </p:sp>
        </mc:Choice>
        <mc:Fallback xmlns="">
          <p:sp>
            <p:nvSpPr>
              <p:cNvPr id="3" name="Объект 2">
                <a:extLst>
                  <a:ext uri="{FF2B5EF4-FFF2-40B4-BE49-F238E27FC236}">
                    <a16:creationId xmlns:a16="http://schemas.microsoft.com/office/drawing/2014/main" id="{6A9DE8D3-503B-4106-BEDE-634A77EF42E3}"/>
                  </a:ext>
                </a:extLst>
              </p:cNvPr>
              <p:cNvSpPr>
                <a:spLocks noGrp="1" noRot="1" noChangeAspect="1" noMove="1" noResize="1" noEditPoints="1" noAdjustHandles="1" noChangeArrowheads="1" noChangeShapeType="1" noTextEdit="1"/>
              </p:cNvSpPr>
              <p:nvPr>
                <p:ph idx="1"/>
              </p:nvPr>
            </p:nvSpPr>
            <p:spPr>
              <a:xfrm>
                <a:off x="665018" y="1825625"/>
                <a:ext cx="10858500" cy="4351338"/>
              </a:xfrm>
              <a:blipFill>
                <a:blip r:embed="rId2"/>
                <a:stretch>
                  <a:fillRect l="-842" t="-1961"/>
                </a:stretch>
              </a:blipFill>
            </p:spPr>
            <p:txBody>
              <a:bodyPr/>
              <a:lstStyle/>
              <a:p>
                <a:r>
                  <a:rPr lang="ru-RU">
                    <a:noFill/>
                  </a:rPr>
                  <a:t> </a:t>
                </a:r>
              </a:p>
            </p:txBody>
          </p:sp>
        </mc:Fallback>
      </mc:AlternateContent>
    </p:spTree>
    <p:extLst>
      <p:ext uri="{BB962C8B-B14F-4D97-AF65-F5344CB8AC3E}">
        <p14:creationId xmlns:p14="http://schemas.microsoft.com/office/powerpoint/2010/main" val="415320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A768F8-07F0-4849-8373-17B6A55DF50E}"/>
              </a:ext>
            </a:extLst>
          </p:cNvPr>
          <p:cNvSpPr>
            <a:spLocks noGrp="1"/>
          </p:cNvSpPr>
          <p:nvPr>
            <p:ph type="title"/>
          </p:nvPr>
        </p:nvSpPr>
        <p:spPr/>
        <p:txBody>
          <a:bodyPr/>
          <a:lstStyle/>
          <a:p>
            <a:r>
              <a:rPr lang="en-US" dirty="0"/>
              <a:t>Example</a:t>
            </a:r>
            <a:r>
              <a:rPr lang="ru-RU" dirty="0"/>
              <a:t>: </a:t>
            </a:r>
          </a:p>
        </p:txBody>
      </p:sp>
      <p:pic>
        <p:nvPicPr>
          <p:cNvPr id="5" name="Рисунок 4">
            <a:extLst>
              <a:ext uri="{FF2B5EF4-FFF2-40B4-BE49-F238E27FC236}">
                <a16:creationId xmlns:a16="http://schemas.microsoft.com/office/drawing/2014/main" id="{F74404F8-EB6E-4E79-B49E-6E399F467E40}"/>
              </a:ext>
            </a:extLst>
          </p:cNvPr>
          <p:cNvPicPr>
            <a:picLocks noChangeAspect="1"/>
          </p:cNvPicPr>
          <p:nvPr/>
        </p:nvPicPr>
        <p:blipFill>
          <a:blip r:embed="rId2"/>
          <a:stretch>
            <a:fillRect/>
          </a:stretch>
        </p:blipFill>
        <p:spPr>
          <a:xfrm>
            <a:off x="5496963" y="3984481"/>
            <a:ext cx="5620583" cy="672788"/>
          </a:xfrm>
          <a:prstGeom prst="rect">
            <a:avLst/>
          </a:prstGeom>
        </p:spPr>
      </p:pic>
      <p:pic>
        <p:nvPicPr>
          <p:cNvPr id="6" name="Рисунок 5">
            <a:extLst>
              <a:ext uri="{FF2B5EF4-FFF2-40B4-BE49-F238E27FC236}">
                <a16:creationId xmlns:a16="http://schemas.microsoft.com/office/drawing/2014/main" id="{99632836-892E-47BE-9ABA-BA1A7DCBCE2D}"/>
              </a:ext>
            </a:extLst>
          </p:cNvPr>
          <p:cNvPicPr>
            <a:picLocks noChangeAspect="1"/>
          </p:cNvPicPr>
          <p:nvPr/>
        </p:nvPicPr>
        <p:blipFill>
          <a:blip r:embed="rId3"/>
          <a:stretch>
            <a:fillRect/>
          </a:stretch>
        </p:blipFill>
        <p:spPr>
          <a:xfrm>
            <a:off x="4031672" y="1876425"/>
            <a:ext cx="8010525" cy="1552575"/>
          </a:xfrm>
          <a:prstGeom prst="rect">
            <a:avLst/>
          </a:prstGeom>
        </p:spPr>
      </p:pic>
      <mc:AlternateContent xmlns:mc="http://schemas.openxmlformats.org/markup-compatibility/2006" xmlns:a14="http://schemas.microsoft.com/office/drawing/2010/main">
        <mc:Choice Requires="a14">
          <p:sp>
            <p:nvSpPr>
              <p:cNvPr id="8" name="Объект 7">
                <a:extLst>
                  <a:ext uri="{FF2B5EF4-FFF2-40B4-BE49-F238E27FC236}">
                    <a16:creationId xmlns:a16="http://schemas.microsoft.com/office/drawing/2014/main" id="{13D5A429-70A3-4FE5-8ABA-11DB46ACBD7A}"/>
                  </a:ext>
                </a:extLst>
              </p:cNvPr>
              <p:cNvSpPr>
                <a:spLocks noGrp="1"/>
              </p:cNvSpPr>
              <p:nvPr>
                <p:ph idx="1"/>
              </p:nvPr>
            </p:nvSpPr>
            <p:spPr>
              <a:xfrm>
                <a:off x="356755" y="3757612"/>
                <a:ext cx="2040082" cy="2986954"/>
              </a:xfrm>
            </p:spPr>
            <p:txBody>
              <a:bodyPr/>
              <a:lstStyle/>
              <a:p>
                <a14:m>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𝑝</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9</m:t>
                        </m:r>
                      </m:num>
                      <m:den>
                        <m:r>
                          <a:rPr lang="en-US" b="0" i="1" smtClean="0">
                            <a:solidFill>
                              <a:schemeClr val="accent1"/>
                            </a:solidFill>
                            <a:latin typeface="Cambria Math" panose="02040503050406030204" pitchFamily="18" charset="0"/>
                          </a:rPr>
                          <m:t>20</m:t>
                        </m:r>
                      </m:den>
                    </m:f>
                  </m:oMath>
                </a14:m>
                <a:endParaRPr lang="en-US" dirty="0">
                  <a:solidFill>
                    <a:schemeClr val="accent1"/>
                  </a:solidFill>
                </a:endParaRPr>
              </a:p>
              <a:p>
                <a14:m>
                  <m:oMath xmlns:m="http://schemas.openxmlformats.org/officeDocument/2006/math">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𝑝</m:t>
                        </m:r>
                      </m:e>
                      <m:sub>
                        <m:r>
                          <a:rPr lang="en-US" b="0" i="1" smtClean="0">
                            <a:solidFill>
                              <a:schemeClr val="accent2">
                                <a:lumMod val="75000"/>
                              </a:schemeClr>
                            </a:solidFill>
                            <a:latin typeface="Cambria Math" panose="02040503050406030204" pitchFamily="18" charset="0"/>
                          </a:rPr>
                          <m:t>2</m:t>
                        </m:r>
                      </m:sub>
                    </m:sSub>
                    <m:r>
                      <a:rPr lang="en-US" b="0" i="1" smtClean="0">
                        <a:solidFill>
                          <a:schemeClr val="accent2">
                            <a:lumMod val="75000"/>
                          </a:schemeClr>
                        </a:solidFill>
                        <a:latin typeface="Cambria Math" panose="02040503050406030204" pitchFamily="18" charset="0"/>
                      </a:rPr>
                      <m:t>=</m:t>
                    </m:r>
                    <m:f>
                      <m:fPr>
                        <m:ctrlPr>
                          <a:rPr lang="en-US" b="0" i="1" smtClean="0">
                            <a:solidFill>
                              <a:schemeClr val="accent2">
                                <a:lumMod val="75000"/>
                              </a:schemeClr>
                            </a:solidFill>
                            <a:latin typeface="Cambria Math" panose="02040503050406030204" pitchFamily="18" charset="0"/>
                          </a:rPr>
                        </m:ctrlPr>
                      </m:fPr>
                      <m:num>
                        <m:r>
                          <a:rPr lang="en-US" b="0" i="1" smtClean="0">
                            <a:solidFill>
                              <a:schemeClr val="accent2">
                                <a:lumMod val="75000"/>
                              </a:schemeClr>
                            </a:solidFill>
                            <a:latin typeface="Cambria Math" panose="02040503050406030204" pitchFamily="18" charset="0"/>
                          </a:rPr>
                          <m:t>11</m:t>
                        </m:r>
                      </m:num>
                      <m:den>
                        <m:r>
                          <a:rPr lang="en-US" b="0" i="1" smtClean="0">
                            <a:solidFill>
                              <a:schemeClr val="accent2">
                                <a:lumMod val="75000"/>
                              </a:schemeClr>
                            </a:solidFill>
                            <a:latin typeface="Cambria Math" panose="02040503050406030204" pitchFamily="18" charset="0"/>
                          </a:rPr>
                          <m:t>20</m:t>
                        </m:r>
                      </m:den>
                    </m:f>
                  </m:oMath>
                </a14:m>
                <a:endParaRPr lang="ru-RU" dirty="0">
                  <a:solidFill>
                    <a:schemeClr val="accent1"/>
                  </a:solidFill>
                </a:endParaRPr>
              </a:p>
            </p:txBody>
          </p:sp>
        </mc:Choice>
        <mc:Fallback xmlns="">
          <p:sp>
            <p:nvSpPr>
              <p:cNvPr id="8" name="Объект 7">
                <a:extLst>
                  <a:ext uri="{FF2B5EF4-FFF2-40B4-BE49-F238E27FC236}">
                    <a16:creationId xmlns:a16="http://schemas.microsoft.com/office/drawing/2014/main" id="{13D5A429-70A3-4FE5-8ABA-11DB46ACBD7A}"/>
                  </a:ext>
                </a:extLst>
              </p:cNvPr>
              <p:cNvSpPr>
                <a:spLocks noGrp="1" noRot="1" noChangeAspect="1" noMove="1" noResize="1" noEditPoints="1" noAdjustHandles="1" noChangeArrowheads="1" noChangeShapeType="1" noTextEdit="1"/>
              </p:cNvSpPr>
              <p:nvPr>
                <p:ph idx="1"/>
              </p:nvPr>
            </p:nvSpPr>
            <p:spPr>
              <a:xfrm>
                <a:off x="356755" y="3757612"/>
                <a:ext cx="2040082" cy="2986954"/>
              </a:xfrm>
              <a:blipFill>
                <a:blip r:embed="rId4"/>
                <a:stretch>
                  <a:fillRect/>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2679EA72-8970-468F-A130-DFF99743B99B}"/>
              </a:ext>
            </a:extLst>
          </p:cNvPr>
          <p:cNvPicPr>
            <a:picLocks noChangeAspect="1"/>
          </p:cNvPicPr>
          <p:nvPr/>
        </p:nvPicPr>
        <p:blipFill>
          <a:blip r:embed="rId5"/>
          <a:stretch>
            <a:fillRect/>
          </a:stretch>
        </p:blipFill>
        <p:spPr>
          <a:xfrm>
            <a:off x="149803" y="2329747"/>
            <a:ext cx="3286125" cy="1181100"/>
          </a:xfrm>
          <a:prstGeom prst="rect">
            <a:avLst/>
          </a:prstGeom>
        </p:spPr>
      </p:pic>
    </p:spTree>
    <p:extLst>
      <p:ext uri="{BB962C8B-B14F-4D97-AF65-F5344CB8AC3E}">
        <p14:creationId xmlns:p14="http://schemas.microsoft.com/office/powerpoint/2010/main" val="263656133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1172</TotalTime>
  <Words>1696</Words>
  <Application>Microsoft Office PowerPoint</Application>
  <PresentationFormat>Широкоэкранный</PresentationFormat>
  <Paragraphs>263</Paragraphs>
  <Slides>39</Slides>
  <Notes>18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39</vt:i4>
      </vt:variant>
    </vt:vector>
  </HeadingPairs>
  <TitlesOfParts>
    <vt:vector size="48" baseType="lpstr">
      <vt:lpstr>Arial</vt:lpstr>
      <vt:lpstr>Arial</vt:lpstr>
      <vt:lpstr>Arial Black</vt:lpstr>
      <vt:lpstr>Book Antiqua</vt:lpstr>
      <vt:lpstr>Calibri</vt:lpstr>
      <vt:lpstr>Calibri Light</vt:lpstr>
      <vt:lpstr>Cambria Math</vt:lpstr>
      <vt:lpstr>Helvetica Neue</vt:lpstr>
      <vt:lpstr>Тема Office</vt:lpstr>
      <vt:lpstr>Machine learning in  Oil&amp;Gas Industry</vt:lpstr>
      <vt:lpstr>Презентация PowerPoint</vt:lpstr>
      <vt:lpstr>Презентация PowerPoint</vt:lpstr>
      <vt:lpstr>Iris classification</vt:lpstr>
      <vt:lpstr>Binary decision tree</vt:lpstr>
      <vt:lpstr>How to Build a Decision Tree</vt:lpstr>
      <vt:lpstr>How to Build a Decision Tree</vt:lpstr>
      <vt:lpstr>Shannon's entropy</vt:lpstr>
      <vt:lpstr>Example: </vt:lpstr>
      <vt:lpstr>Example: </vt:lpstr>
      <vt:lpstr>Example: </vt:lpstr>
      <vt:lpstr>Презентация PowerPoint</vt:lpstr>
      <vt:lpstr>Effective data splitting</vt:lpstr>
      <vt:lpstr>Презентация PowerPoint</vt:lpstr>
      <vt:lpstr>Презентация PowerPoint</vt:lpstr>
      <vt:lpstr>Otherfitting</vt:lpstr>
      <vt:lpstr>The main parameters of the sklearn.tree.DecisionTreeClassifier class are: </vt:lpstr>
      <vt:lpstr>Train and test</vt:lpstr>
      <vt:lpstr>Decision Tree in a Regression Problem</vt:lpstr>
      <vt:lpstr>Train and test</vt:lpstr>
      <vt:lpstr>Cross-validation</vt:lpstr>
      <vt:lpstr>How to choose the optimal tree depth?</vt:lpstr>
      <vt:lpstr>Roc – curve and AUC metrics</vt:lpstr>
      <vt:lpstr>Презентация PowerPoint</vt:lpstr>
      <vt:lpstr>History</vt:lpstr>
      <vt:lpstr>Adaboost</vt:lpstr>
      <vt:lpstr>Gradient boosting</vt:lpstr>
      <vt:lpstr>Gradient boosting</vt:lpstr>
      <vt:lpstr>Initialization</vt:lpstr>
      <vt:lpstr>Base algorithm learning </vt:lpstr>
      <vt:lpstr>Base algorithm learning </vt:lpstr>
      <vt:lpstr>Base algorithm learning </vt:lpstr>
      <vt:lpstr>Base algorithm learning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Oil&amp;Gas Industry</dc:title>
  <dc:creator>Андрей Мурачёв</dc:creator>
  <cp:lastModifiedBy>Андрей Мурачёв</cp:lastModifiedBy>
  <cp:revision>1</cp:revision>
  <dcterms:created xsi:type="dcterms:W3CDTF">2019-07-24T13:16:50Z</dcterms:created>
  <dcterms:modified xsi:type="dcterms:W3CDTF">2019-07-25T08:48:51Z</dcterms:modified>
</cp:coreProperties>
</file>