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52DF6B95-566E-9513-171E-474F52B1A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of Reviews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British Airways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2D896-FAD3-BAB7-8AD1-C99C8794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Analysis on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CF50-E7C5-02B5-39BD-C1BD232EE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reviews have a negative sentiment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62D413-3994-9CD3-D74D-8BBE2C300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199" y="1429488"/>
            <a:ext cx="44745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Source: AirlineQuality.com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8"/>
            <a:ext cx="3427283" cy="4713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" dirty="0"/>
              <a:t>Parameters:</a:t>
            </a:r>
          </a:p>
          <a:p>
            <a:r>
              <a:rPr lang="en-GB" sz="1300" dirty="0"/>
              <a:t>Date: Date when the review was written </a:t>
            </a:r>
          </a:p>
          <a:p>
            <a:r>
              <a:rPr lang="en-GB" sz="1300" dirty="0"/>
              <a:t>Name: Name of the reviewer </a:t>
            </a:r>
          </a:p>
          <a:p>
            <a:r>
              <a:rPr lang="en-GB" sz="1300" dirty="0"/>
              <a:t>Place: Place of the reviewer</a:t>
            </a:r>
          </a:p>
          <a:p>
            <a:r>
              <a:rPr lang="en-GB" sz="1300" dirty="0"/>
              <a:t>Aircraft: type of the aircraft (</a:t>
            </a:r>
            <a:r>
              <a:rPr lang="en-IN" sz="1300" dirty="0"/>
              <a:t>A350-1000/ Boeing 777, etc</a:t>
            </a:r>
            <a:r>
              <a:rPr lang="en-GB" sz="1300" dirty="0"/>
              <a:t>)</a:t>
            </a:r>
          </a:p>
          <a:p>
            <a:r>
              <a:rPr lang="en-GB" sz="1300" dirty="0"/>
              <a:t>Type of traveller: Family, couple, solo leisure or business </a:t>
            </a:r>
          </a:p>
          <a:p>
            <a:r>
              <a:rPr lang="en-GB" sz="1300" dirty="0"/>
              <a:t>Route: The route of the </a:t>
            </a:r>
            <a:r>
              <a:rPr lang="en-GB" sz="1300" dirty="0" err="1"/>
              <a:t>airtravel</a:t>
            </a:r>
            <a:r>
              <a:rPr lang="en-GB" sz="1300" dirty="0"/>
              <a:t> </a:t>
            </a:r>
          </a:p>
          <a:p>
            <a:r>
              <a:rPr lang="en-GB" sz="1300" dirty="0"/>
              <a:t>Date flown</a:t>
            </a:r>
          </a:p>
          <a:p>
            <a:r>
              <a:rPr lang="en-GB" sz="1300" dirty="0"/>
              <a:t>Star Ratings for(out of 5) :</a:t>
            </a:r>
          </a:p>
          <a:p>
            <a:pPr lvl="1"/>
            <a:r>
              <a:rPr lang="en-GB" sz="1300" dirty="0"/>
              <a:t>Seat comfort </a:t>
            </a:r>
          </a:p>
          <a:p>
            <a:pPr lvl="1"/>
            <a:r>
              <a:rPr lang="en-GB" sz="1300" dirty="0"/>
              <a:t>Cabin staff service </a:t>
            </a:r>
          </a:p>
          <a:p>
            <a:pPr lvl="1"/>
            <a:r>
              <a:rPr lang="en-GB" sz="1300" dirty="0"/>
              <a:t>Food and beverages </a:t>
            </a:r>
          </a:p>
          <a:p>
            <a:pPr lvl="1"/>
            <a:r>
              <a:rPr lang="en-GB" sz="1300" dirty="0"/>
              <a:t>Inflight Entertainment </a:t>
            </a:r>
          </a:p>
          <a:p>
            <a:pPr lvl="1"/>
            <a:r>
              <a:rPr lang="en-GB" sz="1300" dirty="0"/>
              <a:t>Ground Service</a:t>
            </a:r>
          </a:p>
          <a:p>
            <a:pPr lvl="1"/>
            <a:r>
              <a:rPr lang="en-GB" sz="1300" dirty="0"/>
              <a:t>Value for Money</a:t>
            </a:r>
          </a:p>
          <a:p>
            <a:pPr marL="457200" lvl="1" indent="0">
              <a:buNone/>
            </a:pPr>
            <a:endParaRPr lang="en-GB" sz="1300" dirty="0"/>
          </a:p>
          <a:p>
            <a:endParaRPr lang="en-IN" sz="13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CE25FA-9DF1-217F-6FF9-149003438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867" y="2403337"/>
            <a:ext cx="4059050" cy="1117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https://www.airlinequality.com/airline-reviews/british-airways</a:t>
            </a:r>
            <a:endParaRPr lang="en-IN" sz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0744E3-D2D8-A762-3EC6-EDC21B239753}"/>
              </a:ext>
            </a:extLst>
          </p:cNvPr>
          <p:cNvSpPr txBox="1">
            <a:spLocks/>
          </p:cNvSpPr>
          <p:nvPr/>
        </p:nvSpPr>
        <p:spPr>
          <a:xfrm>
            <a:off x="8451676" y="1338766"/>
            <a:ext cx="3427283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1300" dirty="0"/>
          </a:p>
          <a:p>
            <a:endParaRPr lang="en-IN" sz="13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1C1940-1FBF-C1BD-A6D4-EF0BA06CDC4A}"/>
              </a:ext>
            </a:extLst>
          </p:cNvPr>
          <p:cNvSpPr txBox="1">
            <a:spLocks/>
          </p:cNvSpPr>
          <p:nvPr/>
        </p:nvSpPr>
        <p:spPr>
          <a:xfrm>
            <a:off x="8451676" y="1453376"/>
            <a:ext cx="3427283" cy="4713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1300" dirty="0"/>
          </a:p>
          <a:p>
            <a:endParaRPr lang="en-IN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BDBF7E-CA97-C8CA-3EF4-3084BC7CE32B}"/>
              </a:ext>
            </a:extLst>
          </p:cNvPr>
          <p:cNvSpPr txBox="1">
            <a:spLocks/>
          </p:cNvSpPr>
          <p:nvPr/>
        </p:nvSpPr>
        <p:spPr>
          <a:xfrm>
            <a:off x="8129871" y="1412488"/>
            <a:ext cx="3427283" cy="4713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300" dirty="0"/>
          </a:p>
          <a:p>
            <a:r>
              <a:rPr lang="en-GB" sz="1300" dirty="0"/>
              <a:t>Recommended: If reviewer would recommend BA (yes/no)</a:t>
            </a:r>
          </a:p>
          <a:p>
            <a:r>
              <a:rPr lang="en-GB" sz="1300" dirty="0"/>
              <a:t>Rating Value: Overall rating over 10</a:t>
            </a:r>
          </a:p>
          <a:p>
            <a:r>
              <a:rPr lang="en-GB" sz="1300" dirty="0"/>
              <a:t>Review title </a:t>
            </a:r>
          </a:p>
          <a:p>
            <a:r>
              <a:rPr lang="en-GB" sz="1300" dirty="0"/>
              <a:t>Verification: If the reviewer is verified </a:t>
            </a:r>
          </a:p>
          <a:p>
            <a:r>
              <a:rPr lang="en-GB" sz="1300" dirty="0"/>
              <a:t>Review Content: A detailed review given </a:t>
            </a:r>
          </a:p>
          <a:p>
            <a:endParaRPr lang="en-GB" sz="1300" dirty="0"/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83A7-C9D7-D9B9-9D96-2F3158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10" y="-173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Reviews over time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CD565-FBB0-81A5-C36E-1CEDBA6A89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968" y="1342473"/>
            <a:ext cx="4405230" cy="362314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2A49F-522D-E917-C1A3-CA9DA0221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6524" y="174968"/>
            <a:ext cx="3750508" cy="28575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54057B-E927-237D-CEFD-E6D96388B961}"/>
              </a:ext>
            </a:extLst>
          </p:cNvPr>
          <p:cNvSpPr txBox="1"/>
          <p:nvPr/>
        </p:nvSpPr>
        <p:spPr>
          <a:xfrm>
            <a:off x="1509484" y="4988569"/>
            <a:ext cx="302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Reviews over time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3042D-8004-43B6-F8BD-ED17C3D8BE39}"/>
              </a:ext>
            </a:extLst>
          </p:cNvPr>
          <p:cNvSpPr txBox="1"/>
          <p:nvPr/>
        </p:nvSpPr>
        <p:spPr>
          <a:xfrm>
            <a:off x="8502168" y="6364718"/>
            <a:ext cx="296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of the reviews over time</a:t>
            </a:r>
            <a:r>
              <a:rPr lang="en-IN" sz="1600" dirty="0"/>
              <a:t> </a:t>
            </a:r>
          </a:p>
          <a:p>
            <a:pPr algn="ctr"/>
            <a:r>
              <a:rPr lang="en-IN" sz="1200" dirty="0"/>
              <a:t>(date flown)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5F26D6-4841-5A65-515E-18168220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93" y="3559805"/>
            <a:ext cx="3794640" cy="28575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435045-3496-31B2-2CED-98E6E0E80CF6}"/>
              </a:ext>
            </a:extLst>
          </p:cNvPr>
          <p:cNvSpPr txBox="1"/>
          <p:nvPr/>
        </p:nvSpPr>
        <p:spPr>
          <a:xfrm>
            <a:off x="8278648" y="2962221"/>
            <a:ext cx="296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of the reviews over time</a:t>
            </a:r>
            <a:r>
              <a:rPr lang="en-IN" sz="1600" dirty="0"/>
              <a:t> </a:t>
            </a:r>
          </a:p>
          <a:p>
            <a:pPr algn="ctr"/>
            <a:r>
              <a:rPr lang="en-IN" sz="1200" dirty="0"/>
              <a:t>(date of review posted)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AB798-847A-E33B-3DEF-44180AC80D89}"/>
              </a:ext>
            </a:extLst>
          </p:cNvPr>
          <p:cNvSpPr txBox="1"/>
          <p:nvPr/>
        </p:nvSpPr>
        <p:spPr>
          <a:xfrm>
            <a:off x="804690" y="5699760"/>
            <a:ext cx="529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2023 had, the highest number of reviews but the reviews were abysmal.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trend of the reviews is negative.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0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83A7-C9D7-D9B9-9D96-2F3158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Traveler and ratings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BD4B8-9137-FA92-63B0-3BC9F8C7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084372"/>
            <a:ext cx="54387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83A7-C9D7-D9B9-9D96-2F3158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10" y="-173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Type of Traveler and ratings</a:t>
            </a:r>
            <a:endParaRPr lang="en-IN" dirty="0"/>
          </a:p>
        </p:txBody>
      </p:sp>
      <p:pic>
        <p:nvPicPr>
          <p:cNvPr id="14" name="Content Placeholder 14">
            <a:extLst>
              <a:ext uri="{FF2B5EF4-FFF2-40B4-BE49-F238E27FC236}">
                <a16:creationId xmlns:a16="http://schemas.microsoft.com/office/drawing/2014/main" id="{061B054F-5526-FFCE-7C32-D69C063B7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59093" y="1152208"/>
            <a:ext cx="4327383" cy="4222037"/>
          </a:xfrm>
        </p:spPr>
      </p:pic>
      <p:pic>
        <p:nvPicPr>
          <p:cNvPr id="18" name="Content Placeholder 16">
            <a:extLst>
              <a:ext uri="{FF2B5EF4-FFF2-40B4-BE49-F238E27FC236}">
                <a16:creationId xmlns:a16="http://schemas.microsoft.com/office/drawing/2014/main" id="{E6431C35-FD24-BF7C-42F8-EF7F9A6F5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64" y="999809"/>
            <a:ext cx="4747884" cy="422203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7E2750-B38B-FD21-48CF-B78899AA676D}"/>
              </a:ext>
            </a:extLst>
          </p:cNvPr>
          <p:cNvSpPr txBox="1"/>
          <p:nvPr/>
        </p:nvSpPr>
        <p:spPr>
          <a:xfrm>
            <a:off x="7000551" y="5741762"/>
            <a:ext cx="52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travelers have the lowest average rating.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E400F-B40F-C1F7-1822-A0841E0086CC}"/>
              </a:ext>
            </a:extLst>
          </p:cNvPr>
          <p:cNvSpPr txBox="1"/>
          <p:nvPr/>
        </p:nvSpPr>
        <p:spPr>
          <a:xfrm>
            <a:off x="405246" y="5374245"/>
            <a:ext cx="529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of Type of traveler with the average star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Solo leisure travelers seem to be the most satisfied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72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83A7-C9D7-D9B9-9D96-2F3158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</a:rPr>
              <a:t>Verification and Rating Value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6BC7D-A240-62D5-5B95-6421753B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4" y="1285875"/>
            <a:ext cx="5438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83A7-C9D7-D9B9-9D96-2F3158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10" y="-17335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Verification and Rating Value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E2750-B38B-FD21-48CF-B78899AA676D}"/>
              </a:ext>
            </a:extLst>
          </p:cNvPr>
          <p:cNvSpPr txBox="1"/>
          <p:nvPr/>
        </p:nvSpPr>
        <p:spPr>
          <a:xfrm>
            <a:off x="6760160" y="5427630"/>
            <a:ext cx="52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the verified users have given the rating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E400F-B40F-C1F7-1822-A0841E0086CC}"/>
              </a:ext>
            </a:extLst>
          </p:cNvPr>
          <p:cNvSpPr txBox="1"/>
          <p:nvPr/>
        </p:nvSpPr>
        <p:spPr>
          <a:xfrm>
            <a:off x="405246" y="5468960"/>
            <a:ext cx="52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comments which can be trusted have given a higher rating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6DDFD-94E6-7AC9-ECD8-30D38786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1086333"/>
            <a:ext cx="5400675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929A7E-8BCA-986A-C183-E7058B764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81" y="1107204"/>
            <a:ext cx="5665389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3B5D3-AB56-BD57-9793-D0C92193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 of all ratings with eachother </a:t>
            </a:r>
          </a:p>
        </p:txBody>
      </p:sp>
      <p:pic>
        <p:nvPicPr>
          <p:cNvPr id="42" name="Picture 41" descr="A chart of a customer service&#10;&#10;Description automatically generated with medium confidence">
            <a:extLst>
              <a:ext uri="{FF2B5EF4-FFF2-40B4-BE49-F238E27FC236}">
                <a16:creationId xmlns:a16="http://schemas.microsoft.com/office/drawing/2014/main" id="{50C93A12-EB70-FA3D-A1E6-4FF621F4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32D00-0377-A944-F0E5-60E4C6D2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A69078-F476-69DB-DBAA-5F0411D4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Most of the verified users would not recommend BA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5A0FD2-D476-47AF-41FF-919295E5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1" y="3723065"/>
            <a:ext cx="3588640" cy="27722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4F104E-4C11-EFC4-1732-E5446A5C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13" y="362711"/>
            <a:ext cx="3588640" cy="27722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of Reviews </vt:lpstr>
      <vt:lpstr>Source: AirlineQuality.com</vt:lpstr>
      <vt:lpstr>Reviews over time</vt:lpstr>
      <vt:lpstr>Type of Traveler and ratings</vt:lpstr>
      <vt:lpstr>Type of Traveler and ratings</vt:lpstr>
      <vt:lpstr>Verification and Rating Value</vt:lpstr>
      <vt:lpstr>Verification and Rating Value</vt:lpstr>
      <vt:lpstr>Relationship of all ratings with eachother </vt:lpstr>
      <vt:lpstr>Recommendations </vt:lpstr>
      <vt:lpstr>Sentiment Analysis on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Anusha Parashar</cp:lastModifiedBy>
  <cp:revision>4</cp:revision>
  <dcterms:created xsi:type="dcterms:W3CDTF">2022-12-06T11:13:27Z</dcterms:created>
  <dcterms:modified xsi:type="dcterms:W3CDTF">2024-06-26T09:16:55Z</dcterms:modified>
</cp:coreProperties>
</file>