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915f2ea64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915f2ea64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15f2ea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15f2ea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915f2ea64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915f2ea64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915f2ea64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915f2ea6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942196511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94219651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Film_industry#cite_note-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Movies</a:t>
            </a:r>
            <a:endParaRPr i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 Market Entry Proposal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18, 2020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892600" y="4098075"/>
            <a:ext cx="32337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Newton’s Numbers </a:t>
            </a:r>
            <a:br>
              <a:rPr lang="en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Data Consulting, LLC</a:t>
            </a:r>
            <a:endParaRPr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$136,000,000,000</a:t>
            </a:r>
            <a:endParaRPr sz="90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Value of the movie industry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can Microsoft get a piece of this pie?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Guiding Questions</a:t>
            </a:r>
            <a:r>
              <a:rPr b="1" lang="en" sz="4200"/>
              <a:t>: </a:t>
            </a:r>
            <a:endParaRPr b="1" sz="42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How much should Microsoft expect to spend for a successful movie?</a:t>
            </a:r>
            <a:endParaRPr sz="3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What is the optimal runtime for a successful movie?</a:t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Goals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a “successful” movie - those with high ratings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what </a:t>
            </a:r>
            <a:r>
              <a:rPr lang="en" u="sng"/>
              <a:t>h</a:t>
            </a:r>
            <a:r>
              <a:rPr b="1" lang="en" u="sng"/>
              <a:t>igh ratings</a:t>
            </a:r>
            <a:r>
              <a:rPr lang="en" u="sng"/>
              <a:t> </a:t>
            </a:r>
            <a:r>
              <a:rPr lang="en"/>
              <a:t> looks like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Provide </a:t>
            </a:r>
            <a:r>
              <a:rPr b="1" lang="en" u="sng"/>
              <a:t>runtime range </a:t>
            </a:r>
            <a:r>
              <a:rPr lang="en"/>
              <a:t>to begin assembling creative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Provide</a:t>
            </a:r>
            <a:r>
              <a:rPr b="1" lang="en"/>
              <a:t> </a:t>
            </a:r>
            <a:r>
              <a:rPr b="1" lang="en" u="sng"/>
              <a:t>budget range</a:t>
            </a:r>
            <a:r>
              <a:rPr lang="en"/>
              <a:t> to dedicate to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Limitations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Scope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lost through cleanup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Used</a:t>
            </a:r>
            <a:endParaRPr/>
          </a:p>
        </p:txBody>
      </p:sp>
      <p:grpSp>
        <p:nvGrpSpPr>
          <p:cNvPr id="84" name="Google Shape;84;p17"/>
          <p:cNvGrpSpPr/>
          <p:nvPr/>
        </p:nvGrpSpPr>
        <p:grpSpPr>
          <a:xfrm>
            <a:off x="1296148" y="1087218"/>
            <a:ext cx="3373437" cy="3620017"/>
            <a:chOff x="431925" y="1304875"/>
            <a:chExt cx="2628925" cy="3416400"/>
          </a:xfrm>
        </p:grpSpPr>
        <p:sp>
          <p:nvSpPr>
            <p:cNvPr id="85" name="Google Shape;85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7"/>
          <p:cNvSpPr txBox="1"/>
          <p:nvPr>
            <p:ph idx="4294967295" type="body"/>
          </p:nvPr>
        </p:nvSpPr>
        <p:spPr>
          <a:xfrm>
            <a:off x="1394175" y="1831700"/>
            <a:ext cx="3180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Relevant Data: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Title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Runtime in Minutes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Average Rating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Number of Votes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8" name="Google Shape;88;p17"/>
          <p:cNvSpPr txBox="1"/>
          <p:nvPr>
            <p:ph idx="4294967295" type="body"/>
          </p:nvPr>
        </p:nvSpPr>
        <p:spPr>
          <a:xfrm>
            <a:off x="1391750" y="1087250"/>
            <a:ext cx="32010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IMDB: Ratings &amp; Movie Length Data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89" name="Google Shape;89;p17"/>
          <p:cNvGrpSpPr/>
          <p:nvPr/>
        </p:nvGrpSpPr>
        <p:grpSpPr>
          <a:xfrm>
            <a:off x="4874098" y="1087218"/>
            <a:ext cx="3373437" cy="3620017"/>
            <a:chOff x="431925" y="1304875"/>
            <a:chExt cx="2628925" cy="3416400"/>
          </a:xfrm>
        </p:grpSpPr>
        <p:sp>
          <p:nvSpPr>
            <p:cNvPr id="90" name="Google Shape;90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7"/>
          <p:cNvSpPr txBox="1"/>
          <p:nvPr>
            <p:ph idx="4294967295" type="body"/>
          </p:nvPr>
        </p:nvSpPr>
        <p:spPr>
          <a:xfrm>
            <a:off x="4972125" y="1831700"/>
            <a:ext cx="3180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Relevant Data: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Movie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Production Budget</a:t>
            </a:r>
            <a:endParaRPr sz="1600"/>
          </a:p>
        </p:txBody>
      </p:sp>
      <p:sp>
        <p:nvSpPr>
          <p:cNvPr id="93" name="Google Shape;93;p17"/>
          <p:cNvSpPr txBox="1"/>
          <p:nvPr>
            <p:ph idx="4294967295" type="body"/>
          </p:nvPr>
        </p:nvSpPr>
        <p:spPr>
          <a:xfrm>
            <a:off x="4969700" y="1087250"/>
            <a:ext cx="32010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The Numbers: Movie Budget Data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Runtime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8"/>
          <p:cNvSpPr txBox="1"/>
          <p:nvPr>
            <p:ph idx="4294967295" type="body"/>
          </p:nvPr>
        </p:nvSpPr>
        <p:spPr>
          <a:xfrm>
            <a:off x="311700" y="1017725"/>
            <a:ext cx="3999900" cy="3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</a:rPr>
              <a:t>Three Main Insights:</a:t>
            </a:r>
            <a:endParaRPr b="1"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Good Movie (7-8 rating): </a:t>
            </a:r>
            <a:br>
              <a:rPr lang="en" sz="1600">
                <a:solidFill>
                  <a:schemeClr val="accent2"/>
                </a:solidFill>
              </a:rPr>
            </a:br>
            <a:r>
              <a:rPr lang="en" sz="1600">
                <a:solidFill>
                  <a:schemeClr val="accent2"/>
                </a:solidFill>
              </a:rPr>
              <a:t>				</a:t>
            </a:r>
            <a:r>
              <a:rPr b="1" lang="en" sz="1600">
                <a:solidFill>
                  <a:schemeClr val="accent2"/>
                </a:solidFill>
              </a:rPr>
              <a:t>100 - 125</a:t>
            </a:r>
            <a:r>
              <a:rPr lang="en" sz="1600">
                <a:solidFill>
                  <a:schemeClr val="accent2"/>
                </a:solidFill>
              </a:rPr>
              <a:t> minutes</a:t>
            </a:r>
            <a:br>
              <a:rPr lang="en" sz="1600">
                <a:solidFill>
                  <a:schemeClr val="accent2"/>
                </a:solidFill>
              </a:rPr>
            </a:b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Better Movie (8 - 8:5 rating):</a:t>
            </a:r>
            <a:br>
              <a:rPr lang="en" sz="1600">
                <a:solidFill>
                  <a:schemeClr val="accent2"/>
                </a:solidFill>
              </a:rPr>
            </a:br>
            <a:r>
              <a:rPr lang="en" sz="1600">
                <a:solidFill>
                  <a:schemeClr val="accent2"/>
                </a:solidFill>
              </a:rPr>
              <a:t>				</a:t>
            </a:r>
            <a:r>
              <a:rPr b="1" lang="en" sz="1600">
                <a:solidFill>
                  <a:schemeClr val="accent2"/>
                </a:solidFill>
              </a:rPr>
              <a:t>110 - 150 </a:t>
            </a:r>
            <a:r>
              <a:rPr lang="en" sz="1600">
                <a:solidFill>
                  <a:schemeClr val="accent2"/>
                </a:solidFill>
              </a:rPr>
              <a:t>minutes</a:t>
            </a:r>
            <a:br>
              <a:rPr lang="en" sz="1600">
                <a:solidFill>
                  <a:schemeClr val="accent2"/>
                </a:solidFill>
              </a:rPr>
            </a:b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Excellent Movie (8 - 8.5 rating): </a:t>
            </a:r>
            <a:br>
              <a:rPr lang="en" sz="1600">
                <a:solidFill>
                  <a:schemeClr val="accent2"/>
                </a:solidFill>
              </a:rPr>
            </a:br>
            <a:r>
              <a:rPr lang="en" sz="1600">
                <a:solidFill>
                  <a:schemeClr val="accent2"/>
                </a:solidFill>
              </a:rPr>
              <a:t>				</a:t>
            </a:r>
            <a:r>
              <a:rPr b="1" lang="en" sz="1600">
                <a:solidFill>
                  <a:schemeClr val="accent2"/>
                </a:solidFill>
              </a:rPr>
              <a:t>140 - 160</a:t>
            </a:r>
            <a:r>
              <a:rPr lang="en" sz="1600">
                <a:solidFill>
                  <a:schemeClr val="accent2"/>
                </a:solidFill>
              </a:rPr>
              <a:t> minutes</a:t>
            </a:r>
            <a:endParaRPr sz="1600">
              <a:solidFill>
                <a:schemeClr val="accent2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017725"/>
            <a:ext cx="4709419" cy="33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Production Budget </a:t>
            </a: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9"/>
          <p:cNvSpPr txBox="1"/>
          <p:nvPr>
            <p:ph idx="4294967295" type="body"/>
          </p:nvPr>
        </p:nvSpPr>
        <p:spPr>
          <a:xfrm>
            <a:off x="311700" y="1017725"/>
            <a:ext cx="3999900" cy="3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</a:rPr>
              <a:t>Three </a:t>
            </a:r>
            <a:r>
              <a:rPr b="1" lang="en" sz="1600">
                <a:solidFill>
                  <a:schemeClr val="accent2"/>
                </a:solidFill>
              </a:rPr>
              <a:t>Main Insights:</a:t>
            </a:r>
            <a:endParaRPr b="1"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Good Movie (7-8 rating): </a:t>
            </a:r>
            <a:br>
              <a:rPr lang="en" sz="1600">
                <a:solidFill>
                  <a:schemeClr val="accent2"/>
                </a:solidFill>
              </a:rPr>
            </a:br>
            <a:r>
              <a:rPr lang="en" sz="1600">
                <a:solidFill>
                  <a:schemeClr val="accent2"/>
                </a:solidFill>
              </a:rPr>
              <a:t>	As low as </a:t>
            </a:r>
            <a:r>
              <a:rPr b="1" lang="en" sz="1600">
                <a:solidFill>
                  <a:schemeClr val="accent2"/>
                </a:solidFill>
              </a:rPr>
              <a:t>$10 - $50</a:t>
            </a:r>
            <a:r>
              <a:rPr lang="en" sz="1600">
                <a:solidFill>
                  <a:schemeClr val="accent2"/>
                </a:solidFill>
              </a:rPr>
              <a:t> </a:t>
            </a:r>
            <a:r>
              <a:rPr b="1" lang="en" sz="1600">
                <a:solidFill>
                  <a:schemeClr val="accent2"/>
                </a:solidFill>
              </a:rPr>
              <a:t>million </a:t>
            </a:r>
            <a:br>
              <a:rPr b="1" lang="en" sz="1600">
                <a:solidFill>
                  <a:schemeClr val="accent2"/>
                </a:solidFill>
              </a:rPr>
            </a:b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Better Movie (8 - 8:5 rating):</a:t>
            </a:r>
            <a:br>
              <a:rPr lang="en" sz="1600">
                <a:solidFill>
                  <a:schemeClr val="accent2"/>
                </a:solidFill>
              </a:rPr>
            </a:br>
            <a:r>
              <a:rPr lang="en" sz="1600">
                <a:solidFill>
                  <a:schemeClr val="accent2"/>
                </a:solidFill>
              </a:rPr>
              <a:t>	Anywhere b/w </a:t>
            </a:r>
            <a:r>
              <a:rPr b="1" lang="en" sz="1600">
                <a:solidFill>
                  <a:schemeClr val="accent2"/>
                </a:solidFill>
              </a:rPr>
              <a:t>$25 - $100 million</a:t>
            </a:r>
            <a:br>
              <a:rPr lang="en" sz="1600">
                <a:solidFill>
                  <a:schemeClr val="accent2"/>
                </a:solidFill>
              </a:rPr>
            </a:b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Excellent Movie (8 - 8.5 rating): </a:t>
            </a:r>
            <a:br>
              <a:rPr lang="en" sz="1600">
                <a:solidFill>
                  <a:schemeClr val="accent2"/>
                </a:solidFill>
              </a:rPr>
            </a:br>
            <a:r>
              <a:rPr lang="en" sz="1600">
                <a:solidFill>
                  <a:schemeClr val="accent2"/>
                </a:solidFill>
              </a:rPr>
              <a:t>	Range of </a:t>
            </a:r>
            <a:r>
              <a:rPr b="1" lang="en" sz="1600">
                <a:solidFill>
                  <a:schemeClr val="accent2"/>
                </a:solidFill>
              </a:rPr>
              <a:t>$100 - $150 million</a:t>
            </a:r>
            <a:endParaRPr sz="1600">
              <a:solidFill>
                <a:schemeClr val="accent2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377" y="1017725"/>
            <a:ext cx="4390925" cy="31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Actions</a:t>
            </a:r>
            <a:endParaRPr/>
          </a:p>
        </p:txBody>
      </p:sp>
      <p:sp>
        <p:nvSpPr>
          <p:cNvPr id="113" name="Google Shape;113;p20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Basic Option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114" name="Google Shape;114;p20"/>
          <p:cNvGrpSpPr/>
          <p:nvPr/>
        </p:nvGrpSpPr>
        <p:grpSpPr>
          <a:xfrm>
            <a:off x="3320450" y="1304894"/>
            <a:ext cx="2632500" cy="3532899"/>
            <a:chOff x="3320450" y="1304875"/>
            <a:chExt cx="2632500" cy="3416400"/>
          </a:xfrm>
        </p:grpSpPr>
        <p:sp>
          <p:nvSpPr>
            <p:cNvPr id="115" name="Google Shape;115;p2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20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lt1"/>
                </a:solidFill>
              </a:rPr>
              <a:t>Better Movie (8 - 8.5):</a:t>
            </a:r>
            <a:endParaRPr b="1" sz="1700" u="sng">
              <a:solidFill>
                <a:schemeClr val="lt1"/>
              </a:solidFill>
            </a:endParaRPr>
          </a:p>
        </p:txBody>
      </p:sp>
      <p:grpSp>
        <p:nvGrpSpPr>
          <p:cNvPr id="118" name="Google Shape;118;p20"/>
          <p:cNvGrpSpPr/>
          <p:nvPr/>
        </p:nvGrpSpPr>
        <p:grpSpPr>
          <a:xfrm>
            <a:off x="6212550" y="1304906"/>
            <a:ext cx="2632500" cy="3532899"/>
            <a:chOff x="3320450" y="1304875"/>
            <a:chExt cx="2632500" cy="3416400"/>
          </a:xfrm>
        </p:grpSpPr>
        <p:sp>
          <p:nvSpPr>
            <p:cNvPr id="119" name="Google Shape;119;p2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0"/>
          <p:cNvSpPr txBox="1"/>
          <p:nvPr>
            <p:ph idx="4294967295" type="body"/>
          </p:nvPr>
        </p:nvSpPr>
        <p:spPr>
          <a:xfrm>
            <a:off x="6281550" y="1304888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lt1"/>
                </a:solidFill>
              </a:rPr>
              <a:t>Excellent Movie (8.5 - 9):</a:t>
            </a:r>
            <a:endParaRPr b="1" sz="1700" u="sng">
              <a:solidFill>
                <a:schemeClr val="lt1"/>
              </a:solidFill>
            </a:endParaRPr>
          </a:p>
        </p:txBody>
      </p:sp>
      <p:grpSp>
        <p:nvGrpSpPr>
          <p:cNvPr id="122" name="Google Shape;122;p20"/>
          <p:cNvGrpSpPr/>
          <p:nvPr/>
        </p:nvGrpSpPr>
        <p:grpSpPr>
          <a:xfrm>
            <a:off x="506425" y="1304906"/>
            <a:ext cx="2632500" cy="3532899"/>
            <a:chOff x="3320450" y="1304875"/>
            <a:chExt cx="2632500" cy="3416400"/>
          </a:xfrm>
        </p:grpSpPr>
        <p:sp>
          <p:nvSpPr>
            <p:cNvPr id="123" name="Google Shape;123;p2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20"/>
          <p:cNvSpPr txBox="1"/>
          <p:nvPr>
            <p:ph idx="4294967295" type="body"/>
          </p:nvPr>
        </p:nvSpPr>
        <p:spPr>
          <a:xfrm>
            <a:off x="575425" y="1304888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lt1"/>
                </a:solidFill>
              </a:rPr>
              <a:t>Good Movie </a:t>
            </a:r>
            <a:r>
              <a:rPr b="1" lang="en" sz="1700" u="sng">
                <a:solidFill>
                  <a:schemeClr val="lt1"/>
                </a:solidFill>
              </a:rPr>
              <a:t> (7 </a:t>
            </a:r>
            <a:r>
              <a:rPr b="1" lang="en" sz="1700" u="sng">
                <a:solidFill>
                  <a:schemeClr val="lt1"/>
                </a:solidFill>
              </a:rPr>
              <a:t>- 8):</a:t>
            </a:r>
            <a:endParaRPr b="1" sz="1700" u="sng">
              <a:solidFill>
                <a:schemeClr val="lt1"/>
              </a:solidFill>
            </a:endParaRPr>
          </a:p>
        </p:txBody>
      </p:sp>
      <p:sp>
        <p:nvSpPr>
          <p:cNvPr id="126" name="Google Shape;126;p20"/>
          <p:cNvSpPr txBox="1"/>
          <p:nvPr>
            <p:ph idx="4294967295" type="body"/>
          </p:nvPr>
        </p:nvSpPr>
        <p:spPr>
          <a:xfrm>
            <a:off x="582750" y="1850313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“Good Enough”</a:t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Runtime: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100 - 125</a:t>
            </a:r>
            <a:endParaRPr b="1" sz="2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</a:t>
            </a:r>
            <a:r>
              <a:rPr b="1" lang="en"/>
              <a:t>inutes</a:t>
            </a:r>
            <a:br>
              <a:rPr b="1" lang="en"/>
            </a:b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Budget: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$10 - $50</a:t>
            </a:r>
            <a:endParaRPr b="1" sz="2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Million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7" name="Google Shape;127;p20"/>
          <p:cNvSpPr txBox="1"/>
          <p:nvPr>
            <p:ph idx="4294967295" type="body"/>
          </p:nvPr>
        </p:nvSpPr>
        <p:spPr>
          <a:xfrm>
            <a:off x="3397650" y="1850313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“Just Right”</a:t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Runtime: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110</a:t>
            </a:r>
            <a:r>
              <a:rPr b="1" lang="en" sz="2900"/>
              <a:t> - 150</a:t>
            </a:r>
            <a:endParaRPr b="1" sz="2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Minutes</a:t>
            </a:r>
            <a:br>
              <a:rPr b="1" lang="en"/>
            </a:b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Budget: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$25 - $100</a:t>
            </a:r>
            <a:endParaRPr b="1" sz="2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Million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8" name="Google Shape;128;p20"/>
          <p:cNvSpPr txBox="1"/>
          <p:nvPr>
            <p:ph idx="4294967295" type="body"/>
          </p:nvPr>
        </p:nvSpPr>
        <p:spPr>
          <a:xfrm>
            <a:off x="6289500" y="1850313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“Go for Gold”</a:t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Runtime: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140 - 160</a:t>
            </a:r>
            <a:endParaRPr b="1" sz="2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Minutes</a:t>
            </a:r>
            <a:br>
              <a:rPr b="1" lang="en"/>
            </a:b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Budget: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$</a:t>
            </a:r>
            <a:r>
              <a:rPr b="1" lang="en" sz="2900"/>
              <a:t>100 - 150</a:t>
            </a:r>
            <a:endParaRPr b="1" sz="2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Million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Research (before investing…)</a:t>
            </a:r>
            <a:endParaRPr/>
          </a:p>
        </p:txBody>
      </p:sp>
      <p:grpSp>
        <p:nvGrpSpPr>
          <p:cNvPr id="134" name="Google Shape;134;p21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35" name="Google Shape;135;p2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21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Accuracy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21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Need more up-to-date data!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Get bigger scope through multiple data sources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139" name="Google Shape;139;p21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40" name="Google Shape;140;p21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21"/>
          <p:cNvSpPr txBox="1"/>
          <p:nvPr>
            <p:ph idx="4294967295" type="body"/>
          </p:nvPr>
        </p:nvSpPr>
        <p:spPr>
          <a:xfrm>
            <a:off x="539675" y="2127450"/>
            <a:ext cx="27912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Content &amp; Delivery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1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New Platform</a:t>
            </a:r>
            <a:r>
              <a:rPr lang="en" sz="1500">
                <a:solidFill>
                  <a:schemeClr val="lt1"/>
                </a:solidFill>
              </a:rPr>
              <a:t>? Leverage technology (e.g., Xbox, PC)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New “types” of movies? E.g., Quibi length, etc.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44" name="Google Shape;144;p21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5" name="Google Shape;145;p21"/>
          <p:cNvGrpSpPr/>
          <p:nvPr/>
        </p:nvGrpSpPr>
        <p:grpSpPr>
          <a:xfrm>
            <a:off x="424837" y="3076889"/>
            <a:ext cx="8294360" cy="799416"/>
            <a:chOff x="424813" y="2075689"/>
            <a:chExt cx="8294360" cy="849900"/>
          </a:xfrm>
        </p:grpSpPr>
        <p:sp>
          <p:nvSpPr>
            <p:cNvPr id="146" name="Google Shape;146;p21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1"/>
          <p:cNvSpPr txBox="1"/>
          <p:nvPr>
            <p:ph idx="4294967295" type="body"/>
          </p:nvPr>
        </p:nvSpPr>
        <p:spPr>
          <a:xfrm>
            <a:off x="539687" y="3077000"/>
            <a:ext cx="27912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Consumer &amp; Preferences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1"/>
          <p:cNvSpPr txBox="1"/>
          <p:nvPr>
            <p:ph idx="4294967295" type="body"/>
          </p:nvPr>
        </p:nvSpPr>
        <p:spPr>
          <a:xfrm>
            <a:off x="3480465" y="307701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Where are consumers watching movies?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Does Box Office data contain enough?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150" name="Google Shape;150;p21"/>
          <p:cNvGrpSpPr/>
          <p:nvPr/>
        </p:nvGrpSpPr>
        <p:grpSpPr>
          <a:xfrm>
            <a:off x="424825" y="4026439"/>
            <a:ext cx="8294360" cy="799416"/>
            <a:chOff x="424813" y="2075689"/>
            <a:chExt cx="8294360" cy="849900"/>
          </a:xfrm>
        </p:grpSpPr>
        <p:sp>
          <p:nvSpPr>
            <p:cNvPr id="151" name="Google Shape;151;p21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21"/>
          <p:cNvSpPr txBox="1"/>
          <p:nvPr>
            <p:ph idx="4294967295" type="body"/>
          </p:nvPr>
        </p:nvSpPr>
        <p:spPr>
          <a:xfrm>
            <a:off x="537950" y="4026525"/>
            <a:ext cx="27912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Competition &amp; Threats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1"/>
          <p:cNvSpPr txBox="1"/>
          <p:nvPr>
            <p:ph idx="4294967295" type="body"/>
          </p:nvPr>
        </p:nvSpPr>
        <p:spPr>
          <a:xfrm>
            <a:off x="3478728" y="4026540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Analyze external impacts, e.g. covid19, #BLM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Determine how competitors are faring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