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b4dd0c9d0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4dd0c9d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b4dd0c9d0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b4dd0c9d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b4dd0c9d0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b4dd0c9d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Grade/Condition impact a home more than low grade/condition compared to the average home.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b55cbfea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b55cbfe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we already know season, is_seattle, and top_5_district</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b55cbfeaf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b55cbfea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Roboto"/>
                <a:ea typeface="Roboto"/>
                <a:cs typeface="Roboto"/>
                <a:sym typeface="Roboto"/>
              </a:rPr>
              <a:t>We have been hired to create a consumer-facing product that will predict the home value of any resident of King County, Washington.  Objective is to drive traffic for King’s County real estate searches through the simplicity and effectiveness of our prediction tool. Users should input a limited number of known descriptors of their house, as well as basic contact information output will be a price range and real estate associate point of contact.</a:t>
            </a:r>
            <a:endParaRPr sz="1300">
              <a:solidFill>
                <a:schemeClr val="dk2"/>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b4dd0c9d0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b4dd0c9d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b4dd0c9d0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b4dd0c9d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b4dd0c9d0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b4dd0c9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Much is Your Home Worth?</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July 10,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Size</a:t>
            </a:r>
            <a:endParaRPr/>
          </a:p>
        </p:txBody>
      </p:sp>
      <p:sp>
        <p:nvSpPr>
          <p:cNvPr id="141" name="Google Shape;141;p2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Square Footage</a:t>
            </a:r>
            <a:endParaRPr b="1" sz="2100">
              <a:solidFill>
                <a:schemeClr val="dk1"/>
              </a:solidFill>
            </a:endParaRPr>
          </a:p>
          <a:p>
            <a:pPr indent="0" lvl="0" marL="0" rtl="0" algn="l">
              <a:spcBef>
                <a:spcPts val="1600"/>
              </a:spcBef>
              <a:spcAft>
                <a:spcPts val="0"/>
              </a:spcAft>
              <a:buNone/>
            </a:pPr>
            <a:r>
              <a:rPr lang="en" sz="1600"/>
              <a:t>Each square foot of space increases a home’s value by about $140, all else equal.  However, it matters where the space increase is in the home.</a:t>
            </a:r>
            <a:endParaRPr sz="1600"/>
          </a:p>
          <a:p>
            <a:pPr indent="0" lvl="0" marL="0" rtl="0" algn="l">
              <a:spcBef>
                <a:spcPts val="1600"/>
              </a:spcBef>
              <a:spcAft>
                <a:spcPts val="0"/>
              </a:spcAft>
              <a:buNone/>
            </a:pPr>
            <a:r>
              <a:rPr b="1" lang="en" sz="1600"/>
              <a:t>Client Implications:</a:t>
            </a:r>
            <a:endParaRPr b="1" sz="1600"/>
          </a:p>
          <a:p>
            <a:pPr indent="-330200" lvl="0" marL="457200" rtl="0" algn="l">
              <a:spcBef>
                <a:spcPts val="0"/>
              </a:spcBef>
              <a:spcAft>
                <a:spcPts val="0"/>
              </a:spcAft>
              <a:buSzPts val="1600"/>
              <a:buChar char="●"/>
            </a:pPr>
            <a:r>
              <a:rPr lang="en" sz="1600"/>
              <a:t>Basement space is worth less than above ground space.</a:t>
            </a:r>
            <a:endParaRPr sz="1600"/>
          </a:p>
        </p:txBody>
      </p:sp>
      <p:sp>
        <p:nvSpPr>
          <p:cNvPr id="142" name="Google Shape;142;p22"/>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Rooms &amp; Floors</a:t>
            </a:r>
            <a:endParaRPr b="1" sz="2100">
              <a:solidFill>
                <a:schemeClr val="dk1"/>
              </a:solidFill>
            </a:endParaRPr>
          </a:p>
          <a:p>
            <a:pPr indent="0" lvl="0" marL="0" rtl="0" algn="l">
              <a:spcBef>
                <a:spcPts val="1600"/>
              </a:spcBef>
              <a:spcAft>
                <a:spcPts val="0"/>
              </a:spcAft>
              <a:buNone/>
            </a:pPr>
            <a:r>
              <a:rPr lang="en" sz="1600"/>
              <a:t>Not all spaces are equally valued.</a:t>
            </a:r>
            <a:endParaRPr sz="1600"/>
          </a:p>
          <a:p>
            <a:pPr indent="0" lvl="0" marL="0" rtl="0" algn="l">
              <a:spcBef>
                <a:spcPts val="1600"/>
              </a:spcBef>
              <a:spcAft>
                <a:spcPts val="0"/>
              </a:spcAft>
              <a:buNone/>
            </a:pPr>
            <a:r>
              <a:rPr b="1" lang="en" sz="1600"/>
              <a:t>Client Implications:</a:t>
            </a:r>
            <a:endParaRPr b="1" sz="1600"/>
          </a:p>
          <a:p>
            <a:pPr indent="-330200" lvl="0" marL="457200" rtl="0" algn="l">
              <a:spcBef>
                <a:spcPts val="0"/>
              </a:spcBef>
              <a:spcAft>
                <a:spcPts val="0"/>
              </a:spcAft>
              <a:buSzPts val="1600"/>
              <a:buChar char="●"/>
            </a:pPr>
            <a:r>
              <a:rPr lang="en" sz="1600"/>
              <a:t>Having more bedrooms can mean a lower home value.</a:t>
            </a:r>
            <a:endParaRPr sz="1600"/>
          </a:p>
          <a:p>
            <a:pPr indent="-330200" lvl="0" marL="457200" rtl="0" algn="l">
              <a:spcBef>
                <a:spcPts val="0"/>
              </a:spcBef>
              <a:spcAft>
                <a:spcPts val="0"/>
              </a:spcAft>
              <a:buSzPts val="1600"/>
              <a:buChar char="●"/>
            </a:pPr>
            <a:r>
              <a:rPr lang="en" sz="1600"/>
              <a:t>A 2 floor home is worth less than other layouts.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0"/>
            <a:ext cx="3127500" cy="146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Quality</a:t>
            </a:r>
            <a:endParaRPr/>
          </a:p>
        </p:txBody>
      </p:sp>
      <p:sp>
        <p:nvSpPr>
          <p:cNvPr id="148" name="Google Shape;148;p23"/>
          <p:cNvSpPr txBox="1"/>
          <p:nvPr>
            <p:ph idx="1" type="body"/>
          </p:nvPr>
        </p:nvSpPr>
        <p:spPr>
          <a:xfrm>
            <a:off x="50675" y="1095250"/>
            <a:ext cx="3813300" cy="3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Grade:</a:t>
            </a:r>
            <a:endParaRPr b="1"/>
          </a:p>
          <a:p>
            <a:pPr indent="-311150" lvl="0" marL="457200" rtl="0" algn="l">
              <a:spcBef>
                <a:spcPts val="0"/>
              </a:spcBef>
              <a:spcAft>
                <a:spcPts val="0"/>
              </a:spcAft>
              <a:buSzPts val="1300"/>
              <a:buChar char="●"/>
            </a:pPr>
            <a:r>
              <a:rPr lang="en"/>
              <a:t>1-13 scale.  ‘Average’ house is rated 7.</a:t>
            </a:r>
            <a:endParaRPr/>
          </a:p>
          <a:p>
            <a:pPr indent="-311150" lvl="0" marL="457200" rtl="0" algn="l">
              <a:spcBef>
                <a:spcPts val="0"/>
              </a:spcBef>
              <a:spcAft>
                <a:spcPts val="0"/>
              </a:spcAft>
              <a:buSzPts val="1300"/>
              <a:buChar char="●"/>
            </a:pPr>
            <a:r>
              <a:rPr lang="en"/>
              <a:t>Factors</a:t>
            </a:r>
            <a:endParaRPr/>
          </a:p>
          <a:p>
            <a:pPr indent="-298450" lvl="1" marL="914400" rtl="0" algn="l">
              <a:spcBef>
                <a:spcPts val="0"/>
              </a:spcBef>
              <a:spcAft>
                <a:spcPts val="0"/>
              </a:spcAft>
              <a:buSzPts val="1100"/>
              <a:buChar char="○"/>
            </a:pPr>
            <a:r>
              <a:rPr lang="en"/>
              <a:t>Architectural design quality</a:t>
            </a:r>
            <a:endParaRPr/>
          </a:p>
          <a:p>
            <a:pPr indent="-298450" lvl="1" marL="914400" rtl="0" algn="l">
              <a:spcBef>
                <a:spcPts val="0"/>
              </a:spcBef>
              <a:spcAft>
                <a:spcPts val="0"/>
              </a:spcAft>
              <a:buSzPts val="1100"/>
              <a:buChar char="○"/>
            </a:pPr>
            <a:r>
              <a:rPr lang="en"/>
              <a:t>Construction quality.</a:t>
            </a:r>
            <a:endParaRPr/>
          </a:p>
          <a:p>
            <a:pPr indent="-298450" lvl="1" marL="914400" rtl="0" algn="l">
              <a:spcBef>
                <a:spcPts val="0"/>
              </a:spcBef>
              <a:spcAft>
                <a:spcPts val="0"/>
              </a:spcAft>
              <a:buSzPts val="1100"/>
              <a:buChar char="○"/>
            </a:pPr>
            <a:r>
              <a:rPr lang="en"/>
              <a:t>Compliance with KC building codes.</a:t>
            </a:r>
            <a:endParaRPr/>
          </a:p>
          <a:p>
            <a:pPr indent="-298450" lvl="1" marL="914400" rtl="0" algn="l">
              <a:spcBef>
                <a:spcPts val="0"/>
              </a:spcBef>
              <a:spcAft>
                <a:spcPts val="0"/>
              </a:spcAft>
              <a:buSzPts val="1100"/>
              <a:buChar char="○"/>
            </a:pPr>
            <a:r>
              <a:rPr lang="en"/>
              <a:t>Building materials.</a:t>
            </a:r>
            <a:endParaRPr/>
          </a:p>
          <a:p>
            <a:pPr indent="0" lvl="0" marL="0" rtl="0" algn="l">
              <a:spcBef>
                <a:spcPts val="1600"/>
              </a:spcBef>
              <a:spcAft>
                <a:spcPts val="0"/>
              </a:spcAft>
              <a:buNone/>
            </a:pPr>
            <a:r>
              <a:rPr b="1" lang="en"/>
              <a:t>Condition</a:t>
            </a:r>
            <a:r>
              <a:rPr lang="en"/>
              <a:t>:</a:t>
            </a:r>
            <a:endParaRPr/>
          </a:p>
          <a:p>
            <a:pPr indent="-311150" lvl="0" marL="457200" rtl="0" algn="l">
              <a:spcBef>
                <a:spcPts val="1600"/>
              </a:spcBef>
              <a:spcAft>
                <a:spcPts val="0"/>
              </a:spcAft>
              <a:buSzPts val="1300"/>
              <a:buChar char="●"/>
            </a:pPr>
            <a:r>
              <a:rPr lang="en"/>
              <a:t>1-5 scale.  ‘Average’ house is rated 3.</a:t>
            </a:r>
            <a:endParaRPr/>
          </a:p>
          <a:p>
            <a:pPr indent="-311150" lvl="0" marL="457200" rtl="0" algn="l">
              <a:spcBef>
                <a:spcPts val="0"/>
              </a:spcBef>
              <a:spcAft>
                <a:spcPts val="0"/>
              </a:spcAft>
              <a:buSzPts val="1300"/>
              <a:buChar char="●"/>
            </a:pPr>
            <a:r>
              <a:rPr lang="en"/>
              <a:t>Factors include quality of maintenance, amount of repairs needed, and age of the home.</a:t>
            </a:r>
            <a:endParaRPr/>
          </a:p>
        </p:txBody>
      </p:sp>
      <p:pic>
        <p:nvPicPr>
          <p:cNvPr id="149" name="Google Shape;149;p23"/>
          <p:cNvPicPr preferRelativeResize="0"/>
          <p:nvPr/>
        </p:nvPicPr>
        <p:blipFill>
          <a:blip r:embed="rId3">
            <a:alphaModFix/>
          </a:blip>
          <a:stretch>
            <a:fillRect/>
          </a:stretch>
        </p:blipFill>
        <p:spPr>
          <a:xfrm>
            <a:off x="3863975" y="676163"/>
            <a:ext cx="5127625" cy="37911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&amp; Condition</a:t>
            </a:r>
            <a:endParaRPr/>
          </a:p>
        </p:txBody>
      </p:sp>
      <p:sp>
        <p:nvSpPr>
          <p:cNvPr id="155" name="Google Shape;155;p24"/>
          <p:cNvSpPr txBox="1"/>
          <p:nvPr>
            <p:ph idx="1" type="body"/>
          </p:nvPr>
        </p:nvSpPr>
        <p:spPr>
          <a:xfrm>
            <a:off x="311700" y="1451200"/>
            <a:ext cx="3999900" cy="17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Grade</a:t>
            </a:r>
            <a:endParaRPr b="1" sz="2100">
              <a:solidFill>
                <a:schemeClr val="dk1"/>
              </a:solidFill>
            </a:endParaRPr>
          </a:p>
          <a:p>
            <a:pPr indent="0" lvl="0" marL="0" rtl="0" algn="l">
              <a:spcBef>
                <a:spcPts val="1600"/>
              </a:spcBef>
              <a:spcAft>
                <a:spcPts val="1600"/>
              </a:spcAft>
              <a:buNone/>
            </a:pPr>
            <a:r>
              <a:rPr lang="en" sz="1600"/>
              <a:t>A highly rated house has greatly increased value when compared to an average house.  Architecture and build quality matter!</a:t>
            </a:r>
            <a:endParaRPr sz="1600"/>
          </a:p>
        </p:txBody>
      </p:sp>
      <p:sp>
        <p:nvSpPr>
          <p:cNvPr id="156" name="Google Shape;156;p24"/>
          <p:cNvSpPr txBox="1"/>
          <p:nvPr>
            <p:ph idx="2" type="body"/>
          </p:nvPr>
        </p:nvSpPr>
        <p:spPr>
          <a:xfrm>
            <a:off x="4832400" y="14512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Condition</a:t>
            </a:r>
            <a:endParaRPr b="1" sz="2100">
              <a:solidFill>
                <a:schemeClr val="dk1"/>
              </a:solidFill>
            </a:endParaRPr>
          </a:p>
          <a:p>
            <a:pPr indent="0" lvl="0" marL="0" rtl="0" algn="l">
              <a:spcBef>
                <a:spcPts val="1600"/>
              </a:spcBef>
              <a:spcAft>
                <a:spcPts val="0"/>
              </a:spcAft>
              <a:buNone/>
            </a:pPr>
            <a:r>
              <a:rPr lang="en" sz="1600"/>
              <a:t>Above average condition ratings increase the value of a home.  Lower condition ratings have a smaller effect.</a:t>
            </a:r>
            <a:endParaRPr sz="1600"/>
          </a:p>
          <a:p>
            <a:pPr indent="0" lvl="0" marL="0" rtl="0" algn="l">
              <a:spcBef>
                <a:spcPts val="1600"/>
              </a:spcBef>
              <a:spcAft>
                <a:spcPts val="0"/>
              </a:spcAft>
              <a:buNone/>
            </a:pPr>
            <a:r>
              <a:rPr b="1" lang="en" sz="1600"/>
              <a:t>Client Implications:</a:t>
            </a:r>
            <a:endParaRPr b="1" sz="1600"/>
          </a:p>
          <a:p>
            <a:pPr indent="-330200" lvl="0" marL="457200" rtl="0" algn="l">
              <a:spcBef>
                <a:spcPts val="0"/>
              </a:spcBef>
              <a:spcAft>
                <a:spcPts val="0"/>
              </a:spcAft>
              <a:buSzPts val="1600"/>
              <a:buChar char="●"/>
            </a:pPr>
            <a:r>
              <a:rPr lang="en" sz="1600"/>
              <a:t>Investing in maintenance can pay off when selling a home.</a:t>
            </a:r>
            <a:endParaRPr sz="1600"/>
          </a:p>
        </p:txBody>
      </p:sp>
      <p:pic>
        <p:nvPicPr>
          <p:cNvPr id="157" name="Google Shape;157;p24"/>
          <p:cNvPicPr preferRelativeResize="0"/>
          <p:nvPr/>
        </p:nvPicPr>
        <p:blipFill>
          <a:blip r:embed="rId3">
            <a:alphaModFix/>
          </a:blip>
          <a:stretch>
            <a:fillRect/>
          </a:stretch>
        </p:blipFill>
        <p:spPr>
          <a:xfrm>
            <a:off x="122375" y="3269100"/>
            <a:ext cx="2386674" cy="1847275"/>
          </a:xfrm>
          <a:prstGeom prst="rect">
            <a:avLst/>
          </a:prstGeom>
          <a:noFill/>
          <a:ln>
            <a:noFill/>
          </a:ln>
        </p:spPr>
      </p:pic>
      <p:pic>
        <p:nvPicPr>
          <p:cNvPr id="158" name="Google Shape;158;p24"/>
          <p:cNvPicPr preferRelativeResize="0"/>
          <p:nvPr/>
        </p:nvPicPr>
        <p:blipFill>
          <a:blip r:embed="rId4">
            <a:alphaModFix/>
          </a:blip>
          <a:stretch>
            <a:fillRect/>
          </a:stretch>
        </p:blipFill>
        <p:spPr>
          <a:xfrm>
            <a:off x="2610322" y="3269100"/>
            <a:ext cx="2222081" cy="184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p:nvPr/>
        </p:nvSpPr>
        <p:spPr>
          <a:xfrm>
            <a:off x="392300" y="1830725"/>
            <a:ext cx="1612800" cy="348600"/>
          </a:xfrm>
          <a:prstGeom prst="roundRect">
            <a:avLst>
              <a:gd fmla="val 16667" name="adj"/>
            </a:avLst>
          </a:prstGeom>
          <a:no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Much is My House Worth?</a:t>
            </a:r>
            <a:endParaRPr/>
          </a:p>
        </p:txBody>
      </p:sp>
      <p:pic>
        <p:nvPicPr>
          <p:cNvPr id="165" name="Google Shape;165;p25"/>
          <p:cNvPicPr preferRelativeResize="0"/>
          <p:nvPr/>
        </p:nvPicPr>
        <p:blipFill>
          <a:blip r:embed="rId3">
            <a:alphaModFix/>
          </a:blip>
          <a:stretch>
            <a:fillRect/>
          </a:stretch>
        </p:blipFill>
        <p:spPr>
          <a:xfrm>
            <a:off x="5247300" y="1429973"/>
            <a:ext cx="3585000" cy="2861400"/>
          </a:xfrm>
          <a:prstGeom prst="rect">
            <a:avLst/>
          </a:prstGeom>
          <a:noFill/>
          <a:ln>
            <a:noFill/>
          </a:ln>
        </p:spPr>
      </p:pic>
      <p:pic>
        <p:nvPicPr>
          <p:cNvPr id="166" name="Google Shape;166;p25"/>
          <p:cNvPicPr preferRelativeResize="0"/>
          <p:nvPr/>
        </p:nvPicPr>
        <p:blipFill>
          <a:blip r:embed="rId4">
            <a:alphaModFix/>
          </a:blip>
          <a:stretch>
            <a:fillRect/>
          </a:stretch>
        </p:blipFill>
        <p:spPr>
          <a:xfrm>
            <a:off x="311700" y="2280019"/>
            <a:ext cx="4572000" cy="1161300"/>
          </a:xfrm>
          <a:prstGeom prst="rect">
            <a:avLst/>
          </a:prstGeom>
          <a:noFill/>
          <a:ln>
            <a:noFill/>
          </a:ln>
        </p:spPr>
      </p:pic>
      <p:sp>
        <p:nvSpPr>
          <p:cNvPr id="167" name="Google Shape;167;p25"/>
          <p:cNvSpPr txBox="1"/>
          <p:nvPr/>
        </p:nvSpPr>
        <p:spPr>
          <a:xfrm>
            <a:off x="348700" y="1776250"/>
            <a:ext cx="1700100" cy="34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latin typeface="Roboto"/>
                <a:ea typeface="Roboto"/>
                <a:cs typeface="Roboto"/>
                <a:sym typeface="Roboto"/>
              </a:rPr>
              <a:t>Model Output:</a:t>
            </a:r>
            <a:endParaRPr b="1" sz="1800" u="sng">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grpSp>
        <p:nvGrpSpPr>
          <p:cNvPr id="173" name="Google Shape;173;p26"/>
          <p:cNvGrpSpPr/>
          <p:nvPr/>
        </p:nvGrpSpPr>
        <p:grpSpPr>
          <a:xfrm>
            <a:off x="424862" y="1254046"/>
            <a:ext cx="7874676" cy="658163"/>
            <a:chOff x="424813" y="1177875"/>
            <a:chExt cx="8294372" cy="849900"/>
          </a:xfrm>
        </p:grpSpPr>
        <p:sp>
          <p:nvSpPr>
            <p:cNvPr id="174" name="Google Shape;174;p26"/>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6"/>
          <p:cNvSpPr txBox="1"/>
          <p:nvPr>
            <p:ph idx="4294967295" type="body"/>
          </p:nvPr>
        </p:nvSpPr>
        <p:spPr>
          <a:xfrm>
            <a:off x="533866" y="1254168"/>
            <a:ext cx="2300100" cy="658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Location</a:t>
            </a:r>
            <a:endParaRPr>
              <a:solidFill>
                <a:schemeClr val="lt1"/>
              </a:solidFill>
            </a:endParaRPr>
          </a:p>
        </p:txBody>
      </p:sp>
      <p:sp>
        <p:nvSpPr>
          <p:cNvPr id="177" name="Google Shape;177;p26"/>
          <p:cNvSpPr txBox="1"/>
          <p:nvPr>
            <p:ph idx="4294967295" type="body"/>
          </p:nvPr>
        </p:nvSpPr>
        <p:spPr>
          <a:xfrm>
            <a:off x="3325654" y="1254134"/>
            <a:ext cx="4852800" cy="6582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a:solidFill>
                  <a:schemeClr val="lt1"/>
                </a:solidFill>
              </a:rPr>
              <a:t>City of Seattle</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Top School District</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Waterfront</a:t>
            </a:r>
            <a:endParaRPr>
              <a:solidFill>
                <a:schemeClr val="lt1"/>
              </a:solidFill>
            </a:endParaRPr>
          </a:p>
        </p:txBody>
      </p:sp>
      <p:grpSp>
        <p:nvGrpSpPr>
          <p:cNvPr id="178" name="Google Shape;178;p26"/>
          <p:cNvGrpSpPr/>
          <p:nvPr/>
        </p:nvGrpSpPr>
        <p:grpSpPr>
          <a:xfrm>
            <a:off x="424862" y="1973090"/>
            <a:ext cx="7874665" cy="658163"/>
            <a:chOff x="424813" y="2075689"/>
            <a:chExt cx="8294360" cy="849900"/>
          </a:xfrm>
        </p:grpSpPr>
        <p:sp>
          <p:nvSpPr>
            <p:cNvPr id="179" name="Google Shape;179;p26"/>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26"/>
          <p:cNvSpPr txBox="1"/>
          <p:nvPr>
            <p:ph idx="4294967295" type="body"/>
          </p:nvPr>
        </p:nvSpPr>
        <p:spPr>
          <a:xfrm>
            <a:off x="533866" y="1973068"/>
            <a:ext cx="2300100" cy="658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Season</a:t>
            </a:r>
            <a:endParaRPr>
              <a:solidFill>
                <a:schemeClr val="lt1"/>
              </a:solidFill>
            </a:endParaRPr>
          </a:p>
        </p:txBody>
      </p:sp>
      <p:sp>
        <p:nvSpPr>
          <p:cNvPr id="182" name="Google Shape;182;p26"/>
          <p:cNvSpPr txBox="1"/>
          <p:nvPr>
            <p:ph idx="4294967295" type="body"/>
          </p:nvPr>
        </p:nvSpPr>
        <p:spPr>
          <a:xfrm>
            <a:off x="3325654" y="1973080"/>
            <a:ext cx="4852800" cy="6582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a:solidFill>
                  <a:schemeClr val="lt1"/>
                </a:solidFill>
              </a:rPr>
              <a:t>Homes sell for more in the spring.</a:t>
            </a:r>
            <a:endParaRPr>
              <a:solidFill>
                <a:schemeClr val="lt1"/>
              </a:solidFill>
            </a:endParaRPr>
          </a:p>
        </p:txBody>
      </p:sp>
      <p:grpSp>
        <p:nvGrpSpPr>
          <p:cNvPr id="183" name="Google Shape;183;p26"/>
          <p:cNvGrpSpPr/>
          <p:nvPr/>
        </p:nvGrpSpPr>
        <p:grpSpPr>
          <a:xfrm>
            <a:off x="424862" y="2692135"/>
            <a:ext cx="7874665" cy="658188"/>
            <a:chOff x="424813" y="2974405"/>
            <a:chExt cx="8294360" cy="849933"/>
          </a:xfrm>
        </p:grpSpPr>
        <p:sp>
          <p:nvSpPr>
            <p:cNvPr id="184" name="Google Shape;184;p26"/>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6"/>
          <p:cNvSpPr txBox="1"/>
          <p:nvPr>
            <p:ph idx="4294967295" type="body"/>
          </p:nvPr>
        </p:nvSpPr>
        <p:spPr>
          <a:xfrm>
            <a:off x="533866" y="2692029"/>
            <a:ext cx="2300100" cy="658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Quality &amp; Condition</a:t>
            </a:r>
            <a:endParaRPr>
              <a:solidFill>
                <a:schemeClr val="lt1"/>
              </a:solidFill>
            </a:endParaRPr>
          </a:p>
        </p:txBody>
      </p:sp>
      <p:sp>
        <p:nvSpPr>
          <p:cNvPr id="187" name="Google Shape;187;p26"/>
          <p:cNvSpPr txBox="1"/>
          <p:nvPr>
            <p:ph idx="4294967295" type="body"/>
          </p:nvPr>
        </p:nvSpPr>
        <p:spPr>
          <a:xfrm>
            <a:off x="3325654" y="2694945"/>
            <a:ext cx="4852800" cy="6582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a:solidFill>
                  <a:schemeClr val="lt1"/>
                </a:solidFill>
              </a:rPr>
              <a:t>Invest in high quality maintenance of the home.</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Quality of design &amp; architecture are important.</a:t>
            </a:r>
            <a:endParaRPr>
              <a:solidFill>
                <a:schemeClr val="lt1"/>
              </a:solidFill>
            </a:endParaRPr>
          </a:p>
        </p:txBody>
      </p:sp>
      <p:grpSp>
        <p:nvGrpSpPr>
          <p:cNvPr id="188" name="Google Shape;188;p26"/>
          <p:cNvGrpSpPr/>
          <p:nvPr/>
        </p:nvGrpSpPr>
        <p:grpSpPr>
          <a:xfrm>
            <a:off x="424862" y="3411205"/>
            <a:ext cx="7874665" cy="658188"/>
            <a:chOff x="424813" y="3871259"/>
            <a:chExt cx="8294360" cy="849933"/>
          </a:xfrm>
        </p:grpSpPr>
        <p:sp>
          <p:nvSpPr>
            <p:cNvPr id="189" name="Google Shape;189;p26"/>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26"/>
          <p:cNvSpPr txBox="1"/>
          <p:nvPr>
            <p:ph idx="4294967295" type="body"/>
          </p:nvPr>
        </p:nvSpPr>
        <p:spPr>
          <a:xfrm>
            <a:off x="533866" y="3410990"/>
            <a:ext cx="2300100" cy="658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Rooms &amp; Floors</a:t>
            </a:r>
            <a:endParaRPr>
              <a:solidFill>
                <a:schemeClr val="lt1"/>
              </a:solidFill>
            </a:endParaRPr>
          </a:p>
        </p:txBody>
      </p:sp>
      <p:sp>
        <p:nvSpPr>
          <p:cNvPr id="192" name="Google Shape;192;p26"/>
          <p:cNvSpPr txBox="1"/>
          <p:nvPr>
            <p:ph idx="4294967295" type="body"/>
          </p:nvPr>
        </p:nvSpPr>
        <p:spPr>
          <a:xfrm>
            <a:off x="3325654" y="3412810"/>
            <a:ext cx="4852800" cy="6582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a:solidFill>
                  <a:schemeClr val="lt1"/>
                </a:solidFill>
              </a:rPr>
              <a:t>Bedrooms are less valuable.</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Different floor plans have different values.</a:t>
            </a:r>
            <a:endParaRPr>
              <a:solidFill>
                <a:schemeClr val="lt1"/>
              </a:solidFill>
            </a:endParaRPr>
          </a:p>
        </p:txBody>
      </p:sp>
      <p:grpSp>
        <p:nvGrpSpPr>
          <p:cNvPr id="193" name="Google Shape;193;p26"/>
          <p:cNvGrpSpPr/>
          <p:nvPr/>
        </p:nvGrpSpPr>
        <p:grpSpPr>
          <a:xfrm>
            <a:off x="424854" y="4130647"/>
            <a:ext cx="7926931" cy="657568"/>
            <a:chOff x="424813" y="1177875"/>
            <a:chExt cx="8294371" cy="849900"/>
          </a:xfrm>
        </p:grpSpPr>
        <p:sp>
          <p:nvSpPr>
            <p:cNvPr id="194" name="Google Shape;194;p26"/>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26"/>
          <p:cNvSpPr txBox="1"/>
          <p:nvPr>
            <p:ph idx="4294967295" type="body"/>
          </p:nvPr>
        </p:nvSpPr>
        <p:spPr>
          <a:xfrm>
            <a:off x="537516" y="4130900"/>
            <a:ext cx="2376600" cy="657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Square Footage</a:t>
            </a:r>
            <a:endParaRPr>
              <a:solidFill>
                <a:schemeClr val="lt1"/>
              </a:solidFill>
            </a:endParaRPr>
          </a:p>
        </p:txBody>
      </p:sp>
      <p:sp>
        <p:nvSpPr>
          <p:cNvPr id="197" name="Google Shape;197;p26"/>
          <p:cNvSpPr txBox="1"/>
          <p:nvPr>
            <p:ph idx="4294967295" type="body"/>
          </p:nvPr>
        </p:nvSpPr>
        <p:spPr>
          <a:xfrm>
            <a:off x="3422567" y="4130865"/>
            <a:ext cx="5014800" cy="6579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a:solidFill>
                  <a:schemeClr val="lt1"/>
                </a:solidFill>
              </a:rPr>
              <a:t>Above ground space </a:t>
            </a:r>
            <a:r>
              <a:rPr lang="en">
                <a:solidFill>
                  <a:schemeClr val="lt1"/>
                </a:solidFill>
              </a:rPr>
              <a:t>is</a:t>
            </a:r>
            <a:r>
              <a:rPr lang="en">
                <a:solidFill>
                  <a:schemeClr val="lt1"/>
                </a:solidFill>
              </a:rPr>
              <a:t> more </a:t>
            </a:r>
            <a:r>
              <a:rPr lang="en">
                <a:solidFill>
                  <a:schemeClr val="lt1"/>
                </a:solidFill>
              </a:rPr>
              <a:t>important</a:t>
            </a:r>
            <a:r>
              <a:rPr lang="en">
                <a:solidFill>
                  <a:schemeClr val="lt1"/>
                </a:solidFill>
              </a:rPr>
              <a:t> than basement size</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Large increases in square feet lead to increased valuations</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Research</a:t>
            </a:r>
            <a:endParaRPr/>
          </a:p>
        </p:txBody>
      </p:sp>
      <p:sp>
        <p:nvSpPr>
          <p:cNvPr id="203" name="Google Shape;203;p2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Our model does not explain all variance in price for King County homes.  With more data, more accurate predictions would be possible.</a:t>
            </a:r>
            <a:endParaRPr/>
          </a:p>
          <a:p>
            <a:pPr indent="0" lvl="0" marL="0" rtl="0" algn="l">
              <a:spcBef>
                <a:spcPts val="1600"/>
              </a:spcBef>
              <a:spcAft>
                <a:spcPts val="0"/>
              </a:spcAft>
              <a:buNone/>
            </a:pPr>
            <a:r>
              <a:rPr b="1" lang="en" u="sng"/>
              <a:t>Improve Predictions</a:t>
            </a:r>
            <a:endParaRPr b="1" u="sng"/>
          </a:p>
          <a:p>
            <a:pPr indent="-311150" lvl="0" marL="457200" rtl="0" algn="l">
              <a:spcBef>
                <a:spcPts val="1600"/>
              </a:spcBef>
              <a:spcAft>
                <a:spcPts val="0"/>
              </a:spcAft>
              <a:buSzPts val="1300"/>
              <a:buChar char="●"/>
            </a:pPr>
            <a:r>
              <a:rPr lang="en"/>
              <a:t>Are different factors valuable in Seattle vs the suburbs?</a:t>
            </a:r>
            <a:endParaRPr sz="1300"/>
          </a:p>
          <a:p>
            <a:pPr indent="-311150" lvl="0" marL="457200" rtl="0" algn="l">
              <a:spcBef>
                <a:spcPts val="0"/>
              </a:spcBef>
              <a:spcAft>
                <a:spcPts val="0"/>
              </a:spcAft>
              <a:buSzPts val="1300"/>
              <a:buChar char="●"/>
            </a:pPr>
            <a:r>
              <a:rPr lang="en"/>
              <a:t>Trends in housing prices over time - dataset is outdated</a:t>
            </a:r>
            <a:endParaRPr/>
          </a:p>
          <a:p>
            <a:pPr indent="-311150" lvl="0" marL="457200" rtl="0" algn="l">
              <a:spcBef>
                <a:spcPts val="0"/>
              </a:spcBef>
              <a:spcAft>
                <a:spcPts val="0"/>
              </a:spcAft>
              <a:buSzPts val="1300"/>
              <a:buChar char="●"/>
            </a:pPr>
            <a:r>
              <a:rPr lang="en"/>
              <a:t>Test potential additional models / cross-validate</a:t>
            </a:r>
            <a:endParaRPr/>
          </a:p>
          <a:p>
            <a:pPr indent="-311150" lvl="0" marL="457200" rtl="0" algn="l">
              <a:spcBef>
                <a:spcPts val="0"/>
              </a:spcBef>
              <a:spcAft>
                <a:spcPts val="0"/>
              </a:spcAft>
              <a:buSzPts val="1300"/>
              <a:buChar char="●"/>
            </a:pPr>
            <a:r>
              <a:rPr lang="en"/>
              <a:t>Additional Factors</a:t>
            </a:r>
            <a:endParaRPr/>
          </a:p>
          <a:p>
            <a:pPr indent="0" lvl="0" marL="0" rtl="0" algn="l">
              <a:spcBef>
                <a:spcPts val="1600"/>
              </a:spcBef>
              <a:spcAft>
                <a:spcPts val="0"/>
              </a:spcAft>
              <a:buNone/>
            </a:pPr>
            <a:r>
              <a:rPr b="1" lang="en" u="sng"/>
              <a:t>Create User Interface</a:t>
            </a:r>
            <a:endParaRPr b="1" u="sng"/>
          </a:p>
          <a:p>
            <a:pPr indent="-311150" lvl="0" marL="457200" rtl="0" algn="l">
              <a:spcBef>
                <a:spcPts val="1600"/>
              </a:spcBef>
              <a:spcAft>
                <a:spcPts val="0"/>
              </a:spcAft>
              <a:buSzPts val="1300"/>
              <a:buChar char="●"/>
            </a:pPr>
            <a:r>
              <a:rPr lang="en"/>
              <a:t>Deploy tool to consumers.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675" y="798600"/>
            <a:ext cx="76443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 </a:t>
            </a:r>
            <a:endParaRPr b="1" sz="4200"/>
          </a:p>
          <a:p>
            <a:pPr indent="0" lvl="0" marL="0" rtl="0" algn="l">
              <a:spcBef>
                <a:spcPts val="0"/>
              </a:spcBef>
              <a:spcAft>
                <a:spcPts val="0"/>
              </a:spcAft>
              <a:buNone/>
            </a:pPr>
            <a:r>
              <a:rPr lang="en" sz="4200"/>
              <a:t>Accurately predict consumer home price.</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76" name="Google Shape;76;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a:p>
            <a:pPr indent="-311150" lvl="0" marL="457200" rtl="0" algn="l">
              <a:spcBef>
                <a:spcPts val="1600"/>
              </a:spcBef>
              <a:spcAft>
                <a:spcPts val="0"/>
              </a:spcAft>
              <a:buSzPts val="1300"/>
              <a:buChar char="●"/>
            </a:pPr>
            <a:r>
              <a:rPr lang="en"/>
              <a:t>King County Government - House Data</a:t>
            </a:r>
            <a:endParaRPr/>
          </a:p>
          <a:p>
            <a:pPr indent="-311150" lvl="0" marL="457200" rtl="0" algn="l">
              <a:spcBef>
                <a:spcPts val="0"/>
              </a:spcBef>
              <a:spcAft>
                <a:spcPts val="0"/>
              </a:spcAft>
              <a:buSzPts val="1300"/>
              <a:buChar char="●"/>
            </a:pPr>
            <a:r>
              <a:rPr lang="en"/>
              <a:t>King County GIS Open Data Platform - Location Data</a:t>
            </a:r>
            <a:endParaRPr/>
          </a:p>
          <a:p>
            <a:pPr indent="0" lvl="0" marL="0" rtl="0" algn="l">
              <a:spcBef>
                <a:spcPts val="1600"/>
              </a:spcBef>
              <a:spcAft>
                <a:spcPts val="0"/>
              </a:spcAft>
              <a:buNone/>
            </a:pPr>
            <a:r>
              <a:rPr lang="en"/>
              <a:t>Details:</a:t>
            </a:r>
            <a:endParaRPr/>
          </a:p>
          <a:p>
            <a:pPr indent="-311150" lvl="0" marL="457200" rtl="0" algn="l">
              <a:spcBef>
                <a:spcPts val="1600"/>
              </a:spcBef>
              <a:spcAft>
                <a:spcPts val="0"/>
              </a:spcAft>
              <a:buSzPts val="1300"/>
              <a:buChar char="●"/>
            </a:pPr>
            <a:r>
              <a:rPr lang="en"/>
              <a:t>21k houses sold between May 2014 and May 2015.</a:t>
            </a:r>
            <a:endParaRPr/>
          </a:p>
          <a:p>
            <a:pPr indent="-311150" lvl="0" marL="457200" rtl="0" algn="l">
              <a:spcBef>
                <a:spcPts val="0"/>
              </a:spcBef>
              <a:spcAft>
                <a:spcPts val="0"/>
              </a:spcAft>
              <a:buSzPts val="1300"/>
              <a:buChar char="●"/>
            </a:pPr>
            <a:r>
              <a:rPr lang="en"/>
              <a:t>Houses valued between $100k and $1m.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7" name="Google Shape;77;p15"/>
          <p:cNvPicPr preferRelativeResize="0"/>
          <p:nvPr/>
        </p:nvPicPr>
        <p:blipFill>
          <a:blip r:embed="rId3">
            <a:alphaModFix/>
          </a:blip>
          <a:stretch>
            <a:fillRect/>
          </a:stretch>
        </p:blipFill>
        <p:spPr>
          <a:xfrm>
            <a:off x="5357288" y="3140850"/>
            <a:ext cx="2741174" cy="18283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Sales data has not been adjusted for inflation.</a:t>
            </a:r>
            <a:endParaRPr/>
          </a:p>
          <a:p>
            <a:pPr indent="-311150" lvl="0" marL="457200" rtl="0" algn="l">
              <a:spcBef>
                <a:spcPts val="0"/>
              </a:spcBef>
              <a:spcAft>
                <a:spcPts val="0"/>
              </a:spcAft>
              <a:buSzPts val="1300"/>
              <a:buChar char="●"/>
            </a:pPr>
            <a:r>
              <a:rPr lang="en"/>
              <a:t>Model does not explain all variation in price.</a:t>
            </a:r>
            <a:endParaRPr/>
          </a:p>
          <a:p>
            <a:pPr indent="-311150" lvl="0" marL="457200" rtl="0" algn="l">
              <a:spcBef>
                <a:spcPts val="0"/>
              </a:spcBef>
              <a:spcAft>
                <a:spcPts val="0"/>
              </a:spcAft>
              <a:buSzPts val="1300"/>
              <a:buChar char="●"/>
            </a:pPr>
            <a:r>
              <a:rPr lang="en"/>
              <a:t>We assume our product has access to user location data.</a:t>
            </a:r>
            <a:endParaRPr/>
          </a:p>
          <a:p>
            <a:pPr indent="-311150" lvl="0" marL="457200" rtl="0" algn="l">
              <a:spcBef>
                <a:spcPts val="0"/>
              </a:spcBef>
              <a:spcAft>
                <a:spcPts val="0"/>
              </a:spcAft>
              <a:buSzPts val="1300"/>
              <a:buChar char="●"/>
            </a:pPr>
            <a:r>
              <a:rPr lang="en"/>
              <a:t>Assume home renovations in data are significant.</a:t>
            </a:r>
            <a:endParaRPr/>
          </a:p>
        </p:txBody>
      </p:sp>
      <p:pic>
        <p:nvPicPr>
          <p:cNvPr id="84" name="Google Shape;84;p16"/>
          <p:cNvPicPr preferRelativeResize="0"/>
          <p:nvPr/>
        </p:nvPicPr>
        <p:blipFill>
          <a:blip r:embed="rId3">
            <a:alphaModFix/>
          </a:blip>
          <a:stretch>
            <a:fillRect/>
          </a:stretch>
        </p:blipFill>
        <p:spPr>
          <a:xfrm>
            <a:off x="4644675" y="2275425"/>
            <a:ext cx="3894045" cy="25960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Pricing Problem</a:t>
            </a:r>
            <a:endParaRPr/>
          </a:p>
        </p:txBody>
      </p:sp>
      <p:grpSp>
        <p:nvGrpSpPr>
          <p:cNvPr id="90" name="Google Shape;90;p17"/>
          <p:cNvGrpSpPr/>
          <p:nvPr/>
        </p:nvGrpSpPr>
        <p:grpSpPr>
          <a:xfrm>
            <a:off x="431925" y="1304875"/>
            <a:ext cx="2628925" cy="3416400"/>
            <a:chOff x="431925" y="1304875"/>
            <a:chExt cx="2628925" cy="3416400"/>
          </a:xfrm>
        </p:grpSpPr>
        <p:sp>
          <p:nvSpPr>
            <p:cNvPr id="91" name="Google Shape;91;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Does Location Matter?</a:t>
            </a:r>
            <a:endParaRPr>
              <a:solidFill>
                <a:schemeClr val="lt1"/>
              </a:solidFill>
            </a:endParaRPr>
          </a:p>
        </p:txBody>
      </p:sp>
      <p:sp>
        <p:nvSpPr>
          <p:cNvPr id="94" name="Google Shape;94;p17"/>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Is a house inside the city of Seattle worth more than one in the suburbs?</a:t>
            </a:r>
            <a:r>
              <a:rPr lang="en" sz="1600"/>
              <a:t> </a:t>
            </a:r>
            <a:endParaRPr sz="1600"/>
          </a:p>
          <a:p>
            <a:pPr indent="0" lvl="0" marL="0" rtl="0" algn="l">
              <a:spcBef>
                <a:spcPts val="1600"/>
              </a:spcBef>
              <a:spcAft>
                <a:spcPts val="1600"/>
              </a:spcAft>
              <a:buNone/>
            </a:pPr>
            <a:r>
              <a:rPr lang="en" sz="1600"/>
              <a:t>Are homes in top school districts valued more highly?</a:t>
            </a:r>
            <a:endParaRPr sz="1600"/>
          </a:p>
        </p:txBody>
      </p:sp>
      <p:grpSp>
        <p:nvGrpSpPr>
          <p:cNvPr id="95" name="Google Shape;95;p17"/>
          <p:cNvGrpSpPr/>
          <p:nvPr/>
        </p:nvGrpSpPr>
        <p:grpSpPr>
          <a:xfrm>
            <a:off x="3320450" y="1304875"/>
            <a:ext cx="2632500" cy="3416400"/>
            <a:chOff x="3320450" y="1304875"/>
            <a:chExt cx="2632500" cy="3416400"/>
          </a:xfrm>
        </p:grpSpPr>
        <p:sp>
          <p:nvSpPr>
            <p:cNvPr id="96" name="Google Shape;96;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7"/>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Does Size Matter?</a:t>
            </a:r>
            <a:endParaRPr>
              <a:solidFill>
                <a:schemeClr val="lt1"/>
              </a:solidFill>
            </a:endParaRPr>
          </a:p>
        </p:txBody>
      </p:sp>
      <p:sp>
        <p:nvSpPr>
          <p:cNvPr id="99" name="Google Shape;99;p17"/>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Are larger homes worth more?</a:t>
            </a:r>
            <a:endParaRPr sz="1600"/>
          </a:p>
          <a:p>
            <a:pPr indent="-330200" lvl="0" marL="457200" rtl="0" algn="l">
              <a:spcBef>
                <a:spcPts val="1600"/>
              </a:spcBef>
              <a:spcAft>
                <a:spcPts val="0"/>
              </a:spcAft>
              <a:buSzPts val="1600"/>
              <a:buChar char="●"/>
            </a:pPr>
            <a:r>
              <a:rPr lang="en" sz="1600"/>
              <a:t>Square footage, number of rooms, floors, etc.</a:t>
            </a:r>
            <a:endParaRPr sz="1600"/>
          </a:p>
        </p:txBody>
      </p:sp>
      <p:grpSp>
        <p:nvGrpSpPr>
          <p:cNvPr id="100" name="Google Shape;100;p17"/>
          <p:cNvGrpSpPr/>
          <p:nvPr/>
        </p:nvGrpSpPr>
        <p:grpSpPr>
          <a:xfrm>
            <a:off x="6212550" y="1304875"/>
            <a:ext cx="2632500" cy="3416400"/>
            <a:chOff x="6212550" y="1304875"/>
            <a:chExt cx="2632500" cy="3416400"/>
          </a:xfrm>
        </p:grpSpPr>
        <p:sp>
          <p:nvSpPr>
            <p:cNvPr id="101" name="Google Shape;101;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Does Quality Matter?</a:t>
            </a:r>
            <a:endParaRPr>
              <a:solidFill>
                <a:schemeClr val="lt1"/>
              </a:solidFill>
            </a:endParaRPr>
          </a:p>
        </p:txBody>
      </p:sp>
      <p:sp>
        <p:nvSpPr>
          <p:cNvPr id="104" name="Google Shape;104;p17"/>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Is the architecture of high quality?</a:t>
            </a:r>
            <a:endParaRPr sz="1600"/>
          </a:p>
          <a:p>
            <a:pPr indent="0" lvl="0" marL="0" rtl="0" algn="l">
              <a:spcBef>
                <a:spcPts val="1600"/>
              </a:spcBef>
              <a:spcAft>
                <a:spcPts val="0"/>
              </a:spcAft>
              <a:buNone/>
            </a:pPr>
            <a:r>
              <a:rPr lang="en" sz="1600"/>
              <a:t>Are the construction materials high quality?</a:t>
            </a:r>
            <a:endParaRPr sz="1600"/>
          </a:p>
          <a:p>
            <a:pPr indent="0" lvl="0" marL="0" rtl="0" algn="l">
              <a:spcBef>
                <a:spcPts val="1600"/>
              </a:spcBef>
              <a:spcAft>
                <a:spcPts val="1600"/>
              </a:spcAft>
              <a:buNone/>
            </a:pPr>
            <a:r>
              <a:rPr lang="en" sz="1600"/>
              <a:t>When was the house built (or last renovated)?</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Much is My House Worth?</a:t>
            </a:r>
            <a:endParaRPr/>
          </a:p>
        </p:txBody>
      </p:sp>
      <p:sp>
        <p:nvSpPr>
          <p:cNvPr id="110" name="Google Shape;110;p18"/>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Properties</a:t>
            </a:r>
            <a:r>
              <a:rPr b="1" lang="en" sz="1600"/>
              <a:t>:</a:t>
            </a:r>
            <a:endParaRPr b="1" sz="1600"/>
          </a:p>
          <a:p>
            <a:pPr indent="-330200" lvl="0" marL="457200" rtl="0" algn="l">
              <a:spcBef>
                <a:spcPts val="0"/>
              </a:spcBef>
              <a:spcAft>
                <a:spcPts val="0"/>
              </a:spcAft>
              <a:buSzPts val="1600"/>
              <a:buChar char="●"/>
            </a:pPr>
            <a:r>
              <a:rPr lang="en" sz="1600"/>
              <a:t>2 bedrooms</a:t>
            </a:r>
            <a:endParaRPr sz="1600"/>
          </a:p>
          <a:p>
            <a:pPr indent="-330200" lvl="0" marL="457200" rtl="0" algn="l">
              <a:spcBef>
                <a:spcPts val="0"/>
              </a:spcBef>
              <a:spcAft>
                <a:spcPts val="0"/>
              </a:spcAft>
              <a:buSzPts val="1600"/>
              <a:buChar char="●"/>
            </a:pPr>
            <a:r>
              <a:rPr lang="en" sz="1600"/>
              <a:t>1.5 floors</a:t>
            </a:r>
            <a:endParaRPr sz="1600"/>
          </a:p>
          <a:p>
            <a:pPr indent="-330200" lvl="0" marL="457200" rtl="0" algn="l">
              <a:spcBef>
                <a:spcPts val="0"/>
              </a:spcBef>
              <a:spcAft>
                <a:spcPts val="0"/>
              </a:spcAft>
              <a:buSzPts val="1600"/>
              <a:buChar char="●"/>
            </a:pPr>
            <a:r>
              <a:rPr lang="en" sz="1600"/>
              <a:t>1.5 bathrooms</a:t>
            </a:r>
            <a:endParaRPr sz="1600"/>
          </a:p>
          <a:p>
            <a:pPr indent="-330200" lvl="0" marL="457200" rtl="0" algn="l">
              <a:spcBef>
                <a:spcPts val="0"/>
              </a:spcBef>
              <a:spcAft>
                <a:spcPts val="0"/>
              </a:spcAft>
              <a:buSzPts val="1600"/>
              <a:buChar char="●"/>
            </a:pPr>
            <a:r>
              <a:rPr lang="en" sz="1600"/>
              <a:t>2,250 square feet</a:t>
            </a:r>
            <a:endParaRPr sz="1600"/>
          </a:p>
          <a:p>
            <a:pPr indent="-330200" lvl="0" marL="457200" rtl="0" algn="l">
              <a:spcBef>
                <a:spcPts val="0"/>
              </a:spcBef>
              <a:spcAft>
                <a:spcPts val="0"/>
              </a:spcAft>
              <a:buSzPts val="1600"/>
              <a:buChar char="●"/>
            </a:pPr>
            <a:r>
              <a:rPr lang="en" sz="1600"/>
              <a:t>Grade 8</a:t>
            </a:r>
            <a:endParaRPr sz="1600"/>
          </a:p>
          <a:p>
            <a:pPr indent="-330200" lvl="0" marL="457200" rtl="0" algn="l">
              <a:spcBef>
                <a:spcPts val="0"/>
              </a:spcBef>
              <a:spcAft>
                <a:spcPts val="0"/>
              </a:spcAft>
              <a:buSzPts val="1600"/>
              <a:buChar char="●"/>
            </a:pPr>
            <a:r>
              <a:rPr lang="en" sz="1600"/>
              <a:t>Condition 2</a:t>
            </a:r>
            <a:endParaRPr sz="1600"/>
          </a:p>
          <a:p>
            <a:pPr indent="0" lvl="0" marL="0" rtl="0" algn="l">
              <a:spcBef>
                <a:spcPts val="1600"/>
              </a:spcBef>
              <a:spcAft>
                <a:spcPts val="1600"/>
              </a:spcAft>
              <a:buNone/>
            </a:pPr>
            <a:r>
              <a:rPr lang="en" sz="1600"/>
              <a:t>How to these factors influence house price in general?</a:t>
            </a:r>
            <a:endParaRPr sz="1600"/>
          </a:p>
        </p:txBody>
      </p:sp>
      <p:pic>
        <p:nvPicPr>
          <p:cNvPr id="111" name="Google Shape;111;p18"/>
          <p:cNvPicPr preferRelativeResize="0"/>
          <p:nvPr/>
        </p:nvPicPr>
        <p:blipFill>
          <a:blip r:embed="rId3">
            <a:alphaModFix/>
          </a:blip>
          <a:stretch>
            <a:fillRect/>
          </a:stretch>
        </p:blipFill>
        <p:spPr>
          <a:xfrm>
            <a:off x="5247300" y="1429973"/>
            <a:ext cx="3585000" cy="286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p:nvPr/>
        </p:nvSpPr>
        <p:spPr>
          <a:xfrm>
            <a:off x="2627400" y="2277988"/>
            <a:ext cx="2097000" cy="2958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2627400" y="0"/>
            <a:ext cx="2097000" cy="2958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Location</a:t>
            </a:r>
            <a:endParaRPr/>
          </a:p>
        </p:txBody>
      </p:sp>
      <p:sp>
        <p:nvSpPr>
          <p:cNvPr id="119" name="Google Shape;119;p19"/>
          <p:cNvSpPr txBox="1"/>
          <p:nvPr>
            <p:ph idx="2" type="body"/>
          </p:nvPr>
        </p:nvSpPr>
        <p:spPr>
          <a:xfrm>
            <a:off x="3885400" y="19407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Homes with high values are clustered in certain areas.</a:t>
            </a:r>
            <a:endParaRPr/>
          </a:p>
          <a:p>
            <a:pPr indent="0" lvl="0" marL="0" rtl="0" algn="l">
              <a:spcBef>
                <a:spcPts val="1600"/>
              </a:spcBef>
              <a:spcAft>
                <a:spcPts val="0"/>
              </a:spcAft>
              <a:buNone/>
            </a:pPr>
            <a:r>
              <a:rPr lang="en"/>
              <a:t>Possible Factors:</a:t>
            </a:r>
            <a:endParaRPr/>
          </a:p>
          <a:p>
            <a:pPr indent="-311150" lvl="0" marL="457200" rtl="0" algn="l">
              <a:spcBef>
                <a:spcPts val="0"/>
              </a:spcBef>
              <a:spcAft>
                <a:spcPts val="0"/>
              </a:spcAft>
              <a:buSzPts val="1300"/>
              <a:buChar char="●"/>
            </a:pPr>
            <a:r>
              <a:rPr lang="en"/>
              <a:t>City</a:t>
            </a:r>
            <a:endParaRPr/>
          </a:p>
          <a:p>
            <a:pPr indent="-311150" lvl="0" marL="457200" rtl="0" algn="l">
              <a:spcBef>
                <a:spcPts val="0"/>
              </a:spcBef>
              <a:spcAft>
                <a:spcPts val="0"/>
              </a:spcAft>
              <a:buSzPts val="1300"/>
              <a:buChar char="●"/>
            </a:pPr>
            <a:r>
              <a:rPr lang="en"/>
              <a:t>School District</a:t>
            </a:r>
            <a:endParaRPr/>
          </a:p>
          <a:p>
            <a:pPr indent="-311150" lvl="0" marL="457200" rtl="0" algn="l">
              <a:spcBef>
                <a:spcPts val="0"/>
              </a:spcBef>
              <a:spcAft>
                <a:spcPts val="0"/>
              </a:spcAft>
              <a:buSzPts val="1300"/>
              <a:buChar char="●"/>
            </a:pPr>
            <a:r>
              <a:rPr lang="en"/>
              <a:t>Waterfront</a:t>
            </a:r>
            <a:endParaRPr/>
          </a:p>
        </p:txBody>
      </p:sp>
      <p:pic>
        <p:nvPicPr>
          <p:cNvPr id="120" name="Google Shape;120;p19"/>
          <p:cNvPicPr preferRelativeResize="0"/>
          <p:nvPr/>
        </p:nvPicPr>
        <p:blipFill>
          <a:blip r:embed="rId3">
            <a:alphaModFix/>
          </a:blip>
          <a:stretch>
            <a:fillRect/>
          </a:stretch>
        </p:blipFill>
        <p:spPr>
          <a:xfrm>
            <a:off x="3086112" y="1997850"/>
            <a:ext cx="5552576" cy="3012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a:t>
            </a:r>
            <a:endParaRPr/>
          </a:p>
        </p:txBody>
      </p:sp>
      <p:sp>
        <p:nvSpPr>
          <p:cNvPr id="126" name="Google Shape;126;p2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School District</a:t>
            </a:r>
            <a:endParaRPr b="1" sz="2100">
              <a:solidFill>
                <a:schemeClr val="dk1"/>
              </a:solidFill>
            </a:endParaRPr>
          </a:p>
          <a:p>
            <a:pPr indent="0" lvl="0" marL="0" rtl="0" algn="l">
              <a:spcBef>
                <a:spcPts val="1600"/>
              </a:spcBef>
              <a:spcAft>
                <a:spcPts val="0"/>
              </a:spcAft>
              <a:buNone/>
            </a:pPr>
            <a:r>
              <a:rPr lang="en" sz="1600"/>
              <a:t>Top public school districts are Mercer Island, Lake Washington, Snoqualmie, Bellevue, and Issaquah.</a:t>
            </a:r>
            <a:endParaRPr sz="1600"/>
          </a:p>
          <a:p>
            <a:pPr indent="0" lvl="0" marL="0" rtl="0" algn="l">
              <a:spcBef>
                <a:spcPts val="1600"/>
              </a:spcBef>
              <a:spcAft>
                <a:spcPts val="0"/>
              </a:spcAft>
              <a:buNone/>
            </a:pPr>
            <a:r>
              <a:rPr b="1" lang="en" sz="1600"/>
              <a:t>Implications:</a:t>
            </a:r>
            <a:endParaRPr b="1" sz="1600"/>
          </a:p>
          <a:p>
            <a:pPr indent="-330200" lvl="0" marL="457200" rtl="0" algn="l">
              <a:spcBef>
                <a:spcPts val="0"/>
              </a:spcBef>
              <a:spcAft>
                <a:spcPts val="0"/>
              </a:spcAft>
              <a:buSzPts val="1600"/>
              <a:buChar char="●"/>
            </a:pPr>
            <a:r>
              <a:rPr lang="en" sz="1600"/>
              <a:t>A home in a top district is worth ~$180k more than one in a lower-ranked district, all else equal.</a:t>
            </a:r>
            <a:endParaRPr sz="1600"/>
          </a:p>
        </p:txBody>
      </p:sp>
      <p:sp>
        <p:nvSpPr>
          <p:cNvPr id="127" name="Google Shape;127;p20"/>
          <p:cNvSpPr txBox="1"/>
          <p:nvPr>
            <p:ph idx="2" type="body"/>
          </p:nvPr>
        </p:nvSpPr>
        <p:spPr>
          <a:xfrm>
            <a:off x="4832400" y="1505700"/>
            <a:ext cx="3999900" cy="15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City</a:t>
            </a:r>
            <a:endParaRPr b="1" sz="2100">
              <a:solidFill>
                <a:schemeClr val="dk1"/>
              </a:solidFill>
            </a:endParaRPr>
          </a:p>
          <a:p>
            <a:pPr indent="0" lvl="0" marL="0" rtl="0" algn="l">
              <a:spcBef>
                <a:spcPts val="1600"/>
              </a:spcBef>
              <a:spcAft>
                <a:spcPts val="1600"/>
              </a:spcAft>
              <a:buNone/>
            </a:pPr>
            <a:r>
              <a:rPr lang="en" sz="1600"/>
              <a:t>Homes in Seattle are worth ~$210k more than homes outside of the city, all else equal.</a:t>
            </a:r>
            <a:endParaRPr sz="1600"/>
          </a:p>
        </p:txBody>
      </p:sp>
      <p:sp>
        <p:nvSpPr>
          <p:cNvPr id="128" name="Google Shape;128;p20"/>
          <p:cNvSpPr txBox="1"/>
          <p:nvPr>
            <p:ph idx="2" type="body"/>
          </p:nvPr>
        </p:nvSpPr>
        <p:spPr>
          <a:xfrm>
            <a:off x="4832400" y="3183700"/>
            <a:ext cx="3999900" cy="15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Waterfront</a:t>
            </a:r>
            <a:endParaRPr b="1" sz="2100">
              <a:solidFill>
                <a:schemeClr val="dk1"/>
              </a:solidFill>
            </a:endParaRPr>
          </a:p>
          <a:p>
            <a:pPr indent="0" lvl="0" marL="0" rtl="0" algn="l">
              <a:spcBef>
                <a:spcPts val="1600"/>
              </a:spcBef>
              <a:spcAft>
                <a:spcPts val="1600"/>
              </a:spcAft>
              <a:buNone/>
            </a:pPr>
            <a:r>
              <a:rPr lang="en" sz="1600"/>
              <a:t>Waterfront h</a:t>
            </a:r>
            <a:r>
              <a:rPr lang="en" sz="1600"/>
              <a:t>omes are worth ~$480k more than inland homes, all else equal.</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25" y="500925"/>
            <a:ext cx="3127500" cy="18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Home Size</a:t>
            </a:r>
            <a:endParaRPr/>
          </a:p>
        </p:txBody>
      </p:sp>
      <p:sp>
        <p:nvSpPr>
          <p:cNvPr id="134" name="Google Shape;134;p21"/>
          <p:cNvSpPr txBox="1"/>
          <p:nvPr>
            <p:ph idx="1" type="body"/>
          </p:nvPr>
        </p:nvSpPr>
        <p:spPr>
          <a:xfrm>
            <a:off x="311700" y="18572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wide range of home types in King County.</a:t>
            </a:r>
            <a:endParaRPr/>
          </a:p>
          <a:p>
            <a:pPr indent="0" lvl="0" marL="0" rtl="0" algn="l">
              <a:spcBef>
                <a:spcPts val="1600"/>
              </a:spcBef>
              <a:spcAft>
                <a:spcPts val="0"/>
              </a:spcAft>
              <a:buNone/>
            </a:pPr>
            <a:r>
              <a:rPr lang="en"/>
              <a:t>Factors:</a:t>
            </a:r>
            <a:endParaRPr/>
          </a:p>
          <a:p>
            <a:pPr indent="-311150" lvl="0" marL="457200" rtl="0" algn="l">
              <a:spcBef>
                <a:spcPts val="0"/>
              </a:spcBef>
              <a:spcAft>
                <a:spcPts val="0"/>
              </a:spcAft>
              <a:buSzPts val="1300"/>
              <a:buChar char="●"/>
            </a:pPr>
            <a:r>
              <a:rPr lang="en"/>
              <a:t>Square Foot Total</a:t>
            </a:r>
            <a:endParaRPr/>
          </a:p>
          <a:p>
            <a:pPr indent="-311150" lvl="0" marL="457200" rtl="0" algn="l">
              <a:spcBef>
                <a:spcPts val="0"/>
              </a:spcBef>
              <a:spcAft>
                <a:spcPts val="0"/>
              </a:spcAft>
              <a:buSzPts val="1300"/>
              <a:buChar char="●"/>
            </a:pPr>
            <a:r>
              <a:rPr lang="en"/>
              <a:t>Number of Bedrooms</a:t>
            </a:r>
            <a:endParaRPr/>
          </a:p>
          <a:p>
            <a:pPr indent="-311150" lvl="0" marL="457200" rtl="0" algn="l">
              <a:spcBef>
                <a:spcPts val="0"/>
              </a:spcBef>
              <a:spcAft>
                <a:spcPts val="0"/>
              </a:spcAft>
              <a:buSzPts val="1300"/>
              <a:buChar char="●"/>
            </a:pPr>
            <a:r>
              <a:rPr lang="en"/>
              <a:t>Number of Bathrooms</a:t>
            </a:r>
            <a:endParaRPr/>
          </a:p>
          <a:p>
            <a:pPr indent="-311150" lvl="0" marL="457200" rtl="0" algn="l">
              <a:spcBef>
                <a:spcPts val="0"/>
              </a:spcBef>
              <a:spcAft>
                <a:spcPts val="0"/>
              </a:spcAft>
              <a:buSzPts val="1300"/>
              <a:buChar char="●"/>
            </a:pPr>
            <a:r>
              <a:rPr lang="en"/>
              <a:t>Number of Floors</a:t>
            </a:r>
            <a:endParaRPr/>
          </a:p>
        </p:txBody>
      </p:sp>
      <p:pic>
        <p:nvPicPr>
          <p:cNvPr id="135" name="Google Shape;135;p21"/>
          <p:cNvPicPr preferRelativeResize="0"/>
          <p:nvPr/>
        </p:nvPicPr>
        <p:blipFill>
          <a:blip r:embed="rId3">
            <a:alphaModFix/>
          </a:blip>
          <a:stretch>
            <a:fillRect/>
          </a:stretch>
        </p:blipFill>
        <p:spPr>
          <a:xfrm>
            <a:off x="4115925" y="844600"/>
            <a:ext cx="4740400" cy="313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