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c33d85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c33d85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215a0ab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215a0ab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1215a0ab4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1215a0a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1215a0ab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1215a0ab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important, who’s the audience?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Why Machine Learning?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Large Amount of Data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Create accurate predictions</a:t>
            </a:r>
            <a:endParaRPr sz="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Filter median prices based on historical trends to find best ROI: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verage"/>
              <a:buChar char="●"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Seasonality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verage"/>
              <a:buChar char="●"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Stationarity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verage"/>
              <a:buChar char="●"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Autocorrelation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1215a0ab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1215a0ab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215a0a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215a0a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215a0ab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215a0ab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215a0a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215a0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Ten Zip Codes we selected appeared to represent two distinct entry points in terms of initial investment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b="1"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Higher: One Zip Code in particular required substantial capital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hyperlink" Target="https://github.com/jmillerbrooks" TargetMode="External"/><Relationship Id="rId10" Type="http://schemas.openxmlformats.org/officeDocument/2006/relationships/image" Target="../media/image4.jpg"/><Relationship Id="rId9" Type="http://schemas.openxmlformats.org/officeDocument/2006/relationships/hyperlink" Target="https://www.linkedin.com/in/anewt/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linkedin.com/in/jake-miller-brooks-a37a64106/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github.com/anewt22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Investment Proposal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21,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625" y="445025"/>
            <a:ext cx="4349025" cy="43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 Zip Codes to Invest In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Low Medians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5" y="1659263"/>
            <a:ext cx="3876675" cy="24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375" y="1659275"/>
            <a:ext cx="38290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912950" y="1216700"/>
            <a:ext cx="39999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High Medians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970125" y="3095100"/>
            <a:ext cx="38292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Zip Codes beginning w/ 3 are mostly Florida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Zip Codes beginning w/ 4 are mostly Michigan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Outlier, 11963, is in New York State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Growth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39999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Include Zillow Rent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Predicted rent would provide another way to predict return on investment</a:t>
            </a:r>
            <a:endParaRPr sz="1600"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832400" y="11524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Extend time frame for analysis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With more data, predict longer term frames of reference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13425" y="2782425"/>
            <a:ext cx="39999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Improve Model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Train model on nationwide data for more precise “drill-down” ability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460950" y="544875"/>
            <a:ext cx="82221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Thank You!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8886" l="5959" r="35213" t="15999"/>
          <a:stretch/>
        </p:blipFill>
        <p:spPr>
          <a:xfrm>
            <a:off x="5929875" y="1452375"/>
            <a:ext cx="1856857" cy="1778203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st="19050">
              <a:srgbClr val="000000">
                <a:alpha val="79000"/>
              </a:srgbClr>
            </a:outerShdw>
          </a:effectLst>
        </p:spPr>
      </p:pic>
      <p:pic>
        <p:nvPicPr>
          <p:cNvPr id="153" name="Google Shape;153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325" y="3958200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3650" y="3958200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>
            <a:hlinkClick r:id="rId8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550" y="3851275"/>
            <a:ext cx="798525" cy="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>
            <a:hlinkClick r:id="rId9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9875" y="385127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1362650" y="3392650"/>
            <a:ext cx="2668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Jake Miller Brooks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433050" y="3392650"/>
            <a:ext cx="2994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Alexander Newton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1250" y="1376175"/>
            <a:ext cx="1930600" cy="19306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2760000" dist="5715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18750" y="724200"/>
            <a:ext cx="3857700" cy="4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Predictive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for Growth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7703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Goal: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Predict top 5 zip codes in United States for real estate firm to invest in.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Problem</a:t>
            </a:r>
            <a:endParaRPr/>
          </a:p>
        </p:txBody>
      </p:sp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311700" y="1101425"/>
            <a:ext cx="7327500" cy="3145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Rank “top 5” zip codes by Return on Investment (ROI) after filtering for historical fluctuations: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				</a:t>
            </a:r>
            <a:r>
              <a:rPr lang="en" sz="3000"/>
              <a:t>Predicted Price Increase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ROI </a:t>
            </a:r>
            <a:r>
              <a:rPr lang="en" sz="3000"/>
              <a:t>=	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				Initial Investment</a:t>
            </a:r>
            <a:endParaRPr sz="3000"/>
          </a:p>
        </p:txBody>
      </p:sp>
      <p:cxnSp>
        <p:nvCxnSpPr>
          <p:cNvPr id="78" name="Google Shape;78;p16"/>
          <p:cNvCxnSpPr/>
          <p:nvPr/>
        </p:nvCxnSpPr>
        <p:spPr>
          <a:xfrm>
            <a:off x="1707025" y="2740550"/>
            <a:ext cx="51372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9450" y="481400"/>
            <a:ext cx="42312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 from Zillow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1996 - 2018, Zip Codes across US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post-2008 market crash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Improves the model performance, since (hopefully) it was an anomaly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Narrowed focus: 60 zip codes w/ largest ROI in 5-year rolling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Selected smaller subset of this initial filtering to enable faster model training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6652525" y="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2419"/>
          <a:stretch/>
        </p:blipFill>
        <p:spPr>
          <a:xfrm>
            <a:off x="3642850" y="468750"/>
            <a:ext cx="4616250" cy="43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89600"/>
            <a:ext cx="308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Time Series Analysis: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Eliminates noise in data (trend, seasonality, autocorrelation, stationarity)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Enables value prediction</a:t>
            </a:r>
            <a:endParaRPr sz="1700"/>
          </a:p>
        </p:txBody>
      </p:sp>
      <p:sp>
        <p:nvSpPr>
          <p:cNvPr id="93" name="Google Shape;93;p18"/>
          <p:cNvSpPr txBox="1"/>
          <p:nvPr/>
        </p:nvSpPr>
        <p:spPr>
          <a:xfrm>
            <a:off x="4117325" y="354725"/>
            <a:ext cx="3636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Nationwide Mean House Price Value Change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1996 - 2018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Analysis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4294967295" type="title"/>
          </p:nvPr>
        </p:nvSpPr>
        <p:spPr>
          <a:xfrm>
            <a:off x="93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04" name="Google Shape;104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100">
                <a:solidFill>
                  <a:schemeClr val="dk1"/>
                </a:solidFill>
              </a:rPr>
              <a:t>Large errors in several zip codes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Limited to 10 w/ smallest range of error over time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6" name="Google Shape;106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50050"/>
            <a:ext cx="3999899" cy="39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4294967295" type="title"/>
          </p:nvPr>
        </p:nvSpPr>
        <p:spPr>
          <a:xfrm>
            <a:off x="362375" y="30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Two Investment Points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88" y="1615588"/>
            <a:ext cx="3010900" cy="30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175" y="1613722"/>
            <a:ext cx="3169824" cy="286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066138" y="931900"/>
            <a:ext cx="2913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Higher Median Price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(higher capital investment)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910775" y="1008100"/>
            <a:ext cx="2913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Lower Median Price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(lower capital investment)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