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ed0c590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ed0c590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ed0c5909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ed0c5909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-The model looks at a combination of features that were found to work well and which should be readily available for pumps not in dataset.  Crucially, some features do overlap here in nature (e.g, what kind of well you have *should* be related to what kind of water you have)</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Scoring done off recall for two of the three cases (weighted)</a:t>
            </a:r>
            <a:br>
              <a:rPr lang="en" sz="1050">
                <a:solidFill>
                  <a:schemeClr val="dk2"/>
                </a:solidFill>
                <a:highlight>
                  <a:srgbClr val="FFFFFF"/>
                </a:highlight>
              </a:rPr>
            </a:br>
            <a:br>
              <a:rPr lang="en" sz="1050">
                <a:solidFill>
                  <a:schemeClr val="dk2"/>
                </a:solidFill>
                <a:highlight>
                  <a:srgbClr val="FFFFFF"/>
                </a:highlight>
              </a:rPr>
            </a:br>
            <a:r>
              <a:rPr lang="en" sz="1050">
                <a:solidFill>
                  <a:schemeClr val="dk2"/>
                </a:solidFill>
                <a:highlight>
                  <a:srgbClr val="FFFFFF"/>
                </a:highlight>
              </a:rPr>
              <a:t>['elevation', 'amount_tsh', 'public_meeting', 'time_interval', 'water_quality_character', 'region', 'scheme_management', 'extraction_type_group', 'management', 'payment_type', 'water_quality', 'quantity', 'source', 'waterpoint_type_group']</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ee272629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ee272629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“WITHOUT GETTING INTO TECHNICAL DETAILS”, </a:t>
            </a:r>
            <a:r>
              <a:rPr lang="en"/>
              <a:t>method by which these are calculated can undervalue groups of colinear features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ee2726297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ee2726297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 hundred hypothetical wells being classified...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ed0c5909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ed0c5909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“Over-prepared”:  Predicted non-functioning, actually needs repair</a:t>
            </a:r>
            <a:br>
              <a:rPr lang="en"/>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ed0c59092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ed0c59092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br>
              <a:rPr lang="en"/>
            </a:br>
            <a:r>
              <a:rPr lang="en"/>
              <a:t>“Under-prepared”: predicted needs repaired, actually non-functioning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ed0c5909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ed0c59092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Right”- predicted non-func or rep, were correct</a:t>
            </a:r>
            <a:br>
              <a:rPr lang="en"/>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ed0c5909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ed0c5909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a:t>
            </a:r>
            <a:br>
              <a:rPr lang="en"/>
            </a:br>
            <a:r>
              <a:rPr lang="en"/>
              <a:t>“False Anticipation” - predicted non-fun or rep, were incorrect</a:t>
            </a: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ed0c5909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ed0c5909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9</a:t>
            </a:r>
            <a:endParaRPr/>
          </a:p>
          <a:p>
            <a:pPr indent="0" lvl="0" marL="0" rtl="0" algn="l">
              <a:spcBef>
                <a:spcPts val="0"/>
              </a:spcBef>
              <a:spcAft>
                <a:spcPts val="0"/>
              </a:spcAft>
              <a:buNone/>
            </a:pPr>
            <a:br>
              <a:rPr lang="en"/>
            </a:br>
            <a:r>
              <a:rPr lang="en"/>
              <a:t>“Missed” - predicted func, were incorrect</a:t>
            </a:r>
            <a:br>
              <a:rPr lang="en"/>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ed0c59092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ed0c59092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48</a:t>
            </a:r>
            <a:endParaRPr/>
          </a:p>
          <a:p>
            <a:pPr indent="0" lvl="0" marL="0" rtl="0" algn="l">
              <a:spcBef>
                <a:spcPts val="0"/>
              </a:spcBef>
              <a:spcAft>
                <a:spcPts val="0"/>
              </a:spcAft>
              <a:buNone/>
            </a:pPr>
            <a:r>
              <a:rPr lang="en"/>
              <a:t>“Correctly ignored” predicted func, were correct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ed0c5909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ed0c5909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-Consequent to our goals, we are </a:t>
            </a:r>
            <a:r>
              <a:rPr i="1" lang="en"/>
              <a:t>not</a:t>
            </a:r>
            <a:r>
              <a:rPr lang="en"/>
              <a:t> trying to necessarily identify the highest-need areas. </a:t>
            </a:r>
            <a:br>
              <a:rPr lang="en"/>
            </a:br>
            <a:r>
              <a:rPr lang="en"/>
              <a:t>- Enable efficient operations: market research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ed0c5909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ed0c5909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ed0c5909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ed0c5909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models seemed kind of promising, but couldn’t be ran full-blooded on local machines</a:t>
            </a:r>
            <a:endParaRPr/>
          </a:p>
          <a:p>
            <a:pPr indent="0" lvl="0" marL="0" rtl="0" algn="l">
              <a:spcBef>
                <a:spcPts val="0"/>
              </a:spcBef>
              <a:spcAft>
                <a:spcPts val="0"/>
              </a:spcAft>
              <a:buNone/>
            </a:pPr>
            <a:r>
              <a:rPr lang="en"/>
              <a:t>Unable to OHE everything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more time slices we could start to figure out how long pumps are likely to last</a:t>
            </a:r>
            <a:endParaRPr/>
          </a:p>
          <a:p>
            <a:pPr indent="0" lvl="0" marL="0" rtl="0" algn="l">
              <a:spcBef>
                <a:spcPts val="0"/>
              </a:spcBef>
              <a:spcAft>
                <a:spcPts val="0"/>
              </a:spcAft>
              <a:buNone/>
            </a:pPr>
            <a:r>
              <a:t/>
            </a:r>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Iterative design hampered/prevented by computational resources</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Probable underlying correlations in data quality</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Obtain more data for integrity control</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More sophisticated data correction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Further feature optimization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Informed feature engineering</a:t>
            </a:r>
            <a:endParaRPr sz="16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ed0c5909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ed0c5909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ed0c5909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ed0c5909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Applying our model on data, obtainable as it comes in  will aid a productive/profitable/efficient implementation of a repair/replace service</a:t>
            </a:r>
            <a:endParaRPr sz="1150">
              <a:solidFill>
                <a:srgbClr val="1D1C1D"/>
              </a:solidFill>
              <a:highlight>
                <a:srgbClr val="F8F8F8"/>
              </a:highlight>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Planning &amp; Budgeting for repair services can be improved with predictive profiling of known waterpoints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created a model to do these predictions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will give desired performance:  </a:t>
            </a:r>
            <a:endParaRPr sz="18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91%  of the time when identifying pumps needing any maintenance</a:t>
            </a:r>
            <a:endParaRPr sz="14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78% of the time when identifying level of maintenance required</a:t>
            </a:r>
            <a:endParaRPr sz="14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relies on readily available data that can be supplied for future waterpoints</a:t>
            </a:r>
            <a:endParaRPr sz="1800">
              <a:solidFill>
                <a:schemeClr val="dk2"/>
              </a:solidFill>
              <a:latin typeface="Roboto"/>
              <a:ea typeface="Roboto"/>
              <a:cs typeface="Roboto"/>
              <a:sym typeface="Roboto"/>
            </a:endParaRPr>
          </a:p>
          <a:p>
            <a:pPr indent="0" lvl="0" marL="0" rtl="0" algn="l">
              <a:spcBef>
                <a:spcPts val="1600"/>
              </a:spcBef>
              <a:spcAft>
                <a:spcPts val="0"/>
              </a:spcAft>
              <a:buNone/>
            </a:pPr>
            <a:r>
              <a:t/>
            </a:r>
            <a:endParaRPr sz="1150">
              <a:solidFill>
                <a:srgbClr val="1D1C1D"/>
              </a:solidFill>
              <a:highlight>
                <a:srgbClr val="F8F8F8"/>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ee2726297_1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ee2726297_1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ed0c5909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ed0c5909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d0c5909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ed0c5909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e2726297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e2726297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to reliable water isn’t just hampered by the ability to </a:t>
            </a:r>
            <a:r>
              <a:rPr i="1" lang="en"/>
              <a:t>get</a:t>
            </a:r>
            <a:r>
              <a:rPr lang="en"/>
              <a:t> a well-- many organizations will offer to build them-- but in actually keeping one running when you get it.   One of the choke points there is that it’s often very expensive to get parts &amp; work done, and parts especially are often only found in far-off urban lococations.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ee2726297_4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ee2726297_4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d0c5909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d0c5909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Vis:</a:t>
            </a:r>
            <a:endParaRPr/>
          </a:p>
          <a:p>
            <a:pPr indent="-298450" lvl="0" marL="457200" rtl="0" algn="l">
              <a:spcBef>
                <a:spcPts val="0"/>
              </a:spcBef>
              <a:spcAft>
                <a:spcPts val="0"/>
              </a:spcAft>
              <a:buSzPts val="1100"/>
              <a:buChar char="●"/>
            </a:pPr>
            <a:r>
              <a:rPr lang="en"/>
              <a:t>Heatmap: functional/functional needs repair/nonfunctional</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d0c5909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d0c5909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“Just to give an idea of the distribution &amp; scale”</a:t>
            </a:r>
            <a:endParaRPr/>
          </a:p>
          <a:p>
            <a:pPr indent="-298450" lvl="1" marL="914400" rtl="0" algn="l">
              <a:spcBef>
                <a:spcPts val="0"/>
              </a:spcBef>
              <a:spcAft>
                <a:spcPts val="0"/>
              </a:spcAft>
              <a:buSzPts val="1100"/>
              <a:buChar char="-"/>
            </a:pPr>
            <a:r>
              <a:rPr lang="en"/>
              <a:t>There’s a </a:t>
            </a:r>
            <a:r>
              <a:rPr i="1" lang="en"/>
              <a:t>lot</a:t>
            </a:r>
            <a:r>
              <a:rPr lang="en"/>
              <a:t> of water points in our data set, and they’re all distributed superficiallly in the same way-- where people 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ed0c5909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ed0c5909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GRAPHS:  Many of these features are not obviously separated by status there’s no obvious single predictor</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59400 entries recorded, 38 properties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Geographical / Location: Hierarchical (Basin, Region, District)</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Status Group: Functional, nf, nr</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Water point construction: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Water specific:</a:t>
            </a:r>
            <a:endParaRPr>
              <a:solidFill>
                <a:schemeClr val="dk2"/>
              </a:solidFill>
            </a:endParaRPr>
          </a:p>
          <a:p>
            <a:pPr indent="0" lvl="0" marL="0" rtl="0" algn="l">
              <a:spcBef>
                <a:spcPts val="0"/>
              </a:spcBef>
              <a:spcAft>
                <a:spcPts val="0"/>
              </a:spcAft>
              <a:buNone/>
            </a:pPr>
            <a:r>
              <a:rPr lang="en">
                <a:solidFill>
                  <a:schemeClr val="dk2"/>
                </a:solidFill>
              </a:rPr>
              <a:t>Management:</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Kind of pump, when installed, how managed (prediction input guidelines from taarifa/datadriven.org)</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ed0c5909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ed0c5909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mistakes:  Some wells are recorded as being built at a time after they were recorded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800"/>
              <a:buNone/>
              <a:defRPr sz="4800">
                <a:solidFill>
                  <a:schemeClr val="dk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22.jpg"/><Relationship Id="rId9" Type="http://schemas.openxmlformats.org/officeDocument/2006/relationships/hyperlink" Target="https://www.linkedin.com/in/anewt/" TargetMode="External"/><Relationship Id="rId5" Type="http://schemas.openxmlformats.org/officeDocument/2006/relationships/hyperlink" Target="https://github.com/godelayheehoo" TargetMode="External"/><Relationship Id="rId6" Type="http://schemas.openxmlformats.org/officeDocument/2006/relationships/image" Target="../media/image6.png"/><Relationship Id="rId7" Type="http://schemas.openxmlformats.org/officeDocument/2006/relationships/image" Target="../media/image19.png"/><Relationship Id="rId8" Type="http://schemas.openxmlformats.org/officeDocument/2006/relationships/hyperlink" Target="https://github.com/anewt2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2800"/>
              <a:t>Water in Africa: Technical and Equipment Researchers, LTD.</a:t>
            </a:r>
            <a:endParaRPr sz="2800"/>
          </a:p>
          <a:p>
            <a:pPr indent="0" lvl="0" marL="0" rtl="0" algn="ctr">
              <a:spcBef>
                <a:spcPts val="0"/>
              </a:spcBef>
              <a:spcAft>
                <a:spcPts val="0"/>
              </a:spcAft>
              <a:buNone/>
            </a:pPr>
            <a:r>
              <a:rPr lang="en" sz="2900"/>
              <a:t>(WATER)</a:t>
            </a:r>
            <a:endParaRPr sz="2900"/>
          </a:p>
        </p:txBody>
      </p:sp>
      <p:sp>
        <p:nvSpPr>
          <p:cNvPr id="64" name="Google Shape;64;p13"/>
          <p:cNvSpPr txBox="1"/>
          <p:nvPr>
            <p:ph idx="1" type="subTitle"/>
          </p:nvPr>
        </p:nvSpPr>
        <p:spPr>
          <a:xfrm>
            <a:off x="1680302" y="3049450"/>
            <a:ext cx="5783400" cy="909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Water Point Repair in Tanzania</a:t>
            </a:r>
            <a:endParaRPr b="1" sz="2000">
              <a:latin typeface="Roboto"/>
              <a:ea typeface="Roboto"/>
              <a:cs typeface="Roboto"/>
              <a:sym typeface="Roboto"/>
            </a:endParaRPr>
          </a:p>
          <a:p>
            <a:pPr indent="0" lvl="0" marL="0" rtl="0" algn="ctr">
              <a:spcBef>
                <a:spcPts val="0"/>
              </a:spcBef>
              <a:spcAft>
                <a:spcPts val="0"/>
              </a:spcAft>
              <a:buNone/>
            </a:pPr>
            <a:r>
              <a:rPr i="1" lang="en" sz="2000">
                <a:solidFill>
                  <a:schemeClr val="lt2"/>
                </a:solidFill>
                <a:latin typeface="Roboto"/>
                <a:ea typeface="Roboto"/>
                <a:cs typeface="Roboto"/>
                <a:sym typeface="Roboto"/>
              </a:rPr>
              <a:t> </a:t>
            </a:r>
            <a:endParaRPr i="1" sz="20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Predictive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265500" y="349900"/>
            <a:ext cx="4045200" cy="10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Model</a:t>
            </a:r>
            <a:endParaRPr/>
          </a:p>
        </p:txBody>
      </p:sp>
      <p:sp>
        <p:nvSpPr>
          <p:cNvPr id="165" name="Google Shape;165;p23"/>
          <p:cNvSpPr txBox="1"/>
          <p:nvPr>
            <p:ph idx="1" type="subTitle"/>
          </p:nvPr>
        </p:nvSpPr>
        <p:spPr>
          <a:xfrm>
            <a:off x="265500" y="1745751"/>
            <a:ext cx="4045200" cy="13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Implements “Random Forest Classification”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Optimized to reduce over-extending expectations</a:t>
            </a:r>
            <a:endParaRPr sz="1800"/>
          </a:p>
          <a:p>
            <a:pPr indent="0" lvl="0" marL="457200" rtl="0" algn="l">
              <a:spcBef>
                <a:spcPts val="0"/>
              </a:spcBef>
              <a:spcAft>
                <a:spcPts val="0"/>
              </a:spcAft>
              <a:buNone/>
            </a:pPr>
            <a:r>
              <a:t/>
            </a:r>
            <a:endParaRPr sz="1800"/>
          </a:p>
        </p:txBody>
      </p:sp>
      <p:sp>
        <p:nvSpPr>
          <p:cNvPr id="166" name="Google Shape;16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looks at:</a:t>
            </a:r>
            <a:endParaRPr/>
          </a:p>
          <a:p>
            <a:pPr indent="-342900" lvl="0" marL="457200" rtl="0" algn="l">
              <a:spcBef>
                <a:spcPts val="1600"/>
              </a:spcBef>
              <a:spcAft>
                <a:spcPts val="0"/>
              </a:spcAft>
              <a:buSzPts val="1800"/>
              <a:buChar char="●"/>
            </a:pPr>
            <a:r>
              <a:rPr lang="en"/>
              <a:t>Region &amp; Elevation</a:t>
            </a:r>
            <a:endParaRPr/>
          </a:p>
          <a:p>
            <a:pPr indent="-342900" lvl="0" marL="457200" rtl="0" algn="l">
              <a:spcBef>
                <a:spcPts val="0"/>
              </a:spcBef>
              <a:spcAft>
                <a:spcPts val="0"/>
              </a:spcAft>
              <a:buSzPts val="1800"/>
              <a:buChar char="●"/>
            </a:pPr>
            <a:r>
              <a:rPr lang="en"/>
              <a:t>Water Quantity, Quality, and Source</a:t>
            </a:r>
            <a:endParaRPr/>
          </a:p>
          <a:p>
            <a:pPr indent="-342900" lvl="0" marL="457200" rtl="0" algn="l">
              <a:spcBef>
                <a:spcPts val="0"/>
              </a:spcBef>
              <a:spcAft>
                <a:spcPts val="0"/>
              </a:spcAft>
              <a:buSzPts val="1800"/>
              <a:buChar char="●"/>
            </a:pPr>
            <a:r>
              <a:rPr lang="en"/>
              <a:t>Payment Strategy, Community Engagement, and Management </a:t>
            </a:r>
            <a:endParaRPr/>
          </a:p>
          <a:p>
            <a:pPr indent="-342900" lvl="0" marL="457200" rtl="0" algn="l">
              <a:spcBef>
                <a:spcPts val="0"/>
              </a:spcBef>
              <a:spcAft>
                <a:spcPts val="0"/>
              </a:spcAft>
              <a:buSzPts val="1800"/>
              <a:buChar char="●"/>
            </a:pPr>
            <a:r>
              <a:rPr lang="en"/>
              <a:t>Well &amp; Pump types &amp; Capacity</a:t>
            </a:r>
            <a:endParaRPr/>
          </a:p>
          <a:p>
            <a:pPr indent="-342900" lvl="0" marL="457200" rtl="0" algn="l">
              <a:spcBef>
                <a:spcPts val="0"/>
              </a:spcBef>
              <a:spcAft>
                <a:spcPts val="0"/>
              </a:spcAft>
              <a:buSzPts val="1800"/>
              <a:buChar char="●"/>
            </a:pPr>
            <a:r>
              <a:rPr lang="en"/>
              <a:t>Age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Importance of Features</a:t>
            </a:r>
            <a:endParaRPr/>
          </a:p>
        </p:txBody>
      </p:sp>
      <p:sp>
        <p:nvSpPr>
          <p:cNvPr id="172" name="Google Shape;172;p24"/>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Empirical approximation of feature importances</a:t>
            </a:r>
            <a:br>
              <a:rPr lang="en"/>
            </a:br>
            <a:endParaRPr/>
          </a:p>
          <a:p>
            <a:pPr indent="-304800" lvl="0" marL="457200" rtl="0" algn="l">
              <a:spcBef>
                <a:spcPts val="0"/>
              </a:spcBef>
              <a:spcAft>
                <a:spcPts val="0"/>
              </a:spcAft>
              <a:buSzPts val="1200"/>
              <a:buChar char="●"/>
            </a:pPr>
            <a:r>
              <a:rPr lang="en"/>
              <a:t>Most Important:</a:t>
            </a:r>
            <a:endParaRPr/>
          </a:p>
          <a:p>
            <a:pPr indent="-304800" lvl="1" marL="914400" rtl="0" algn="l">
              <a:spcBef>
                <a:spcPts val="0"/>
              </a:spcBef>
              <a:spcAft>
                <a:spcPts val="0"/>
              </a:spcAft>
              <a:buSzPts val="1200"/>
              <a:buChar char="○"/>
            </a:pPr>
            <a:r>
              <a:rPr lang="en"/>
              <a:t>Availability </a:t>
            </a:r>
            <a:endParaRPr/>
          </a:p>
          <a:p>
            <a:pPr indent="-304800" lvl="1" marL="914400" rtl="0" algn="l">
              <a:spcBef>
                <a:spcPts val="0"/>
              </a:spcBef>
              <a:spcAft>
                <a:spcPts val="0"/>
              </a:spcAft>
              <a:buSzPts val="1200"/>
              <a:buChar char="○"/>
            </a:pPr>
            <a:r>
              <a:rPr lang="en"/>
              <a:t>Location</a:t>
            </a:r>
            <a:endParaRPr/>
          </a:p>
          <a:p>
            <a:pPr indent="-304800" lvl="1" marL="914400" rtl="0" algn="l">
              <a:spcBef>
                <a:spcPts val="0"/>
              </a:spcBef>
              <a:spcAft>
                <a:spcPts val="0"/>
              </a:spcAft>
              <a:buSzPts val="1200"/>
              <a:buChar char="○"/>
            </a:pPr>
            <a:r>
              <a:rPr lang="en"/>
              <a:t>Payment Strategy</a:t>
            </a:r>
            <a:br>
              <a:rPr lang="en"/>
            </a:br>
            <a:endParaRPr/>
          </a:p>
          <a:p>
            <a:pPr indent="-304800" lvl="0" marL="457200" rtl="0" algn="l">
              <a:spcBef>
                <a:spcPts val="0"/>
              </a:spcBef>
              <a:spcAft>
                <a:spcPts val="0"/>
              </a:spcAft>
              <a:buSzPts val="1200"/>
              <a:buChar char="●"/>
            </a:pPr>
            <a:r>
              <a:rPr lang="en"/>
              <a:t>Quality features may not be as unimportant as they appear</a:t>
            </a:r>
            <a:endParaRPr/>
          </a:p>
        </p:txBody>
      </p:sp>
      <p:pic>
        <p:nvPicPr>
          <p:cNvPr id="173" name="Google Shape;173;p24"/>
          <p:cNvPicPr preferRelativeResize="0"/>
          <p:nvPr/>
        </p:nvPicPr>
        <p:blipFill>
          <a:blip r:embed="rId3">
            <a:alphaModFix/>
          </a:blip>
          <a:stretch>
            <a:fillRect/>
          </a:stretch>
        </p:blipFill>
        <p:spPr>
          <a:xfrm>
            <a:off x="3500700" y="705250"/>
            <a:ext cx="5643299" cy="356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Performance</a:t>
            </a:r>
            <a:endParaRPr/>
          </a:p>
        </p:txBody>
      </p:sp>
      <p:pic>
        <p:nvPicPr>
          <p:cNvPr id="179" name="Google Shape;179;p25"/>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85" name="Google Shape;185;p26"/>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91" name="Google Shape;191;p27"/>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97" name="Google Shape;197;p28"/>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03" name="Google Shape;203;p29"/>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09" name="Google Shape;209;p30"/>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15" name="Google Shape;215;p31"/>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70" name="Google Shape;70;p14"/>
          <p:cNvSpPr txBox="1"/>
          <p:nvPr>
            <p:ph idx="4294967295" type="subTitle"/>
          </p:nvPr>
        </p:nvSpPr>
        <p:spPr>
          <a:xfrm>
            <a:off x="503225" y="2876050"/>
            <a:ext cx="5635800" cy="88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2100">
                <a:solidFill>
                  <a:schemeClr val="accent5"/>
                </a:solidFill>
              </a:rPr>
              <a:t>Reduce overhead costs by anticipating water pump maintenance status</a:t>
            </a:r>
            <a:endParaRPr b="1" i="1" sz="2100">
              <a:solidFill>
                <a:schemeClr val="accent5"/>
              </a:solidFill>
            </a:endParaRPr>
          </a:p>
        </p:txBody>
      </p:sp>
      <p:pic>
        <p:nvPicPr>
          <p:cNvPr id="71" name="Google Shape;71;p14"/>
          <p:cNvPicPr preferRelativeResize="0"/>
          <p:nvPr/>
        </p:nvPicPr>
        <p:blipFill>
          <a:blip r:embed="rId3">
            <a:alphaModFix/>
          </a:blip>
          <a:stretch>
            <a:fillRect/>
          </a:stretch>
        </p:blipFill>
        <p:spPr>
          <a:xfrm>
            <a:off x="5924025" y="332525"/>
            <a:ext cx="2826675" cy="188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 &amp; Takeaways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414975" y="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Areas to Improve</a:t>
            </a:r>
            <a:endParaRPr/>
          </a:p>
        </p:txBody>
      </p:sp>
      <p:sp>
        <p:nvSpPr>
          <p:cNvPr id="226" name="Google Shape;226;p33"/>
          <p:cNvSpPr txBox="1"/>
          <p:nvPr>
            <p:ph idx="2" type="body"/>
          </p:nvPr>
        </p:nvSpPr>
        <p:spPr>
          <a:xfrm>
            <a:off x="4939500" y="152400"/>
            <a:ext cx="3837000" cy="4991100"/>
          </a:xfrm>
          <a:prstGeom prst="rect">
            <a:avLst/>
          </a:prstGeom>
          <a:solidFill>
            <a:schemeClr val="dk2"/>
          </a:solidFill>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Better </a:t>
            </a:r>
            <a:r>
              <a:rPr b="1" lang="en" sz="1600"/>
              <a:t>computational </a:t>
            </a:r>
            <a:r>
              <a:rPr lang="en" sz="1600"/>
              <a:t>resources</a:t>
            </a:r>
            <a:br>
              <a:rPr lang="en" sz="1600"/>
            </a:br>
            <a:endParaRPr sz="1600"/>
          </a:p>
          <a:p>
            <a:pPr indent="-330200" lvl="0" marL="457200" rtl="0" algn="l">
              <a:spcBef>
                <a:spcPts val="0"/>
              </a:spcBef>
              <a:spcAft>
                <a:spcPts val="0"/>
              </a:spcAft>
              <a:buSzPts val="1600"/>
              <a:buChar char="●"/>
            </a:pPr>
            <a:r>
              <a:rPr lang="en" sz="1600"/>
              <a:t>Underlying </a:t>
            </a:r>
            <a:r>
              <a:rPr b="1" lang="en" sz="1600"/>
              <a:t>data quality</a:t>
            </a:r>
            <a:r>
              <a:rPr lang="en" sz="1600"/>
              <a:t> correlations</a:t>
            </a:r>
            <a:br>
              <a:rPr lang="en" sz="1600"/>
            </a:br>
            <a:endParaRPr sz="1600"/>
          </a:p>
          <a:p>
            <a:pPr indent="-330200" lvl="0" marL="457200" rtl="0" algn="l">
              <a:spcBef>
                <a:spcPts val="0"/>
              </a:spcBef>
              <a:spcAft>
                <a:spcPts val="0"/>
              </a:spcAft>
              <a:buSzPts val="1600"/>
              <a:buChar char="●"/>
            </a:pPr>
            <a:r>
              <a:rPr lang="en" sz="1600"/>
              <a:t>Obtain </a:t>
            </a:r>
            <a:r>
              <a:rPr b="1" lang="en" sz="1600"/>
              <a:t>more data </a:t>
            </a:r>
            <a:r>
              <a:rPr lang="en" sz="1600"/>
              <a:t>for integrity control</a:t>
            </a:r>
            <a:br>
              <a:rPr lang="en" sz="1600"/>
            </a:br>
            <a:endParaRPr sz="1600"/>
          </a:p>
          <a:p>
            <a:pPr indent="-330200" lvl="0" marL="457200" rtl="0" algn="l">
              <a:spcBef>
                <a:spcPts val="0"/>
              </a:spcBef>
              <a:spcAft>
                <a:spcPts val="0"/>
              </a:spcAft>
              <a:buSzPts val="1600"/>
              <a:buChar char="●"/>
            </a:pPr>
            <a:r>
              <a:rPr lang="en" sz="1600"/>
              <a:t>More sophisticated </a:t>
            </a:r>
            <a:r>
              <a:rPr b="1" lang="en" sz="1600"/>
              <a:t>data correction</a:t>
            </a:r>
            <a:br>
              <a:rPr b="1" lang="en" sz="1600"/>
            </a:br>
            <a:endParaRPr b="1" sz="1600"/>
          </a:p>
          <a:p>
            <a:pPr indent="-330200" lvl="0" marL="457200" rtl="0" algn="l">
              <a:spcBef>
                <a:spcPts val="0"/>
              </a:spcBef>
              <a:spcAft>
                <a:spcPts val="0"/>
              </a:spcAft>
              <a:buSzPts val="1600"/>
              <a:buChar char="●"/>
            </a:pPr>
            <a:r>
              <a:rPr lang="en" sz="1600"/>
              <a:t>Further </a:t>
            </a:r>
            <a:r>
              <a:rPr b="1" lang="en" sz="1600"/>
              <a:t>feature optimization</a:t>
            </a:r>
            <a:br>
              <a:rPr lang="en" sz="1600"/>
            </a:br>
            <a:endParaRPr sz="1600"/>
          </a:p>
          <a:p>
            <a:pPr indent="-330200" lvl="0" marL="457200" rtl="0" algn="l">
              <a:spcBef>
                <a:spcPts val="0"/>
              </a:spcBef>
              <a:spcAft>
                <a:spcPts val="0"/>
              </a:spcAft>
              <a:buSzPts val="1600"/>
              <a:buChar char="●"/>
            </a:pPr>
            <a:r>
              <a:rPr lang="en" sz="1600"/>
              <a:t>Informed </a:t>
            </a:r>
            <a:r>
              <a:rPr b="1" lang="en" sz="1600"/>
              <a:t>feature engineering</a:t>
            </a:r>
            <a:endParaRPr b="1" sz="1600"/>
          </a:p>
          <a:p>
            <a:pPr indent="0" lvl="0" marL="457200" rtl="0" algn="l">
              <a:spcBef>
                <a:spcPts val="1600"/>
              </a:spcBef>
              <a:spcAft>
                <a:spcPts val="1600"/>
              </a:spcAft>
              <a:buNone/>
            </a:pPr>
            <a:r>
              <a:t/>
            </a:r>
            <a:endParaRPr/>
          </a:p>
        </p:txBody>
      </p:sp>
      <p:pic>
        <p:nvPicPr>
          <p:cNvPr id="227" name="Google Shape;227;p33"/>
          <p:cNvPicPr preferRelativeResize="0"/>
          <p:nvPr/>
        </p:nvPicPr>
        <p:blipFill>
          <a:blip r:embed="rId3">
            <a:alphaModFix/>
          </a:blip>
          <a:stretch>
            <a:fillRect/>
          </a:stretch>
        </p:blipFill>
        <p:spPr>
          <a:xfrm>
            <a:off x="327475" y="1963175"/>
            <a:ext cx="3755300" cy="211237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296475" y="40000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Growth Opportunities</a:t>
            </a:r>
            <a:endParaRPr/>
          </a:p>
        </p:txBody>
      </p:sp>
      <p:sp>
        <p:nvSpPr>
          <p:cNvPr id="233" name="Google Shape;233;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0" lang="en"/>
              <a:t>Cautiously investigate applicability to other areas</a:t>
            </a:r>
            <a:br>
              <a:rPr b="0" lang="en"/>
            </a:br>
            <a:endParaRPr b="0"/>
          </a:p>
          <a:p>
            <a:pPr indent="-342900" lvl="0" marL="457200" rtl="0" algn="l">
              <a:spcBef>
                <a:spcPts val="0"/>
              </a:spcBef>
              <a:spcAft>
                <a:spcPts val="0"/>
              </a:spcAft>
              <a:buSzPts val="1800"/>
              <a:buChar char="●"/>
            </a:pPr>
            <a:r>
              <a:rPr b="0" lang="en"/>
              <a:t>Develop lifetime estimations</a:t>
            </a:r>
            <a:br>
              <a:rPr b="0" lang="en"/>
            </a:br>
            <a:endParaRPr b="0"/>
          </a:p>
          <a:p>
            <a:pPr indent="-342900" lvl="0" marL="457200" rtl="0" algn="l">
              <a:spcBef>
                <a:spcPts val="0"/>
              </a:spcBef>
              <a:spcAft>
                <a:spcPts val="0"/>
              </a:spcAft>
              <a:buSzPts val="1800"/>
              <a:buChar char="●"/>
            </a:pPr>
            <a:r>
              <a:rPr b="0" lang="en"/>
              <a:t>Invert model to identify demand for particulars</a:t>
            </a:r>
            <a:br>
              <a:rPr b="0" lang="en"/>
            </a:br>
            <a:endParaRPr b="0"/>
          </a:p>
          <a:p>
            <a:pPr indent="-342900" lvl="0" marL="457200" rtl="0" algn="l">
              <a:spcBef>
                <a:spcPts val="0"/>
              </a:spcBef>
              <a:spcAft>
                <a:spcPts val="0"/>
              </a:spcAft>
              <a:buSzPts val="1800"/>
              <a:buChar char="●"/>
            </a:pPr>
            <a:r>
              <a:rPr b="0" lang="en"/>
              <a:t>Combine with economic models</a:t>
            </a:r>
            <a:endParaRPr b="0"/>
          </a:p>
          <a:p>
            <a:pPr indent="0" lvl="0" marL="457200" rtl="0" algn="l">
              <a:spcBef>
                <a:spcPts val="1600"/>
              </a:spcBef>
              <a:spcAft>
                <a:spcPts val="1600"/>
              </a:spcAft>
              <a:buNone/>
            </a:pPr>
            <a:r>
              <a:t/>
            </a:r>
            <a:endParaRPr b="0" sz="1400"/>
          </a:p>
        </p:txBody>
      </p:sp>
      <p:pic>
        <p:nvPicPr>
          <p:cNvPr id="234" name="Google Shape;234;p34"/>
          <p:cNvPicPr preferRelativeResize="0"/>
          <p:nvPr/>
        </p:nvPicPr>
        <p:blipFill>
          <a:blip r:embed="rId3">
            <a:alphaModFix/>
          </a:blip>
          <a:stretch>
            <a:fillRect/>
          </a:stretch>
        </p:blipFill>
        <p:spPr>
          <a:xfrm>
            <a:off x="650725" y="2186200"/>
            <a:ext cx="3323225" cy="2076700"/>
          </a:xfrm>
          <a:prstGeom prst="rect">
            <a:avLst/>
          </a:prstGeom>
          <a:noFill/>
          <a:ln>
            <a:noFill/>
          </a:ln>
          <a:effectLst>
            <a:outerShdw blurRad="57150" rotWithShape="0" algn="bl" dir="5400000" dist="19050">
              <a:srgbClr val="000000">
                <a:alpha val="80000"/>
              </a:srgbClr>
            </a:outerShdw>
            <a:reflection blurRad="0" dir="5400000" dist="85725" endA="0" endPos="34000" fadeDir="5400012" kx="0" rotWithShape="0" algn="bl" stA="52000" stPos="0" sy="-100000" ky="0"/>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265500" y="-863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Takeaways</a:t>
            </a:r>
            <a:endParaRPr/>
          </a:p>
        </p:txBody>
      </p:sp>
      <p:sp>
        <p:nvSpPr>
          <p:cNvPr id="240" name="Google Shape;240;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Improve maintenance planning &amp; budgeting by:</a:t>
            </a:r>
            <a:endParaRPr/>
          </a:p>
          <a:p>
            <a:pPr indent="-342900" lvl="0" marL="457200" rtl="0" algn="l">
              <a:spcBef>
                <a:spcPts val="1600"/>
              </a:spcBef>
              <a:spcAft>
                <a:spcPts val="0"/>
              </a:spcAft>
              <a:buSzPts val="1800"/>
              <a:buChar char="●"/>
            </a:pPr>
            <a:r>
              <a:rPr lang="en"/>
              <a:t>Using readily available categories of data</a:t>
            </a:r>
            <a:endParaRPr/>
          </a:p>
          <a:p>
            <a:pPr indent="-342900" lvl="0" marL="457200" rtl="0" algn="l">
              <a:spcBef>
                <a:spcPts val="0"/>
              </a:spcBef>
              <a:spcAft>
                <a:spcPts val="0"/>
              </a:spcAft>
              <a:buSzPts val="1800"/>
              <a:buChar char="●"/>
            </a:pPr>
            <a:r>
              <a:rPr lang="en"/>
              <a:t>Applying data to our model</a:t>
            </a:r>
            <a:endParaRPr/>
          </a:p>
          <a:p>
            <a:pPr indent="-342900" lvl="0" marL="457200" rtl="0" algn="l">
              <a:spcBef>
                <a:spcPts val="0"/>
              </a:spcBef>
              <a:spcAft>
                <a:spcPts val="0"/>
              </a:spcAft>
              <a:buSzPts val="1800"/>
              <a:buChar char="●"/>
            </a:pPr>
            <a:r>
              <a:rPr lang="en"/>
              <a:t>Model gives desired performance:</a:t>
            </a:r>
            <a:endParaRPr/>
          </a:p>
          <a:p>
            <a:pPr indent="-317500" lvl="1" marL="914400" rtl="0" algn="l">
              <a:spcBef>
                <a:spcPts val="0"/>
              </a:spcBef>
              <a:spcAft>
                <a:spcPts val="0"/>
              </a:spcAft>
              <a:buSzPts val="1400"/>
              <a:buChar char="○"/>
            </a:pPr>
            <a:r>
              <a:rPr lang="en"/>
              <a:t>91% for pumps needing any maintenance</a:t>
            </a:r>
            <a:endParaRPr/>
          </a:p>
          <a:p>
            <a:pPr indent="-317500" lvl="1" marL="914400" rtl="0" algn="l">
              <a:spcBef>
                <a:spcPts val="0"/>
              </a:spcBef>
              <a:spcAft>
                <a:spcPts val="0"/>
              </a:spcAft>
              <a:buSzPts val="1400"/>
              <a:buChar char="○"/>
            </a:pPr>
            <a:r>
              <a:rPr lang="en"/>
              <a:t>78% for identifying level of maintenance</a:t>
            </a:r>
            <a:endParaRPr/>
          </a:p>
        </p:txBody>
      </p:sp>
      <p:sp>
        <p:nvSpPr>
          <p:cNvPr id="241" name="Google Shape;241;p35"/>
          <p:cNvSpPr txBox="1"/>
          <p:nvPr>
            <p:ph idx="1" type="subTitle"/>
          </p:nvPr>
        </p:nvSpPr>
        <p:spPr>
          <a:xfrm>
            <a:off x="265500" y="1626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Reduce overhead costs by anticipating water pump maintenance status</a:t>
            </a:r>
            <a:endParaRPr/>
          </a:p>
        </p:txBody>
      </p:sp>
      <p:pic>
        <p:nvPicPr>
          <p:cNvPr id="242" name="Google Shape;242;p35"/>
          <p:cNvPicPr preferRelativeResize="0"/>
          <p:nvPr/>
        </p:nvPicPr>
        <p:blipFill>
          <a:blip r:embed="rId3">
            <a:alphaModFix/>
          </a:blip>
          <a:stretch>
            <a:fillRect/>
          </a:stretch>
        </p:blipFill>
        <p:spPr>
          <a:xfrm>
            <a:off x="890425" y="2823701"/>
            <a:ext cx="2795340" cy="1867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460950" y="54487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“ASANTE!”</a:t>
            </a:r>
            <a:endParaRPr b="1"/>
          </a:p>
        </p:txBody>
      </p:sp>
      <p:pic>
        <p:nvPicPr>
          <p:cNvPr id="248" name="Google Shape;248;p36"/>
          <p:cNvPicPr preferRelativeResize="0"/>
          <p:nvPr/>
        </p:nvPicPr>
        <p:blipFill>
          <a:blip r:embed="rId3">
            <a:alphaModFix/>
          </a:blip>
          <a:stretch>
            <a:fillRect/>
          </a:stretch>
        </p:blipFill>
        <p:spPr>
          <a:xfrm>
            <a:off x="1362650" y="1452375"/>
            <a:ext cx="1778200" cy="1778200"/>
          </a:xfrm>
          <a:prstGeom prst="rect">
            <a:avLst/>
          </a:prstGeom>
          <a:noFill/>
          <a:ln>
            <a:noFill/>
          </a:ln>
          <a:effectLst>
            <a:outerShdw blurRad="471488" rotWithShape="0" algn="bl" dist="19050">
              <a:srgbClr val="000000">
                <a:alpha val="79000"/>
              </a:srgbClr>
            </a:outerShdw>
          </a:effectLst>
        </p:spPr>
      </p:pic>
      <p:pic>
        <p:nvPicPr>
          <p:cNvPr id="249" name="Google Shape;249;p36"/>
          <p:cNvPicPr preferRelativeResize="0"/>
          <p:nvPr/>
        </p:nvPicPr>
        <p:blipFill rotWithShape="1">
          <a:blip r:embed="rId4">
            <a:alphaModFix/>
          </a:blip>
          <a:srcRect b="8886" l="5959" r="35213" t="15999"/>
          <a:stretch/>
        </p:blipFill>
        <p:spPr>
          <a:xfrm>
            <a:off x="5929875" y="1452375"/>
            <a:ext cx="1856857" cy="1778203"/>
          </a:xfrm>
          <a:prstGeom prst="rect">
            <a:avLst/>
          </a:prstGeom>
          <a:noFill/>
          <a:ln>
            <a:noFill/>
          </a:ln>
          <a:effectLst>
            <a:outerShdw blurRad="457200" rotWithShape="0" algn="bl" dist="19050">
              <a:srgbClr val="000000">
                <a:alpha val="79000"/>
              </a:srgbClr>
            </a:outerShdw>
          </a:effectLst>
        </p:spPr>
      </p:pic>
      <p:pic>
        <p:nvPicPr>
          <p:cNvPr id="250" name="Google Shape;250;p36">
            <a:hlinkClick r:id="rId5"/>
          </p:cNvPr>
          <p:cNvPicPr preferRelativeResize="0"/>
          <p:nvPr/>
        </p:nvPicPr>
        <p:blipFill>
          <a:blip r:embed="rId6">
            <a:alphaModFix/>
          </a:blip>
          <a:stretch>
            <a:fillRect/>
          </a:stretch>
        </p:blipFill>
        <p:spPr>
          <a:xfrm>
            <a:off x="2342325" y="3958200"/>
            <a:ext cx="798525" cy="798525"/>
          </a:xfrm>
          <a:prstGeom prst="rect">
            <a:avLst/>
          </a:prstGeom>
          <a:noFill/>
          <a:ln>
            <a:noFill/>
          </a:ln>
        </p:spPr>
      </p:pic>
      <p:pic>
        <p:nvPicPr>
          <p:cNvPr id="251" name="Google Shape;251;p36"/>
          <p:cNvPicPr preferRelativeResize="0"/>
          <p:nvPr/>
        </p:nvPicPr>
        <p:blipFill>
          <a:blip r:embed="rId7">
            <a:alphaModFix/>
          </a:blip>
          <a:stretch>
            <a:fillRect/>
          </a:stretch>
        </p:blipFill>
        <p:spPr>
          <a:xfrm>
            <a:off x="1362650" y="3958200"/>
            <a:ext cx="798525" cy="798525"/>
          </a:xfrm>
          <a:prstGeom prst="rect">
            <a:avLst/>
          </a:prstGeom>
          <a:noFill/>
          <a:ln>
            <a:noFill/>
          </a:ln>
        </p:spPr>
      </p:pic>
      <p:pic>
        <p:nvPicPr>
          <p:cNvPr id="252" name="Google Shape;252;p36">
            <a:hlinkClick r:id="rId8"/>
          </p:cNvPr>
          <p:cNvPicPr preferRelativeResize="0"/>
          <p:nvPr/>
        </p:nvPicPr>
        <p:blipFill>
          <a:blip r:embed="rId6">
            <a:alphaModFix/>
          </a:blip>
          <a:stretch>
            <a:fillRect/>
          </a:stretch>
        </p:blipFill>
        <p:spPr>
          <a:xfrm>
            <a:off x="6909550" y="3851275"/>
            <a:ext cx="798525" cy="798525"/>
          </a:xfrm>
          <a:prstGeom prst="rect">
            <a:avLst/>
          </a:prstGeom>
          <a:noFill/>
          <a:ln>
            <a:noFill/>
          </a:ln>
        </p:spPr>
      </p:pic>
      <p:pic>
        <p:nvPicPr>
          <p:cNvPr id="253" name="Google Shape;253;p36">
            <a:hlinkClick r:id="rId9"/>
          </p:cNvPr>
          <p:cNvPicPr preferRelativeResize="0"/>
          <p:nvPr/>
        </p:nvPicPr>
        <p:blipFill>
          <a:blip r:embed="rId7">
            <a:alphaModFix/>
          </a:blip>
          <a:stretch>
            <a:fillRect/>
          </a:stretch>
        </p:blipFill>
        <p:spPr>
          <a:xfrm>
            <a:off x="5929875" y="3851275"/>
            <a:ext cx="798525" cy="798525"/>
          </a:xfrm>
          <a:prstGeom prst="rect">
            <a:avLst/>
          </a:prstGeom>
          <a:noFill/>
          <a:ln>
            <a:noFill/>
          </a:ln>
        </p:spPr>
      </p:pic>
      <p:sp>
        <p:nvSpPr>
          <p:cNvPr id="254" name="Google Shape;254;p36"/>
          <p:cNvSpPr txBox="1"/>
          <p:nvPr/>
        </p:nvSpPr>
        <p:spPr>
          <a:xfrm>
            <a:off x="1362650" y="3392650"/>
            <a:ext cx="1778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James Shaw</a:t>
            </a:r>
            <a:endParaRPr b="1" sz="2000">
              <a:solidFill>
                <a:schemeClr val="dk2"/>
              </a:solidFill>
              <a:latin typeface="Roboto"/>
              <a:ea typeface="Roboto"/>
              <a:cs typeface="Roboto"/>
              <a:sym typeface="Roboto"/>
            </a:endParaRPr>
          </a:p>
        </p:txBody>
      </p:sp>
      <p:sp>
        <p:nvSpPr>
          <p:cNvPr id="255" name="Google Shape;255;p36"/>
          <p:cNvSpPr txBox="1"/>
          <p:nvPr/>
        </p:nvSpPr>
        <p:spPr>
          <a:xfrm>
            <a:off x="5433050" y="3392650"/>
            <a:ext cx="29946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Alexander Newton</a:t>
            </a:r>
            <a:endParaRPr b="1" sz="20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0" y="0"/>
            <a:ext cx="9144001" cy="5143500"/>
          </a:xfrm>
          <a:prstGeom prst="rect">
            <a:avLst/>
          </a:prstGeom>
          <a:noFill/>
          <a:ln>
            <a:noFill/>
          </a:ln>
        </p:spPr>
      </p:pic>
      <p:sp>
        <p:nvSpPr>
          <p:cNvPr id="261" name="Google Shape;261;p37"/>
          <p:cNvSpPr txBox="1"/>
          <p:nvPr>
            <p:ph type="title"/>
          </p:nvPr>
        </p:nvSpPr>
        <p:spPr>
          <a:xfrm rot="-1750101">
            <a:off x="1754103" y="657633"/>
            <a:ext cx="5635878" cy="3518869"/>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rPr>
              <a:t>Questions?</a:t>
            </a:r>
            <a:endParaRPr b="1">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Executive Summary</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Current Landscape</a:t>
            </a:r>
            <a:endParaRPr/>
          </a:p>
          <a:p>
            <a:pPr indent="-317500" lvl="1" marL="914400" rtl="0" algn="l">
              <a:spcBef>
                <a:spcPts val="0"/>
              </a:spcBef>
              <a:spcAft>
                <a:spcPts val="0"/>
              </a:spcAft>
              <a:buSzPts val="1400"/>
              <a:buChar char="○"/>
            </a:pPr>
            <a:r>
              <a:rPr lang="en"/>
              <a:t>The Problem </a:t>
            </a:r>
            <a:endParaRPr/>
          </a:p>
          <a:p>
            <a:pPr indent="-317500" lvl="1" marL="914400" rtl="0" algn="l">
              <a:spcBef>
                <a:spcPts val="0"/>
              </a:spcBef>
              <a:spcAft>
                <a:spcPts val="0"/>
              </a:spcAft>
              <a:buSzPts val="1400"/>
              <a:buChar char="○"/>
            </a:pPr>
            <a:r>
              <a:rPr lang="en"/>
              <a:t>Data Understanding</a:t>
            </a:r>
            <a:endParaRPr/>
          </a:p>
          <a:p>
            <a:pPr indent="-317500" lvl="1" marL="914400" rtl="0" algn="l">
              <a:spcBef>
                <a:spcPts val="0"/>
              </a:spcBef>
              <a:spcAft>
                <a:spcPts val="0"/>
              </a:spcAft>
              <a:buSzPts val="1400"/>
              <a:buChar char="○"/>
            </a:pPr>
            <a:r>
              <a:rPr lang="en"/>
              <a:t>Data Limitations</a:t>
            </a:r>
            <a:br>
              <a:rPr lang="en"/>
            </a:br>
            <a:endParaRPr/>
          </a:p>
          <a:p>
            <a:pPr indent="-342900" lvl="0" marL="457200" rtl="0" algn="l">
              <a:spcBef>
                <a:spcPts val="0"/>
              </a:spcBef>
              <a:spcAft>
                <a:spcPts val="0"/>
              </a:spcAft>
              <a:buSzPts val="1800"/>
              <a:buChar char="●"/>
            </a:pPr>
            <a:r>
              <a:rPr lang="en"/>
              <a:t>Predictive Analysis</a:t>
            </a:r>
            <a:endParaRPr/>
          </a:p>
          <a:p>
            <a:pPr indent="-317500" lvl="1" marL="914400" rtl="0" algn="l">
              <a:spcBef>
                <a:spcPts val="0"/>
              </a:spcBef>
              <a:spcAft>
                <a:spcPts val="0"/>
              </a:spcAft>
              <a:buSzPts val="1400"/>
              <a:buChar char="○"/>
            </a:pPr>
            <a:r>
              <a:rPr lang="en"/>
              <a:t>Our Model</a:t>
            </a:r>
            <a:endParaRPr/>
          </a:p>
          <a:p>
            <a:pPr indent="-317500" lvl="1" marL="914400" rtl="0" algn="l">
              <a:spcBef>
                <a:spcPts val="0"/>
              </a:spcBef>
              <a:spcAft>
                <a:spcPts val="0"/>
              </a:spcAft>
              <a:buSzPts val="1400"/>
              <a:buChar char="○"/>
            </a:pPr>
            <a:r>
              <a:rPr lang="en"/>
              <a:t>Feature Importance</a:t>
            </a:r>
            <a:endParaRPr/>
          </a:p>
          <a:p>
            <a:pPr indent="-317500" lvl="1" marL="914400" rtl="0" algn="l">
              <a:spcBef>
                <a:spcPts val="0"/>
              </a:spcBef>
              <a:spcAft>
                <a:spcPts val="0"/>
              </a:spcAft>
              <a:buSzPts val="1400"/>
              <a:buChar char="○"/>
            </a:pPr>
            <a:r>
              <a:rPr lang="en"/>
              <a:t>Model Performance</a:t>
            </a:r>
            <a:br>
              <a:rPr lang="en"/>
            </a:br>
            <a:endParaRPr/>
          </a:p>
          <a:p>
            <a:pPr indent="-342900" lvl="0" marL="457200" rtl="0" algn="l">
              <a:spcBef>
                <a:spcPts val="0"/>
              </a:spcBef>
              <a:spcAft>
                <a:spcPts val="0"/>
              </a:spcAft>
              <a:buSzPts val="1800"/>
              <a:buChar char="●"/>
            </a:pPr>
            <a:r>
              <a:rPr lang="en"/>
              <a:t>Conclusion</a:t>
            </a:r>
            <a:endParaRPr/>
          </a:p>
          <a:p>
            <a:pPr indent="-317500" lvl="1" marL="914400" rtl="0" algn="l">
              <a:spcBef>
                <a:spcPts val="0"/>
              </a:spcBef>
              <a:spcAft>
                <a:spcPts val="0"/>
              </a:spcAft>
              <a:buSzPts val="1400"/>
              <a:buChar char="○"/>
            </a:pPr>
            <a:r>
              <a:rPr lang="en"/>
              <a:t>Improvement Areas</a:t>
            </a:r>
            <a:endParaRPr/>
          </a:p>
          <a:p>
            <a:pPr indent="-317500" lvl="1" marL="914400" rtl="0" algn="l">
              <a:spcBef>
                <a:spcPts val="0"/>
              </a:spcBef>
              <a:spcAft>
                <a:spcPts val="0"/>
              </a:spcAft>
              <a:buSzPts val="1400"/>
              <a:buChar char="○"/>
            </a:pPr>
            <a:r>
              <a:rPr lang="en"/>
              <a:t>Growth Opportunities</a:t>
            </a:r>
            <a:endParaRPr/>
          </a:p>
          <a:p>
            <a:pPr indent="-317500" lvl="1" marL="914400" rtl="0" algn="l">
              <a:spcBef>
                <a:spcPts val="0"/>
              </a:spcBef>
              <a:spcAft>
                <a:spcPts val="0"/>
              </a:spcAft>
              <a:buSzPts val="1400"/>
              <a:buChar char="○"/>
            </a:pPr>
            <a:r>
              <a:rPr lang="en"/>
              <a:t>Takeaways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90225" y="32385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Problem</a:t>
            </a:r>
            <a:endParaRPr u="sng"/>
          </a:p>
        </p:txBody>
      </p:sp>
      <p:sp>
        <p:nvSpPr>
          <p:cNvPr id="83" name="Google Shape;83;p16"/>
          <p:cNvSpPr txBox="1"/>
          <p:nvPr/>
        </p:nvSpPr>
        <p:spPr>
          <a:xfrm>
            <a:off x="6267300" y="1365525"/>
            <a:ext cx="1791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84" name="Google Shape;84;p16"/>
          <p:cNvSpPr txBox="1"/>
          <p:nvPr/>
        </p:nvSpPr>
        <p:spPr>
          <a:xfrm>
            <a:off x="3033725" y="1365525"/>
            <a:ext cx="2143200" cy="1000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85" name="Google Shape;85;p16"/>
          <p:cNvSpPr txBox="1"/>
          <p:nvPr/>
        </p:nvSpPr>
        <p:spPr>
          <a:xfrm>
            <a:off x="380825" y="1371525"/>
            <a:ext cx="1686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86" name="Google Shape;86;p16"/>
          <p:cNvCxnSpPr>
            <a:stCxn id="85" idx="3"/>
            <a:endCxn id="84" idx="1"/>
          </p:cNvCxnSpPr>
          <p:nvPr/>
        </p:nvCxnSpPr>
        <p:spPr>
          <a:xfrm flipH="1" rot="10800000">
            <a:off x="2066825" y="1865625"/>
            <a:ext cx="966900" cy="6000"/>
          </a:xfrm>
          <a:prstGeom prst="straightConnector1">
            <a:avLst/>
          </a:prstGeom>
          <a:noFill/>
          <a:ln cap="flat" cmpd="sng" w="76200">
            <a:solidFill>
              <a:schemeClr val="lt2"/>
            </a:solidFill>
            <a:prstDash val="solid"/>
            <a:round/>
            <a:headEnd len="med" w="med" type="oval"/>
            <a:tailEnd len="med" w="med" type="triangle"/>
          </a:ln>
        </p:spPr>
      </p:cxnSp>
      <p:cxnSp>
        <p:nvCxnSpPr>
          <p:cNvPr id="87" name="Google Shape;87;p16"/>
          <p:cNvCxnSpPr>
            <a:stCxn id="84" idx="3"/>
            <a:endCxn id="83" idx="1"/>
          </p:cNvCxnSpPr>
          <p:nvPr/>
        </p:nvCxnSpPr>
        <p:spPr>
          <a:xfrm>
            <a:off x="5176925" y="1865625"/>
            <a:ext cx="1090500" cy="0"/>
          </a:xfrm>
          <a:prstGeom prst="straightConnector1">
            <a:avLst/>
          </a:prstGeom>
          <a:noFill/>
          <a:ln cap="flat" cmpd="sng" w="76200">
            <a:solidFill>
              <a:schemeClr val="lt2"/>
            </a:solidFill>
            <a:prstDash val="solid"/>
            <a:round/>
            <a:headEnd len="med" w="med" type="oval"/>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7"/>
          <p:cNvCxnSpPr>
            <a:stCxn id="93" idx="0"/>
            <a:endCxn id="94" idx="3"/>
          </p:cNvCxnSpPr>
          <p:nvPr/>
        </p:nvCxnSpPr>
        <p:spPr>
          <a:xfrm flipH="1" rot="5400000">
            <a:off x="3969450" y="521325"/>
            <a:ext cx="1611600" cy="4775100"/>
          </a:xfrm>
          <a:prstGeom prst="bentConnector3">
            <a:avLst>
              <a:gd fmla="val 60715" name="adj1"/>
            </a:avLst>
          </a:prstGeom>
          <a:noFill/>
          <a:ln cap="flat" cmpd="sng" w="28575">
            <a:solidFill>
              <a:srgbClr val="FF0000"/>
            </a:solidFill>
            <a:prstDash val="solid"/>
            <a:round/>
            <a:headEnd len="med" w="med" type="none"/>
            <a:tailEnd len="med" w="med" type="none"/>
          </a:ln>
        </p:spPr>
      </p:cxnSp>
      <p:sp>
        <p:nvSpPr>
          <p:cNvPr id="95" name="Google Shape;95;p17"/>
          <p:cNvSpPr txBox="1"/>
          <p:nvPr>
            <p:ph type="title"/>
          </p:nvPr>
        </p:nvSpPr>
        <p:spPr>
          <a:xfrm>
            <a:off x="290225" y="32385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Problem</a:t>
            </a:r>
            <a:endParaRPr u="sng"/>
          </a:p>
        </p:txBody>
      </p:sp>
      <p:sp>
        <p:nvSpPr>
          <p:cNvPr id="96" name="Google Shape;96;p17"/>
          <p:cNvSpPr txBox="1"/>
          <p:nvPr>
            <p:ph type="title"/>
          </p:nvPr>
        </p:nvSpPr>
        <p:spPr>
          <a:xfrm>
            <a:off x="290225" y="262890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Solution</a:t>
            </a:r>
            <a:endParaRPr u="sng"/>
          </a:p>
        </p:txBody>
      </p:sp>
      <p:sp>
        <p:nvSpPr>
          <p:cNvPr id="97" name="Google Shape;97;p17"/>
          <p:cNvSpPr txBox="1"/>
          <p:nvPr/>
        </p:nvSpPr>
        <p:spPr>
          <a:xfrm>
            <a:off x="6267300" y="1365525"/>
            <a:ext cx="1791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98" name="Google Shape;98;p17"/>
          <p:cNvSpPr txBox="1"/>
          <p:nvPr/>
        </p:nvSpPr>
        <p:spPr>
          <a:xfrm>
            <a:off x="3033725" y="1365525"/>
            <a:ext cx="2143200" cy="1000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99" name="Google Shape;99;p17"/>
          <p:cNvSpPr txBox="1"/>
          <p:nvPr/>
        </p:nvSpPr>
        <p:spPr>
          <a:xfrm>
            <a:off x="380825" y="1371525"/>
            <a:ext cx="1686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100" name="Google Shape;100;p17"/>
          <p:cNvCxnSpPr>
            <a:stCxn id="99" idx="3"/>
            <a:endCxn id="98" idx="1"/>
          </p:cNvCxnSpPr>
          <p:nvPr/>
        </p:nvCxnSpPr>
        <p:spPr>
          <a:xfrm flipH="1" rot="10800000">
            <a:off x="2066825" y="1865625"/>
            <a:ext cx="966900" cy="6000"/>
          </a:xfrm>
          <a:prstGeom prst="straightConnector1">
            <a:avLst/>
          </a:prstGeom>
          <a:noFill/>
          <a:ln cap="flat" cmpd="sng" w="76200">
            <a:solidFill>
              <a:schemeClr val="lt2"/>
            </a:solidFill>
            <a:prstDash val="solid"/>
            <a:round/>
            <a:headEnd len="med" w="med" type="oval"/>
            <a:tailEnd len="med" w="med" type="triangle"/>
          </a:ln>
        </p:spPr>
      </p:cxnSp>
      <p:cxnSp>
        <p:nvCxnSpPr>
          <p:cNvPr id="101" name="Google Shape;101;p17"/>
          <p:cNvCxnSpPr>
            <a:stCxn id="98" idx="3"/>
            <a:endCxn id="97" idx="1"/>
          </p:cNvCxnSpPr>
          <p:nvPr/>
        </p:nvCxnSpPr>
        <p:spPr>
          <a:xfrm>
            <a:off x="5176925" y="1865625"/>
            <a:ext cx="1090500" cy="0"/>
          </a:xfrm>
          <a:prstGeom prst="straightConnector1">
            <a:avLst/>
          </a:prstGeom>
          <a:noFill/>
          <a:ln cap="flat" cmpd="sng" w="76200">
            <a:solidFill>
              <a:schemeClr val="lt2"/>
            </a:solidFill>
            <a:prstDash val="solid"/>
            <a:round/>
            <a:headEnd len="med" w="med" type="oval"/>
            <a:tailEnd len="med" w="med" type="triangle"/>
          </a:ln>
        </p:spPr>
      </p:cxnSp>
      <p:sp>
        <p:nvSpPr>
          <p:cNvPr id="102" name="Google Shape;102;p17"/>
          <p:cNvSpPr txBox="1"/>
          <p:nvPr/>
        </p:nvSpPr>
        <p:spPr>
          <a:xfrm>
            <a:off x="380825" y="3714675"/>
            <a:ext cx="1686000" cy="1209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Enable more efficient market planning</a:t>
            </a:r>
            <a:endParaRPr sz="1700">
              <a:latin typeface="Roboto"/>
              <a:ea typeface="Roboto"/>
              <a:cs typeface="Roboto"/>
              <a:sym typeface="Roboto"/>
            </a:endParaRPr>
          </a:p>
        </p:txBody>
      </p:sp>
      <p:sp>
        <p:nvSpPr>
          <p:cNvPr id="103" name="Google Shape;103;p17"/>
          <p:cNvSpPr txBox="1"/>
          <p:nvPr/>
        </p:nvSpPr>
        <p:spPr>
          <a:xfrm>
            <a:off x="3047825" y="3714675"/>
            <a:ext cx="2143200" cy="1209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Reduce volatility &amp; increase profitability for  maintenance providers</a:t>
            </a:r>
            <a:endParaRPr sz="1700">
              <a:latin typeface="Roboto"/>
              <a:ea typeface="Roboto"/>
              <a:cs typeface="Roboto"/>
              <a:sym typeface="Roboto"/>
            </a:endParaRPr>
          </a:p>
        </p:txBody>
      </p:sp>
      <p:sp>
        <p:nvSpPr>
          <p:cNvPr id="93" name="Google Shape;93;p17"/>
          <p:cNvSpPr txBox="1"/>
          <p:nvPr/>
        </p:nvSpPr>
        <p:spPr>
          <a:xfrm>
            <a:off x="6229350" y="3714675"/>
            <a:ext cx="1866900" cy="12096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Increase number &amp; spread of maintenance providers</a:t>
            </a:r>
            <a:endParaRPr sz="1700">
              <a:latin typeface="Roboto"/>
              <a:ea typeface="Roboto"/>
              <a:cs typeface="Roboto"/>
              <a:sym typeface="Roboto"/>
            </a:endParaRPr>
          </a:p>
        </p:txBody>
      </p:sp>
      <p:cxnSp>
        <p:nvCxnSpPr>
          <p:cNvPr id="104" name="Google Shape;104;p17"/>
          <p:cNvCxnSpPr>
            <a:stCxn id="102" idx="3"/>
            <a:endCxn id="103" idx="1"/>
          </p:cNvCxnSpPr>
          <p:nvPr/>
        </p:nvCxnSpPr>
        <p:spPr>
          <a:xfrm>
            <a:off x="2066825" y="4319475"/>
            <a:ext cx="981000" cy="0"/>
          </a:xfrm>
          <a:prstGeom prst="straightConnector1">
            <a:avLst/>
          </a:prstGeom>
          <a:noFill/>
          <a:ln cap="flat" cmpd="sng" w="76200">
            <a:solidFill>
              <a:schemeClr val="lt2"/>
            </a:solidFill>
            <a:prstDash val="solid"/>
            <a:round/>
            <a:headEnd len="med" w="med" type="oval"/>
            <a:tailEnd len="med" w="med" type="triangle"/>
          </a:ln>
        </p:spPr>
      </p:cxnSp>
      <p:cxnSp>
        <p:nvCxnSpPr>
          <p:cNvPr id="105" name="Google Shape;105;p17"/>
          <p:cNvCxnSpPr>
            <a:stCxn id="103" idx="3"/>
            <a:endCxn id="93" idx="1"/>
          </p:cNvCxnSpPr>
          <p:nvPr/>
        </p:nvCxnSpPr>
        <p:spPr>
          <a:xfrm>
            <a:off x="5191025" y="4319475"/>
            <a:ext cx="1038300" cy="0"/>
          </a:xfrm>
          <a:prstGeom prst="straightConnector1">
            <a:avLst/>
          </a:prstGeom>
          <a:noFill/>
          <a:ln cap="flat" cmpd="sng" w="76200">
            <a:solidFill>
              <a:schemeClr val="lt2"/>
            </a:solidFill>
            <a:prstDash val="solid"/>
            <a:round/>
            <a:headEnd len="med" w="med" type="oval"/>
            <a:tailEnd len="med" w="med" type="triangle"/>
          </a:ln>
        </p:spPr>
      </p:cxnSp>
      <p:sp>
        <p:nvSpPr>
          <p:cNvPr id="94" name="Google Shape;94;p17"/>
          <p:cNvSpPr/>
          <p:nvPr/>
        </p:nvSpPr>
        <p:spPr>
          <a:xfrm>
            <a:off x="2183525" y="1426275"/>
            <a:ext cx="850200" cy="890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Landscape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3194150" y="1896625"/>
            <a:ext cx="2617590" cy="2689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6055562" y="1896625"/>
            <a:ext cx="2833275" cy="2689626"/>
          </a:xfrm>
          <a:prstGeom prst="rect">
            <a:avLst/>
          </a:prstGeom>
          <a:noFill/>
          <a:ln>
            <a:noFill/>
          </a:ln>
        </p:spPr>
      </p:pic>
      <p:pic>
        <p:nvPicPr>
          <p:cNvPr id="117" name="Google Shape;117;p19"/>
          <p:cNvPicPr preferRelativeResize="0"/>
          <p:nvPr/>
        </p:nvPicPr>
        <p:blipFill>
          <a:blip r:embed="rId5">
            <a:alphaModFix/>
          </a:blip>
          <a:stretch>
            <a:fillRect/>
          </a:stretch>
        </p:blipFill>
        <p:spPr>
          <a:xfrm>
            <a:off x="73050" y="1896625"/>
            <a:ext cx="2815851" cy="2689626"/>
          </a:xfrm>
          <a:prstGeom prst="rect">
            <a:avLst/>
          </a:prstGeom>
          <a:noFill/>
          <a:ln>
            <a:noFill/>
          </a:ln>
        </p:spPr>
      </p:pic>
      <p:sp>
        <p:nvSpPr>
          <p:cNvPr id="118" name="Google Shape;118;p19"/>
          <p:cNvSpPr txBox="1"/>
          <p:nvPr/>
        </p:nvSpPr>
        <p:spPr>
          <a:xfrm>
            <a:off x="664375" y="171450"/>
            <a:ext cx="77904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Roboto Slab"/>
                <a:ea typeface="Roboto Slab"/>
                <a:cs typeface="Roboto Slab"/>
                <a:sym typeface="Roboto Slab"/>
              </a:rPr>
              <a:t>Data Understanding:</a:t>
            </a:r>
            <a:endParaRPr sz="3600">
              <a:solidFill>
                <a:schemeClr val="dk1"/>
              </a:solidFill>
              <a:latin typeface="Roboto Slab"/>
              <a:ea typeface="Roboto Slab"/>
              <a:cs typeface="Roboto Slab"/>
              <a:sym typeface="Roboto Slab"/>
            </a:endParaRPr>
          </a:p>
          <a:p>
            <a:pPr indent="0" lvl="0" marL="0" rtl="0" algn="ctr">
              <a:spcBef>
                <a:spcPts val="0"/>
              </a:spcBef>
              <a:spcAft>
                <a:spcPts val="0"/>
              </a:spcAft>
              <a:buNone/>
            </a:pPr>
            <a:r>
              <a:rPr i="1" lang="en" sz="3200">
                <a:solidFill>
                  <a:schemeClr val="accent5"/>
                </a:solidFill>
                <a:latin typeface="Roboto"/>
                <a:ea typeface="Roboto"/>
                <a:cs typeface="Roboto"/>
                <a:sym typeface="Roboto"/>
              </a:rPr>
              <a:t>Geographical</a:t>
            </a:r>
            <a:endParaRPr i="1" sz="3200">
              <a:solidFill>
                <a:schemeClr val="accent5"/>
              </a:solidFill>
              <a:latin typeface="Roboto"/>
              <a:ea typeface="Roboto"/>
              <a:cs typeface="Roboto"/>
              <a:sym typeface="Roboto"/>
            </a:endParaRPr>
          </a:p>
        </p:txBody>
      </p:sp>
      <p:sp>
        <p:nvSpPr>
          <p:cNvPr id="119" name="Google Shape;119;p19"/>
          <p:cNvSpPr txBox="1"/>
          <p:nvPr/>
        </p:nvSpPr>
        <p:spPr>
          <a:xfrm>
            <a:off x="448825" y="4729075"/>
            <a:ext cx="20643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0" name="Google Shape;120;p19"/>
          <p:cNvSpPr txBox="1"/>
          <p:nvPr/>
        </p:nvSpPr>
        <p:spPr>
          <a:xfrm>
            <a:off x="448825"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Functional</a:t>
            </a:r>
            <a:endParaRPr>
              <a:solidFill>
                <a:schemeClr val="dk1"/>
              </a:solidFill>
              <a:latin typeface="Roboto"/>
              <a:ea typeface="Roboto"/>
              <a:cs typeface="Roboto"/>
              <a:sym typeface="Roboto"/>
            </a:endParaRPr>
          </a:p>
        </p:txBody>
      </p:sp>
      <p:sp>
        <p:nvSpPr>
          <p:cNvPr id="121" name="Google Shape;121;p19"/>
          <p:cNvSpPr txBox="1"/>
          <p:nvPr/>
        </p:nvSpPr>
        <p:spPr>
          <a:xfrm>
            <a:off x="3470788"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Needs Repair</a:t>
            </a:r>
            <a:endParaRPr>
              <a:latin typeface="Roboto"/>
              <a:ea typeface="Roboto"/>
              <a:cs typeface="Roboto"/>
              <a:sym typeface="Roboto"/>
            </a:endParaRPr>
          </a:p>
        </p:txBody>
      </p:sp>
      <p:sp>
        <p:nvSpPr>
          <p:cNvPr id="122" name="Google Shape;122;p19"/>
          <p:cNvSpPr txBox="1"/>
          <p:nvPr/>
        </p:nvSpPr>
        <p:spPr>
          <a:xfrm>
            <a:off x="6440038"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Non-</a:t>
            </a:r>
            <a:r>
              <a:rPr lang="en">
                <a:solidFill>
                  <a:schemeClr val="dk1"/>
                </a:solidFill>
                <a:latin typeface="Roboto"/>
                <a:ea typeface="Roboto"/>
                <a:cs typeface="Roboto"/>
                <a:sym typeface="Roboto"/>
              </a:rPr>
              <a:t>Functional</a:t>
            </a:r>
            <a:endParaRPr>
              <a:latin typeface="Roboto"/>
              <a:ea typeface="Roboto"/>
              <a:cs typeface="Roboto"/>
              <a:sym typeface="Roboto"/>
            </a:endParaRPr>
          </a:p>
        </p:txBody>
      </p:sp>
      <p:cxnSp>
        <p:nvCxnSpPr>
          <p:cNvPr id="123" name="Google Shape;123;p19"/>
          <p:cNvCxnSpPr>
            <a:stCxn id="120" idx="0"/>
            <a:endCxn id="117" idx="2"/>
          </p:cNvCxnSpPr>
          <p:nvPr/>
        </p:nvCxnSpPr>
        <p:spPr>
          <a:xfrm rot="10800000">
            <a:off x="1480975" y="4586275"/>
            <a:ext cx="0" cy="142800"/>
          </a:xfrm>
          <a:prstGeom prst="straightConnector1">
            <a:avLst/>
          </a:prstGeom>
          <a:noFill/>
          <a:ln cap="flat" cmpd="sng" w="19050">
            <a:solidFill>
              <a:schemeClr val="lt2"/>
            </a:solidFill>
            <a:prstDash val="solid"/>
            <a:round/>
            <a:headEnd len="med" w="med" type="none"/>
            <a:tailEnd len="med" w="med" type="none"/>
          </a:ln>
        </p:spPr>
      </p:cxnSp>
      <p:cxnSp>
        <p:nvCxnSpPr>
          <p:cNvPr id="124" name="Google Shape;124;p19"/>
          <p:cNvCxnSpPr/>
          <p:nvPr/>
        </p:nvCxnSpPr>
        <p:spPr>
          <a:xfrm rot="10800000">
            <a:off x="4559575" y="4586275"/>
            <a:ext cx="0" cy="142800"/>
          </a:xfrm>
          <a:prstGeom prst="straightConnector1">
            <a:avLst/>
          </a:prstGeom>
          <a:noFill/>
          <a:ln cap="flat" cmpd="sng" w="19050">
            <a:solidFill>
              <a:schemeClr val="lt2"/>
            </a:solidFill>
            <a:prstDash val="solid"/>
            <a:round/>
            <a:headEnd len="med" w="med" type="none"/>
            <a:tailEnd len="med" w="med" type="none"/>
          </a:ln>
        </p:spPr>
      </p:cxnSp>
      <p:cxnSp>
        <p:nvCxnSpPr>
          <p:cNvPr id="125" name="Google Shape;125;p19"/>
          <p:cNvCxnSpPr/>
          <p:nvPr/>
        </p:nvCxnSpPr>
        <p:spPr>
          <a:xfrm rot="10800000">
            <a:off x="7472188" y="4586275"/>
            <a:ext cx="0" cy="1428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65500" y="665200"/>
            <a:ext cx="4045200" cy="8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Understanding</a:t>
            </a:r>
            <a:endParaRPr/>
          </a:p>
        </p:txBody>
      </p:sp>
      <p:sp>
        <p:nvSpPr>
          <p:cNvPr id="131" name="Google Shape;131;p20"/>
          <p:cNvSpPr txBox="1"/>
          <p:nvPr>
            <p:ph idx="1" type="subTitle"/>
          </p:nvPr>
        </p:nvSpPr>
        <p:spPr>
          <a:xfrm>
            <a:off x="265500" y="1226250"/>
            <a:ext cx="4045200" cy="9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Obtained from Taarifa and Tanzanian Water Ministry</a:t>
            </a:r>
            <a:endParaRPr/>
          </a:p>
        </p:txBody>
      </p:sp>
      <p:sp>
        <p:nvSpPr>
          <p:cNvPr id="132" name="Google Shape;132;p20"/>
          <p:cNvSpPr txBox="1"/>
          <p:nvPr>
            <p:ph idx="2" type="body"/>
          </p:nvPr>
        </p:nvSpPr>
        <p:spPr>
          <a:xfrm>
            <a:off x="415300" y="2183600"/>
            <a:ext cx="3837000" cy="2511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59,400 entries</a:t>
            </a:r>
            <a:endParaRPr sz="1600"/>
          </a:p>
          <a:p>
            <a:pPr indent="-330200" lvl="0" marL="457200" rtl="0" algn="l">
              <a:spcBef>
                <a:spcPts val="0"/>
              </a:spcBef>
              <a:spcAft>
                <a:spcPts val="0"/>
              </a:spcAft>
              <a:buSzPts val="1600"/>
              <a:buChar char="●"/>
            </a:pPr>
            <a:r>
              <a:rPr lang="en" sz="1600"/>
              <a:t>38 properties per entry</a:t>
            </a:r>
            <a:endParaRPr sz="1600"/>
          </a:p>
          <a:p>
            <a:pPr indent="-330200" lvl="0" marL="457200" rtl="0" algn="l">
              <a:spcBef>
                <a:spcPts val="0"/>
              </a:spcBef>
              <a:spcAft>
                <a:spcPts val="0"/>
              </a:spcAft>
              <a:buSzPts val="1600"/>
              <a:buChar char="●"/>
            </a:pPr>
            <a:r>
              <a:rPr lang="en" sz="1600"/>
              <a:t>Properties cover:</a:t>
            </a:r>
            <a:endParaRPr sz="1600"/>
          </a:p>
          <a:p>
            <a:pPr indent="-311150" lvl="1" marL="914400" rtl="0" algn="l">
              <a:spcBef>
                <a:spcPts val="0"/>
              </a:spcBef>
              <a:spcAft>
                <a:spcPts val="0"/>
              </a:spcAft>
              <a:buSzPts val="1300"/>
              <a:buChar char="○"/>
            </a:pPr>
            <a:r>
              <a:rPr lang="en" sz="1300"/>
              <a:t>Geography</a:t>
            </a:r>
            <a:endParaRPr sz="1300"/>
          </a:p>
          <a:p>
            <a:pPr indent="-311150" lvl="1" marL="914400" rtl="0" algn="l">
              <a:spcBef>
                <a:spcPts val="0"/>
              </a:spcBef>
              <a:spcAft>
                <a:spcPts val="0"/>
              </a:spcAft>
              <a:buSzPts val="1300"/>
              <a:buChar char="○"/>
            </a:pPr>
            <a:r>
              <a:rPr lang="en" sz="1300"/>
              <a:t>Geology</a:t>
            </a:r>
            <a:endParaRPr sz="1300"/>
          </a:p>
          <a:p>
            <a:pPr indent="-311150" lvl="1" marL="914400" rtl="0" algn="l">
              <a:spcBef>
                <a:spcPts val="0"/>
              </a:spcBef>
              <a:spcAft>
                <a:spcPts val="0"/>
              </a:spcAft>
              <a:buSzPts val="1300"/>
              <a:buChar char="○"/>
            </a:pPr>
            <a:r>
              <a:rPr lang="en" sz="1300"/>
              <a:t>Community Engagement</a:t>
            </a:r>
            <a:endParaRPr sz="1300"/>
          </a:p>
          <a:p>
            <a:pPr indent="-311150" lvl="1" marL="914400" rtl="0" algn="l">
              <a:spcBef>
                <a:spcPts val="0"/>
              </a:spcBef>
              <a:spcAft>
                <a:spcPts val="0"/>
              </a:spcAft>
              <a:buSzPts val="1300"/>
              <a:buChar char="○"/>
            </a:pPr>
            <a:r>
              <a:rPr lang="en" sz="1300"/>
              <a:t>Operational habits</a:t>
            </a:r>
            <a:endParaRPr sz="1300"/>
          </a:p>
          <a:p>
            <a:pPr indent="-311150" lvl="1" marL="914400" rtl="0" algn="l">
              <a:spcBef>
                <a:spcPts val="0"/>
              </a:spcBef>
              <a:spcAft>
                <a:spcPts val="0"/>
              </a:spcAft>
              <a:buSzPts val="1300"/>
              <a:buChar char="○"/>
            </a:pPr>
            <a:r>
              <a:rPr lang="en" sz="1300"/>
              <a:t>Age</a:t>
            </a:r>
            <a:endParaRPr sz="1300"/>
          </a:p>
          <a:p>
            <a:pPr indent="-311150" lvl="1" marL="914400" rtl="0" algn="l">
              <a:spcBef>
                <a:spcPts val="0"/>
              </a:spcBef>
              <a:spcAft>
                <a:spcPts val="0"/>
              </a:spcAft>
              <a:buSzPts val="1300"/>
              <a:buChar char="○"/>
            </a:pPr>
            <a:r>
              <a:rPr lang="en" sz="1300"/>
              <a:t>Resource availability</a:t>
            </a:r>
            <a:endParaRPr sz="1300"/>
          </a:p>
          <a:p>
            <a:pPr indent="-311150" lvl="1" marL="914400" rtl="0" algn="l">
              <a:spcBef>
                <a:spcPts val="0"/>
              </a:spcBef>
              <a:spcAft>
                <a:spcPts val="0"/>
              </a:spcAft>
              <a:buSzPts val="1300"/>
              <a:buChar char="○"/>
            </a:pPr>
            <a:r>
              <a:rPr lang="en" sz="1300"/>
              <a:t>Waterpoint specifics </a:t>
            </a:r>
            <a:endParaRPr sz="900"/>
          </a:p>
        </p:txBody>
      </p:sp>
      <p:pic>
        <p:nvPicPr>
          <p:cNvPr id="133" name="Google Shape;133;p20"/>
          <p:cNvPicPr preferRelativeResize="0"/>
          <p:nvPr/>
        </p:nvPicPr>
        <p:blipFill>
          <a:blip r:embed="rId3">
            <a:alphaModFix/>
          </a:blip>
          <a:stretch>
            <a:fillRect/>
          </a:stretch>
        </p:blipFill>
        <p:spPr>
          <a:xfrm>
            <a:off x="4985200" y="152400"/>
            <a:ext cx="3745600" cy="2174350"/>
          </a:xfrm>
          <a:prstGeom prst="rect">
            <a:avLst/>
          </a:prstGeom>
          <a:noFill/>
          <a:ln>
            <a:noFill/>
          </a:ln>
        </p:spPr>
      </p:pic>
      <p:pic>
        <p:nvPicPr>
          <p:cNvPr id="134" name="Google Shape;134;p20"/>
          <p:cNvPicPr preferRelativeResize="0"/>
          <p:nvPr/>
        </p:nvPicPr>
        <p:blipFill>
          <a:blip r:embed="rId4">
            <a:alphaModFix/>
          </a:blip>
          <a:stretch>
            <a:fillRect/>
          </a:stretch>
        </p:blipFill>
        <p:spPr>
          <a:xfrm>
            <a:off x="4985200" y="2479150"/>
            <a:ext cx="3745599" cy="251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21"/>
          <p:cNvCxnSpPr>
            <a:stCxn id="140" idx="3"/>
            <a:endCxn id="141" idx="1"/>
          </p:cNvCxnSpPr>
          <p:nvPr/>
        </p:nvCxnSpPr>
        <p:spPr>
          <a:xfrm flipH="1" rot="10800000">
            <a:off x="2404050" y="1783650"/>
            <a:ext cx="3414300" cy="2317200"/>
          </a:xfrm>
          <a:prstGeom prst="curvedConnector3">
            <a:avLst>
              <a:gd fmla="val 50000" name="adj1"/>
            </a:avLst>
          </a:prstGeom>
          <a:noFill/>
          <a:ln cap="flat" cmpd="sng" w="38100">
            <a:solidFill>
              <a:schemeClr val="accent5"/>
            </a:solidFill>
            <a:prstDash val="solid"/>
            <a:round/>
            <a:headEnd len="med" w="med" type="none"/>
            <a:tailEnd len="med" w="med" type="none"/>
          </a:ln>
        </p:spPr>
      </p:cxnSp>
      <p:sp>
        <p:nvSpPr>
          <p:cNvPr id="142" name="Google Shape;142;p21"/>
          <p:cNvSpPr txBox="1"/>
          <p:nvPr>
            <p:ph type="title"/>
          </p:nvPr>
        </p:nvSpPr>
        <p:spPr>
          <a:xfrm>
            <a:off x="265500" y="314900"/>
            <a:ext cx="4045200" cy="8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Limitations</a:t>
            </a:r>
            <a:endParaRPr/>
          </a:p>
        </p:txBody>
      </p:sp>
      <p:sp>
        <p:nvSpPr>
          <p:cNvPr id="143" name="Google Shape;143;p21"/>
          <p:cNvSpPr txBox="1"/>
          <p:nvPr>
            <p:ph idx="2" type="body"/>
          </p:nvPr>
        </p:nvSpPr>
        <p:spPr>
          <a:xfrm>
            <a:off x="4951050" y="198850"/>
            <a:ext cx="3837000" cy="24678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Data Correction Strategies:</a:t>
            </a:r>
            <a:endParaRPr>
              <a:latin typeface="Roboto Slab"/>
              <a:ea typeface="Roboto Slab"/>
              <a:cs typeface="Roboto Slab"/>
              <a:sym typeface="Roboto Slab"/>
            </a:endParaRPr>
          </a:p>
          <a:p>
            <a:pPr indent="0" lvl="0" marL="0" rtl="0" algn="l">
              <a:spcBef>
                <a:spcPts val="1600"/>
              </a:spcBef>
              <a:spcAft>
                <a:spcPts val="1600"/>
              </a:spcAft>
              <a:buNone/>
            </a:pPr>
            <a:r>
              <a:t/>
            </a:r>
            <a:endParaRPr/>
          </a:p>
        </p:txBody>
      </p:sp>
      <p:sp>
        <p:nvSpPr>
          <p:cNvPr id="144" name="Google Shape;144;p21"/>
          <p:cNvSpPr txBox="1"/>
          <p:nvPr/>
        </p:nvSpPr>
        <p:spPr>
          <a:xfrm>
            <a:off x="444525" y="1206500"/>
            <a:ext cx="2612100" cy="57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M</a:t>
            </a:r>
            <a:r>
              <a:rPr lang="en" sz="1800">
                <a:solidFill>
                  <a:schemeClr val="dk1"/>
                </a:solidFill>
                <a:latin typeface="Roboto"/>
                <a:ea typeface="Roboto"/>
                <a:cs typeface="Roboto"/>
                <a:sym typeface="Roboto"/>
              </a:rPr>
              <a:t>ultiple reporters</a:t>
            </a:r>
            <a:endParaRPr>
              <a:solidFill>
                <a:schemeClr val="dk1"/>
              </a:solidFill>
              <a:highlight>
                <a:srgbClr val="000000"/>
              </a:highlight>
              <a:latin typeface="Roboto"/>
              <a:ea typeface="Roboto"/>
              <a:cs typeface="Roboto"/>
              <a:sym typeface="Roboto"/>
            </a:endParaRPr>
          </a:p>
        </p:txBody>
      </p:sp>
      <p:sp>
        <p:nvSpPr>
          <p:cNvPr id="145" name="Google Shape;145;p21"/>
          <p:cNvSpPr txBox="1"/>
          <p:nvPr/>
        </p:nvSpPr>
        <p:spPr>
          <a:xfrm>
            <a:off x="445700" y="1843400"/>
            <a:ext cx="2612100" cy="669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Inconsistent naming/reporting</a:t>
            </a:r>
            <a:endParaRPr sz="1800">
              <a:solidFill>
                <a:schemeClr val="dk1"/>
              </a:solidFill>
              <a:latin typeface="Roboto"/>
              <a:ea typeface="Roboto"/>
              <a:cs typeface="Roboto"/>
              <a:sym typeface="Roboto"/>
            </a:endParaRPr>
          </a:p>
        </p:txBody>
      </p:sp>
      <p:sp>
        <p:nvSpPr>
          <p:cNvPr id="146" name="Google Shape;146;p21"/>
          <p:cNvSpPr txBox="1"/>
          <p:nvPr/>
        </p:nvSpPr>
        <p:spPr>
          <a:xfrm>
            <a:off x="265500" y="2779700"/>
            <a:ext cx="2174700" cy="462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Opaque values</a:t>
            </a:r>
            <a:endParaRPr>
              <a:solidFill>
                <a:schemeClr val="dk1"/>
              </a:solidFill>
              <a:highlight>
                <a:srgbClr val="000000"/>
              </a:highlight>
              <a:latin typeface="Roboto"/>
              <a:ea typeface="Roboto"/>
              <a:cs typeface="Roboto"/>
              <a:sym typeface="Roboto"/>
            </a:endParaRPr>
          </a:p>
        </p:txBody>
      </p:sp>
      <p:sp>
        <p:nvSpPr>
          <p:cNvPr id="140" name="Google Shape;140;p21"/>
          <p:cNvSpPr txBox="1"/>
          <p:nvPr/>
        </p:nvSpPr>
        <p:spPr>
          <a:xfrm>
            <a:off x="301650" y="3812400"/>
            <a:ext cx="2102400" cy="57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Clear mistakes</a:t>
            </a:r>
            <a:endParaRPr>
              <a:solidFill>
                <a:schemeClr val="dk1"/>
              </a:solidFill>
              <a:highlight>
                <a:srgbClr val="000000"/>
              </a:highlight>
              <a:latin typeface="Roboto"/>
              <a:ea typeface="Roboto"/>
              <a:cs typeface="Roboto"/>
              <a:sym typeface="Roboto"/>
            </a:endParaRPr>
          </a:p>
        </p:txBody>
      </p:sp>
      <p:sp>
        <p:nvSpPr>
          <p:cNvPr id="147" name="Google Shape;147;p21"/>
          <p:cNvSpPr txBox="1"/>
          <p:nvPr/>
        </p:nvSpPr>
        <p:spPr>
          <a:xfrm>
            <a:off x="265500" y="3296050"/>
            <a:ext cx="3582600" cy="462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Few examples of “Needs Repair”</a:t>
            </a:r>
            <a:endParaRPr>
              <a:solidFill>
                <a:schemeClr val="dk1"/>
              </a:solidFill>
              <a:highlight>
                <a:srgbClr val="000000"/>
              </a:highlight>
              <a:latin typeface="Roboto"/>
              <a:ea typeface="Roboto"/>
              <a:cs typeface="Roboto"/>
              <a:sym typeface="Roboto"/>
            </a:endParaRPr>
          </a:p>
        </p:txBody>
      </p:sp>
      <p:sp>
        <p:nvSpPr>
          <p:cNvPr id="141" name="Google Shape;141;p21"/>
          <p:cNvSpPr txBox="1"/>
          <p:nvPr/>
        </p:nvSpPr>
        <p:spPr>
          <a:xfrm>
            <a:off x="5818350" y="13399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n" sz="1600">
                <a:solidFill>
                  <a:schemeClr val="dk1"/>
                </a:solidFill>
                <a:latin typeface="Roboto"/>
                <a:ea typeface="Roboto"/>
                <a:cs typeface="Roboto"/>
                <a:sym typeface="Roboto"/>
              </a:rPr>
              <a:t>Autocorrection used to offset typographical errors</a:t>
            </a:r>
            <a:endParaRPr sz="1600">
              <a:solidFill>
                <a:schemeClr val="dk1"/>
              </a:solidFill>
              <a:latin typeface="Roboto"/>
              <a:ea typeface="Roboto"/>
              <a:cs typeface="Roboto"/>
              <a:sym typeface="Roboto"/>
            </a:endParaRPr>
          </a:p>
        </p:txBody>
      </p:sp>
      <p:sp>
        <p:nvSpPr>
          <p:cNvPr id="148" name="Google Shape;148;p21"/>
          <p:cNvSpPr txBox="1"/>
          <p:nvPr/>
        </p:nvSpPr>
        <p:spPr>
          <a:xfrm>
            <a:off x="5818350" y="23543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Roboto"/>
                <a:ea typeface="Roboto"/>
                <a:cs typeface="Roboto"/>
                <a:sym typeface="Roboto"/>
              </a:rPr>
              <a:t>Missing elevations filled using google maps data</a:t>
            </a:r>
            <a:endParaRPr sz="16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t/>
            </a:r>
            <a:endParaRPr sz="16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chemeClr val="dk1"/>
              </a:solidFill>
              <a:latin typeface="Roboto"/>
              <a:ea typeface="Roboto"/>
              <a:cs typeface="Roboto"/>
              <a:sym typeface="Roboto"/>
            </a:endParaRPr>
          </a:p>
        </p:txBody>
      </p:sp>
      <p:sp>
        <p:nvSpPr>
          <p:cNvPr id="149" name="Google Shape;149;p21"/>
          <p:cNvSpPr txBox="1"/>
          <p:nvPr/>
        </p:nvSpPr>
        <p:spPr>
          <a:xfrm>
            <a:off x="5778800" y="33687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Roboto"/>
                <a:ea typeface="Roboto"/>
                <a:cs typeface="Roboto"/>
                <a:sym typeface="Roboto"/>
              </a:rPr>
              <a:t>Other missing data filled by comparison   </a:t>
            </a:r>
            <a:endParaRPr sz="16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t/>
            </a:r>
            <a:endParaRPr sz="1600">
              <a:solidFill>
                <a:schemeClr val="dk1"/>
              </a:solidFill>
              <a:latin typeface="Roboto"/>
              <a:ea typeface="Roboto"/>
              <a:cs typeface="Roboto"/>
              <a:sym typeface="Roboto"/>
            </a:endParaRPr>
          </a:p>
        </p:txBody>
      </p:sp>
      <p:cxnSp>
        <p:nvCxnSpPr>
          <p:cNvPr id="150" name="Google Shape;150;p21"/>
          <p:cNvCxnSpPr>
            <a:stCxn id="144" idx="3"/>
            <a:endCxn id="141" idx="1"/>
          </p:cNvCxnSpPr>
          <p:nvPr/>
        </p:nvCxnSpPr>
        <p:spPr>
          <a:xfrm>
            <a:off x="3056625" y="1494950"/>
            <a:ext cx="2761800" cy="288600"/>
          </a:xfrm>
          <a:prstGeom prst="curvedConnector3">
            <a:avLst>
              <a:gd fmla="val 49999" name="adj1"/>
            </a:avLst>
          </a:prstGeom>
          <a:noFill/>
          <a:ln cap="flat" cmpd="sng" w="38100">
            <a:solidFill>
              <a:schemeClr val="accent5"/>
            </a:solidFill>
            <a:prstDash val="solid"/>
            <a:round/>
            <a:headEnd len="med" w="med" type="none"/>
            <a:tailEnd len="med" w="med" type="none"/>
          </a:ln>
        </p:spPr>
      </p:cxnSp>
      <p:cxnSp>
        <p:nvCxnSpPr>
          <p:cNvPr id="151" name="Google Shape;151;p21"/>
          <p:cNvCxnSpPr>
            <a:stCxn id="145" idx="3"/>
            <a:endCxn id="141" idx="1"/>
          </p:cNvCxnSpPr>
          <p:nvPr/>
        </p:nvCxnSpPr>
        <p:spPr>
          <a:xfrm flipH="1" rot="10800000">
            <a:off x="3057800" y="1783550"/>
            <a:ext cx="2760600" cy="394800"/>
          </a:xfrm>
          <a:prstGeom prst="curvedConnector3">
            <a:avLst>
              <a:gd fmla="val 49999" name="adj1"/>
            </a:avLst>
          </a:prstGeom>
          <a:noFill/>
          <a:ln cap="flat" cmpd="sng" w="38100">
            <a:solidFill>
              <a:schemeClr val="accent5"/>
            </a:solidFill>
            <a:prstDash val="solid"/>
            <a:round/>
            <a:headEnd len="med" w="med" type="none"/>
            <a:tailEnd len="med" w="med" type="none"/>
          </a:ln>
        </p:spPr>
      </p:cxnSp>
      <p:cxnSp>
        <p:nvCxnSpPr>
          <p:cNvPr id="152" name="Google Shape;152;p21"/>
          <p:cNvCxnSpPr>
            <a:stCxn id="146" idx="3"/>
            <a:endCxn id="148" idx="1"/>
          </p:cNvCxnSpPr>
          <p:nvPr/>
        </p:nvCxnSpPr>
        <p:spPr>
          <a:xfrm flipH="1" rot="10800000">
            <a:off x="2440200" y="2798000"/>
            <a:ext cx="3378300" cy="212700"/>
          </a:xfrm>
          <a:prstGeom prst="curvedConnector3">
            <a:avLst>
              <a:gd fmla="val 50002" name="adj1"/>
            </a:avLst>
          </a:prstGeom>
          <a:noFill/>
          <a:ln cap="flat" cmpd="sng" w="38100">
            <a:solidFill>
              <a:schemeClr val="accent5"/>
            </a:solidFill>
            <a:prstDash val="solid"/>
            <a:round/>
            <a:headEnd len="med" w="med" type="none"/>
            <a:tailEnd len="med" w="med" type="none"/>
          </a:ln>
        </p:spPr>
      </p:cxnSp>
      <p:cxnSp>
        <p:nvCxnSpPr>
          <p:cNvPr id="153" name="Google Shape;153;p21"/>
          <p:cNvCxnSpPr/>
          <p:nvPr/>
        </p:nvCxnSpPr>
        <p:spPr>
          <a:xfrm flipH="1" rot="10800000">
            <a:off x="2404050" y="3506000"/>
            <a:ext cx="3426600" cy="672000"/>
          </a:xfrm>
          <a:prstGeom prst="curvedConnector3">
            <a:avLst>
              <a:gd fmla="val 50000" name="adj1"/>
            </a:avLst>
          </a:prstGeom>
          <a:noFill/>
          <a:ln cap="flat" cmpd="sng" w="38100">
            <a:solidFill>
              <a:schemeClr val="accent5"/>
            </a:solidFill>
            <a:prstDash val="solid"/>
            <a:round/>
            <a:headEnd len="med" w="med" type="none"/>
            <a:tailEnd len="med" w="med" type="none"/>
          </a:ln>
        </p:spPr>
      </p:cxnSp>
      <p:sp>
        <p:nvSpPr>
          <p:cNvPr id="154" name="Google Shape;154;p21"/>
          <p:cNvSpPr/>
          <p:nvPr/>
        </p:nvSpPr>
        <p:spPr>
          <a:xfrm>
            <a:off x="4886325" y="4410075"/>
            <a:ext cx="924000" cy="371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