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B0604020202020204" charset="0"/>
      <p:regular r:id="rId28"/>
      <p:bold r:id="rId29"/>
      <p:italic r:id="rId30"/>
      <p:boldItalic r:id="rId31"/>
    </p:embeddedFont>
    <p:embeddedFont>
      <p:font typeface="Roboto Slab"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94660"/>
  </p:normalViewPr>
  <p:slideViewPr>
    <p:cSldViewPr snapToGrid="0">
      <p:cViewPr varScale="1">
        <p:scale>
          <a:sx n="53" d="100"/>
          <a:sy n="53" d="100"/>
        </p:scale>
        <p:origin x="4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ed0c59092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ed0c59092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ed0c59092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ed0c5909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-The model looks at a combination of features that were found to work well and which should be readily available for pumps not in dataset.  Crucially, some features do overlap here in nature (e.g, what kind of well you have *should* be related to what kind of water you have)</a:t>
            </a:r>
            <a:endParaRPr sz="1050">
              <a:solidFill>
                <a:schemeClr val="dk2"/>
              </a:solidFill>
              <a:highlight>
                <a:srgbClr val="FFFFFF"/>
              </a:highlight>
            </a:endParaRPr>
          </a:p>
          <a:p>
            <a:pPr marL="0" lvl="0" indent="0" algn="l" rtl="0">
              <a:lnSpc>
                <a:spcPct val="115000"/>
              </a:lnSpc>
              <a:spcBef>
                <a:spcPts val="0"/>
              </a:spcBef>
              <a:spcAft>
                <a:spcPts val="0"/>
              </a:spcAft>
              <a:buClr>
                <a:schemeClr val="dk2"/>
              </a:buClr>
              <a:buSzPts val="1100"/>
              <a:buFont typeface="Arial"/>
              <a:buNone/>
            </a:pPr>
            <a:endParaRPr sz="1050">
              <a:solidFill>
                <a:schemeClr val="dk2"/>
              </a:solidFill>
              <a:highlight>
                <a:srgbClr val="FFFFFF"/>
              </a:highlight>
            </a:endParaRPr>
          </a:p>
          <a:p>
            <a:pPr marL="0" lvl="0" indent="0" algn="l" rtl="0">
              <a:lnSpc>
                <a:spcPct val="115000"/>
              </a:lnSpc>
              <a:spcBef>
                <a:spcPts val="0"/>
              </a:spcBef>
              <a:spcAft>
                <a:spcPts val="0"/>
              </a:spcAft>
              <a:buClr>
                <a:schemeClr val="dk2"/>
              </a:buClr>
              <a:buSzPts val="1100"/>
              <a:buFont typeface="Arial"/>
              <a:buNone/>
            </a:pPr>
            <a:r>
              <a:rPr lang="en" sz="1050">
                <a:solidFill>
                  <a:schemeClr val="dk2"/>
                </a:solidFill>
                <a:highlight>
                  <a:srgbClr val="FFFFFF"/>
                </a:highlight>
              </a:rPr>
              <a:t>Scoring done off recall for two of the three cases (weighted)</a:t>
            </a:r>
            <a:br>
              <a:rPr lang="en" sz="1050">
                <a:solidFill>
                  <a:schemeClr val="dk2"/>
                </a:solidFill>
                <a:highlight>
                  <a:srgbClr val="FFFFFF"/>
                </a:highlight>
              </a:rPr>
            </a:br>
            <a:br>
              <a:rPr lang="en" sz="1050">
                <a:solidFill>
                  <a:schemeClr val="dk2"/>
                </a:solidFill>
                <a:highlight>
                  <a:srgbClr val="FFFFFF"/>
                </a:highlight>
              </a:rPr>
            </a:br>
            <a:r>
              <a:rPr lang="en" sz="1050">
                <a:solidFill>
                  <a:schemeClr val="dk2"/>
                </a:solidFill>
                <a:highlight>
                  <a:srgbClr val="FFFFFF"/>
                </a:highlight>
              </a:rPr>
              <a:t>['elevation', 'amount_tsh', 'public_meeting', 'time_interval', 'water_quality_character', 'region', 'scheme_management', 'extraction_type_group', 'management', 'payment_type', 'water_quality', 'quantity', 'source', 'waterpoint_type_group']</a:t>
            </a:r>
            <a:endParaRPr sz="1050">
              <a:solidFill>
                <a:schemeClr val="dk2"/>
              </a:solidFill>
              <a:highlight>
                <a:srgbClr val="FFFFFF"/>
              </a:highlight>
            </a:endParaRPr>
          </a:p>
          <a:p>
            <a:pPr marL="0" lvl="0" indent="0" algn="l" rtl="0">
              <a:lnSpc>
                <a:spcPct val="115000"/>
              </a:lnSpc>
              <a:spcBef>
                <a:spcPts val="0"/>
              </a:spcBef>
              <a:spcAft>
                <a:spcPts val="0"/>
              </a:spcAft>
              <a:buClr>
                <a:schemeClr val="dk2"/>
              </a:buClr>
              <a:buSzPts val="1100"/>
              <a:buFont typeface="Arial"/>
              <a:buNone/>
            </a:pPr>
            <a:endParaRPr sz="1050">
              <a:solidFill>
                <a:schemeClr val="dk2"/>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ee2726297_4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ee2726297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“WITHOUT GETTING INTO TECHNICAL DETAILS”, </a:t>
            </a:r>
            <a:r>
              <a:rPr lang="en"/>
              <a:t>method by which these are calculated can undervalue groups of colinear features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ee2726297_5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ee2726297_5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accuracy compared to baseline</a:t>
            </a:r>
            <a:endParaRPr/>
          </a:p>
          <a:p>
            <a:pPr marL="0" lvl="0" indent="0" algn="l" rtl="0">
              <a:spcBef>
                <a:spcPts val="0"/>
              </a:spcBef>
              <a:spcAft>
                <a:spcPts val="0"/>
              </a:spcAft>
              <a:buNone/>
            </a:pPr>
            <a:r>
              <a:rPr lang="en"/>
              <a:t>-ML value-added</a:t>
            </a:r>
            <a:endParaRPr/>
          </a:p>
          <a:p>
            <a:pPr marL="0" lvl="0" indent="0" algn="l" rtl="0">
              <a:spcBef>
                <a:spcPts val="0"/>
              </a:spcBef>
              <a:spcAft>
                <a:spcPts val="0"/>
              </a:spcAft>
              <a:buNone/>
            </a:pPr>
            <a:endParaRPr/>
          </a:p>
          <a:p>
            <a:pPr marL="0" lvl="0" indent="0" algn="l" rtl="0">
              <a:spcBef>
                <a:spcPts val="0"/>
              </a:spcBef>
              <a:spcAft>
                <a:spcPts val="0"/>
              </a:spcAft>
              <a:buNone/>
            </a:pPr>
            <a:r>
              <a:rPr lang="en"/>
              <a:t>Given a hundred hypothetical wells being classified...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ed0c59092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8ed0c59092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accuracy compared to baseline</a:t>
            </a:r>
            <a:endParaRPr/>
          </a:p>
          <a:p>
            <a:pPr marL="0" lvl="0" indent="0" algn="l" rtl="0">
              <a:spcBef>
                <a:spcPts val="0"/>
              </a:spcBef>
              <a:spcAft>
                <a:spcPts val="0"/>
              </a:spcAft>
              <a:buNone/>
            </a:pPr>
            <a:r>
              <a:rPr lang="en"/>
              <a:t>-ML value-added</a:t>
            </a:r>
            <a:endParaRPr/>
          </a:p>
          <a:p>
            <a:pPr marL="0" lvl="0" indent="0" algn="l" rtl="0">
              <a:spcBef>
                <a:spcPts val="0"/>
              </a:spcBef>
              <a:spcAft>
                <a:spcPts val="0"/>
              </a:spcAft>
              <a:buNone/>
            </a:pPr>
            <a:endParaRPr/>
          </a:p>
          <a:p>
            <a:pPr marL="0" lvl="0" indent="0" algn="l" rtl="0">
              <a:spcBef>
                <a:spcPts val="0"/>
              </a:spcBef>
              <a:spcAft>
                <a:spcPts val="0"/>
              </a:spcAft>
              <a:buNone/>
            </a:pPr>
            <a:r>
              <a:rPr lang="en"/>
              <a:t>1</a:t>
            </a:r>
            <a:endParaRPr/>
          </a:p>
          <a:p>
            <a:pPr marL="0" lvl="0" indent="0" algn="l" rtl="0">
              <a:spcBef>
                <a:spcPts val="0"/>
              </a:spcBef>
              <a:spcAft>
                <a:spcPts val="0"/>
              </a:spcAft>
              <a:buNone/>
            </a:pPr>
            <a:r>
              <a:rPr lang="en"/>
              <a:t>“Over-prepared”:  Predicted non-functioning, actually needs repair</a:t>
            </a:r>
            <a:br>
              <a:rPr lang="en"/>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ed0c59092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ed0c59092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accuracy compared to baseline</a:t>
            </a:r>
            <a:endParaRPr/>
          </a:p>
          <a:p>
            <a:pPr marL="0" lvl="0" indent="0" algn="l" rtl="0">
              <a:spcBef>
                <a:spcPts val="0"/>
              </a:spcBef>
              <a:spcAft>
                <a:spcPts val="0"/>
              </a:spcAft>
              <a:buNone/>
            </a:pPr>
            <a:r>
              <a:rPr lang="en"/>
              <a:t>-ML value-added</a:t>
            </a:r>
            <a:endParaRPr/>
          </a:p>
          <a:p>
            <a:pPr marL="0" lvl="0" indent="0" algn="l" rtl="0">
              <a:spcBef>
                <a:spcPts val="0"/>
              </a:spcBef>
              <a:spcAft>
                <a:spcPts val="0"/>
              </a:spcAft>
              <a:buNone/>
            </a:pPr>
            <a:endParaRPr/>
          </a:p>
          <a:p>
            <a:pPr marL="0" lvl="0" indent="0" algn="l" rtl="0">
              <a:spcBef>
                <a:spcPts val="0"/>
              </a:spcBef>
              <a:spcAft>
                <a:spcPts val="0"/>
              </a:spcAft>
              <a:buNone/>
            </a:pPr>
            <a:r>
              <a:rPr lang="en"/>
              <a:t>1</a:t>
            </a:r>
            <a:endParaRPr/>
          </a:p>
          <a:p>
            <a:pPr marL="0" lvl="0" indent="0" algn="l" rtl="0">
              <a:spcBef>
                <a:spcPts val="0"/>
              </a:spcBef>
              <a:spcAft>
                <a:spcPts val="0"/>
              </a:spcAft>
              <a:buNone/>
            </a:pPr>
            <a:br>
              <a:rPr lang="en"/>
            </a:br>
            <a:r>
              <a:rPr lang="en"/>
              <a:t>“Under-prepared”: predicted needs repaired, actually non-functioning</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ed0c59092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ed0c59092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32</a:t>
            </a:r>
            <a:endParaRPr/>
          </a:p>
          <a:p>
            <a:pPr marL="0" lvl="0" indent="0" algn="l" rtl="0">
              <a:spcBef>
                <a:spcPts val="0"/>
              </a:spcBef>
              <a:spcAft>
                <a:spcPts val="0"/>
              </a:spcAft>
              <a:buNone/>
            </a:pPr>
            <a:endParaRPr/>
          </a:p>
          <a:p>
            <a:pPr marL="0" lvl="0" indent="0" algn="l" rtl="0">
              <a:spcBef>
                <a:spcPts val="0"/>
              </a:spcBef>
              <a:spcAft>
                <a:spcPts val="0"/>
              </a:spcAft>
              <a:buNone/>
            </a:pPr>
            <a:r>
              <a:rPr lang="en"/>
              <a:t>“Just Right”- predicted non-func or rep, were correct</a:t>
            </a:r>
            <a:br>
              <a:rPr lang="en"/>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ed0c59092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ed0c59092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accuracy compared to baseline</a:t>
            </a:r>
            <a:endParaRPr/>
          </a:p>
          <a:p>
            <a:pPr marL="0" lvl="0" indent="0" algn="l" rtl="0">
              <a:spcBef>
                <a:spcPts val="0"/>
              </a:spcBef>
              <a:spcAft>
                <a:spcPts val="0"/>
              </a:spcAft>
              <a:buNone/>
            </a:pPr>
            <a:r>
              <a:rPr lang="en"/>
              <a:t>-ML value-added</a:t>
            </a:r>
            <a:endParaRPr/>
          </a:p>
          <a:p>
            <a:pPr marL="0" lvl="0" indent="0" algn="l" rtl="0">
              <a:spcBef>
                <a:spcPts val="0"/>
              </a:spcBef>
              <a:spcAft>
                <a:spcPts val="0"/>
              </a:spcAft>
              <a:buNone/>
            </a:pPr>
            <a:endParaRPr/>
          </a:p>
          <a:p>
            <a:pPr marL="0" lvl="0" indent="0" algn="l" rtl="0">
              <a:spcBef>
                <a:spcPts val="0"/>
              </a:spcBef>
              <a:spcAft>
                <a:spcPts val="0"/>
              </a:spcAft>
              <a:buNone/>
            </a:pPr>
            <a:r>
              <a:rPr lang="en"/>
              <a:t>9</a:t>
            </a:r>
            <a:br>
              <a:rPr lang="en"/>
            </a:br>
            <a:r>
              <a:rPr lang="en"/>
              <a:t>“False Anticipation” - predicted non-fun or rep, were incorrect</a:t>
            </a:r>
            <a:br>
              <a:rPr lang="en"/>
            </a:b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ed0c59092_1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ed0c59092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9</a:t>
            </a:r>
            <a:endParaRPr/>
          </a:p>
          <a:p>
            <a:pPr marL="0" lvl="0" indent="0" algn="l" rtl="0">
              <a:spcBef>
                <a:spcPts val="0"/>
              </a:spcBef>
              <a:spcAft>
                <a:spcPts val="0"/>
              </a:spcAft>
              <a:buNone/>
            </a:pPr>
            <a:br>
              <a:rPr lang="en"/>
            </a:br>
            <a:r>
              <a:rPr lang="en"/>
              <a:t>“Missed” - predicted func, were incorrect</a:t>
            </a:r>
            <a:br>
              <a:rPr lang="en"/>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ed0c59092_1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ed0c59092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48</a:t>
            </a:r>
            <a:endParaRPr/>
          </a:p>
          <a:p>
            <a:pPr marL="0" lvl="0" indent="0" algn="l" rtl="0">
              <a:spcBef>
                <a:spcPts val="0"/>
              </a:spcBef>
              <a:spcAft>
                <a:spcPts val="0"/>
              </a:spcAft>
              <a:buNone/>
            </a:pPr>
            <a:r>
              <a:rPr lang="en"/>
              <a:t>“Correctly ignored” predicted func, were correct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ed0c5909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ed0c5909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-Consequent to our goals, we are </a:t>
            </a:r>
            <a:r>
              <a:rPr lang="en" i="1"/>
              <a:t>not</a:t>
            </a:r>
            <a:r>
              <a:rPr lang="en"/>
              <a:t> trying to necessarily identify the highest-need areas. </a:t>
            </a:r>
            <a:br>
              <a:rPr lang="en"/>
            </a:br>
            <a:r>
              <a:rPr lang="en"/>
              <a:t>- Enable efficient operations: market research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ed0c5909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ed0c5909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ed0c59092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ed0c5909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KNN models seemed kind of promising, but couldn’t be ran full-blooded on local machines</a:t>
            </a:r>
            <a:endParaRPr/>
          </a:p>
          <a:p>
            <a:pPr marL="0" lvl="0" indent="0" algn="l" rtl="0">
              <a:spcBef>
                <a:spcPts val="0"/>
              </a:spcBef>
              <a:spcAft>
                <a:spcPts val="0"/>
              </a:spcAft>
              <a:buNone/>
            </a:pPr>
            <a:r>
              <a:rPr lang="en"/>
              <a:t>Unable to OHE everything</a:t>
            </a:r>
            <a:endParaRPr/>
          </a:p>
          <a:p>
            <a:pPr marL="0" lvl="0" indent="0" algn="l" rtl="0">
              <a:spcBef>
                <a:spcPts val="0"/>
              </a:spcBef>
              <a:spcAft>
                <a:spcPts val="0"/>
              </a:spcAft>
              <a:buNone/>
            </a:pPr>
            <a:endParaRPr/>
          </a:p>
          <a:p>
            <a:pPr marL="0" lvl="0" indent="0" algn="l" rtl="0">
              <a:spcBef>
                <a:spcPts val="0"/>
              </a:spcBef>
              <a:spcAft>
                <a:spcPts val="0"/>
              </a:spcAft>
              <a:buNone/>
            </a:pPr>
            <a:r>
              <a:rPr lang="en"/>
              <a:t>With more time slices we could start to figure out how long pumps are likely to last</a:t>
            </a:r>
            <a:endParaRPr/>
          </a:p>
          <a:p>
            <a:pPr marL="0" lvl="0" indent="0" algn="l" rtl="0">
              <a:spcBef>
                <a:spcPts val="0"/>
              </a:spcBef>
              <a:spcAft>
                <a:spcPts val="0"/>
              </a:spcAft>
              <a:buNone/>
            </a:pPr>
            <a:endParaRPr/>
          </a:p>
          <a:p>
            <a:pPr marL="457200" lvl="0" indent="-330200" algn="l"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Iterative design hampered/prevented by computational resources</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Probable underlying correlations in data quality</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Obtain more data for integrity control</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More sophisticated data correction</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Further feature optimization</a:t>
            </a:r>
            <a:br>
              <a:rPr lang="en"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marL="457200" lvl="0" indent="-330200" algn="l" rtl="0">
              <a:lnSpc>
                <a:spcPct val="115000"/>
              </a:lnSpc>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Informed feature engineering</a:t>
            </a:r>
            <a:endParaRPr sz="1600">
              <a:solidFill>
                <a:schemeClr val="dk1"/>
              </a:solidFill>
              <a:latin typeface="Roboto"/>
              <a:ea typeface="Roboto"/>
              <a:cs typeface="Roboto"/>
              <a:sym typeface="Roboto"/>
            </a:endParaRPr>
          </a:p>
          <a:p>
            <a:pPr marL="457200" lvl="0" indent="0" algn="l" rtl="0">
              <a:lnSpc>
                <a:spcPct val="115000"/>
              </a:lnSpc>
              <a:spcBef>
                <a:spcPts val="1600"/>
              </a:spcBef>
              <a:spcAft>
                <a:spcPts val="0"/>
              </a:spcAft>
              <a:buNone/>
            </a:pPr>
            <a:endParaRPr sz="1800">
              <a:solidFill>
                <a:schemeClr val="dk1"/>
              </a:solidFill>
              <a:latin typeface="Roboto"/>
              <a:ea typeface="Roboto"/>
              <a:cs typeface="Roboto"/>
              <a:sym typeface="Roboto"/>
            </a:endParaRPr>
          </a:p>
          <a:p>
            <a:pPr marL="0" lvl="0" indent="0" algn="l" rtl="0">
              <a:spcBef>
                <a:spcPts val="160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ed0c59092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ed0c5909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ed0c59092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ed0c59092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1D1C1D"/>
                </a:solidFill>
                <a:highlight>
                  <a:srgbClr val="F8F8F8"/>
                </a:highlight>
              </a:rPr>
              <a:t>Applying our model on data, obtainable as it comes in  will aid a productive/profitable/efficient implementation of a repair/replace service</a:t>
            </a:r>
            <a:endParaRPr sz="1150">
              <a:solidFill>
                <a:srgbClr val="1D1C1D"/>
              </a:solidFill>
              <a:highlight>
                <a:srgbClr val="F8F8F8"/>
              </a:highlight>
            </a:endParaRPr>
          </a:p>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Planning &amp; Budgeting for repair services can be improved with predictive profiling of known waterpoints</a:t>
            </a:r>
            <a:endParaRPr sz="1800">
              <a:solidFill>
                <a:schemeClr val="dk2"/>
              </a:solidFill>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created a model to do these predictions</a:t>
            </a:r>
            <a:endParaRPr sz="1800">
              <a:solidFill>
                <a:schemeClr val="dk2"/>
              </a:solidFill>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Model will give desired performance:  </a:t>
            </a:r>
            <a:endParaRPr sz="1800">
              <a:solidFill>
                <a:schemeClr val="dk2"/>
              </a:solidFill>
              <a:latin typeface="Roboto"/>
              <a:ea typeface="Roboto"/>
              <a:cs typeface="Roboto"/>
              <a:sym typeface="Roboto"/>
            </a:endParaRPr>
          </a:p>
          <a:p>
            <a:pPr marL="914400" lvl="1" indent="-317500" algn="l" rtl="0">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91%  of the time when identifying pumps needing any maintenance</a:t>
            </a:r>
            <a:endParaRPr sz="1400">
              <a:solidFill>
                <a:schemeClr val="dk2"/>
              </a:solidFill>
              <a:latin typeface="Roboto"/>
              <a:ea typeface="Roboto"/>
              <a:cs typeface="Roboto"/>
              <a:sym typeface="Roboto"/>
            </a:endParaRPr>
          </a:p>
          <a:p>
            <a:pPr marL="914400" lvl="1" indent="-317500" algn="l" rtl="0">
              <a:lnSpc>
                <a:spcPct val="115000"/>
              </a:lnSpc>
              <a:spcBef>
                <a:spcPts val="0"/>
              </a:spcBef>
              <a:spcAft>
                <a:spcPts val="0"/>
              </a:spcAft>
              <a:buClr>
                <a:schemeClr val="dk2"/>
              </a:buClr>
              <a:buSzPts val="1400"/>
              <a:buFont typeface="Roboto"/>
              <a:buChar char="○"/>
            </a:pPr>
            <a:r>
              <a:rPr lang="en" sz="1400">
                <a:solidFill>
                  <a:schemeClr val="dk2"/>
                </a:solidFill>
                <a:latin typeface="Roboto"/>
                <a:ea typeface="Roboto"/>
                <a:cs typeface="Roboto"/>
                <a:sym typeface="Roboto"/>
              </a:rPr>
              <a:t>78% of the time when identifying level of maintenance required</a:t>
            </a:r>
            <a:endParaRPr sz="1400">
              <a:solidFill>
                <a:schemeClr val="dk2"/>
              </a:solidFill>
              <a:latin typeface="Roboto"/>
              <a:ea typeface="Roboto"/>
              <a:cs typeface="Roboto"/>
              <a:sym typeface="Roboto"/>
            </a:endParaRPr>
          </a:p>
          <a:p>
            <a:pPr marL="457200" lvl="0" indent="-342900" algn="l" rtl="0">
              <a:lnSpc>
                <a:spcPct val="115000"/>
              </a:lnSpc>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Model relies on readily available data that can be supplied for future waterpoints</a:t>
            </a:r>
            <a:endParaRPr sz="1800">
              <a:solidFill>
                <a:schemeClr val="dk2"/>
              </a:solidFill>
              <a:latin typeface="Roboto"/>
              <a:ea typeface="Roboto"/>
              <a:cs typeface="Roboto"/>
              <a:sym typeface="Roboto"/>
            </a:endParaRPr>
          </a:p>
          <a:p>
            <a:pPr marL="0" lvl="0" indent="0" algn="l" rtl="0">
              <a:spcBef>
                <a:spcPts val="1600"/>
              </a:spcBef>
              <a:spcAft>
                <a:spcPts val="0"/>
              </a:spcAft>
              <a:buNone/>
            </a:pPr>
            <a:endParaRPr sz="1150">
              <a:solidFill>
                <a:srgbClr val="1D1C1D"/>
              </a:solidFill>
              <a:highlight>
                <a:srgbClr val="F8F8F8"/>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ee2726297_1_2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ee2726297_1_2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ed0c59092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ed0c59092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ed0c59092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ed0c59092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ee2726297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ee2726297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 to reliable water isn’t just hampered by the ability to </a:t>
            </a:r>
            <a:r>
              <a:rPr lang="en" i="1"/>
              <a:t>get</a:t>
            </a:r>
            <a:r>
              <a:rPr lang="en"/>
              <a:t> a well-- many organizations will offer to build them-- but in actually keeping one running when you get it.   One of the choke points there is that it’s often very expensive to get parts &amp; work done, and parts especially are often only found in far-off urban lococations.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ee2726297_4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ee2726297_4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ed0c59092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ed0c5909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Vis:</a:t>
            </a:r>
            <a:endParaRPr/>
          </a:p>
          <a:p>
            <a:pPr marL="457200" lvl="0" indent="-298450" algn="l" rtl="0">
              <a:spcBef>
                <a:spcPts val="0"/>
              </a:spcBef>
              <a:spcAft>
                <a:spcPts val="0"/>
              </a:spcAft>
              <a:buSzPts val="1100"/>
              <a:buChar char="●"/>
            </a:pPr>
            <a:r>
              <a:rPr lang="en"/>
              <a:t>Heatmap: functional/functional needs repair/nonfunctional</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ed0c59092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ed0c59092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“Just to give an idea of the distribution &amp; scale”</a:t>
            </a:r>
            <a:endParaRPr/>
          </a:p>
          <a:p>
            <a:pPr marL="914400" lvl="1" indent="-298450" algn="l" rtl="0">
              <a:spcBef>
                <a:spcPts val="0"/>
              </a:spcBef>
              <a:spcAft>
                <a:spcPts val="0"/>
              </a:spcAft>
              <a:buSzPts val="1100"/>
              <a:buChar char="-"/>
            </a:pPr>
            <a:r>
              <a:rPr lang="en"/>
              <a:t>There’s a </a:t>
            </a:r>
            <a:r>
              <a:rPr lang="en" i="1"/>
              <a:t>lot</a:t>
            </a:r>
            <a:r>
              <a:rPr lang="en"/>
              <a:t> of water points in our data set, and they’re all distributed superficiallly in the same way-- where people are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ed0c59092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ed0c59092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a:solidFill>
                  <a:schemeClr val="dk2"/>
                </a:solidFill>
              </a:rPr>
              <a:t>GRAPHS:  Many of these features are not obviously separated by status there’s no obvious single predictor</a:t>
            </a:r>
            <a:endParaRPr>
              <a:solidFill>
                <a:schemeClr val="dk2"/>
              </a:solidFill>
            </a:endParaRPr>
          </a:p>
          <a:p>
            <a:pPr marL="0" lvl="0" indent="0" algn="l" rtl="0">
              <a:spcBef>
                <a:spcPts val="0"/>
              </a:spcBef>
              <a:spcAft>
                <a:spcPts val="0"/>
              </a:spcAft>
              <a:buClr>
                <a:schemeClr val="dk2"/>
              </a:buClr>
              <a:buSzPts val="1100"/>
              <a:buFont typeface="Arial"/>
              <a:buNone/>
            </a:pPr>
            <a:endParaRPr>
              <a:solidFill>
                <a:schemeClr val="dk2"/>
              </a:solidFill>
            </a:endParaRPr>
          </a:p>
          <a:p>
            <a:pPr marL="0" lvl="0" indent="0" algn="l" rtl="0">
              <a:spcBef>
                <a:spcPts val="0"/>
              </a:spcBef>
              <a:spcAft>
                <a:spcPts val="0"/>
              </a:spcAft>
              <a:buClr>
                <a:schemeClr val="dk2"/>
              </a:buClr>
              <a:buSzPts val="1100"/>
              <a:buFont typeface="Arial"/>
              <a:buNone/>
            </a:pPr>
            <a:r>
              <a:rPr lang="en">
                <a:solidFill>
                  <a:schemeClr val="dk2"/>
                </a:solidFill>
              </a:rPr>
              <a:t>59400 entries recorded, 38 properties </a:t>
            </a:r>
            <a:endParaRPr>
              <a:solidFill>
                <a:schemeClr val="dk2"/>
              </a:solidFill>
            </a:endParaRPr>
          </a:p>
          <a:p>
            <a:pPr marL="0" lvl="0" indent="0" algn="l" rtl="0">
              <a:spcBef>
                <a:spcPts val="0"/>
              </a:spcBef>
              <a:spcAft>
                <a:spcPts val="0"/>
              </a:spcAft>
              <a:buClr>
                <a:schemeClr val="dk2"/>
              </a:buClr>
              <a:buSzPts val="1100"/>
              <a:buFont typeface="Arial"/>
              <a:buNone/>
            </a:pPr>
            <a:r>
              <a:rPr lang="en">
                <a:solidFill>
                  <a:schemeClr val="dk2"/>
                </a:solidFill>
              </a:rPr>
              <a:t>Geographical / Location: Hierarchical (Basin, Region, District)</a:t>
            </a:r>
            <a:endParaRPr>
              <a:solidFill>
                <a:schemeClr val="dk2"/>
              </a:solidFill>
            </a:endParaRPr>
          </a:p>
          <a:p>
            <a:pPr marL="0" lvl="0" indent="0" algn="l" rtl="0">
              <a:spcBef>
                <a:spcPts val="0"/>
              </a:spcBef>
              <a:spcAft>
                <a:spcPts val="0"/>
              </a:spcAft>
              <a:buClr>
                <a:schemeClr val="dk2"/>
              </a:buClr>
              <a:buSzPts val="1100"/>
              <a:buFont typeface="Arial"/>
              <a:buNone/>
            </a:pPr>
            <a:r>
              <a:rPr lang="en">
                <a:solidFill>
                  <a:schemeClr val="dk2"/>
                </a:solidFill>
              </a:rPr>
              <a:t>Status Group: Functional, nf, nr</a:t>
            </a:r>
            <a:endParaRPr>
              <a:solidFill>
                <a:schemeClr val="dk2"/>
              </a:solidFill>
            </a:endParaRPr>
          </a:p>
          <a:p>
            <a:pPr marL="0" lvl="0" indent="0" algn="l" rtl="0">
              <a:spcBef>
                <a:spcPts val="0"/>
              </a:spcBef>
              <a:spcAft>
                <a:spcPts val="0"/>
              </a:spcAft>
              <a:buClr>
                <a:schemeClr val="dk2"/>
              </a:buClr>
              <a:buSzPts val="1100"/>
              <a:buFont typeface="Arial"/>
              <a:buNone/>
            </a:pPr>
            <a:r>
              <a:rPr lang="en">
                <a:solidFill>
                  <a:schemeClr val="dk2"/>
                </a:solidFill>
              </a:rPr>
              <a:t>Water point construction: </a:t>
            </a:r>
            <a:endParaRPr>
              <a:solidFill>
                <a:schemeClr val="dk2"/>
              </a:solidFill>
            </a:endParaRPr>
          </a:p>
          <a:p>
            <a:pPr marL="0" lvl="0" indent="0" algn="l" rtl="0">
              <a:spcBef>
                <a:spcPts val="0"/>
              </a:spcBef>
              <a:spcAft>
                <a:spcPts val="0"/>
              </a:spcAft>
              <a:buClr>
                <a:schemeClr val="dk2"/>
              </a:buClr>
              <a:buSzPts val="1100"/>
              <a:buFont typeface="Arial"/>
              <a:buNone/>
            </a:pPr>
            <a:r>
              <a:rPr lang="en">
                <a:solidFill>
                  <a:schemeClr val="dk2"/>
                </a:solidFill>
              </a:rPr>
              <a:t>Water specific:</a:t>
            </a:r>
            <a:endParaRPr>
              <a:solidFill>
                <a:schemeClr val="dk2"/>
              </a:solidFill>
            </a:endParaRPr>
          </a:p>
          <a:p>
            <a:pPr marL="0" lvl="0" indent="0" algn="l" rtl="0">
              <a:spcBef>
                <a:spcPts val="0"/>
              </a:spcBef>
              <a:spcAft>
                <a:spcPts val="0"/>
              </a:spcAft>
              <a:buNone/>
            </a:pPr>
            <a:r>
              <a:rPr lang="en">
                <a:solidFill>
                  <a:schemeClr val="dk2"/>
                </a:solidFill>
              </a:rPr>
              <a:t>Management:</a:t>
            </a:r>
            <a:endParaRPr>
              <a:solidFill>
                <a:schemeClr val="dk2"/>
              </a:solidFill>
            </a:endParaRPr>
          </a:p>
          <a:p>
            <a:pPr marL="0" lvl="0" indent="0" algn="l" rtl="0">
              <a:spcBef>
                <a:spcPts val="0"/>
              </a:spcBef>
              <a:spcAft>
                <a:spcPts val="0"/>
              </a:spcAft>
              <a:buClr>
                <a:schemeClr val="dk2"/>
              </a:buClr>
              <a:buSzPts val="1100"/>
              <a:buFont typeface="Arial"/>
              <a:buNone/>
            </a:pPr>
            <a:r>
              <a:rPr lang="en">
                <a:solidFill>
                  <a:schemeClr val="dk2"/>
                </a:solidFill>
              </a:rPr>
              <a:t>Kind of pump, when installed, how managed (prediction input guidelines from taarifa/datadriven.org)</a:t>
            </a:r>
            <a:endParaRPr>
              <a:solidFill>
                <a:schemeClr val="dk2"/>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ed0c59092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ed0c59092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Clear mistakes:  Some wells are recorded as being built at a time after they were recorded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800"/>
              <a:buNone/>
              <a:defRPr sz="4800">
                <a:solidFill>
                  <a:schemeClr val="dk2"/>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anewt225" TargetMode="External"/><Relationship Id="rId3" Type="http://schemas.openxmlformats.org/officeDocument/2006/relationships/image" Target="../media/image18.jpg"/><Relationship Id="rId7"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github.com/godelayheehoo" TargetMode="External"/><Relationship Id="rId4" Type="http://schemas.openxmlformats.org/officeDocument/2006/relationships/image" Target="../media/image19.jpg"/><Relationship Id="rId9" Type="http://schemas.openxmlformats.org/officeDocument/2006/relationships/hyperlink" Target="https://www.linkedin.com/in/anew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sz="2800"/>
              <a:t>Water in Africa: Technical and Equipment Researchers, LTD.</a:t>
            </a:r>
            <a:endParaRPr sz="2800"/>
          </a:p>
          <a:p>
            <a:pPr marL="0" lvl="0" indent="0" algn="ctr" rtl="0">
              <a:spcBef>
                <a:spcPts val="0"/>
              </a:spcBef>
              <a:spcAft>
                <a:spcPts val="0"/>
              </a:spcAft>
              <a:buNone/>
            </a:pPr>
            <a:r>
              <a:rPr lang="en" sz="2900"/>
              <a:t>(WATER)</a:t>
            </a:r>
            <a:endParaRPr sz="2900"/>
          </a:p>
        </p:txBody>
      </p:sp>
      <p:sp>
        <p:nvSpPr>
          <p:cNvPr id="64" name="Google Shape;64;p13"/>
          <p:cNvSpPr txBox="1">
            <a:spLocks noGrp="1"/>
          </p:cNvSpPr>
          <p:nvPr>
            <p:ph type="subTitle" idx="1"/>
          </p:nvPr>
        </p:nvSpPr>
        <p:spPr>
          <a:xfrm>
            <a:off x="1680302" y="3049450"/>
            <a:ext cx="5783400" cy="9090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Roboto"/>
                <a:ea typeface="Roboto"/>
                <a:cs typeface="Roboto"/>
                <a:sym typeface="Roboto"/>
              </a:rPr>
              <a:t>Water Point Repair in Tanzania</a:t>
            </a:r>
            <a:endParaRPr sz="2000" b="1">
              <a:latin typeface="Roboto"/>
              <a:ea typeface="Roboto"/>
              <a:cs typeface="Roboto"/>
              <a:sym typeface="Roboto"/>
            </a:endParaRPr>
          </a:p>
          <a:p>
            <a:pPr marL="0" lvl="0" indent="0" algn="ctr" rtl="0">
              <a:spcBef>
                <a:spcPts val="0"/>
              </a:spcBef>
              <a:spcAft>
                <a:spcPts val="0"/>
              </a:spcAft>
              <a:buNone/>
            </a:pPr>
            <a:r>
              <a:rPr lang="en" sz="2000" i="1">
                <a:solidFill>
                  <a:schemeClr val="lt2"/>
                </a:solidFill>
                <a:latin typeface="Roboto"/>
                <a:ea typeface="Roboto"/>
                <a:cs typeface="Roboto"/>
                <a:sym typeface="Roboto"/>
              </a:rPr>
              <a:t> </a:t>
            </a:r>
            <a:endParaRPr sz="2000" i="1">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265500" y="349900"/>
            <a:ext cx="4045200" cy="106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Model</a:t>
            </a:r>
            <a:endParaRPr/>
          </a:p>
        </p:txBody>
      </p:sp>
      <p:sp>
        <p:nvSpPr>
          <p:cNvPr id="165" name="Google Shape;165;p23"/>
          <p:cNvSpPr txBox="1">
            <a:spLocks noGrp="1"/>
          </p:cNvSpPr>
          <p:nvPr>
            <p:ph type="subTitle" idx="1"/>
          </p:nvPr>
        </p:nvSpPr>
        <p:spPr>
          <a:xfrm>
            <a:off x="265500" y="1745751"/>
            <a:ext cx="4045200" cy="1345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Implements “Random Forest Classification”</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Optimized to reduce over-extending expectations</a:t>
            </a:r>
            <a:endParaRPr sz="1800"/>
          </a:p>
          <a:p>
            <a:pPr marL="457200" lvl="0" indent="0" algn="l" rtl="0">
              <a:spcBef>
                <a:spcPts val="0"/>
              </a:spcBef>
              <a:spcAft>
                <a:spcPts val="0"/>
              </a:spcAft>
              <a:buNone/>
            </a:pPr>
            <a:endParaRPr sz="1800"/>
          </a:p>
        </p:txBody>
      </p:sp>
      <p:sp>
        <p:nvSpPr>
          <p:cNvPr id="166" name="Google Shape;166;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looks at:</a:t>
            </a:r>
            <a:endParaRPr/>
          </a:p>
          <a:p>
            <a:pPr marL="457200" lvl="0" indent="-342900" algn="l" rtl="0">
              <a:spcBef>
                <a:spcPts val="1600"/>
              </a:spcBef>
              <a:spcAft>
                <a:spcPts val="0"/>
              </a:spcAft>
              <a:buSzPts val="1800"/>
              <a:buChar char="●"/>
            </a:pPr>
            <a:r>
              <a:rPr lang="en"/>
              <a:t>Region &amp; Elevation</a:t>
            </a:r>
            <a:endParaRPr/>
          </a:p>
          <a:p>
            <a:pPr marL="457200" lvl="0" indent="-342900" algn="l" rtl="0">
              <a:spcBef>
                <a:spcPts val="0"/>
              </a:spcBef>
              <a:spcAft>
                <a:spcPts val="0"/>
              </a:spcAft>
              <a:buSzPts val="1800"/>
              <a:buChar char="●"/>
            </a:pPr>
            <a:r>
              <a:rPr lang="en"/>
              <a:t>Water Quantity, Quality, and Source</a:t>
            </a:r>
            <a:endParaRPr/>
          </a:p>
          <a:p>
            <a:pPr marL="457200" lvl="0" indent="-342900" algn="l" rtl="0">
              <a:spcBef>
                <a:spcPts val="0"/>
              </a:spcBef>
              <a:spcAft>
                <a:spcPts val="0"/>
              </a:spcAft>
              <a:buSzPts val="1800"/>
              <a:buChar char="●"/>
            </a:pPr>
            <a:r>
              <a:rPr lang="en"/>
              <a:t>Payment Strategy, Community Engagement, and Management </a:t>
            </a:r>
            <a:endParaRPr/>
          </a:p>
          <a:p>
            <a:pPr marL="457200" lvl="0" indent="-342900" algn="l" rtl="0">
              <a:spcBef>
                <a:spcPts val="0"/>
              </a:spcBef>
              <a:spcAft>
                <a:spcPts val="0"/>
              </a:spcAft>
              <a:buSzPts val="1800"/>
              <a:buChar char="●"/>
            </a:pPr>
            <a:r>
              <a:rPr lang="en"/>
              <a:t>Well &amp; Pump types &amp; Capacity</a:t>
            </a:r>
            <a:endParaRPr/>
          </a:p>
          <a:p>
            <a:pPr marL="457200" lvl="0" indent="-342900" algn="l" rtl="0">
              <a:spcBef>
                <a:spcPts val="0"/>
              </a:spcBef>
              <a:spcAft>
                <a:spcPts val="0"/>
              </a:spcAft>
              <a:buSzPts val="1800"/>
              <a:buChar char="●"/>
            </a:pPr>
            <a:r>
              <a:rPr lang="en"/>
              <a:t>Age</a:t>
            </a:r>
            <a:endParaRPr/>
          </a:p>
          <a:p>
            <a:pPr marL="0" lvl="0" indent="0" algn="l" rtl="0">
              <a:spcBef>
                <a:spcPts val="16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Importance of Features</a:t>
            </a:r>
            <a:endParaRPr/>
          </a:p>
        </p:txBody>
      </p:sp>
      <p:sp>
        <p:nvSpPr>
          <p:cNvPr id="172" name="Google Shape;172;p24"/>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a:t>Empirical approximation of feature importances</a:t>
            </a:r>
            <a:br>
              <a:rPr lang="en"/>
            </a:br>
            <a:endParaRPr/>
          </a:p>
          <a:p>
            <a:pPr marL="457200" lvl="0" indent="-304800" algn="l" rtl="0">
              <a:spcBef>
                <a:spcPts val="0"/>
              </a:spcBef>
              <a:spcAft>
                <a:spcPts val="0"/>
              </a:spcAft>
              <a:buSzPts val="1200"/>
              <a:buChar char="●"/>
            </a:pPr>
            <a:r>
              <a:rPr lang="en"/>
              <a:t>Most Important:</a:t>
            </a:r>
            <a:endParaRPr/>
          </a:p>
          <a:p>
            <a:pPr marL="914400" lvl="1" indent="-304800" algn="l" rtl="0">
              <a:spcBef>
                <a:spcPts val="0"/>
              </a:spcBef>
              <a:spcAft>
                <a:spcPts val="0"/>
              </a:spcAft>
              <a:buSzPts val="1200"/>
              <a:buChar char="○"/>
            </a:pPr>
            <a:r>
              <a:rPr lang="en"/>
              <a:t>Availability </a:t>
            </a:r>
            <a:endParaRPr/>
          </a:p>
          <a:p>
            <a:pPr marL="914400" lvl="1" indent="-304800" algn="l" rtl="0">
              <a:spcBef>
                <a:spcPts val="0"/>
              </a:spcBef>
              <a:spcAft>
                <a:spcPts val="0"/>
              </a:spcAft>
              <a:buSzPts val="1200"/>
              <a:buChar char="○"/>
            </a:pPr>
            <a:r>
              <a:rPr lang="en"/>
              <a:t>Location</a:t>
            </a:r>
            <a:endParaRPr/>
          </a:p>
          <a:p>
            <a:pPr marL="914400" lvl="1" indent="-304800" algn="l" rtl="0">
              <a:spcBef>
                <a:spcPts val="0"/>
              </a:spcBef>
              <a:spcAft>
                <a:spcPts val="0"/>
              </a:spcAft>
              <a:buSzPts val="1200"/>
              <a:buChar char="○"/>
            </a:pPr>
            <a:r>
              <a:rPr lang="en"/>
              <a:t>Payment Strategy</a:t>
            </a:r>
            <a:br>
              <a:rPr lang="en"/>
            </a:br>
            <a:endParaRPr/>
          </a:p>
          <a:p>
            <a:pPr marL="457200" lvl="0" indent="-304800" algn="l" rtl="0">
              <a:spcBef>
                <a:spcPts val="0"/>
              </a:spcBef>
              <a:spcAft>
                <a:spcPts val="0"/>
              </a:spcAft>
              <a:buSzPts val="1200"/>
              <a:buChar char="●"/>
            </a:pPr>
            <a:r>
              <a:rPr lang="en"/>
              <a:t>Quality features may not be as unimportant as they appear</a:t>
            </a:r>
            <a:endParaRPr/>
          </a:p>
        </p:txBody>
      </p:sp>
      <p:pic>
        <p:nvPicPr>
          <p:cNvPr id="173" name="Google Shape;173;p24"/>
          <p:cNvPicPr preferRelativeResize="0"/>
          <p:nvPr/>
        </p:nvPicPr>
        <p:blipFill>
          <a:blip r:embed="rId3">
            <a:alphaModFix/>
          </a:blip>
          <a:stretch>
            <a:fillRect/>
          </a:stretch>
        </p:blipFill>
        <p:spPr>
          <a:xfrm>
            <a:off x="3500700" y="705250"/>
            <a:ext cx="5643299" cy="35698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Performance</a:t>
            </a:r>
            <a:endParaRPr/>
          </a:p>
        </p:txBody>
      </p:sp>
      <p:pic>
        <p:nvPicPr>
          <p:cNvPr id="179" name="Google Shape;179;p25"/>
          <p:cNvPicPr preferRelativeResize="0"/>
          <p:nvPr/>
        </p:nvPicPr>
        <p:blipFill rotWithShape="1">
          <a:blip r:embed="rId3">
            <a:alphaModFix/>
          </a:blip>
          <a:srcRect/>
          <a:stretch/>
        </p:blipFill>
        <p:spPr>
          <a:xfrm>
            <a:off x="4736025" y="285450"/>
            <a:ext cx="4286250" cy="398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Performance</a:t>
            </a:r>
            <a:endParaRPr/>
          </a:p>
        </p:txBody>
      </p:sp>
      <p:pic>
        <p:nvPicPr>
          <p:cNvPr id="185" name="Google Shape;185;p26"/>
          <p:cNvPicPr preferRelativeResize="0"/>
          <p:nvPr/>
        </p:nvPicPr>
        <p:blipFill rotWithShape="1">
          <a:blip r:embed="rId3">
            <a:alphaModFix/>
          </a:blip>
          <a:srcRect/>
          <a:stretch/>
        </p:blipFill>
        <p:spPr>
          <a:xfrm>
            <a:off x="4736025" y="285450"/>
            <a:ext cx="4286250" cy="3981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Performance</a:t>
            </a:r>
            <a:endParaRPr/>
          </a:p>
        </p:txBody>
      </p:sp>
      <p:pic>
        <p:nvPicPr>
          <p:cNvPr id="191" name="Google Shape;191;p27"/>
          <p:cNvPicPr preferRelativeResize="0"/>
          <p:nvPr/>
        </p:nvPicPr>
        <p:blipFill rotWithShape="1">
          <a:blip r:embed="rId3">
            <a:alphaModFix/>
          </a:blip>
          <a:srcRect/>
          <a:stretch/>
        </p:blipFill>
        <p:spPr>
          <a:xfrm>
            <a:off x="4736025" y="285450"/>
            <a:ext cx="4286250" cy="398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Performance</a:t>
            </a:r>
            <a:endParaRPr/>
          </a:p>
        </p:txBody>
      </p:sp>
      <p:pic>
        <p:nvPicPr>
          <p:cNvPr id="197" name="Google Shape;197;p28"/>
          <p:cNvPicPr preferRelativeResize="0"/>
          <p:nvPr/>
        </p:nvPicPr>
        <p:blipFill rotWithShape="1">
          <a:blip r:embed="rId3">
            <a:alphaModFix/>
          </a:blip>
          <a:srcRect/>
          <a:stretch/>
        </p:blipFill>
        <p:spPr>
          <a:xfrm>
            <a:off x="4736025" y="285450"/>
            <a:ext cx="4286250" cy="398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Performance</a:t>
            </a:r>
            <a:endParaRPr/>
          </a:p>
        </p:txBody>
      </p:sp>
      <p:pic>
        <p:nvPicPr>
          <p:cNvPr id="203" name="Google Shape;203;p29"/>
          <p:cNvPicPr preferRelativeResize="0"/>
          <p:nvPr/>
        </p:nvPicPr>
        <p:blipFill rotWithShape="1">
          <a:blip r:embed="rId3">
            <a:alphaModFix/>
          </a:blip>
          <a:srcRect/>
          <a:stretch/>
        </p:blipFill>
        <p:spPr>
          <a:xfrm>
            <a:off x="4736025" y="285450"/>
            <a:ext cx="4286250" cy="3981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Performance</a:t>
            </a:r>
            <a:endParaRPr/>
          </a:p>
        </p:txBody>
      </p:sp>
      <p:pic>
        <p:nvPicPr>
          <p:cNvPr id="209" name="Google Shape;209;p30"/>
          <p:cNvPicPr preferRelativeResize="0"/>
          <p:nvPr/>
        </p:nvPicPr>
        <p:blipFill rotWithShape="1">
          <a:blip r:embed="rId3">
            <a:alphaModFix/>
          </a:blip>
          <a:srcRect/>
          <a:stretch/>
        </p:blipFill>
        <p:spPr>
          <a:xfrm>
            <a:off x="4736025" y="285450"/>
            <a:ext cx="4286250" cy="398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Model Performance</a:t>
            </a:r>
            <a:endParaRPr/>
          </a:p>
        </p:txBody>
      </p:sp>
      <p:pic>
        <p:nvPicPr>
          <p:cNvPr id="215" name="Google Shape;215;p31"/>
          <p:cNvPicPr preferRelativeResize="0"/>
          <p:nvPr/>
        </p:nvPicPr>
        <p:blipFill rotWithShape="1">
          <a:blip r:embed="rId3">
            <a:alphaModFix/>
          </a:blip>
          <a:srcRect/>
          <a:stretch/>
        </p:blipFill>
        <p:spPr>
          <a:xfrm>
            <a:off x="4736025" y="285450"/>
            <a:ext cx="4286250" cy="398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Goal:</a:t>
            </a:r>
            <a:endParaRPr/>
          </a:p>
        </p:txBody>
      </p:sp>
      <p:sp>
        <p:nvSpPr>
          <p:cNvPr id="70" name="Google Shape;70;p14"/>
          <p:cNvSpPr txBox="1">
            <a:spLocks noGrp="1"/>
          </p:cNvSpPr>
          <p:nvPr>
            <p:ph type="subTitle" idx="4294967295"/>
          </p:nvPr>
        </p:nvSpPr>
        <p:spPr>
          <a:xfrm>
            <a:off x="503225" y="2876050"/>
            <a:ext cx="5635800" cy="886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100" b="1" i="1">
                <a:solidFill>
                  <a:schemeClr val="accent5"/>
                </a:solidFill>
              </a:rPr>
              <a:t>Reduce overhead costs by anticipating water pump maintenance status</a:t>
            </a:r>
            <a:endParaRPr sz="2100" b="1" i="1">
              <a:solidFill>
                <a:schemeClr val="accent5"/>
              </a:solidFill>
            </a:endParaRPr>
          </a:p>
        </p:txBody>
      </p:sp>
      <p:pic>
        <p:nvPicPr>
          <p:cNvPr id="71" name="Google Shape;71;p14"/>
          <p:cNvPicPr preferRelativeResize="0"/>
          <p:nvPr/>
        </p:nvPicPr>
        <p:blipFill>
          <a:blip r:embed="rId3">
            <a:alphaModFix/>
          </a:blip>
          <a:stretch>
            <a:fillRect/>
          </a:stretch>
        </p:blipFill>
        <p:spPr>
          <a:xfrm>
            <a:off x="5924025" y="332525"/>
            <a:ext cx="2826675" cy="1881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 &amp; Takeaways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414975" y="0"/>
            <a:ext cx="4045200" cy="17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Areas to Improve</a:t>
            </a:r>
            <a:endParaRPr/>
          </a:p>
        </p:txBody>
      </p:sp>
      <p:sp>
        <p:nvSpPr>
          <p:cNvPr id="226" name="Google Shape;226;p33"/>
          <p:cNvSpPr txBox="1">
            <a:spLocks noGrp="1"/>
          </p:cNvSpPr>
          <p:nvPr>
            <p:ph type="body" idx="2"/>
          </p:nvPr>
        </p:nvSpPr>
        <p:spPr>
          <a:xfrm>
            <a:off x="4939500" y="152400"/>
            <a:ext cx="3837000" cy="4991100"/>
          </a:xfrm>
          <a:prstGeom prst="rect">
            <a:avLst/>
          </a:prstGeom>
          <a:solidFill>
            <a:schemeClr val="dk2"/>
          </a:solidFill>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dirty="0"/>
              <a:t>Better </a:t>
            </a:r>
            <a:r>
              <a:rPr lang="en" sz="1600" b="1" dirty="0"/>
              <a:t>computational </a:t>
            </a:r>
            <a:r>
              <a:rPr lang="en" sz="1600" dirty="0"/>
              <a:t>resources</a:t>
            </a:r>
            <a:br>
              <a:rPr lang="en" sz="1600" dirty="0"/>
            </a:br>
            <a:endParaRPr sz="1600" dirty="0"/>
          </a:p>
          <a:p>
            <a:pPr marL="457200" lvl="0" indent="-330200" algn="l" rtl="0">
              <a:spcBef>
                <a:spcPts val="0"/>
              </a:spcBef>
              <a:spcAft>
                <a:spcPts val="0"/>
              </a:spcAft>
              <a:buSzPts val="1600"/>
              <a:buChar char="●"/>
            </a:pPr>
            <a:r>
              <a:rPr lang="en" sz="1600" dirty="0"/>
              <a:t>Underlying </a:t>
            </a:r>
            <a:r>
              <a:rPr lang="en" sz="1600" b="1" dirty="0"/>
              <a:t>data quality</a:t>
            </a:r>
            <a:r>
              <a:rPr lang="en" sz="1600" dirty="0"/>
              <a:t> correlations</a:t>
            </a:r>
            <a:br>
              <a:rPr lang="en" sz="1600" dirty="0"/>
            </a:br>
            <a:endParaRPr sz="1600" dirty="0"/>
          </a:p>
          <a:p>
            <a:pPr marL="457200" lvl="0" indent="-330200" algn="l" rtl="0">
              <a:spcBef>
                <a:spcPts val="0"/>
              </a:spcBef>
              <a:spcAft>
                <a:spcPts val="0"/>
              </a:spcAft>
              <a:buSzPts val="1600"/>
              <a:buChar char="●"/>
            </a:pPr>
            <a:r>
              <a:rPr lang="en" sz="1600" dirty="0"/>
              <a:t>Obtain </a:t>
            </a:r>
            <a:r>
              <a:rPr lang="en" sz="1600" b="1" dirty="0"/>
              <a:t>more data </a:t>
            </a:r>
            <a:r>
              <a:rPr lang="en" sz="1600" dirty="0"/>
              <a:t>for integrity control</a:t>
            </a:r>
            <a:br>
              <a:rPr lang="en" sz="1600" dirty="0"/>
            </a:br>
            <a:endParaRPr sz="1600" dirty="0"/>
          </a:p>
          <a:p>
            <a:pPr marL="457200" lvl="0" indent="-330200" algn="l" rtl="0">
              <a:spcBef>
                <a:spcPts val="0"/>
              </a:spcBef>
              <a:spcAft>
                <a:spcPts val="0"/>
              </a:spcAft>
              <a:buSzPts val="1600"/>
              <a:buChar char="●"/>
            </a:pPr>
            <a:r>
              <a:rPr lang="en" sz="1600" dirty="0"/>
              <a:t>More sophisticated </a:t>
            </a:r>
            <a:r>
              <a:rPr lang="en" sz="1600" b="1" dirty="0"/>
              <a:t>data correction</a:t>
            </a:r>
            <a:br>
              <a:rPr lang="en" sz="1600" b="1" dirty="0"/>
            </a:br>
            <a:endParaRPr sz="1600" b="1" dirty="0"/>
          </a:p>
          <a:p>
            <a:pPr marL="457200" lvl="0" indent="-330200" algn="l" rtl="0">
              <a:spcBef>
                <a:spcPts val="0"/>
              </a:spcBef>
              <a:spcAft>
                <a:spcPts val="0"/>
              </a:spcAft>
              <a:buSzPts val="1600"/>
              <a:buChar char="●"/>
            </a:pPr>
            <a:r>
              <a:rPr lang="en" sz="1600" dirty="0"/>
              <a:t>Further </a:t>
            </a:r>
            <a:r>
              <a:rPr lang="en" sz="1600" b="1" dirty="0"/>
              <a:t>feature optimization</a:t>
            </a:r>
            <a:br>
              <a:rPr lang="en" sz="1600" dirty="0"/>
            </a:br>
            <a:endParaRPr sz="1600" dirty="0"/>
          </a:p>
          <a:p>
            <a:pPr marL="457200" lvl="0" indent="-330200" algn="l" rtl="0">
              <a:spcBef>
                <a:spcPts val="0"/>
              </a:spcBef>
              <a:spcAft>
                <a:spcPts val="0"/>
              </a:spcAft>
              <a:buSzPts val="1600"/>
              <a:buChar char="●"/>
            </a:pPr>
            <a:r>
              <a:rPr lang="en" sz="1600" dirty="0"/>
              <a:t>Informed </a:t>
            </a:r>
            <a:r>
              <a:rPr lang="en" sz="1600" b="1" dirty="0"/>
              <a:t>feature engineering</a:t>
            </a:r>
            <a:endParaRPr sz="1600" b="1" dirty="0"/>
          </a:p>
          <a:p>
            <a:pPr marL="457200" lvl="0" indent="0" algn="l" rtl="0">
              <a:spcBef>
                <a:spcPts val="1600"/>
              </a:spcBef>
              <a:spcAft>
                <a:spcPts val="1600"/>
              </a:spcAft>
              <a:buNone/>
            </a:pPr>
            <a:endParaRPr dirty="0"/>
          </a:p>
        </p:txBody>
      </p:sp>
      <p:pic>
        <p:nvPicPr>
          <p:cNvPr id="227" name="Google Shape;227;p33"/>
          <p:cNvPicPr preferRelativeResize="0"/>
          <p:nvPr/>
        </p:nvPicPr>
        <p:blipFill>
          <a:blip r:embed="rId3">
            <a:alphaModFix/>
          </a:blip>
          <a:stretch>
            <a:fillRect/>
          </a:stretch>
        </p:blipFill>
        <p:spPr>
          <a:xfrm>
            <a:off x="327475" y="1963175"/>
            <a:ext cx="3755300" cy="2112375"/>
          </a:xfrm>
          <a:prstGeom prst="rect">
            <a:avLst/>
          </a:prstGeom>
          <a:noFill/>
          <a:ln>
            <a:noFill/>
          </a:ln>
          <a:effectLst>
            <a:reflection endPos="30000" dist="38100" dir="5400000" fadeDir="5400012" sy="-100000" algn="bl" rotWithShape="0"/>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a:spLocks noGrp="1"/>
          </p:cNvSpPr>
          <p:nvPr>
            <p:ph type="title"/>
          </p:nvPr>
        </p:nvSpPr>
        <p:spPr>
          <a:xfrm>
            <a:off x="296475" y="400000"/>
            <a:ext cx="4045200" cy="178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Growth Opportunities</a:t>
            </a:r>
            <a:endParaRPr/>
          </a:p>
        </p:txBody>
      </p:sp>
      <p:sp>
        <p:nvSpPr>
          <p:cNvPr id="233" name="Google Shape;233;p3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b="0" dirty="0"/>
              <a:t>Cautiously investigate applicability to other areas</a:t>
            </a:r>
            <a:br>
              <a:rPr lang="en" b="0" dirty="0"/>
            </a:br>
            <a:endParaRPr b="0" dirty="0"/>
          </a:p>
          <a:p>
            <a:pPr marL="457200" lvl="0" indent="-342900" algn="l" rtl="0">
              <a:spcBef>
                <a:spcPts val="0"/>
              </a:spcBef>
              <a:spcAft>
                <a:spcPts val="0"/>
              </a:spcAft>
              <a:buSzPts val="1800"/>
              <a:buChar char="●"/>
            </a:pPr>
            <a:r>
              <a:rPr lang="en" b="0" dirty="0"/>
              <a:t>Develop lifetime estimations</a:t>
            </a:r>
            <a:br>
              <a:rPr lang="en" b="0" dirty="0"/>
            </a:br>
            <a:endParaRPr b="0" dirty="0"/>
          </a:p>
          <a:p>
            <a:pPr marL="457200" lvl="0" indent="-342900" algn="l" rtl="0">
              <a:spcBef>
                <a:spcPts val="0"/>
              </a:spcBef>
              <a:spcAft>
                <a:spcPts val="0"/>
              </a:spcAft>
              <a:buSzPts val="1800"/>
              <a:buChar char="●"/>
            </a:pPr>
            <a:r>
              <a:rPr lang="en" b="0" dirty="0"/>
              <a:t>Invert model to identify demand for particulars</a:t>
            </a:r>
            <a:br>
              <a:rPr lang="en" b="0" dirty="0"/>
            </a:br>
            <a:endParaRPr b="0" dirty="0"/>
          </a:p>
          <a:p>
            <a:pPr marL="457200" lvl="0" indent="-342900" algn="l" rtl="0">
              <a:spcBef>
                <a:spcPts val="0"/>
              </a:spcBef>
              <a:spcAft>
                <a:spcPts val="0"/>
              </a:spcAft>
              <a:buSzPts val="1800"/>
              <a:buChar char="●"/>
            </a:pPr>
            <a:r>
              <a:rPr lang="en" b="0" dirty="0"/>
              <a:t>Combine with economic models</a:t>
            </a:r>
            <a:endParaRPr b="0" dirty="0"/>
          </a:p>
          <a:p>
            <a:pPr marL="457200" lvl="0" indent="0" algn="l" rtl="0">
              <a:spcBef>
                <a:spcPts val="1600"/>
              </a:spcBef>
              <a:spcAft>
                <a:spcPts val="1600"/>
              </a:spcAft>
              <a:buNone/>
            </a:pPr>
            <a:endParaRPr sz="1400" b="0" dirty="0"/>
          </a:p>
        </p:txBody>
      </p:sp>
      <p:pic>
        <p:nvPicPr>
          <p:cNvPr id="234" name="Google Shape;234;p34"/>
          <p:cNvPicPr preferRelativeResize="0"/>
          <p:nvPr/>
        </p:nvPicPr>
        <p:blipFill>
          <a:blip r:embed="rId3">
            <a:alphaModFix/>
          </a:blip>
          <a:stretch>
            <a:fillRect/>
          </a:stretch>
        </p:blipFill>
        <p:spPr>
          <a:xfrm>
            <a:off x="650725" y="2186200"/>
            <a:ext cx="3323225" cy="2076700"/>
          </a:xfrm>
          <a:prstGeom prst="rect">
            <a:avLst/>
          </a:prstGeom>
          <a:noFill/>
          <a:ln>
            <a:noFill/>
          </a:ln>
          <a:effectLst>
            <a:outerShdw blurRad="57150" dist="19050" dir="5400000" algn="bl" rotWithShape="0">
              <a:srgbClr val="000000">
                <a:alpha val="80000"/>
              </a:srgbClr>
            </a:outerShdw>
            <a:reflection stA="52000" endPos="34000" dist="85725" dir="5400000" fadeDir="5400012" sy="-100000" algn="bl" rotWithShape="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title"/>
          </p:nvPr>
        </p:nvSpPr>
        <p:spPr>
          <a:xfrm>
            <a:off x="265500" y="-8632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Takeaways</a:t>
            </a:r>
            <a:endParaRPr/>
          </a:p>
        </p:txBody>
      </p:sp>
      <p:sp>
        <p:nvSpPr>
          <p:cNvPr id="240" name="Google Shape;240;p3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Improve maintenance planning &amp; budgeting by:</a:t>
            </a:r>
            <a:endParaRPr dirty="0"/>
          </a:p>
          <a:p>
            <a:pPr marL="457200" lvl="0" indent="-342900" algn="l" rtl="0">
              <a:spcBef>
                <a:spcPts val="1600"/>
              </a:spcBef>
              <a:spcAft>
                <a:spcPts val="0"/>
              </a:spcAft>
              <a:buSzPts val="1800"/>
              <a:buChar char="●"/>
            </a:pPr>
            <a:r>
              <a:rPr lang="en" dirty="0"/>
              <a:t>Using readily available categories of data</a:t>
            </a:r>
            <a:endParaRPr dirty="0"/>
          </a:p>
          <a:p>
            <a:pPr marL="457200" lvl="0" indent="-342900" algn="l" rtl="0">
              <a:spcBef>
                <a:spcPts val="0"/>
              </a:spcBef>
              <a:spcAft>
                <a:spcPts val="0"/>
              </a:spcAft>
              <a:buSzPts val="1800"/>
              <a:buChar char="●"/>
            </a:pPr>
            <a:r>
              <a:rPr lang="en" dirty="0"/>
              <a:t>Applying data to our model</a:t>
            </a:r>
            <a:endParaRPr dirty="0"/>
          </a:p>
          <a:p>
            <a:pPr marL="457200" lvl="0" indent="-342900" algn="l" rtl="0">
              <a:spcBef>
                <a:spcPts val="0"/>
              </a:spcBef>
              <a:spcAft>
                <a:spcPts val="0"/>
              </a:spcAft>
              <a:buSzPts val="1800"/>
              <a:buChar char="●"/>
            </a:pPr>
            <a:r>
              <a:rPr lang="en" dirty="0"/>
              <a:t>Model gives desired performance:</a:t>
            </a:r>
            <a:endParaRPr dirty="0"/>
          </a:p>
          <a:p>
            <a:pPr marL="914400" lvl="1" indent="-317500" algn="l" rtl="0">
              <a:spcBef>
                <a:spcPts val="0"/>
              </a:spcBef>
              <a:spcAft>
                <a:spcPts val="0"/>
              </a:spcAft>
              <a:buSzPts val="1400"/>
              <a:buChar char="○"/>
            </a:pPr>
            <a:r>
              <a:rPr lang="en" dirty="0"/>
              <a:t>91% for pumps needing any maintenance</a:t>
            </a:r>
            <a:endParaRPr dirty="0"/>
          </a:p>
          <a:p>
            <a:pPr marL="914400" lvl="1" indent="-317500" algn="l" rtl="0">
              <a:spcBef>
                <a:spcPts val="0"/>
              </a:spcBef>
              <a:spcAft>
                <a:spcPts val="0"/>
              </a:spcAft>
              <a:buSzPts val="1400"/>
              <a:buChar char="○"/>
            </a:pPr>
            <a:r>
              <a:rPr lang="en" dirty="0"/>
              <a:t>78% for identifying level of maintenance</a:t>
            </a:r>
            <a:endParaRPr dirty="0"/>
          </a:p>
        </p:txBody>
      </p:sp>
      <p:sp>
        <p:nvSpPr>
          <p:cNvPr id="241" name="Google Shape;241;p35"/>
          <p:cNvSpPr txBox="1">
            <a:spLocks noGrp="1"/>
          </p:cNvSpPr>
          <p:nvPr>
            <p:ph type="subTitle" idx="1"/>
          </p:nvPr>
        </p:nvSpPr>
        <p:spPr>
          <a:xfrm>
            <a:off x="265500" y="1626001"/>
            <a:ext cx="4045200" cy="134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Goal: Reduce overhead costs by anticipating water pump maintenance status</a:t>
            </a:r>
            <a:endParaRPr/>
          </a:p>
        </p:txBody>
      </p:sp>
      <p:pic>
        <p:nvPicPr>
          <p:cNvPr id="242" name="Google Shape;242;p35"/>
          <p:cNvPicPr preferRelativeResize="0"/>
          <p:nvPr/>
        </p:nvPicPr>
        <p:blipFill>
          <a:blip r:embed="rId3">
            <a:alphaModFix/>
          </a:blip>
          <a:stretch>
            <a:fillRect/>
          </a:stretch>
        </p:blipFill>
        <p:spPr>
          <a:xfrm>
            <a:off x="890425" y="2823701"/>
            <a:ext cx="2795340" cy="18671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460950" y="544875"/>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t>“ASANTE!”</a:t>
            </a:r>
            <a:endParaRPr b="1"/>
          </a:p>
        </p:txBody>
      </p:sp>
      <p:pic>
        <p:nvPicPr>
          <p:cNvPr id="248" name="Google Shape;248;p36"/>
          <p:cNvPicPr preferRelativeResize="0"/>
          <p:nvPr/>
        </p:nvPicPr>
        <p:blipFill>
          <a:blip r:embed="rId3">
            <a:alphaModFix/>
          </a:blip>
          <a:stretch>
            <a:fillRect/>
          </a:stretch>
        </p:blipFill>
        <p:spPr>
          <a:xfrm>
            <a:off x="1362650" y="1452375"/>
            <a:ext cx="1778200" cy="1778200"/>
          </a:xfrm>
          <a:prstGeom prst="rect">
            <a:avLst/>
          </a:prstGeom>
          <a:noFill/>
          <a:ln>
            <a:noFill/>
          </a:ln>
          <a:effectLst>
            <a:outerShdw blurRad="471488" dist="19050" algn="bl" rotWithShape="0">
              <a:srgbClr val="000000">
                <a:alpha val="79000"/>
              </a:srgbClr>
            </a:outerShdw>
          </a:effectLst>
        </p:spPr>
      </p:pic>
      <p:pic>
        <p:nvPicPr>
          <p:cNvPr id="249" name="Google Shape;249;p36"/>
          <p:cNvPicPr preferRelativeResize="0"/>
          <p:nvPr/>
        </p:nvPicPr>
        <p:blipFill rotWithShape="1">
          <a:blip r:embed="rId4">
            <a:alphaModFix/>
          </a:blip>
          <a:srcRect l="5959" t="15999" r="35213" b="8886"/>
          <a:stretch/>
        </p:blipFill>
        <p:spPr>
          <a:xfrm>
            <a:off x="5929875" y="1452375"/>
            <a:ext cx="1856857" cy="1778203"/>
          </a:xfrm>
          <a:prstGeom prst="rect">
            <a:avLst/>
          </a:prstGeom>
          <a:noFill/>
          <a:ln>
            <a:noFill/>
          </a:ln>
          <a:effectLst>
            <a:outerShdw blurRad="457200" dist="19050" algn="bl" rotWithShape="0">
              <a:srgbClr val="000000">
                <a:alpha val="79000"/>
              </a:srgbClr>
            </a:outerShdw>
          </a:effectLst>
        </p:spPr>
      </p:pic>
      <p:pic>
        <p:nvPicPr>
          <p:cNvPr id="250" name="Google Shape;250;p36">
            <a:hlinkClick r:id="rId5"/>
          </p:cNvPr>
          <p:cNvPicPr preferRelativeResize="0"/>
          <p:nvPr/>
        </p:nvPicPr>
        <p:blipFill>
          <a:blip r:embed="rId6">
            <a:alphaModFix/>
          </a:blip>
          <a:stretch>
            <a:fillRect/>
          </a:stretch>
        </p:blipFill>
        <p:spPr>
          <a:xfrm>
            <a:off x="2342325" y="3958200"/>
            <a:ext cx="798525" cy="798525"/>
          </a:xfrm>
          <a:prstGeom prst="rect">
            <a:avLst/>
          </a:prstGeom>
          <a:noFill/>
          <a:ln>
            <a:noFill/>
          </a:ln>
        </p:spPr>
      </p:pic>
      <p:pic>
        <p:nvPicPr>
          <p:cNvPr id="251" name="Google Shape;251;p36"/>
          <p:cNvPicPr preferRelativeResize="0"/>
          <p:nvPr/>
        </p:nvPicPr>
        <p:blipFill>
          <a:blip r:embed="rId7">
            <a:alphaModFix/>
          </a:blip>
          <a:stretch>
            <a:fillRect/>
          </a:stretch>
        </p:blipFill>
        <p:spPr>
          <a:xfrm>
            <a:off x="1362650" y="3958200"/>
            <a:ext cx="798525" cy="798525"/>
          </a:xfrm>
          <a:prstGeom prst="rect">
            <a:avLst/>
          </a:prstGeom>
          <a:noFill/>
          <a:ln>
            <a:noFill/>
          </a:ln>
        </p:spPr>
      </p:pic>
      <p:pic>
        <p:nvPicPr>
          <p:cNvPr id="252" name="Google Shape;252;p36">
            <a:hlinkClick r:id="rId8"/>
          </p:cNvPr>
          <p:cNvPicPr preferRelativeResize="0"/>
          <p:nvPr/>
        </p:nvPicPr>
        <p:blipFill>
          <a:blip r:embed="rId6">
            <a:alphaModFix/>
          </a:blip>
          <a:stretch>
            <a:fillRect/>
          </a:stretch>
        </p:blipFill>
        <p:spPr>
          <a:xfrm>
            <a:off x="6909550" y="3851275"/>
            <a:ext cx="798525" cy="798525"/>
          </a:xfrm>
          <a:prstGeom prst="rect">
            <a:avLst/>
          </a:prstGeom>
          <a:noFill/>
          <a:ln>
            <a:noFill/>
          </a:ln>
        </p:spPr>
      </p:pic>
      <p:pic>
        <p:nvPicPr>
          <p:cNvPr id="253" name="Google Shape;253;p36">
            <a:hlinkClick r:id="rId9"/>
          </p:cNvPr>
          <p:cNvPicPr preferRelativeResize="0"/>
          <p:nvPr/>
        </p:nvPicPr>
        <p:blipFill>
          <a:blip r:embed="rId7">
            <a:alphaModFix/>
          </a:blip>
          <a:stretch>
            <a:fillRect/>
          </a:stretch>
        </p:blipFill>
        <p:spPr>
          <a:xfrm>
            <a:off x="5929875" y="3851275"/>
            <a:ext cx="798525" cy="798525"/>
          </a:xfrm>
          <a:prstGeom prst="rect">
            <a:avLst/>
          </a:prstGeom>
          <a:noFill/>
          <a:ln>
            <a:noFill/>
          </a:ln>
        </p:spPr>
      </p:pic>
      <p:sp>
        <p:nvSpPr>
          <p:cNvPr id="254" name="Google Shape;254;p36"/>
          <p:cNvSpPr txBox="1"/>
          <p:nvPr/>
        </p:nvSpPr>
        <p:spPr>
          <a:xfrm>
            <a:off x="1362650" y="3392650"/>
            <a:ext cx="17781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2"/>
                </a:solidFill>
                <a:latin typeface="Roboto"/>
                <a:ea typeface="Roboto"/>
                <a:cs typeface="Roboto"/>
                <a:sym typeface="Roboto"/>
              </a:rPr>
              <a:t>James Shaw</a:t>
            </a:r>
            <a:endParaRPr sz="2000" b="1">
              <a:solidFill>
                <a:schemeClr val="dk2"/>
              </a:solidFill>
              <a:latin typeface="Roboto"/>
              <a:ea typeface="Roboto"/>
              <a:cs typeface="Roboto"/>
              <a:sym typeface="Roboto"/>
            </a:endParaRPr>
          </a:p>
        </p:txBody>
      </p:sp>
      <p:sp>
        <p:nvSpPr>
          <p:cNvPr id="255" name="Google Shape;255;p36"/>
          <p:cNvSpPr txBox="1"/>
          <p:nvPr/>
        </p:nvSpPr>
        <p:spPr>
          <a:xfrm>
            <a:off x="5433050" y="3392650"/>
            <a:ext cx="2994600" cy="40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2"/>
                </a:solidFill>
                <a:latin typeface="Roboto"/>
                <a:ea typeface="Roboto"/>
                <a:cs typeface="Roboto"/>
                <a:sym typeface="Roboto"/>
              </a:rPr>
              <a:t>Alexander Newton</a:t>
            </a:r>
            <a:endParaRPr sz="2000" b="1">
              <a:solidFill>
                <a:schemeClr val="dk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7"/>
          <p:cNvPicPr preferRelativeResize="0"/>
          <p:nvPr/>
        </p:nvPicPr>
        <p:blipFill>
          <a:blip r:embed="rId3">
            <a:alphaModFix/>
          </a:blip>
          <a:stretch>
            <a:fillRect/>
          </a:stretch>
        </p:blipFill>
        <p:spPr>
          <a:xfrm>
            <a:off x="0" y="0"/>
            <a:ext cx="9144001" cy="5143500"/>
          </a:xfrm>
          <a:prstGeom prst="rect">
            <a:avLst/>
          </a:prstGeom>
          <a:noFill/>
          <a:ln>
            <a:noFill/>
          </a:ln>
        </p:spPr>
      </p:pic>
      <p:sp>
        <p:nvSpPr>
          <p:cNvPr id="261" name="Google Shape;261;p37"/>
          <p:cNvSpPr txBox="1">
            <a:spLocks noGrp="1"/>
          </p:cNvSpPr>
          <p:nvPr>
            <p:ph type="title"/>
          </p:nvPr>
        </p:nvSpPr>
        <p:spPr>
          <a:xfrm rot="-1750101">
            <a:off x="1754103" y="657633"/>
            <a:ext cx="5635878" cy="3518869"/>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chemeClr val="accent4"/>
                </a:solidFill>
              </a:rPr>
              <a:t>Questions?</a:t>
            </a:r>
            <a:endParaRPr b="1">
              <a:solidFill>
                <a:schemeClr val="accent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Executive Summary</a:t>
            </a:r>
            <a:endParaRPr/>
          </a:p>
        </p:txBody>
      </p:sp>
      <p:sp>
        <p:nvSpPr>
          <p:cNvPr id="77" name="Google Shape;77;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a:t>Current Landscape</a:t>
            </a:r>
            <a:endParaRPr/>
          </a:p>
          <a:p>
            <a:pPr marL="914400" lvl="1" indent="-317500" algn="l" rtl="0">
              <a:spcBef>
                <a:spcPts val="0"/>
              </a:spcBef>
              <a:spcAft>
                <a:spcPts val="0"/>
              </a:spcAft>
              <a:buSzPts val="1400"/>
              <a:buChar char="○"/>
            </a:pPr>
            <a:r>
              <a:rPr lang="en"/>
              <a:t>The Problem </a:t>
            </a:r>
            <a:endParaRPr/>
          </a:p>
          <a:p>
            <a:pPr marL="914400" lvl="1" indent="-317500" algn="l" rtl="0">
              <a:spcBef>
                <a:spcPts val="0"/>
              </a:spcBef>
              <a:spcAft>
                <a:spcPts val="0"/>
              </a:spcAft>
              <a:buSzPts val="1400"/>
              <a:buChar char="○"/>
            </a:pPr>
            <a:r>
              <a:rPr lang="en"/>
              <a:t>Data Understanding</a:t>
            </a:r>
            <a:endParaRPr/>
          </a:p>
          <a:p>
            <a:pPr marL="914400" lvl="1" indent="-317500" algn="l" rtl="0">
              <a:spcBef>
                <a:spcPts val="0"/>
              </a:spcBef>
              <a:spcAft>
                <a:spcPts val="0"/>
              </a:spcAft>
              <a:buSzPts val="1400"/>
              <a:buChar char="○"/>
            </a:pPr>
            <a:r>
              <a:rPr lang="en"/>
              <a:t>Data Limitations</a:t>
            </a:r>
            <a:br>
              <a:rPr lang="en"/>
            </a:br>
            <a:endParaRPr/>
          </a:p>
          <a:p>
            <a:pPr marL="457200" lvl="0" indent="-342900" algn="l" rtl="0">
              <a:spcBef>
                <a:spcPts val="0"/>
              </a:spcBef>
              <a:spcAft>
                <a:spcPts val="0"/>
              </a:spcAft>
              <a:buSzPts val="1800"/>
              <a:buChar char="●"/>
            </a:pPr>
            <a:r>
              <a:rPr lang="en"/>
              <a:t>Predictive Analysis</a:t>
            </a:r>
            <a:endParaRPr/>
          </a:p>
          <a:p>
            <a:pPr marL="914400" lvl="1" indent="-317500" algn="l" rtl="0">
              <a:spcBef>
                <a:spcPts val="0"/>
              </a:spcBef>
              <a:spcAft>
                <a:spcPts val="0"/>
              </a:spcAft>
              <a:buSzPts val="1400"/>
              <a:buChar char="○"/>
            </a:pPr>
            <a:r>
              <a:rPr lang="en"/>
              <a:t>Our Model</a:t>
            </a:r>
            <a:endParaRPr/>
          </a:p>
          <a:p>
            <a:pPr marL="914400" lvl="1" indent="-317500" algn="l" rtl="0">
              <a:spcBef>
                <a:spcPts val="0"/>
              </a:spcBef>
              <a:spcAft>
                <a:spcPts val="0"/>
              </a:spcAft>
              <a:buSzPts val="1400"/>
              <a:buChar char="○"/>
            </a:pPr>
            <a:r>
              <a:rPr lang="en"/>
              <a:t>Feature Importance</a:t>
            </a:r>
            <a:endParaRPr/>
          </a:p>
          <a:p>
            <a:pPr marL="914400" lvl="1" indent="-317500" algn="l" rtl="0">
              <a:spcBef>
                <a:spcPts val="0"/>
              </a:spcBef>
              <a:spcAft>
                <a:spcPts val="0"/>
              </a:spcAft>
              <a:buSzPts val="1400"/>
              <a:buChar char="○"/>
            </a:pPr>
            <a:r>
              <a:rPr lang="en"/>
              <a:t>Model Performance</a:t>
            </a:r>
            <a:br>
              <a:rPr lang="en"/>
            </a:br>
            <a:endParaRPr/>
          </a:p>
          <a:p>
            <a:pPr marL="457200" lvl="0" indent="-342900" algn="l" rtl="0">
              <a:spcBef>
                <a:spcPts val="0"/>
              </a:spcBef>
              <a:spcAft>
                <a:spcPts val="0"/>
              </a:spcAft>
              <a:buSzPts val="1800"/>
              <a:buChar char="●"/>
            </a:pPr>
            <a:r>
              <a:rPr lang="en"/>
              <a:t>Conclusion</a:t>
            </a:r>
            <a:endParaRPr/>
          </a:p>
          <a:p>
            <a:pPr marL="914400" lvl="1" indent="-317500" algn="l" rtl="0">
              <a:spcBef>
                <a:spcPts val="0"/>
              </a:spcBef>
              <a:spcAft>
                <a:spcPts val="0"/>
              </a:spcAft>
              <a:buSzPts val="1400"/>
              <a:buChar char="○"/>
            </a:pPr>
            <a:r>
              <a:rPr lang="en"/>
              <a:t>Improvement Areas</a:t>
            </a:r>
            <a:endParaRPr/>
          </a:p>
          <a:p>
            <a:pPr marL="914400" lvl="1" indent="-317500" algn="l" rtl="0">
              <a:spcBef>
                <a:spcPts val="0"/>
              </a:spcBef>
              <a:spcAft>
                <a:spcPts val="0"/>
              </a:spcAft>
              <a:buSzPts val="1400"/>
              <a:buChar char="○"/>
            </a:pPr>
            <a:r>
              <a:rPr lang="en"/>
              <a:t>Growth Opportunities</a:t>
            </a:r>
            <a:endParaRPr/>
          </a:p>
          <a:p>
            <a:pPr marL="914400" lvl="1" indent="-317500" algn="l" rtl="0">
              <a:spcBef>
                <a:spcPts val="0"/>
              </a:spcBef>
              <a:spcAft>
                <a:spcPts val="0"/>
              </a:spcAft>
              <a:buSzPts val="1400"/>
              <a:buChar char="○"/>
            </a:pPr>
            <a:r>
              <a:rPr lang="en"/>
              <a:t>Takeaways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290225" y="323850"/>
            <a:ext cx="4062600" cy="952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t>The Problem</a:t>
            </a:r>
            <a:endParaRPr u="sng"/>
          </a:p>
        </p:txBody>
      </p:sp>
      <p:sp>
        <p:nvSpPr>
          <p:cNvPr id="83" name="Google Shape;83;p16"/>
          <p:cNvSpPr txBox="1"/>
          <p:nvPr/>
        </p:nvSpPr>
        <p:spPr>
          <a:xfrm>
            <a:off x="6267300" y="1365525"/>
            <a:ext cx="1791000" cy="1000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2"/>
                </a:solidFill>
                <a:latin typeface="Roboto"/>
                <a:ea typeface="Roboto"/>
                <a:cs typeface="Roboto"/>
                <a:sym typeface="Roboto"/>
              </a:rPr>
              <a:t>Waterpoints break and stay broken</a:t>
            </a:r>
            <a:endParaRPr sz="1700">
              <a:solidFill>
                <a:schemeClr val="lt2"/>
              </a:solidFill>
              <a:latin typeface="Roboto"/>
              <a:ea typeface="Roboto"/>
              <a:cs typeface="Roboto"/>
              <a:sym typeface="Roboto"/>
            </a:endParaRPr>
          </a:p>
        </p:txBody>
      </p:sp>
      <p:sp>
        <p:nvSpPr>
          <p:cNvPr id="84" name="Google Shape;84;p16"/>
          <p:cNvSpPr txBox="1"/>
          <p:nvPr/>
        </p:nvSpPr>
        <p:spPr>
          <a:xfrm>
            <a:off x="3033725" y="1365525"/>
            <a:ext cx="2143200" cy="1000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chemeClr val="lt2"/>
                </a:solidFill>
                <a:latin typeface="Roboto"/>
                <a:ea typeface="Roboto"/>
                <a:cs typeface="Roboto"/>
                <a:sym typeface="Roboto"/>
              </a:rPr>
              <a:t>Maintenance services are costly and rare</a:t>
            </a:r>
            <a:endParaRPr sz="1700">
              <a:latin typeface="Roboto"/>
              <a:ea typeface="Roboto"/>
              <a:cs typeface="Roboto"/>
              <a:sym typeface="Roboto"/>
            </a:endParaRPr>
          </a:p>
        </p:txBody>
      </p:sp>
      <p:sp>
        <p:nvSpPr>
          <p:cNvPr id="85" name="Google Shape;85;p16"/>
          <p:cNvSpPr txBox="1"/>
          <p:nvPr/>
        </p:nvSpPr>
        <p:spPr>
          <a:xfrm>
            <a:off x="380825" y="1371525"/>
            <a:ext cx="1686000" cy="1000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2"/>
                </a:solidFill>
                <a:latin typeface="Roboto"/>
                <a:ea typeface="Roboto"/>
                <a:cs typeface="Roboto"/>
                <a:sym typeface="Roboto"/>
              </a:rPr>
              <a:t>Waterpoint needs work </a:t>
            </a:r>
            <a:endParaRPr sz="1700">
              <a:latin typeface="Roboto"/>
              <a:ea typeface="Roboto"/>
              <a:cs typeface="Roboto"/>
              <a:sym typeface="Roboto"/>
            </a:endParaRPr>
          </a:p>
        </p:txBody>
      </p:sp>
      <p:cxnSp>
        <p:nvCxnSpPr>
          <p:cNvPr id="86" name="Google Shape;86;p16"/>
          <p:cNvCxnSpPr>
            <a:stCxn id="85" idx="3"/>
            <a:endCxn id="84" idx="1"/>
          </p:cNvCxnSpPr>
          <p:nvPr/>
        </p:nvCxnSpPr>
        <p:spPr>
          <a:xfrm rot="10800000" flipH="1">
            <a:off x="2066825" y="1865625"/>
            <a:ext cx="966900" cy="6000"/>
          </a:xfrm>
          <a:prstGeom prst="straightConnector1">
            <a:avLst/>
          </a:prstGeom>
          <a:noFill/>
          <a:ln w="76200" cap="flat" cmpd="sng">
            <a:solidFill>
              <a:schemeClr val="lt2"/>
            </a:solidFill>
            <a:prstDash val="solid"/>
            <a:round/>
            <a:headEnd type="oval" w="med" len="med"/>
            <a:tailEnd type="triangle" w="med" len="med"/>
          </a:ln>
        </p:spPr>
      </p:cxnSp>
      <p:cxnSp>
        <p:nvCxnSpPr>
          <p:cNvPr id="87" name="Google Shape;87;p16"/>
          <p:cNvCxnSpPr>
            <a:stCxn id="84" idx="3"/>
            <a:endCxn id="83" idx="1"/>
          </p:cNvCxnSpPr>
          <p:nvPr/>
        </p:nvCxnSpPr>
        <p:spPr>
          <a:xfrm>
            <a:off x="5176925" y="1865625"/>
            <a:ext cx="1090500" cy="0"/>
          </a:xfrm>
          <a:prstGeom prst="straightConnector1">
            <a:avLst/>
          </a:prstGeom>
          <a:noFill/>
          <a:ln w="76200" cap="flat" cmpd="sng">
            <a:solidFill>
              <a:schemeClr val="lt2"/>
            </a:solidFill>
            <a:prstDash val="solid"/>
            <a:round/>
            <a:headEnd type="oval"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cxnSp>
        <p:nvCxnSpPr>
          <p:cNvPr id="92" name="Google Shape;92;p17"/>
          <p:cNvCxnSpPr>
            <a:stCxn id="93" idx="0"/>
            <a:endCxn id="94" idx="3"/>
          </p:cNvCxnSpPr>
          <p:nvPr/>
        </p:nvCxnSpPr>
        <p:spPr>
          <a:xfrm rot="5400000" flipH="1">
            <a:off x="3969450" y="521325"/>
            <a:ext cx="1611600" cy="4775100"/>
          </a:xfrm>
          <a:prstGeom prst="bentConnector3">
            <a:avLst>
              <a:gd name="adj1" fmla="val 60715"/>
            </a:avLst>
          </a:prstGeom>
          <a:noFill/>
          <a:ln w="28575" cap="flat" cmpd="sng">
            <a:solidFill>
              <a:srgbClr val="FF0000"/>
            </a:solidFill>
            <a:prstDash val="solid"/>
            <a:round/>
            <a:headEnd type="none" w="med" len="med"/>
            <a:tailEnd type="none" w="med" len="med"/>
          </a:ln>
        </p:spPr>
      </p:cxnSp>
      <p:sp>
        <p:nvSpPr>
          <p:cNvPr id="95" name="Google Shape;95;p17"/>
          <p:cNvSpPr txBox="1">
            <a:spLocks noGrp="1"/>
          </p:cNvSpPr>
          <p:nvPr>
            <p:ph type="title"/>
          </p:nvPr>
        </p:nvSpPr>
        <p:spPr>
          <a:xfrm>
            <a:off x="290225" y="323850"/>
            <a:ext cx="4062600" cy="952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t>The Problem</a:t>
            </a:r>
            <a:endParaRPr u="sng"/>
          </a:p>
        </p:txBody>
      </p:sp>
      <p:sp>
        <p:nvSpPr>
          <p:cNvPr id="96" name="Google Shape;96;p17"/>
          <p:cNvSpPr txBox="1">
            <a:spLocks noGrp="1"/>
          </p:cNvSpPr>
          <p:nvPr>
            <p:ph type="title"/>
          </p:nvPr>
        </p:nvSpPr>
        <p:spPr>
          <a:xfrm>
            <a:off x="290225" y="2628900"/>
            <a:ext cx="4062600" cy="952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t>The Solution</a:t>
            </a:r>
            <a:endParaRPr u="sng"/>
          </a:p>
        </p:txBody>
      </p:sp>
      <p:sp>
        <p:nvSpPr>
          <p:cNvPr id="97" name="Google Shape;97;p17"/>
          <p:cNvSpPr txBox="1"/>
          <p:nvPr/>
        </p:nvSpPr>
        <p:spPr>
          <a:xfrm>
            <a:off x="6267300" y="1365525"/>
            <a:ext cx="1791000" cy="1000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2"/>
                </a:solidFill>
                <a:latin typeface="Roboto"/>
                <a:ea typeface="Roboto"/>
                <a:cs typeface="Roboto"/>
                <a:sym typeface="Roboto"/>
              </a:rPr>
              <a:t>Waterpoints break and stay broken</a:t>
            </a:r>
            <a:endParaRPr sz="1700">
              <a:solidFill>
                <a:schemeClr val="lt2"/>
              </a:solidFill>
              <a:latin typeface="Roboto"/>
              <a:ea typeface="Roboto"/>
              <a:cs typeface="Roboto"/>
              <a:sym typeface="Roboto"/>
            </a:endParaRPr>
          </a:p>
        </p:txBody>
      </p:sp>
      <p:sp>
        <p:nvSpPr>
          <p:cNvPr id="98" name="Google Shape;98;p17"/>
          <p:cNvSpPr txBox="1"/>
          <p:nvPr/>
        </p:nvSpPr>
        <p:spPr>
          <a:xfrm>
            <a:off x="3033725" y="1365525"/>
            <a:ext cx="2143200" cy="1000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chemeClr val="lt2"/>
                </a:solidFill>
                <a:latin typeface="Roboto"/>
                <a:ea typeface="Roboto"/>
                <a:cs typeface="Roboto"/>
                <a:sym typeface="Roboto"/>
              </a:rPr>
              <a:t>Maintenance services are costly and rare</a:t>
            </a:r>
            <a:endParaRPr sz="1700">
              <a:latin typeface="Roboto"/>
              <a:ea typeface="Roboto"/>
              <a:cs typeface="Roboto"/>
              <a:sym typeface="Roboto"/>
            </a:endParaRPr>
          </a:p>
        </p:txBody>
      </p:sp>
      <p:sp>
        <p:nvSpPr>
          <p:cNvPr id="99" name="Google Shape;99;p17"/>
          <p:cNvSpPr txBox="1"/>
          <p:nvPr/>
        </p:nvSpPr>
        <p:spPr>
          <a:xfrm>
            <a:off x="380825" y="1371525"/>
            <a:ext cx="1686000" cy="1000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2"/>
                </a:solidFill>
                <a:latin typeface="Roboto"/>
                <a:ea typeface="Roboto"/>
                <a:cs typeface="Roboto"/>
                <a:sym typeface="Roboto"/>
              </a:rPr>
              <a:t>Waterpoint needs work </a:t>
            </a:r>
            <a:endParaRPr sz="1700">
              <a:latin typeface="Roboto"/>
              <a:ea typeface="Roboto"/>
              <a:cs typeface="Roboto"/>
              <a:sym typeface="Roboto"/>
            </a:endParaRPr>
          </a:p>
        </p:txBody>
      </p:sp>
      <p:cxnSp>
        <p:nvCxnSpPr>
          <p:cNvPr id="100" name="Google Shape;100;p17"/>
          <p:cNvCxnSpPr>
            <a:stCxn id="99" idx="3"/>
            <a:endCxn id="98" idx="1"/>
          </p:cNvCxnSpPr>
          <p:nvPr/>
        </p:nvCxnSpPr>
        <p:spPr>
          <a:xfrm rot="10800000" flipH="1">
            <a:off x="2066825" y="1865625"/>
            <a:ext cx="966900" cy="6000"/>
          </a:xfrm>
          <a:prstGeom prst="straightConnector1">
            <a:avLst/>
          </a:prstGeom>
          <a:noFill/>
          <a:ln w="76200" cap="flat" cmpd="sng">
            <a:solidFill>
              <a:schemeClr val="lt2"/>
            </a:solidFill>
            <a:prstDash val="solid"/>
            <a:round/>
            <a:headEnd type="oval" w="med" len="med"/>
            <a:tailEnd type="triangle" w="med" len="med"/>
          </a:ln>
        </p:spPr>
      </p:cxnSp>
      <p:cxnSp>
        <p:nvCxnSpPr>
          <p:cNvPr id="101" name="Google Shape;101;p17"/>
          <p:cNvCxnSpPr>
            <a:stCxn id="98" idx="3"/>
            <a:endCxn id="97" idx="1"/>
          </p:cNvCxnSpPr>
          <p:nvPr/>
        </p:nvCxnSpPr>
        <p:spPr>
          <a:xfrm>
            <a:off x="5176925" y="1865625"/>
            <a:ext cx="1090500" cy="0"/>
          </a:xfrm>
          <a:prstGeom prst="straightConnector1">
            <a:avLst/>
          </a:prstGeom>
          <a:noFill/>
          <a:ln w="76200" cap="flat" cmpd="sng">
            <a:solidFill>
              <a:schemeClr val="lt2"/>
            </a:solidFill>
            <a:prstDash val="solid"/>
            <a:round/>
            <a:headEnd type="oval" w="med" len="med"/>
            <a:tailEnd type="triangle" w="med" len="med"/>
          </a:ln>
        </p:spPr>
      </p:cxnSp>
      <p:sp>
        <p:nvSpPr>
          <p:cNvPr id="102" name="Google Shape;102;p17"/>
          <p:cNvSpPr txBox="1"/>
          <p:nvPr/>
        </p:nvSpPr>
        <p:spPr>
          <a:xfrm>
            <a:off x="380825" y="3714675"/>
            <a:ext cx="1686000" cy="1209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2"/>
                </a:solidFill>
                <a:latin typeface="Roboto"/>
                <a:ea typeface="Roboto"/>
                <a:cs typeface="Roboto"/>
                <a:sym typeface="Roboto"/>
              </a:rPr>
              <a:t>Enable more efficient market planning</a:t>
            </a:r>
            <a:endParaRPr sz="1700">
              <a:latin typeface="Roboto"/>
              <a:ea typeface="Roboto"/>
              <a:cs typeface="Roboto"/>
              <a:sym typeface="Roboto"/>
            </a:endParaRPr>
          </a:p>
        </p:txBody>
      </p:sp>
      <p:sp>
        <p:nvSpPr>
          <p:cNvPr id="103" name="Google Shape;103;p17"/>
          <p:cNvSpPr txBox="1"/>
          <p:nvPr/>
        </p:nvSpPr>
        <p:spPr>
          <a:xfrm>
            <a:off x="3047825" y="3714675"/>
            <a:ext cx="2143200" cy="1209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solidFill>
                  <a:schemeClr val="lt2"/>
                </a:solidFill>
                <a:latin typeface="Roboto"/>
                <a:ea typeface="Roboto"/>
                <a:cs typeface="Roboto"/>
                <a:sym typeface="Roboto"/>
              </a:rPr>
              <a:t>Reduce volatility &amp; increase profitability for  maintenance providers</a:t>
            </a:r>
            <a:endParaRPr sz="1700">
              <a:latin typeface="Roboto"/>
              <a:ea typeface="Roboto"/>
              <a:cs typeface="Roboto"/>
              <a:sym typeface="Roboto"/>
            </a:endParaRPr>
          </a:p>
        </p:txBody>
      </p:sp>
      <p:sp>
        <p:nvSpPr>
          <p:cNvPr id="93" name="Google Shape;93;p17"/>
          <p:cNvSpPr txBox="1"/>
          <p:nvPr/>
        </p:nvSpPr>
        <p:spPr>
          <a:xfrm>
            <a:off x="6229350" y="3714675"/>
            <a:ext cx="1866900" cy="12096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chemeClr val="lt2"/>
                </a:solidFill>
                <a:latin typeface="Roboto"/>
                <a:ea typeface="Roboto"/>
                <a:cs typeface="Roboto"/>
                <a:sym typeface="Roboto"/>
              </a:rPr>
              <a:t>Increase number &amp; spread of maintenance providers</a:t>
            </a:r>
            <a:endParaRPr sz="1700">
              <a:latin typeface="Roboto"/>
              <a:ea typeface="Roboto"/>
              <a:cs typeface="Roboto"/>
              <a:sym typeface="Roboto"/>
            </a:endParaRPr>
          </a:p>
        </p:txBody>
      </p:sp>
      <p:cxnSp>
        <p:nvCxnSpPr>
          <p:cNvPr id="104" name="Google Shape;104;p17"/>
          <p:cNvCxnSpPr>
            <a:stCxn id="102" idx="3"/>
            <a:endCxn id="103" idx="1"/>
          </p:cNvCxnSpPr>
          <p:nvPr/>
        </p:nvCxnSpPr>
        <p:spPr>
          <a:xfrm>
            <a:off x="2066825" y="4319475"/>
            <a:ext cx="981000" cy="0"/>
          </a:xfrm>
          <a:prstGeom prst="straightConnector1">
            <a:avLst/>
          </a:prstGeom>
          <a:noFill/>
          <a:ln w="76200" cap="flat" cmpd="sng">
            <a:solidFill>
              <a:schemeClr val="lt2"/>
            </a:solidFill>
            <a:prstDash val="solid"/>
            <a:round/>
            <a:headEnd type="oval" w="med" len="med"/>
            <a:tailEnd type="triangle" w="med" len="med"/>
          </a:ln>
        </p:spPr>
      </p:cxnSp>
      <p:cxnSp>
        <p:nvCxnSpPr>
          <p:cNvPr id="105" name="Google Shape;105;p17"/>
          <p:cNvCxnSpPr>
            <a:stCxn id="103" idx="3"/>
            <a:endCxn id="93" idx="1"/>
          </p:cNvCxnSpPr>
          <p:nvPr/>
        </p:nvCxnSpPr>
        <p:spPr>
          <a:xfrm>
            <a:off x="5191025" y="4319475"/>
            <a:ext cx="1038300" cy="0"/>
          </a:xfrm>
          <a:prstGeom prst="straightConnector1">
            <a:avLst/>
          </a:prstGeom>
          <a:noFill/>
          <a:ln w="76200" cap="flat" cmpd="sng">
            <a:solidFill>
              <a:schemeClr val="lt2"/>
            </a:solidFill>
            <a:prstDash val="solid"/>
            <a:round/>
            <a:headEnd type="oval" w="med" len="med"/>
            <a:tailEnd type="triangle" w="med" len="med"/>
          </a:ln>
        </p:spPr>
      </p:cxnSp>
      <p:sp>
        <p:nvSpPr>
          <p:cNvPr id="94" name="Google Shape;94;p17"/>
          <p:cNvSpPr/>
          <p:nvPr/>
        </p:nvSpPr>
        <p:spPr>
          <a:xfrm>
            <a:off x="2183525" y="1426275"/>
            <a:ext cx="850200" cy="890700"/>
          </a:xfrm>
          <a:prstGeom prst="mathMultiply">
            <a:avLst>
              <a:gd name="adj1" fmla="val 2352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Current Landscape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3194150" y="1896625"/>
            <a:ext cx="2617590" cy="2689625"/>
          </a:xfrm>
          <a:prstGeom prst="rect">
            <a:avLst/>
          </a:prstGeom>
          <a:noFill/>
          <a:ln>
            <a:noFill/>
          </a:ln>
        </p:spPr>
      </p:pic>
      <p:pic>
        <p:nvPicPr>
          <p:cNvPr id="116" name="Google Shape;116;p19"/>
          <p:cNvPicPr preferRelativeResize="0"/>
          <p:nvPr/>
        </p:nvPicPr>
        <p:blipFill>
          <a:blip r:embed="rId4">
            <a:alphaModFix/>
          </a:blip>
          <a:stretch>
            <a:fillRect/>
          </a:stretch>
        </p:blipFill>
        <p:spPr>
          <a:xfrm>
            <a:off x="6055562" y="1896625"/>
            <a:ext cx="2833275" cy="2689626"/>
          </a:xfrm>
          <a:prstGeom prst="rect">
            <a:avLst/>
          </a:prstGeom>
          <a:noFill/>
          <a:ln>
            <a:noFill/>
          </a:ln>
        </p:spPr>
      </p:pic>
      <p:pic>
        <p:nvPicPr>
          <p:cNvPr id="117" name="Google Shape;117;p19"/>
          <p:cNvPicPr preferRelativeResize="0"/>
          <p:nvPr/>
        </p:nvPicPr>
        <p:blipFill>
          <a:blip r:embed="rId5">
            <a:alphaModFix/>
          </a:blip>
          <a:stretch>
            <a:fillRect/>
          </a:stretch>
        </p:blipFill>
        <p:spPr>
          <a:xfrm>
            <a:off x="73050" y="1896625"/>
            <a:ext cx="2815851" cy="2689626"/>
          </a:xfrm>
          <a:prstGeom prst="rect">
            <a:avLst/>
          </a:prstGeom>
          <a:noFill/>
          <a:ln>
            <a:noFill/>
          </a:ln>
        </p:spPr>
      </p:pic>
      <p:sp>
        <p:nvSpPr>
          <p:cNvPr id="118" name="Google Shape;118;p19"/>
          <p:cNvSpPr txBox="1"/>
          <p:nvPr/>
        </p:nvSpPr>
        <p:spPr>
          <a:xfrm>
            <a:off x="664375" y="171450"/>
            <a:ext cx="7790400" cy="96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chemeClr val="dk1"/>
                </a:solidFill>
                <a:latin typeface="Roboto Slab"/>
                <a:ea typeface="Roboto Slab"/>
                <a:cs typeface="Roboto Slab"/>
                <a:sym typeface="Roboto Slab"/>
              </a:rPr>
              <a:t>Data Understanding:</a:t>
            </a:r>
            <a:endParaRPr sz="3600">
              <a:solidFill>
                <a:schemeClr val="dk1"/>
              </a:solidFill>
              <a:latin typeface="Roboto Slab"/>
              <a:ea typeface="Roboto Slab"/>
              <a:cs typeface="Roboto Slab"/>
              <a:sym typeface="Roboto Slab"/>
            </a:endParaRPr>
          </a:p>
          <a:p>
            <a:pPr marL="0" lvl="0" indent="0" algn="ctr" rtl="0">
              <a:spcBef>
                <a:spcPts val="0"/>
              </a:spcBef>
              <a:spcAft>
                <a:spcPts val="0"/>
              </a:spcAft>
              <a:buNone/>
            </a:pPr>
            <a:r>
              <a:rPr lang="en" sz="3200" i="1">
                <a:solidFill>
                  <a:schemeClr val="accent5"/>
                </a:solidFill>
                <a:latin typeface="Roboto"/>
                <a:ea typeface="Roboto"/>
                <a:cs typeface="Roboto"/>
                <a:sym typeface="Roboto"/>
              </a:rPr>
              <a:t>Geographical</a:t>
            </a:r>
            <a:endParaRPr sz="3200" i="1">
              <a:solidFill>
                <a:schemeClr val="accent5"/>
              </a:solidFill>
              <a:latin typeface="Roboto"/>
              <a:ea typeface="Roboto"/>
              <a:cs typeface="Roboto"/>
              <a:sym typeface="Roboto"/>
            </a:endParaRPr>
          </a:p>
        </p:txBody>
      </p:sp>
      <p:sp>
        <p:nvSpPr>
          <p:cNvPr id="119" name="Google Shape;119;p19"/>
          <p:cNvSpPr txBox="1"/>
          <p:nvPr/>
        </p:nvSpPr>
        <p:spPr>
          <a:xfrm>
            <a:off x="448825" y="4729075"/>
            <a:ext cx="2064300" cy="3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120" name="Google Shape;120;p19"/>
          <p:cNvSpPr txBox="1"/>
          <p:nvPr/>
        </p:nvSpPr>
        <p:spPr>
          <a:xfrm>
            <a:off x="448825" y="4729075"/>
            <a:ext cx="2064300" cy="315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Functional</a:t>
            </a:r>
            <a:endParaRPr>
              <a:solidFill>
                <a:schemeClr val="dk1"/>
              </a:solidFill>
              <a:latin typeface="Roboto"/>
              <a:ea typeface="Roboto"/>
              <a:cs typeface="Roboto"/>
              <a:sym typeface="Roboto"/>
            </a:endParaRPr>
          </a:p>
        </p:txBody>
      </p:sp>
      <p:sp>
        <p:nvSpPr>
          <p:cNvPr id="121" name="Google Shape;121;p19"/>
          <p:cNvSpPr txBox="1"/>
          <p:nvPr/>
        </p:nvSpPr>
        <p:spPr>
          <a:xfrm>
            <a:off x="3470788" y="4729075"/>
            <a:ext cx="2064300" cy="315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Needs Repair</a:t>
            </a:r>
            <a:endParaRPr>
              <a:latin typeface="Roboto"/>
              <a:ea typeface="Roboto"/>
              <a:cs typeface="Roboto"/>
              <a:sym typeface="Roboto"/>
            </a:endParaRPr>
          </a:p>
        </p:txBody>
      </p:sp>
      <p:sp>
        <p:nvSpPr>
          <p:cNvPr id="122" name="Google Shape;122;p19"/>
          <p:cNvSpPr txBox="1"/>
          <p:nvPr/>
        </p:nvSpPr>
        <p:spPr>
          <a:xfrm>
            <a:off x="6440038" y="4729075"/>
            <a:ext cx="2064300" cy="315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Non-Functional</a:t>
            </a:r>
            <a:endParaRPr>
              <a:latin typeface="Roboto"/>
              <a:ea typeface="Roboto"/>
              <a:cs typeface="Roboto"/>
              <a:sym typeface="Roboto"/>
            </a:endParaRPr>
          </a:p>
        </p:txBody>
      </p:sp>
      <p:cxnSp>
        <p:nvCxnSpPr>
          <p:cNvPr id="123" name="Google Shape;123;p19"/>
          <p:cNvCxnSpPr>
            <a:stCxn id="120" idx="0"/>
            <a:endCxn id="117" idx="2"/>
          </p:cNvCxnSpPr>
          <p:nvPr/>
        </p:nvCxnSpPr>
        <p:spPr>
          <a:xfrm rot="10800000">
            <a:off x="1480975" y="4586275"/>
            <a:ext cx="0" cy="142800"/>
          </a:xfrm>
          <a:prstGeom prst="straightConnector1">
            <a:avLst/>
          </a:prstGeom>
          <a:noFill/>
          <a:ln w="19050" cap="flat" cmpd="sng">
            <a:solidFill>
              <a:schemeClr val="lt2"/>
            </a:solidFill>
            <a:prstDash val="solid"/>
            <a:round/>
            <a:headEnd type="none" w="med" len="med"/>
            <a:tailEnd type="none" w="med" len="med"/>
          </a:ln>
        </p:spPr>
      </p:cxnSp>
      <p:cxnSp>
        <p:nvCxnSpPr>
          <p:cNvPr id="124" name="Google Shape;124;p19"/>
          <p:cNvCxnSpPr/>
          <p:nvPr/>
        </p:nvCxnSpPr>
        <p:spPr>
          <a:xfrm rot="10800000">
            <a:off x="4559575" y="4586275"/>
            <a:ext cx="0" cy="142800"/>
          </a:xfrm>
          <a:prstGeom prst="straightConnector1">
            <a:avLst/>
          </a:prstGeom>
          <a:noFill/>
          <a:ln w="19050" cap="flat" cmpd="sng">
            <a:solidFill>
              <a:schemeClr val="lt2"/>
            </a:solidFill>
            <a:prstDash val="solid"/>
            <a:round/>
            <a:headEnd type="none" w="med" len="med"/>
            <a:tailEnd type="none" w="med" len="med"/>
          </a:ln>
        </p:spPr>
      </p:cxnSp>
      <p:cxnSp>
        <p:nvCxnSpPr>
          <p:cNvPr id="125" name="Google Shape;125;p19"/>
          <p:cNvCxnSpPr/>
          <p:nvPr/>
        </p:nvCxnSpPr>
        <p:spPr>
          <a:xfrm rot="10800000">
            <a:off x="7472188" y="4586275"/>
            <a:ext cx="0" cy="142800"/>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265500" y="665200"/>
            <a:ext cx="4045200" cy="81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Understanding</a:t>
            </a:r>
            <a:endParaRPr/>
          </a:p>
        </p:txBody>
      </p:sp>
      <p:sp>
        <p:nvSpPr>
          <p:cNvPr id="131" name="Google Shape;131;p20"/>
          <p:cNvSpPr txBox="1">
            <a:spLocks noGrp="1"/>
          </p:cNvSpPr>
          <p:nvPr>
            <p:ph type="subTitle" idx="1"/>
          </p:nvPr>
        </p:nvSpPr>
        <p:spPr>
          <a:xfrm>
            <a:off x="265500" y="1226250"/>
            <a:ext cx="4045200" cy="9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Obtained from Taarifa and Tanzanian Water Ministry</a:t>
            </a:r>
            <a:endParaRPr/>
          </a:p>
        </p:txBody>
      </p:sp>
      <p:sp>
        <p:nvSpPr>
          <p:cNvPr id="132" name="Google Shape;132;p20"/>
          <p:cNvSpPr txBox="1">
            <a:spLocks noGrp="1"/>
          </p:cNvSpPr>
          <p:nvPr>
            <p:ph type="body" idx="2"/>
          </p:nvPr>
        </p:nvSpPr>
        <p:spPr>
          <a:xfrm>
            <a:off x="415300" y="2183600"/>
            <a:ext cx="3837000" cy="25119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59,400 entries</a:t>
            </a:r>
            <a:endParaRPr sz="1600"/>
          </a:p>
          <a:p>
            <a:pPr marL="457200" lvl="0" indent="-330200" algn="l" rtl="0">
              <a:spcBef>
                <a:spcPts val="0"/>
              </a:spcBef>
              <a:spcAft>
                <a:spcPts val="0"/>
              </a:spcAft>
              <a:buSzPts val="1600"/>
              <a:buChar char="●"/>
            </a:pPr>
            <a:r>
              <a:rPr lang="en" sz="1600"/>
              <a:t>38 properties per entry</a:t>
            </a:r>
            <a:endParaRPr sz="1600"/>
          </a:p>
          <a:p>
            <a:pPr marL="457200" lvl="0" indent="-330200" algn="l" rtl="0">
              <a:spcBef>
                <a:spcPts val="0"/>
              </a:spcBef>
              <a:spcAft>
                <a:spcPts val="0"/>
              </a:spcAft>
              <a:buSzPts val="1600"/>
              <a:buChar char="●"/>
            </a:pPr>
            <a:r>
              <a:rPr lang="en" sz="1600"/>
              <a:t>Properties cover:</a:t>
            </a:r>
            <a:endParaRPr sz="1600"/>
          </a:p>
          <a:p>
            <a:pPr marL="914400" lvl="1" indent="-311150" algn="l" rtl="0">
              <a:spcBef>
                <a:spcPts val="0"/>
              </a:spcBef>
              <a:spcAft>
                <a:spcPts val="0"/>
              </a:spcAft>
              <a:buSzPts val="1300"/>
              <a:buChar char="○"/>
            </a:pPr>
            <a:r>
              <a:rPr lang="en" sz="1300"/>
              <a:t>Geography</a:t>
            </a:r>
            <a:endParaRPr sz="1300"/>
          </a:p>
          <a:p>
            <a:pPr marL="914400" lvl="1" indent="-311150" algn="l" rtl="0">
              <a:spcBef>
                <a:spcPts val="0"/>
              </a:spcBef>
              <a:spcAft>
                <a:spcPts val="0"/>
              </a:spcAft>
              <a:buSzPts val="1300"/>
              <a:buChar char="○"/>
            </a:pPr>
            <a:r>
              <a:rPr lang="en" sz="1300"/>
              <a:t>Geology</a:t>
            </a:r>
            <a:endParaRPr sz="1300"/>
          </a:p>
          <a:p>
            <a:pPr marL="914400" lvl="1" indent="-311150" algn="l" rtl="0">
              <a:spcBef>
                <a:spcPts val="0"/>
              </a:spcBef>
              <a:spcAft>
                <a:spcPts val="0"/>
              </a:spcAft>
              <a:buSzPts val="1300"/>
              <a:buChar char="○"/>
            </a:pPr>
            <a:r>
              <a:rPr lang="en" sz="1300"/>
              <a:t>Community Engagement</a:t>
            </a:r>
            <a:endParaRPr sz="1300"/>
          </a:p>
          <a:p>
            <a:pPr marL="914400" lvl="1" indent="-311150" algn="l" rtl="0">
              <a:spcBef>
                <a:spcPts val="0"/>
              </a:spcBef>
              <a:spcAft>
                <a:spcPts val="0"/>
              </a:spcAft>
              <a:buSzPts val="1300"/>
              <a:buChar char="○"/>
            </a:pPr>
            <a:r>
              <a:rPr lang="en" sz="1300"/>
              <a:t>Operational habits</a:t>
            </a:r>
            <a:endParaRPr sz="1300"/>
          </a:p>
          <a:p>
            <a:pPr marL="914400" lvl="1" indent="-311150" algn="l" rtl="0">
              <a:spcBef>
                <a:spcPts val="0"/>
              </a:spcBef>
              <a:spcAft>
                <a:spcPts val="0"/>
              </a:spcAft>
              <a:buSzPts val="1300"/>
              <a:buChar char="○"/>
            </a:pPr>
            <a:r>
              <a:rPr lang="en" sz="1300"/>
              <a:t>Age</a:t>
            </a:r>
            <a:endParaRPr sz="1300"/>
          </a:p>
          <a:p>
            <a:pPr marL="914400" lvl="1" indent="-311150" algn="l" rtl="0">
              <a:spcBef>
                <a:spcPts val="0"/>
              </a:spcBef>
              <a:spcAft>
                <a:spcPts val="0"/>
              </a:spcAft>
              <a:buSzPts val="1300"/>
              <a:buChar char="○"/>
            </a:pPr>
            <a:r>
              <a:rPr lang="en" sz="1300"/>
              <a:t>Resource availability</a:t>
            </a:r>
            <a:endParaRPr sz="1300"/>
          </a:p>
          <a:p>
            <a:pPr marL="914400" lvl="1" indent="-311150" algn="l" rtl="0">
              <a:spcBef>
                <a:spcPts val="0"/>
              </a:spcBef>
              <a:spcAft>
                <a:spcPts val="0"/>
              </a:spcAft>
              <a:buSzPts val="1300"/>
              <a:buChar char="○"/>
            </a:pPr>
            <a:r>
              <a:rPr lang="en" sz="1300"/>
              <a:t>Waterpoint specifics </a:t>
            </a:r>
            <a:endParaRPr sz="900"/>
          </a:p>
        </p:txBody>
      </p:sp>
      <p:pic>
        <p:nvPicPr>
          <p:cNvPr id="133" name="Google Shape;133;p20"/>
          <p:cNvPicPr preferRelativeResize="0"/>
          <p:nvPr/>
        </p:nvPicPr>
        <p:blipFill>
          <a:blip r:embed="rId3">
            <a:alphaModFix/>
          </a:blip>
          <a:stretch>
            <a:fillRect/>
          </a:stretch>
        </p:blipFill>
        <p:spPr>
          <a:xfrm>
            <a:off x="4985200" y="152400"/>
            <a:ext cx="3745600" cy="2174350"/>
          </a:xfrm>
          <a:prstGeom prst="rect">
            <a:avLst/>
          </a:prstGeom>
          <a:noFill/>
          <a:ln>
            <a:noFill/>
          </a:ln>
        </p:spPr>
      </p:pic>
      <p:pic>
        <p:nvPicPr>
          <p:cNvPr id="134" name="Google Shape;134;p20"/>
          <p:cNvPicPr preferRelativeResize="0"/>
          <p:nvPr/>
        </p:nvPicPr>
        <p:blipFill>
          <a:blip r:embed="rId4">
            <a:alphaModFix/>
          </a:blip>
          <a:stretch>
            <a:fillRect/>
          </a:stretch>
        </p:blipFill>
        <p:spPr>
          <a:xfrm>
            <a:off x="4985200" y="2479150"/>
            <a:ext cx="3745599" cy="251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cxnSp>
        <p:nvCxnSpPr>
          <p:cNvPr id="139" name="Google Shape;139;p21"/>
          <p:cNvCxnSpPr>
            <a:stCxn id="140" idx="3"/>
            <a:endCxn id="141" idx="1"/>
          </p:cNvCxnSpPr>
          <p:nvPr/>
        </p:nvCxnSpPr>
        <p:spPr>
          <a:xfrm rot="10800000" flipH="1">
            <a:off x="2404050" y="1783650"/>
            <a:ext cx="3414300" cy="2317200"/>
          </a:xfrm>
          <a:prstGeom prst="curvedConnector3">
            <a:avLst>
              <a:gd name="adj1" fmla="val 50000"/>
            </a:avLst>
          </a:prstGeom>
          <a:noFill/>
          <a:ln w="38100" cap="flat" cmpd="sng">
            <a:solidFill>
              <a:schemeClr val="accent5"/>
            </a:solidFill>
            <a:prstDash val="solid"/>
            <a:round/>
            <a:headEnd type="none" w="med" len="med"/>
            <a:tailEnd type="none" w="med" len="med"/>
          </a:ln>
        </p:spPr>
      </p:cxnSp>
      <p:sp>
        <p:nvSpPr>
          <p:cNvPr id="142" name="Google Shape;142;p21"/>
          <p:cNvSpPr txBox="1">
            <a:spLocks noGrp="1"/>
          </p:cNvSpPr>
          <p:nvPr>
            <p:ph type="title"/>
          </p:nvPr>
        </p:nvSpPr>
        <p:spPr>
          <a:xfrm>
            <a:off x="265500" y="314900"/>
            <a:ext cx="4045200" cy="8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Limitations</a:t>
            </a:r>
            <a:endParaRPr/>
          </a:p>
        </p:txBody>
      </p:sp>
      <p:sp>
        <p:nvSpPr>
          <p:cNvPr id="143" name="Google Shape;143;p21"/>
          <p:cNvSpPr txBox="1">
            <a:spLocks noGrp="1"/>
          </p:cNvSpPr>
          <p:nvPr>
            <p:ph type="body" idx="2"/>
          </p:nvPr>
        </p:nvSpPr>
        <p:spPr>
          <a:xfrm>
            <a:off x="4951050" y="198850"/>
            <a:ext cx="3837000" cy="2467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Slab"/>
                <a:ea typeface="Roboto Slab"/>
                <a:cs typeface="Roboto Slab"/>
                <a:sym typeface="Roboto Slab"/>
              </a:rPr>
              <a:t>Data Correction Strategies:</a:t>
            </a:r>
            <a:endParaRPr>
              <a:latin typeface="Roboto Slab"/>
              <a:ea typeface="Roboto Slab"/>
              <a:cs typeface="Roboto Slab"/>
              <a:sym typeface="Roboto Slab"/>
            </a:endParaRPr>
          </a:p>
          <a:p>
            <a:pPr marL="0" lvl="0" indent="0" algn="l" rtl="0">
              <a:spcBef>
                <a:spcPts val="1600"/>
              </a:spcBef>
              <a:spcAft>
                <a:spcPts val="1600"/>
              </a:spcAft>
              <a:buNone/>
            </a:pPr>
            <a:endParaRPr/>
          </a:p>
        </p:txBody>
      </p:sp>
      <p:sp>
        <p:nvSpPr>
          <p:cNvPr id="144" name="Google Shape;144;p21"/>
          <p:cNvSpPr txBox="1"/>
          <p:nvPr/>
        </p:nvSpPr>
        <p:spPr>
          <a:xfrm>
            <a:off x="444525" y="1206500"/>
            <a:ext cx="2612100" cy="5769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1800">
                <a:solidFill>
                  <a:schemeClr val="dk1"/>
                </a:solidFill>
                <a:latin typeface="Roboto"/>
                <a:ea typeface="Roboto"/>
                <a:cs typeface="Roboto"/>
                <a:sym typeface="Roboto"/>
              </a:rPr>
              <a:t>Multiple reporters</a:t>
            </a:r>
            <a:endParaRPr>
              <a:solidFill>
                <a:schemeClr val="dk1"/>
              </a:solidFill>
              <a:highlight>
                <a:srgbClr val="000000"/>
              </a:highlight>
              <a:latin typeface="Roboto"/>
              <a:ea typeface="Roboto"/>
              <a:cs typeface="Roboto"/>
              <a:sym typeface="Roboto"/>
            </a:endParaRPr>
          </a:p>
        </p:txBody>
      </p:sp>
      <p:sp>
        <p:nvSpPr>
          <p:cNvPr id="145" name="Google Shape;145;p21"/>
          <p:cNvSpPr txBox="1"/>
          <p:nvPr/>
        </p:nvSpPr>
        <p:spPr>
          <a:xfrm>
            <a:off x="445700" y="1843400"/>
            <a:ext cx="2612100" cy="6699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1800">
                <a:solidFill>
                  <a:schemeClr val="dk1"/>
                </a:solidFill>
                <a:latin typeface="Roboto"/>
                <a:ea typeface="Roboto"/>
                <a:cs typeface="Roboto"/>
                <a:sym typeface="Roboto"/>
              </a:rPr>
              <a:t>Inconsistent naming/reporting</a:t>
            </a:r>
            <a:endParaRPr sz="1800">
              <a:solidFill>
                <a:schemeClr val="dk1"/>
              </a:solidFill>
              <a:latin typeface="Roboto"/>
              <a:ea typeface="Roboto"/>
              <a:cs typeface="Roboto"/>
              <a:sym typeface="Roboto"/>
            </a:endParaRPr>
          </a:p>
        </p:txBody>
      </p:sp>
      <p:sp>
        <p:nvSpPr>
          <p:cNvPr id="146" name="Google Shape;146;p21"/>
          <p:cNvSpPr txBox="1"/>
          <p:nvPr/>
        </p:nvSpPr>
        <p:spPr>
          <a:xfrm>
            <a:off x="265500" y="2779700"/>
            <a:ext cx="2174700" cy="4620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2"/>
              </a:buClr>
              <a:buSzPts val="1100"/>
              <a:buFont typeface="Arial"/>
              <a:buNone/>
            </a:pPr>
            <a:r>
              <a:rPr lang="en" sz="1800">
                <a:solidFill>
                  <a:schemeClr val="dk1"/>
                </a:solidFill>
                <a:latin typeface="Roboto"/>
                <a:ea typeface="Roboto"/>
                <a:cs typeface="Roboto"/>
                <a:sym typeface="Roboto"/>
              </a:rPr>
              <a:t>Opaque values</a:t>
            </a:r>
            <a:endParaRPr>
              <a:solidFill>
                <a:schemeClr val="dk1"/>
              </a:solidFill>
              <a:highlight>
                <a:srgbClr val="000000"/>
              </a:highlight>
              <a:latin typeface="Roboto"/>
              <a:ea typeface="Roboto"/>
              <a:cs typeface="Roboto"/>
              <a:sym typeface="Roboto"/>
            </a:endParaRPr>
          </a:p>
        </p:txBody>
      </p:sp>
      <p:sp>
        <p:nvSpPr>
          <p:cNvPr id="140" name="Google Shape;140;p21"/>
          <p:cNvSpPr txBox="1"/>
          <p:nvPr/>
        </p:nvSpPr>
        <p:spPr>
          <a:xfrm>
            <a:off x="301650" y="3812400"/>
            <a:ext cx="2102400" cy="5769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Clear mistakes</a:t>
            </a:r>
            <a:endParaRPr>
              <a:solidFill>
                <a:schemeClr val="dk1"/>
              </a:solidFill>
              <a:highlight>
                <a:srgbClr val="000000"/>
              </a:highlight>
              <a:latin typeface="Roboto"/>
              <a:ea typeface="Roboto"/>
              <a:cs typeface="Roboto"/>
              <a:sym typeface="Roboto"/>
            </a:endParaRPr>
          </a:p>
        </p:txBody>
      </p:sp>
      <p:sp>
        <p:nvSpPr>
          <p:cNvPr id="147" name="Google Shape;147;p21"/>
          <p:cNvSpPr txBox="1"/>
          <p:nvPr/>
        </p:nvSpPr>
        <p:spPr>
          <a:xfrm>
            <a:off x="265500" y="3296050"/>
            <a:ext cx="3582600" cy="4620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Few examples of “Needs Repair”</a:t>
            </a:r>
            <a:endParaRPr>
              <a:solidFill>
                <a:schemeClr val="dk1"/>
              </a:solidFill>
              <a:highlight>
                <a:srgbClr val="000000"/>
              </a:highlight>
              <a:latin typeface="Roboto"/>
              <a:ea typeface="Roboto"/>
              <a:cs typeface="Roboto"/>
              <a:sym typeface="Roboto"/>
            </a:endParaRPr>
          </a:p>
        </p:txBody>
      </p:sp>
      <p:sp>
        <p:nvSpPr>
          <p:cNvPr id="141" name="Google Shape;141;p21"/>
          <p:cNvSpPr txBox="1"/>
          <p:nvPr/>
        </p:nvSpPr>
        <p:spPr>
          <a:xfrm>
            <a:off x="5818350" y="1339900"/>
            <a:ext cx="2102400" cy="8874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1600"/>
              </a:spcAft>
              <a:buNone/>
            </a:pPr>
            <a:r>
              <a:rPr lang="en" sz="1600">
                <a:solidFill>
                  <a:schemeClr val="dk1"/>
                </a:solidFill>
                <a:latin typeface="Roboto"/>
                <a:ea typeface="Roboto"/>
                <a:cs typeface="Roboto"/>
                <a:sym typeface="Roboto"/>
              </a:rPr>
              <a:t>Autocorrection used to offset typographical errors</a:t>
            </a:r>
            <a:endParaRPr sz="1600">
              <a:solidFill>
                <a:schemeClr val="dk1"/>
              </a:solidFill>
              <a:latin typeface="Roboto"/>
              <a:ea typeface="Roboto"/>
              <a:cs typeface="Roboto"/>
              <a:sym typeface="Roboto"/>
            </a:endParaRPr>
          </a:p>
        </p:txBody>
      </p:sp>
      <p:sp>
        <p:nvSpPr>
          <p:cNvPr id="148" name="Google Shape;148;p21"/>
          <p:cNvSpPr txBox="1"/>
          <p:nvPr/>
        </p:nvSpPr>
        <p:spPr>
          <a:xfrm>
            <a:off x="5818350" y="2354300"/>
            <a:ext cx="2102400" cy="8874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Roboto"/>
                <a:ea typeface="Roboto"/>
                <a:cs typeface="Roboto"/>
                <a:sym typeface="Roboto"/>
              </a:rPr>
              <a:t>Missing elevations filled using google maps data</a:t>
            </a:r>
            <a:endParaRPr sz="1600">
              <a:solidFill>
                <a:schemeClr val="dk1"/>
              </a:solidFill>
              <a:latin typeface="Roboto"/>
              <a:ea typeface="Roboto"/>
              <a:cs typeface="Roboto"/>
              <a:sym typeface="Roboto"/>
            </a:endParaRPr>
          </a:p>
          <a:p>
            <a:pPr marL="0" lvl="0" indent="0" algn="l" rtl="0">
              <a:lnSpc>
                <a:spcPct val="100000"/>
              </a:lnSpc>
              <a:spcBef>
                <a:spcPts val="1600"/>
              </a:spcBef>
              <a:spcAft>
                <a:spcPts val="0"/>
              </a:spcAft>
              <a:buNone/>
            </a:pPr>
            <a:endParaRPr sz="1600">
              <a:solidFill>
                <a:schemeClr val="dk1"/>
              </a:solidFill>
              <a:latin typeface="Roboto"/>
              <a:ea typeface="Roboto"/>
              <a:cs typeface="Roboto"/>
              <a:sym typeface="Roboto"/>
            </a:endParaRPr>
          </a:p>
          <a:p>
            <a:pPr marL="0" lvl="0" indent="0" algn="l" rtl="0">
              <a:lnSpc>
                <a:spcPct val="100000"/>
              </a:lnSpc>
              <a:spcBef>
                <a:spcPts val="0"/>
              </a:spcBef>
              <a:spcAft>
                <a:spcPts val="0"/>
              </a:spcAft>
              <a:buNone/>
            </a:pPr>
            <a:endParaRPr sz="1600">
              <a:solidFill>
                <a:schemeClr val="dk1"/>
              </a:solidFill>
              <a:latin typeface="Roboto"/>
              <a:ea typeface="Roboto"/>
              <a:cs typeface="Roboto"/>
              <a:sym typeface="Roboto"/>
            </a:endParaRPr>
          </a:p>
        </p:txBody>
      </p:sp>
      <p:sp>
        <p:nvSpPr>
          <p:cNvPr id="149" name="Google Shape;149;p21"/>
          <p:cNvSpPr txBox="1"/>
          <p:nvPr/>
        </p:nvSpPr>
        <p:spPr>
          <a:xfrm>
            <a:off x="5778800" y="3368700"/>
            <a:ext cx="2102400" cy="8874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a:solidFill>
                  <a:schemeClr val="dk1"/>
                </a:solidFill>
                <a:latin typeface="Roboto"/>
                <a:ea typeface="Roboto"/>
                <a:cs typeface="Roboto"/>
                <a:sym typeface="Roboto"/>
              </a:rPr>
              <a:t>Other missing data filled by comparison   </a:t>
            </a:r>
            <a:endParaRPr sz="1600">
              <a:solidFill>
                <a:schemeClr val="dk1"/>
              </a:solidFill>
              <a:latin typeface="Roboto"/>
              <a:ea typeface="Roboto"/>
              <a:cs typeface="Roboto"/>
              <a:sym typeface="Roboto"/>
            </a:endParaRPr>
          </a:p>
          <a:p>
            <a:pPr marL="0" lvl="0" indent="0" algn="l" rtl="0">
              <a:lnSpc>
                <a:spcPct val="100000"/>
              </a:lnSpc>
              <a:spcBef>
                <a:spcPts val="1600"/>
              </a:spcBef>
              <a:spcAft>
                <a:spcPts val="0"/>
              </a:spcAft>
              <a:buNone/>
            </a:pPr>
            <a:endParaRPr sz="1600">
              <a:solidFill>
                <a:schemeClr val="dk1"/>
              </a:solidFill>
              <a:latin typeface="Roboto"/>
              <a:ea typeface="Roboto"/>
              <a:cs typeface="Roboto"/>
              <a:sym typeface="Roboto"/>
            </a:endParaRPr>
          </a:p>
        </p:txBody>
      </p:sp>
      <p:cxnSp>
        <p:nvCxnSpPr>
          <p:cNvPr id="150" name="Google Shape;150;p21"/>
          <p:cNvCxnSpPr>
            <a:stCxn id="144" idx="3"/>
            <a:endCxn id="141" idx="1"/>
          </p:cNvCxnSpPr>
          <p:nvPr/>
        </p:nvCxnSpPr>
        <p:spPr>
          <a:xfrm>
            <a:off x="3056625" y="1494950"/>
            <a:ext cx="2761800" cy="288600"/>
          </a:xfrm>
          <a:prstGeom prst="curvedConnector3">
            <a:avLst>
              <a:gd name="adj1" fmla="val 49999"/>
            </a:avLst>
          </a:prstGeom>
          <a:noFill/>
          <a:ln w="38100" cap="flat" cmpd="sng">
            <a:solidFill>
              <a:schemeClr val="accent5"/>
            </a:solidFill>
            <a:prstDash val="solid"/>
            <a:round/>
            <a:headEnd type="none" w="med" len="med"/>
            <a:tailEnd type="none" w="med" len="med"/>
          </a:ln>
        </p:spPr>
      </p:cxnSp>
      <p:cxnSp>
        <p:nvCxnSpPr>
          <p:cNvPr id="151" name="Google Shape;151;p21"/>
          <p:cNvCxnSpPr>
            <a:stCxn id="145" idx="3"/>
            <a:endCxn id="141" idx="1"/>
          </p:cNvCxnSpPr>
          <p:nvPr/>
        </p:nvCxnSpPr>
        <p:spPr>
          <a:xfrm rot="10800000" flipH="1">
            <a:off x="3057800" y="1783550"/>
            <a:ext cx="2760600" cy="394800"/>
          </a:xfrm>
          <a:prstGeom prst="curvedConnector3">
            <a:avLst>
              <a:gd name="adj1" fmla="val 49999"/>
            </a:avLst>
          </a:prstGeom>
          <a:noFill/>
          <a:ln w="38100" cap="flat" cmpd="sng">
            <a:solidFill>
              <a:schemeClr val="accent5"/>
            </a:solidFill>
            <a:prstDash val="solid"/>
            <a:round/>
            <a:headEnd type="none" w="med" len="med"/>
            <a:tailEnd type="none" w="med" len="med"/>
          </a:ln>
        </p:spPr>
      </p:cxnSp>
      <p:cxnSp>
        <p:nvCxnSpPr>
          <p:cNvPr id="152" name="Google Shape;152;p21"/>
          <p:cNvCxnSpPr>
            <a:stCxn id="146" idx="3"/>
            <a:endCxn id="148" idx="1"/>
          </p:cNvCxnSpPr>
          <p:nvPr/>
        </p:nvCxnSpPr>
        <p:spPr>
          <a:xfrm rot="10800000" flipH="1">
            <a:off x="2440200" y="2798000"/>
            <a:ext cx="3378300" cy="212700"/>
          </a:xfrm>
          <a:prstGeom prst="curvedConnector3">
            <a:avLst>
              <a:gd name="adj1" fmla="val 50002"/>
            </a:avLst>
          </a:prstGeom>
          <a:noFill/>
          <a:ln w="38100" cap="flat" cmpd="sng">
            <a:solidFill>
              <a:schemeClr val="accent5"/>
            </a:solidFill>
            <a:prstDash val="solid"/>
            <a:round/>
            <a:headEnd type="none" w="med" len="med"/>
            <a:tailEnd type="none" w="med" len="med"/>
          </a:ln>
        </p:spPr>
      </p:cxnSp>
      <p:cxnSp>
        <p:nvCxnSpPr>
          <p:cNvPr id="153" name="Google Shape;153;p21"/>
          <p:cNvCxnSpPr/>
          <p:nvPr/>
        </p:nvCxnSpPr>
        <p:spPr>
          <a:xfrm rot="10800000" flipH="1">
            <a:off x="2404050" y="3506000"/>
            <a:ext cx="3426600" cy="672000"/>
          </a:xfrm>
          <a:prstGeom prst="curvedConnector3">
            <a:avLst>
              <a:gd name="adj1" fmla="val 50000"/>
            </a:avLst>
          </a:prstGeom>
          <a:noFill/>
          <a:ln w="38100" cap="flat" cmpd="sng">
            <a:solidFill>
              <a:schemeClr val="accent5"/>
            </a:solidFill>
            <a:prstDash val="solid"/>
            <a:round/>
            <a:headEnd type="none" w="med" len="med"/>
            <a:tailEnd type="none" w="med" len="med"/>
          </a:ln>
        </p:spPr>
      </p:cxnSp>
      <p:sp>
        <p:nvSpPr>
          <p:cNvPr id="154" name="Google Shape;154;p21"/>
          <p:cNvSpPr/>
          <p:nvPr/>
        </p:nvSpPr>
        <p:spPr>
          <a:xfrm>
            <a:off x="4886325" y="4410075"/>
            <a:ext cx="924000" cy="3714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1045</Words>
  <Application>Microsoft Office PowerPoint</Application>
  <PresentationFormat>On-screen Show (16:9)</PresentationFormat>
  <Paragraphs>174</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Roboto Slab</vt:lpstr>
      <vt:lpstr>Roboto</vt:lpstr>
      <vt:lpstr>Marina</vt:lpstr>
      <vt:lpstr>Water in Africa: Technical and Equipment Researchers, LTD. (WATER)</vt:lpstr>
      <vt:lpstr>Goal:</vt:lpstr>
      <vt:lpstr>Executive Summary</vt:lpstr>
      <vt:lpstr>The Problem</vt:lpstr>
      <vt:lpstr>The Problem</vt:lpstr>
      <vt:lpstr>Current Landscape</vt:lpstr>
      <vt:lpstr>PowerPoint Presentation</vt:lpstr>
      <vt:lpstr>Data Understanding</vt:lpstr>
      <vt:lpstr>Data Limitations</vt:lpstr>
      <vt:lpstr>Predictive Analysis</vt:lpstr>
      <vt:lpstr>Our Model</vt:lpstr>
      <vt:lpstr>Importance of Features</vt:lpstr>
      <vt:lpstr>Model Performance</vt:lpstr>
      <vt:lpstr>Model Performance</vt:lpstr>
      <vt:lpstr>Model Performance</vt:lpstr>
      <vt:lpstr>Model Performance</vt:lpstr>
      <vt:lpstr>Model Performance</vt:lpstr>
      <vt:lpstr>Model Performance</vt:lpstr>
      <vt:lpstr>Model Performance</vt:lpstr>
      <vt:lpstr>Conclusion &amp; Takeaways</vt:lpstr>
      <vt:lpstr>Areas to Improve</vt:lpstr>
      <vt:lpstr>Growth Opportunities</vt:lpstr>
      <vt:lpstr>Takeaways</vt:lpstr>
      <vt:lpstr>“ASANTE!”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in Africa: Technical and Equipment Researchers, LTD. (WATER)</dc:title>
  <dc:creator>Alexander Newton</dc:creator>
  <cp:lastModifiedBy>Alexander Newton</cp:lastModifiedBy>
  <cp:revision>3</cp:revision>
  <dcterms:modified xsi:type="dcterms:W3CDTF">2020-07-31T23:36:54Z</dcterms:modified>
</cp:coreProperties>
</file>