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4"/>
  </p:notesMasterIdLst>
  <p:sldIdLst>
    <p:sldId id="437" r:id="rId2"/>
    <p:sldId id="438" r:id="rId3"/>
    <p:sldId id="439" r:id="rId4"/>
    <p:sldId id="440" r:id="rId5"/>
    <p:sldId id="442" r:id="rId6"/>
    <p:sldId id="443" r:id="rId7"/>
    <p:sldId id="445" r:id="rId8"/>
    <p:sldId id="446" r:id="rId9"/>
    <p:sldId id="448" r:id="rId10"/>
    <p:sldId id="449" r:id="rId11"/>
    <p:sldId id="451" r:id="rId12"/>
    <p:sldId id="453" r:id="rId13"/>
    <p:sldId id="455" r:id="rId14"/>
    <p:sldId id="456" r:id="rId15"/>
    <p:sldId id="457" r:id="rId16"/>
    <p:sldId id="458" r:id="rId17"/>
    <p:sldId id="460" r:id="rId18"/>
    <p:sldId id="461" r:id="rId19"/>
    <p:sldId id="462" r:id="rId20"/>
    <p:sldId id="463" r:id="rId21"/>
    <p:sldId id="465" r:id="rId22"/>
    <p:sldId id="473" r:id="rId23"/>
    <p:sldId id="467" r:id="rId24"/>
    <p:sldId id="469" r:id="rId25"/>
    <p:sldId id="470" r:id="rId26"/>
    <p:sldId id="471" r:id="rId27"/>
    <p:sldId id="474" r:id="rId28"/>
    <p:sldId id="475" r:id="rId29"/>
    <p:sldId id="477" r:id="rId30"/>
    <p:sldId id="478" r:id="rId31"/>
    <p:sldId id="479" r:id="rId32"/>
    <p:sldId id="481" r:id="rId33"/>
    <p:sldId id="482" r:id="rId34"/>
    <p:sldId id="483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9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sfin Mamo" initials="MM" lastIdx="3" clrIdx="0">
    <p:extLst>
      <p:ext uri="{19B8F6BF-5375-455C-9EA6-DF929625EA0E}">
        <p15:presenceInfo xmlns:p15="http://schemas.microsoft.com/office/powerpoint/2012/main" userId="Mesfin Ma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33CA5-22F7-4809-8116-95124279C70E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6DCA1-F16A-428A-9188-E86C591B80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A192-E452-4F89-9D70-366FD09EAC68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49E6-3287-4300-9987-3D07490B6560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49EE-3332-41B4-8AAF-2F7582FCD4A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E4A1-E95E-4AA3-BDC5-D4EF5D5DCC86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CF6A-77BC-44E4-A14F-19313FF2D228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CDBE-1352-416D-9FBD-51A7CBA34295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3CE6-4085-47E7-B53E-033DDFC720A5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0A4B-3AA6-484E-8840-2397B1388A2C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FB11-4B40-4719-A618-922BB65B8D17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4415-832F-43F2-8583-02306A06F79F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1D84-EEE1-4044-9C06-6740C7927A92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7490-4A48-41A0-B491-2375415D099C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39B2-2613-4736-B2A9-3211D9601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political, social, and economic processes of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medieval period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were the major factors for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people's interactions across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regions.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interactions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occurred during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peace and conflict times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cases in point were: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Trade contacts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conflicts to control trade routes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religious expansion 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territorial expansion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population movements.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400"/>
            <a:ext cx="9144000" cy="762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/>
              <a:t>5.4. Interaction and Integration across Ethnic and Religious Diversities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0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3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was an important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trade center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known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Aliyu Amba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near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Ankobar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administered by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Shewan court.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Gurage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Western (Sebat Bet)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Northern Gurage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Kistane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staple crop in Gurage land is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enset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Their traditional system of governance is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Yajoka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Qicha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among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Sebat Bet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Gordanna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Sera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among the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Kistane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was, however,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 centralized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Power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was vested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clan or lineage groups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1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8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Kambata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about 1550-70,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four communities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separate origin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form the contemporary state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Kambata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These 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people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originated from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Hambericho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those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who came from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Sidama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Dubamo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Donga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Tembaro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Their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ethno-genesis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was also related with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Omotic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Semitic peoples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who moved into the region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Emperor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Yishak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(r.1413-30)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annexed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Kambata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proper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1532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it was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captured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Imam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Ahmed’s army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speaks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Kambatissa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Highland East Cushitic family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people were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ensete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farmers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1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Their traditional administrative- the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Hambericho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Council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it had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7 members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representing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seven clans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Hadiya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origin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goes back to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century.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was mentioned in the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Kebre-Negest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(Glory of the Kings)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heterogeneous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both linguistically and culturally.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Northern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Semitic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-speaking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agricultural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people) while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southern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part was largely inhabited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Cushitic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-speaking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pastoral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communities.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was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considerable Muslim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population.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1332,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Amde-Tsion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subjugated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after defeating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Amano.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8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3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Hadya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King,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Mahiqo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rebelled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against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Emperor Zara-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Yaqob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solve the problem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Zara-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Yaqob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made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political marriage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- Married Princess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Elleni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from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Hadiya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Garad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Aze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refused to pay tribute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Emperor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Sartsa-Dengel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was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suppressed in 1568/9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relation between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Hadya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Christian kingdom was interrupted following the wars between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Adal and the Christian highland kingdom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Oromo expansion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these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 major historical events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Hadiya’s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population became more diverse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5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69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descendants of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old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Hadiya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traced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four different linguistic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clusters: the Oromo,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Sidama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Kabena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Alaba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Hadiya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language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intelligible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members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Kambata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Sidama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groups  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5.5.3. Peoples and States in the South</a:t>
            </a:r>
          </a:p>
          <a:p>
            <a:pPr marL="0" indent="0" algn="ctr"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Sidama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have been living in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highlands of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Arbegona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Bansa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Arroressa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districts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Agriculture remained the basis of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Sidama’s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economy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* major food and cash crops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enset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and coffee)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Their indigenous governance led by 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Mote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(king)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0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*worked in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consultation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council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elders called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Songo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Songo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discussed on any agenda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submitted their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decisions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Mote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for approval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their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cultural and ritual leader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was the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Woma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Woma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elected based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peacemaking role, bodily perfection, oratorical ability, wisdom and caution. 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*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as a man of peace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couldn't participate in war/cattle raiding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*offering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sacrifices to spirits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*performed other rituals;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circumcision and marriage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were divided into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generation-sets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called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Luwa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*had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five grades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lasting for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eight years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5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These are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Darara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Fullassa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Hirbora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Wawassa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Mogissa</a:t>
            </a:r>
            <a:endParaRPr lang="en-US" sz="3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Candidates received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five-month military training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war songs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latin typeface="Times New Roman" pitchFamily="18" charset="0"/>
                <a:cs typeface="Times New Roman" pitchFamily="18" charset="0"/>
              </a:rPr>
              <a:t>gerarsha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under the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>
                <a:latin typeface="Times New Roman" pitchFamily="18" charset="0"/>
                <a:cs typeface="Times New Roman" pitchFamily="18" charset="0"/>
              </a:rPr>
              <a:t>gaden</a:t>
            </a:r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&amp; his deputy </a:t>
            </a:r>
            <a:r>
              <a:rPr lang="en-US" sz="3000" b="1" i="1" dirty="0" err="1">
                <a:latin typeface="Times New Roman" pitchFamily="18" charset="0"/>
                <a:cs typeface="Times New Roman" pitchFamily="18" charset="0"/>
              </a:rPr>
              <a:t>Ja’lawa</a:t>
            </a:r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*The </a:t>
            </a:r>
            <a:r>
              <a:rPr lang="en-US" sz="3000" b="1" i="1" dirty="0" err="1">
                <a:latin typeface="Times New Roman" pitchFamily="18" charset="0"/>
                <a:cs typeface="Times New Roman" pitchFamily="18" charset="0"/>
              </a:rPr>
              <a:t>gaden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settled disputes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Another important institution of them is </a:t>
            </a:r>
            <a:r>
              <a:rPr lang="en-US" sz="3000" b="1" i="1" dirty="0" err="1">
                <a:latin typeface="Times New Roman" pitchFamily="18" charset="0"/>
                <a:cs typeface="Times New Roman" pitchFamily="18" charset="0"/>
              </a:rPr>
              <a:t>Seera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governing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social life based on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their moral code,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halale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(the ultimate truth) to judge the right and wrong.</a:t>
            </a:r>
          </a:p>
          <a:p>
            <a:pPr marL="0" indent="0" algn="just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*people abide by 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unwritten principle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</a:rPr>
              <a:t>halale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to avoid curse or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ostracization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by the society.</a:t>
            </a:r>
          </a:p>
          <a:p>
            <a:pPr marL="0" indent="0" algn="ctr">
              <a:buNone/>
            </a:pP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Gedeo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Contradictory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traditions exist regarding their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origin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dominant tradition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relates the ancestors of the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Gedeo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Daraso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older brother of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Gujo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(father of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Guji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2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Accordingly,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seven major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Gedeo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clans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descended from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seven sons of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Daraso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clans were grouped in two houses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shole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batte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(senior house)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sase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batte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(junior house)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8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economy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was based on the cultivation of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enset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Konso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Among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ancient peoples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region who speak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affa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Konso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Konso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language)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literal meaning of the term is “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heavily forested hill/ area.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of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earliest human settlement sites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world,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attracted researchers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interested in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human evolution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Agricultural-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intensive agriculture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*specialized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agricultural technology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combined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crop production with cattle breeding, bee keeping and craftworks.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0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soil conservation techniques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notably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construction of terraces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which proved helpful 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convert rugged and hilly areas into permanent cultivation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lived in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walled villages (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paletas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w/h were further divided into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wards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called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Kanta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till late 19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was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 central authority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Each village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was ruled by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council of elders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hayyota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elected through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direct participation of male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Membership to the council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not hereditary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rotated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every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eighteen years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the core of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socio-political organization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Konso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appear to be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clan or lineage group and generation 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Tselta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4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3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Oromo integrated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non-Oromo through two adoption mechanisms: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Guddifacha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Moggasa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algn="just">
              <a:buAutoNum type="alphaUcPeriod"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Guddifacha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refers to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adoption of a child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foster parent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0858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this system,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child enjoyed equal rights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privileges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biological child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Moggasa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was a system of adopting non-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oromos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commonly known as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Oromsu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incorporation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individuals or groups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a clan through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oath of allegiance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all the rights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obligations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such membership entailed.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adopted gained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both protection and material benefits.</a:t>
            </a:r>
          </a:p>
          <a:p>
            <a:pPr marL="0" indent="0" algn="just"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2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5.5.4. Peoples and States in Southwestern Part</a:t>
            </a:r>
          </a:p>
          <a:p>
            <a:pPr marL="0" indent="0" algn="ctr">
              <a:buNone/>
            </a:pP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Wolayta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emerged as a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state in the 13</a:t>
            </a:r>
            <a:r>
              <a:rPr lang="en-US" sz="30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century.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before 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emergence of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Wolayta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as a political unit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the area was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inhabited by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Badia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Badiagadala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Aruja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state flourished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 the late 18</a:t>
            </a:r>
            <a:r>
              <a:rPr lang="en-US" sz="3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and early 19</a:t>
            </a:r>
            <a:r>
              <a:rPr lang="en-US" sz="3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centuries due to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successful wars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that the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Wolayta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fought against their neighbors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material, human and territorial gains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thereof.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0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199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At 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apex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social and political hierarchy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was the </a:t>
            </a:r>
            <a:r>
              <a:rPr lang="en-US" sz="3000" b="1" i="1" dirty="0" err="1">
                <a:latin typeface="Times New Roman" pitchFamily="18" charset="0"/>
                <a:cs typeface="Times New Roman" pitchFamily="18" charset="0"/>
              </a:rPr>
              <a:t>Kawo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(king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), assisted by a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council of advisors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From the 13</a:t>
            </a:r>
            <a:r>
              <a:rPr lang="en-US" sz="3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to the late 19</a:t>
            </a:r>
            <a:r>
              <a:rPr lang="en-US" sz="3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centuries,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two successive dynasties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ruled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Wolayta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: the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Wolayta-Malla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and the Tigre.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Founded in the 13</a:t>
            </a:r>
            <a:r>
              <a:rPr lang="en-US" sz="3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century by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Motalami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Wolayta-Malla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seems to have ruled until the end of the 15</a:t>
            </a:r>
            <a:r>
              <a:rPr lang="en-US" sz="3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century.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superseded by the Tigre dynasty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so called because it was supposedly founded by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Tigreans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land is known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for its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fertility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moderate climate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with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green vegetation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cover for the most part of the year.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All land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was nominally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owned by the king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granted it to his dependents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1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533400"/>
            <a:ext cx="9143999" cy="6324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Kafa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traditions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this powerful kingdom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emerged in the 14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century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Around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mid 17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c,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had come 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prominence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ruling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Minjo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dynasty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medieval kingdom of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Ennarya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had close contact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Oromo expansion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might have forced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ruling house of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Ennarya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flee south of 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Gojeb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which as a result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brought Christianity and the royal title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tato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Kafa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economy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was based on the cultivation of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enset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peasant farms supported by trade.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peasants rendered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free labor service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tilled royal estates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prosperous commerce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Gibe states of Oromo.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6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to the 18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centuries, the kingdom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expanded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Bonesho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Mashengo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Maji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She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administrator of the kingdom was the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Tato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- assisted by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council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seven advisors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Mikrecho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-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Mikrecho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worked 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moderate the power of the king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pacifying roles in succession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notable seats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Bonga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Andarcha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7 miles to southeast.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had a tradition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digging deep trenches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Kuripo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defensive barrier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Gojeb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served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natural protection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against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external invasion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ctr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Yem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0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eastern banks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Gibe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to northeast of 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Kafa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kingdom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economy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combined agriculture, trade and crafts.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Initially, an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indigenous dynasty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Halmam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-Gamma ruled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its palace 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Dudarkema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Zimarma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near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in the vicinity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Mountain.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political leader, the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Amno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(king)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-A state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council of 12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members named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Astessor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its chairperson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Waso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assisted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Amno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Erasho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were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provincial governors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they were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responsible for digging ditches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bero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erecting nearly fifty-meter wooden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iron pillars at the center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kingdom around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Brisi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Bita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 that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war father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Nomiaw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could patrol the surroundings.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12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Special messengers,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Wosi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carried orders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Amno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down to district chiefs,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Gagna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and vice versa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century,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last King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Oyokam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Amo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Dasha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overthrown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people from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north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who founded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new dynasty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called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Mowa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(Howa)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its center at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Angari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19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century,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neighboring state of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Jimma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Abba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Jifar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tried to control 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Yem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Gamo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inhabited areas from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Lakes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Chamo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and Abaya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Gughe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Mountain and beyond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landscape divided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into: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geze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(highland) &amp;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bazo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(lowland).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first mention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them in written records dates back to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 in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praise songs of king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Yishak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(r.1413-30).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The song mentioned them as tributary states to the monarch.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33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highlands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densely populated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lowlands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were served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hunting fields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indigenous laws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the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Woga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defined land-use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formed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natural resource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mgt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governed everything from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interpersonal r/ships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conservation and preservation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pasture, forest, soil, water.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enset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subsistence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highlands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while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maize and sweet potato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were staple food crops in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lowlands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Craft making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pot making, tanning and metalworking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indigenous knowledge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manufacture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tools and weapons, traditional musical and funeral instruments, weaving colorful textiles etc.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85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- 19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they lived in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scattered settlements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organized in different communities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dere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dere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were politically autonomous villages (units)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shared three essential features. </a:t>
            </a:r>
          </a:p>
          <a:p>
            <a:pPr marL="514350" indent="-514350" algn="just">
              <a:buAutoNum type="arabi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had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kawo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(hereditary ruler) who also offered sacrifices and symbolized the unity of the people. </a:t>
            </a:r>
          </a:p>
          <a:p>
            <a:pPr marL="514350" indent="-514350" algn="just">
              <a:buAutoNum type="arabi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every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dere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had its own initiates called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halaqa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and;</a:t>
            </a:r>
          </a:p>
          <a:p>
            <a:pPr marL="514350" indent="-514350" algn="just">
              <a:buAutoNum type="arabi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every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dere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had its own assembly 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dubusha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where communal matters were discussed and disputes solved.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Access to politico-ritual status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was made possible through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initiation or election and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baira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 system of seniority.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A. initiation or election the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dulata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(assembly)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elected married men to positions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8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Election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halaqa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huduga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maga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office was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open to all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married men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*The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dulata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had an institutional authority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give decisions on different social, political and many other important matters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assembly had power to impose sanctions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who committed serious crimes or violated the community’s social regulations and cultural values.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baira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was ascribed and largely based 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genealogical seniority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according 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primogeniture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baira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(senior) of the clan had a privilege over lineage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baira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made animal sacrifice on behalf of their juniors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*The senior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sacrificer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dere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kawo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ctr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Dawuro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66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mountainous and plateau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the central,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lowland and plain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Gojeb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river basins.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livelihood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based on mixed agricultural activities.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Their language is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Dawurotsuwa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inhabited 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three major clans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Malla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Dogolla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Amara which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altogether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were regarded as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Gok’as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K’omos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home for people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neighboring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Omotic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states such as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Wolayta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Gamo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Gofa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Kafa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from places like Gondar,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Gojjam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Tigray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Shewa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political alliance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royal marriages facilitated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movement of people from neighboring territories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about 1700, 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Kawuka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dynasty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had created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big state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between 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Gojeb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rivers and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Kafa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west.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3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Neighboring people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adopted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Gadaa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Oromo language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Oromo also adopted and adapted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cultures and traditions of others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1. adoption of monarchical systems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2. integration with Christian &amp; Muslim cultures.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3. the rise of nobles in the northern Oromo in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politics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Gondarian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period,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Zemene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0" indent="0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Mesafint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making of modern Ethiopia.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63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rulers of 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Kawuka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dynasty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Kati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Irashu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Kati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Halala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        -Kati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Halala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was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grandson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king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Kafa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-During his reign,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Dawuro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incorporated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Konta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-known for his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stone fortifications 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Ari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River basin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had been home to Ari,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Dasenech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Tsemayi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Erbore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Hamer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Surma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Meniet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Nyangatom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Male, …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sedentary agriculture, pastoralism  handcrafts.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Their language is called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Araf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Omotic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language family.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people were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sedentary agriculturalist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organized into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ten independent clan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based chiefdoms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54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Hereditary clan chief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Babi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headed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each chiefdoms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entitled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both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political and ritual authorities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assisted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officially appointed prominent figures;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Godimis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(religious leaders),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Zis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(village heads) &amp;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Tsoikis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(intelligence agents). 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5.5.5. Peoples and States in the West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Berta and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Gumuz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earliest record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dates from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century.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speak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Berta language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tonal language 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Nilo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Saharan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Gumuz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mentioned by Scottish explorer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James Bruce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noted them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hunter with bows and arrows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speak 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Gumuz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language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belongs to Nilo-Saharan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Islamic influence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had been strong on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Berta and other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Nilotes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b/s of trade &amp; social contacts with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northern Sudan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Anywa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inhabited areas along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Pibor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Sobat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Gila,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Akobo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Agwei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Oboth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Baro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Alwero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Rivers on the western borderlands of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present-day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Gambella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speak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Dha-anywaa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Nilo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Saharan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each village ruled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under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chief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Kuaari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helped by nobles,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Nyiye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- they managed the distribution of farm and grazing fields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- settled disputes with the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23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39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engaged in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small scale cultivation, fishing and hunting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practiced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Christianity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traditional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religion.</a:t>
            </a:r>
          </a:p>
          <a:p>
            <a:pPr marL="0" indent="0" algn="ctr">
              <a:buNone/>
            </a:pP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Nuer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lived in areas extended 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Bahr el-Ghazal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Upper Nile regions of the Sudan.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Since the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sz="30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c, they had been largely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settled in the plains of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Gambella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along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Sobat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Baro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Rivers &amp; parts Sudan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cattle breeding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supplemented by crop production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had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age-set system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combining social &amp; political functions.</a:t>
            </a:r>
          </a:p>
          <a:p>
            <a:pPr marL="0" indent="0" algn="ctr">
              <a:buNone/>
            </a:pP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Majang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Settled on the escarpment highlands to the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Baro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plains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Linguistic evidence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relates their origin to the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Boma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plateau in South Sudan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48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mid 20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c, their settlement extended to areas near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Dembi-Dollo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in the north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practiced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shifting cultivation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animal husbandry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bee keeping, hunting and fishing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Kunama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of the ancient inhabitants of western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Eritrea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the Gash and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Tekkeze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Rivers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in today’s northwestern and western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Tigray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al-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Ya‛qubi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872 A.D. mentions the kingdom of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which is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self-designation of 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Kunama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had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customary institution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sanga-anene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mandated with the administration of the society.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95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79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other responsibilities include;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-granting asylum to new comers in their compounds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-performing rituals as part of reconciliation process in case of homicides.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transmitted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hereditarily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the eldest brother to the next born through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matrilineal line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mainstay of their economy 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mixed agriculture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Signs of past practices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terraced agriculture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still visible 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5.6. 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Gondarine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Period and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Zemene-Mesafint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5.6.1. 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Gondarine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Period</a:t>
            </a:r>
          </a:p>
          <a:p>
            <a:pPr marL="0" indent="0" algn="just">
              <a:buNone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A. Political Developments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92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started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during the reign of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Sartsa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Dengel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 established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royal camp at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Enfranz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1571.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Emperor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Susenyos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centered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at;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Qoga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Gorgora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Danqaz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Azazo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Gondar was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founded in 1636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Gondar achieved its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glory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during reigns: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Fasiledas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(r.1632–67),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Yohannes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 (r.1667-82)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Iyasu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 (r.1682- 1706).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restoration of Orthodox Church as state religion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establishment of a royal prison at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Amba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Wahni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solve problems stemming from power rivalry.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Emperor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Yohannes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 and his council established a separate quarter for Muslims at Addis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Alem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48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4.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Iyasu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A. reformed land tenure system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B. introduced a system of land measurement 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Begemder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taxes, and customs, and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C. revised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Fetha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Negest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(the civil code).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period after him was characterized by: 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Political instability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faction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intrigue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Poisoning of reigning monarchs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involvement of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Oromo in the imperial court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army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Wubit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Amito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VS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Etege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Mentwab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108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Gondar designated as center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Ethiopian renaissance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-repeat the splendors of Aksum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Lalibela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-Gondar became the center of state administration, learning, commerce, education, art, and crafts for more than two centuries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castles, bridges, residences, bath, library, towers, fortifications and churches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Painting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wealth of religious paintings on manuscripts and on wood, ornaments, weapons and other accessories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Achievements of the </a:t>
            </a:r>
            <a:r>
              <a:rPr lang="en-US" sz="2800" b="1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Gondarine</a:t>
            </a:r>
            <a:r>
              <a:rPr lang="en-US" sz="28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Period</a:t>
            </a:r>
          </a:p>
        </p:txBody>
      </p:sp>
    </p:spTree>
    <p:extLst>
      <p:ext uri="{BB962C8B-B14F-4D97-AF65-F5344CB8AC3E}">
        <p14:creationId xmlns:p14="http://schemas.microsoft.com/office/powerpoint/2010/main" val="2146174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churches built by Queen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Mentwab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were known for their beautiful paintings, cross and art works.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Literature: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Imperial and provincial scriptoria produced a great number of manuscripts.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Gospels, the Miracles of Mary, the Lives of Ethiopian Saints and the Litanies, many other kinds of illuminated manuscripts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its traditional medicine, music and poetry.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Trade and Urbanization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Gondar was a commercial center that connected long distance trade routes of the southern region with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Massawa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Metemma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Ethio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-Sudan border.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19400"/>
            <a:ext cx="9144000" cy="403859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Somali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Somali practiced pastoral economy 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Merca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town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was a capital that brought large number of 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Somalis together in the 13</a:t>
            </a:r>
            <a:r>
              <a:rPr lang="en-US" sz="24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endParaRPr 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Somali contingents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also played important role in the 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victories of the Sultanate of Adal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against the Christian kingdom</a:t>
            </a:r>
            <a:endParaRPr 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200"/>
            <a:ext cx="9144000" cy="1600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5.5. Peoples and States in Eastern, Central, Southern and Western Regions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5.5.1. Peoples and States in the East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6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Gold and salt were used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medium of exchange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Daily markets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were commonly held in the city.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became residences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foreign communities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like Indians, Greeks and Armenians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city had estimated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60,000-70,000 population.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served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religious center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Christians, Muslims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-Israel.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Many of the Orthodox churches served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education centers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teaching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aqwaqwam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liturgical chanting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5.6.2. The Period of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Zemene-Mesafint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(1769-1855)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actual political powe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 was in the hands of d/t regional lords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Lasted from 1769 to 1855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Ras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Mika’el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was a king-maker who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attempted to dominate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other regional lords.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9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coalitions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lords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Gojjam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Amhara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Lasta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Wollo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defeated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him at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battle of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Sarba-Kussa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1771.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main political regions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Zemene-Mesafint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lords ruled were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Tigray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Semen,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Dembiya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Begemedir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Lasta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Yejju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Wollo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Gojjam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Shewa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compared to each other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Yejju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dynasty”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was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leading power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during the period with the center at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Debre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-tabor.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Ali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Gwangul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(Ali I or Ali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Talaq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was considered as the founder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Yejju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dynasty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in 1786.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period of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Zemene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Mesafint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brought to an end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Kasa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Hailu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Qwara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through a series of battles that lasted from 1840s to 1855.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6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5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Major features of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Zemene-Mesafint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include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absence of effective central government;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growing power and influence of the regional warlords;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domination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Yejju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lords over other lords in northern Ethiopia rivalry and competition among regional lords to assume the position of king-maker;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establishment of fragile coalitions to advance political interests;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EOC was unable to play its traditional role of unifying the state due to doctrinal disputes;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Revival of foreign contacts that ended “closed-door” policy </a:t>
            </a:r>
          </a:p>
          <a:p>
            <a:pPr marL="0" indent="0" algn="ctr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UNIT SIX: </a:t>
            </a:r>
          </a:p>
          <a:p>
            <a:pPr marL="0" indent="0" algn="ctr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INTERNAL DEVELOPMENTS &amp; EXTERNAL RELATIONS OF ETHIOPIA AND THE HORN, 1800-1941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1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1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Historically, a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council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known as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itchFamily="18" charset="0"/>
              </a:rPr>
              <a:t>shir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governed the society.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-highly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democratic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in w/h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all-adult male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equally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participated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-the council governed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wide-ranging affairs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resource allocation, marriage, trade and crime.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             Afar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Lived northeastern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Ethiopia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, northern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Djibouti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, southern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Eritrea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Afar had an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indigenous governance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itchFamily="18" charset="0"/>
              </a:rPr>
              <a:t>Makabanto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democracy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1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1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29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occupied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lowland territory near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Bab el-Mandeb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13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Afar founded many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historical cities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Maduna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Abasa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Adal collapsed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16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c, the Afar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established sultanates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Awsa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Girrifo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Tadjourah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Rahaito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Gobad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Awsa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Sultanate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succeeded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Imamate of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Awsa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since 1577, when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Mohammed Jasa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moved his seat from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Harar to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Awsa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7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Argoba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insufficient reference or information about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Argoba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people.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regard to their origin, there are two versions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descended from the followers of Prophet Mohammed who came to the Horn of Africa and settled 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Ifat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Argoba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not related with Muslim-Arab immigrants.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The Emirate of Harar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Harar is one of the earliest Muslim centers &amp;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capital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Adal until 1577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Imam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Ahmed ibn Ibrahim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Harar as center to launch his campaign against Christian kingdom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during the reign of Emir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Mujahid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Harar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became a walled city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where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sultanate of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Harari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1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4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mid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Emir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Ali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ibn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Da’ud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(r. 1647-62) 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cooperation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Oromo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established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dynasty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ruled for nearly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 centuries and a half.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economic power grew as it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controlled trade routes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Ruled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surrounding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Oromo &amp; Somali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trade, inter-marriage, &amp; expansion of Islamic teachings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last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amir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Amir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Abdulahi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submitted to Emperor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Menilek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1887.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Cont. . . </a:t>
            </a:r>
            <a:endParaRPr 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4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19400"/>
            <a:ext cx="9144000" cy="4038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formed by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Negasi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Kristos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(r.1696-1703)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Expanded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control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Asandabo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Debdabo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Mafud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Ifat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dynasty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became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very strong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Negus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Sahle-Sellasie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(r.1813-47), the grandfather of Emperor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Menilek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II.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-many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travelers visited Shewa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signed “treaty of friendship and commerce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with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British in 1841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economy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mainly based on agriculture, trade and craft.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39B2-2613-4736-B2A9-3211D96015E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7C0F-E99F-47D7-B5EC-DA5E174C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5.5.2. Peoples and States in Central and South Central Parts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The Kingdom of </a:t>
            </a:r>
            <a:r>
              <a:rPr lang="en-US" sz="2800" b="1" dirty="0" err="1">
                <a:solidFill>
                  <a:srgbClr val="0070C0"/>
                </a:solidFill>
              </a:rPr>
              <a:t>Shewa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4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4077</Words>
  <Application>Microsoft Office PowerPoint</Application>
  <PresentationFormat>On-screen Show (4:3)</PresentationFormat>
  <Paragraphs>393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Wingdings</vt:lpstr>
      <vt:lpstr>Office Theme</vt:lpstr>
      <vt:lpstr>5.4. Interaction and Integration across Ethnic and Religious Diversities </vt:lpstr>
      <vt:lpstr>Cont. . .</vt:lpstr>
      <vt:lpstr>Cont. . . </vt:lpstr>
      <vt:lpstr> 5.5. Peoples and States in Eastern, Central, Southern and Western Regions 5.5.1. Peoples and States in the East  </vt:lpstr>
      <vt:lpstr>Cont. . . </vt:lpstr>
      <vt:lpstr>Cont. . . </vt:lpstr>
      <vt:lpstr>Cont. . .</vt:lpstr>
      <vt:lpstr>Cont. . . </vt:lpstr>
      <vt:lpstr>5.5.2. Peoples and States in Central and South Central Parts The Kingdom of Shewa</vt:lpstr>
      <vt:lpstr>Cont. . . </vt:lpstr>
      <vt:lpstr>Cont. . . </vt:lpstr>
      <vt:lpstr>Cont. . . </vt:lpstr>
      <vt:lpstr>Cont. . . </vt:lpstr>
      <vt:lpstr>Cont. . . </vt:lpstr>
      <vt:lpstr>Cont. . . </vt:lpstr>
      <vt:lpstr>Cont. . . </vt:lpstr>
      <vt:lpstr>PowerPoint Presentation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Cont. . .</vt:lpstr>
      <vt:lpstr>Achievements of the Gondarine Period</vt:lpstr>
      <vt:lpstr>Cont. . .</vt:lpstr>
      <vt:lpstr>Cont. . .</vt:lpstr>
      <vt:lpstr>Cont. . .</vt:lpstr>
      <vt:lpstr>Cont.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</dc:creator>
  <cp:lastModifiedBy>AMU</cp:lastModifiedBy>
  <cp:revision>476</cp:revision>
  <dcterms:modified xsi:type="dcterms:W3CDTF">2023-12-06T19:29:31Z</dcterms:modified>
</cp:coreProperties>
</file>