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4"/>
  </p:notesMasterIdLst>
  <p:sldIdLst>
    <p:sldId id="256" r:id="rId2"/>
    <p:sldId id="257" r:id="rId3"/>
  </p:sldIdLst>
  <p:sldSz cx="28800425" cy="17640300"/>
  <p:notesSz cx="6858000" cy="9144000"/>
  <p:defaultTextStyle>
    <a:defPPr>
      <a:defRPr lang="en-US"/>
    </a:defPPr>
    <a:lvl1pPr marL="0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1pPr>
    <a:lvl2pPr marL="833914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2pPr>
    <a:lvl3pPr marL="1667820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3pPr>
    <a:lvl4pPr marL="2501740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4pPr>
    <a:lvl5pPr marL="3335659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5pPr>
    <a:lvl6pPr marL="4169567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6pPr>
    <a:lvl7pPr marL="5003479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7pPr>
    <a:lvl8pPr marL="5837393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8pPr>
    <a:lvl9pPr marL="6671307" algn="l" defTabSz="1667820" rtl="0" eaLnBrk="1" latinLnBrk="0" hangingPunct="1">
      <a:defRPr sz="32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DA0EC-0FC0-42AF-947A-3D8C92B6F942}">
          <p14:sldIdLst>
            <p14:sldId id="256"/>
          </p14:sldIdLst>
        </p14:section>
        <p14:section name="Untitled Section" id="{197BD18E-C1E0-45B2-B92E-0BE6BE14EB7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ekaushik44@gmail.com" initials="a" lastIdx="1" clrIdx="0">
    <p:extLst>
      <p:ext uri="{19B8F6BF-5375-455C-9EA6-DF929625EA0E}">
        <p15:presenceInfo xmlns:p15="http://schemas.microsoft.com/office/powerpoint/2012/main" userId="064ccd7692fc5c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B7D7F"/>
    <a:srgbClr val="898989"/>
    <a:srgbClr val="22628E"/>
    <a:srgbClr val="4D86AD"/>
    <a:srgbClr val="187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94660"/>
  </p:normalViewPr>
  <p:slideViewPr>
    <p:cSldViewPr snapToGrid="0">
      <p:cViewPr>
        <p:scale>
          <a:sx n="32" d="100"/>
          <a:sy n="32" d="100"/>
        </p:scale>
        <p:origin x="77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59337151011747"/>
          <c:y val="0.35306003177851347"/>
          <c:w val="0.35903687474843571"/>
          <c:h val="0.36349247153500269"/>
        </c:manualLayout>
      </c:layout>
      <c:barChart>
        <c:barDir val="col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7994616"/>
        <c:axId val="407995600"/>
      </c:barChart>
      <c:catAx>
        <c:axId val="40799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5600"/>
        <c:crosses val="autoZero"/>
        <c:auto val="1"/>
        <c:lblAlgn val="ctr"/>
        <c:lblOffset val="100"/>
        <c:noMultiLvlLbl val="0"/>
      </c:catAx>
      <c:valAx>
        <c:axId val="40799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46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02T23:42:27.11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987BE-3139-439D-99D5-CD770FFDFF64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1143000"/>
            <a:ext cx="503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9BB0F-392F-4700-BA23-F0086312A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4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1pPr>
    <a:lvl2pPr marL="833914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2pPr>
    <a:lvl3pPr marL="1667820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3pPr>
    <a:lvl4pPr marL="2501740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4pPr>
    <a:lvl5pPr marL="3335659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5pPr>
    <a:lvl6pPr marL="4169567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6pPr>
    <a:lvl7pPr marL="5003479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7pPr>
    <a:lvl8pPr marL="5837393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8pPr>
    <a:lvl9pPr marL="6671307" algn="l" defTabSz="1667820" rtl="0" eaLnBrk="1" latinLnBrk="0" hangingPunct="1">
      <a:defRPr sz="21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280" y="3724065"/>
            <a:ext cx="20848319" cy="8564422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8280" y="12288483"/>
            <a:ext cx="20848319" cy="221576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9540154" y="534971"/>
            <a:ext cx="9720147" cy="939179"/>
          </a:xfrm>
          <a:prstGeom prst="rect">
            <a:avLst/>
          </a:prstGeom>
        </p:spPr>
        <p:txBody>
          <a:bodyPr vert="horz" lIns="164871" tIns="82435" rIns="164871" bIns="8243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62"/>
              <a:t>SOLELY FOR PURPOSES OF FORAGE WORK EXPERIENCE</a:t>
            </a:r>
            <a:endParaRPr lang="en-GB" sz="2162" dirty="0"/>
          </a:p>
        </p:txBody>
      </p:sp>
    </p:spTree>
    <p:extLst>
      <p:ext uri="{BB962C8B-B14F-4D97-AF65-F5344CB8AC3E}">
        <p14:creationId xmlns:p14="http://schemas.microsoft.com/office/powerpoint/2010/main" val="400675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84" y="12348177"/>
            <a:ext cx="20848316" cy="1457776"/>
          </a:xfrm>
        </p:spPr>
        <p:txBody>
          <a:bodyPr anchor="b">
            <a:normAutofit/>
          </a:bodyPr>
          <a:lstStyle>
            <a:lvl1pPr algn="l">
              <a:defRPr sz="566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8280" y="1764030"/>
            <a:ext cx="20848319" cy="936460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83" y="13805953"/>
            <a:ext cx="20848314" cy="1269937"/>
          </a:xfrm>
        </p:spPr>
        <p:txBody>
          <a:bodyPr>
            <a:normAutofit/>
          </a:bodyPr>
          <a:lstStyle>
            <a:lvl1pPr marL="0" indent="0">
              <a:buNone/>
              <a:defRPr sz="2835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79" y="3724063"/>
            <a:ext cx="20848321" cy="5096087"/>
          </a:xfrm>
        </p:spPr>
        <p:txBody>
          <a:bodyPr/>
          <a:lstStyle>
            <a:lvl1pPr>
              <a:defRPr sz="113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9" y="9408160"/>
            <a:ext cx="20848321" cy="6076103"/>
          </a:xfrm>
        </p:spPr>
        <p:txBody>
          <a:bodyPr anchor="ctr">
            <a:normAutofit/>
          </a:bodyPr>
          <a:lstStyle>
            <a:lvl1pPr marL="0" indent="0">
              <a:buNone/>
              <a:defRPr sz="4252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58" y="3724063"/>
            <a:ext cx="18896299" cy="5976234"/>
          </a:xfrm>
        </p:spPr>
        <p:txBody>
          <a:bodyPr/>
          <a:lstStyle>
            <a:lvl1pPr>
              <a:defRPr sz="113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560068" y="9700297"/>
            <a:ext cx="17196275" cy="8801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30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9" y="11190857"/>
            <a:ext cx="20848321" cy="4312073"/>
          </a:xfrm>
        </p:spPr>
        <p:txBody>
          <a:bodyPr anchor="ctr">
            <a:normAutofit/>
          </a:bodyPr>
          <a:lstStyle>
            <a:lvl1pPr marL="0" indent="0">
              <a:buNone/>
              <a:defRPr sz="4252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121988" y="2498280"/>
            <a:ext cx="1894308" cy="452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81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40853" y="6723242"/>
            <a:ext cx="1894308" cy="452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81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78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78" y="8036139"/>
            <a:ext cx="20848323" cy="4252346"/>
          </a:xfrm>
        </p:spPr>
        <p:txBody>
          <a:bodyPr anchor="b"/>
          <a:lstStyle>
            <a:lvl1pPr algn="l">
              <a:defRPr sz="944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279" y="12288486"/>
            <a:ext cx="20848321" cy="2213140"/>
          </a:xfrm>
        </p:spPr>
        <p:txBody>
          <a:bodyPr anchor="t"/>
          <a:lstStyle>
            <a:lvl1pPr marL="0" indent="0" algn="l">
              <a:buNone/>
              <a:defRPr sz="472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0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72" y="5096087"/>
            <a:ext cx="6961204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541274" y="6860117"/>
            <a:ext cx="6915102" cy="9232575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4134" y="5096087"/>
            <a:ext cx="6936105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149205" y="6860117"/>
            <a:ext cx="6961033" cy="9232575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830250" y="5096087"/>
            <a:ext cx="6926353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830250" y="6860117"/>
            <a:ext cx="6926353" cy="9232575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802040" y="5488094"/>
            <a:ext cx="0" cy="1019217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446448" y="5488093"/>
            <a:ext cx="0" cy="1020370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8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274" y="10934385"/>
            <a:ext cx="6945102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41274" y="5684097"/>
            <a:ext cx="6945102" cy="3920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41274" y="12416660"/>
            <a:ext cx="6945102" cy="1695581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7637" y="10934385"/>
            <a:ext cx="6922602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187634" y="5684097"/>
            <a:ext cx="6922602" cy="3920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184439" y="12416658"/>
            <a:ext cx="6931770" cy="1695581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830250" y="10934385"/>
            <a:ext cx="6926353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830247" y="5684097"/>
            <a:ext cx="6926353" cy="3920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6829954" y="12416653"/>
            <a:ext cx="6935528" cy="1695581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802040" y="5488094"/>
            <a:ext cx="0" cy="1019217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446448" y="5488093"/>
            <a:ext cx="0" cy="1020370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6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7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16540" y="1106605"/>
            <a:ext cx="4140063" cy="1498608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41275" y="2282626"/>
            <a:ext cx="17535256" cy="138100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9540154" y="-44353"/>
            <a:ext cx="9720147" cy="939179"/>
          </a:xfrm>
          <a:prstGeom prst="rect">
            <a:avLst/>
          </a:prstGeom>
        </p:spPr>
        <p:txBody>
          <a:bodyPr vert="horz" lIns="164871" tIns="82435" rIns="164871" bIns="8243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62"/>
              <a:t>SOLELY FOR PURPOSES OF FORAGE WORK EXPERIENCE</a:t>
            </a:r>
            <a:endParaRPr lang="en-GB" sz="2162" dirty="0"/>
          </a:p>
        </p:txBody>
      </p:sp>
    </p:spTree>
    <p:extLst>
      <p:ext uri="{BB962C8B-B14F-4D97-AF65-F5344CB8AC3E}">
        <p14:creationId xmlns:p14="http://schemas.microsoft.com/office/powerpoint/2010/main" val="310687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84" y="7361014"/>
            <a:ext cx="20848316" cy="4927470"/>
          </a:xfrm>
        </p:spPr>
        <p:txBody>
          <a:bodyPr anchor="b"/>
          <a:lstStyle>
            <a:lvl1pPr algn="l">
              <a:defRPr sz="944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280" y="12288486"/>
            <a:ext cx="20848319" cy="2213140"/>
          </a:xfrm>
        </p:spPr>
        <p:txBody>
          <a:bodyPr anchor="t"/>
          <a:lstStyle>
            <a:lvl1pPr marL="0" indent="0" algn="l">
              <a:buNone/>
              <a:defRPr sz="472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6288" y="5300258"/>
            <a:ext cx="10385206" cy="10792435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268" y="5288727"/>
            <a:ext cx="10385211" cy="10803964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289" y="4900083"/>
            <a:ext cx="10385204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6288" y="6468110"/>
            <a:ext cx="10385206" cy="9624582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57273" y="4900083"/>
            <a:ext cx="10385206" cy="1482274"/>
          </a:xfrm>
        </p:spPr>
        <p:txBody>
          <a:bodyPr anchor="b">
            <a:noAutofit/>
          </a:bodyPr>
          <a:lstStyle>
            <a:lvl1pPr marL="0" indent="0">
              <a:buNone/>
              <a:defRPr sz="566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357273" y="6468110"/>
            <a:ext cx="10385206" cy="9624582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12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1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276" y="3724064"/>
            <a:ext cx="8034128" cy="3724063"/>
          </a:xfrm>
        </p:spPr>
        <p:txBody>
          <a:bodyPr anchor="b"/>
          <a:lstStyle>
            <a:lvl1pPr algn="l">
              <a:defRPr sz="566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410" y="3724063"/>
            <a:ext cx="12274190" cy="11760200"/>
          </a:xfrm>
        </p:spPr>
        <p:txBody>
          <a:bodyPr anchor="ctr">
            <a:normAutofit/>
          </a:bodyPr>
          <a:lstStyle>
            <a:lvl1pPr>
              <a:defRPr sz="4724"/>
            </a:lvl1pPr>
            <a:lvl2pPr>
              <a:defRPr sz="4252"/>
            </a:lvl2pPr>
            <a:lvl3pPr>
              <a:defRPr sz="378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7" y="8049205"/>
            <a:ext cx="8034126" cy="7448124"/>
          </a:xfrm>
        </p:spPr>
        <p:txBody>
          <a:bodyPr/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805" y="4769394"/>
            <a:ext cx="12030664" cy="4050756"/>
          </a:xfrm>
        </p:spPr>
        <p:txBody>
          <a:bodyPr anchor="b">
            <a:normAutofit/>
          </a:bodyPr>
          <a:lstStyle>
            <a:lvl1pPr algn="l">
              <a:defRPr sz="850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16492" y="2940050"/>
            <a:ext cx="7560112" cy="11760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279" y="9408160"/>
            <a:ext cx="12011939" cy="3528060"/>
          </a:xfrm>
        </p:spPr>
        <p:txBody>
          <a:bodyPr>
            <a:normAutofit/>
          </a:bodyPr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6867024"/>
            <a:ext cx="9536390" cy="10773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7439760"/>
            <a:ext cx="3596302" cy="608447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0336549" y="4312074"/>
            <a:ext cx="6660098" cy="725212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8896529" y="2"/>
            <a:ext cx="3787584" cy="2935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20329146" y="15680267"/>
            <a:ext cx="2347438" cy="19600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656613" y="0"/>
            <a:ext cx="1620024" cy="2940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270" y="1164491"/>
            <a:ext cx="22216209" cy="360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289" y="5280563"/>
            <a:ext cx="21133873" cy="1079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886049" y="4638084"/>
            <a:ext cx="2548041" cy="7200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0740517" y="8328183"/>
            <a:ext cx="9928250" cy="720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455181" y="760682"/>
            <a:ext cx="1980027" cy="1974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61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9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l" defTabSz="1079998" rtl="0" eaLnBrk="1" latinLnBrk="0" hangingPunct="1">
        <a:spcBef>
          <a:spcPct val="0"/>
        </a:spcBef>
        <a:buNone/>
        <a:defRPr sz="992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9998" indent="-809998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72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54996" indent="-674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252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99995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78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79992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59990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919673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7019986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99984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179982" indent="-539999" algn="l" defTabSz="1079998" rtl="0" eaLnBrk="1" latinLnBrk="0" hangingPunct="1">
        <a:spcBef>
          <a:spcPts val="236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30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937" y="2362153"/>
            <a:ext cx="25988483" cy="8213900"/>
          </a:xfrm>
        </p:spPr>
        <p:txBody>
          <a:bodyPr/>
          <a:lstStyle/>
          <a:p>
            <a:r>
              <a:rPr lang="en-GB" b="1" dirty="0" smtClean="0"/>
              <a:t>BRITISH AIRWAYS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0631" y="11198240"/>
            <a:ext cx="20787401" cy="2704542"/>
          </a:xfrm>
        </p:spPr>
        <p:txBody>
          <a:bodyPr/>
          <a:lstStyle/>
          <a:p>
            <a:r>
              <a:rPr lang="en-GB" b="1" dirty="0" smtClean="0"/>
              <a:t>CUSTOMER RATINGS ANALYSIS AND INSIGHTS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890" y="6895665"/>
            <a:ext cx="7109142" cy="28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813317223"/>
              </p:ext>
            </p:extLst>
          </p:nvPr>
        </p:nvGraphicFramePr>
        <p:xfrm>
          <a:off x="15864149" y="18801424"/>
          <a:ext cx="10512185" cy="707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-1" y="-1878828"/>
            <a:ext cx="28800425" cy="2624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062" tIns="102532" rIns="205062" bIns="1025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4225" b="1" dirty="0">
                <a:latin typeface="Arial Black" panose="020B0A04020102020204" pitchFamily="34" charset="0"/>
              </a:rPr>
              <a:t>                                                                                  </a:t>
            </a:r>
          </a:p>
          <a:p>
            <a:pPr algn="ctr"/>
            <a:r>
              <a:rPr lang="en-IN" sz="4225" b="1" dirty="0">
                <a:latin typeface="Arial Black" panose="020B0A04020102020204" pitchFamily="34" charset="0"/>
              </a:rPr>
              <a:t>                                                                                                       BRITISH AIRWAYS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835" y="-1601618"/>
            <a:ext cx="4675197" cy="18970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6160" t="30873" r="14322" b="10572"/>
          <a:stretch/>
        </p:blipFill>
        <p:spPr>
          <a:xfrm>
            <a:off x="13228320" y="745805"/>
            <a:ext cx="15209521" cy="1231250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96240" y="1188720"/>
            <a:ext cx="5974080" cy="2834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Recall Rate</a:t>
            </a:r>
          </a:p>
          <a:p>
            <a:pPr algn="ctr"/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58 %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67600" y="1310640"/>
            <a:ext cx="5760720" cy="2712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algn="ctr"/>
            <a:r>
              <a:rPr lang="en-I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63 %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467600" y="9614072"/>
            <a:ext cx="5943600" cy="27736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</a:p>
          <a:p>
            <a:pPr algn="ctr"/>
            <a:r>
              <a:rPr lang="en-I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62 %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64149" y="13881272"/>
            <a:ext cx="11979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0070C0"/>
                </a:solidFill>
              </a:rPr>
              <a:t>Top Features that can drive successful flight </a:t>
            </a:r>
            <a:endParaRPr lang="en-IN" sz="44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810" y="4466276"/>
            <a:ext cx="5234940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Chance of predicting true successful bookings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1480" y="4282751"/>
            <a:ext cx="4632960" cy="261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Will be predicted as actually completed bookings out of all successfully completed bookings.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513" y="7689602"/>
            <a:ext cx="6903087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70C0"/>
                </a:solidFill>
              </a:rPr>
              <a:t>66% chance of predicting true incomplete bookings correctly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120" y="10269994"/>
            <a:ext cx="7071360" cy="1780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0070C0"/>
                </a:solidFill>
              </a:rPr>
              <a:t>Accuracy</a:t>
            </a:r>
            <a:r>
              <a:rPr lang="en-IN" dirty="0" smtClean="0">
                <a:solidFill>
                  <a:srgbClr val="0070C0"/>
                </a:solidFill>
              </a:rPr>
              <a:t> of the model predicting successful or incomplete booking is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2008</TotalTime>
  <Words>67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Century Gothic</vt:lpstr>
      <vt:lpstr>Wingdings 3</vt:lpstr>
      <vt:lpstr>Ion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anniekaushik44@gmail.com</cp:lastModifiedBy>
  <cp:revision>25</cp:revision>
  <dcterms:created xsi:type="dcterms:W3CDTF">2022-12-06T11:13:27Z</dcterms:created>
  <dcterms:modified xsi:type="dcterms:W3CDTF">2023-09-02T18:22:47Z</dcterms:modified>
</cp:coreProperties>
</file>