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5" r:id="rId3"/>
    <p:sldId id="257" r:id="rId4"/>
    <p:sldId id="266" r:id="rId5"/>
    <p:sldId id="258" r:id="rId6"/>
    <p:sldId id="267" r:id="rId7"/>
    <p:sldId id="268" r:id="rId8"/>
    <p:sldId id="261" r:id="rId9"/>
    <p:sldId id="269" r:id="rId10"/>
    <p:sldId id="270" r:id="rId11"/>
    <p:sldId id="259" r:id="rId12"/>
    <p:sldId id="262" r:id="rId13"/>
    <p:sldId id="260"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DE8"/>
          </a:solidFill>
        </a:fill>
      </a:tcStyle>
    </a:wholeTbl>
    <a:band2H>
      <a:tcTxStyle/>
      <a:tcStyle>
        <a:tcBdr/>
        <a:fill>
          <a:solidFill>
            <a:srgbClr val="E7EF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7CF"/>
          </a:solidFill>
        </a:fill>
      </a:tcStyle>
    </a:wholeTbl>
    <a:band2H>
      <a:tcTxStyle/>
      <a:tcStyle>
        <a:tcBdr/>
        <a:fill>
          <a:solidFill>
            <a:srgbClr val="EEF4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FCC"/>
          </a:solidFill>
        </a:fill>
      </a:tcStyle>
    </a:wholeTbl>
    <a:band2H>
      <a:tcTxStyle/>
      <a:tcStyle>
        <a:tcBdr/>
        <a:fill>
          <a:solidFill>
            <a:srgbClr val="F6E8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6161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61616"/>
      </a:tcTxStyle>
      <a:tcStyle>
        <a:tcBdr>
          <a:left>
            <a:ln w="12700" cap="flat">
              <a:noFill/>
              <a:miter lim="400000"/>
            </a:ln>
          </a:left>
          <a:right>
            <a:ln w="12700" cap="flat">
              <a:noFill/>
              <a:miter lim="400000"/>
            </a:ln>
          </a:right>
          <a:top>
            <a:ln w="508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61616"/>
              </a:solidFill>
              <a:prstDash val="solid"/>
              <a:round/>
            </a:ln>
          </a:top>
          <a:bottom>
            <a:ln w="25400" cap="flat">
              <a:solidFill>
                <a:srgbClr val="16161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6161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7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61616"/>
          </a:solidFill>
        </a:fill>
      </a:tcStyle>
    </a:firstRow>
  </a:tblStyle>
  <a:tblStyle styleId="{2708684C-4D16-4618-839F-0558EEFCDFE6}" styleName="">
    <a:tblBg/>
    <a:wholeTbl>
      <a:tcTxStyle b="off"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wholeTbl>
    <a:band2H>
      <a:tcTxStyle/>
      <a:tcStyle>
        <a:tcBdr/>
        <a:fill>
          <a:solidFill>
            <a:srgbClr val="FFFFFF"/>
          </a:solidFill>
        </a:fill>
      </a:tcStyle>
    </a:band2H>
    <a:firstCol>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solidFill>
            <a:srgbClr val="161616">
              <a:alpha val="20000"/>
            </a:srgbClr>
          </a:solidFill>
        </a:fill>
      </a:tcStyle>
    </a:firstCol>
    <a:la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50800" cap="flat">
              <a:solidFill>
                <a:srgbClr val="161616"/>
              </a:solidFill>
              <a:prstDash val="solid"/>
              <a:round/>
            </a:ln>
          </a:top>
          <a:bottom>
            <a:ln w="127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lastRow>
    <a:firstRow>
      <a:tcTxStyle b="on" i="off">
        <a:font>
          <a:latin typeface="Arial"/>
          <a:ea typeface="Arial"/>
          <a:cs typeface="Arial"/>
        </a:font>
        <a:srgbClr val="161616"/>
      </a:tcTxStyle>
      <a:tcStyle>
        <a:tcBdr>
          <a:left>
            <a:ln w="12700" cap="flat">
              <a:solidFill>
                <a:srgbClr val="161616"/>
              </a:solidFill>
              <a:prstDash val="solid"/>
              <a:round/>
            </a:ln>
          </a:left>
          <a:right>
            <a:ln w="12700" cap="flat">
              <a:solidFill>
                <a:srgbClr val="161616"/>
              </a:solidFill>
              <a:prstDash val="solid"/>
              <a:round/>
            </a:ln>
          </a:right>
          <a:top>
            <a:ln w="12700" cap="flat">
              <a:solidFill>
                <a:srgbClr val="161616"/>
              </a:solidFill>
              <a:prstDash val="solid"/>
              <a:round/>
            </a:ln>
          </a:top>
          <a:bottom>
            <a:ln w="25400" cap="flat">
              <a:solidFill>
                <a:srgbClr val="161616"/>
              </a:solidFill>
              <a:prstDash val="solid"/>
              <a:round/>
            </a:ln>
          </a:bottom>
          <a:insideH>
            <a:ln w="12700" cap="flat">
              <a:solidFill>
                <a:srgbClr val="161616"/>
              </a:solidFill>
              <a:prstDash val="solid"/>
              <a:round/>
            </a:ln>
          </a:insideH>
          <a:insideV>
            <a:ln w="12700" cap="flat">
              <a:solidFill>
                <a:srgbClr val="16161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753"/>
  </p:normalViewPr>
  <p:slideViewPr>
    <p:cSldViewPr snapToGrid="0" snapToObjects="1">
      <p:cViewPr varScale="1">
        <p:scale>
          <a:sx n="97" d="100"/>
          <a:sy n="97" d="100"/>
        </p:scale>
        <p:origin x="1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556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Docker is a tool that allows developers, sys-admins etc. to easily deploy their applications in a sandbox (called </a:t>
            </a:r>
            <a:r>
              <a:rPr lang="en-US" sz="1200" b="0" i="1" kern="1200" dirty="0">
                <a:solidFill>
                  <a:schemeClr val="tx1"/>
                </a:solidFill>
                <a:effectLst/>
                <a:latin typeface="Arial"/>
                <a:ea typeface="+mn-ea"/>
                <a:cs typeface="+mn-cs"/>
              </a:rPr>
              <a:t>containers</a:t>
            </a:r>
            <a:r>
              <a:rPr lang="en-US" sz="1200" b="0" i="0" kern="1200" dirty="0">
                <a:solidFill>
                  <a:schemeClr val="tx1"/>
                </a:solidFill>
                <a:effectLst/>
                <a:latin typeface="Arial"/>
                <a:ea typeface="+mn-ea"/>
                <a:cs typeface="+mn-cs"/>
              </a:rPr>
              <a:t>) to run on the host operating system i.e. Linux. The key benefit of Docker is that it allows users to </a:t>
            </a:r>
            <a:r>
              <a:rPr lang="en-US" sz="1200" b="1" i="0" kern="1200" dirty="0">
                <a:solidFill>
                  <a:schemeClr val="tx1"/>
                </a:solidFill>
                <a:effectLst/>
                <a:latin typeface="Arial"/>
                <a:ea typeface="+mn-ea"/>
                <a:cs typeface="+mn-cs"/>
              </a:rPr>
              <a:t>package an application with all of its dependencies into a standardized unit</a:t>
            </a:r>
            <a:r>
              <a:rPr lang="en-US" sz="1200" b="0" i="0" kern="1200" dirty="0">
                <a:solidFill>
                  <a:schemeClr val="tx1"/>
                </a:solidFill>
                <a:effectLst/>
                <a:latin typeface="Arial"/>
                <a:ea typeface="+mn-ea"/>
                <a:cs typeface="+mn-cs"/>
              </a:rPr>
              <a:t> for software development. Unlike virtual machines, containers do not have the high overhead and hence enable more efficient usage of the underlying system and resources.</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that guarantees software will always run the same, regardless of where it’s deployed.</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dirty="0">
              <a:effectLst/>
              <a:latin typeface="+mn-lt"/>
              <a:ea typeface="+mn-ea"/>
              <a:cs typeface="+mn-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p:txBody>
      </p:sp>
    </p:spTree>
    <p:extLst>
      <p:ext uri="{BB962C8B-B14F-4D97-AF65-F5344CB8AC3E}">
        <p14:creationId xmlns:p14="http://schemas.microsoft.com/office/powerpoint/2010/main" val="32600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Docker images </a:t>
            </a:r>
            <a:r>
              <a:rPr lang="en-US" dirty="0"/>
              <a:t>are the basis of </a:t>
            </a:r>
            <a:r>
              <a:rPr lang="en-US" dirty="0" err="1"/>
              <a:t>containers.It’s</a:t>
            </a:r>
            <a:r>
              <a:rPr lang="en-US" dirty="0"/>
              <a:t> a filesystem.  Each time you’ve used </a:t>
            </a:r>
            <a:r>
              <a:rPr lang="en-US" dirty="0" err="1"/>
              <a:t>docker</a:t>
            </a:r>
            <a:r>
              <a:rPr lang="en-US" dirty="0"/>
              <a:t> run you told it which image you wanted.</a:t>
            </a:r>
          </a:p>
          <a:p>
            <a:r>
              <a:rPr lang="en-US" b="1" dirty="0"/>
              <a:t>Each Docker </a:t>
            </a:r>
            <a:r>
              <a:rPr lang="en-US" dirty="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72986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is a lightweight container runtime and robust tooling that builds and runs your container. Docker allows you to package up application code and dependencies together in an isolated container that share the OS kernel on the host system. The in-host daemon communicates with the Docker Client to execute commands to build, ship and run containers.</a:t>
            </a:r>
            <a:endParaRPr lang="en-US" dirty="0"/>
          </a:p>
        </p:txBody>
      </p:sp>
    </p:spTree>
    <p:extLst>
      <p:ext uri="{BB962C8B-B14F-4D97-AF65-F5344CB8AC3E}">
        <p14:creationId xmlns:p14="http://schemas.microsoft.com/office/powerpoint/2010/main" val="2059675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a:t>Docker Hub </a:t>
            </a:r>
            <a:r>
              <a:rPr lang="en-US" dirty="0"/>
              <a:t>is a cloud-based registry service which allows you to link to code repositories, build your images and test them, stores manually pushed images, and links to Docker Cloud so you can deploy images to your hosts. </a:t>
            </a:r>
            <a:r>
              <a:rPr lang="en-US"/>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60376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a:effectLst/>
                <a:latin typeface="+mn-lt"/>
                <a:ea typeface="+mn-ea"/>
                <a:cs typeface="+mn-cs"/>
                <a:sym typeface="Calibri"/>
              </a:rPr>
              <a:t>It's lightweight VM</a:t>
            </a:r>
          </a:p>
          <a:p>
            <a:endParaRPr lang="en-US" sz="1200" b="0" i="0" kern="1200" dirty="0">
              <a:solidFill>
                <a:schemeClr val="tx1"/>
              </a:solidFill>
              <a:effectLst/>
              <a:latin typeface="Arial"/>
              <a:ea typeface="+mn-ea"/>
              <a:cs typeface="+mn-cs"/>
            </a:endParaRPr>
          </a:p>
          <a:p>
            <a:r>
              <a:rPr lang="en-US" sz="1200" b="0" i="0" kern="1200" dirty="0">
                <a:solidFill>
                  <a:schemeClr val="tx1"/>
                </a:solidFill>
                <a:effectLst/>
                <a:latin typeface="Arial"/>
                <a:ea typeface="+mn-ea"/>
                <a:cs typeface="+mn-cs"/>
              </a:rPr>
              <a:t>The industry standard today is to use Virtual Machines (VMs) to run software applications. VMs run applications inside a guest Operating System, which runs on virtual hardware powered by the server’s host OS.</a:t>
            </a:r>
          </a:p>
          <a:p>
            <a:r>
              <a:rPr lang="en-US" sz="1200" b="0" i="0" kern="1200" dirty="0">
                <a:solidFill>
                  <a:schemeClr val="tx1"/>
                </a:solidFill>
                <a:effectLst/>
                <a:latin typeface="Arial"/>
                <a:ea typeface="+mn-ea"/>
                <a:cs typeface="+mn-c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r>
              <a:rPr lang="en-US" sz="1200" b="0" i="0" kern="1200" dirty="0">
                <a:solidFill>
                  <a:schemeClr val="tx1"/>
                </a:solidFill>
                <a:effectLst/>
                <a:latin typeface="Arial"/>
                <a:ea typeface="+mn-ea"/>
                <a:cs typeface="+mn-cs"/>
              </a:rPr>
              <a:t>Containers take a different approach: by leveraging the low-level mechanics of the host operating system, containers provide most of the isolation of virtual machines at a fraction of the computing power.</a:t>
            </a:r>
          </a:p>
          <a:p>
            <a:endParaRPr lang="en-US" sz="1200" b="0" i="0" kern="1200" dirty="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a:effectLst/>
                <a:latin typeface="+mn-lt"/>
                <a:ea typeface="+mn-ea"/>
                <a:cs typeface="+mn-cs"/>
                <a:sym typeface="Calibri"/>
              </a:rPr>
              <a:t>docker</a:t>
            </a:r>
            <a:r>
              <a:rPr lang="en-US" sz="1200" b="0" i="0" dirty="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a:p>
          <a:p>
            <a:endParaRPr lang="en-US" sz="1200" b="0" i="0" kern="1200" dirty="0">
              <a:solidFill>
                <a:schemeClr val="tx1"/>
              </a:solidFill>
              <a:effectLst/>
              <a:latin typeface="Arial"/>
              <a:ea typeface="+mn-ea"/>
              <a:cs typeface="+mn-cs"/>
            </a:endParaRPr>
          </a:p>
          <a:p>
            <a:endParaRPr lang="en-US" dirty="0"/>
          </a:p>
          <a:p>
            <a:endParaRPr lang="en-US" dirty="0"/>
          </a:p>
        </p:txBody>
      </p:sp>
    </p:spTree>
    <p:extLst>
      <p:ext uri="{BB962C8B-B14F-4D97-AF65-F5344CB8AC3E}">
        <p14:creationId xmlns:p14="http://schemas.microsoft.com/office/powerpoint/2010/main" val="4329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4</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8108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5</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5694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6</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610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7</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6161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8</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66665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9</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7195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lstStyle/>
          <a:p>
            <a:pPr algn="r">
              <a:lnSpc>
                <a:spcPct val="100000"/>
              </a:lnSpc>
            </a:pPr>
            <a:fld id="{8D67DDD4-2C82-4678-9BC7-766CAD13AEB2}" type="slidenum">
              <a:rPr lang="en-US" sz="1200" b="0" strike="noStrike" spc="-1">
                <a:solidFill>
                  <a:srgbClr val="000000"/>
                </a:solidFill>
                <a:uFill>
                  <a:solidFill>
                    <a:srgbClr val="FFFFFF"/>
                  </a:solidFill>
                </a:uFill>
                <a:latin typeface="+mn-lt"/>
                <a:ea typeface="+mn-ea"/>
              </a:rPr>
              <a:t>10</a:t>
            </a:fld>
            <a:endParaRPr lang="en-US" sz="1400" b="0" strike="noStrike" spc="-1">
              <a:solidFill>
                <a:srgbClr val="000000"/>
              </a:solidFill>
              <a:uFill>
                <a:solidFill>
                  <a:srgbClr val="FFFFFF"/>
                </a:solidFill>
              </a:uFill>
              <a:latin typeface="Times New Roman"/>
            </a:endParaRPr>
          </a:p>
        </p:txBody>
      </p:sp>
      <p:sp>
        <p:nvSpPr>
          <p:cNvPr id="188" name="TextShape 3"/>
          <p:cNvSpPr txBox="1"/>
          <p:nvPr/>
        </p:nvSpPr>
        <p:spPr>
          <a:xfrm>
            <a:off x="3884760" y="0"/>
            <a:ext cx="2971440" cy="458280"/>
          </a:xfrm>
          <a:prstGeom prst="rect">
            <a:avLst/>
          </a:prstGeom>
          <a:noFill/>
          <a:ln>
            <a:noFill/>
          </a:ln>
        </p:spPr>
        <p:txBody>
          <a:bodyPr/>
          <a:lstStyle/>
          <a:p>
            <a:pPr algn="r">
              <a:lnSpc>
                <a:spcPct val="100000"/>
              </a:lnSpc>
            </a:pPr>
            <a:r>
              <a:rPr lang="en-US" sz="1200" b="0" strike="noStrike" spc="-1">
                <a:solidFill>
                  <a:srgbClr val="000000"/>
                </a:solidFill>
                <a:uFill>
                  <a:solidFill>
                    <a:srgbClr val="FFFFFF"/>
                  </a:solidFill>
                </a:uFill>
                <a:latin typeface="+mn-lt"/>
                <a:ea typeface="+mn-ea"/>
              </a:rPr>
              <a:t>1/5/17</a:t>
            </a:r>
            <a:endParaRPr lang="en-US" sz="1400" b="0" strike="noStrike" spc="-1">
              <a:solidFill>
                <a:srgbClr val="000000"/>
              </a:solidFill>
              <a:uFill>
                <a:solidFill>
                  <a:srgbClr val="FFFFFF"/>
                </a:solidFill>
              </a:uFill>
              <a:latin typeface="Times New Roman"/>
            </a:endParaRPr>
          </a:p>
        </p:txBody>
      </p:sp>
      <p:sp>
        <p:nvSpPr>
          <p:cNvPr id="189" name="TextShape 4"/>
          <p:cNvSpPr txBox="1"/>
          <p:nvPr/>
        </p:nvSpPr>
        <p:spPr>
          <a:xfrm>
            <a:off x="0" y="8685360"/>
            <a:ext cx="2971440" cy="458280"/>
          </a:xfrm>
          <a:prstGeom prst="rect">
            <a:avLst/>
          </a:prstGeom>
          <a:noFill/>
          <a:ln>
            <a:noFill/>
          </a:ln>
        </p:spPr>
        <p:txBody>
          <a:bodyPr anchor="b"/>
          <a:lstStyle/>
          <a:p>
            <a:endParaRPr lang="en-US" sz="2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06388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olarWinds 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822960" y="4160622"/>
            <a:ext cx="5882641" cy="419617"/>
          </a:xfrm>
          <a:prstGeom prst="rect">
            <a:avLst/>
          </a:prstGeom>
        </p:spPr>
        <p:txBody>
          <a:bodyPr anchor="b"/>
          <a:lstStyle>
            <a:lvl1pPr>
              <a:defRPr sz="2400"/>
            </a:lvl1pPr>
          </a:lstStyle>
          <a:p>
            <a:r>
              <a:t>CLICK TO EDIT MASTER TITLE STYLE</a:t>
            </a:r>
          </a:p>
        </p:txBody>
      </p:sp>
      <p:sp>
        <p:nvSpPr>
          <p:cNvPr id="12" name="Shape 12"/>
          <p:cNvSpPr>
            <a:spLocks noGrp="1"/>
          </p:cNvSpPr>
          <p:nvPr>
            <p:ph type="body" sz="quarter" idx="1"/>
          </p:nvPr>
        </p:nvSpPr>
        <p:spPr>
          <a:xfrm>
            <a:off x="822960" y="4580237"/>
            <a:ext cx="5443200" cy="400763"/>
          </a:xfrm>
          <a:prstGeom prst="rect">
            <a:avLst/>
          </a:prstGeom>
          <a:extLst>
            <a:ext uri="{C572A759-6A51-4108-AA02-DFA0A04FC94B}">
              <ma14:wrappingTextBoxFlag xmlns="" xmlns:ma14="http://schemas.microsoft.com/office/mac/drawingml/2011/main" val="1"/>
            </a:ext>
          </a:extLst>
        </p:spPr>
        <p:txBody>
          <a:bodyPr/>
          <a:lstStyle>
            <a:lvl1pPr marL="0" indent="0">
              <a:buClrTx/>
              <a:buSzTx/>
              <a:buFontTx/>
              <a:buNone/>
              <a:defRPr sz="2000">
                <a:solidFill>
                  <a:schemeClr val="accent5"/>
                </a:solidFill>
              </a:defRPr>
            </a:lvl1pPr>
          </a:lstStyle>
          <a:p>
            <a:r>
              <a:t>Click to edit Master subtitle style</a:t>
            </a:r>
          </a:p>
        </p:txBody>
      </p:sp>
      <p:sp>
        <p:nvSpPr>
          <p:cNvPr id="13" name="Shape 13"/>
          <p:cNvSpPr>
            <a:spLocks noGrp="1"/>
          </p:cNvSpPr>
          <p:nvPr>
            <p:ph type="sldNum" sz="quarter" idx="2"/>
          </p:nvPr>
        </p:nvSpPr>
        <p:spPr>
          <a:xfrm>
            <a:off x="5892800" y="598805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olarWinds 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CLICK TO EDIT MASTER TITLE STYLE</a:t>
            </a:r>
          </a:p>
        </p:txBody>
      </p:sp>
      <p:sp>
        <p:nvSpPr>
          <p:cNvPr id="21" name="Shape 21"/>
          <p:cNvSpPr>
            <a:spLocks noGrp="1"/>
          </p:cNvSpPr>
          <p:nvPr>
            <p:ph type="body" idx="1"/>
          </p:nvPr>
        </p:nvSpPr>
        <p:spPr>
          <a:xfrm>
            <a:off x="177164" y="1311274"/>
            <a:ext cx="11835766" cy="4895216"/>
          </a:xfrm>
          <a:prstGeom prst="rect">
            <a:avLst/>
          </a:prstGeom>
          <a:extLst>
            <a:ext uri="{C572A759-6A51-4108-AA02-DFA0A04FC94B}">
              <ma14:wrappingTextBoxFlag xmlns="" xmlns:ma14="http://schemas.microsoft.com/office/mac/drawingml/2011/main" val="1"/>
            </a:ext>
          </a:extLst>
        </p:spPr>
        <p:txBody>
          <a:bodyPr/>
          <a:lstStyle/>
          <a:p>
            <a:r>
              <a:t>Click to edit Master text styles</a:t>
            </a:r>
          </a:p>
          <a:p>
            <a:pPr lvl="1"/>
            <a:r>
              <a:t>Second level</a:t>
            </a:r>
          </a:p>
          <a:p>
            <a:pPr lvl="2"/>
            <a:r>
              <a:t>Third level</a:t>
            </a:r>
          </a:p>
          <a:p>
            <a:pPr lvl="3"/>
            <a:r>
              <a:t>Fourth level</a:t>
            </a:r>
          </a:p>
          <a:p>
            <a:pPr lvl="4"/>
            <a:r>
              <a:t>Fifth level</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230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7164" y="333372"/>
            <a:ext cx="9860282" cy="51435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3" name="Shape 3"/>
          <p:cNvSpPr>
            <a:spLocks noGrp="1"/>
          </p:cNvSpPr>
          <p:nvPr>
            <p:ph type="sldNum" sz="quarter" idx="2"/>
          </p:nvPr>
        </p:nvSpPr>
        <p:spPr>
          <a:xfrm>
            <a:off x="11739273" y="6457220"/>
            <a:ext cx="273656" cy="264256"/>
          </a:xfrm>
          <a:prstGeom prst="rect">
            <a:avLst/>
          </a:prstGeom>
          <a:ln w="12700">
            <a:miter lim="400000"/>
          </a:ln>
        </p:spPr>
        <p:txBody>
          <a:bodyPr wrap="none" lIns="45719" rIns="45719" anchor="b">
            <a:spAutoFit/>
          </a:bodyPr>
          <a:lstStyle>
            <a:lvl1pPr algn="r">
              <a:defRPr sz="1200">
                <a:solidFill>
                  <a:schemeClr val="accent4"/>
                </a:solidFill>
              </a:defRPr>
            </a:lvl1pPr>
          </a:lstStyle>
          <a:p>
            <a:fld id="{86CB4B4D-7CA3-9044-876B-883B54F8677D}" type="slidenum">
              <a:t>‹#›</a:t>
            </a:fld>
            <a:endParaRPr/>
          </a:p>
        </p:txBody>
      </p:sp>
      <p:sp>
        <p:nvSpPr>
          <p:cNvPr id="4" name="Shape 4"/>
          <p:cNvSpPr>
            <a:spLocks noGrp="1"/>
          </p:cNvSpPr>
          <p:nvPr>
            <p:ph type="body" idx="1"/>
          </p:nvPr>
        </p:nvSpPr>
        <p:spPr>
          <a:xfrm>
            <a:off x="609600" y="1600200"/>
            <a:ext cx="10972800" cy="5257800"/>
          </a:xfrm>
          <a:prstGeom prst="rect">
            <a:avLst/>
          </a:prstGeom>
          <a:ln w="12700">
            <a:miter lim="400000"/>
          </a:ln>
        </p:spPr>
        <p:txBody>
          <a:bodyPr lIns="45719" rIns="45719">
            <a:normAutofit/>
          </a:bodyPr>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2800" b="1" i="0" u="none" strike="noStrike" cap="none" spc="0" baseline="0">
          <a:ln>
            <a:noFill/>
          </a:ln>
          <a:solidFill>
            <a:schemeClr val="accent2"/>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1pPr>
      <a:lvl2pPr marL="845819" marR="0" indent="-274319" algn="l" defTabSz="914400" rtl="0" latinLnBrk="0">
        <a:lnSpc>
          <a:spcPct val="90000"/>
        </a:lnSpc>
        <a:spcBef>
          <a:spcPts val="1000"/>
        </a:spcBef>
        <a:spcAft>
          <a:spcPts val="0"/>
        </a:spcAft>
        <a:buClr>
          <a:schemeClr val="accent2"/>
        </a:buClr>
        <a:buSzPct val="100000"/>
        <a:buFont typeface="Arial"/>
        <a:buChar char="o"/>
        <a:tabLst/>
        <a:defRPr sz="2400" b="0" i="0" u="none" strike="noStrike" cap="none" spc="0" baseline="0">
          <a:ln>
            <a:noFill/>
          </a:ln>
          <a:solidFill>
            <a:schemeClr val="accent4"/>
          </a:solidFill>
          <a:uFillTx/>
          <a:latin typeface="Arial"/>
          <a:ea typeface="Arial"/>
          <a:cs typeface="Arial"/>
          <a:sym typeface="Arial"/>
        </a:defRPr>
      </a:lvl2pPr>
      <a:lvl3pPr marL="150495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3pPr>
      <a:lvl4pPr marL="217170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4pPr>
      <a:lvl5pPr marL="2457450" marR="0" indent="-3429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5pPr>
      <a:lvl6pPr marL="25908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
          <a:schemeClr val="accent2"/>
        </a:buClr>
        <a:buSzPct val="100000"/>
        <a:buFont typeface="Arial"/>
        <a:buChar char="•"/>
        <a:tabLst/>
        <a:defRPr sz="2400" b="0" i="0" u="none" strike="noStrike" cap="none" spc="0" baseline="0">
          <a:ln>
            <a:noFill/>
          </a:ln>
          <a:solidFill>
            <a:schemeClr val="accent4"/>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ctrTitle"/>
          </p:nvPr>
        </p:nvSpPr>
        <p:spPr>
          <a:xfrm>
            <a:off x="822959" y="4160622"/>
            <a:ext cx="5882642" cy="419617"/>
          </a:xfrm>
          <a:prstGeom prst="rect">
            <a:avLst/>
          </a:prstGeom>
        </p:spPr>
        <p:txBody>
          <a:bodyPr/>
          <a:lstStyle>
            <a:lvl1pPr defTabSz="896111">
              <a:defRPr sz="2352"/>
            </a:lvl1pPr>
          </a:lstStyle>
          <a:p>
            <a:r>
              <a:rPr lang="en-US" dirty="0"/>
              <a:t>Docker </a:t>
            </a:r>
            <a:endParaRPr dirty="0"/>
          </a:p>
        </p:txBody>
      </p:sp>
      <p:sp>
        <p:nvSpPr>
          <p:cNvPr id="49" name="Shape 49"/>
          <p:cNvSpPr>
            <a:spLocks noGrp="1"/>
          </p:cNvSpPr>
          <p:nvPr>
            <p:ph type="subTitle" sz="quarter" idx="1"/>
          </p:nvPr>
        </p:nvSpPr>
        <p:spPr>
          <a:xfrm>
            <a:off x="822960" y="4580237"/>
            <a:ext cx="5443201" cy="400763"/>
          </a:xfrm>
          <a:prstGeom prst="rect">
            <a:avLst/>
          </a:prstGeom>
        </p:spPr>
        <p:txBody>
          <a:bodyPr/>
          <a:lstStyle/>
          <a:p>
            <a:r>
              <a:rPr lang="en-US" dirty="0"/>
              <a:t>Docker workshop VSB – Centrum </a:t>
            </a:r>
            <a:r>
              <a:rPr lang="en-US" dirty="0" err="1"/>
              <a:t>vzdelaveni</a:t>
            </a:r>
            <a:endParaRPr dirty="0"/>
          </a:p>
        </p:txBody>
      </p:sp>
      <p:sp>
        <p:nvSpPr>
          <p:cNvPr id="2" name="TextBox 1"/>
          <p:cNvSpPr txBox="1"/>
          <p:nvPr/>
        </p:nvSpPr>
        <p:spPr>
          <a:xfrm>
            <a:off x="822959" y="5031285"/>
            <a:ext cx="11567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Arial"/>
                <a:ea typeface="Arial"/>
                <a:cs typeface="Arial"/>
                <a:sym typeface="Arial"/>
              </a:rPr>
              <a:t>Ivo </a:t>
            </a:r>
            <a:r>
              <a:rPr kumimoji="0" lang="en-US" sz="1800" b="0" i="0" u="none" strike="noStrike" cap="none" spc="0" normalizeH="0" baseline="0" dirty="0" err="1">
                <a:ln>
                  <a:noFill/>
                </a:ln>
                <a:solidFill>
                  <a:schemeClr val="bg1"/>
                </a:solidFill>
                <a:effectLst/>
                <a:uFillTx/>
                <a:latin typeface="Arial"/>
                <a:ea typeface="Arial"/>
                <a:cs typeface="Arial"/>
                <a:sym typeface="Arial"/>
              </a:rPr>
              <a:t>Klimša</a:t>
            </a:r>
            <a:endParaRPr kumimoji="0" lang="en-US" sz="1800" b="0" i="0" u="none" strike="noStrike" cap="none" spc="0" normalizeH="0" baseline="0" dirty="0">
              <a:ln>
                <a:noFill/>
              </a:ln>
              <a:solidFill>
                <a:schemeClr val="bg1"/>
              </a:solidFill>
              <a:effectLst/>
              <a:uFillTx/>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Supports </a:t>
            </a:r>
            <a:r>
              <a:rPr lang="en-US" sz="2800" b="1" spc="-1" dirty="0" err="1">
                <a:solidFill>
                  <a:srgbClr val="F99D1C"/>
                </a:solidFill>
                <a:uFill>
                  <a:solidFill>
                    <a:srgbClr val="FFFFFF"/>
                  </a:solidFill>
                </a:uFill>
                <a:latin typeface="Arial"/>
              </a:rPr>
              <a:t>microservices</a:t>
            </a:r>
            <a:r>
              <a:rPr lang="en-US" sz="2800" b="1" spc="-1" dirty="0">
                <a:solidFill>
                  <a:srgbClr val="F99D1C"/>
                </a:solidFill>
                <a:uFill>
                  <a:solidFill>
                    <a:srgbClr val="FFFFFF"/>
                  </a:solidFill>
                </a:uFill>
                <a:latin typeface="Arial"/>
              </a:rPr>
              <a:t> and modular design</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616736" y="1326154"/>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One process per one container</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568" y="1914106"/>
            <a:ext cx="5650263" cy="4161378"/>
          </a:xfrm>
          <a:prstGeom prst="rect">
            <a:avLst/>
          </a:prstGeom>
        </p:spPr>
      </p:pic>
    </p:spTree>
    <p:extLst>
      <p:ext uri="{BB962C8B-B14F-4D97-AF65-F5344CB8AC3E}">
        <p14:creationId xmlns:p14="http://schemas.microsoft.com/office/powerpoint/2010/main" val="33151778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90578"/>
            <a:ext cx="9860282" cy="514353"/>
          </a:xfrm>
        </p:spPr>
        <p:txBody>
          <a:bodyPr/>
          <a:lstStyle/>
          <a:p>
            <a:r>
              <a:rPr lang="en-US" dirty="0"/>
              <a:t>Docker</a:t>
            </a:r>
          </a:p>
        </p:txBody>
      </p:sp>
      <p:sp>
        <p:nvSpPr>
          <p:cNvPr id="3" name="Text Placeholder 2"/>
          <p:cNvSpPr>
            <a:spLocks noGrp="1"/>
          </p:cNvSpPr>
          <p:nvPr>
            <p:ph type="body" idx="1"/>
          </p:nvPr>
        </p:nvSpPr>
        <p:spPr>
          <a:xfrm>
            <a:off x="177164" y="1311274"/>
            <a:ext cx="11835766" cy="3339103"/>
          </a:xfrm>
        </p:spPr>
        <p:txBody>
          <a:bodyPr/>
          <a:lstStyle/>
          <a:p>
            <a:pPr marL="0" indent="0">
              <a:lnSpc>
                <a:spcPct val="100000"/>
              </a:lnSpc>
              <a:spcBef>
                <a:spcPts val="0"/>
              </a:spcBef>
              <a:buClrTx/>
              <a:buSzTx/>
              <a:buNone/>
            </a:pPr>
            <a:r>
              <a:rPr lang="en-US" sz="2800" b="1" dirty="0"/>
              <a:t>What is Docker?</a:t>
            </a:r>
          </a:p>
          <a:p>
            <a:pPr marL="0" indent="0">
              <a:buNone/>
            </a:pPr>
            <a:r>
              <a:rPr lang="en-US" dirty="0"/>
              <a:t> 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 virtualization</a:t>
            </a:r>
            <a:r>
              <a:rPr lang="en-US" dirty="0"/>
              <a:t> on Linux.</a:t>
            </a:r>
          </a:p>
          <a:p>
            <a:pPr marL="0" indent="0">
              <a:buNone/>
            </a:pPr>
            <a:endParaRPr lang="en-US" dirty="0"/>
          </a:p>
          <a:p>
            <a:pPr marL="0" indent="0">
              <a:buNone/>
            </a:pPr>
            <a:r>
              <a:rPr lang="en-US" b="1" dirty="0">
                <a:sym typeface="Calibri"/>
              </a:rPr>
              <a:t>Developers use Docker to eliminate “works on my machine” problems when collaborating on code with co-workers. </a:t>
            </a:r>
            <a:endParaRPr lang="en-US" b="1"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650377"/>
            <a:ext cx="8661400" cy="2070100"/>
          </a:xfrm>
          <a:prstGeom prst="rect">
            <a:avLst/>
          </a:prstGeom>
        </p:spPr>
      </p:pic>
    </p:spTree>
    <p:extLst>
      <p:ext uri="{BB962C8B-B14F-4D97-AF65-F5344CB8AC3E}">
        <p14:creationId xmlns:p14="http://schemas.microsoft.com/office/powerpoint/2010/main" val="10900807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835" y="1730449"/>
            <a:ext cx="6371429" cy="4909832"/>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35520334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lstStyle/>
          <a:p>
            <a:pPr marL="0" indent="0">
              <a:lnSpc>
                <a:spcPct val="100000"/>
              </a:lnSpc>
              <a:spcBef>
                <a:spcPts val="0"/>
              </a:spcBef>
              <a:buClrTx/>
              <a:buSzTx/>
              <a:buNone/>
            </a:pPr>
            <a:r>
              <a:rPr lang="en-US" sz="2800" b="1" dirty="0"/>
              <a:t>DOCKER ENGINE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5"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172855"/>
            <a:ext cx="11835766" cy="3314014"/>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8037020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a:xfrm>
            <a:off x="177164" y="1311274"/>
            <a:ext cx="11835766" cy="3887743"/>
          </a:xfrm>
        </p:spPr>
        <p:txBody>
          <a:bodyPr/>
          <a:lstStyle/>
          <a:p>
            <a:pPr marL="0" lvl="0" indent="0">
              <a:lnSpc>
                <a:spcPct val="100000"/>
              </a:lnSpc>
              <a:spcBef>
                <a:spcPts val="0"/>
              </a:spcBef>
              <a:buClrTx/>
              <a:buSzTx/>
              <a:buNone/>
            </a:pPr>
            <a:r>
              <a:rPr lang="en-US" sz="2800" b="1" dirty="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46" y="4699000"/>
            <a:ext cx="5168900" cy="2159000"/>
          </a:xfrm>
          <a:prstGeom prst="rect">
            <a:avLst/>
          </a:prstGeom>
        </p:spPr>
      </p:pic>
    </p:spTree>
    <p:extLst>
      <p:ext uri="{BB962C8B-B14F-4D97-AF65-F5344CB8AC3E}">
        <p14:creationId xmlns:p14="http://schemas.microsoft.com/office/powerpoint/2010/main" val="19835285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Text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a:t>Docker hub</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038720"/>
            <a:ext cx="11835766" cy="2873629"/>
          </a:xfrm>
          <a:prstGeom prst="rect">
            <a:avLst/>
          </a:prstGeom>
          <a:ln w="12700">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21214398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Agenda</a:t>
            </a:r>
            <a:endParaRPr lang="en-US" dirty="0"/>
          </a:p>
        </p:txBody>
      </p:sp>
      <p:sp>
        <p:nvSpPr>
          <p:cNvPr id="3" name="Text Placeholder 2"/>
          <p:cNvSpPr>
            <a:spLocks noGrp="1"/>
          </p:cNvSpPr>
          <p:nvPr>
            <p:ph type="body" idx="1"/>
          </p:nvPr>
        </p:nvSpPr>
        <p:spPr/>
        <p:txBody>
          <a:bodyPr/>
          <a:lstStyle/>
          <a:p>
            <a:r>
              <a:rPr lang="en-US" dirty="0"/>
              <a:t>Basic overview about Containers</a:t>
            </a:r>
          </a:p>
          <a:p>
            <a:r>
              <a:rPr lang="en-US" dirty="0"/>
              <a:t>Benefits </a:t>
            </a:r>
          </a:p>
          <a:p>
            <a:r>
              <a:rPr lang="en-US" dirty="0"/>
              <a:t>Workshop</a:t>
            </a:r>
          </a:p>
          <a:p>
            <a:pPr lvl="1"/>
            <a:r>
              <a:rPr lang="en-US" dirty="0"/>
              <a:t>Volumes</a:t>
            </a:r>
          </a:p>
          <a:p>
            <a:pPr lvl="1"/>
            <a:r>
              <a:rPr lang="en-US" dirty="0"/>
              <a:t>Networking</a:t>
            </a:r>
          </a:p>
          <a:p>
            <a:pPr lvl="1"/>
            <a:r>
              <a:rPr lang="en-US" dirty="0"/>
              <a:t>Swarm </a:t>
            </a:r>
            <a:r>
              <a:rPr lang="en-US"/>
              <a:t>(Optional)</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449" y="1965294"/>
            <a:ext cx="4753791" cy="4241196"/>
          </a:xfrm>
          <a:prstGeom prst="rect">
            <a:avLst/>
          </a:prstGeom>
        </p:spPr>
      </p:pic>
    </p:spTree>
    <p:extLst>
      <p:ext uri="{BB962C8B-B14F-4D97-AF65-F5344CB8AC3E}">
        <p14:creationId xmlns:p14="http://schemas.microsoft.com/office/powerpoint/2010/main" val="14881887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177164" y="333372"/>
            <a:ext cx="9860282" cy="514352"/>
          </a:xfrm>
          <a:prstGeom prst="rect">
            <a:avLst/>
          </a:prstGeom>
        </p:spPr>
        <p:txBody>
          <a:bodyPr/>
          <a:lstStyle/>
          <a:p>
            <a:r>
              <a:rPr lang="en-US" b="0" dirty="0"/>
              <a:t>Containers?#!</a:t>
            </a:r>
            <a:endParaRPr dirty="0"/>
          </a:p>
        </p:txBody>
      </p:sp>
      <p:sp>
        <p:nvSpPr>
          <p:cNvPr id="53" name="Shape 53"/>
          <p:cNvSpPr>
            <a:spLocks noGrp="1"/>
          </p:cNvSpPr>
          <p:nvPr>
            <p:ph type="body" idx="1"/>
          </p:nvPr>
        </p:nvSpPr>
        <p:spPr>
          <a:xfrm>
            <a:off x="178117" y="1235782"/>
            <a:ext cx="4197940" cy="4668629"/>
          </a:xfrm>
          <a:prstGeom prst="rect">
            <a:avLst/>
          </a:prstGeom>
        </p:spPr>
        <p:txBody>
          <a:bodyPr/>
          <a:lstStyle>
            <a:lvl2pPr marL="800100" indent="-228600">
              <a:spcBef>
                <a:spcPts val="500"/>
              </a:spcBef>
              <a:buFont typeface="Courier New"/>
              <a:defRPr sz="2000"/>
            </a:lvl2pPr>
            <a:lvl3pPr marL="1428750" indent="-228600">
              <a:spcBef>
                <a:spcPts val="500"/>
              </a:spcBef>
              <a:defRPr sz="1800"/>
            </a:lvl3pPr>
            <a:lvl4pPr marL="2057400" indent="-228600">
              <a:spcBef>
                <a:spcPts val="500"/>
              </a:spcBef>
              <a:defRPr sz="1600"/>
            </a:lvl4pPr>
          </a:lstStyle>
          <a:p>
            <a:pPr marL="0" lvl="1" indent="0">
              <a:lnSpc>
                <a:spcPct val="100000"/>
              </a:lnSpc>
              <a:spcBef>
                <a:spcPts val="0"/>
              </a:spcBef>
              <a:buClrTx/>
              <a:buSzTx/>
              <a:buNone/>
            </a:pPr>
            <a:r>
              <a:rPr lang="en-US" sz="2800" b="1" dirty="0"/>
              <a:t>What are containers?</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lvl="1" indent="0">
              <a:lnSpc>
                <a:spcPct val="100000"/>
              </a:lnSpc>
              <a:spcBef>
                <a:spcPts val="0"/>
              </a:spcBef>
              <a:buClrTx/>
              <a:buSzTx/>
              <a:buNone/>
            </a:pPr>
            <a:endParaRPr lang="en-US" dirty="0"/>
          </a:p>
          <a:p>
            <a:pPr marL="0" lvl="1" indent="0">
              <a:lnSpc>
                <a:spcPct val="100000"/>
              </a:lnSpc>
              <a:spcBef>
                <a:spcPts val="0"/>
              </a:spcBef>
              <a:buClrTx/>
              <a:buSzTx/>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89257"/>
            <a:ext cx="7878944" cy="4515154"/>
          </a:xfrm>
          <a:prstGeom prst="rect">
            <a:avLst/>
          </a:prstGeo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Standardized environment for your product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“Hmmm, but it works on my machine”</a:t>
            </a: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800" y="1954823"/>
            <a:ext cx="3810000" cy="3810000"/>
          </a:xfrm>
          <a:prstGeom prst="rect">
            <a:avLst/>
          </a:prstGeom>
        </p:spPr>
      </p:pic>
    </p:spTree>
    <p:extLst>
      <p:ext uri="{BB962C8B-B14F-4D97-AF65-F5344CB8AC3E}">
        <p14:creationId xmlns:p14="http://schemas.microsoft.com/office/powerpoint/2010/main" val="2226632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Standardized interface between OS and container</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Just install </a:t>
            </a:r>
            <a:r>
              <a:rPr lang="en-US" sz="2400" spc="-1" dirty="0" err="1">
                <a:solidFill>
                  <a:srgbClr val="666666"/>
                </a:solidFill>
                <a:uFill>
                  <a:solidFill>
                    <a:srgbClr val="FFFFFF"/>
                  </a:solidFill>
                </a:uFill>
                <a:latin typeface="Arial"/>
              </a:rPr>
              <a:t>docker</a:t>
            </a:r>
            <a:r>
              <a:rPr lang="en-US" sz="2400" spc="-1" dirty="0">
                <a:solidFill>
                  <a:srgbClr val="666666"/>
                </a:solidFill>
                <a:uFill>
                  <a:solidFill>
                    <a:srgbClr val="FFFFFF"/>
                  </a:solidFill>
                </a:uFill>
                <a:latin typeface="Arial"/>
              </a:rPr>
              <a:t> and everything will work</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818" y="2034090"/>
            <a:ext cx="4314825" cy="4171950"/>
          </a:xfrm>
          <a:prstGeom prst="rect">
            <a:avLst/>
          </a:prstGeom>
        </p:spPr>
      </p:pic>
    </p:spTree>
    <p:extLst>
      <p:ext uri="{BB962C8B-B14F-4D97-AF65-F5344CB8AC3E}">
        <p14:creationId xmlns:p14="http://schemas.microsoft.com/office/powerpoint/2010/main" val="99171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Porting images among developers is easy</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Just pack it into an image and send anywhere – it will work the same everywhere</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425" y="2058367"/>
            <a:ext cx="5238750" cy="3400425"/>
          </a:xfrm>
          <a:prstGeom prst="rect">
            <a:avLst/>
          </a:prstGeom>
        </p:spPr>
      </p:pic>
    </p:spTree>
    <p:extLst>
      <p:ext uri="{BB962C8B-B14F-4D97-AF65-F5344CB8AC3E}">
        <p14:creationId xmlns:p14="http://schemas.microsoft.com/office/powerpoint/2010/main" val="10698830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Fast and repeatable deployment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Create as many instances as you want</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837" y="1858840"/>
            <a:ext cx="5495925" cy="4125177"/>
          </a:xfrm>
          <a:prstGeom prst="rect">
            <a:avLst/>
          </a:prstGeom>
        </p:spPr>
      </p:pic>
    </p:spTree>
    <p:extLst>
      <p:ext uri="{BB962C8B-B14F-4D97-AF65-F5344CB8AC3E}">
        <p14:creationId xmlns:p14="http://schemas.microsoft.com/office/powerpoint/2010/main" val="14711544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Containers are lightweight</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Only application processes consume resources</a:t>
            </a: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228600" indent="-228240">
              <a:lnSpc>
                <a:spcPct val="90000"/>
              </a:lnSpc>
              <a:buClr>
                <a:srgbClr val="F99D1C"/>
              </a:buClr>
              <a:buFont typeface="Arial"/>
              <a:buChar cha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a:p>
            <a:pPr marL="360">
              <a:lnSpc>
                <a:spcPct val="90000"/>
              </a:lnSpc>
              <a:buClr>
                <a:srgbClr val="F99D1C"/>
              </a:buClr>
            </a:pPr>
            <a:endParaRPr lang="en-US" sz="2400" b="0" strike="noStrike" spc="-1" dirty="0">
              <a:solidFill>
                <a:srgbClr val="666666"/>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40" y="1848020"/>
            <a:ext cx="6350000" cy="4508500"/>
          </a:xfrm>
          <a:prstGeom prst="rect">
            <a:avLst/>
          </a:prstGeom>
        </p:spPr>
      </p:pic>
    </p:spTree>
    <p:extLst>
      <p:ext uri="{BB962C8B-B14F-4D97-AF65-F5344CB8AC3E}">
        <p14:creationId xmlns:p14="http://schemas.microsoft.com/office/powerpoint/2010/main" val="17810289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77120" y="333360"/>
            <a:ext cx="9860040" cy="514080"/>
          </a:xfrm>
          <a:prstGeom prst="rect">
            <a:avLst/>
          </a:prstGeom>
          <a:noFill/>
          <a:ln>
            <a:noFill/>
          </a:ln>
        </p:spPr>
        <p:txBody>
          <a:bodyPr anchor="ctr"/>
          <a:lstStyle/>
          <a:p>
            <a:pPr>
              <a:lnSpc>
                <a:spcPct val="100000"/>
              </a:lnSpc>
            </a:pPr>
            <a:r>
              <a:rPr lang="en-US" sz="2800" b="1" spc="-1" dirty="0">
                <a:solidFill>
                  <a:srgbClr val="F99D1C"/>
                </a:solidFill>
                <a:uFill>
                  <a:solidFill>
                    <a:srgbClr val="FFFFFF"/>
                  </a:solidFill>
                </a:uFill>
                <a:latin typeface="Arial"/>
              </a:rPr>
              <a:t>Minimal upgrade downtime</a:t>
            </a:r>
            <a:endParaRPr lang="en-US" sz="1800" b="0" strike="noStrike" spc="-1" dirty="0">
              <a:solidFill>
                <a:srgbClr val="161616"/>
              </a:solidFill>
              <a:uFill>
                <a:solidFill>
                  <a:srgbClr val="FFFFFF"/>
                </a:solidFill>
              </a:uFill>
              <a:latin typeface="Arial"/>
            </a:endParaRPr>
          </a:p>
        </p:txBody>
      </p:sp>
      <p:sp>
        <p:nvSpPr>
          <p:cNvPr id="162" name="TextShape 2"/>
          <p:cNvSpPr txBox="1"/>
          <p:nvPr/>
        </p:nvSpPr>
        <p:spPr>
          <a:xfrm>
            <a:off x="177120" y="1311120"/>
            <a:ext cx="11835360" cy="4894920"/>
          </a:xfrm>
          <a:prstGeom prst="rect">
            <a:avLst/>
          </a:prstGeom>
          <a:noFill/>
          <a:ln>
            <a:noFill/>
          </a:ln>
        </p:spPr>
        <p:txBody>
          <a:bodyPr/>
          <a:lstStyle/>
          <a:p>
            <a:pPr marL="228600" indent="-228240">
              <a:lnSpc>
                <a:spcPct val="90000"/>
              </a:lnSpc>
              <a:buClr>
                <a:srgbClr val="F99D1C"/>
              </a:buClr>
              <a:buFont typeface="Arial"/>
              <a:buChar char="•"/>
            </a:pPr>
            <a:r>
              <a:rPr lang="en-US" sz="2400" spc="-1" dirty="0">
                <a:solidFill>
                  <a:srgbClr val="666666"/>
                </a:solidFill>
                <a:uFill>
                  <a:solidFill>
                    <a:srgbClr val="FFFFFF"/>
                  </a:solidFill>
                </a:uFill>
                <a:latin typeface="Arial"/>
              </a:rPr>
              <a:t>Suitable application architecture allows minimize downtime</a:t>
            </a:r>
          </a:p>
          <a:p>
            <a:pPr marL="360">
              <a:lnSpc>
                <a:spcPct val="90000"/>
              </a:lnSpc>
              <a:buClr>
                <a:srgbClr val="F99D1C"/>
              </a:buClr>
            </a:pPr>
            <a:r>
              <a:rPr lang="en-US" sz="2400" spc="-1" dirty="0">
                <a:solidFill>
                  <a:srgbClr val="666666"/>
                </a:solidFill>
                <a:uFill>
                  <a:solidFill>
                    <a:srgbClr val="FFFFFF"/>
                  </a:solidFill>
                </a:uFill>
                <a:latin typeface="Arial"/>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650" y="2514283"/>
            <a:ext cx="6442610" cy="3121588"/>
          </a:xfrm>
          <a:prstGeom prst="rect">
            <a:avLst/>
          </a:prstGeom>
        </p:spPr>
      </p:pic>
    </p:spTree>
    <p:extLst>
      <p:ext uri="{BB962C8B-B14F-4D97-AF65-F5344CB8AC3E}">
        <p14:creationId xmlns:p14="http://schemas.microsoft.com/office/powerpoint/2010/main" val="3473036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larWinds_Template">
  <a:themeElements>
    <a:clrScheme name="SolarWinds_Template">
      <a:dk1>
        <a:srgbClr val="161616"/>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olarWinds_Template">
  <a:themeElements>
    <a:clrScheme name="SolarWinds_Template">
      <a:dk1>
        <a:srgbClr val="000000"/>
      </a:dk1>
      <a:lt1>
        <a:srgbClr val="FFFFFF"/>
      </a:lt1>
      <a:dk2>
        <a:srgbClr val="A7A7A7"/>
      </a:dk2>
      <a:lt2>
        <a:srgbClr val="535353"/>
      </a:lt2>
      <a:accent1>
        <a:srgbClr val="359AC0"/>
      </a:accent1>
      <a:accent2>
        <a:srgbClr val="F99D1C"/>
      </a:accent2>
      <a:accent3>
        <a:srgbClr val="94BD51"/>
      </a:accent3>
      <a:accent4>
        <a:srgbClr val="666666"/>
      </a:accent4>
      <a:accent5>
        <a:srgbClr val="BFC7C4"/>
      </a:accent5>
      <a:accent6>
        <a:srgbClr val="CD502F"/>
      </a:accent6>
      <a:hlink>
        <a:srgbClr val="0000FF"/>
      </a:hlink>
      <a:folHlink>
        <a:srgbClr val="FF00FF"/>
      </a:folHlink>
    </a:clrScheme>
    <a:fontScheme name="SolarWinds_Template">
      <a:majorFont>
        <a:latin typeface="Helvetica"/>
        <a:ea typeface="Helvetica"/>
        <a:cs typeface="Helvetica"/>
      </a:majorFont>
      <a:minorFont>
        <a:latin typeface="Calibri"/>
        <a:ea typeface="Calibri"/>
        <a:cs typeface="Calibri"/>
      </a:minorFont>
    </a:fontScheme>
    <a:fmtScheme name="SolarWinds_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16161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166</TotalTime>
  <Words>1005</Words>
  <Application>Microsoft Macintosh PowerPoint</Application>
  <PresentationFormat>Widescreen</PresentationFormat>
  <Paragraphs>96</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Times New Roman</vt:lpstr>
      <vt:lpstr>SolarWinds_Template</vt:lpstr>
      <vt:lpstr>Docker </vt:lpstr>
      <vt:lpstr>Agenda</vt:lpstr>
      <vt:lpstr>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vt:lpstr>
      <vt:lpstr>Docker</vt:lpstr>
      <vt:lpstr>Docker</vt:lpstr>
      <vt:lpstr>Docker</vt:lpstr>
      <vt:lpstr>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cp:lastModifiedBy>Klimsa, Ivo</cp:lastModifiedBy>
  <cp:revision>12</cp:revision>
  <dcterms:modified xsi:type="dcterms:W3CDTF">2020-01-12T10:18:59Z</dcterms:modified>
</cp:coreProperties>
</file>