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5" r:id="rId3"/>
    <p:sldId id="257" r:id="rId4"/>
    <p:sldId id="266" r:id="rId5"/>
    <p:sldId id="258" r:id="rId6"/>
    <p:sldId id="267" r:id="rId7"/>
    <p:sldId id="268" r:id="rId8"/>
    <p:sldId id="261" r:id="rId9"/>
    <p:sldId id="269" r:id="rId10"/>
    <p:sldId id="270" r:id="rId11"/>
    <p:sldId id="259" r:id="rId12"/>
    <p:sldId id="262" r:id="rId13"/>
    <p:sldId id="260" r:id="rId14"/>
    <p:sldId id="263" r:id="rId15"/>
    <p:sldId id="264"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16161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DE8"/>
          </a:solidFill>
        </a:fill>
      </a:tcStyle>
    </a:wholeTbl>
    <a:band2H>
      <a:tcTxStyle/>
      <a:tcStyle>
        <a:tcBdr/>
        <a:fill>
          <a:solidFill>
            <a:srgbClr val="E7EF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16161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E7CF"/>
          </a:solidFill>
        </a:fill>
      </a:tcStyle>
    </a:wholeTbl>
    <a:band2H>
      <a:tcTxStyle/>
      <a:tcStyle>
        <a:tcBdr/>
        <a:fill>
          <a:solidFill>
            <a:srgbClr val="EEF4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16161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DCFCC"/>
          </a:solidFill>
        </a:fill>
      </a:tcStyle>
    </a:wholeTbl>
    <a:band2H>
      <a:tcTxStyle/>
      <a:tcStyle>
        <a:tcBdr/>
        <a:fill>
          <a:solidFill>
            <a:srgbClr val="F6E8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16161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161616"/>
      </a:tcTxStyle>
      <a:tcStyle>
        <a:tcBdr>
          <a:left>
            <a:ln w="12700" cap="flat">
              <a:noFill/>
              <a:miter lim="400000"/>
            </a:ln>
          </a:left>
          <a:right>
            <a:ln w="12700" cap="flat">
              <a:noFill/>
              <a:miter lim="400000"/>
            </a:ln>
          </a:right>
          <a:top>
            <a:ln w="50800" cap="flat">
              <a:solidFill>
                <a:srgbClr val="161616"/>
              </a:solidFill>
              <a:prstDash val="solid"/>
              <a:round/>
            </a:ln>
          </a:top>
          <a:bottom>
            <a:ln w="25400" cap="flat">
              <a:solidFill>
                <a:srgbClr val="161616"/>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161616"/>
              </a:solidFill>
              <a:prstDash val="solid"/>
              <a:round/>
            </a:ln>
          </a:top>
          <a:bottom>
            <a:ln w="25400" cap="flat">
              <a:solidFill>
                <a:srgbClr val="16161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16161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7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6161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6161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61616"/>
          </a:solidFill>
        </a:fill>
      </a:tcStyle>
    </a:firstRow>
  </a:tblStyle>
  <a:tblStyle styleId="{2708684C-4D16-4618-839F-0558EEFCDFE6}" styleName="">
    <a:tblBg/>
    <a:wholeTbl>
      <a:tcTxStyle b="off" i="off">
        <a:font>
          <a:latin typeface="Arial"/>
          <a:ea typeface="Arial"/>
          <a:cs typeface="Arial"/>
        </a:font>
        <a:srgbClr val="161616"/>
      </a:tcTxStyle>
      <a:tcStyle>
        <a:tcBdr>
          <a:left>
            <a:ln w="12700" cap="flat">
              <a:solidFill>
                <a:srgbClr val="161616"/>
              </a:solidFill>
              <a:prstDash val="solid"/>
              <a:round/>
            </a:ln>
          </a:left>
          <a:right>
            <a:ln w="12700" cap="flat">
              <a:solidFill>
                <a:srgbClr val="161616"/>
              </a:solidFill>
              <a:prstDash val="solid"/>
              <a:round/>
            </a:ln>
          </a:right>
          <a:top>
            <a:ln w="12700" cap="flat">
              <a:solidFill>
                <a:srgbClr val="161616"/>
              </a:solidFill>
              <a:prstDash val="solid"/>
              <a:round/>
            </a:ln>
          </a:top>
          <a:bottom>
            <a:ln w="12700" cap="flat">
              <a:solidFill>
                <a:srgbClr val="161616"/>
              </a:solidFill>
              <a:prstDash val="solid"/>
              <a:round/>
            </a:ln>
          </a:bottom>
          <a:insideH>
            <a:ln w="12700" cap="flat">
              <a:solidFill>
                <a:srgbClr val="161616"/>
              </a:solidFill>
              <a:prstDash val="solid"/>
              <a:round/>
            </a:ln>
          </a:insideH>
          <a:insideV>
            <a:ln w="12700" cap="flat">
              <a:solidFill>
                <a:srgbClr val="161616"/>
              </a:solidFill>
              <a:prstDash val="solid"/>
              <a:round/>
            </a:ln>
          </a:insideV>
        </a:tcBdr>
        <a:fill>
          <a:solidFill>
            <a:srgbClr val="161616">
              <a:alpha val="20000"/>
            </a:srgbClr>
          </a:solidFill>
        </a:fill>
      </a:tcStyle>
    </a:wholeTbl>
    <a:band2H>
      <a:tcTxStyle/>
      <a:tcStyle>
        <a:tcBdr/>
        <a:fill>
          <a:solidFill>
            <a:srgbClr val="FFFFFF"/>
          </a:solidFill>
        </a:fill>
      </a:tcStyle>
    </a:band2H>
    <a:firstCol>
      <a:tcTxStyle b="on" i="off">
        <a:font>
          <a:latin typeface="Arial"/>
          <a:ea typeface="Arial"/>
          <a:cs typeface="Arial"/>
        </a:font>
        <a:srgbClr val="161616"/>
      </a:tcTxStyle>
      <a:tcStyle>
        <a:tcBdr>
          <a:left>
            <a:ln w="12700" cap="flat">
              <a:solidFill>
                <a:srgbClr val="161616"/>
              </a:solidFill>
              <a:prstDash val="solid"/>
              <a:round/>
            </a:ln>
          </a:left>
          <a:right>
            <a:ln w="12700" cap="flat">
              <a:solidFill>
                <a:srgbClr val="161616"/>
              </a:solidFill>
              <a:prstDash val="solid"/>
              <a:round/>
            </a:ln>
          </a:right>
          <a:top>
            <a:ln w="12700" cap="flat">
              <a:solidFill>
                <a:srgbClr val="161616"/>
              </a:solidFill>
              <a:prstDash val="solid"/>
              <a:round/>
            </a:ln>
          </a:top>
          <a:bottom>
            <a:ln w="12700" cap="flat">
              <a:solidFill>
                <a:srgbClr val="161616"/>
              </a:solidFill>
              <a:prstDash val="solid"/>
              <a:round/>
            </a:ln>
          </a:bottom>
          <a:insideH>
            <a:ln w="12700" cap="flat">
              <a:solidFill>
                <a:srgbClr val="161616"/>
              </a:solidFill>
              <a:prstDash val="solid"/>
              <a:round/>
            </a:ln>
          </a:insideH>
          <a:insideV>
            <a:ln w="12700" cap="flat">
              <a:solidFill>
                <a:srgbClr val="161616"/>
              </a:solidFill>
              <a:prstDash val="solid"/>
              <a:round/>
            </a:ln>
          </a:insideV>
        </a:tcBdr>
        <a:fill>
          <a:solidFill>
            <a:srgbClr val="161616">
              <a:alpha val="20000"/>
            </a:srgbClr>
          </a:solidFill>
        </a:fill>
      </a:tcStyle>
    </a:firstCol>
    <a:lastRow>
      <a:tcTxStyle b="on" i="off">
        <a:font>
          <a:latin typeface="Arial"/>
          <a:ea typeface="Arial"/>
          <a:cs typeface="Arial"/>
        </a:font>
        <a:srgbClr val="161616"/>
      </a:tcTxStyle>
      <a:tcStyle>
        <a:tcBdr>
          <a:left>
            <a:ln w="12700" cap="flat">
              <a:solidFill>
                <a:srgbClr val="161616"/>
              </a:solidFill>
              <a:prstDash val="solid"/>
              <a:round/>
            </a:ln>
          </a:left>
          <a:right>
            <a:ln w="12700" cap="flat">
              <a:solidFill>
                <a:srgbClr val="161616"/>
              </a:solidFill>
              <a:prstDash val="solid"/>
              <a:round/>
            </a:ln>
          </a:right>
          <a:top>
            <a:ln w="50800" cap="flat">
              <a:solidFill>
                <a:srgbClr val="161616"/>
              </a:solidFill>
              <a:prstDash val="solid"/>
              <a:round/>
            </a:ln>
          </a:top>
          <a:bottom>
            <a:ln w="12700" cap="flat">
              <a:solidFill>
                <a:srgbClr val="161616"/>
              </a:solidFill>
              <a:prstDash val="solid"/>
              <a:round/>
            </a:ln>
          </a:bottom>
          <a:insideH>
            <a:ln w="12700" cap="flat">
              <a:solidFill>
                <a:srgbClr val="161616"/>
              </a:solidFill>
              <a:prstDash val="solid"/>
              <a:round/>
            </a:ln>
          </a:insideH>
          <a:insideV>
            <a:ln w="12700" cap="flat">
              <a:solidFill>
                <a:srgbClr val="161616"/>
              </a:solidFill>
              <a:prstDash val="solid"/>
              <a:round/>
            </a:ln>
          </a:insideV>
        </a:tcBdr>
        <a:fill>
          <a:noFill/>
        </a:fill>
      </a:tcStyle>
    </a:lastRow>
    <a:firstRow>
      <a:tcTxStyle b="on" i="off">
        <a:font>
          <a:latin typeface="Arial"/>
          <a:ea typeface="Arial"/>
          <a:cs typeface="Arial"/>
        </a:font>
        <a:srgbClr val="161616"/>
      </a:tcTxStyle>
      <a:tcStyle>
        <a:tcBdr>
          <a:left>
            <a:ln w="12700" cap="flat">
              <a:solidFill>
                <a:srgbClr val="161616"/>
              </a:solidFill>
              <a:prstDash val="solid"/>
              <a:round/>
            </a:ln>
          </a:left>
          <a:right>
            <a:ln w="12700" cap="flat">
              <a:solidFill>
                <a:srgbClr val="161616"/>
              </a:solidFill>
              <a:prstDash val="solid"/>
              <a:round/>
            </a:ln>
          </a:right>
          <a:top>
            <a:ln w="12700" cap="flat">
              <a:solidFill>
                <a:srgbClr val="161616"/>
              </a:solidFill>
              <a:prstDash val="solid"/>
              <a:round/>
            </a:ln>
          </a:top>
          <a:bottom>
            <a:ln w="25400" cap="flat">
              <a:solidFill>
                <a:srgbClr val="161616"/>
              </a:solidFill>
              <a:prstDash val="solid"/>
              <a:round/>
            </a:ln>
          </a:bottom>
          <a:insideH>
            <a:ln w="12700" cap="flat">
              <a:solidFill>
                <a:srgbClr val="161616"/>
              </a:solidFill>
              <a:prstDash val="solid"/>
              <a:round/>
            </a:ln>
          </a:insideH>
          <a:insideV>
            <a:ln w="12700" cap="flat">
              <a:solidFill>
                <a:srgbClr val="16161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4705"/>
  </p:normalViewPr>
  <p:slideViewPr>
    <p:cSldViewPr snapToGrid="0" snapToObjects="1">
      <p:cViewPr varScale="1">
        <p:scale>
          <a:sx n="106" d="100"/>
          <a:sy n="106" d="100"/>
        </p:scale>
        <p:origin x="7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1143000" y="685800"/>
            <a:ext cx="4572000" cy="3429000"/>
          </a:xfrm>
          <a:prstGeom prst="rect">
            <a:avLst/>
          </a:prstGeom>
        </p:spPr>
        <p:txBody>
          <a:bodyPr/>
          <a:lstStyle/>
          <a:p>
            <a:endParaRPr/>
          </a:p>
        </p:txBody>
      </p:sp>
      <p:sp>
        <p:nvSpPr>
          <p:cNvPr id="46" name="Shape 4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3556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Arial"/>
                <a:ea typeface="+mn-ea"/>
                <a:cs typeface="+mn-cs"/>
              </a:rPr>
              <a:t>Docker is a tool that allows developers, sys-admins etc. to easily deploy their applications in a sandbox (called </a:t>
            </a:r>
            <a:r>
              <a:rPr lang="en-US" sz="1200" b="0" i="1" kern="1200" dirty="0">
                <a:solidFill>
                  <a:schemeClr val="tx1"/>
                </a:solidFill>
                <a:effectLst/>
                <a:latin typeface="Arial"/>
                <a:ea typeface="+mn-ea"/>
                <a:cs typeface="+mn-cs"/>
              </a:rPr>
              <a:t>containers</a:t>
            </a:r>
            <a:r>
              <a:rPr lang="en-US" sz="1200" b="0" i="0" kern="1200" dirty="0">
                <a:solidFill>
                  <a:schemeClr val="tx1"/>
                </a:solidFill>
                <a:effectLst/>
                <a:latin typeface="Arial"/>
                <a:ea typeface="+mn-ea"/>
                <a:cs typeface="+mn-cs"/>
              </a:rPr>
              <a:t>) to run on the host operating system i.e. Linux. The key benefit of Docker is that it allows users to </a:t>
            </a:r>
            <a:r>
              <a:rPr lang="en-US" sz="1200" b="1" i="0" kern="1200" dirty="0">
                <a:solidFill>
                  <a:schemeClr val="tx1"/>
                </a:solidFill>
                <a:effectLst/>
                <a:latin typeface="Arial"/>
                <a:ea typeface="+mn-ea"/>
                <a:cs typeface="+mn-cs"/>
              </a:rPr>
              <a:t>package an application with all of its dependencies into a standardized unit</a:t>
            </a:r>
            <a:r>
              <a:rPr lang="en-US" sz="1200" b="0" i="0" kern="1200" dirty="0">
                <a:solidFill>
                  <a:schemeClr val="tx1"/>
                </a:solidFill>
                <a:effectLst/>
                <a:latin typeface="Arial"/>
                <a:ea typeface="+mn-ea"/>
                <a:cs typeface="+mn-cs"/>
              </a:rPr>
              <a:t> for software development. Unlike virtual machines, containers do not have the high overhead and hence enable more efficient usage of the underlying system and resources.</a:t>
            </a:r>
          </a:p>
          <a:p>
            <a:pPr marL="0" marR="0" indent="0" defTabSz="91440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Arial"/>
              <a:ea typeface="+mn-ea"/>
              <a:cs typeface="+mn-cs"/>
            </a:endParaRPr>
          </a:p>
          <a:p>
            <a:pPr marL="0" marR="0" indent="0" defTabSz="914400" eaLnBrk="1" fontAlgn="auto" latinLnBrk="0" hangingPunct="1">
              <a:lnSpc>
                <a:spcPct val="100000"/>
              </a:lnSpc>
              <a:spcBef>
                <a:spcPts val="0"/>
              </a:spcBef>
              <a:spcAft>
                <a:spcPts val="0"/>
              </a:spcAft>
              <a:buClrTx/>
              <a:buSzTx/>
              <a:buFontTx/>
              <a:buNone/>
              <a:tabLst/>
              <a:defRPr/>
            </a:pPr>
            <a:r>
              <a:rPr lang="en-US" sz="1200" b="0" i="0" dirty="0">
                <a:effectLst/>
                <a:latin typeface="+mn-lt"/>
                <a:ea typeface="+mn-ea"/>
                <a:cs typeface="+mn-cs"/>
                <a:sym typeface="Calibri"/>
              </a:rPr>
              <a:t>Using containers, everything required to make a piece of software run is packaged into isolated containers. Unlike VMs, containers do not bundle a full operating system - only libraries and settings required to make the software work are needed. This makes for efficient, lightweight, self-contained systems that guarantees software will always run the same, regardless of where it’s deployed.</a:t>
            </a:r>
          </a:p>
          <a:p>
            <a:pPr marL="0" marR="0" indent="0" defTabSz="914400" eaLnBrk="1" fontAlgn="auto" latinLnBrk="0" hangingPunct="1">
              <a:lnSpc>
                <a:spcPct val="100000"/>
              </a:lnSpc>
              <a:spcBef>
                <a:spcPts val="0"/>
              </a:spcBef>
              <a:spcAft>
                <a:spcPts val="0"/>
              </a:spcAft>
              <a:buClrTx/>
              <a:buSzTx/>
              <a:buFontTx/>
              <a:buNone/>
              <a:tabLst/>
              <a:defRPr/>
            </a:pPr>
            <a:endParaRPr lang="en-US" sz="1200" b="0" i="0" dirty="0">
              <a:effectLst/>
              <a:latin typeface="+mn-lt"/>
              <a:ea typeface="+mn-ea"/>
              <a:cs typeface="+mn-cs"/>
              <a:sym typeface="Calibri"/>
            </a:endParaRPr>
          </a:p>
          <a:p>
            <a:pPr marL="0" marR="0" indent="0" defTabSz="914400" eaLnBrk="1" fontAlgn="auto" latinLnBrk="0" hangingPunct="1">
              <a:lnSpc>
                <a:spcPct val="100000"/>
              </a:lnSpc>
              <a:spcBef>
                <a:spcPts val="0"/>
              </a:spcBef>
              <a:spcAft>
                <a:spcPts val="0"/>
              </a:spcAft>
              <a:buClrTx/>
              <a:buSzTx/>
              <a:buFontTx/>
              <a:buNone/>
              <a:tabLst/>
              <a:defRPr/>
            </a:pPr>
            <a:r>
              <a:rPr lang="en-US" sz="1200" b="0" i="0" dirty="0">
                <a:effectLst/>
                <a:latin typeface="+mn-lt"/>
                <a:ea typeface="+mn-ea"/>
                <a:cs typeface="+mn-cs"/>
                <a:sym typeface="Calibri"/>
              </a:rPr>
              <a:t>A full virtualized system gets its own set of resources allocated to it, and does minimal sharing. You get more isolation, but it is much heavier (requires more resources). With </a:t>
            </a:r>
            <a:r>
              <a:rPr lang="en-US" sz="1200" b="0" i="0" dirty="0" err="1">
                <a:effectLst/>
                <a:latin typeface="+mn-lt"/>
                <a:ea typeface="+mn-ea"/>
                <a:cs typeface="+mn-cs"/>
                <a:sym typeface="Calibri"/>
              </a:rPr>
              <a:t>docker</a:t>
            </a:r>
            <a:r>
              <a:rPr lang="en-US" sz="1200" b="0" i="0" dirty="0">
                <a:effectLst/>
                <a:latin typeface="+mn-lt"/>
                <a:ea typeface="+mn-ea"/>
                <a:cs typeface="+mn-cs"/>
                <a:sym typeface="Calibri"/>
              </a:rPr>
              <a:t> you get less isolation, but the containers are lightweight (require fewer resources). So you could easily run thousands of containers on a host, and it won't even blink. Try doing that with Xen, and unless you have a really big host, I don't think it is possible.</a:t>
            </a:r>
            <a:endParaRPr lang="en-US" dirty="0"/>
          </a:p>
        </p:txBody>
      </p:sp>
    </p:spTree>
    <p:extLst>
      <p:ext uri="{BB962C8B-B14F-4D97-AF65-F5344CB8AC3E}">
        <p14:creationId xmlns:p14="http://schemas.microsoft.com/office/powerpoint/2010/main" val="326001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Docker images </a:t>
            </a:r>
            <a:r>
              <a:rPr lang="en-US" dirty="0"/>
              <a:t>are the basis of </a:t>
            </a:r>
            <a:r>
              <a:rPr lang="en-US" dirty="0" err="1"/>
              <a:t>containers.It’s</a:t>
            </a:r>
            <a:r>
              <a:rPr lang="en-US" dirty="0"/>
              <a:t> a filesystem.  Each time you’ve used </a:t>
            </a:r>
            <a:r>
              <a:rPr lang="en-US" dirty="0" err="1"/>
              <a:t>docker</a:t>
            </a:r>
            <a:r>
              <a:rPr lang="en-US" dirty="0"/>
              <a:t> run you told it which image you wanted.</a:t>
            </a:r>
          </a:p>
          <a:p>
            <a:r>
              <a:rPr lang="en-US" b="1" dirty="0"/>
              <a:t>Each Docker </a:t>
            </a:r>
            <a:r>
              <a:rPr lang="en-US" dirty="0"/>
              <a:t>image references a list of read-only layers that represent filesystem differences. Layers are stacked on top of each other to form a base for a container’s root filesystem. The diagram below shows the Ubuntu 15.04 image comprising 4 stacked image layers.</a:t>
            </a:r>
          </a:p>
        </p:txBody>
      </p:sp>
    </p:spTree>
    <p:extLst>
      <p:ext uri="{BB962C8B-B14F-4D97-AF65-F5344CB8AC3E}">
        <p14:creationId xmlns:p14="http://schemas.microsoft.com/office/powerpoint/2010/main" val="729867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Arial"/>
                <a:ea typeface="+mn-ea"/>
                <a:cs typeface="+mn-cs"/>
              </a:rPr>
              <a:t>is a lightweight container runtime and robust tooling that builds and runs your container. Docker allows you to package up application code and dependencies together in an isolated container that share the OS kernel on the host system. The in-host daemon communicates with the Docker Client to execute commands to build, ship and run containers.</a:t>
            </a:r>
            <a:endParaRPr lang="en-US" dirty="0"/>
          </a:p>
        </p:txBody>
      </p:sp>
    </p:spTree>
    <p:extLst>
      <p:ext uri="{BB962C8B-B14F-4D97-AF65-F5344CB8AC3E}">
        <p14:creationId xmlns:p14="http://schemas.microsoft.com/office/powerpoint/2010/main" val="2059675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1" dirty="0"/>
              <a:t>Docker Hub </a:t>
            </a:r>
            <a:r>
              <a:rPr lang="en-US" dirty="0"/>
              <a:t>is a cloud-based registry service which allows you to link to code repositories, build your images and test them, stores manually pushed images, and links to Docker Cloud so you can deploy images to your hosts. </a:t>
            </a:r>
            <a:r>
              <a:rPr lang="en-US"/>
              <a:t>It provides a centralized resource for container image discovery, distribution and change management, user and team collaboration, and workflow automation throughout the development pipeline.</a:t>
            </a:r>
          </a:p>
        </p:txBody>
      </p:sp>
    </p:spTree>
    <p:extLst>
      <p:ext uri="{BB962C8B-B14F-4D97-AF65-F5344CB8AC3E}">
        <p14:creationId xmlns:p14="http://schemas.microsoft.com/office/powerpoint/2010/main" val="603763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dirty="0">
                <a:effectLst/>
                <a:latin typeface="+mn-lt"/>
                <a:ea typeface="+mn-ea"/>
                <a:cs typeface="+mn-cs"/>
                <a:sym typeface="Calibri"/>
              </a:rPr>
              <a:t>It's lightweight VM</a:t>
            </a:r>
          </a:p>
          <a:p>
            <a:endParaRPr lang="en-US" sz="1200" b="0" i="0" kern="1200" dirty="0">
              <a:solidFill>
                <a:schemeClr val="tx1"/>
              </a:solidFill>
              <a:effectLst/>
              <a:latin typeface="Arial"/>
              <a:ea typeface="+mn-ea"/>
              <a:cs typeface="+mn-cs"/>
            </a:endParaRPr>
          </a:p>
          <a:p>
            <a:r>
              <a:rPr lang="en-US" sz="1200" b="0" i="0" kern="1200" dirty="0">
                <a:solidFill>
                  <a:schemeClr val="tx1"/>
                </a:solidFill>
                <a:effectLst/>
                <a:latin typeface="Arial"/>
                <a:ea typeface="+mn-ea"/>
                <a:cs typeface="+mn-cs"/>
              </a:rPr>
              <a:t>The industry standard today is to use Virtual Machines (VMs) to run software applications. VMs run applications inside a guest Operating System, which runs on virtual hardware powered by the server’s host OS.</a:t>
            </a:r>
          </a:p>
          <a:p>
            <a:r>
              <a:rPr lang="en-US" sz="1200" b="0" i="0" kern="1200" dirty="0">
                <a:solidFill>
                  <a:schemeClr val="tx1"/>
                </a:solidFill>
                <a:effectLst/>
                <a:latin typeface="Arial"/>
                <a:ea typeface="+mn-ea"/>
                <a:cs typeface="+mn-cs"/>
              </a:rPr>
              <a:t>VMs are great at providing full process isolation for applications: there are very few ways a problem in the host operating system can affect the software running in the guest operating system, and vice-versa. But this isolation comes at great cost — the computational overhead spent virtualizing hardware for a guest OS to use is substantial.</a:t>
            </a:r>
          </a:p>
          <a:p>
            <a:r>
              <a:rPr lang="en-US" sz="1200" b="0" i="0" kern="1200" dirty="0">
                <a:solidFill>
                  <a:schemeClr val="tx1"/>
                </a:solidFill>
                <a:effectLst/>
                <a:latin typeface="Arial"/>
                <a:ea typeface="+mn-ea"/>
                <a:cs typeface="+mn-cs"/>
              </a:rPr>
              <a:t>Containers take a different approach: by leveraging the low-level mechanics of the host operating system, containers provide most of the isolation of virtual machines at a fraction of the computing power.</a:t>
            </a:r>
          </a:p>
          <a:p>
            <a:endParaRPr lang="en-US" sz="1200" b="0" i="0" kern="1200" dirty="0">
              <a:solidFill>
                <a:schemeClr val="tx1"/>
              </a:solidFill>
              <a:effectLst/>
              <a:latin typeface="Arial"/>
              <a:ea typeface="+mn-ea"/>
              <a:cs typeface="+mn-cs"/>
            </a:endParaRPr>
          </a:p>
          <a:p>
            <a:pPr marL="0" marR="0" indent="0" defTabSz="914400" eaLnBrk="1" fontAlgn="auto" latinLnBrk="0" hangingPunct="1">
              <a:lnSpc>
                <a:spcPct val="100000"/>
              </a:lnSpc>
              <a:spcBef>
                <a:spcPts val="0"/>
              </a:spcBef>
              <a:spcAft>
                <a:spcPts val="0"/>
              </a:spcAft>
              <a:buClrTx/>
              <a:buSzTx/>
              <a:buFontTx/>
              <a:buNone/>
              <a:tabLst/>
              <a:defRPr/>
            </a:pPr>
            <a:r>
              <a:rPr lang="en-US" sz="1200" b="0" i="0" dirty="0">
                <a:effectLst/>
                <a:latin typeface="+mn-lt"/>
                <a:ea typeface="+mn-ea"/>
                <a:cs typeface="+mn-cs"/>
                <a:sym typeface="Calibri"/>
              </a:rPr>
              <a:t>A full virtualized system gets its own set of resources allocated to it, and does minimal sharing. You get more isolation, but it is much heavier (requires more resources). With </a:t>
            </a:r>
            <a:r>
              <a:rPr lang="en-US" sz="1200" b="0" i="0" dirty="0" err="1">
                <a:effectLst/>
                <a:latin typeface="+mn-lt"/>
                <a:ea typeface="+mn-ea"/>
                <a:cs typeface="+mn-cs"/>
                <a:sym typeface="Calibri"/>
              </a:rPr>
              <a:t>docker</a:t>
            </a:r>
            <a:r>
              <a:rPr lang="en-US" sz="1200" b="0" i="0" dirty="0">
                <a:effectLst/>
                <a:latin typeface="+mn-lt"/>
                <a:ea typeface="+mn-ea"/>
                <a:cs typeface="+mn-cs"/>
                <a:sym typeface="Calibri"/>
              </a:rPr>
              <a:t> you get less isolation, but the containers are lightweight (require fewer resources). So you could easily run thousands of containers on a host, and it won't even blink. Try doing that with Xen, and unless you have a really big host, I don't think it is possible.</a:t>
            </a:r>
            <a:endParaRPr lang="en-US" dirty="0"/>
          </a:p>
          <a:p>
            <a:endParaRPr lang="en-US" sz="1200" b="0" i="0" kern="1200" dirty="0">
              <a:solidFill>
                <a:schemeClr val="tx1"/>
              </a:solidFill>
              <a:effectLst/>
              <a:latin typeface="Arial"/>
              <a:ea typeface="+mn-ea"/>
              <a:cs typeface="+mn-cs"/>
            </a:endParaRPr>
          </a:p>
          <a:p>
            <a:endParaRPr lang="en-US" dirty="0"/>
          </a:p>
          <a:p>
            <a:endParaRPr lang="en-US" dirty="0"/>
          </a:p>
        </p:txBody>
      </p:sp>
    </p:spTree>
    <p:extLst>
      <p:ext uri="{BB962C8B-B14F-4D97-AF65-F5344CB8AC3E}">
        <p14:creationId xmlns:p14="http://schemas.microsoft.com/office/powerpoint/2010/main" val="432914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87" name="TextShape 2"/>
          <p:cNvSpPr txBox="1"/>
          <p:nvPr/>
        </p:nvSpPr>
        <p:spPr>
          <a:xfrm>
            <a:off x="3884760" y="8685360"/>
            <a:ext cx="2971440" cy="458280"/>
          </a:xfrm>
          <a:prstGeom prst="rect">
            <a:avLst/>
          </a:prstGeom>
          <a:noFill/>
          <a:ln>
            <a:noFill/>
          </a:ln>
        </p:spPr>
        <p:txBody>
          <a:bodyPr anchor="b"/>
          <a:lstStyle/>
          <a:p>
            <a:pPr algn="r">
              <a:lnSpc>
                <a:spcPct val="100000"/>
              </a:lnSpc>
            </a:pPr>
            <a:fld id="{8D67DDD4-2C82-4678-9BC7-766CAD13AEB2}" type="slidenum">
              <a:rPr lang="en-US" sz="1200" b="0" strike="noStrike" spc="-1">
                <a:solidFill>
                  <a:srgbClr val="000000"/>
                </a:solidFill>
                <a:uFill>
                  <a:solidFill>
                    <a:srgbClr val="FFFFFF"/>
                  </a:solidFill>
                </a:uFill>
                <a:latin typeface="+mn-lt"/>
                <a:ea typeface="+mn-ea"/>
              </a:rPr>
              <a:t>4</a:t>
            </a:fld>
            <a:endParaRPr lang="en-US" sz="1400" b="0" strike="noStrike" spc="-1">
              <a:solidFill>
                <a:srgbClr val="000000"/>
              </a:solidFill>
              <a:uFill>
                <a:solidFill>
                  <a:srgbClr val="FFFFFF"/>
                </a:solidFill>
              </a:uFill>
              <a:latin typeface="Times New Roman"/>
            </a:endParaRPr>
          </a:p>
        </p:txBody>
      </p:sp>
      <p:sp>
        <p:nvSpPr>
          <p:cNvPr id="188" name="TextShape 3"/>
          <p:cNvSpPr txBox="1"/>
          <p:nvPr/>
        </p:nvSpPr>
        <p:spPr>
          <a:xfrm>
            <a:off x="3884760" y="0"/>
            <a:ext cx="2971440" cy="458280"/>
          </a:xfrm>
          <a:prstGeom prst="rect">
            <a:avLst/>
          </a:prstGeom>
          <a:noFill/>
          <a:ln>
            <a:noFill/>
          </a:ln>
        </p:spPr>
        <p:txBody>
          <a:bodyPr/>
          <a:lstStyle/>
          <a:p>
            <a:pPr algn="r">
              <a:lnSpc>
                <a:spcPct val="100000"/>
              </a:lnSpc>
            </a:pPr>
            <a:r>
              <a:rPr lang="en-US" sz="1200" b="0" strike="noStrike" spc="-1">
                <a:solidFill>
                  <a:srgbClr val="000000"/>
                </a:solidFill>
                <a:uFill>
                  <a:solidFill>
                    <a:srgbClr val="FFFFFF"/>
                  </a:solidFill>
                </a:uFill>
                <a:latin typeface="+mn-lt"/>
                <a:ea typeface="+mn-ea"/>
              </a:rPr>
              <a:t>1/5/17</a:t>
            </a:r>
            <a:endParaRPr lang="en-US" sz="1400" b="0" strike="noStrike" spc="-1">
              <a:solidFill>
                <a:srgbClr val="000000"/>
              </a:solidFill>
              <a:uFill>
                <a:solidFill>
                  <a:srgbClr val="FFFFFF"/>
                </a:solidFill>
              </a:uFill>
              <a:latin typeface="Times New Roman"/>
            </a:endParaRPr>
          </a:p>
        </p:txBody>
      </p:sp>
      <p:sp>
        <p:nvSpPr>
          <p:cNvPr id="189" name="TextShape 4"/>
          <p:cNvSpPr txBox="1"/>
          <p:nvPr/>
        </p:nvSpPr>
        <p:spPr>
          <a:xfrm>
            <a:off x="0" y="8685360"/>
            <a:ext cx="2971440" cy="458280"/>
          </a:xfrm>
          <a:prstGeom prst="rect">
            <a:avLst/>
          </a:prstGeom>
          <a:noFill/>
          <a:ln>
            <a:noFill/>
          </a:ln>
        </p:spPr>
        <p:txBody>
          <a:bodyPr anchor="b"/>
          <a:lstStyle/>
          <a:p>
            <a:endParaRPr lang="en-US" sz="2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81086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87" name="TextShape 2"/>
          <p:cNvSpPr txBox="1"/>
          <p:nvPr/>
        </p:nvSpPr>
        <p:spPr>
          <a:xfrm>
            <a:off x="3884760" y="8685360"/>
            <a:ext cx="2971440" cy="458280"/>
          </a:xfrm>
          <a:prstGeom prst="rect">
            <a:avLst/>
          </a:prstGeom>
          <a:noFill/>
          <a:ln>
            <a:noFill/>
          </a:ln>
        </p:spPr>
        <p:txBody>
          <a:bodyPr anchor="b"/>
          <a:lstStyle/>
          <a:p>
            <a:pPr algn="r">
              <a:lnSpc>
                <a:spcPct val="100000"/>
              </a:lnSpc>
            </a:pPr>
            <a:fld id="{8D67DDD4-2C82-4678-9BC7-766CAD13AEB2}" type="slidenum">
              <a:rPr lang="en-US" sz="1200" b="0" strike="noStrike" spc="-1">
                <a:solidFill>
                  <a:srgbClr val="000000"/>
                </a:solidFill>
                <a:uFill>
                  <a:solidFill>
                    <a:srgbClr val="FFFFFF"/>
                  </a:solidFill>
                </a:uFill>
                <a:latin typeface="+mn-lt"/>
                <a:ea typeface="+mn-ea"/>
              </a:rPr>
              <a:t>5</a:t>
            </a:fld>
            <a:endParaRPr lang="en-US" sz="1400" b="0" strike="noStrike" spc="-1">
              <a:solidFill>
                <a:srgbClr val="000000"/>
              </a:solidFill>
              <a:uFill>
                <a:solidFill>
                  <a:srgbClr val="FFFFFF"/>
                </a:solidFill>
              </a:uFill>
              <a:latin typeface="Times New Roman"/>
            </a:endParaRPr>
          </a:p>
        </p:txBody>
      </p:sp>
      <p:sp>
        <p:nvSpPr>
          <p:cNvPr id="188" name="TextShape 3"/>
          <p:cNvSpPr txBox="1"/>
          <p:nvPr/>
        </p:nvSpPr>
        <p:spPr>
          <a:xfrm>
            <a:off x="3884760" y="0"/>
            <a:ext cx="2971440" cy="458280"/>
          </a:xfrm>
          <a:prstGeom prst="rect">
            <a:avLst/>
          </a:prstGeom>
          <a:noFill/>
          <a:ln>
            <a:noFill/>
          </a:ln>
        </p:spPr>
        <p:txBody>
          <a:bodyPr/>
          <a:lstStyle/>
          <a:p>
            <a:pPr algn="r">
              <a:lnSpc>
                <a:spcPct val="100000"/>
              </a:lnSpc>
            </a:pPr>
            <a:r>
              <a:rPr lang="en-US" sz="1200" b="0" strike="noStrike" spc="-1">
                <a:solidFill>
                  <a:srgbClr val="000000"/>
                </a:solidFill>
                <a:uFill>
                  <a:solidFill>
                    <a:srgbClr val="FFFFFF"/>
                  </a:solidFill>
                </a:uFill>
                <a:latin typeface="+mn-lt"/>
                <a:ea typeface="+mn-ea"/>
              </a:rPr>
              <a:t>1/5/17</a:t>
            </a:r>
            <a:endParaRPr lang="en-US" sz="1400" b="0" strike="noStrike" spc="-1">
              <a:solidFill>
                <a:srgbClr val="000000"/>
              </a:solidFill>
              <a:uFill>
                <a:solidFill>
                  <a:srgbClr val="FFFFFF"/>
                </a:solidFill>
              </a:uFill>
              <a:latin typeface="Times New Roman"/>
            </a:endParaRPr>
          </a:p>
        </p:txBody>
      </p:sp>
      <p:sp>
        <p:nvSpPr>
          <p:cNvPr id="189" name="TextShape 4"/>
          <p:cNvSpPr txBox="1"/>
          <p:nvPr/>
        </p:nvSpPr>
        <p:spPr>
          <a:xfrm>
            <a:off x="0" y="8685360"/>
            <a:ext cx="2971440" cy="458280"/>
          </a:xfrm>
          <a:prstGeom prst="rect">
            <a:avLst/>
          </a:prstGeom>
          <a:noFill/>
          <a:ln>
            <a:noFill/>
          </a:ln>
        </p:spPr>
        <p:txBody>
          <a:bodyPr anchor="b"/>
          <a:lstStyle/>
          <a:p>
            <a:endParaRPr lang="en-US" sz="2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56940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87" name="TextShape 2"/>
          <p:cNvSpPr txBox="1"/>
          <p:nvPr/>
        </p:nvSpPr>
        <p:spPr>
          <a:xfrm>
            <a:off x="3884760" y="8685360"/>
            <a:ext cx="2971440" cy="458280"/>
          </a:xfrm>
          <a:prstGeom prst="rect">
            <a:avLst/>
          </a:prstGeom>
          <a:noFill/>
          <a:ln>
            <a:noFill/>
          </a:ln>
        </p:spPr>
        <p:txBody>
          <a:bodyPr anchor="b"/>
          <a:lstStyle/>
          <a:p>
            <a:pPr algn="r">
              <a:lnSpc>
                <a:spcPct val="100000"/>
              </a:lnSpc>
            </a:pPr>
            <a:fld id="{8D67DDD4-2C82-4678-9BC7-766CAD13AEB2}" type="slidenum">
              <a:rPr lang="en-US" sz="1200" b="0" strike="noStrike" spc="-1">
                <a:solidFill>
                  <a:srgbClr val="000000"/>
                </a:solidFill>
                <a:uFill>
                  <a:solidFill>
                    <a:srgbClr val="FFFFFF"/>
                  </a:solidFill>
                </a:uFill>
                <a:latin typeface="+mn-lt"/>
                <a:ea typeface="+mn-ea"/>
              </a:rPr>
              <a:t>6</a:t>
            </a:fld>
            <a:endParaRPr lang="en-US" sz="1400" b="0" strike="noStrike" spc="-1">
              <a:solidFill>
                <a:srgbClr val="000000"/>
              </a:solidFill>
              <a:uFill>
                <a:solidFill>
                  <a:srgbClr val="FFFFFF"/>
                </a:solidFill>
              </a:uFill>
              <a:latin typeface="Times New Roman"/>
            </a:endParaRPr>
          </a:p>
        </p:txBody>
      </p:sp>
      <p:sp>
        <p:nvSpPr>
          <p:cNvPr id="188" name="TextShape 3"/>
          <p:cNvSpPr txBox="1"/>
          <p:nvPr/>
        </p:nvSpPr>
        <p:spPr>
          <a:xfrm>
            <a:off x="3884760" y="0"/>
            <a:ext cx="2971440" cy="458280"/>
          </a:xfrm>
          <a:prstGeom prst="rect">
            <a:avLst/>
          </a:prstGeom>
          <a:noFill/>
          <a:ln>
            <a:noFill/>
          </a:ln>
        </p:spPr>
        <p:txBody>
          <a:bodyPr/>
          <a:lstStyle/>
          <a:p>
            <a:pPr algn="r">
              <a:lnSpc>
                <a:spcPct val="100000"/>
              </a:lnSpc>
            </a:pPr>
            <a:r>
              <a:rPr lang="en-US" sz="1200" b="0" strike="noStrike" spc="-1">
                <a:solidFill>
                  <a:srgbClr val="000000"/>
                </a:solidFill>
                <a:uFill>
                  <a:solidFill>
                    <a:srgbClr val="FFFFFF"/>
                  </a:solidFill>
                </a:uFill>
                <a:latin typeface="+mn-lt"/>
                <a:ea typeface="+mn-ea"/>
              </a:rPr>
              <a:t>1/5/17</a:t>
            </a:r>
            <a:endParaRPr lang="en-US" sz="1400" b="0" strike="noStrike" spc="-1">
              <a:solidFill>
                <a:srgbClr val="000000"/>
              </a:solidFill>
              <a:uFill>
                <a:solidFill>
                  <a:srgbClr val="FFFFFF"/>
                </a:solidFill>
              </a:uFill>
              <a:latin typeface="Times New Roman"/>
            </a:endParaRPr>
          </a:p>
        </p:txBody>
      </p:sp>
      <p:sp>
        <p:nvSpPr>
          <p:cNvPr id="189" name="TextShape 4"/>
          <p:cNvSpPr txBox="1"/>
          <p:nvPr/>
        </p:nvSpPr>
        <p:spPr>
          <a:xfrm>
            <a:off x="0" y="8685360"/>
            <a:ext cx="2971440" cy="458280"/>
          </a:xfrm>
          <a:prstGeom prst="rect">
            <a:avLst/>
          </a:prstGeom>
          <a:noFill/>
          <a:ln>
            <a:noFill/>
          </a:ln>
        </p:spPr>
        <p:txBody>
          <a:bodyPr anchor="b"/>
          <a:lstStyle/>
          <a:p>
            <a:endParaRPr lang="en-US" sz="2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696105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87" name="TextShape 2"/>
          <p:cNvSpPr txBox="1"/>
          <p:nvPr/>
        </p:nvSpPr>
        <p:spPr>
          <a:xfrm>
            <a:off x="3884760" y="8685360"/>
            <a:ext cx="2971440" cy="458280"/>
          </a:xfrm>
          <a:prstGeom prst="rect">
            <a:avLst/>
          </a:prstGeom>
          <a:noFill/>
          <a:ln>
            <a:noFill/>
          </a:ln>
        </p:spPr>
        <p:txBody>
          <a:bodyPr anchor="b"/>
          <a:lstStyle/>
          <a:p>
            <a:pPr algn="r">
              <a:lnSpc>
                <a:spcPct val="100000"/>
              </a:lnSpc>
            </a:pPr>
            <a:fld id="{8D67DDD4-2C82-4678-9BC7-766CAD13AEB2}" type="slidenum">
              <a:rPr lang="en-US" sz="1200" b="0" strike="noStrike" spc="-1">
                <a:solidFill>
                  <a:srgbClr val="000000"/>
                </a:solidFill>
                <a:uFill>
                  <a:solidFill>
                    <a:srgbClr val="FFFFFF"/>
                  </a:solidFill>
                </a:uFill>
                <a:latin typeface="+mn-lt"/>
                <a:ea typeface="+mn-ea"/>
              </a:rPr>
              <a:t>7</a:t>
            </a:fld>
            <a:endParaRPr lang="en-US" sz="1400" b="0" strike="noStrike" spc="-1">
              <a:solidFill>
                <a:srgbClr val="000000"/>
              </a:solidFill>
              <a:uFill>
                <a:solidFill>
                  <a:srgbClr val="FFFFFF"/>
                </a:solidFill>
              </a:uFill>
              <a:latin typeface="Times New Roman"/>
            </a:endParaRPr>
          </a:p>
        </p:txBody>
      </p:sp>
      <p:sp>
        <p:nvSpPr>
          <p:cNvPr id="188" name="TextShape 3"/>
          <p:cNvSpPr txBox="1"/>
          <p:nvPr/>
        </p:nvSpPr>
        <p:spPr>
          <a:xfrm>
            <a:off x="3884760" y="0"/>
            <a:ext cx="2971440" cy="458280"/>
          </a:xfrm>
          <a:prstGeom prst="rect">
            <a:avLst/>
          </a:prstGeom>
          <a:noFill/>
          <a:ln>
            <a:noFill/>
          </a:ln>
        </p:spPr>
        <p:txBody>
          <a:bodyPr/>
          <a:lstStyle/>
          <a:p>
            <a:pPr algn="r">
              <a:lnSpc>
                <a:spcPct val="100000"/>
              </a:lnSpc>
            </a:pPr>
            <a:r>
              <a:rPr lang="en-US" sz="1200" b="0" strike="noStrike" spc="-1">
                <a:solidFill>
                  <a:srgbClr val="000000"/>
                </a:solidFill>
                <a:uFill>
                  <a:solidFill>
                    <a:srgbClr val="FFFFFF"/>
                  </a:solidFill>
                </a:uFill>
                <a:latin typeface="+mn-lt"/>
                <a:ea typeface="+mn-ea"/>
              </a:rPr>
              <a:t>1/5/17</a:t>
            </a:r>
            <a:endParaRPr lang="en-US" sz="1400" b="0" strike="noStrike" spc="-1">
              <a:solidFill>
                <a:srgbClr val="000000"/>
              </a:solidFill>
              <a:uFill>
                <a:solidFill>
                  <a:srgbClr val="FFFFFF"/>
                </a:solidFill>
              </a:uFill>
              <a:latin typeface="Times New Roman"/>
            </a:endParaRPr>
          </a:p>
        </p:txBody>
      </p:sp>
      <p:sp>
        <p:nvSpPr>
          <p:cNvPr id="189" name="TextShape 4"/>
          <p:cNvSpPr txBox="1"/>
          <p:nvPr/>
        </p:nvSpPr>
        <p:spPr>
          <a:xfrm>
            <a:off x="0" y="8685360"/>
            <a:ext cx="2971440" cy="458280"/>
          </a:xfrm>
          <a:prstGeom prst="rect">
            <a:avLst/>
          </a:prstGeom>
          <a:noFill/>
          <a:ln>
            <a:noFill/>
          </a:ln>
        </p:spPr>
        <p:txBody>
          <a:bodyPr anchor="b"/>
          <a:lstStyle/>
          <a:p>
            <a:endParaRPr lang="en-US" sz="2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261619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87" name="TextShape 2"/>
          <p:cNvSpPr txBox="1"/>
          <p:nvPr/>
        </p:nvSpPr>
        <p:spPr>
          <a:xfrm>
            <a:off x="3884760" y="8685360"/>
            <a:ext cx="2971440" cy="458280"/>
          </a:xfrm>
          <a:prstGeom prst="rect">
            <a:avLst/>
          </a:prstGeom>
          <a:noFill/>
          <a:ln>
            <a:noFill/>
          </a:ln>
        </p:spPr>
        <p:txBody>
          <a:bodyPr anchor="b"/>
          <a:lstStyle/>
          <a:p>
            <a:pPr algn="r">
              <a:lnSpc>
                <a:spcPct val="100000"/>
              </a:lnSpc>
            </a:pPr>
            <a:fld id="{8D67DDD4-2C82-4678-9BC7-766CAD13AEB2}" type="slidenum">
              <a:rPr lang="en-US" sz="1200" b="0" strike="noStrike" spc="-1">
                <a:solidFill>
                  <a:srgbClr val="000000"/>
                </a:solidFill>
                <a:uFill>
                  <a:solidFill>
                    <a:srgbClr val="FFFFFF"/>
                  </a:solidFill>
                </a:uFill>
                <a:latin typeface="+mn-lt"/>
                <a:ea typeface="+mn-ea"/>
              </a:rPr>
              <a:t>8</a:t>
            </a:fld>
            <a:endParaRPr lang="en-US" sz="1400" b="0" strike="noStrike" spc="-1">
              <a:solidFill>
                <a:srgbClr val="000000"/>
              </a:solidFill>
              <a:uFill>
                <a:solidFill>
                  <a:srgbClr val="FFFFFF"/>
                </a:solidFill>
              </a:uFill>
              <a:latin typeface="Times New Roman"/>
            </a:endParaRPr>
          </a:p>
        </p:txBody>
      </p:sp>
      <p:sp>
        <p:nvSpPr>
          <p:cNvPr id="188" name="TextShape 3"/>
          <p:cNvSpPr txBox="1"/>
          <p:nvPr/>
        </p:nvSpPr>
        <p:spPr>
          <a:xfrm>
            <a:off x="3884760" y="0"/>
            <a:ext cx="2971440" cy="458280"/>
          </a:xfrm>
          <a:prstGeom prst="rect">
            <a:avLst/>
          </a:prstGeom>
          <a:noFill/>
          <a:ln>
            <a:noFill/>
          </a:ln>
        </p:spPr>
        <p:txBody>
          <a:bodyPr/>
          <a:lstStyle/>
          <a:p>
            <a:pPr algn="r">
              <a:lnSpc>
                <a:spcPct val="100000"/>
              </a:lnSpc>
            </a:pPr>
            <a:r>
              <a:rPr lang="en-US" sz="1200" b="0" strike="noStrike" spc="-1">
                <a:solidFill>
                  <a:srgbClr val="000000"/>
                </a:solidFill>
                <a:uFill>
                  <a:solidFill>
                    <a:srgbClr val="FFFFFF"/>
                  </a:solidFill>
                </a:uFill>
                <a:latin typeface="+mn-lt"/>
                <a:ea typeface="+mn-ea"/>
              </a:rPr>
              <a:t>1/5/17</a:t>
            </a:r>
            <a:endParaRPr lang="en-US" sz="1400" b="0" strike="noStrike" spc="-1">
              <a:solidFill>
                <a:srgbClr val="000000"/>
              </a:solidFill>
              <a:uFill>
                <a:solidFill>
                  <a:srgbClr val="FFFFFF"/>
                </a:solidFill>
              </a:uFill>
              <a:latin typeface="Times New Roman"/>
            </a:endParaRPr>
          </a:p>
        </p:txBody>
      </p:sp>
      <p:sp>
        <p:nvSpPr>
          <p:cNvPr id="189" name="TextShape 4"/>
          <p:cNvSpPr txBox="1"/>
          <p:nvPr/>
        </p:nvSpPr>
        <p:spPr>
          <a:xfrm>
            <a:off x="0" y="8685360"/>
            <a:ext cx="2971440" cy="458280"/>
          </a:xfrm>
          <a:prstGeom prst="rect">
            <a:avLst/>
          </a:prstGeom>
          <a:noFill/>
          <a:ln>
            <a:noFill/>
          </a:ln>
        </p:spPr>
        <p:txBody>
          <a:bodyPr anchor="b"/>
          <a:lstStyle/>
          <a:p>
            <a:endParaRPr lang="en-US" sz="2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266665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87" name="TextShape 2"/>
          <p:cNvSpPr txBox="1"/>
          <p:nvPr/>
        </p:nvSpPr>
        <p:spPr>
          <a:xfrm>
            <a:off x="3884760" y="8685360"/>
            <a:ext cx="2971440" cy="458280"/>
          </a:xfrm>
          <a:prstGeom prst="rect">
            <a:avLst/>
          </a:prstGeom>
          <a:noFill/>
          <a:ln>
            <a:noFill/>
          </a:ln>
        </p:spPr>
        <p:txBody>
          <a:bodyPr anchor="b"/>
          <a:lstStyle/>
          <a:p>
            <a:pPr algn="r">
              <a:lnSpc>
                <a:spcPct val="100000"/>
              </a:lnSpc>
            </a:pPr>
            <a:fld id="{8D67DDD4-2C82-4678-9BC7-766CAD13AEB2}" type="slidenum">
              <a:rPr lang="en-US" sz="1200" b="0" strike="noStrike" spc="-1">
                <a:solidFill>
                  <a:srgbClr val="000000"/>
                </a:solidFill>
                <a:uFill>
                  <a:solidFill>
                    <a:srgbClr val="FFFFFF"/>
                  </a:solidFill>
                </a:uFill>
                <a:latin typeface="+mn-lt"/>
                <a:ea typeface="+mn-ea"/>
              </a:rPr>
              <a:t>9</a:t>
            </a:fld>
            <a:endParaRPr lang="en-US" sz="1400" b="0" strike="noStrike" spc="-1">
              <a:solidFill>
                <a:srgbClr val="000000"/>
              </a:solidFill>
              <a:uFill>
                <a:solidFill>
                  <a:srgbClr val="FFFFFF"/>
                </a:solidFill>
              </a:uFill>
              <a:latin typeface="Times New Roman"/>
            </a:endParaRPr>
          </a:p>
        </p:txBody>
      </p:sp>
      <p:sp>
        <p:nvSpPr>
          <p:cNvPr id="188" name="TextShape 3"/>
          <p:cNvSpPr txBox="1"/>
          <p:nvPr/>
        </p:nvSpPr>
        <p:spPr>
          <a:xfrm>
            <a:off x="3884760" y="0"/>
            <a:ext cx="2971440" cy="458280"/>
          </a:xfrm>
          <a:prstGeom prst="rect">
            <a:avLst/>
          </a:prstGeom>
          <a:noFill/>
          <a:ln>
            <a:noFill/>
          </a:ln>
        </p:spPr>
        <p:txBody>
          <a:bodyPr/>
          <a:lstStyle/>
          <a:p>
            <a:pPr algn="r">
              <a:lnSpc>
                <a:spcPct val="100000"/>
              </a:lnSpc>
            </a:pPr>
            <a:r>
              <a:rPr lang="en-US" sz="1200" b="0" strike="noStrike" spc="-1">
                <a:solidFill>
                  <a:srgbClr val="000000"/>
                </a:solidFill>
                <a:uFill>
                  <a:solidFill>
                    <a:srgbClr val="FFFFFF"/>
                  </a:solidFill>
                </a:uFill>
                <a:latin typeface="+mn-lt"/>
                <a:ea typeface="+mn-ea"/>
              </a:rPr>
              <a:t>1/5/17</a:t>
            </a:r>
            <a:endParaRPr lang="en-US" sz="1400" b="0" strike="noStrike" spc="-1">
              <a:solidFill>
                <a:srgbClr val="000000"/>
              </a:solidFill>
              <a:uFill>
                <a:solidFill>
                  <a:srgbClr val="FFFFFF"/>
                </a:solidFill>
              </a:uFill>
              <a:latin typeface="Times New Roman"/>
            </a:endParaRPr>
          </a:p>
        </p:txBody>
      </p:sp>
      <p:sp>
        <p:nvSpPr>
          <p:cNvPr id="189" name="TextShape 4"/>
          <p:cNvSpPr txBox="1"/>
          <p:nvPr/>
        </p:nvSpPr>
        <p:spPr>
          <a:xfrm>
            <a:off x="0" y="8685360"/>
            <a:ext cx="2971440" cy="458280"/>
          </a:xfrm>
          <a:prstGeom prst="rect">
            <a:avLst/>
          </a:prstGeom>
          <a:noFill/>
          <a:ln>
            <a:noFill/>
          </a:ln>
        </p:spPr>
        <p:txBody>
          <a:bodyPr anchor="b"/>
          <a:lstStyle/>
          <a:p>
            <a:endParaRPr lang="en-US" sz="2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771951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87" name="TextShape 2"/>
          <p:cNvSpPr txBox="1"/>
          <p:nvPr/>
        </p:nvSpPr>
        <p:spPr>
          <a:xfrm>
            <a:off x="3884760" y="8685360"/>
            <a:ext cx="2971440" cy="458280"/>
          </a:xfrm>
          <a:prstGeom prst="rect">
            <a:avLst/>
          </a:prstGeom>
          <a:noFill/>
          <a:ln>
            <a:noFill/>
          </a:ln>
        </p:spPr>
        <p:txBody>
          <a:bodyPr anchor="b"/>
          <a:lstStyle/>
          <a:p>
            <a:pPr algn="r">
              <a:lnSpc>
                <a:spcPct val="100000"/>
              </a:lnSpc>
            </a:pPr>
            <a:fld id="{8D67DDD4-2C82-4678-9BC7-766CAD13AEB2}" type="slidenum">
              <a:rPr lang="en-US" sz="1200" b="0" strike="noStrike" spc="-1">
                <a:solidFill>
                  <a:srgbClr val="000000"/>
                </a:solidFill>
                <a:uFill>
                  <a:solidFill>
                    <a:srgbClr val="FFFFFF"/>
                  </a:solidFill>
                </a:uFill>
                <a:latin typeface="+mn-lt"/>
                <a:ea typeface="+mn-ea"/>
              </a:rPr>
              <a:t>10</a:t>
            </a:fld>
            <a:endParaRPr lang="en-US" sz="1400" b="0" strike="noStrike" spc="-1">
              <a:solidFill>
                <a:srgbClr val="000000"/>
              </a:solidFill>
              <a:uFill>
                <a:solidFill>
                  <a:srgbClr val="FFFFFF"/>
                </a:solidFill>
              </a:uFill>
              <a:latin typeface="Times New Roman"/>
            </a:endParaRPr>
          </a:p>
        </p:txBody>
      </p:sp>
      <p:sp>
        <p:nvSpPr>
          <p:cNvPr id="188" name="TextShape 3"/>
          <p:cNvSpPr txBox="1"/>
          <p:nvPr/>
        </p:nvSpPr>
        <p:spPr>
          <a:xfrm>
            <a:off x="3884760" y="0"/>
            <a:ext cx="2971440" cy="458280"/>
          </a:xfrm>
          <a:prstGeom prst="rect">
            <a:avLst/>
          </a:prstGeom>
          <a:noFill/>
          <a:ln>
            <a:noFill/>
          </a:ln>
        </p:spPr>
        <p:txBody>
          <a:bodyPr/>
          <a:lstStyle/>
          <a:p>
            <a:pPr algn="r">
              <a:lnSpc>
                <a:spcPct val="100000"/>
              </a:lnSpc>
            </a:pPr>
            <a:r>
              <a:rPr lang="en-US" sz="1200" b="0" strike="noStrike" spc="-1">
                <a:solidFill>
                  <a:srgbClr val="000000"/>
                </a:solidFill>
                <a:uFill>
                  <a:solidFill>
                    <a:srgbClr val="FFFFFF"/>
                  </a:solidFill>
                </a:uFill>
                <a:latin typeface="+mn-lt"/>
                <a:ea typeface="+mn-ea"/>
              </a:rPr>
              <a:t>1/5/17</a:t>
            </a:r>
            <a:endParaRPr lang="en-US" sz="1400" b="0" strike="noStrike" spc="-1">
              <a:solidFill>
                <a:srgbClr val="000000"/>
              </a:solidFill>
              <a:uFill>
                <a:solidFill>
                  <a:srgbClr val="FFFFFF"/>
                </a:solidFill>
              </a:uFill>
              <a:latin typeface="Times New Roman"/>
            </a:endParaRPr>
          </a:p>
        </p:txBody>
      </p:sp>
      <p:sp>
        <p:nvSpPr>
          <p:cNvPr id="189" name="TextShape 4"/>
          <p:cNvSpPr txBox="1"/>
          <p:nvPr/>
        </p:nvSpPr>
        <p:spPr>
          <a:xfrm>
            <a:off x="0" y="8685360"/>
            <a:ext cx="2971440" cy="458280"/>
          </a:xfrm>
          <a:prstGeom prst="rect">
            <a:avLst/>
          </a:prstGeom>
          <a:noFill/>
          <a:ln>
            <a:noFill/>
          </a:ln>
        </p:spPr>
        <p:txBody>
          <a:bodyPr anchor="b"/>
          <a:lstStyle/>
          <a:p>
            <a:endParaRPr lang="en-US" sz="2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1063884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SolarWinds 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 name="Shape 11"/>
          <p:cNvSpPr>
            <a:spLocks noGrp="1"/>
          </p:cNvSpPr>
          <p:nvPr>
            <p:ph type="title"/>
          </p:nvPr>
        </p:nvSpPr>
        <p:spPr>
          <a:xfrm>
            <a:off x="822960" y="4160622"/>
            <a:ext cx="5882641" cy="419617"/>
          </a:xfrm>
          <a:prstGeom prst="rect">
            <a:avLst/>
          </a:prstGeom>
        </p:spPr>
        <p:txBody>
          <a:bodyPr anchor="b"/>
          <a:lstStyle>
            <a:lvl1pPr>
              <a:defRPr sz="2400"/>
            </a:lvl1pPr>
          </a:lstStyle>
          <a:p>
            <a:r>
              <a:t>CLICK TO EDIT MASTER TITLE STYLE</a:t>
            </a:r>
          </a:p>
        </p:txBody>
      </p:sp>
      <p:sp>
        <p:nvSpPr>
          <p:cNvPr id="12" name="Shape 12"/>
          <p:cNvSpPr>
            <a:spLocks noGrp="1"/>
          </p:cNvSpPr>
          <p:nvPr>
            <p:ph type="body" sz="quarter" idx="1"/>
          </p:nvPr>
        </p:nvSpPr>
        <p:spPr>
          <a:xfrm>
            <a:off x="822960" y="4580237"/>
            <a:ext cx="5443200" cy="400763"/>
          </a:xfrm>
          <a:prstGeom prst="rect">
            <a:avLst/>
          </a:prstGeom>
          <a:extLst>
            <a:ext uri="{C572A759-6A51-4108-AA02-DFA0A04FC94B}">
              <ma14:wrappingTextBoxFlag xmlns:ma14="http://schemas.microsoft.com/office/mac/drawingml/2011/main" xmlns="" val="1"/>
            </a:ext>
          </a:extLst>
        </p:spPr>
        <p:txBody>
          <a:bodyPr/>
          <a:lstStyle>
            <a:lvl1pPr marL="0" indent="0">
              <a:buClrTx/>
              <a:buSzTx/>
              <a:buFontTx/>
              <a:buNone/>
              <a:defRPr sz="2000">
                <a:solidFill>
                  <a:schemeClr val="accent5"/>
                </a:solidFill>
              </a:defRPr>
            </a:lvl1pPr>
          </a:lstStyle>
          <a:p>
            <a:r>
              <a:t>Click to edit Master subtitle style</a:t>
            </a:r>
          </a:p>
        </p:txBody>
      </p:sp>
      <p:sp>
        <p:nvSpPr>
          <p:cNvPr id="13" name="Shape 13"/>
          <p:cNvSpPr>
            <a:spLocks noGrp="1"/>
          </p:cNvSpPr>
          <p:nvPr>
            <p:ph type="sldNum" sz="quarter" idx="2"/>
          </p:nvPr>
        </p:nvSpPr>
        <p:spPr>
          <a:xfrm>
            <a:off x="5892800" y="598805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olarWinds 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CLICK TO EDIT MASTER TITLE STYLE</a:t>
            </a:r>
          </a:p>
        </p:txBody>
      </p:sp>
      <p:sp>
        <p:nvSpPr>
          <p:cNvPr id="21" name="Shape 21"/>
          <p:cNvSpPr>
            <a:spLocks noGrp="1"/>
          </p:cNvSpPr>
          <p:nvPr>
            <p:ph type="body" idx="1"/>
          </p:nvPr>
        </p:nvSpPr>
        <p:spPr>
          <a:xfrm>
            <a:off x="177164" y="1311274"/>
            <a:ext cx="11835766" cy="4895216"/>
          </a:xfrm>
          <a:prstGeom prst="rect">
            <a:avLst/>
          </a:prstGeom>
          <a:extLst>
            <a:ext uri="{C572A759-6A51-4108-AA02-DFA0A04FC94B}">
              <ma14:wrappingTextBoxFlag xmlns:ma14="http://schemas.microsoft.com/office/mac/drawingml/2011/main" xmlns="" val="1"/>
            </a:ext>
          </a:extLst>
        </p:spPr>
        <p:txBody>
          <a:bodyPr/>
          <a:lstStyle/>
          <a:p>
            <a:r>
              <a:t>Click to edit Master text styles</a:t>
            </a:r>
          </a:p>
          <a:p>
            <a:pPr lvl="1"/>
            <a:r>
              <a:t>Second level</a:t>
            </a:r>
          </a:p>
          <a:p>
            <a:pPr lvl="2"/>
            <a:r>
              <a:t>Third level</a:t>
            </a:r>
          </a:p>
          <a:p>
            <a:pPr lvl="3"/>
            <a:r>
              <a:t>Fourth level</a:t>
            </a:r>
          </a:p>
          <a:p>
            <a:pPr lvl="4"/>
            <a:r>
              <a:t>Fifth level</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02302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5"/>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77164" y="333372"/>
            <a:ext cx="9860282" cy="51435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CLICK TO EDIT MASTER TITLE STYLE</a:t>
            </a:r>
          </a:p>
        </p:txBody>
      </p:sp>
      <p:sp>
        <p:nvSpPr>
          <p:cNvPr id="3" name="Shape 3"/>
          <p:cNvSpPr>
            <a:spLocks noGrp="1"/>
          </p:cNvSpPr>
          <p:nvPr>
            <p:ph type="sldNum" sz="quarter" idx="2"/>
          </p:nvPr>
        </p:nvSpPr>
        <p:spPr>
          <a:xfrm>
            <a:off x="11739273" y="6457220"/>
            <a:ext cx="273656" cy="264256"/>
          </a:xfrm>
          <a:prstGeom prst="rect">
            <a:avLst/>
          </a:prstGeom>
          <a:ln w="12700">
            <a:miter lim="400000"/>
          </a:ln>
        </p:spPr>
        <p:txBody>
          <a:bodyPr wrap="none" lIns="45719" rIns="45719" anchor="b">
            <a:spAutoFit/>
          </a:bodyPr>
          <a:lstStyle>
            <a:lvl1pPr algn="r">
              <a:defRPr sz="1200">
                <a:solidFill>
                  <a:schemeClr val="accent4"/>
                </a:solidFill>
              </a:defRPr>
            </a:lvl1pPr>
          </a:lstStyle>
          <a:p>
            <a:fld id="{86CB4B4D-7CA3-9044-876B-883B54F8677D}" type="slidenum">
              <a:t>‹#›</a:t>
            </a:fld>
            <a:endParaRPr/>
          </a:p>
        </p:txBody>
      </p:sp>
      <p:sp>
        <p:nvSpPr>
          <p:cNvPr id="4" name="Shape 4"/>
          <p:cNvSpPr>
            <a:spLocks noGrp="1"/>
          </p:cNvSpPr>
          <p:nvPr>
            <p:ph type="body" idx="1"/>
          </p:nvPr>
        </p:nvSpPr>
        <p:spPr>
          <a:xfrm>
            <a:off x="609600" y="1600200"/>
            <a:ext cx="10972800" cy="5257800"/>
          </a:xfrm>
          <a:prstGeom prst="rect">
            <a:avLst/>
          </a:prstGeom>
          <a:ln w="12700">
            <a:miter lim="400000"/>
          </a:ln>
        </p:spPr>
        <p:txBody>
          <a:bodyPr lIns="45719" rIns="45719">
            <a:normAutofit/>
          </a:bodyPr>
          <a:lstStyle/>
          <a:p>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l" defTabSz="914400" rtl="0" latinLnBrk="0">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9pPr>
    </p:titleStyle>
    <p:bodyStyle>
      <a:lvl1pPr marL="228600" marR="0" indent="-228600" algn="l" defTabSz="914400" rtl="0" latinLnBrk="0">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1pPr>
      <a:lvl2pPr marL="845819" marR="0" indent="-274319" algn="l" defTabSz="914400" rtl="0" latinLnBrk="0">
        <a:lnSpc>
          <a:spcPct val="90000"/>
        </a:lnSpc>
        <a:spcBef>
          <a:spcPts val="1000"/>
        </a:spcBef>
        <a:spcAft>
          <a:spcPts val="0"/>
        </a:spcAft>
        <a:buClr>
          <a:schemeClr val="accent2"/>
        </a:buClr>
        <a:buSzPct val="100000"/>
        <a:buFont typeface="Arial"/>
        <a:buChar char="o"/>
        <a:tabLst/>
        <a:defRPr sz="2400" b="0" i="0" u="none" strike="noStrike" cap="none" spc="0" baseline="0">
          <a:ln>
            <a:noFill/>
          </a:ln>
          <a:solidFill>
            <a:schemeClr val="accent4"/>
          </a:solidFill>
          <a:uFillTx/>
          <a:latin typeface="Arial"/>
          <a:ea typeface="Arial"/>
          <a:cs typeface="Arial"/>
          <a:sym typeface="Arial"/>
        </a:defRPr>
      </a:lvl2pPr>
      <a:lvl3pPr marL="1504950" marR="0" indent="-304800" algn="l" defTabSz="914400" rtl="0" latinLnBrk="0">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3pPr>
      <a:lvl4pPr marL="2171700" marR="0" indent="-342900" algn="l" defTabSz="914400" rtl="0" latinLnBrk="0">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4pPr>
      <a:lvl5pPr marL="2457450" marR="0" indent="-342900" algn="l" defTabSz="914400" rtl="0" latinLnBrk="0">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5pPr>
      <a:lvl6pPr marL="2590800" marR="0" indent="-304800" algn="l" defTabSz="914400" rtl="0" latinLnBrk="0">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6pPr>
      <a:lvl7pPr marL="3048000" marR="0" indent="-304800" algn="l" defTabSz="914400" rtl="0" latinLnBrk="0">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7pPr>
      <a:lvl8pPr marL="3505200" marR="0" indent="-304800" algn="l" defTabSz="914400" rtl="0" latinLnBrk="0">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8pPr>
      <a:lvl9pPr marL="3962400" marR="0" indent="-304800" algn="l" defTabSz="914400" rtl="0" latinLnBrk="0">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a:spLocks noGrp="1"/>
          </p:cNvSpPr>
          <p:nvPr>
            <p:ph type="ctrTitle"/>
          </p:nvPr>
        </p:nvSpPr>
        <p:spPr>
          <a:xfrm>
            <a:off x="822959" y="4160622"/>
            <a:ext cx="5882642" cy="419617"/>
          </a:xfrm>
          <a:prstGeom prst="rect">
            <a:avLst/>
          </a:prstGeom>
        </p:spPr>
        <p:txBody>
          <a:bodyPr/>
          <a:lstStyle>
            <a:lvl1pPr defTabSz="896111">
              <a:defRPr sz="2352"/>
            </a:lvl1pPr>
          </a:lstStyle>
          <a:p>
            <a:r>
              <a:rPr lang="en-US" dirty="0"/>
              <a:t>Docker </a:t>
            </a:r>
            <a:endParaRPr dirty="0"/>
          </a:p>
        </p:txBody>
      </p:sp>
      <p:sp>
        <p:nvSpPr>
          <p:cNvPr id="49" name="Shape 49"/>
          <p:cNvSpPr>
            <a:spLocks noGrp="1"/>
          </p:cNvSpPr>
          <p:nvPr>
            <p:ph type="subTitle" sz="quarter" idx="1"/>
          </p:nvPr>
        </p:nvSpPr>
        <p:spPr>
          <a:xfrm>
            <a:off x="822960" y="4580237"/>
            <a:ext cx="5443201" cy="400763"/>
          </a:xfrm>
          <a:prstGeom prst="rect">
            <a:avLst/>
          </a:prstGeom>
        </p:spPr>
        <p:txBody>
          <a:bodyPr/>
          <a:lstStyle/>
          <a:p>
            <a:r>
              <a:rPr lang="en-US" dirty="0"/>
              <a:t>Docker workshop VSB – Centrum </a:t>
            </a:r>
            <a:r>
              <a:rPr lang="en-US" dirty="0" err="1"/>
              <a:t>vzdelaveni</a:t>
            </a:r>
            <a:endParaRPr dirty="0"/>
          </a:p>
        </p:txBody>
      </p:sp>
      <p:sp>
        <p:nvSpPr>
          <p:cNvPr id="2" name="TextBox 1"/>
          <p:cNvSpPr txBox="1"/>
          <p:nvPr/>
        </p:nvSpPr>
        <p:spPr>
          <a:xfrm>
            <a:off x="822959" y="5031285"/>
            <a:ext cx="115672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chemeClr val="bg1"/>
                </a:solidFill>
                <a:effectLst/>
                <a:uFillTx/>
                <a:latin typeface="Arial"/>
                <a:ea typeface="Arial"/>
                <a:cs typeface="Arial"/>
                <a:sym typeface="Arial"/>
              </a:rPr>
              <a:t>Ivo </a:t>
            </a:r>
            <a:r>
              <a:rPr kumimoji="0" lang="en-US" sz="1800" b="0" i="0" u="none" strike="noStrike" cap="none" spc="0" normalizeH="0" baseline="0" dirty="0" err="1">
                <a:ln>
                  <a:noFill/>
                </a:ln>
                <a:solidFill>
                  <a:schemeClr val="bg1"/>
                </a:solidFill>
                <a:effectLst/>
                <a:uFillTx/>
                <a:latin typeface="Arial"/>
                <a:ea typeface="Arial"/>
                <a:cs typeface="Arial"/>
                <a:sym typeface="Arial"/>
              </a:rPr>
              <a:t>Klimša</a:t>
            </a:r>
            <a:endParaRPr kumimoji="0" lang="en-US" sz="1800" b="0" i="0" u="none" strike="noStrike" cap="none" spc="0" normalizeH="0" baseline="0" dirty="0">
              <a:ln>
                <a:noFill/>
              </a:ln>
              <a:solidFill>
                <a:schemeClr val="bg1"/>
              </a:solidFill>
              <a:effectLst/>
              <a:uFillTx/>
              <a:latin typeface="Arial"/>
              <a:ea typeface="Arial"/>
              <a:cs typeface="Arial"/>
              <a:sym typeface="Aria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177120" y="333360"/>
            <a:ext cx="9860040" cy="514080"/>
          </a:xfrm>
          <a:prstGeom prst="rect">
            <a:avLst/>
          </a:prstGeom>
          <a:noFill/>
          <a:ln>
            <a:noFill/>
          </a:ln>
        </p:spPr>
        <p:txBody>
          <a:bodyPr anchor="ctr"/>
          <a:lstStyle/>
          <a:p>
            <a:pPr>
              <a:lnSpc>
                <a:spcPct val="100000"/>
              </a:lnSpc>
            </a:pPr>
            <a:r>
              <a:rPr lang="en-US" sz="2800" b="1" spc="-1" dirty="0">
                <a:solidFill>
                  <a:srgbClr val="F99D1C"/>
                </a:solidFill>
                <a:uFill>
                  <a:solidFill>
                    <a:srgbClr val="FFFFFF"/>
                  </a:solidFill>
                </a:uFill>
                <a:latin typeface="Arial"/>
              </a:rPr>
              <a:t>Supports </a:t>
            </a:r>
            <a:r>
              <a:rPr lang="en-US" sz="2800" b="1" spc="-1" dirty="0" err="1">
                <a:solidFill>
                  <a:srgbClr val="F99D1C"/>
                </a:solidFill>
                <a:uFill>
                  <a:solidFill>
                    <a:srgbClr val="FFFFFF"/>
                  </a:solidFill>
                </a:uFill>
                <a:latin typeface="Arial"/>
              </a:rPr>
              <a:t>microservices</a:t>
            </a:r>
            <a:r>
              <a:rPr lang="en-US" sz="2800" b="1" spc="-1" dirty="0">
                <a:solidFill>
                  <a:srgbClr val="F99D1C"/>
                </a:solidFill>
                <a:uFill>
                  <a:solidFill>
                    <a:srgbClr val="FFFFFF"/>
                  </a:solidFill>
                </a:uFill>
                <a:latin typeface="Arial"/>
              </a:rPr>
              <a:t> and modular design</a:t>
            </a:r>
            <a:endParaRPr lang="en-US" sz="1800" b="0" strike="noStrike" spc="-1" dirty="0">
              <a:solidFill>
                <a:srgbClr val="161616"/>
              </a:solidFill>
              <a:uFill>
                <a:solidFill>
                  <a:srgbClr val="FFFFFF"/>
                </a:solidFill>
              </a:uFill>
              <a:latin typeface="Arial"/>
            </a:endParaRPr>
          </a:p>
        </p:txBody>
      </p:sp>
      <p:sp>
        <p:nvSpPr>
          <p:cNvPr id="162" name="TextShape 2"/>
          <p:cNvSpPr txBox="1"/>
          <p:nvPr/>
        </p:nvSpPr>
        <p:spPr>
          <a:xfrm>
            <a:off x="616736" y="1326154"/>
            <a:ext cx="11835360" cy="4894920"/>
          </a:xfrm>
          <a:prstGeom prst="rect">
            <a:avLst/>
          </a:prstGeom>
          <a:noFill/>
          <a:ln>
            <a:noFill/>
          </a:ln>
        </p:spPr>
        <p:txBody>
          <a:bodyPr/>
          <a:lstStyle/>
          <a:p>
            <a:pPr marL="228600" indent="-228240">
              <a:lnSpc>
                <a:spcPct val="90000"/>
              </a:lnSpc>
              <a:buClr>
                <a:srgbClr val="F99D1C"/>
              </a:buClr>
              <a:buFont typeface="Arial"/>
              <a:buChar char="•"/>
            </a:pPr>
            <a:r>
              <a:rPr lang="en-US" sz="2400" spc="-1" dirty="0">
                <a:solidFill>
                  <a:srgbClr val="666666"/>
                </a:solidFill>
                <a:uFill>
                  <a:solidFill>
                    <a:srgbClr val="FFFFFF"/>
                  </a:solidFill>
                </a:uFill>
                <a:latin typeface="Arial"/>
              </a:rPr>
              <a:t>One process per one container</a:t>
            </a:r>
          </a:p>
          <a:p>
            <a:pPr marL="228600" indent="-228240">
              <a:lnSpc>
                <a:spcPct val="90000"/>
              </a:lnSpc>
              <a:buClr>
                <a:srgbClr val="F99D1C"/>
              </a:buClr>
              <a:buFont typeface="Arial"/>
              <a:buChar char="•"/>
            </a:pPr>
            <a:endParaRPr lang="en-US" sz="2400" spc="-1" dirty="0">
              <a:solidFill>
                <a:srgbClr val="666666"/>
              </a:solidFill>
              <a:uFill>
                <a:solidFill>
                  <a:srgbClr val="FFFFFF"/>
                </a:solidFill>
              </a:uFill>
              <a:latin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0568" y="1914106"/>
            <a:ext cx="5650263" cy="4161378"/>
          </a:xfrm>
          <a:prstGeom prst="rect">
            <a:avLst/>
          </a:prstGeom>
        </p:spPr>
      </p:pic>
    </p:spTree>
    <p:extLst>
      <p:ext uri="{BB962C8B-B14F-4D97-AF65-F5344CB8AC3E}">
        <p14:creationId xmlns:p14="http://schemas.microsoft.com/office/powerpoint/2010/main" val="33151778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164" y="390578"/>
            <a:ext cx="9860282" cy="514353"/>
          </a:xfrm>
        </p:spPr>
        <p:txBody>
          <a:bodyPr/>
          <a:lstStyle/>
          <a:p>
            <a:r>
              <a:rPr lang="en-US" dirty="0"/>
              <a:t>Docker</a:t>
            </a:r>
          </a:p>
        </p:txBody>
      </p:sp>
      <p:sp>
        <p:nvSpPr>
          <p:cNvPr id="3" name="Text Placeholder 2"/>
          <p:cNvSpPr>
            <a:spLocks noGrp="1"/>
          </p:cNvSpPr>
          <p:nvPr>
            <p:ph type="body" idx="1"/>
          </p:nvPr>
        </p:nvSpPr>
        <p:spPr>
          <a:xfrm>
            <a:off x="177164" y="1311274"/>
            <a:ext cx="11835766" cy="3339103"/>
          </a:xfrm>
        </p:spPr>
        <p:txBody>
          <a:bodyPr/>
          <a:lstStyle/>
          <a:p>
            <a:pPr marL="0" indent="0">
              <a:lnSpc>
                <a:spcPct val="100000"/>
              </a:lnSpc>
              <a:spcBef>
                <a:spcPts val="0"/>
              </a:spcBef>
              <a:buClrTx/>
              <a:buSzTx/>
              <a:buNone/>
            </a:pPr>
            <a:r>
              <a:rPr lang="en-US" sz="2800" b="1" dirty="0"/>
              <a:t>What is Docker?</a:t>
            </a:r>
          </a:p>
          <a:p>
            <a:pPr marL="0" indent="0">
              <a:buNone/>
            </a:pPr>
            <a:r>
              <a:rPr lang="en-US" dirty="0"/>
              <a:t> Wikipedia defines Docker as:</a:t>
            </a:r>
          </a:p>
          <a:p>
            <a:pPr marL="0" indent="0">
              <a:buNone/>
            </a:pPr>
            <a:r>
              <a:rPr lang="en-US" dirty="0"/>
              <a:t>	 an open-source project that automates the deployment of software applications 	inside </a:t>
            </a:r>
            <a:r>
              <a:rPr lang="en-US" b="1" dirty="0"/>
              <a:t>containers</a:t>
            </a:r>
            <a:r>
              <a:rPr lang="en-US" dirty="0"/>
              <a:t> by providing an additional layer of abstraction and automation 	of </a:t>
            </a:r>
            <a:r>
              <a:rPr lang="en-US" b="1" dirty="0"/>
              <a:t>OS-level virtualization</a:t>
            </a:r>
            <a:r>
              <a:rPr lang="en-US" dirty="0"/>
              <a:t> on Linux.</a:t>
            </a:r>
          </a:p>
          <a:p>
            <a:pPr marL="0" indent="0">
              <a:buNone/>
            </a:pPr>
            <a:endParaRPr lang="en-US" dirty="0"/>
          </a:p>
          <a:p>
            <a:pPr marL="0" indent="0">
              <a:buNone/>
            </a:pPr>
            <a:r>
              <a:rPr lang="en-US" b="1" dirty="0">
                <a:sym typeface="Calibri"/>
              </a:rPr>
              <a:t>Developers use Docker to eliminate “works on my machine” problems when collaborating on code with co-workers. </a:t>
            </a:r>
            <a:endParaRPr lang="en-US" b="1" dirty="0"/>
          </a:p>
          <a:p>
            <a:pPr marL="0" indent="0">
              <a:buNone/>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046" y="4650377"/>
            <a:ext cx="8661400" cy="2070100"/>
          </a:xfrm>
          <a:prstGeom prst="rect">
            <a:avLst/>
          </a:prstGeom>
        </p:spPr>
      </p:pic>
    </p:spTree>
    <p:extLst>
      <p:ext uri="{BB962C8B-B14F-4D97-AF65-F5344CB8AC3E}">
        <p14:creationId xmlns:p14="http://schemas.microsoft.com/office/powerpoint/2010/main" val="109008072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a:t>
            </a:r>
          </a:p>
        </p:txBody>
      </p:sp>
      <p:sp>
        <p:nvSpPr>
          <p:cNvPr id="3" name="Text Placeholder 2"/>
          <p:cNvSpPr>
            <a:spLocks noGrp="1"/>
          </p:cNvSpPr>
          <p:nvPr>
            <p:ph type="body" idx="1"/>
          </p:nvPr>
        </p:nvSpPr>
        <p:spPr/>
        <p:txBody>
          <a:bodyPr>
            <a:normAutofit/>
          </a:bodyPr>
          <a:lstStyle/>
          <a:p>
            <a:pPr marL="0" indent="0">
              <a:buNone/>
            </a:pPr>
            <a:r>
              <a:rPr lang="en-US" sz="2800" b="1" dirty="0"/>
              <a:t>Images and layers</a:t>
            </a:r>
          </a:p>
        </p:txBody>
      </p:sp>
      <p:pic>
        <p:nvPicPr>
          <p:cNvPr id="4"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3835" y="1730449"/>
            <a:ext cx="6371429" cy="4909832"/>
          </a:xfrm>
          <a:prstGeom prst="rect">
            <a:avLst/>
          </a:prstGeom>
          <a:ln w="12700">
            <a:miter lim="400000"/>
          </a:ln>
          <a:extLst>
            <a:ext uri="{C572A759-6A51-4108-AA02-DFA0A04FC94B}">
              <ma14:wrappingTextBoxFlag xmlns:ma14="http://schemas.microsoft.com/office/mac/drawingml/2011/main" xmlns="" val="1"/>
            </a:ext>
          </a:extLst>
        </p:spPr>
      </p:pic>
    </p:spTree>
    <p:extLst>
      <p:ext uri="{BB962C8B-B14F-4D97-AF65-F5344CB8AC3E}">
        <p14:creationId xmlns:p14="http://schemas.microsoft.com/office/powerpoint/2010/main" val="35520334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a:t>
            </a:r>
          </a:p>
        </p:txBody>
      </p:sp>
      <p:sp>
        <p:nvSpPr>
          <p:cNvPr id="3" name="Text Placeholder 2"/>
          <p:cNvSpPr>
            <a:spLocks noGrp="1"/>
          </p:cNvSpPr>
          <p:nvPr>
            <p:ph type="body" idx="1"/>
          </p:nvPr>
        </p:nvSpPr>
        <p:spPr/>
        <p:txBody>
          <a:bodyPr/>
          <a:lstStyle/>
          <a:p>
            <a:pPr marL="0" indent="0">
              <a:lnSpc>
                <a:spcPct val="100000"/>
              </a:lnSpc>
              <a:spcBef>
                <a:spcPts val="0"/>
              </a:spcBef>
              <a:buClrTx/>
              <a:buSzTx/>
              <a:buNone/>
            </a:pPr>
            <a:r>
              <a:rPr lang="en-US" sz="2800" b="1" dirty="0"/>
              <a:t>DOCKER ENGINE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5"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164" y="2172855"/>
            <a:ext cx="11835766" cy="3314014"/>
          </a:xfrm>
          <a:prstGeom prst="rect">
            <a:avLst/>
          </a:prstGeom>
          <a:ln w="12700">
            <a:miter lim="400000"/>
          </a:ln>
          <a:extLst>
            <a:ext uri="{C572A759-6A51-4108-AA02-DFA0A04FC94B}">
              <ma14:wrappingTextBoxFlag xmlns:ma14="http://schemas.microsoft.com/office/mac/drawingml/2011/main" xmlns="" val="1"/>
            </a:ext>
          </a:extLst>
        </p:spPr>
      </p:pic>
    </p:spTree>
    <p:extLst>
      <p:ext uri="{BB962C8B-B14F-4D97-AF65-F5344CB8AC3E}">
        <p14:creationId xmlns:p14="http://schemas.microsoft.com/office/powerpoint/2010/main" val="80370209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a:t>
            </a:r>
          </a:p>
        </p:txBody>
      </p:sp>
      <p:sp>
        <p:nvSpPr>
          <p:cNvPr id="3" name="Text Placeholder 2"/>
          <p:cNvSpPr>
            <a:spLocks noGrp="1"/>
          </p:cNvSpPr>
          <p:nvPr>
            <p:ph type="body" idx="1"/>
          </p:nvPr>
        </p:nvSpPr>
        <p:spPr>
          <a:xfrm>
            <a:off x="177164" y="1311274"/>
            <a:ext cx="11835766" cy="3887743"/>
          </a:xfrm>
        </p:spPr>
        <p:txBody>
          <a:bodyPr/>
          <a:lstStyle/>
          <a:p>
            <a:pPr marL="0" lvl="0" indent="0">
              <a:lnSpc>
                <a:spcPct val="100000"/>
              </a:lnSpc>
              <a:spcBef>
                <a:spcPts val="0"/>
              </a:spcBef>
              <a:buClrTx/>
              <a:buSzTx/>
              <a:buNone/>
            </a:pPr>
            <a:r>
              <a:rPr lang="en-US" sz="2800" b="1" dirty="0"/>
              <a:t>Registry</a:t>
            </a:r>
          </a:p>
          <a:p>
            <a:r>
              <a:rPr lang="en-US" b="1" dirty="0"/>
              <a:t>The Registry</a:t>
            </a:r>
            <a:r>
              <a:rPr lang="en-US" dirty="0"/>
              <a:t> is a stateless, highly scalable server side application that stores and lets you distribute Docker images. The Registry is open-source, under the permissive Apache license.</a:t>
            </a:r>
          </a:p>
          <a:p>
            <a:r>
              <a:rPr lang="en-US" dirty="0"/>
              <a:t>You should use the Registry if you want to:</a:t>
            </a:r>
          </a:p>
          <a:p>
            <a:pPr lvl="1"/>
            <a:r>
              <a:rPr lang="en-US" dirty="0"/>
              <a:t>Tightly control where your images are being stored</a:t>
            </a:r>
          </a:p>
          <a:p>
            <a:pPr lvl="1"/>
            <a:r>
              <a:rPr lang="en-US" dirty="0"/>
              <a:t>Fully own your images distribution pipeline</a:t>
            </a:r>
          </a:p>
          <a:p>
            <a:pPr lvl="1"/>
            <a:r>
              <a:rPr lang="en-US" dirty="0"/>
              <a:t>Integrate image storage and distribution tightly into your in-house development workflow</a:t>
            </a:r>
          </a:p>
          <a:p>
            <a:pPr marL="0" lvl="0" indent="0">
              <a:lnSpc>
                <a:spcPct val="100000"/>
              </a:lnSpc>
              <a:spcBef>
                <a:spcPts val="0"/>
              </a:spcBef>
              <a:buClrTx/>
              <a:buSzTx/>
              <a:buNone/>
            </a:pPr>
            <a:endParaRPr lang="en-US" sz="2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8546" y="4699000"/>
            <a:ext cx="5168900" cy="2159000"/>
          </a:xfrm>
          <a:prstGeom prst="rect">
            <a:avLst/>
          </a:prstGeom>
        </p:spPr>
      </p:pic>
    </p:spTree>
    <p:extLst>
      <p:ext uri="{BB962C8B-B14F-4D97-AF65-F5344CB8AC3E}">
        <p14:creationId xmlns:p14="http://schemas.microsoft.com/office/powerpoint/2010/main" val="198352855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a:t>
            </a:r>
          </a:p>
        </p:txBody>
      </p:sp>
      <p:sp>
        <p:nvSpPr>
          <p:cNvPr id="3" name="Text Placeholder 2"/>
          <p:cNvSpPr>
            <a:spLocks noGrp="1"/>
          </p:cNvSpPr>
          <p:nvPr>
            <p:ph type="body"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dirty="0"/>
              <a:t>Docker hub</a:t>
            </a:r>
          </a:p>
        </p:txBody>
      </p:sp>
      <p:pic>
        <p:nvPicPr>
          <p:cNvPr id="4"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164" y="2038720"/>
            <a:ext cx="11835766" cy="2873629"/>
          </a:xfrm>
          <a:prstGeom prst="rect">
            <a:avLst/>
          </a:prstGeom>
          <a:ln w="12700">
            <a:miter lim="400000"/>
          </a:ln>
          <a:extLst>
            <a:ext uri="{C572A759-6A51-4108-AA02-DFA0A04FC94B}">
              <ma14:wrappingTextBoxFlag xmlns:ma14="http://schemas.microsoft.com/office/mac/drawingml/2011/main" xmlns="" val="1"/>
            </a:ext>
          </a:extLst>
        </p:spPr>
      </p:pic>
    </p:spTree>
    <p:extLst>
      <p:ext uri="{BB962C8B-B14F-4D97-AF65-F5344CB8AC3E}">
        <p14:creationId xmlns:p14="http://schemas.microsoft.com/office/powerpoint/2010/main" val="212143983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Agenda</a:t>
            </a:r>
            <a:endParaRPr lang="en-US" dirty="0"/>
          </a:p>
        </p:txBody>
      </p:sp>
      <p:sp>
        <p:nvSpPr>
          <p:cNvPr id="3" name="Text Placeholder 2"/>
          <p:cNvSpPr>
            <a:spLocks noGrp="1"/>
          </p:cNvSpPr>
          <p:nvPr>
            <p:ph type="body" idx="1"/>
          </p:nvPr>
        </p:nvSpPr>
        <p:spPr/>
        <p:txBody>
          <a:bodyPr/>
          <a:lstStyle/>
          <a:p>
            <a:r>
              <a:rPr lang="en-US" dirty="0"/>
              <a:t>Basic overview about Containers</a:t>
            </a:r>
          </a:p>
          <a:p>
            <a:r>
              <a:rPr lang="en-US" dirty="0"/>
              <a:t>Benefits &amp;</a:t>
            </a:r>
          </a:p>
          <a:p>
            <a:r>
              <a:rPr lang="en-US" dirty="0"/>
              <a:t>Workshop</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449" y="1965294"/>
            <a:ext cx="4753791" cy="4241196"/>
          </a:xfrm>
          <a:prstGeom prst="rect">
            <a:avLst/>
          </a:prstGeom>
        </p:spPr>
      </p:pic>
    </p:spTree>
    <p:extLst>
      <p:ext uri="{BB962C8B-B14F-4D97-AF65-F5344CB8AC3E}">
        <p14:creationId xmlns:p14="http://schemas.microsoft.com/office/powerpoint/2010/main" val="148818877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p:cNvSpPr>
          <p:nvPr>
            <p:ph type="title"/>
          </p:nvPr>
        </p:nvSpPr>
        <p:spPr>
          <a:xfrm>
            <a:off x="177164" y="333372"/>
            <a:ext cx="9860282" cy="514352"/>
          </a:xfrm>
          <a:prstGeom prst="rect">
            <a:avLst/>
          </a:prstGeom>
        </p:spPr>
        <p:txBody>
          <a:bodyPr/>
          <a:lstStyle/>
          <a:p>
            <a:r>
              <a:rPr lang="en-US" b="0" dirty="0"/>
              <a:t>Containers?#!</a:t>
            </a:r>
            <a:endParaRPr dirty="0"/>
          </a:p>
        </p:txBody>
      </p:sp>
      <p:sp>
        <p:nvSpPr>
          <p:cNvPr id="53" name="Shape 53"/>
          <p:cNvSpPr>
            <a:spLocks noGrp="1"/>
          </p:cNvSpPr>
          <p:nvPr>
            <p:ph type="body" idx="1"/>
          </p:nvPr>
        </p:nvSpPr>
        <p:spPr>
          <a:xfrm>
            <a:off x="178117" y="1235782"/>
            <a:ext cx="4197940" cy="4668629"/>
          </a:xfrm>
          <a:prstGeom prst="rect">
            <a:avLst/>
          </a:prstGeom>
        </p:spPr>
        <p:txBody>
          <a:bodyPr/>
          <a:lstStyle>
            <a:lvl2pPr marL="800100" indent="-228600">
              <a:spcBef>
                <a:spcPts val="500"/>
              </a:spcBef>
              <a:buFont typeface="Courier New"/>
              <a:defRPr sz="2000"/>
            </a:lvl2pPr>
            <a:lvl3pPr marL="1428750" indent="-228600">
              <a:spcBef>
                <a:spcPts val="500"/>
              </a:spcBef>
              <a:defRPr sz="1800"/>
            </a:lvl3pPr>
            <a:lvl4pPr marL="2057400" indent="-228600">
              <a:spcBef>
                <a:spcPts val="500"/>
              </a:spcBef>
              <a:defRPr sz="1600"/>
            </a:lvl4pPr>
          </a:lstStyle>
          <a:p>
            <a:pPr marL="0" lvl="1" indent="0">
              <a:lnSpc>
                <a:spcPct val="100000"/>
              </a:lnSpc>
              <a:spcBef>
                <a:spcPts val="0"/>
              </a:spcBef>
              <a:buClrTx/>
              <a:buSzTx/>
              <a:buNone/>
            </a:pPr>
            <a:r>
              <a:rPr lang="en-US" sz="2800" b="1" dirty="0"/>
              <a:t>What are containers?</a:t>
            </a:r>
          </a:p>
          <a:p>
            <a:pPr marL="0" lvl="1" indent="0">
              <a:lnSpc>
                <a:spcPct val="100000"/>
              </a:lnSpc>
              <a:spcBef>
                <a:spcPts val="0"/>
              </a:spcBef>
              <a:buClrTx/>
              <a:buSzTx/>
              <a:buNone/>
            </a:pPr>
            <a:r>
              <a:rPr lang="en-US" dirty="0"/>
              <a:t>Containers are a solution to the problem of how to get software to run reliably when moved from one computing environment to another. This could be from a developer's laptop to a test environment, from a staging environment into production and perhaps from a physical machine in a data center to a virtual machine in a private or public cloud.</a:t>
            </a:r>
          </a:p>
          <a:p>
            <a:pPr marL="0" lvl="1" indent="0">
              <a:lnSpc>
                <a:spcPct val="100000"/>
              </a:lnSpc>
              <a:spcBef>
                <a:spcPts val="0"/>
              </a:spcBef>
              <a:buClrTx/>
              <a:buSzTx/>
              <a:buNone/>
            </a:pPr>
            <a:endParaRPr lang="en-US" dirty="0"/>
          </a:p>
          <a:p>
            <a:pPr marL="0" lvl="1" indent="0">
              <a:lnSpc>
                <a:spcPct val="100000"/>
              </a:lnSpc>
              <a:spcBef>
                <a:spcPts val="0"/>
              </a:spcBef>
              <a:buClrTx/>
              <a:buSzTx/>
              <a:buNone/>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389257"/>
            <a:ext cx="7878944" cy="4515154"/>
          </a:xfrm>
          <a:prstGeom prst="rect">
            <a:avLst/>
          </a:prstGeom>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177120" y="333360"/>
            <a:ext cx="9860040" cy="514080"/>
          </a:xfrm>
          <a:prstGeom prst="rect">
            <a:avLst/>
          </a:prstGeom>
          <a:noFill/>
          <a:ln>
            <a:noFill/>
          </a:ln>
        </p:spPr>
        <p:txBody>
          <a:bodyPr anchor="ctr"/>
          <a:lstStyle/>
          <a:p>
            <a:pPr>
              <a:lnSpc>
                <a:spcPct val="100000"/>
              </a:lnSpc>
            </a:pPr>
            <a:r>
              <a:rPr lang="en-US" sz="2800" b="1" spc="-1" dirty="0">
                <a:solidFill>
                  <a:srgbClr val="F99D1C"/>
                </a:solidFill>
                <a:uFill>
                  <a:solidFill>
                    <a:srgbClr val="FFFFFF"/>
                  </a:solidFill>
                </a:uFill>
                <a:latin typeface="Arial"/>
              </a:rPr>
              <a:t>Standardized environment for your product</a:t>
            </a:r>
            <a:endParaRPr lang="en-US" sz="1800" b="0" strike="noStrike" spc="-1" dirty="0">
              <a:solidFill>
                <a:srgbClr val="161616"/>
              </a:solidFill>
              <a:uFill>
                <a:solidFill>
                  <a:srgbClr val="FFFFFF"/>
                </a:solidFill>
              </a:uFill>
              <a:latin typeface="Arial"/>
            </a:endParaRPr>
          </a:p>
        </p:txBody>
      </p:sp>
      <p:sp>
        <p:nvSpPr>
          <p:cNvPr id="162" name="TextShape 2"/>
          <p:cNvSpPr txBox="1"/>
          <p:nvPr/>
        </p:nvSpPr>
        <p:spPr>
          <a:xfrm>
            <a:off x="177120" y="1311120"/>
            <a:ext cx="11835360" cy="4894920"/>
          </a:xfrm>
          <a:prstGeom prst="rect">
            <a:avLst/>
          </a:prstGeom>
          <a:noFill/>
          <a:ln>
            <a:noFill/>
          </a:ln>
        </p:spPr>
        <p:txBody>
          <a:bodyPr/>
          <a:lstStyle/>
          <a:p>
            <a:pPr marL="228600" indent="-228240">
              <a:lnSpc>
                <a:spcPct val="90000"/>
              </a:lnSpc>
              <a:buClr>
                <a:srgbClr val="F99D1C"/>
              </a:buClr>
              <a:buFont typeface="Arial"/>
              <a:buChar char="•"/>
            </a:pPr>
            <a:r>
              <a:rPr lang="en-US" sz="2400" spc="-1" dirty="0">
                <a:solidFill>
                  <a:srgbClr val="666666"/>
                </a:solidFill>
                <a:uFill>
                  <a:solidFill>
                    <a:srgbClr val="FFFFFF"/>
                  </a:solidFill>
                </a:uFill>
                <a:latin typeface="Arial"/>
              </a:rPr>
              <a:t>“Hmmm, but it works on my machine”</a:t>
            </a:r>
          </a:p>
          <a:p>
            <a:pPr marL="360">
              <a:lnSpc>
                <a:spcPct val="90000"/>
              </a:lnSpc>
              <a:buClr>
                <a:srgbClr val="F99D1C"/>
              </a:buClr>
            </a:pPr>
            <a:endParaRPr lang="en-US" sz="2400" spc="-1" dirty="0">
              <a:solidFill>
                <a:srgbClr val="666666"/>
              </a:solidFill>
              <a:uFill>
                <a:solidFill>
                  <a:srgbClr val="FFFFFF"/>
                </a:solidFill>
              </a:uFill>
              <a:latin typeface="Arial"/>
            </a:endParaRPr>
          </a:p>
          <a:p>
            <a:pPr marL="360">
              <a:lnSpc>
                <a:spcPct val="90000"/>
              </a:lnSpc>
              <a:buClr>
                <a:srgbClr val="F99D1C"/>
              </a:buClr>
            </a:pPr>
            <a:endParaRPr lang="en-US" sz="2400" b="0" strike="noStrike" spc="-1" dirty="0">
              <a:solidFill>
                <a:srgbClr val="666666"/>
              </a:solidFill>
              <a:uFill>
                <a:solidFill>
                  <a:srgbClr val="FFFFFF"/>
                </a:solidFill>
              </a:uFill>
              <a:latin typeface="Arial"/>
            </a:endParaRPr>
          </a:p>
          <a:p>
            <a:pPr marL="360">
              <a:lnSpc>
                <a:spcPct val="90000"/>
              </a:lnSpc>
              <a:buClr>
                <a:srgbClr val="F99D1C"/>
              </a:buClr>
            </a:pPr>
            <a:endParaRPr lang="en-US" sz="2400" b="0" strike="noStrike" spc="-1" dirty="0">
              <a:solidFill>
                <a:srgbClr val="666666"/>
              </a:solidFill>
              <a:uFill>
                <a:solidFill>
                  <a:srgbClr val="FFFFFF"/>
                </a:solidFill>
              </a:uFill>
              <a:latin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9800" y="1954823"/>
            <a:ext cx="3810000" cy="3810000"/>
          </a:xfrm>
          <a:prstGeom prst="rect">
            <a:avLst/>
          </a:prstGeom>
        </p:spPr>
      </p:pic>
    </p:spTree>
    <p:extLst>
      <p:ext uri="{BB962C8B-B14F-4D97-AF65-F5344CB8AC3E}">
        <p14:creationId xmlns:p14="http://schemas.microsoft.com/office/powerpoint/2010/main" val="22266322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177120" y="333360"/>
            <a:ext cx="9860040" cy="514080"/>
          </a:xfrm>
          <a:prstGeom prst="rect">
            <a:avLst/>
          </a:prstGeom>
          <a:noFill/>
          <a:ln>
            <a:noFill/>
          </a:ln>
        </p:spPr>
        <p:txBody>
          <a:bodyPr anchor="ctr"/>
          <a:lstStyle/>
          <a:p>
            <a:pPr>
              <a:lnSpc>
                <a:spcPct val="100000"/>
              </a:lnSpc>
            </a:pPr>
            <a:r>
              <a:rPr lang="en-US" sz="2800" b="1" spc="-1" dirty="0">
                <a:solidFill>
                  <a:srgbClr val="F99D1C"/>
                </a:solidFill>
                <a:uFill>
                  <a:solidFill>
                    <a:srgbClr val="FFFFFF"/>
                  </a:solidFill>
                </a:uFill>
                <a:latin typeface="Arial"/>
              </a:rPr>
              <a:t>Standardized interface between OS and container</a:t>
            </a:r>
            <a:endParaRPr lang="en-US" sz="1800" b="0" strike="noStrike" spc="-1" dirty="0">
              <a:solidFill>
                <a:srgbClr val="161616"/>
              </a:solidFill>
              <a:uFill>
                <a:solidFill>
                  <a:srgbClr val="FFFFFF"/>
                </a:solidFill>
              </a:uFill>
              <a:latin typeface="Arial"/>
            </a:endParaRPr>
          </a:p>
        </p:txBody>
      </p:sp>
      <p:sp>
        <p:nvSpPr>
          <p:cNvPr id="162" name="TextShape 2"/>
          <p:cNvSpPr txBox="1"/>
          <p:nvPr/>
        </p:nvSpPr>
        <p:spPr>
          <a:xfrm>
            <a:off x="177120" y="1311120"/>
            <a:ext cx="11835360" cy="4894920"/>
          </a:xfrm>
          <a:prstGeom prst="rect">
            <a:avLst/>
          </a:prstGeom>
          <a:noFill/>
          <a:ln>
            <a:noFill/>
          </a:ln>
        </p:spPr>
        <p:txBody>
          <a:bodyPr/>
          <a:lstStyle/>
          <a:p>
            <a:pPr marL="228600" indent="-228240">
              <a:lnSpc>
                <a:spcPct val="90000"/>
              </a:lnSpc>
              <a:buClr>
                <a:srgbClr val="F99D1C"/>
              </a:buClr>
              <a:buFont typeface="Arial"/>
              <a:buChar char="•"/>
            </a:pPr>
            <a:r>
              <a:rPr lang="en-US" sz="2400" spc="-1" dirty="0">
                <a:solidFill>
                  <a:srgbClr val="666666"/>
                </a:solidFill>
                <a:uFill>
                  <a:solidFill>
                    <a:srgbClr val="FFFFFF"/>
                  </a:solidFill>
                </a:uFill>
                <a:latin typeface="Arial"/>
              </a:rPr>
              <a:t>Just install </a:t>
            </a:r>
            <a:r>
              <a:rPr lang="en-US" sz="2400" spc="-1" dirty="0" err="1">
                <a:solidFill>
                  <a:srgbClr val="666666"/>
                </a:solidFill>
                <a:uFill>
                  <a:solidFill>
                    <a:srgbClr val="FFFFFF"/>
                  </a:solidFill>
                </a:uFill>
                <a:latin typeface="Arial"/>
              </a:rPr>
              <a:t>docker</a:t>
            </a:r>
            <a:r>
              <a:rPr lang="en-US" sz="2400" spc="-1" dirty="0">
                <a:solidFill>
                  <a:srgbClr val="666666"/>
                </a:solidFill>
                <a:uFill>
                  <a:solidFill>
                    <a:srgbClr val="FFFFFF"/>
                  </a:solidFill>
                </a:uFill>
                <a:latin typeface="Arial"/>
              </a:rPr>
              <a:t> and everything will work</a:t>
            </a:r>
          </a:p>
          <a:p>
            <a:pPr marL="228600" indent="-228240">
              <a:lnSpc>
                <a:spcPct val="90000"/>
              </a:lnSpc>
              <a:buClr>
                <a:srgbClr val="F99D1C"/>
              </a:buClr>
              <a:buFont typeface="Arial"/>
              <a:buChar char="•"/>
            </a:pPr>
            <a:endParaRPr lang="en-US" sz="2400" spc="-1" dirty="0">
              <a:solidFill>
                <a:srgbClr val="666666"/>
              </a:solidFill>
              <a:uFill>
                <a:solidFill>
                  <a:srgbClr val="FFFFFF"/>
                </a:solidFill>
              </a:uFill>
              <a:latin typeface="Arial"/>
            </a:endParaRPr>
          </a:p>
          <a:p>
            <a:pPr marL="228600" indent="-228240">
              <a:lnSpc>
                <a:spcPct val="90000"/>
              </a:lnSpc>
              <a:buClr>
                <a:srgbClr val="F99D1C"/>
              </a:buClr>
              <a:buFont typeface="Arial"/>
              <a:buChar char="•"/>
            </a:pPr>
            <a:endParaRPr lang="en-US" sz="2400" spc="-1" dirty="0">
              <a:solidFill>
                <a:srgbClr val="666666"/>
              </a:solidFill>
              <a:uFill>
                <a:solidFill>
                  <a:srgbClr val="FFFFFF"/>
                </a:solidFill>
              </a:uFill>
              <a:latin typeface="Arial"/>
            </a:endParaRPr>
          </a:p>
          <a:p>
            <a:pPr marL="360">
              <a:lnSpc>
                <a:spcPct val="90000"/>
              </a:lnSpc>
              <a:buClr>
                <a:srgbClr val="F99D1C"/>
              </a:buClr>
            </a:pPr>
            <a:endParaRPr lang="en-US" sz="2400" spc="-1" dirty="0">
              <a:solidFill>
                <a:srgbClr val="666666"/>
              </a:solidFill>
              <a:uFill>
                <a:solidFill>
                  <a:srgbClr val="FFFFFF"/>
                </a:solidFill>
              </a:uFill>
              <a:latin typeface="Arial"/>
            </a:endParaRPr>
          </a:p>
          <a:p>
            <a:pPr marL="360">
              <a:lnSpc>
                <a:spcPct val="90000"/>
              </a:lnSpc>
              <a:buClr>
                <a:srgbClr val="F99D1C"/>
              </a:buClr>
            </a:pPr>
            <a:endParaRPr lang="en-US" sz="2400" b="0" strike="noStrike" spc="-1" dirty="0">
              <a:solidFill>
                <a:srgbClr val="666666"/>
              </a:solidFill>
              <a:uFill>
                <a:solidFill>
                  <a:srgbClr val="FFFFFF"/>
                </a:solidFill>
              </a:uFill>
              <a:latin typeface="Arial"/>
            </a:endParaRPr>
          </a:p>
          <a:p>
            <a:pPr marL="360">
              <a:lnSpc>
                <a:spcPct val="90000"/>
              </a:lnSpc>
              <a:buClr>
                <a:srgbClr val="F99D1C"/>
              </a:buClr>
            </a:pPr>
            <a:endParaRPr lang="en-US" sz="2400" b="0" strike="noStrike" spc="-1" dirty="0">
              <a:solidFill>
                <a:srgbClr val="666666"/>
              </a:solidFill>
              <a:uFill>
                <a:solidFill>
                  <a:srgbClr val="FFFFFF"/>
                </a:solidFill>
              </a:uFill>
              <a:latin typeface="Aria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4818" y="2034090"/>
            <a:ext cx="4314825" cy="4171950"/>
          </a:xfrm>
          <a:prstGeom prst="rect">
            <a:avLst/>
          </a:prstGeom>
        </p:spPr>
      </p:pic>
    </p:spTree>
    <p:extLst>
      <p:ext uri="{BB962C8B-B14F-4D97-AF65-F5344CB8AC3E}">
        <p14:creationId xmlns:p14="http://schemas.microsoft.com/office/powerpoint/2010/main" val="991712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177120" y="333360"/>
            <a:ext cx="9860040" cy="514080"/>
          </a:xfrm>
          <a:prstGeom prst="rect">
            <a:avLst/>
          </a:prstGeom>
          <a:noFill/>
          <a:ln>
            <a:noFill/>
          </a:ln>
        </p:spPr>
        <p:txBody>
          <a:bodyPr anchor="ctr"/>
          <a:lstStyle/>
          <a:p>
            <a:pPr>
              <a:lnSpc>
                <a:spcPct val="100000"/>
              </a:lnSpc>
            </a:pPr>
            <a:r>
              <a:rPr lang="en-US" sz="2800" b="1" spc="-1" dirty="0">
                <a:solidFill>
                  <a:srgbClr val="F99D1C"/>
                </a:solidFill>
                <a:uFill>
                  <a:solidFill>
                    <a:srgbClr val="FFFFFF"/>
                  </a:solidFill>
                </a:uFill>
                <a:latin typeface="Arial"/>
              </a:rPr>
              <a:t>Porting images among developers is easy</a:t>
            </a:r>
            <a:endParaRPr lang="en-US" sz="1800" b="0" strike="noStrike" spc="-1" dirty="0">
              <a:solidFill>
                <a:srgbClr val="161616"/>
              </a:solidFill>
              <a:uFill>
                <a:solidFill>
                  <a:srgbClr val="FFFFFF"/>
                </a:solidFill>
              </a:uFill>
              <a:latin typeface="Arial"/>
            </a:endParaRPr>
          </a:p>
        </p:txBody>
      </p:sp>
      <p:sp>
        <p:nvSpPr>
          <p:cNvPr id="162" name="TextShape 2"/>
          <p:cNvSpPr txBox="1"/>
          <p:nvPr/>
        </p:nvSpPr>
        <p:spPr>
          <a:xfrm>
            <a:off x="177120" y="1311120"/>
            <a:ext cx="11835360" cy="4894920"/>
          </a:xfrm>
          <a:prstGeom prst="rect">
            <a:avLst/>
          </a:prstGeom>
          <a:noFill/>
          <a:ln>
            <a:noFill/>
          </a:ln>
        </p:spPr>
        <p:txBody>
          <a:bodyPr/>
          <a:lstStyle/>
          <a:p>
            <a:pPr marL="228600" indent="-228240">
              <a:lnSpc>
                <a:spcPct val="90000"/>
              </a:lnSpc>
              <a:buClr>
                <a:srgbClr val="F99D1C"/>
              </a:buClr>
              <a:buFont typeface="Arial"/>
              <a:buChar char="•"/>
            </a:pPr>
            <a:r>
              <a:rPr lang="en-US" sz="2400" spc="-1" dirty="0">
                <a:solidFill>
                  <a:srgbClr val="666666"/>
                </a:solidFill>
                <a:uFill>
                  <a:solidFill>
                    <a:srgbClr val="FFFFFF"/>
                  </a:solidFill>
                </a:uFill>
                <a:latin typeface="Arial"/>
              </a:rPr>
              <a:t>Just pack it into an image and send anywhere – it will work the same everywhere</a:t>
            </a:r>
          </a:p>
          <a:p>
            <a:pPr marL="228600" indent="-228240">
              <a:lnSpc>
                <a:spcPct val="90000"/>
              </a:lnSpc>
              <a:buClr>
                <a:srgbClr val="F99D1C"/>
              </a:buClr>
              <a:buFont typeface="Arial"/>
              <a:buChar char="•"/>
            </a:pPr>
            <a:endParaRPr lang="en-US" sz="2400" spc="-1" dirty="0">
              <a:solidFill>
                <a:srgbClr val="666666"/>
              </a:solidFill>
              <a:uFill>
                <a:solidFill>
                  <a:srgbClr val="FFFFFF"/>
                </a:solidFill>
              </a:uFill>
              <a:latin typeface="Arial"/>
            </a:endParaRPr>
          </a:p>
          <a:p>
            <a:pPr marL="228600" indent="-228240">
              <a:lnSpc>
                <a:spcPct val="90000"/>
              </a:lnSpc>
              <a:buClr>
                <a:srgbClr val="F99D1C"/>
              </a:buClr>
              <a:buFont typeface="Arial"/>
              <a:buChar char="•"/>
            </a:pPr>
            <a:endParaRPr lang="en-US" sz="2400" spc="-1" dirty="0">
              <a:solidFill>
                <a:srgbClr val="666666"/>
              </a:solidFill>
              <a:uFill>
                <a:solidFill>
                  <a:srgbClr val="FFFFFF"/>
                </a:solidFill>
              </a:uFill>
              <a:latin typeface="Arial"/>
            </a:endParaRPr>
          </a:p>
          <a:p>
            <a:pPr marL="228600" indent="-228240">
              <a:lnSpc>
                <a:spcPct val="90000"/>
              </a:lnSpc>
              <a:buClr>
                <a:srgbClr val="F99D1C"/>
              </a:buClr>
              <a:buFont typeface="Arial"/>
              <a:buChar char="•"/>
            </a:pPr>
            <a:endParaRPr lang="en-US" sz="2400" spc="-1" dirty="0">
              <a:solidFill>
                <a:srgbClr val="666666"/>
              </a:solidFill>
              <a:uFill>
                <a:solidFill>
                  <a:srgbClr val="FFFFFF"/>
                </a:solidFill>
              </a:uFill>
              <a:latin typeface="Arial"/>
            </a:endParaRPr>
          </a:p>
          <a:p>
            <a:pPr marL="228600" indent="-228240">
              <a:lnSpc>
                <a:spcPct val="90000"/>
              </a:lnSpc>
              <a:buClr>
                <a:srgbClr val="F99D1C"/>
              </a:buClr>
              <a:buFont typeface="Arial"/>
              <a:buChar char="•"/>
            </a:pPr>
            <a:endParaRPr lang="en-US" sz="2400" spc="-1" dirty="0">
              <a:solidFill>
                <a:srgbClr val="666666"/>
              </a:solidFill>
              <a:uFill>
                <a:solidFill>
                  <a:srgbClr val="FFFFFF"/>
                </a:solidFill>
              </a:uFill>
              <a:latin typeface="Arial"/>
            </a:endParaRPr>
          </a:p>
          <a:p>
            <a:pPr marL="228600" indent="-228240">
              <a:lnSpc>
                <a:spcPct val="90000"/>
              </a:lnSpc>
              <a:buClr>
                <a:srgbClr val="F99D1C"/>
              </a:buClr>
              <a:buFont typeface="Arial"/>
              <a:buChar char="•"/>
            </a:pPr>
            <a:endParaRPr lang="en-US" sz="2400" spc="-1" dirty="0">
              <a:solidFill>
                <a:srgbClr val="666666"/>
              </a:solidFill>
              <a:uFill>
                <a:solidFill>
                  <a:srgbClr val="FFFFFF"/>
                </a:solidFill>
              </a:uFill>
              <a:latin typeface="Arial"/>
            </a:endParaRPr>
          </a:p>
          <a:p>
            <a:pPr marL="228600" indent="-228240">
              <a:lnSpc>
                <a:spcPct val="90000"/>
              </a:lnSpc>
              <a:buClr>
                <a:srgbClr val="F99D1C"/>
              </a:buClr>
              <a:buFont typeface="Arial"/>
              <a:buChar char="•"/>
            </a:pPr>
            <a:endParaRPr lang="en-US" sz="2400" spc="-1" dirty="0">
              <a:solidFill>
                <a:srgbClr val="666666"/>
              </a:solidFill>
              <a:uFill>
                <a:solidFill>
                  <a:srgbClr val="FFFFFF"/>
                </a:solidFill>
              </a:uFill>
              <a:latin typeface="Arial"/>
            </a:endParaRPr>
          </a:p>
          <a:p>
            <a:pPr marL="360">
              <a:lnSpc>
                <a:spcPct val="90000"/>
              </a:lnSpc>
              <a:buClr>
                <a:srgbClr val="F99D1C"/>
              </a:buClr>
            </a:pPr>
            <a:endParaRPr lang="en-US" sz="2400" spc="-1" dirty="0">
              <a:solidFill>
                <a:srgbClr val="666666"/>
              </a:solidFill>
              <a:uFill>
                <a:solidFill>
                  <a:srgbClr val="FFFFFF"/>
                </a:solidFill>
              </a:uFill>
              <a:latin typeface="Arial"/>
            </a:endParaRPr>
          </a:p>
          <a:p>
            <a:pPr marL="360">
              <a:lnSpc>
                <a:spcPct val="90000"/>
              </a:lnSpc>
              <a:buClr>
                <a:srgbClr val="F99D1C"/>
              </a:buClr>
            </a:pPr>
            <a:endParaRPr lang="en-US" sz="2400" b="0" strike="noStrike" spc="-1" dirty="0">
              <a:solidFill>
                <a:srgbClr val="666666"/>
              </a:solidFill>
              <a:uFill>
                <a:solidFill>
                  <a:srgbClr val="FFFFFF"/>
                </a:solidFill>
              </a:uFill>
              <a:latin typeface="Arial"/>
            </a:endParaRPr>
          </a:p>
          <a:p>
            <a:pPr marL="360">
              <a:lnSpc>
                <a:spcPct val="90000"/>
              </a:lnSpc>
              <a:buClr>
                <a:srgbClr val="F99D1C"/>
              </a:buClr>
            </a:pPr>
            <a:endParaRPr lang="en-US" sz="2400" b="0" strike="noStrike" spc="-1" dirty="0">
              <a:solidFill>
                <a:srgbClr val="666666"/>
              </a:solidFill>
              <a:uFill>
                <a:solidFill>
                  <a:srgbClr val="FFFFFF"/>
                </a:solidFill>
              </a:uFill>
              <a:latin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5425" y="2058367"/>
            <a:ext cx="5238750" cy="3400425"/>
          </a:xfrm>
          <a:prstGeom prst="rect">
            <a:avLst/>
          </a:prstGeom>
        </p:spPr>
      </p:pic>
    </p:spTree>
    <p:extLst>
      <p:ext uri="{BB962C8B-B14F-4D97-AF65-F5344CB8AC3E}">
        <p14:creationId xmlns:p14="http://schemas.microsoft.com/office/powerpoint/2010/main" val="106988308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177120" y="333360"/>
            <a:ext cx="9860040" cy="514080"/>
          </a:xfrm>
          <a:prstGeom prst="rect">
            <a:avLst/>
          </a:prstGeom>
          <a:noFill/>
          <a:ln>
            <a:noFill/>
          </a:ln>
        </p:spPr>
        <p:txBody>
          <a:bodyPr anchor="ctr"/>
          <a:lstStyle/>
          <a:p>
            <a:pPr>
              <a:lnSpc>
                <a:spcPct val="100000"/>
              </a:lnSpc>
            </a:pPr>
            <a:r>
              <a:rPr lang="en-US" sz="2800" b="1" spc="-1" dirty="0">
                <a:solidFill>
                  <a:srgbClr val="F99D1C"/>
                </a:solidFill>
                <a:uFill>
                  <a:solidFill>
                    <a:srgbClr val="FFFFFF"/>
                  </a:solidFill>
                </a:uFill>
                <a:latin typeface="Arial"/>
              </a:rPr>
              <a:t>Fast and repeatable deployment</a:t>
            </a:r>
            <a:endParaRPr lang="en-US" sz="1800" b="0" strike="noStrike" spc="-1" dirty="0">
              <a:solidFill>
                <a:srgbClr val="161616"/>
              </a:solidFill>
              <a:uFill>
                <a:solidFill>
                  <a:srgbClr val="FFFFFF"/>
                </a:solidFill>
              </a:uFill>
              <a:latin typeface="Arial"/>
            </a:endParaRPr>
          </a:p>
        </p:txBody>
      </p:sp>
      <p:sp>
        <p:nvSpPr>
          <p:cNvPr id="162" name="TextShape 2"/>
          <p:cNvSpPr txBox="1"/>
          <p:nvPr/>
        </p:nvSpPr>
        <p:spPr>
          <a:xfrm>
            <a:off x="177120" y="1311120"/>
            <a:ext cx="11835360" cy="4894920"/>
          </a:xfrm>
          <a:prstGeom prst="rect">
            <a:avLst/>
          </a:prstGeom>
          <a:noFill/>
          <a:ln>
            <a:noFill/>
          </a:ln>
        </p:spPr>
        <p:txBody>
          <a:bodyPr/>
          <a:lstStyle/>
          <a:p>
            <a:pPr marL="228600" indent="-228240">
              <a:lnSpc>
                <a:spcPct val="90000"/>
              </a:lnSpc>
              <a:buClr>
                <a:srgbClr val="F99D1C"/>
              </a:buClr>
              <a:buFont typeface="Arial"/>
              <a:buChar char="•"/>
            </a:pPr>
            <a:r>
              <a:rPr lang="en-US" sz="2400" spc="-1" dirty="0">
                <a:solidFill>
                  <a:srgbClr val="666666"/>
                </a:solidFill>
                <a:uFill>
                  <a:solidFill>
                    <a:srgbClr val="FFFFFF"/>
                  </a:solidFill>
                </a:uFill>
                <a:latin typeface="Arial"/>
              </a:rPr>
              <a:t>Create as many instances as you want</a:t>
            </a:r>
          </a:p>
          <a:p>
            <a:pPr marL="228600" indent="-228240">
              <a:lnSpc>
                <a:spcPct val="90000"/>
              </a:lnSpc>
              <a:buClr>
                <a:srgbClr val="F99D1C"/>
              </a:buClr>
              <a:buFont typeface="Arial"/>
              <a:buChar char="•"/>
            </a:pPr>
            <a:endParaRPr lang="en-US" sz="2400" spc="-1" dirty="0">
              <a:solidFill>
                <a:srgbClr val="666666"/>
              </a:solidFill>
              <a:uFill>
                <a:solidFill>
                  <a:srgbClr val="FFFFFF"/>
                </a:solidFill>
              </a:uFill>
              <a:latin typeface="Arial"/>
            </a:endParaRPr>
          </a:p>
          <a:p>
            <a:pPr marL="228600" indent="-228240">
              <a:lnSpc>
                <a:spcPct val="90000"/>
              </a:lnSpc>
              <a:buClr>
                <a:srgbClr val="F99D1C"/>
              </a:buClr>
              <a:buFont typeface="Arial"/>
              <a:buChar char="•"/>
            </a:pPr>
            <a:endParaRPr lang="en-US" sz="2400" spc="-1" dirty="0">
              <a:solidFill>
                <a:srgbClr val="666666"/>
              </a:solidFill>
              <a:uFill>
                <a:solidFill>
                  <a:srgbClr val="FFFFFF"/>
                </a:solidFill>
              </a:uFill>
              <a:latin typeface="Arial"/>
            </a:endParaRPr>
          </a:p>
          <a:p>
            <a:pPr marL="228600" indent="-228240">
              <a:lnSpc>
                <a:spcPct val="90000"/>
              </a:lnSpc>
              <a:buClr>
                <a:srgbClr val="F99D1C"/>
              </a:buClr>
              <a:buFont typeface="Arial"/>
              <a:buChar char="•"/>
            </a:pPr>
            <a:endParaRPr lang="en-US" sz="2400" spc="-1" dirty="0">
              <a:solidFill>
                <a:srgbClr val="666666"/>
              </a:solidFill>
              <a:uFill>
                <a:solidFill>
                  <a:srgbClr val="FFFFFF"/>
                </a:solidFill>
              </a:uFill>
              <a:latin typeface="Arial"/>
            </a:endParaRPr>
          </a:p>
          <a:p>
            <a:pPr marL="360">
              <a:lnSpc>
                <a:spcPct val="90000"/>
              </a:lnSpc>
              <a:buClr>
                <a:srgbClr val="F99D1C"/>
              </a:buClr>
            </a:pPr>
            <a:endParaRPr lang="en-US" sz="2400" spc="-1" dirty="0">
              <a:solidFill>
                <a:srgbClr val="666666"/>
              </a:solidFill>
              <a:uFill>
                <a:solidFill>
                  <a:srgbClr val="FFFFFF"/>
                </a:solidFill>
              </a:uFill>
              <a:latin typeface="Arial"/>
            </a:endParaRPr>
          </a:p>
          <a:p>
            <a:pPr marL="360">
              <a:lnSpc>
                <a:spcPct val="90000"/>
              </a:lnSpc>
              <a:buClr>
                <a:srgbClr val="F99D1C"/>
              </a:buClr>
            </a:pPr>
            <a:endParaRPr lang="en-US" sz="2400" b="0" strike="noStrike" spc="-1" dirty="0">
              <a:solidFill>
                <a:srgbClr val="666666"/>
              </a:solidFill>
              <a:uFill>
                <a:solidFill>
                  <a:srgbClr val="FFFFFF"/>
                </a:solidFill>
              </a:uFill>
              <a:latin typeface="Arial"/>
            </a:endParaRPr>
          </a:p>
          <a:p>
            <a:pPr marL="360">
              <a:lnSpc>
                <a:spcPct val="90000"/>
              </a:lnSpc>
              <a:buClr>
                <a:srgbClr val="F99D1C"/>
              </a:buClr>
            </a:pPr>
            <a:endParaRPr lang="en-US" sz="2400" b="0" strike="noStrike" spc="-1" dirty="0">
              <a:solidFill>
                <a:srgbClr val="666666"/>
              </a:solidFill>
              <a:uFill>
                <a:solidFill>
                  <a:srgbClr val="FFFFFF"/>
                </a:solidFill>
              </a:uFill>
              <a:latin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6837" y="1858840"/>
            <a:ext cx="5495925" cy="4125177"/>
          </a:xfrm>
          <a:prstGeom prst="rect">
            <a:avLst/>
          </a:prstGeom>
        </p:spPr>
      </p:pic>
    </p:spTree>
    <p:extLst>
      <p:ext uri="{BB962C8B-B14F-4D97-AF65-F5344CB8AC3E}">
        <p14:creationId xmlns:p14="http://schemas.microsoft.com/office/powerpoint/2010/main" val="147115442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177120" y="333360"/>
            <a:ext cx="9860040" cy="514080"/>
          </a:xfrm>
          <a:prstGeom prst="rect">
            <a:avLst/>
          </a:prstGeom>
          <a:noFill/>
          <a:ln>
            <a:noFill/>
          </a:ln>
        </p:spPr>
        <p:txBody>
          <a:bodyPr anchor="ctr"/>
          <a:lstStyle/>
          <a:p>
            <a:pPr>
              <a:lnSpc>
                <a:spcPct val="100000"/>
              </a:lnSpc>
            </a:pPr>
            <a:r>
              <a:rPr lang="en-US" sz="2800" b="1" spc="-1" dirty="0">
                <a:solidFill>
                  <a:srgbClr val="F99D1C"/>
                </a:solidFill>
                <a:uFill>
                  <a:solidFill>
                    <a:srgbClr val="FFFFFF"/>
                  </a:solidFill>
                </a:uFill>
                <a:latin typeface="Arial"/>
              </a:rPr>
              <a:t>Containers are lightweight</a:t>
            </a:r>
            <a:endParaRPr lang="en-US" sz="1800" b="0" strike="noStrike" spc="-1" dirty="0">
              <a:solidFill>
                <a:srgbClr val="161616"/>
              </a:solidFill>
              <a:uFill>
                <a:solidFill>
                  <a:srgbClr val="FFFFFF"/>
                </a:solidFill>
              </a:uFill>
              <a:latin typeface="Arial"/>
            </a:endParaRPr>
          </a:p>
        </p:txBody>
      </p:sp>
      <p:sp>
        <p:nvSpPr>
          <p:cNvPr id="162" name="TextShape 2"/>
          <p:cNvSpPr txBox="1"/>
          <p:nvPr/>
        </p:nvSpPr>
        <p:spPr>
          <a:xfrm>
            <a:off x="177120" y="1311120"/>
            <a:ext cx="11835360" cy="4894920"/>
          </a:xfrm>
          <a:prstGeom prst="rect">
            <a:avLst/>
          </a:prstGeom>
          <a:noFill/>
          <a:ln>
            <a:noFill/>
          </a:ln>
        </p:spPr>
        <p:txBody>
          <a:bodyPr/>
          <a:lstStyle/>
          <a:p>
            <a:pPr marL="228600" indent="-228240">
              <a:lnSpc>
                <a:spcPct val="90000"/>
              </a:lnSpc>
              <a:buClr>
                <a:srgbClr val="F99D1C"/>
              </a:buClr>
              <a:buFont typeface="Arial"/>
              <a:buChar char="•"/>
            </a:pPr>
            <a:r>
              <a:rPr lang="en-US" sz="2400" spc="-1" dirty="0">
                <a:solidFill>
                  <a:srgbClr val="666666"/>
                </a:solidFill>
                <a:uFill>
                  <a:solidFill>
                    <a:srgbClr val="FFFFFF"/>
                  </a:solidFill>
                </a:uFill>
                <a:latin typeface="Arial"/>
              </a:rPr>
              <a:t>Only application processes consume resources</a:t>
            </a:r>
          </a:p>
          <a:p>
            <a:pPr marL="228600" indent="-228240">
              <a:lnSpc>
                <a:spcPct val="90000"/>
              </a:lnSpc>
              <a:buClr>
                <a:srgbClr val="F99D1C"/>
              </a:buClr>
              <a:buFont typeface="Arial"/>
              <a:buChar char="•"/>
            </a:pPr>
            <a:endParaRPr lang="en-US" sz="2400" spc="-1" dirty="0">
              <a:solidFill>
                <a:srgbClr val="666666"/>
              </a:solidFill>
              <a:uFill>
                <a:solidFill>
                  <a:srgbClr val="FFFFFF"/>
                </a:solidFill>
              </a:uFill>
              <a:latin typeface="Arial"/>
            </a:endParaRPr>
          </a:p>
          <a:p>
            <a:pPr marL="228600" indent="-228240">
              <a:lnSpc>
                <a:spcPct val="90000"/>
              </a:lnSpc>
              <a:buClr>
                <a:srgbClr val="F99D1C"/>
              </a:buClr>
              <a:buFont typeface="Arial"/>
              <a:buChar char="•"/>
            </a:pPr>
            <a:endParaRPr lang="en-US" sz="2400" spc="-1" dirty="0">
              <a:solidFill>
                <a:srgbClr val="666666"/>
              </a:solidFill>
              <a:uFill>
                <a:solidFill>
                  <a:srgbClr val="FFFFFF"/>
                </a:solidFill>
              </a:uFill>
              <a:latin typeface="Arial"/>
            </a:endParaRPr>
          </a:p>
          <a:p>
            <a:pPr marL="360">
              <a:lnSpc>
                <a:spcPct val="90000"/>
              </a:lnSpc>
              <a:buClr>
                <a:srgbClr val="F99D1C"/>
              </a:buClr>
            </a:pPr>
            <a:endParaRPr lang="en-US" sz="2400" spc="-1" dirty="0">
              <a:solidFill>
                <a:srgbClr val="666666"/>
              </a:solidFill>
              <a:uFill>
                <a:solidFill>
                  <a:srgbClr val="FFFFFF"/>
                </a:solidFill>
              </a:uFill>
              <a:latin typeface="Arial"/>
            </a:endParaRPr>
          </a:p>
          <a:p>
            <a:pPr marL="360">
              <a:lnSpc>
                <a:spcPct val="90000"/>
              </a:lnSpc>
              <a:buClr>
                <a:srgbClr val="F99D1C"/>
              </a:buClr>
            </a:pPr>
            <a:endParaRPr lang="en-US" sz="2400" b="0" strike="noStrike" spc="-1" dirty="0">
              <a:solidFill>
                <a:srgbClr val="666666"/>
              </a:solidFill>
              <a:uFill>
                <a:solidFill>
                  <a:srgbClr val="FFFFFF"/>
                </a:solidFill>
              </a:uFill>
              <a:latin typeface="Arial"/>
            </a:endParaRPr>
          </a:p>
          <a:p>
            <a:pPr marL="360">
              <a:lnSpc>
                <a:spcPct val="90000"/>
              </a:lnSpc>
              <a:buClr>
                <a:srgbClr val="F99D1C"/>
              </a:buClr>
            </a:pPr>
            <a:endParaRPr lang="en-US" sz="2400" b="0" strike="noStrike" spc="-1" dirty="0">
              <a:solidFill>
                <a:srgbClr val="666666"/>
              </a:solidFill>
              <a:uFill>
                <a:solidFill>
                  <a:srgbClr val="FFFFFF"/>
                </a:solidFill>
              </a:uFill>
              <a:latin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640" y="1848020"/>
            <a:ext cx="6350000" cy="4508500"/>
          </a:xfrm>
          <a:prstGeom prst="rect">
            <a:avLst/>
          </a:prstGeom>
        </p:spPr>
      </p:pic>
    </p:spTree>
    <p:extLst>
      <p:ext uri="{BB962C8B-B14F-4D97-AF65-F5344CB8AC3E}">
        <p14:creationId xmlns:p14="http://schemas.microsoft.com/office/powerpoint/2010/main" val="178102897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177120" y="333360"/>
            <a:ext cx="9860040" cy="514080"/>
          </a:xfrm>
          <a:prstGeom prst="rect">
            <a:avLst/>
          </a:prstGeom>
          <a:noFill/>
          <a:ln>
            <a:noFill/>
          </a:ln>
        </p:spPr>
        <p:txBody>
          <a:bodyPr anchor="ctr"/>
          <a:lstStyle/>
          <a:p>
            <a:pPr>
              <a:lnSpc>
                <a:spcPct val="100000"/>
              </a:lnSpc>
            </a:pPr>
            <a:r>
              <a:rPr lang="en-US" sz="2800" b="1" spc="-1" dirty="0">
                <a:solidFill>
                  <a:srgbClr val="F99D1C"/>
                </a:solidFill>
                <a:uFill>
                  <a:solidFill>
                    <a:srgbClr val="FFFFFF"/>
                  </a:solidFill>
                </a:uFill>
                <a:latin typeface="Arial"/>
              </a:rPr>
              <a:t>Minimal upgrade downtime</a:t>
            </a:r>
            <a:endParaRPr lang="en-US" sz="1800" b="0" strike="noStrike" spc="-1" dirty="0">
              <a:solidFill>
                <a:srgbClr val="161616"/>
              </a:solidFill>
              <a:uFill>
                <a:solidFill>
                  <a:srgbClr val="FFFFFF"/>
                </a:solidFill>
              </a:uFill>
              <a:latin typeface="Arial"/>
            </a:endParaRPr>
          </a:p>
        </p:txBody>
      </p:sp>
      <p:sp>
        <p:nvSpPr>
          <p:cNvPr id="162" name="TextShape 2"/>
          <p:cNvSpPr txBox="1"/>
          <p:nvPr/>
        </p:nvSpPr>
        <p:spPr>
          <a:xfrm>
            <a:off x="177120" y="1311120"/>
            <a:ext cx="11835360" cy="4894920"/>
          </a:xfrm>
          <a:prstGeom prst="rect">
            <a:avLst/>
          </a:prstGeom>
          <a:noFill/>
          <a:ln>
            <a:noFill/>
          </a:ln>
        </p:spPr>
        <p:txBody>
          <a:bodyPr/>
          <a:lstStyle/>
          <a:p>
            <a:pPr marL="228600" indent="-228240">
              <a:lnSpc>
                <a:spcPct val="90000"/>
              </a:lnSpc>
              <a:buClr>
                <a:srgbClr val="F99D1C"/>
              </a:buClr>
              <a:buFont typeface="Arial"/>
              <a:buChar char="•"/>
            </a:pPr>
            <a:r>
              <a:rPr lang="en-US" sz="2400" spc="-1" dirty="0">
                <a:solidFill>
                  <a:srgbClr val="666666"/>
                </a:solidFill>
                <a:uFill>
                  <a:solidFill>
                    <a:srgbClr val="FFFFFF"/>
                  </a:solidFill>
                </a:uFill>
                <a:latin typeface="Arial"/>
              </a:rPr>
              <a:t>Suitable application architecture allows minimize downtime</a:t>
            </a:r>
          </a:p>
          <a:p>
            <a:pPr marL="360">
              <a:lnSpc>
                <a:spcPct val="90000"/>
              </a:lnSpc>
              <a:buClr>
                <a:srgbClr val="F99D1C"/>
              </a:buClr>
            </a:pPr>
            <a:r>
              <a:rPr lang="en-US" sz="2400" spc="-1" dirty="0">
                <a:solidFill>
                  <a:srgbClr val="666666"/>
                </a:solidFill>
                <a:uFill>
                  <a:solidFill>
                    <a:srgbClr val="FFFFFF"/>
                  </a:solidFill>
                </a:uFill>
                <a:latin typeface="Arial"/>
              </a:rPr>
              <a:t>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4650" y="2514283"/>
            <a:ext cx="6442610" cy="3121588"/>
          </a:xfrm>
          <a:prstGeom prst="rect">
            <a:avLst/>
          </a:prstGeom>
        </p:spPr>
      </p:pic>
    </p:spTree>
    <p:extLst>
      <p:ext uri="{BB962C8B-B14F-4D97-AF65-F5344CB8AC3E}">
        <p14:creationId xmlns:p14="http://schemas.microsoft.com/office/powerpoint/2010/main" val="347303649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larWinds_Template">
  <a:themeElements>
    <a:clrScheme name="SolarWinds_Template">
      <a:dk1>
        <a:srgbClr val="161616"/>
      </a:dk1>
      <a:lt1>
        <a:srgbClr val="FFFFFF"/>
      </a:lt1>
      <a:dk2>
        <a:srgbClr val="A7A7A7"/>
      </a:dk2>
      <a:lt2>
        <a:srgbClr val="535353"/>
      </a:lt2>
      <a:accent1>
        <a:srgbClr val="359AC0"/>
      </a:accent1>
      <a:accent2>
        <a:srgbClr val="F99D1C"/>
      </a:accent2>
      <a:accent3>
        <a:srgbClr val="94BD51"/>
      </a:accent3>
      <a:accent4>
        <a:srgbClr val="666666"/>
      </a:accent4>
      <a:accent5>
        <a:srgbClr val="BFC7C4"/>
      </a:accent5>
      <a:accent6>
        <a:srgbClr val="CD502F"/>
      </a:accent6>
      <a:hlink>
        <a:srgbClr val="0000FF"/>
      </a:hlink>
      <a:folHlink>
        <a:srgbClr val="FF00FF"/>
      </a:folHlink>
    </a:clrScheme>
    <a:fontScheme name="SolarWinds_Template">
      <a:majorFont>
        <a:latin typeface="Helvetica"/>
        <a:ea typeface="Helvetica"/>
        <a:cs typeface="Helvetica"/>
      </a:majorFont>
      <a:minorFont>
        <a:latin typeface="Calibri"/>
        <a:ea typeface="Calibri"/>
        <a:cs typeface="Calibri"/>
      </a:minorFont>
    </a:fontScheme>
    <a:fmtScheme name="SolarWinds_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olarWinds_Template">
  <a:themeElements>
    <a:clrScheme name="SolarWinds_Template">
      <a:dk1>
        <a:srgbClr val="000000"/>
      </a:dk1>
      <a:lt1>
        <a:srgbClr val="FFFFFF"/>
      </a:lt1>
      <a:dk2>
        <a:srgbClr val="A7A7A7"/>
      </a:dk2>
      <a:lt2>
        <a:srgbClr val="535353"/>
      </a:lt2>
      <a:accent1>
        <a:srgbClr val="359AC0"/>
      </a:accent1>
      <a:accent2>
        <a:srgbClr val="F99D1C"/>
      </a:accent2>
      <a:accent3>
        <a:srgbClr val="94BD51"/>
      </a:accent3>
      <a:accent4>
        <a:srgbClr val="666666"/>
      </a:accent4>
      <a:accent5>
        <a:srgbClr val="BFC7C4"/>
      </a:accent5>
      <a:accent6>
        <a:srgbClr val="CD502F"/>
      </a:accent6>
      <a:hlink>
        <a:srgbClr val="0000FF"/>
      </a:hlink>
      <a:folHlink>
        <a:srgbClr val="FF00FF"/>
      </a:folHlink>
    </a:clrScheme>
    <a:fontScheme name="SolarWinds_Template">
      <a:majorFont>
        <a:latin typeface="Helvetica"/>
        <a:ea typeface="Helvetica"/>
        <a:cs typeface="Helvetica"/>
      </a:majorFont>
      <a:minorFont>
        <a:latin typeface="Calibri"/>
        <a:ea typeface="Calibri"/>
        <a:cs typeface="Calibri"/>
      </a:minorFont>
    </a:fontScheme>
    <a:fmtScheme name="SolarWinds_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164</TotalTime>
  <Words>1000</Words>
  <Application>Microsoft Macintosh PowerPoint</Application>
  <PresentationFormat>Widescreen</PresentationFormat>
  <Paragraphs>93</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Courier New</vt:lpstr>
      <vt:lpstr>Times New Roman</vt:lpstr>
      <vt:lpstr>SolarWinds_Template</vt:lpstr>
      <vt:lpstr>Docker </vt:lpstr>
      <vt:lpstr>Agenda</vt:lpstr>
      <vt:lpstr>Containers?#!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Docker</vt:lpstr>
      <vt:lpstr>Docker</vt:lpstr>
      <vt:lpstr>Docker</vt:lpstr>
      <vt:lpstr>Docker</vt:lpstr>
      <vt:lpstr>Docker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dc:title>
  <cp:lastModifiedBy>Klimsa, Ivo</cp:lastModifiedBy>
  <cp:revision>11</cp:revision>
  <dcterms:modified xsi:type="dcterms:W3CDTF">2020-01-12T10:03:48Z</dcterms:modified>
</cp:coreProperties>
</file>