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1.jpeg" ContentType="image/jpeg"/>
  <Override PartName="/ppt/notesSlides/notesSlide5.xml" ContentType="application/vnd.openxmlformats-officedocument.presentationml.notesSlide+xml"/>
  <Override PartName="/ppt/media/image2.jpeg" ContentType="image/jpeg"/>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media/image3.jpeg" ContentType="image/jpeg"/>
  <Override PartName="/ppt/notesSlides/notesSlide11.xml" ContentType="application/vnd.openxmlformats-officedocument.presentationml.notesSlide+xml"/>
  <Override PartName="/ppt/notesSlides/notesSlide1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lvl1pPr>
    <a:lvl2pPr marL="0" marR="0" indent="0" algn="l" defTabSz="2438338" rtl="0" fontAlgn="auto" latinLnBrk="0" hangingPunct="0">
      <a:lnSpc>
        <a:spcPct val="90000"/>
      </a:lnSpc>
      <a:spcBef>
        <a:spcPts val="45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lvl2pPr>
    <a:lvl3pPr marL="0" marR="0" indent="0" algn="l" defTabSz="2438338" rtl="0" fontAlgn="auto" latinLnBrk="0" hangingPunct="0">
      <a:lnSpc>
        <a:spcPct val="90000"/>
      </a:lnSpc>
      <a:spcBef>
        <a:spcPts val="45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lvl3pPr>
    <a:lvl4pPr marL="0" marR="0" indent="0" algn="l" defTabSz="2438338" rtl="0" fontAlgn="auto" latinLnBrk="0" hangingPunct="0">
      <a:lnSpc>
        <a:spcPct val="90000"/>
      </a:lnSpc>
      <a:spcBef>
        <a:spcPts val="45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lvl4pPr>
    <a:lvl5pPr marL="0" marR="0" indent="0" algn="l" defTabSz="2438338" rtl="0" fontAlgn="auto" latinLnBrk="0" hangingPunct="0">
      <a:lnSpc>
        <a:spcPct val="90000"/>
      </a:lnSpc>
      <a:spcBef>
        <a:spcPts val="45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lvl5pPr>
    <a:lvl6pPr marL="0" marR="0" indent="0" algn="l" defTabSz="2438338" rtl="0" fontAlgn="auto" latinLnBrk="0" hangingPunct="0">
      <a:lnSpc>
        <a:spcPct val="90000"/>
      </a:lnSpc>
      <a:spcBef>
        <a:spcPts val="45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lvl6pPr>
    <a:lvl7pPr marL="0" marR="0" indent="0" algn="l" defTabSz="2438338" rtl="0" fontAlgn="auto" latinLnBrk="0" hangingPunct="0">
      <a:lnSpc>
        <a:spcPct val="90000"/>
      </a:lnSpc>
      <a:spcBef>
        <a:spcPts val="45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lvl7pPr>
    <a:lvl8pPr marL="0" marR="0" indent="0" algn="l" defTabSz="2438338" rtl="0" fontAlgn="auto" latinLnBrk="0" hangingPunct="0">
      <a:lnSpc>
        <a:spcPct val="90000"/>
      </a:lnSpc>
      <a:spcBef>
        <a:spcPts val="45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lvl8pPr>
    <a:lvl9pPr marL="0" marR="0" indent="0" algn="l" defTabSz="2438338" rtl="0" fontAlgn="auto" latinLnBrk="0" hangingPunct="0">
      <a:lnSpc>
        <a:spcPct val="90000"/>
      </a:lnSpc>
      <a:spcBef>
        <a:spcPts val="45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Shape 162"/>
          <p:cNvSpPr/>
          <p:nvPr>
            <p:ph type="sldImg"/>
          </p:nvPr>
        </p:nvSpPr>
        <p:spPr>
          <a:prstGeom prst="rect">
            <a:avLst/>
          </a:prstGeom>
        </p:spPr>
        <p:txBody>
          <a:bodyPr/>
          <a:lstStyle/>
          <a:p>
            <a:pPr/>
          </a:p>
        </p:txBody>
      </p:sp>
      <p:sp>
        <p:nvSpPr>
          <p:cNvPr id="163" name="Shape 163"/>
          <p:cNvSpPr/>
          <p:nvPr>
            <p:ph type="body" sz="quarter" idx="1"/>
          </p:nvPr>
        </p:nvSpPr>
        <p:spPr>
          <a:prstGeom prst="rect">
            <a:avLst/>
          </a:prstGeom>
        </p:spPr>
        <p:txBody>
          <a:bodyPr/>
          <a:lstStyle>
            <a:lvl1pPr>
              <a:defRPr sz="1500"/>
            </a:lvl1pPr>
          </a:lstStyle>
          <a:p>
            <a:pPr/>
            <a:r>
              <a:t>Linux Torvalds created the Linux Kernel in 1991 for use in his personal computer. Many developers quickly adopted the kernel for use in their OSS projects. OSS community has continued to grow and improve the Linux and his sub-components. Without Linux there wouldn’t be so much innovation.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Shape 245"/>
          <p:cNvSpPr/>
          <p:nvPr>
            <p:ph type="sldImg"/>
          </p:nvPr>
        </p:nvSpPr>
        <p:spPr>
          <a:prstGeom prst="rect">
            <a:avLst/>
          </a:prstGeom>
        </p:spPr>
        <p:txBody>
          <a:bodyPr/>
          <a:lstStyle/>
          <a:p>
            <a:pPr/>
          </a:p>
        </p:txBody>
      </p:sp>
      <p:sp>
        <p:nvSpPr>
          <p:cNvPr id="246" name="Shape 246"/>
          <p:cNvSpPr/>
          <p:nvPr>
            <p:ph type="body" sz="quarter" idx="1"/>
          </p:nvPr>
        </p:nvSpPr>
        <p:spPr>
          <a:prstGeom prst="rect">
            <a:avLst/>
          </a:prstGeom>
        </p:spPr>
        <p:txBody>
          <a:bodyPr/>
          <a:lstStyle>
            <a:lvl1pPr>
              <a:defRPr sz="1500"/>
            </a:lvl1pPr>
          </a:lstStyle>
          <a:p>
            <a:pPr/>
            <a:r>
              <a:t>Container - network, volumes … attachable to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Shape 251"/>
          <p:cNvSpPr/>
          <p:nvPr>
            <p:ph type="sldImg"/>
          </p:nvPr>
        </p:nvSpPr>
        <p:spPr>
          <a:prstGeom prst="rect">
            <a:avLst/>
          </a:prstGeom>
        </p:spPr>
        <p:txBody>
          <a:bodyPr/>
          <a:lstStyle/>
          <a:p>
            <a:pPr/>
          </a:p>
        </p:txBody>
      </p:sp>
      <p:sp>
        <p:nvSpPr>
          <p:cNvPr id="252" name="Shape 252"/>
          <p:cNvSpPr/>
          <p:nvPr>
            <p:ph type="body" sz="quarter" idx="1"/>
          </p:nvPr>
        </p:nvSpPr>
        <p:spPr>
          <a:prstGeom prst="rect">
            <a:avLst/>
          </a:prstGeom>
        </p:spPr>
        <p:txBody>
          <a:bodyPr/>
          <a:lstStyle/>
          <a:p>
            <a:pPr>
              <a:defRPr sz="1500"/>
            </a:pPr>
            <a:r>
              <a:t>A Dockerfile is where you write the instructions to build a Docker image.</a:t>
            </a:r>
          </a:p>
          <a:p>
            <a:pPr>
              <a:defRPr sz="1500"/>
            </a:pPr>
            <a:r>
              <a:t>Is a text document that contains all the commands a user could call on the command line to assemble an image. Using docker build users can create an automated build that executes several command-line instructions in succession.</a:t>
            </a:r>
          </a:p>
          <a:p>
            <a:pPr>
              <a:defRPr sz="1500"/>
            </a:pPr>
          </a:p>
          <a:p>
            <a:pPr>
              <a:defRPr sz="1500"/>
            </a:pPr>
            <a:r>
              <a:t>More info https://docs.docker.com/engine/reference/builder/#dockerfile-examples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Shape 258"/>
          <p:cNvSpPr/>
          <p:nvPr>
            <p:ph type="sldImg"/>
          </p:nvPr>
        </p:nvSpPr>
        <p:spPr>
          <a:prstGeom prst="rect">
            <a:avLst/>
          </a:prstGeom>
        </p:spPr>
        <p:txBody>
          <a:bodyPr/>
          <a:lstStyle/>
          <a:p>
            <a:pPr/>
          </a:p>
        </p:txBody>
      </p:sp>
      <p:sp>
        <p:nvSpPr>
          <p:cNvPr id="259" name="Shape 259"/>
          <p:cNvSpPr/>
          <p:nvPr>
            <p:ph type="body" sz="quarter" idx="1"/>
          </p:nvPr>
        </p:nvSpPr>
        <p:spPr>
          <a:prstGeom prst="rect">
            <a:avLst/>
          </a:prstGeom>
        </p:spPr>
        <p:txBody>
          <a:bodyPr/>
          <a:lstStyle/>
          <a:p>
            <a:pPr>
              <a:defRPr sz="1500"/>
            </a:pPr>
            <a:r>
              <a:t>Container orchestration is the automation of all aspects of coordinating and managing containers. Container orchestration is focused on managing the life cycle of containers and their dynamic environments.</a:t>
            </a:r>
          </a:p>
          <a:p>
            <a:pPr>
              <a:defRPr sz="1500"/>
            </a:pPr>
            <a:r>
              <a:t>Why we need container orchestration is used to automate the following tasks at scale:</a:t>
            </a:r>
          </a:p>
          <a:p>
            <a:pPr>
              <a:defRPr sz="1500"/>
            </a:pPr>
            <a:r>
              <a:t>• Configuring and scheduling of containers</a:t>
            </a:r>
          </a:p>
          <a:p>
            <a:pPr>
              <a:defRPr sz="1500"/>
            </a:pPr>
            <a:r>
              <a:t>• Provisioning and deployments of containers</a:t>
            </a:r>
          </a:p>
          <a:p>
            <a:pPr>
              <a:defRPr sz="1500"/>
            </a:pPr>
            <a:r>
              <a:t>• Availability of containers</a:t>
            </a:r>
          </a:p>
          <a:p>
            <a:pPr>
              <a:defRPr sz="1500"/>
            </a:pPr>
            <a:r>
              <a:t>• The configuration of applications in terms of the containers that they run in</a:t>
            </a:r>
          </a:p>
          <a:p>
            <a:pPr>
              <a:defRPr sz="1500"/>
            </a:pPr>
            <a:r>
              <a:t>• Scaling of containers to equally balance application workloads across infrastructure</a:t>
            </a:r>
          </a:p>
          <a:p>
            <a:pPr>
              <a:defRPr sz="1500"/>
            </a:pPr>
            <a:r>
              <a:t>• Allocation of resources between containers</a:t>
            </a:r>
          </a:p>
          <a:p>
            <a:pPr>
              <a:defRPr sz="1500"/>
            </a:pPr>
            <a:r>
              <a:t>• Load balancing, traffic routing and service discovery of containers</a:t>
            </a:r>
          </a:p>
          <a:p>
            <a:pPr>
              <a:defRPr sz="1500"/>
            </a:pPr>
            <a:r>
              <a:t>• Health monitoring of containers</a:t>
            </a:r>
          </a:p>
          <a:p>
            <a:pPr marL="190500" indent="-190500">
              <a:buSzPct val="123000"/>
              <a:buChar char="•"/>
              <a:defRPr sz="1500"/>
            </a:pPr>
            <a:r>
              <a:t>Securing the interactions between containers.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Shape 168"/>
          <p:cNvSpPr/>
          <p:nvPr>
            <p:ph type="sldImg"/>
          </p:nvPr>
        </p:nvSpPr>
        <p:spPr>
          <a:prstGeom prst="rect">
            <a:avLst/>
          </a:prstGeom>
        </p:spPr>
        <p:txBody>
          <a:bodyPr/>
          <a:lstStyle/>
          <a:p>
            <a:pPr/>
          </a:p>
        </p:txBody>
      </p:sp>
      <p:sp>
        <p:nvSpPr>
          <p:cNvPr id="169" name="Shape 169"/>
          <p:cNvSpPr/>
          <p:nvPr>
            <p:ph type="body" sz="quarter" idx="1"/>
          </p:nvPr>
        </p:nvSpPr>
        <p:spPr>
          <a:prstGeom prst="rect">
            <a:avLst/>
          </a:prstGeom>
        </p:spPr>
        <p:txBody>
          <a:bodyPr/>
          <a:lstStyle/>
          <a:p>
            <a:pPr>
              <a:defRPr sz="1500"/>
            </a:pPr>
            <a:r>
              <a:t>Kernel</a:t>
            </a:r>
          </a:p>
          <a:p>
            <a:pPr>
              <a:defRPr sz="1500"/>
            </a:pPr>
            <a:r>
              <a:t>	It handles everything from a computer’s startup to memory and control of peripherals.</a:t>
            </a:r>
          </a:p>
          <a:p>
            <a:pPr>
              <a:defRPr sz="1500"/>
            </a:pPr>
          </a:p>
          <a:p>
            <a:pPr>
              <a:defRPr sz="1500"/>
            </a:pPr>
            <a:r>
              <a:t>NameSpaces</a:t>
            </a:r>
          </a:p>
          <a:p>
            <a:pPr>
              <a:defRPr sz="1500"/>
            </a:pPr>
            <a:r>
              <a:t>	Ensuring that one set of processes sees only the resources allocated to it. When another processes see a different set of resources.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Shape 195"/>
          <p:cNvSpPr/>
          <p:nvPr>
            <p:ph type="sldImg"/>
          </p:nvPr>
        </p:nvSpPr>
        <p:spPr>
          <a:prstGeom prst="rect">
            <a:avLst/>
          </a:prstGeom>
        </p:spPr>
        <p:txBody>
          <a:bodyPr/>
          <a:lstStyle/>
          <a:p>
            <a:pPr/>
          </a:p>
        </p:txBody>
      </p:sp>
      <p:sp>
        <p:nvSpPr>
          <p:cNvPr id="196" name="Shape 196"/>
          <p:cNvSpPr/>
          <p:nvPr>
            <p:ph type="body" sz="quarter" idx="1"/>
          </p:nvPr>
        </p:nvSpPr>
        <p:spPr>
          <a:prstGeom prst="rect">
            <a:avLst/>
          </a:prstGeom>
        </p:spPr>
        <p:txBody>
          <a:bodyPr/>
          <a:lstStyle/>
          <a:p>
            <a:pPr>
              <a:defRPr sz="1500"/>
            </a:pPr>
            <a:r>
              <a:t>Mainframe</a:t>
            </a:r>
          </a:p>
          <a:p>
            <a:pPr>
              <a:defRPr sz="1500"/>
            </a:pPr>
            <a:r>
              <a:t>	- were a scarce resource for business due to cost. This leads the way to the development of centralised computer and sharing</a:t>
            </a:r>
          </a:p>
          <a:p>
            <a:pPr>
              <a:defRPr sz="1500"/>
            </a:pPr>
            <a:r>
              <a:t>CHROOT</a:t>
            </a:r>
          </a:p>
          <a:p>
            <a:pPr>
              <a:defRPr sz="1500"/>
            </a:pPr>
            <a:r>
              <a:t>	- operation that changes the apparent root directory for the current running process and its children. Single process target</a:t>
            </a:r>
          </a:p>
          <a:p>
            <a:pPr>
              <a:defRPr sz="1500"/>
            </a:pPr>
            <a:r>
              <a:t>UNIX</a:t>
            </a:r>
          </a:p>
          <a:p>
            <a:pPr>
              <a:defRPr sz="1500"/>
            </a:pPr>
            <a:r>
              <a:t>	- chroot added </a:t>
            </a:r>
          </a:p>
          <a:p>
            <a:pPr>
              <a:defRPr sz="1500"/>
            </a:pPr>
            <a:r>
              <a:t>JAIL</a:t>
            </a:r>
          </a:p>
          <a:p>
            <a:pPr>
              <a:defRPr sz="1500"/>
            </a:pPr>
            <a:r>
              <a:t>	- Bill Checkwick wanted to build an env. that allow him to study the crackers keystrokes.  This led to simplified solution of CHROOT to jail command. It is a partition of the system with its own file system, user accounts, </a:t>
            </a:r>
          </a:p>
          <a:p>
            <a:pPr>
              <a:defRPr sz="1500"/>
            </a:pPr>
            <a:r>
              <a:t>FreeBSD</a:t>
            </a:r>
          </a:p>
          <a:p>
            <a:pPr>
              <a:defRPr sz="1500"/>
            </a:pPr>
            <a:r>
              <a:t>	- jail command added into OS. </a:t>
            </a:r>
          </a:p>
          <a:p>
            <a:pPr>
              <a:defRPr sz="1500"/>
            </a:pPr>
            <a:r>
              <a:t>Solaris</a:t>
            </a:r>
          </a:p>
          <a:p>
            <a:pPr>
              <a:defRPr sz="1500"/>
            </a:pPr>
            <a:r>
              <a:t>	- Introduced Solaris Zones. Gave an app. full user, process &amp; file system space along with access to system hw.</a:t>
            </a:r>
          </a:p>
          <a:p>
            <a:pPr>
              <a:defRPr sz="1500"/>
            </a:pPr>
            <a:r>
              <a:t>Control Groups a.k.a Cgroups</a:t>
            </a:r>
          </a:p>
          <a:p>
            <a:pPr>
              <a:defRPr sz="1500"/>
            </a:pPr>
            <a:r>
              <a:t>	- process containers designed for isolating and limited resource usage of process. </a:t>
            </a:r>
          </a:p>
          <a:p>
            <a:pPr>
              <a:defRPr sz="1500"/>
            </a:pPr>
            <a:r>
              <a:t>LXC</a:t>
            </a:r>
          </a:p>
          <a:p>
            <a:pPr>
              <a:defRPr sz="1500"/>
            </a:pPr>
            <a:r>
              <a:t>	- OS system level virtualization by allowing multiple isolated Linux env. to run on shared Linux kernel</a:t>
            </a:r>
          </a:p>
          <a:p>
            <a:pPr>
              <a:defRPr sz="1500"/>
            </a:pPr>
            <a:r>
              <a:t>LMCTFY</a:t>
            </a:r>
          </a:p>
          <a:p>
            <a:pPr>
              <a:defRPr sz="1500"/>
            </a:pPr>
            <a:r>
              <a:t>	- From Google, applications could be written to be container aware and thus programmed to create and manage their own sub-containers</a:t>
            </a:r>
          </a:p>
          <a:p>
            <a:pPr>
              <a:defRPr sz="1500"/>
            </a:pPr>
            <a:r>
              <a:t>Docker</a:t>
            </a:r>
          </a:p>
          <a:p>
            <a:pPr>
              <a:defRPr sz="1500"/>
            </a:pPr>
            <a:r>
              <a:t>	- released as an OSS; helped provide the ability to package containers so that they could be moved from one env. to another</a:t>
            </a:r>
          </a:p>
          <a:p>
            <a:pPr>
              <a:defRPr sz="1500"/>
            </a:pPr>
            <a:r>
              <a:t>K8s</a:t>
            </a:r>
          </a:p>
          <a:p>
            <a:pPr>
              <a:defRPr sz="1500"/>
            </a:pPr>
            <a:r>
              <a:t>	- OSS container orchestration system which was heavily influenced by Google’s Borg system.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Shape 202"/>
          <p:cNvSpPr/>
          <p:nvPr>
            <p:ph type="sldImg"/>
          </p:nvPr>
        </p:nvSpPr>
        <p:spPr>
          <a:prstGeom prst="rect">
            <a:avLst/>
          </a:prstGeom>
        </p:spPr>
        <p:txBody>
          <a:bodyPr/>
          <a:lstStyle/>
          <a:p>
            <a:pPr/>
          </a:p>
        </p:txBody>
      </p:sp>
      <p:sp>
        <p:nvSpPr>
          <p:cNvPr id="203" name="Shape 203"/>
          <p:cNvSpPr/>
          <p:nvPr>
            <p:ph type="body" sz="quarter" idx="1"/>
          </p:nvPr>
        </p:nvSpPr>
        <p:spPr>
          <a:prstGeom prst="rect">
            <a:avLst/>
          </a:prstGeom>
        </p:spPr>
        <p:txBody>
          <a:bodyPr/>
          <a:lstStyle/>
          <a:p>
            <a:pPr>
              <a:defRPr sz="1500"/>
            </a:pPr>
            <a:r>
              <a:t>Hypervisor</a:t>
            </a:r>
          </a:p>
          <a:p>
            <a:pPr>
              <a:defRPr sz="1500"/>
            </a:pPr>
            <a:r>
              <a:t>	- handles CPU, MEM, HDD, NETWORKIG for VM</a:t>
            </a:r>
          </a:p>
          <a:p>
            <a:pPr>
              <a:defRPr sz="1500"/>
            </a:pPr>
            <a:r>
              <a:t>VM</a:t>
            </a:r>
          </a:p>
          <a:p>
            <a:pPr>
              <a:defRPr sz="1500"/>
            </a:pPr>
            <a:r>
              <a:t>	- provides virtual HW for guest OS. VM looks like a real machine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Shape 208"/>
          <p:cNvSpPr/>
          <p:nvPr>
            <p:ph type="sldImg"/>
          </p:nvPr>
        </p:nvSpPr>
        <p:spPr>
          <a:prstGeom prst="rect">
            <a:avLst/>
          </a:prstGeom>
        </p:spPr>
        <p:txBody>
          <a:bodyPr/>
          <a:lstStyle/>
          <a:p>
            <a:pPr/>
          </a:p>
        </p:txBody>
      </p:sp>
      <p:sp>
        <p:nvSpPr>
          <p:cNvPr id="209" name="Shape 209"/>
          <p:cNvSpPr/>
          <p:nvPr>
            <p:ph type="body" sz="quarter" idx="1"/>
          </p:nvPr>
        </p:nvSpPr>
        <p:spPr>
          <a:prstGeom prst="rect">
            <a:avLst/>
          </a:prstGeom>
        </p:spPr>
        <p:txBody>
          <a:bodyPr/>
          <a:lstStyle/>
          <a:p>
            <a:pPr>
              <a:defRPr sz="1500"/>
            </a:pPr>
            <a:r>
              <a:t>Unlike a VM which provides hardware virtualization, a container provides operating-system-level virtualization by abstracting the “user space”.</a:t>
            </a:r>
          </a:p>
          <a:p>
            <a:pPr>
              <a:defRPr sz="1500"/>
            </a:pPr>
            <a:r>
              <a:t>For all intent and purposes, containers look like a VM. For example, they have private space for processing, can execute commands as root, have a private network interface and IP address, allow custom routes and iptable rules, can mount file systems, and etc.</a:t>
            </a:r>
          </a:p>
          <a:p>
            <a:pPr>
              <a:defRPr sz="1500"/>
            </a:pPr>
            <a:r>
              <a:t>The one big difference between containers and VMs is that containers *share* the host system’s kernel with other containers.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Shape 214"/>
          <p:cNvSpPr/>
          <p:nvPr>
            <p:ph type="sldImg"/>
          </p:nvPr>
        </p:nvSpPr>
        <p:spPr>
          <a:prstGeom prst="rect">
            <a:avLst/>
          </a:prstGeom>
        </p:spPr>
        <p:txBody>
          <a:bodyPr/>
          <a:lstStyle/>
          <a:p>
            <a:pPr/>
          </a:p>
        </p:txBody>
      </p:sp>
      <p:sp>
        <p:nvSpPr>
          <p:cNvPr id="215" name="Shape 215"/>
          <p:cNvSpPr/>
          <p:nvPr>
            <p:ph type="body" sz="quarter" idx="1"/>
          </p:nvPr>
        </p:nvSpPr>
        <p:spPr>
          <a:prstGeom prst="rect">
            <a:avLst/>
          </a:prstGeom>
        </p:spPr>
        <p:txBody>
          <a:bodyPr/>
          <a:lstStyle/>
          <a:p>
            <a:pPr>
              <a:defRPr sz="1500"/>
            </a:pPr>
            <a:r>
              <a:t>Cgroups - is a Linux kernel feature that limits, accounts for, and isolates the resource usage (CPU, memory, disk I/O, network, etc.) of a collection of processes. Started at Google 2006 as “process containers”. 2007 renamed to cgroups </a:t>
            </a:r>
          </a:p>
          <a:p>
            <a:pPr lvl="1">
              <a:defRPr sz="1500"/>
            </a:pPr>
            <a:r>
              <a:t>Resource limiting - groups can be set to not exceed a configured memory limit, which also includes the file system cache</a:t>
            </a:r>
          </a:p>
          <a:p>
            <a:pPr lvl="1">
              <a:defRPr sz="1500"/>
            </a:pPr>
            <a:r>
              <a:t>Prioritization - some groups may get a larger share of CPU utilization or disk I/O throughput</a:t>
            </a:r>
          </a:p>
          <a:p>
            <a:pPr lvl="1">
              <a:defRPr sz="1500"/>
            </a:pPr>
            <a:r>
              <a:t>Accounting - measures a group's resource usage, which may be used, for example, for billing purposes</a:t>
            </a:r>
          </a:p>
          <a:p>
            <a:pPr lvl="1">
              <a:defRPr sz="1500"/>
            </a:pPr>
            <a:r>
              <a:t>Control - freezing groups of processes, their checkpointing and restarting</a:t>
            </a:r>
          </a:p>
          <a:p>
            <a:pPr>
              <a:defRPr sz="1500"/>
            </a:pPr>
            <a:r>
              <a:t>LXC - OS level virtualization  method for running multiple isolated Linux systems (containers) on a control host using a single Linux kernel. Combines the kernel's cgroups and support for isolated namespaces to provide an isolated environment for applications.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Shape 219"/>
          <p:cNvSpPr/>
          <p:nvPr>
            <p:ph type="sldImg"/>
          </p:nvPr>
        </p:nvSpPr>
        <p:spPr>
          <a:prstGeom prst="rect">
            <a:avLst/>
          </a:prstGeom>
        </p:spPr>
        <p:txBody>
          <a:bodyPr/>
          <a:lstStyle/>
          <a:p>
            <a:pPr/>
          </a:p>
        </p:txBody>
      </p:sp>
      <p:sp>
        <p:nvSpPr>
          <p:cNvPr id="220" name="Shape 220"/>
          <p:cNvSpPr/>
          <p:nvPr>
            <p:ph type="body" sz="quarter" idx="1"/>
          </p:nvPr>
        </p:nvSpPr>
        <p:spPr>
          <a:prstGeom prst="rect">
            <a:avLst/>
          </a:prstGeom>
        </p:spPr>
        <p:txBody>
          <a:bodyPr/>
          <a:lstStyle/>
          <a:p>
            <a:pPr>
              <a:defRPr sz="1500"/>
            </a:pPr>
            <a:r>
              <a:t>Docker is an open platform for developing, shipping, and running applications. Docker enables you to separate your applications from your infrastructure so you can deliver software quickly. With Docker, you can manage your infrastructure in the same ways you manage your applications. By taking advantage of Docker’s methodologies for shipping, testing, and deploying code quickly, you can significantly reduce the delay between writing code and running it in production. And REMOVING “It works in my machine”</a:t>
            </a:r>
          </a:p>
          <a:p>
            <a:pPr>
              <a:defRPr sz="1500"/>
            </a:pPr>
          </a:p>
          <a:p>
            <a:pPr>
              <a:defRPr sz="1500"/>
            </a:pPr>
            <a:r>
              <a:t>Easy to use</a:t>
            </a:r>
          </a:p>
          <a:p>
            <a:pPr>
              <a:defRPr sz="1500"/>
            </a:pPr>
            <a:r>
              <a:t>Fast</a:t>
            </a:r>
          </a:p>
          <a:p>
            <a:pPr>
              <a:defRPr sz="1500"/>
            </a:pPr>
            <a:r>
              <a:t>Modularity and scalability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Shape 226"/>
          <p:cNvSpPr/>
          <p:nvPr>
            <p:ph type="sldImg"/>
          </p:nvPr>
        </p:nvSpPr>
        <p:spPr>
          <a:prstGeom prst="rect">
            <a:avLst/>
          </a:prstGeom>
        </p:spPr>
        <p:txBody>
          <a:bodyPr/>
          <a:lstStyle/>
          <a:p>
            <a:pPr/>
          </a:p>
        </p:txBody>
      </p:sp>
      <p:sp>
        <p:nvSpPr>
          <p:cNvPr id="227" name="Shape 227"/>
          <p:cNvSpPr/>
          <p:nvPr>
            <p:ph type="body" sz="quarter" idx="1"/>
          </p:nvPr>
        </p:nvSpPr>
        <p:spPr>
          <a:prstGeom prst="rect">
            <a:avLst/>
          </a:prstGeom>
        </p:spPr>
        <p:txBody>
          <a:bodyPr/>
          <a:lstStyle/>
          <a:p>
            <a:pPr>
              <a:defRPr sz="1500"/>
            </a:pPr>
            <a:r>
              <a:t>Package and run an application in a loosely isolated environment called a container.</a:t>
            </a:r>
          </a:p>
          <a:p>
            <a:pPr>
              <a:defRPr sz="1500"/>
            </a:pPr>
            <a:r>
              <a:t>Lightweight because they don’t need the extra load of a hypervisor.</a:t>
            </a:r>
          </a:p>
          <a:p>
            <a:pPr>
              <a:defRPr sz="1500"/>
            </a:pPr>
            <a:r>
              <a:t>More containers on a given hardware combination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Shape 238"/>
          <p:cNvSpPr/>
          <p:nvPr>
            <p:ph type="sldImg"/>
          </p:nvPr>
        </p:nvSpPr>
        <p:spPr>
          <a:prstGeom prst="rect">
            <a:avLst/>
          </a:prstGeom>
        </p:spPr>
        <p:txBody>
          <a:bodyPr/>
          <a:lstStyle/>
          <a:p>
            <a:pPr/>
          </a:p>
        </p:txBody>
      </p:sp>
      <p:sp>
        <p:nvSpPr>
          <p:cNvPr id="239" name="Shape 239"/>
          <p:cNvSpPr/>
          <p:nvPr>
            <p:ph type="body" sz="quarter" idx="1"/>
          </p:nvPr>
        </p:nvSpPr>
        <p:spPr>
          <a:prstGeom prst="rect">
            <a:avLst/>
          </a:prstGeom>
        </p:spPr>
        <p:txBody>
          <a:bodyPr/>
          <a:lstStyle/>
          <a:p>
            <a:pPr>
              <a:defRPr sz="1500"/>
            </a:pPr>
            <a:r>
              <a:t>Docker daemon (dockerd) listens for Docker API requests and manages Docker objects such as images, containers, networks, and volumes.</a:t>
            </a:r>
          </a:p>
          <a:p>
            <a:pPr>
              <a:defRPr sz="1500"/>
            </a:pPr>
            <a:r>
              <a:t>Docker Client what you, as the end-user of Docker, communicate with. Think of it as the UI for Docker. For example, when you run </a:t>
            </a:r>
            <a:r>
              <a:rPr i="1"/>
              <a:t>docker run</a:t>
            </a:r>
          </a:p>
          <a:p>
            <a:pPr>
              <a:defRPr sz="1500"/>
            </a:pPr>
            <a:r>
              <a:t>Docker Images read-only templates that you build from a set of instructions written in your Dockerfile. </a:t>
            </a:r>
          </a:p>
          <a:p>
            <a:pPr>
              <a:defRPr sz="1500"/>
            </a:pPr>
            <a:r>
              <a:t>Docker Containers instance of an image. You can create, start, stop, move, or delete a container using the Docker API or CLI . wraps an application’s software into an invisible box with everything the application needs to run. That includes the operating system, application code, runtime, system tools, system libraries, and etc.</a:t>
            </a:r>
          </a:p>
          <a:p>
            <a:pPr>
              <a:defRPr sz="1500"/>
            </a:pPr>
            <a:r>
              <a:t>Docker Registry stores Docker images.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13"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0" defTabSz="825500">
              <a:lnSpc>
                <a:spcPct val="100000"/>
              </a:lnSpc>
              <a:spcBef>
                <a:spcPts val="0"/>
              </a:spcBef>
              <a:buSzTx/>
              <a:buNone/>
              <a:defRPr b="1" sz="5500"/>
            </a:lvl2pPr>
            <a:lvl3pPr marL="0" indent="0" defTabSz="825500">
              <a:lnSpc>
                <a:spcPct val="100000"/>
              </a:lnSpc>
              <a:spcBef>
                <a:spcPts val="0"/>
              </a:spcBef>
              <a:buSzTx/>
              <a:buNone/>
              <a:defRPr b="1" sz="5500"/>
            </a:lvl3pPr>
            <a:lvl4pPr marL="0" indent="0" defTabSz="825500">
              <a:lnSpc>
                <a:spcPct val="100000"/>
              </a:lnSpc>
              <a:spcBef>
                <a:spcPts val="0"/>
              </a:spcBef>
              <a:buSzTx/>
              <a:buNone/>
              <a:defRPr b="1" sz="5500"/>
            </a:lvl4pPr>
            <a:lvl5pPr marL="0" indent="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0" algn="ctr">
              <a:lnSpc>
                <a:spcPct val="80000"/>
              </a:lnSpc>
              <a:spcBef>
                <a:spcPts val="0"/>
              </a:spcBef>
              <a:buSzTx/>
              <a:buNone/>
              <a:defRPr b="1" spc="-250" sz="25000"/>
            </a:lvl2pPr>
            <a:lvl3pPr marL="0" indent="0" algn="ctr">
              <a:lnSpc>
                <a:spcPct val="80000"/>
              </a:lnSpc>
              <a:spcBef>
                <a:spcPts val="0"/>
              </a:spcBef>
              <a:buSzTx/>
              <a:buNone/>
              <a:defRPr b="1" spc="-250" sz="25000"/>
            </a:lvl3pPr>
            <a:lvl4pPr marL="0" indent="0" algn="ctr">
              <a:lnSpc>
                <a:spcPct val="80000"/>
              </a:lnSpc>
              <a:spcBef>
                <a:spcPts val="0"/>
              </a:spcBef>
              <a:buSzTx/>
              <a:buNone/>
              <a:defRPr b="1" spc="-250" sz="25000"/>
            </a:lvl4pPr>
            <a:lvl5pPr marL="0" indent="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13"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13"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469900">
              <a:spcBef>
                <a:spcPts val="0"/>
              </a:spcBef>
              <a:buSzTx/>
              <a:buNone/>
              <a:defRPr spc="-170" sz="8500">
                <a:latin typeface="Helvetica Neue Medium"/>
                <a:ea typeface="Helvetica Neue Medium"/>
                <a:cs typeface="Helvetica Neue Medium"/>
                <a:sym typeface="Helvetica Neue Medium"/>
              </a:defRPr>
            </a:lvl2pPr>
            <a:lvl3pPr marL="638923" indent="-469900">
              <a:spcBef>
                <a:spcPts val="0"/>
              </a:spcBef>
              <a:buSzTx/>
              <a:buNone/>
              <a:defRPr spc="-170" sz="8500">
                <a:latin typeface="Helvetica Neue Medium"/>
                <a:ea typeface="Helvetica Neue Medium"/>
                <a:cs typeface="Helvetica Neue Medium"/>
                <a:sym typeface="Helvetica Neue Medium"/>
              </a:defRPr>
            </a:lvl3pPr>
            <a:lvl4pPr marL="638923" indent="-469900">
              <a:spcBef>
                <a:spcPts val="0"/>
              </a:spcBef>
              <a:buSzTx/>
              <a:buNone/>
              <a:defRPr spc="-170" sz="8500">
                <a:latin typeface="Helvetica Neue Medium"/>
                <a:ea typeface="Helvetica Neue Medium"/>
                <a:cs typeface="Helvetica Neue Medium"/>
                <a:sym typeface="Helvetica Neue Medium"/>
              </a:defRPr>
            </a:lvl4pPr>
            <a:lvl5pPr marL="638923" indent="-469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Image"/>
          <p:cNvSpPr/>
          <p:nvPr>
            <p:ph type="pic" sz="quarter" idx="13"/>
          </p:nvPr>
        </p:nvSpPr>
        <p:spPr>
          <a:xfrm>
            <a:off x="15760700" y="1016000"/>
            <a:ext cx="7439099" cy="5949678"/>
          </a:xfrm>
          <a:prstGeom prst="rect">
            <a:avLst/>
          </a:prstGeom>
        </p:spPr>
        <p:txBody>
          <a:bodyPr lIns="91439" tIns="45719" rIns="91439" bIns="45719">
            <a:noAutofit/>
          </a:bodyPr>
          <a:lstStyle/>
          <a:p>
            <a:pPr/>
          </a:p>
        </p:txBody>
      </p:sp>
      <p:sp>
        <p:nvSpPr>
          <p:cNvPr id="125" name="Image"/>
          <p:cNvSpPr/>
          <p:nvPr>
            <p:ph type="pic" sz="half" idx="14"/>
          </p:nvPr>
        </p:nvSpPr>
        <p:spPr>
          <a:xfrm>
            <a:off x="13500100" y="3978275"/>
            <a:ext cx="10439400" cy="12150181"/>
          </a:xfrm>
          <a:prstGeom prst="rect">
            <a:avLst/>
          </a:prstGeom>
        </p:spPr>
        <p:txBody>
          <a:bodyPr lIns="91439" tIns="45719" rIns="91439" bIns="45719">
            <a:noAutofit/>
          </a:bodyPr>
          <a:lstStyle/>
          <a:p>
            <a:pPr/>
          </a:p>
        </p:txBody>
      </p:sp>
      <p:sp>
        <p:nvSpPr>
          <p:cNvPr id="126" name="Image"/>
          <p:cNvSpPr/>
          <p:nvPr>
            <p:ph type="pic" idx="15"/>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Image"/>
          <p:cNvSpPr/>
          <p:nvPr>
            <p:ph type="pic" idx="13"/>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666699290_02_crop_3159x1892.jpeg"/>
          <p:cNvSpPr/>
          <p:nvPr>
            <p:ph type="pic" idx="13"/>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14"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0" defTabSz="825500">
              <a:lnSpc>
                <a:spcPct val="100000"/>
              </a:lnSpc>
              <a:spcBef>
                <a:spcPts val="0"/>
              </a:spcBef>
              <a:buSzTx/>
              <a:buNone/>
              <a:defRPr b="1" sz="5500"/>
            </a:lvl2pPr>
            <a:lvl3pPr marL="0" indent="0" defTabSz="825500">
              <a:lnSpc>
                <a:spcPct val="100000"/>
              </a:lnSpc>
              <a:spcBef>
                <a:spcPts val="0"/>
              </a:spcBef>
              <a:buSzTx/>
              <a:buNone/>
              <a:defRPr b="1" sz="5500"/>
            </a:lvl3pPr>
            <a:lvl4pPr marL="0" indent="0" defTabSz="825500">
              <a:lnSpc>
                <a:spcPct val="100000"/>
              </a:lnSpc>
              <a:spcBef>
                <a:spcPts val="0"/>
              </a:spcBef>
              <a:buSzTx/>
              <a:buNone/>
              <a:defRPr b="1" sz="5500"/>
            </a:lvl4pPr>
            <a:lvl5pPr marL="0" indent="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910457886_1434x1669.jpeg"/>
          <p:cNvSpPr/>
          <p:nvPr>
            <p:ph type="pic" idx="13"/>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0" defTabSz="825500">
              <a:lnSpc>
                <a:spcPct val="100000"/>
              </a:lnSpc>
              <a:spcBef>
                <a:spcPts val="0"/>
              </a:spcBef>
              <a:buSzTx/>
              <a:buNone/>
              <a:defRPr b="1" sz="5500"/>
            </a:lvl2pPr>
            <a:lvl3pPr marL="0" indent="0" defTabSz="825500">
              <a:lnSpc>
                <a:spcPct val="100000"/>
              </a:lnSpc>
              <a:spcBef>
                <a:spcPts val="0"/>
              </a:spcBef>
              <a:buSzTx/>
              <a:buNone/>
              <a:defRPr b="1" sz="5500"/>
            </a:lvl3pPr>
            <a:lvl4pPr marL="0" indent="0" defTabSz="825500">
              <a:lnSpc>
                <a:spcPct val="100000"/>
              </a:lnSpc>
              <a:spcBef>
                <a:spcPts val="0"/>
              </a:spcBef>
              <a:buSzTx/>
              <a:buNone/>
              <a:defRPr b="1" sz="5500"/>
            </a:lvl4pPr>
            <a:lvl5pPr marL="0" indent="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13"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13"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660384004_1290x1720.jpeg"/>
          <p:cNvSpPr/>
          <p:nvPr>
            <p:ph type="pic" idx="14"/>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13"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13"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0" defTabSz="825500">
              <a:lnSpc>
                <a:spcPct val="100000"/>
              </a:lnSpc>
              <a:spcBef>
                <a:spcPts val="1800"/>
              </a:spcBef>
              <a:buSzTx/>
              <a:buNone/>
              <a:defRPr spc="-55" sz="5500"/>
            </a:lvl2pPr>
            <a:lvl3pPr marL="0" indent="0" defTabSz="825500">
              <a:lnSpc>
                <a:spcPct val="100000"/>
              </a:lnSpc>
              <a:spcBef>
                <a:spcPts val="1800"/>
              </a:spcBef>
              <a:buSzTx/>
              <a:buNone/>
              <a:defRPr spc="-55" sz="5500"/>
            </a:lvl3pPr>
            <a:lvl4pPr marL="0" indent="0" defTabSz="825500">
              <a:lnSpc>
                <a:spcPct val="100000"/>
              </a:lnSpc>
              <a:spcBef>
                <a:spcPts val="1800"/>
              </a:spcBef>
              <a:buSzTx/>
              <a:buNone/>
              <a:defRPr spc="-55" sz="5500"/>
            </a:lvl4pPr>
            <a:lvl5pPr marL="0" indent="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381000" marR="0" indent="-381000" algn="l" defTabSz="2438338" rtl="0" latinLnBrk="0">
        <a:lnSpc>
          <a:spcPct val="90000"/>
        </a:lnSpc>
        <a:spcBef>
          <a:spcPts val="45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1pPr>
      <a:lvl2pPr marL="990600" marR="0" indent="-381000" algn="l" defTabSz="2438338" rtl="0" latinLnBrk="0">
        <a:lnSpc>
          <a:spcPct val="90000"/>
        </a:lnSpc>
        <a:spcBef>
          <a:spcPts val="45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2pPr>
      <a:lvl3pPr marL="1600200" marR="0" indent="-381000" algn="l" defTabSz="2438338" rtl="0" latinLnBrk="0">
        <a:lnSpc>
          <a:spcPct val="90000"/>
        </a:lnSpc>
        <a:spcBef>
          <a:spcPts val="45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3pPr>
      <a:lvl4pPr marL="2209800" marR="0" indent="-381000" algn="l" defTabSz="2438338" rtl="0" latinLnBrk="0">
        <a:lnSpc>
          <a:spcPct val="90000"/>
        </a:lnSpc>
        <a:spcBef>
          <a:spcPts val="45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4pPr>
      <a:lvl5pPr marL="2819400" marR="0" indent="-381000" algn="l" defTabSz="2438338" rtl="0" latinLnBrk="0">
        <a:lnSpc>
          <a:spcPct val="90000"/>
        </a:lnSpc>
        <a:spcBef>
          <a:spcPts val="45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5pPr>
      <a:lvl6pPr marL="3429000" marR="0" indent="-381000" algn="l" defTabSz="2438338" rtl="0" latinLnBrk="0">
        <a:lnSpc>
          <a:spcPct val="90000"/>
        </a:lnSpc>
        <a:spcBef>
          <a:spcPts val="45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6pPr>
      <a:lvl7pPr marL="4038600" marR="0" indent="-381000" algn="l" defTabSz="2438338" rtl="0" latinLnBrk="0">
        <a:lnSpc>
          <a:spcPct val="90000"/>
        </a:lnSpc>
        <a:spcBef>
          <a:spcPts val="45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7pPr>
      <a:lvl8pPr marL="4648200" marR="0" indent="-381000" algn="l" defTabSz="2438338" rtl="0" latinLnBrk="0">
        <a:lnSpc>
          <a:spcPct val="90000"/>
        </a:lnSpc>
        <a:spcBef>
          <a:spcPts val="45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8pPr>
      <a:lvl9pPr marL="5257800" marR="0" indent="-381000" algn="l" defTabSz="2438338" rtl="0" latinLnBrk="0">
        <a:lnSpc>
          <a:spcPct val="90000"/>
        </a:lnSpc>
        <a:spcBef>
          <a:spcPts val="45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1.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3.jpeg"/></Relationships>

</file>

<file path=ppt/slides/_rels/slide1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1" Type="http://schemas.openxmlformats.org/officeDocument/2006/relationships/image" Target="../media/image9.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man7.org/linux/man-pages/man7/cgroups.7.html" TargetMode="External"/><Relationship Id="rId4" Type="http://schemas.openxmlformats.org/officeDocument/2006/relationships/hyperlink" Target="https://linuxcontainers.org/lxc/introduction/" TargetMode="External"/></Relationships>

</file>

<file path=ppt/slides/_rels/slide9.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Ivo Klimsa 11 Jun 2020"/>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a:r>
              <a:t>Ivo Klimsa 11 Jun 2020</a:t>
            </a:r>
          </a:p>
        </p:txBody>
      </p:sp>
      <p:sp>
        <p:nvSpPr>
          <p:cNvPr id="152" name="Docker 101"/>
          <p:cNvSpPr txBox="1"/>
          <p:nvPr>
            <p:ph type="ctrTitle"/>
          </p:nvPr>
        </p:nvSpPr>
        <p:spPr>
          <a:prstGeom prst="rect">
            <a:avLst/>
          </a:prstGeom>
        </p:spPr>
        <p:txBody>
          <a:bodyPr/>
          <a:lstStyle/>
          <a:p>
            <a:pPr/>
            <a:r>
              <a:t>Docker 101</a:t>
            </a:r>
          </a:p>
        </p:txBody>
      </p:sp>
      <p:sp>
        <p:nvSpPr>
          <p:cNvPr id="153" name="Essential Container Concepts &amp; Docker Basics"/>
          <p:cNvSpPr txBox="1"/>
          <p:nvPr>
            <p:ph type="subTitle" sz="quarter" idx="1"/>
          </p:nvPr>
        </p:nvSpPr>
        <p:spPr>
          <a:prstGeom prst="rect">
            <a:avLst/>
          </a:prstGeom>
        </p:spPr>
        <p:txBody>
          <a:bodyPr/>
          <a:lstStyle/>
          <a:p>
            <a:pPr/>
            <a:r>
              <a:t>Essential Container Concepts &amp; Docker Basics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provides tooling and a platform to manage the lifecycle of your containers }"/>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lvl1pPr defTabSz="421004">
              <a:defRPr sz="2805"/>
            </a:lvl1pPr>
          </a:lstStyle>
          <a:p>
            <a:pPr/>
            <a:r>
              <a:t>{provides tooling and a platform to manage the lifecycle of your containers }</a:t>
            </a:r>
          </a:p>
        </p:txBody>
      </p:sp>
      <p:sp>
        <p:nvSpPr>
          <p:cNvPr id="223" name="Develop your application and its supporting components using containers.…"/>
          <p:cNvSpPr txBox="1"/>
          <p:nvPr>
            <p:ph type="body" sz="half" idx="1"/>
          </p:nvPr>
        </p:nvSpPr>
        <p:spPr>
          <a:prstGeom prst="rect">
            <a:avLst/>
          </a:prstGeom>
        </p:spPr>
        <p:txBody>
          <a:bodyPr/>
          <a:lstStyle/>
          <a:p>
            <a:pPr/>
            <a:r>
              <a:t>Develop your application and its supporting components using containers. </a:t>
            </a:r>
          </a:p>
          <a:p>
            <a:pPr/>
            <a:r>
              <a:t>The container becomes the unit for distributing and testing your application. </a:t>
            </a:r>
          </a:p>
          <a:p>
            <a:pPr/>
            <a:r>
              <a:t>When you’re ready, deploy your application into your production environment, as a container or a service. </a:t>
            </a:r>
          </a:p>
          <a:p>
            <a:pPr/>
            <a:r>
              <a:t>This works the same whether your production environment is a local data center, a cloud provider, or a hybrid of the two.</a:t>
            </a:r>
          </a:p>
        </p:txBody>
      </p:sp>
      <p:sp>
        <p:nvSpPr>
          <p:cNvPr id="224" name="Docker Platform"/>
          <p:cNvSpPr txBox="1"/>
          <p:nvPr>
            <p:ph type="title"/>
          </p:nvPr>
        </p:nvSpPr>
        <p:spPr>
          <a:prstGeom prst="rect">
            <a:avLst/>
          </a:prstGeom>
        </p:spPr>
        <p:txBody>
          <a:bodyPr/>
          <a:lstStyle/>
          <a:p>
            <a:pPr lvl="1"/>
            <a:r>
              <a:t>Docker Platform</a:t>
            </a:r>
          </a:p>
        </p:txBody>
      </p:sp>
      <p:pic>
        <p:nvPicPr>
          <p:cNvPr id="225" name="Moby-logo.png" descr="Moby-logo.png"/>
          <p:cNvPicPr>
            <a:picLocks noChangeAspect="1"/>
          </p:cNvPicPr>
          <p:nvPr/>
        </p:nvPicPr>
        <p:blipFill>
          <a:blip r:embed="rId3">
            <a:extLst/>
          </a:blip>
          <a:stretch>
            <a:fillRect/>
          </a:stretch>
        </p:blipFill>
        <p:spPr>
          <a:xfrm>
            <a:off x="14907666" y="4121150"/>
            <a:ext cx="7632701" cy="547370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client-server application}"/>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a:r>
              <a:t>{client-server application}</a:t>
            </a:r>
          </a:p>
        </p:txBody>
      </p:sp>
      <p:sp>
        <p:nvSpPr>
          <p:cNvPr id="230" name="A server which is a type of long-running program called a daemon process…"/>
          <p:cNvSpPr txBox="1"/>
          <p:nvPr>
            <p:ph type="body" sz="half" idx="1"/>
          </p:nvPr>
        </p:nvSpPr>
        <p:spPr>
          <a:xfrm>
            <a:off x="1206500" y="4194815"/>
            <a:ext cx="9779000" cy="8256630"/>
          </a:xfrm>
          <a:prstGeom prst="rect">
            <a:avLst/>
          </a:prstGeom>
        </p:spPr>
        <p:txBody>
          <a:bodyPr/>
          <a:lstStyle/>
          <a:p>
            <a:pPr/>
            <a:r>
              <a:t>A server which is a type of long-running program called a daemon process</a:t>
            </a:r>
          </a:p>
          <a:p>
            <a:pPr/>
            <a:r>
              <a:t>A REST API which specifies interfaces that programs can use to talk to the daemon and instruct it what to do.</a:t>
            </a:r>
          </a:p>
          <a:p>
            <a:pPr/>
            <a:r>
              <a:t>A command line interface (CLI)</a:t>
            </a:r>
          </a:p>
        </p:txBody>
      </p:sp>
      <p:sp>
        <p:nvSpPr>
          <p:cNvPr id="231" name="Docker Engine"/>
          <p:cNvSpPr txBox="1"/>
          <p:nvPr>
            <p:ph type="title"/>
          </p:nvPr>
        </p:nvSpPr>
        <p:spPr>
          <a:prstGeom prst="rect">
            <a:avLst/>
          </a:prstGeom>
        </p:spPr>
        <p:txBody>
          <a:bodyPr/>
          <a:lstStyle/>
          <a:p>
            <a:pPr lvl="1"/>
            <a:r>
              <a:t>Docker Engine</a:t>
            </a:r>
          </a:p>
        </p:txBody>
      </p:sp>
      <p:pic>
        <p:nvPicPr>
          <p:cNvPr id="232" name="Docker_engine-components.png" descr="Docker_engine-components.png"/>
          <p:cNvPicPr>
            <a:picLocks noChangeAspect="1"/>
          </p:cNvPicPr>
          <p:nvPr/>
        </p:nvPicPr>
        <p:blipFill>
          <a:blip r:embed="rId2">
            <a:extLst/>
          </a:blip>
          <a:stretch>
            <a:fillRect/>
          </a:stretch>
        </p:blipFill>
        <p:spPr>
          <a:xfrm>
            <a:off x="12925720" y="2192035"/>
            <a:ext cx="9440158" cy="7387116"/>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client-server}"/>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a:r>
              <a:t>{client-server}</a:t>
            </a:r>
          </a:p>
        </p:txBody>
      </p:sp>
      <p:sp>
        <p:nvSpPr>
          <p:cNvPr id="235" name="Docker Daemon…"/>
          <p:cNvSpPr txBox="1"/>
          <p:nvPr>
            <p:ph type="body" sz="half" idx="1"/>
          </p:nvPr>
        </p:nvSpPr>
        <p:spPr>
          <a:prstGeom prst="rect">
            <a:avLst/>
          </a:prstGeom>
        </p:spPr>
        <p:txBody>
          <a:bodyPr/>
          <a:lstStyle/>
          <a:p>
            <a:pPr/>
            <a:r>
              <a:t>Docker Daemon</a:t>
            </a:r>
          </a:p>
          <a:p>
            <a:pPr/>
            <a:r>
              <a:t>Docker Client</a:t>
            </a:r>
          </a:p>
          <a:p>
            <a:pPr/>
            <a:r>
              <a:t>Docker Images</a:t>
            </a:r>
          </a:p>
          <a:p>
            <a:pPr/>
            <a:r>
              <a:t>Docker Containers</a:t>
            </a:r>
          </a:p>
          <a:p>
            <a:pPr/>
            <a:r>
              <a:t>Docker Registry</a:t>
            </a:r>
          </a:p>
        </p:txBody>
      </p:sp>
      <p:sp>
        <p:nvSpPr>
          <p:cNvPr id="236" name="Docker Architecture"/>
          <p:cNvSpPr txBox="1"/>
          <p:nvPr>
            <p:ph type="title"/>
          </p:nvPr>
        </p:nvSpPr>
        <p:spPr>
          <a:prstGeom prst="rect">
            <a:avLst/>
          </a:prstGeom>
        </p:spPr>
        <p:txBody>
          <a:bodyPr/>
          <a:lstStyle>
            <a:lvl1pPr defTabSz="2340805">
              <a:defRPr spc="-163" sz="8160"/>
            </a:lvl1pPr>
          </a:lstStyle>
          <a:p>
            <a:pPr/>
            <a:r>
              <a:t>Docker Architecture</a:t>
            </a:r>
          </a:p>
        </p:txBody>
      </p:sp>
      <p:pic>
        <p:nvPicPr>
          <p:cNvPr id="237" name="Docker_architecture.png" descr="Docker_architecture.png"/>
          <p:cNvPicPr>
            <a:picLocks noChangeAspect="1"/>
          </p:cNvPicPr>
          <p:nvPr/>
        </p:nvPicPr>
        <p:blipFill>
          <a:blip r:embed="rId3">
            <a:extLst/>
          </a:blip>
          <a:stretch>
            <a:fillRect/>
          </a:stretch>
        </p:blipFill>
        <p:spPr>
          <a:xfrm>
            <a:off x="11222477" y="3934994"/>
            <a:ext cx="12846643" cy="6715601"/>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wraps an application’s software into an invisible box}"/>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lvl1pPr defTabSz="445770">
              <a:defRPr sz="2970"/>
            </a:lvl1pPr>
          </a:lstStyle>
          <a:p>
            <a:pPr/>
            <a:r>
              <a:t>{wraps an application’s software into an invisible box}</a:t>
            </a:r>
          </a:p>
        </p:txBody>
      </p:sp>
      <p:sp>
        <p:nvSpPr>
          <p:cNvPr id="242" name="Image…"/>
          <p:cNvSpPr txBox="1"/>
          <p:nvPr>
            <p:ph type="body" sz="half" idx="1"/>
          </p:nvPr>
        </p:nvSpPr>
        <p:spPr>
          <a:prstGeom prst="rect">
            <a:avLst/>
          </a:prstGeom>
        </p:spPr>
        <p:txBody>
          <a:bodyPr/>
          <a:lstStyle/>
          <a:p>
            <a:pPr marL="373380" indent="-373380" defTabSz="2389572">
              <a:spcBef>
                <a:spcPts val="4400"/>
              </a:spcBef>
              <a:defRPr sz="2940"/>
            </a:pPr>
            <a:r>
              <a:t>Image</a:t>
            </a:r>
          </a:p>
          <a:p>
            <a:pPr lvl="1" marL="970788" indent="-373380" defTabSz="2389572">
              <a:spcBef>
                <a:spcPts val="4400"/>
              </a:spcBef>
              <a:defRPr sz="2940"/>
            </a:pPr>
            <a:r>
              <a:t>Read-only template for container</a:t>
            </a:r>
          </a:p>
          <a:p>
            <a:pPr lvl="1" marL="970788" indent="-373380" defTabSz="2389572">
              <a:spcBef>
                <a:spcPts val="4400"/>
              </a:spcBef>
              <a:defRPr sz="2940"/>
            </a:pPr>
            <a:r>
              <a:t>Usually based on another image</a:t>
            </a:r>
          </a:p>
          <a:p>
            <a:pPr lvl="1" marL="970788" indent="-373380" defTabSz="2389572">
              <a:spcBef>
                <a:spcPts val="4400"/>
              </a:spcBef>
              <a:defRPr sz="2940"/>
            </a:pPr>
            <a:r>
              <a:t>Consist of layers</a:t>
            </a:r>
          </a:p>
          <a:p>
            <a:pPr lvl="1" marL="970788" indent="-373380" defTabSz="2389572">
              <a:spcBef>
                <a:spcPts val="4400"/>
              </a:spcBef>
              <a:defRPr sz="2940"/>
            </a:pPr>
            <a:r>
              <a:t>Built from Dockerfile</a:t>
            </a:r>
          </a:p>
          <a:p>
            <a:pPr marL="373380" indent="-373380" defTabSz="2389572">
              <a:spcBef>
                <a:spcPts val="4400"/>
              </a:spcBef>
              <a:defRPr sz="2940"/>
            </a:pPr>
            <a:r>
              <a:t>Container</a:t>
            </a:r>
          </a:p>
          <a:p>
            <a:pPr lvl="1" marL="970788" indent="-373380" defTabSz="2389572">
              <a:spcBef>
                <a:spcPts val="4400"/>
              </a:spcBef>
              <a:defRPr sz="2940"/>
            </a:pPr>
            <a:r>
              <a:t>Runnable instance of image</a:t>
            </a:r>
          </a:p>
          <a:p>
            <a:pPr lvl="1" marL="970788" indent="-373380" defTabSz="2389572">
              <a:spcBef>
                <a:spcPts val="4400"/>
              </a:spcBef>
              <a:defRPr sz="2940"/>
            </a:pPr>
            <a:r>
              <a:t>Isolated from other containers</a:t>
            </a:r>
          </a:p>
          <a:p>
            <a:pPr lvl="1" marL="970788" indent="-373380" defTabSz="2389572">
              <a:spcBef>
                <a:spcPts val="4400"/>
              </a:spcBef>
              <a:defRPr sz="2940"/>
            </a:pPr>
            <a:r>
              <a:t>Manageable (start, stop, delete) </a:t>
            </a:r>
          </a:p>
        </p:txBody>
      </p:sp>
      <p:sp>
        <p:nvSpPr>
          <p:cNvPr id="243" name="Docker Image &amp; Container"/>
          <p:cNvSpPr txBox="1"/>
          <p:nvPr>
            <p:ph type="title"/>
          </p:nvPr>
        </p:nvSpPr>
        <p:spPr>
          <a:prstGeom prst="rect">
            <a:avLst/>
          </a:prstGeom>
        </p:spPr>
        <p:txBody>
          <a:bodyPr/>
          <a:lstStyle>
            <a:lvl1pPr defTabSz="1779987">
              <a:defRPr spc="-124" sz="6205"/>
            </a:lvl1pPr>
          </a:lstStyle>
          <a:p>
            <a:pPr/>
            <a:r>
              <a:t>Docker Image &amp; Container</a:t>
            </a:r>
          </a:p>
        </p:txBody>
      </p:sp>
      <p:pic>
        <p:nvPicPr>
          <p:cNvPr id="244" name="Docke_layers.jpg" descr="Docke_layers.jpg"/>
          <p:cNvPicPr>
            <a:picLocks noChangeAspect="1"/>
          </p:cNvPicPr>
          <p:nvPr/>
        </p:nvPicPr>
        <p:blipFill>
          <a:blip r:embed="rId3">
            <a:extLst/>
          </a:blip>
          <a:stretch>
            <a:fillRect/>
          </a:stretch>
        </p:blipFill>
        <p:spPr>
          <a:xfrm>
            <a:off x="12669663" y="2366207"/>
            <a:ext cx="11036346" cy="8983586"/>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Docker File"/>
          <p:cNvSpPr txBox="1"/>
          <p:nvPr>
            <p:ph type="title"/>
          </p:nvPr>
        </p:nvSpPr>
        <p:spPr>
          <a:prstGeom prst="rect">
            <a:avLst/>
          </a:prstGeom>
        </p:spPr>
        <p:txBody>
          <a:bodyPr/>
          <a:lstStyle/>
          <a:p>
            <a:pPr/>
            <a:r>
              <a:t>Docker File</a:t>
            </a:r>
          </a:p>
        </p:txBody>
      </p:sp>
      <p:sp>
        <p:nvSpPr>
          <p:cNvPr id="249" name="{instructions to build an image }"/>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a:r>
              <a:t>{instructions to build an image }</a:t>
            </a:r>
          </a:p>
        </p:txBody>
      </p:sp>
      <p:sp>
        <p:nvSpPr>
          <p:cNvPr id="250" name="# Nginx…"/>
          <p:cNvSpPr txBox="1"/>
          <p:nvPr/>
        </p:nvSpPr>
        <p:spPr>
          <a:xfrm>
            <a:off x="1206741" y="5149849"/>
            <a:ext cx="17250630" cy="341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457200">
              <a:lnSpc>
                <a:spcPts val="4800"/>
              </a:lnSpc>
              <a:spcBef>
                <a:spcPts val="0"/>
              </a:spcBef>
              <a:defRPr sz="2500">
                <a:solidFill>
                  <a:srgbClr val="228B22"/>
                </a:solidFill>
                <a:latin typeface="Menlo Regular"/>
                <a:ea typeface="Menlo Regular"/>
                <a:cs typeface="Menlo Regular"/>
                <a:sym typeface="Menlo Regular"/>
              </a:defRPr>
            </a:pPr>
            <a:r>
              <a:t># Nginx</a:t>
            </a:r>
            <a:endParaRPr>
              <a:solidFill>
                <a:srgbClr val="333333"/>
              </a:solidFill>
            </a:endParaRPr>
          </a:p>
          <a:p>
            <a:pPr defTabSz="457200">
              <a:lnSpc>
                <a:spcPts val="4800"/>
              </a:lnSpc>
              <a:spcBef>
                <a:spcPts val="0"/>
              </a:spcBef>
              <a:defRPr sz="2500">
                <a:solidFill>
                  <a:srgbClr val="228B22"/>
                </a:solidFill>
                <a:latin typeface="Menlo Regular"/>
                <a:ea typeface="Menlo Regular"/>
                <a:cs typeface="Menlo Regular"/>
                <a:sym typeface="Menlo Regular"/>
              </a:defRPr>
            </a:pPr>
            <a:r>
              <a:t>#</a:t>
            </a:r>
            <a:endParaRPr>
              <a:solidFill>
                <a:srgbClr val="333333"/>
              </a:solidFill>
            </a:endParaRPr>
          </a:p>
          <a:p>
            <a:pPr defTabSz="457200">
              <a:lnSpc>
                <a:spcPts val="4800"/>
              </a:lnSpc>
              <a:spcBef>
                <a:spcPts val="0"/>
              </a:spcBef>
              <a:defRPr sz="2500">
                <a:solidFill>
                  <a:srgbClr val="228B22"/>
                </a:solidFill>
                <a:latin typeface="Menlo Regular"/>
                <a:ea typeface="Menlo Regular"/>
                <a:cs typeface="Menlo Regular"/>
                <a:sym typeface="Menlo Regular"/>
              </a:defRPr>
            </a:pPr>
            <a:r>
              <a:t># VERSION               0.0.1</a:t>
            </a:r>
            <a:endParaRPr>
              <a:solidFill>
                <a:srgbClr val="333333"/>
              </a:solidFill>
            </a:endParaRPr>
          </a:p>
          <a:p>
            <a:pPr defTabSz="457200">
              <a:lnSpc>
                <a:spcPts val="4800"/>
              </a:lnSpc>
              <a:spcBef>
                <a:spcPts val="0"/>
              </a:spcBef>
              <a:defRPr sz="2500">
                <a:solidFill>
                  <a:srgbClr val="333333"/>
                </a:solidFill>
                <a:latin typeface="Menlo Regular"/>
                <a:ea typeface="Menlo Regular"/>
                <a:cs typeface="Menlo Regular"/>
                <a:sym typeface="Menlo Regular"/>
              </a:defRPr>
            </a:pPr>
          </a:p>
          <a:p>
            <a:pPr defTabSz="457200">
              <a:lnSpc>
                <a:spcPts val="4800"/>
              </a:lnSpc>
              <a:spcBef>
                <a:spcPts val="0"/>
              </a:spcBef>
              <a:defRPr sz="2500">
                <a:solidFill>
                  <a:srgbClr val="CD5555"/>
                </a:solidFill>
                <a:latin typeface="Menlo Regular"/>
                <a:ea typeface="Menlo Regular"/>
                <a:cs typeface="Menlo Regular"/>
                <a:sym typeface="Menlo Regular"/>
              </a:defRPr>
            </a:pPr>
            <a:r>
              <a:rPr>
                <a:solidFill>
                  <a:srgbClr val="8B008B"/>
                </a:solidFill>
              </a:rPr>
              <a:t>FROM</a:t>
            </a:r>
            <a:r>
              <a:t>      ubuntu</a:t>
            </a:r>
            <a:endParaRPr>
              <a:solidFill>
                <a:srgbClr val="333333"/>
              </a:solidFill>
            </a:endParaRPr>
          </a:p>
          <a:p>
            <a:pPr defTabSz="457200">
              <a:lnSpc>
                <a:spcPts val="4800"/>
              </a:lnSpc>
              <a:spcBef>
                <a:spcPts val="0"/>
              </a:spcBef>
              <a:defRPr sz="2500">
                <a:solidFill>
                  <a:srgbClr val="CD5555"/>
                </a:solidFill>
                <a:latin typeface="Menlo Regular"/>
                <a:ea typeface="Menlo Regular"/>
                <a:cs typeface="Menlo Regular"/>
                <a:sym typeface="Menlo Regular"/>
              </a:defRPr>
            </a:pPr>
            <a:r>
              <a:rPr>
                <a:solidFill>
                  <a:srgbClr val="8B008B"/>
                </a:solidFill>
              </a:rPr>
              <a:t>LABEL</a:t>
            </a:r>
            <a:r>
              <a:t> Description="This image is used to start the foobar executable" Vendor="ACME Products" Version="1.0"</a:t>
            </a:r>
            <a:endParaRPr>
              <a:solidFill>
                <a:srgbClr val="333333"/>
              </a:solidFill>
            </a:endParaRPr>
          </a:p>
          <a:p>
            <a:pPr defTabSz="457200">
              <a:lnSpc>
                <a:spcPts val="4800"/>
              </a:lnSpc>
              <a:spcBef>
                <a:spcPts val="0"/>
              </a:spcBef>
              <a:defRPr sz="2500">
                <a:solidFill>
                  <a:srgbClr val="333333"/>
                </a:solidFill>
                <a:latin typeface="Menlo Regular"/>
                <a:ea typeface="Menlo Regular"/>
                <a:cs typeface="Menlo Regular"/>
                <a:sym typeface="Menlo Regular"/>
              </a:defRPr>
            </a:pPr>
            <a:r>
              <a:rPr>
                <a:solidFill>
                  <a:srgbClr val="8B008B"/>
                </a:solidFill>
              </a:rPr>
              <a:t>RUN </a:t>
            </a:r>
            <a:r>
              <a:t>apt-get update &amp;&amp; apt-get install </a:t>
            </a:r>
            <a:r>
              <a:rPr>
                <a:solidFill>
                  <a:srgbClr val="8B008B"/>
                </a:solidFill>
              </a:rPr>
              <a:t>-y</a:t>
            </a:r>
            <a:r>
              <a:t> inotify-tools nginx apache2 openssh-server</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Swarm, K8s, OPENSHIFT}"/>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a:r>
              <a:t>{Swarm, K8s, OPENSHIFT}</a:t>
            </a:r>
          </a:p>
        </p:txBody>
      </p:sp>
      <p:sp>
        <p:nvSpPr>
          <p:cNvPr id="255" name="Docker Swarm…"/>
          <p:cNvSpPr txBox="1"/>
          <p:nvPr>
            <p:ph type="body" sz="half" idx="1"/>
          </p:nvPr>
        </p:nvSpPr>
        <p:spPr>
          <a:xfrm>
            <a:off x="1206500" y="4194815"/>
            <a:ext cx="9779000" cy="8256630"/>
          </a:xfrm>
          <a:prstGeom prst="rect">
            <a:avLst/>
          </a:prstGeom>
        </p:spPr>
        <p:txBody>
          <a:bodyPr/>
          <a:lstStyle/>
          <a:p>
            <a:pPr/>
            <a:r>
              <a:t>Docker Swarm </a:t>
            </a:r>
          </a:p>
          <a:p>
            <a:pPr/>
            <a:r>
              <a:t>Openshift</a:t>
            </a:r>
          </a:p>
          <a:p>
            <a:pPr/>
            <a:r>
              <a:t>Kubernetes</a:t>
            </a:r>
          </a:p>
        </p:txBody>
      </p:sp>
      <p:sp>
        <p:nvSpPr>
          <p:cNvPr id="256" name="Container Orchestration"/>
          <p:cNvSpPr txBox="1"/>
          <p:nvPr>
            <p:ph type="title"/>
          </p:nvPr>
        </p:nvSpPr>
        <p:spPr>
          <a:prstGeom prst="rect">
            <a:avLst/>
          </a:prstGeom>
        </p:spPr>
        <p:txBody>
          <a:bodyPr/>
          <a:lstStyle>
            <a:lvl1pPr defTabSz="1950671">
              <a:defRPr spc="-136" sz="6800"/>
            </a:lvl1pPr>
          </a:lstStyle>
          <a:p>
            <a:pPr/>
            <a:r>
              <a:t>Container Orchestration</a:t>
            </a:r>
          </a:p>
        </p:txBody>
      </p:sp>
      <p:pic>
        <p:nvPicPr>
          <p:cNvPr id="257" name="container-orchestration-diagram-1.png" descr="container-orchestration-diagram-1.png"/>
          <p:cNvPicPr>
            <a:picLocks noChangeAspect="1"/>
          </p:cNvPicPr>
          <p:nvPr/>
        </p:nvPicPr>
        <p:blipFill>
          <a:blip r:embed="rId3">
            <a:extLst/>
          </a:blip>
          <a:stretch>
            <a:fillRect/>
          </a:stretch>
        </p:blipFill>
        <p:spPr>
          <a:xfrm>
            <a:off x="11147690" y="3097234"/>
            <a:ext cx="12996218" cy="7521532"/>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DOCKER 101"/>
          <p:cNvSpPr txBox="1"/>
          <p:nvPr>
            <p:ph type="title"/>
          </p:nvPr>
        </p:nvSpPr>
        <p:spPr>
          <a:prstGeom prst="rect">
            <a:avLst/>
          </a:prstGeom>
        </p:spPr>
        <p:txBody>
          <a:bodyPr/>
          <a:lstStyle/>
          <a:p>
            <a:pPr/>
            <a:r>
              <a:t>DOCKER 101</a:t>
            </a:r>
          </a:p>
        </p:txBody>
      </p:sp>
      <p:sp>
        <p:nvSpPr>
          <p:cNvPr id="156" name="{essentials}"/>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a:r>
              <a:t>{essentials}</a:t>
            </a:r>
          </a:p>
        </p:txBody>
      </p:sp>
      <p:sp>
        <p:nvSpPr>
          <p:cNvPr id="157" name="History…"/>
          <p:cNvSpPr txBox="1"/>
          <p:nvPr>
            <p:ph type="body" idx="1"/>
          </p:nvPr>
        </p:nvSpPr>
        <p:spPr>
          <a:xfrm>
            <a:off x="1206500" y="4243609"/>
            <a:ext cx="21971000" cy="8256012"/>
          </a:xfrm>
          <a:prstGeom prst="rect">
            <a:avLst/>
          </a:prstGeom>
        </p:spPr>
        <p:txBody>
          <a:bodyPr/>
          <a:lstStyle/>
          <a:p>
            <a:pPr marL="698500" indent="-698500">
              <a:buSzPct val="123000"/>
              <a:buChar char="•"/>
            </a:pPr>
            <a:r>
              <a:t>History</a:t>
            </a:r>
          </a:p>
          <a:p>
            <a:pPr marL="698500" indent="-698500">
              <a:buSzPct val="123000"/>
              <a:buChar char="•"/>
            </a:pPr>
            <a:r>
              <a:t>Virtual Machine</a:t>
            </a:r>
          </a:p>
          <a:p>
            <a:pPr marL="698500" indent="-698500">
              <a:buSzPct val="123000"/>
              <a:buChar char="•"/>
            </a:pPr>
            <a:r>
              <a:t>Container systems</a:t>
            </a:r>
          </a:p>
          <a:p>
            <a:pPr marL="698500" indent="-698500">
              <a:buSzPct val="123000"/>
              <a:buChar char="•"/>
            </a:pPr>
            <a:r>
              <a:t>Docker</a:t>
            </a:r>
          </a:p>
          <a:p>
            <a:pPr marL="698500" indent="-698500">
              <a:buSzPct val="123000"/>
              <a:buChar char="•"/>
            </a:pPr>
            <a:r>
              <a:t>Orchestration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Before everything"/>
          <p:cNvSpPr txBox="1"/>
          <p:nvPr>
            <p:ph type="title"/>
          </p:nvPr>
        </p:nvSpPr>
        <p:spPr>
          <a:prstGeom prst="rect">
            <a:avLst/>
          </a:prstGeom>
        </p:spPr>
        <p:txBody>
          <a:bodyPr/>
          <a:lstStyle/>
          <a:p>
            <a:pPr/>
            <a:r>
              <a:t>Before everything</a:t>
            </a:r>
          </a:p>
        </p:txBody>
      </p:sp>
      <p:sp>
        <p:nvSpPr>
          <p:cNvPr id="160" name="Slide Subtitle"/>
          <p:cNvSpPr txBox="1"/>
          <p:nvPr>
            <p:ph type="body" idx="13"/>
          </p:nvPr>
        </p:nvSpPr>
        <p:spPr>
          <a:prstGeom prst="rect">
            <a:avLst/>
          </a:prstGeom>
        </p:spPr>
        <p:txBody>
          <a:bodyPr/>
          <a:lstStyle/>
          <a:p>
            <a:pPr/>
          </a:p>
        </p:txBody>
      </p:sp>
      <p:pic>
        <p:nvPicPr>
          <p:cNvPr id="161" name="linux-2025130_640.png" descr="linux-2025130_640.png"/>
          <p:cNvPicPr>
            <a:picLocks noChangeAspect="1"/>
          </p:cNvPicPr>
          <p:nvPr/>
        </p:nvPicPr>
        <p:blipFill>
          <a:blip r:embed="rId3">
            <a:extLst/>
          </a:blip>
          <a:stretch>
            <a:fillRect/>
          </a:stretch>
        </p:blipFill>
        <p:spPr>
          <a:xfrm>
            <a:off x="8839200" y="4000500"/>
            <a:ext cx="6718300" cy="8128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Linux"/>
          <p:cNvSpPr txBox="1"/>
          <p:nvPr>
            <p:ph type="title"/>
          </p:nvPr>
        </p:nvSpPr>
        <p:spPr>
          <a:prstGeom prst="rect">
            <a:avLst/>
          </a:prstGeom>
        </p:spPr>
        <p:txBody>
          <a:bodyPr/>
          <a:lstStyle/>
          <a:p>
            <a:pPr/>
            <a:r>
              <a:t>Linux</a:t>
            </a:r>
          </a:p>
        </p:txBody>
      </p:sp>
      <p:sp>
        <p:nvSpPr>
          <p:cNvPr id="166" name="{foundation of containers}"/>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a:r>
              <a:t>{foundation of containers}</a:t>
            </a:r>
          </a:p>
        </p:txBody>
      </p:sp>
      <p:sp>
        <p:nvSpPr>
          <p:cNvPr id="167" name="Kernel…"/>
          <p:cNvSpPr txBox="1"/>
          <p:nvPr>
            <p:ph type="body" idx="1"/>
          </p:nvPr>
        </p:nvSpPr>
        <p:spPr>
          <a:prstGeom prst="rect">
            <a:avLst/>
          </a:prstGeom>
        </p:spPr>
        <p:txBody>
          <a:bodyPr/>
          <a:lstStyle/>
          <a:p>
            <a:pPr/>
            <a:r>
              <a:t>Kernel </a:t>
            </a:r>
          </a:p>
          <a:p>
            <a:pPr lvl="1"/>
            <a:r>
              <a:t>Computer program that is heart of a computer operating system.</a:t>
            </a:r>
          </a:p>
          <a:p>
            <a:pPr/>
            <a:r>
              <a:t>NameSpaces</a:t>
            </a:r>
          </a:p>
          <a:p>
            <a:pPr lvl="1"/>
            <a:r>
              <a:t>Allow partitioning of kernel resources.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Back to 70’s"/>
          <p:cNvSpPr txBox="1"/>
          <p:nvPr>
            <p:ph type="title"/>
          </p:nvPr>
        </p:nvSpPr>
        <p:spPr>
          <a:prstGeom prst="rect">
            <a:avLst/>
          </a:prstGeom>
        </p:spPr>
        <p:txBody>
          <a:bodyPr/>
          <a:lstStyle/>
          <a:p>
            <a:pPr/>
            <a:r>
              <a:t>Back to 70’s</a:t>
            </a:r>
          </a:p>
        </p:txBody>
      </p:sp>
      <p:sp>
        <p:nvSpPr>
          <p:cNvPr id="172" name="Slide Subtitle"/>
          <p:cNvSpPr txBox="1"/>
          <p:nvPr>
            <p:ph type="body" idx="13"/>
          </p:nvPr>
        </p:nvSpPr>
        <p:spPr>
          <a:prstGeom prst="rect">
            <a:avLst/>
          </a:prstGeom>
        </p:spPr>
        <p:txBody>
          <a:bodyPr/>
          <a:lstStyle/>
          <a:p>
            <a:pPr/>
          </a:p>
        </p:txBody>
      </p:sp>
      <p:sp>
        <p:nvSpPr>
          <p:cNvPr id="173" name="CHROOT"/>
          <p:cNvSpPr txBox="1"/>
          <p:nvPr/>
        </p:nvSpPr>
        <p:spPr>
          <a:xfrm>
            <a:off x="4302138" y="8423423"/>
            <a:ext cx="1845971" cy="585113"/>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lvl1pPr>
          </a:lstStyle>
          <a:p>
            <a:pPr/>
            <a:r>
              <a:t>CHROOT</a:t>
            </a:r>
          </a:p>
        </p:txBody>
      </p:sp>
      <p:pic>
        <p:nvPicPr>
          <p:cNvPr id="174" name="linux-2025130_640.png" descr="linux-2025130_640.png"/>
          <p:cNvPicPr>
            <a:picLocks noChangeAspect="1"/>
          </p:cNvPicPr>
          <p:nvPr/>
        </p:nvPicPr>
        <p:blipFill>
          <a:blip r:embed="rId3">
            <a:extLst/>
          </a:blip>
          <a:stretch>
            <a:fillRect/>
          </a:stretch>
        </p:blipFill>
        <p:spPr>
          <a:xfrm>
            <a:off x="6085125" y="4900040"/>
            <a:ext cx="1596163" cy="1931085"/>
          </a:xfrm>
          <a:prstGeom prst="rect">
            <a:avLst/>
          </a:prstGeom>
          <a:ln w="12700">
            <a:miter lim="400000"/>
          </a:ln>
        </p:spPr>
      </p:pic>
      <p:pic>
        <p:nvPicPr>
          <p:cNvPr id="175" name="mainframe-35647_640.png" descr="mainframe-35647_640.png"/>
          <p:cNvPicPr>
            <a:picLocks noChangeAspect="1"/>
          </p:cNvPicPr>
          <p:nvPr/>
        </p:nvPicPr>
        <p:blipFill>
          <a:blip r:embed="rId4">
            <a:extLst/>
          </a:blip>
          <a:stretch>
            <a:fillRect/>
          </a:stretch>
        </p:blipFill>
        <p:spPr>
          <a:xfrm>
            <a:off x="2472001" y="4635904"/>
            <a:ext cx="1979013" cy="2459357"/>
          </a:xfrm>
          <a:prstGeom prst="rect">
            <a:avLst/>
          </a:prstGeom>
          <a:ln w="12700">
            <a:miter lim="400000"/>
          </a:ln>
        </p:spPr>
      </p:pic>
      <p:pic>
        <p:nvPicPr>
          <p:cNvPr id="176" name="jail-house-304912_640.png" descr="jail-house-304912_640.png"/>
          <p:cNvPicPr>
            <a:picLocks noChangeAspect="1"/>
          </p:cNvPicPr>
          <p:nvPr/>
        </p:nvPicPr>
        <p:blipFill>
          <a:blip r:embed="rId5">
            <a:extLst/>
          </a:blip>
          <a:stretch>
            <a:fillRect/>
          </a:stretch>
        </p:blipFill>
        <p:spPr>
          <a:xfrm>
            <a:off x="7216993" y="7707565"/>
            <a:ext cx="1979014" cy="2016829"/>
          </a:xfrm>
          <a:prstGeom prst="rect">
            <a:avLst/>
          </a:prstGeom>
          <a:ln w="12700">
            <a:miter lim="400000"/>
          </a:ln>
        </p:spPr>
      </p:pic>
      <p:pic>
        <p:nvPicPr>
          <p:cNvPr id="177" name="devil-29973_640.png" descr="devil-29973_640.png"/>
          <p:cNvPicPr>
            <a:picLocks noChangeAspect="1"/>
          </p:cNvPicPr>
          <p:nvPr/>
        </p:nvPicPr>
        <p:blipFill>
          <a:blip r:embed="rId6">
            <a:extLst/>
          </a:blip>
          <a:stretch>
            <a:fillRect/>
          </a:stretch>
        </p:blipFill>
        <p:spPr>
          <a:xfrm>
            <a:off x="9021653" y="4900040"/>
            <a:ext cx="1596162" cy="1770440"/>
          </a:xfrm>
          <a:prstGeom prst="rect">
            <a:avLst/>
          </a:prstGeom>
          <a:ln w="12700">
            <a:miter lim="400000"/>
          </a:ln>
        </p:spPr>
      </p:pic>
      <p:pic>
        <p:nvPicPr>
          <p:cNvPr id="178" name="Moby-logo.png" descr="Moby-logo.png"/>
          <p:cNvPicPr>
            <a:picLocks noChangeAspect="1"/>
          </p:cNvPicPr>
          <p:nvPr/>
        </p:nvPicPr>
        <p:blipFill>
          <a:blip r:embed="rId7">
            <a:extLst/>
          </a:blip>
          <a:stretch>
            <a:fillRect/>
          </a:stretch>
        </p:blipFill>
        <p:spPr>
          <a:xfrm>
            <a:off x="17470084" y="7899054"/>
            <a:ext cx="2278294" cy="1633851"/>
          </a:xfrm>
          <a:prstGeom prst="rect">
            <a:avLst/>
          </a:prstGeom>
          <a:ln w="12700">
            <a:miter lim="400000"/>
          </a:ln>
        </p:spPr>
      </p:pic>
      <p:pic>
        <p:nvPicPr>
          <p:cNvPr id="179" name="sun-1265199_640.png" descr="sun-1265199_640.png"/>
          <p:cNvPicPr>
            <a:picLocks noChangeAspect="1"/>
          </p:cNvPicPr>
          <p:nvPr/>
        </p:nvPicPr>
        <p:blipFill>
          <a:blip r:embed="rId8">
            <a:extLst/>
          </a:blip>
          <a:stretch>
            <a:fillRect/>
          </a:stretch>
        </p:blipFill>
        <p:spPr>
          <a:xfrm>
            <a:off x="10264891" y="7486301"/>
            <a:ext cx="2459356" cy="2459357"/>
          </a:xfrm>
          <a:prstGeom prst="rect">
            <a:avLst/>
          </a:prstGeom>
          <a:ln w="12700">
            <a:miter lim="400000"/>
          </a:ln>
        </p:spPr>
      </p:pic>
      <p:pic>
        <p:nvPicPr>
          <p:cNvPr id="180" name="google-408194_640.png" descr="google-408194_640.png"/>
          <p:cNvPicPr>
            <a:picLocks noChangeAspect="1"/>
          </p:cNvPicPr>
          <p:nvPr/>
        </p:nvPicPr>
        <p:blipFill>
          <a:blip r:embed="rId9">
            <a:extLst/>
          </a:blip>
          <a:stretch>
            <a:fillRect/>
          </a:stretch>
        </p:blipFill>
        <p:spPr>
          <a:xfrm>
            <a:off x="12085180" y="5341444"/>
            <a:ext cx="2604555" cy="1302278"/>
          </a:xfrm>
          <a:prstGeom prst="rect">
            <a:avLst/>
          </a:prstGeom>
          <a:ln w="12700">
            <a:miter lim="400000"/>
          </a:ln>
        </p:spPr>
      </p:pic>
      <p:pic>
        <p:nvPicPr>
          <p:cNvPr id="181" name="container-307872_640.png" descr="container-307872_640.png"/>
          <p:cNvPicPr>
            <a:picLocks noChangeAspect="1"/>
          </p:cNvPicPr>
          <p:nvPr/>
        </p:nvPicPr>
        <p:blipFill>
          <a:blip r:embed="rId10">
            <a:extLst/>
          </a:blip>
          <a:stretch>
            <a:fillRect/>
          </a:stretch>
        </p:blipFill>
        <p:spPr>
          <a:xfrm>
            <a:off x="14009101" y="8200376"/>
            <a:ext cx="2176130" cy="1302278"/>
          </a:xfrm>
          <a:prstGeom prst="rect">
            <a:avLst/>
          </a:prstGeom>
          <a:ln w="12700">
            <a:miter lim="400000"/>
          </a:ln>
        </p:spPr>
      </p:pic>
      <p:pic>
        <p:nvPicPr>
          <p:cNvPr id="182" name="k8s.png" descr="k8s.png"/>
          <p:cNvPicPr>
            <a:picLocks noChangeAspect="1"/>
          </p:cNvPicPr>
          <p:nvPr/>
        </p:nvPicPr>
        <p:blipFill>
          <a:blip r:embed="rId11">
            <a:extLst/>
          </a:blip>
          <a:stretch>
            <a:fillRect/>
          </a:stretch>
        </p:blipFill>
        <p:spPr>
          <a:xfrm>
            <a:off x="19093628" y="4900040"/>
            <a:ext cx="1989367" cy="1931085"/>
          </a:xfrm>
          <a:prstGeom prst="rect">
            <a:avLst/>
          </a:prstGeom>
          <a:ln w="12700">
            <a:miter lim="400000"/>
          </a:ln>
        </p:spPr>
      </p:pic>
      <p:sp>
        <p:nvSpPr>
          <p:cNvPr id="183" name="LMCTFY"/>
          <p:cNvSpPr txBox="1"/>
          <p:nvPr/>
        </p:nvSpPr>
        <p:spPr>
          <a:xfrm>
            <a:off x="16157101" y="5700026"/>
            <a:ext cx="1747623" cy="585113"/>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lvl1pPr>
          </a:lstStyle>
          <a:p>
            <a:pPr/>
            <a:r>
              <a:t>LMCTFY</a:t>
            </a:r>
          </a:p>
        </p:txBody>
      </p:sp>
      <p:sp>
        <p:nvSpPr>
          <p:cNvPr id="184" name="70’s"/>
          <p:cNvSpPr txBox="1"/>
          <p:nvPr/>
        </p:nvSpPr>
        <p:spPr>
          <a:xfrm>
            <a:off x="3173725" y="3959991"/>
            <a:ext cx="575565" cy="39928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70’s</a:t>
            </a:r>
          </a:p>
        </p:txBody>
      </p:sp>
      <p:sp>
        <p:nvSpPr>
          <p:cNvPr id="185" name="1979"/>
          <p:cNvSpPr txBox="1"/>
          <p:nvPr/>
        </p:nvSpPr>
        <p:spPr>
          <a:xfrm>
            <a:off x="4885525" y="10162938"/>
            <a:ext cx="679197" cy="3992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1979</a:t>
            </a:r>
          </a:p>
        </p:txBody>
      </p:sp>
      <p:sp>
        <p:nvSpPr>
          <p:cNvPr id="186" name="1982"/>
          <p:cNvSpPr txBox="1"/>
          <p:nvPr/>
        </p:nvSpPr>
        <p:spPr>
          <a:xfrm>
            <a:off x="6543608" y="3959991"/>
            <a:ext cx="679197" cy="39928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1982</a:t>
            </a:r>
          </a:p>
        </p:txBody>
      </p:sp>
      <p:sp>
        <p:nvSpPr>
          <p:cNvPr id="187" name="90’s"/>
          <p:cNvSpPr txBox="1"/>
          <p:nvPr/>
        </p:nvSpPr>
        <p:spPr>
          <a:xfrm>
            <a:off x="7918718" y="10162938"/>
            <a:ext cx="575565" cy="3992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90’s</a:t>
            </a:r>
          </a:p>
        </p:txBody>
      </p:sp>
      <p:sp>
        <p:nvSpPr>
          <p:cNvPr id="188" name="2000"/>
          <p:cNvSpPr txBox="1"/>
          <p:nvPr/>
        </p:nvSpPr>
        <p:spPr>
          <a:xfrm>
            <a:off x="9480136" y="3959991"/>
            <a:ext cx="679197" cy="39928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2000</a:t>
            </a:r>
          </a:p>
        </p:txBody>
      </p:sp>
      <p:sp>
        <p:nvSpPr>
          <p:cNvPr id="189" name="2004"/>
          <p:cNvSpPr txBox="1"/>
          <p:nvPr/>
        </p:nvSpPr>
        <p:spPr>
          <a:xfrm>
            <a:off x="11154971" y="10162938"/>
            <a:ext cx="679197" cy="3992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2004</a:t>
            </a:r>
          </a:p>
        </p:txBody>
      </p:sp>
      <p:sp>
        <p:nvSpPr>
          <p:cNvPr id="190" name="2006"/>
          <p:cNvSpPr txBox="1"/>
          <p:nvPr/>
        </p:nvSpPr>
        <p:spPr>
          <a:xfrm>
            <a:off x="13047859" y="3959991"/>
            <a:ext cx="679197" cy="39928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2006</a:t>
            </a:r>
          </a:p>
        </p:txBody>
      </p:sp>
      <p:sp>
        <p:nvSpPr>
          <p:cNvPr id="191" name="2007"/>
          <p:cNvSpPr txBox="1"/>
          <p:nvPr/>
        </p:nvSpPr>
        <p:spPr>
          <a:xfrm>
            <a:off x="14757567" y="10162938"/>
            <a:ext cx="679197" cy="3992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2007</a:t>
            </a:r>
          </a:p>
        </p:txBody>
      </p:sp>
      <p:sp>
        <p:nvSpPr>
          <p:cNvPr id="192" name="2013"/>
          <p:cNvSpPr txBox="1"/>
          <p:nvPr/>
        </p:nvSpPr>
        <p:spPr>
          <a:xfrm>
            <a:off x="16691312" y="3959991"/>
            <a:ext cx="679197" cy="39928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2013</a:t>
            </a:r>
          </a:p>
        </p:txBody>
      </p:sp>
      <p:sp>
        <p:nvSpPr>
          <p:cNvPr id="193" name="2013"/>
          <p:cNvSpPr txBox="1"/>
          <p:nvPr/>
        </p:nvSpPr>
        <p:spPr>
          <a:xfrm>
            <a:off x="17910984" y="10162938"/>
            <a:ext cx="679197" cy="3992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2013</a:t>
            </a:r>
          </a:p>
        </p:txBody>
      </p:sp>
      <p:sp>
        <p:nvSpPr>
          <p:cNvPr id="194" name="2014~2015"/>
          <p:cNvSpPr txBox="1"/>
          <p:nvPr/>
        </p:nvSpPr>
        <p:spPr>
          <a:xfrm>
            <a:off x="19390066" y="3959991"/>
            <a:ext cx="1396493" cy="39928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2014~2015</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Virtual Machines"/>
          <p:cNvSpPr txBox="1"/>
          <p:nvPr>
            <p:ph type="title"/>
          </p:nvPr>
        </p:nvSpPr>
        <p:spPr>
          <a:prstGeom prst="rect">
            <a:avLst/>
          </a:prstGeom>
        </p:spPr>
        <p:txBody>
          <a:bodyPr/>
          <a:lstStyle/>
          <a:p>
            <a:pPr/>
            <a:r>
              <a:t>Virtual Machines</a:t>
            </a:r>
          </a:p>
        </p:txBody>
      </p:sp>
      <p:sp>
        <p:nvSpPr>
          <p:cNvPr id="199" name="{VM &amp; Hypervisors}"/>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a:r>
              <a:t>{VM &amp; Hypervisors}</a:t>
            </a:r>
          </a:p>
        </p:txBody>
      </p:sp>
      <p:sp>
        <p:nvSpPr>
          <p:cNvPr id="200" name="Hypervisor…"/>
          <p:cNvSpPr txBox="1"/>
          <p:nvPr>
            <p:ph type="body" idx="1"/>
          </p:nvPr>
        </p:nvSpPr>
        <p:spPr>
          <a:prstGeom prst="rect">
            <a:avLst/>
          </a:prstGeom>
        </p:spPr>
        <p:txBody>
          <a:bodyPr/>
          <a:lstStyle/>
          <a:p>
            <a:pPr/>
            <a:r>
              <a:t>Hypervisor</a:t>
            </a:r>
          </a:p>
          <a:p>
            <a:pPr lvl="1"/>
            <a:r>
              <a:t>Can run multiple OSs</a:t>
            </a:r>
          </a:p>
          <a:p>
            <a:pPr/>
            <a:r>
              <a:t>Virtual Machine</a:t>
            </a:r>
          </a:p>
          <a:p>
            <a:pPr lvl="1"/>
            <a:r>
              <a:t>Virtual Computer</a:t>
            </a:r>
          </a:p>
        </p:txBody>
      </p:sp>
      <p:pic>
        <p:nvPicPr>
          <p:cNvPr id="201" name="VM.jpeg" descr="VM.jpeg"/>
          <p:cNvPicPr>
            <a:picLocks noChangeAspect="1"/>
          </p:cNvPicPr>
          <p:nvPr/>
        </p:nvPicPr>
        <p:blipFill>
          <a:blip r:embed="rId3">
            <a:extLst/>
          </a:blip>
          <a:stretch>
            <a:fillRect/>
          </a:stretch>
        </p:blipFill>
        <p:spPr>
          <a:xfrm>
            <a:off x="13289238" y="1676400"/>
            <a:ext cx="9652001" cy="1036320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Container"/>
          <p:cNvSpPr txBox="1"/>
          <p:nvPr>
            <p:ph type="title"/>
          </p:nvPr>
        </p:nvSpPr>
        <p:spPr>
          <a:prstGeom prst="rect">
            <a:avLst/>
          </a:prstGeom>
        </p:spPr>
        <p:txBody>
          <a:bodyPr/>
          <a:lstStyle/>
          <a:p>
            <a:pPr/>
            <a:r>
              <a:t>Container</a:t>
            </a:r>
          </a:p>
        </p:txBody>
      </p:sp>
      <p:sp>
        <p:nvSpPr>
          <p:cNvPr id="206" name="Container is just VM."/>
          <p:cNvSpPr txBox="1"/>
          <p:nvPr>
            <p:ph type="body" sz="quarter" idx="1"/>
          </p:nvPr>
        </p:nvSpPr>
        <p:spPr>
          <a:prstGeom prst="rect">
            <a:avLst/>
          </a:prstGeom>
        </p:spPr>
        <p:txBody>
          <a:bodyPr/>
          <a:lstStyle/>
          <a:p>
            <a:pPr>
              <a:defRPr b="0"/>
            </a:pPr>
            <a:r>
              <a:t>Container is just </a:t>
            </a:r>
            <a:r>
              <a:rPr strike="sngStrike"/>
              <a:t>VM. </a:t>
            </a:r>
          </a:p>
        </p:txBody>
      </p:sp>
      <p:pic>
        <p:nvPicPr>
          <p:cNvPr id="207" name="Container.jpeg" descr="Container.jpeg"/>
          <p:cNvPicPr>
            <a:picLocks noChangeAspect="1"/>
          </p:cNvPicPr>
          <p:nvPr/>
        </p:nvPicPr>
        <p:blipFill>
          <a:blip r:embed="rId3">
            <a:extLst/>
          </a:blip>
          <a:stretch>
            <a:fillRect/>
          </a:stretch>
        </p:blipFill>
        <p:spPr>
          <a:xfrm>
            <a:off x="11530026" y="2438274"/>
            <a:ext cx="12213404" cy="8839452"/>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Container systems"/>
          <p:cNvSpPr txBox="1"/>
          <p:nvPr>
            <p:ph type="title"/>
          </p:nvPr>
        </p:nvSpPr>
        <p:spPr>
          <a:prstGeom prst="rect">
            <a:avLst/>
          </a:prstGeom>
        </p:spPr>
        <p:txBody>
          <a:bodyPr/>
          <a:lstStyle/>
          <a:p>
            <a:pPr/>
            <a:r>
              <a:t>Container systems</a:t>
            </a:r>
          </a:p>
        </p:txBody>
      </p:sp>
      <p:sp>
        <p:nvSpPr>
          <p:cNvPr id="212" name="Slide Subtitle"/>
          <p:cNvSpPr txBox="1"/>
          <p:nvPr>
            <p:ph type="body" idx="13"/>
          </p:nvPr>
        </p:nvSpPr>
        <p:spPr>
          <a:prstGeom prst="rect">
            <a:avLst/>
          </a:prstGeom>
        </p:spPr>
        <p:txBody>
          <a:bodyPr/>
          <a:lstStyle/>
          <a:p>
            <a:pPr/>
          </a:p>
        </p:txBody>
      </p:sp>
      <p:sp>
        <p:nvSpPr>
          <p:cNvPr id="213" name="Control Groups…"/>
          <p:cNvSpPr txBox="1"/>
          <p:nvPr>
            <p:ph type="body" idx="1"/>
          </p:nvPr>
        </p:nvSpPr>
        <p:spPr>
          <a:prstGeom prst="rect">
            <a:avLst/>
          </a:prstGeom>
        </p:spPr>
        <p:txBody>
          <a:bodyPr/>
          <a:lstStyle/>
          <a:p>
            <a:pPr marL="585215" indent="-585215" defTabSz="2340805">
              <a:lnSpc>
                <a:spcPct val="100000"/>
              </a:lnSpc>
              <a:spcBef>
                <a:spcPts val="4300"/>
              </a:spcBef>
              <a:defRPr sz="4608"/>
            </a:pPr>
            <a:r>
              <a:t>Control Groups</a:t>
            </a:r>
          </a:p>
          <a:p>
            <a:pPr lvl="1" marL="1170431" indent="-585215" defTabSz="2340805">
              <a:lnSpc>
                <a:spcPct val="100000"/>
              </a:lnSpc>
              <a:spcBef>
                <a:spcPts val="4300"/>
              </a:spcBef>
              <a:defRPr sz="2880"/>
            </a:pPr>
            <a:r>
              <a:t>Resource limiting, Prioritization , Accounting, Control</a:t>
            </a:r>
          </a:p>
          <a:p>
            <a:pPr lvl="1" marL="1170431" indent="-585215" defTabSz="2340805">
              <a:lnSpc>
                <a:spcPct val="100000"/>
              </a:lnSpc>
              <a:spcBef>
                <a:spcPts val="4300"/>
              </a:spcBef>
              <a:defRPr sz="2880"/>
            </a:pPr>
            <a:r>
              <a:t>More info </a:t>
            </a:r>
            <a:r>
              <a:rPr u="sng">
                <a:hlinkClick r:id="rId3" invalidUrl="" action="" tgtFrame="" tooltip="" history="1" highlightClick="0" endSnd="0"/>
              </a:rPr>
              <a:t>https://man7.org/linux/man-pages/man7/cgroups.7.html</a:t>
            </a:r>
          </a:p>
          <a:p>
            <a:pPr marL="585215" indent="-585215" defTabSz="2340805">
              <a:lnSpc>
                <a:spcPct val="100000"/>
              </a:lnSpc>
              <a:spcBef>
                <a:spcPts val="4300"/>
              </a:spcBef>
              <a:defRPr sz="4608"/>
            </a:pPr>
            <a:r>
              <a:t>LXC</a:t>
            </a:r>
          </a:p>
          <a:p>
            <a:pPr lvl="1" marL="1170431" indent="-585215" defTabSz="2340805">
              <a:lnSpc>
                <a:spcPct val="100000"/>
              </a:lnSpc>
              <a:spcBef>
                <a:spcPts val="4300"/>
              </a:spcBef>
              <a:defRPr sz="2880"/>
            </a:pPr>
            <a:r>
              <a:t>Chroot, Kernel Namespaces, SELinux / Apparmor ,Seccomp policies, CGroups</a:t>
            </a:r>
          </a:p>
          <a:p>
            <a:pPr lvl="1" marL="1170431" indent="-585215" defTabSz="2340805">
              <a:lnSpc>
                <a:spcPct val="100000"/>
              </a:lnSpc>
              <a:spcBef>
                <a:spcPts val="4300"/>
              </a:spcBef>
              <a:defRPr sz="2880"/>
            </a:pPr>
            <a:r>
              <a:t>More info </a:t>
            </a:r>
            <a:r>
              <a:rPr u="sng">
                <a:hlinkClick r:id="rId4" invalidUrl="" action="" tgtFrame="" tooltip="" history="1" highlightClick="0" endSnd="0"/>
              </a:rPr>
              <a:t>https://linuxcontainers.org/lxc/introduction/</a:t>
            </a:r>
          </a:p>
          <a:p>
            <a:pPr marL="585215" indent="-585215" defTabSz="2340805">
              <a:lnSpc>
                <a:spcPct val="100000"/>
              </a:lnSpc>
              <a:spcBef>
                <a:spcPts val="4300"/>
              </a:spcBef>
              <a:defRPr sz="4608"/>
            </a:pPr>
            <a:r>
              <a:t>Docker</a:t>
            </a:r>
          </a:p>
          <a:p>
            <a:pPr lvl="1" marL="1170431" indent="-585215" defTabSz="2340805">
              <a:lnSpc>
                <a:spcPct val="100000"/>
              </a:lnSpc>
              <a:spcBef>
                <a:spcPts val="4300"/>
              </a:spcBef>
              <a:defRPr sz="2880"/>
            </a:pPr>
            <a:r>
              <a:t>Easy to use, Application isolation, Routing Mesh, Services, Secutity mng.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DOCKER"/>
          <p:cNvSpPr txBox="1"/>
          <p:nvPr>
            <p:ph type="body" idx="1"/>
          </p:nvPr>
        </p:nvSpPr>
        <p:spPr>
          <a:prstGeom prst="rect">
            <a:avLst/>
          </a:prstGeom>
        </p:spPr>
        <p:txBody>
          <a:bodyPr/>
          <a:lstStyle/>
          <a:p>
            <a:pPr/>
            <a:r>
              <a:t>DOCKER</a:t>
            </a:r>
          </a:p>
        </p:txBody>
      </p:sp>
      <p:sp>
        <p:nvSpPr>
          <p:cNvPr id="218" name="What is Docker and why is it so popular ?"/>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a:r>
              <a:t>What is Docker and why is it so popular ?</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