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 id="2147483672" r:id="rId3"/>
  </p:sldMasterIdLst>
  <p:notesMasterIdLst>
    <p:notesMasterId r:id="rId93"/>
  </p:notesMasterIdLst>
  <p:handoutMasterIdLst>
    <p:handoutMasterId r:id="rId94"/>
  </p:handoutMasterIdLst>
  <p:sldIdLst>
    <p:sldId id="333" r:id="rId4"/>
    <p:sldId id="373" r:id="rId5"/>
    <p:sldId id="375" r:id="rId6"/>
    <p:sldId id="376" r:id="rId7"/>
    <p:sldId id="377" r:id="rId8"/>
    <p:sldId id="383" r:id="rId9"/>
    <p:sldId id="501" r:id="rId10"/>
    <p:sldId id="393" r:id="rId11"/>
    <p:sldId id="362" r:id="rId12"/>
    <p:sldId id="374" r:id="rId13"/>
    <p:sldId id="363" r:id="rId14"/>
    <p:sldId id="370" r:id="rId15"/>
    <p:sldId id="371" r:id="rId16"/>
    <p:sldId id="372" r:id="rId17"/>
    <p:sldId id="502" r:id="rId18"/>
    <p:sldId id="256" r:id="rId19"/>
    <p:sldId id="257" r:id="rId20"/>
    <p:sldId id="324" r:id="rId21"/>
    <p:sldId id="258" r:id="rId22"/>
    <p:sldId id="317" r:id="rId23"/>
    <p:sldId id="259" r:id="rId24"/>
    <p:sldId id="263" r:id="rId25"/>
    <p:sldId id="264" r:id="rId26"/>
    <p:sldId id="267" r:id="rId27"/>
    <p:sldId id="307" r:id="rId28"/>
    <p:sldId id="308" r:id="rId29"/>
    <p:sldId id="270" r:id="rId30"/>
    <p:sldId id="273" r:id="rId31"/>
    <p:sldId id="309" r:id="rId32"/>
    <p:sldId id="276" r:id="rId33"/>
    <p:sldId id="278" r:id="rId34"/>
    <p:sldId id="311" r:id="rId35"/>
    <p:sldId id="337" r:id="rId36"/>
    <p:sldId id="338" r:id="rId37"/>
    <p:sldId id="368" r:id="rId38"/>
    <p:sldId id="341" r:id="rId39"/>
    <p:sldId id="342" r:id="rId40"/>
    <p:sldId id="347" r:id="rId41"/>
    <p:sldId id="344" r:id="rId42"/>
    <p:sldId id="346" r:id="rId43"/>
    <p:sldId id="349" r:id="rId44"/>
    <p:sldId id="350" r:id="rId45"/>
    <p:sldId id="351" r:id="rId46"/>
    <p:sldId id="352" r:id="rId47"/>
    <p:sldId id="353" r:id="rId48"/>
    <p:sldId id="355" r:id="rId49"/>
    <p:sldId id="356" r:id="rId50"/>
    <p:sldId id="366" r:id="rId51"/>
    <p:sldId id="365" r:id="rId52"/>
    <p:sldId id="357" r:id="rId53"/>
    <p:sldId id="358" r:id="rId54"/>
    <p:sldId id="359" r:id="rId55"/>
    <p:sldId id="318" r:id="rId56"/>
    <p:sldId id="304" r:id="rId57"/>
    <p:sldId id="327" r:id="rId58"/>
    <p:sldId id="319" r:id="rId59"/>
    <p:sldId id="306" r:id="rId60"/>
    <p:sldId id="314" r:id="rId61"/>
    <p:sldId id="320" r:id="rId62"/>
    <p:sldId id="321" r:id="rId63"/>
    <p:sldId id="315" r:id="rId64"/>
    <p:sldId id="316" r:id="rId65"/>
    <p:sldId id="322" r:id="rId66"/>
    <p:sldId id="328" r:id="rId67"/>
    <p:sldId id="323" r:id="rId68"/>
    <p:sldId id="280" r:id="rId69"/>
    <p:sldId id="313" r:id="rId70"/>
    <p:sldId id="281" r:id="rId71"/>
    <p:sldId id="282" r:id="rId72"/>
    <p:sldId id="325" r:id="rId73"/>
    <p:sldId id="326" r:id="rId74"/>
    <p:sldId id="286" r:id="rId75"/>
    <p:sldId id="287" r:id="rId76"/>
    <p:sldId id="288" r:id="rId77"/>
    <p:sldId id="290" r:id="rId78"/>
    <p:sldId id="291" r:id="rId79"/>
    <p:sldId id="292" r:id="rId80"/>
    <p:sldId id="293" r:id="rId81"/>
    <p:sldId id="294" r:id="rId82"/>
    <p:sldId id="295" r:id="rId83"/>
    <p:sldId id="296" r:id="rId84"/>
    <p:sldId id="298" r:id="rId85"/>
    <p:sldId id="329" r:id="rId86"/>
    <p:sldId id="330" r:id="rId87"/>
    <p:sldId id="299" r:id="rId88"/>
    <p:sldId id="302" r:id="rId89"/>
    <p:sldId id="331" r:id="rId90"/>
    <p:sldId id="303" r:id="rId91"/>
    <p:sldId id="300" r:id="rId92"/>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6D9"/>
    <a:srgbClr val="EDEBCF"/>
    <a:srgbClr val="D3F2D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02"/>
    <p:restoredTop sz="85083" autoAdjust="0"/>
  </p:normalViewPr>
  <p:slideViewPr>
    <p:cSldViewPr>
      <p:cViewPr varScale="1">
        <p:scale>
          <a:sx n="74" d="100"/>
          <a:sy n="74" d="100"/>
        </p:scale>
        <p:origin x="1277"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8" d="100"/>
          <a:sy n="78" d="100"/>
        </p:scale>
        <p:origin x="-231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CFFC39-3AF6-8048-8D2D-0B9CBEDA9E0F}" type="datetimeFigureOut">
              <a:rPr lang="en-US" smtClean="0"/>
              <a:t>9/17/2019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1F6DB-D364-0A40-9E0D-3DD3F1C3C9F7}" type="slidenum">
              <a:rPr lang="en-US" smtClean="0"/>
              <a:t>‹#›</a:t>
            </a:fld>
            <a:endParaRPr lang="en-US"/>
          </a:p>
        </p:txBody>
      </p:sp>
    </p:spTree>
    <p:extLst>
      <p:ext uri="{BB962C8B-B14F-4D97-AF65-F5344CB8AC3E}">
        <p14:creationId xmlns:p14="http://schemas.microsoft.com/office/powerpoint/2010/main" val="455622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1"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ln>
          <a:effectLst/>
        </p:spPr>
      </p:sp>
      <p:sp>
        <p:nvSpPr>
          <p:cNvPr id="15362" name="Rectangle 2"/>
          <p:cNvSpPr>
            <a:spLocks noGrp="1" noChangeArrowheads="1"/>
          </p:cNvSpPr>
          <p:nvPr>
            <p:ph type="body" sz="quarter" idx="1"/>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3297852"/>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S PGothic" panose="020B0600070205080204" pitchFamily="-96" charset="-128"/>
        <a:cs typeface="+mn-cs"/>
      </a:defRPr>
    </a:lvl2pPr>
    <a:lvl3pPr marL="914400" algn="l" rtl="0" fontAlgn="base">
      <a:spcBef>
        <a:spcPct val="0"/>
      </a:spcBef>
      <a:spcAft>
        <a:spcPct val="0"/>
      </a:spcAft>
      <a:defRPr sz="1200" kern="1200">
        <a:solidFill>
          <a:schemeClr val="tx1"/>
        </a:solidFill>
        <a:latin typeface="Gill Sans" charset="0"/>
        <a:ea typeface="MS PGothic" panose="020B0600070205080204" pitchFamily="-96" charset="-128"/>
        <a:cs typeface="+mn-cs"/>
      </a:defRPr>
    </a:lvl3pPr>
    <a:lvl4pPr marL="1371600" algn="l" rtl="0" fontAlgn="base">
      <a:spcBef>
        <a:spcPct val="0"/>
      </a:spcBef>
      <a:spcAft>
        <a:spcPct val="0"/>
      </a:spcAft>
      <a:defRPr sz="1200" kern="1200">
        <a:solidFill>
          <a:schemeClr val="tx1"/>
        </a:solidFill>
        <a:latin typeface="Gill Sans" charset="0"/>
        <a:ea typeface="MS PGothic" panose="020B0600070205080204" pitchFamily="-96" charset="-128"/>
        <a:cs typeface="+mn-cs"/>
      </a:defRPr>
    </a:lvl4pPr>
    <a:lvl5pPr marL="1828800" algn="l" rtl="0" fontAlgn="base">
      <a:spcBef>
        <a:spcPct val="0"/>
      </a:spcBef>
      <a:spcAft>
        <a:spcPct val="0"/>
      </a:spcAft>
      <a:defRPr sz="1200" kern="1200">
        <a:solidFill>
          <a:schemeClr val="tx1"/>
        </a:solidFill>
        <a:latin typeface="Gill Sans" charset="0"/>
        <a:ea typeface="MS PGothic" panose="020B0600070205080204" pitchFamily="-9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76205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2018.9.27</a:t>
            </a:r>
            <a:endParaRPr lang="zh-CN" altLang="en-US"/>
          </a:p>
        </p:txBody>
      </p:sp>
    </p:spTree>
    <p:extLst>
      <p:ext uri="{BB962C8B-B14F-4D97-AF65-F5344CB8AC3E}">
        <p14:creationId xmlns:p14="http://schemas.microsoft.com/office/powerpoint/2010/main" val="335430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Rot="1" noChangeAspect="1" noChangeArrowheads="1" noTextEdit="1"/>
          </p:cNvSpPr>
          <p:nvPr>
            <p:ph type="sldImg"/>
          </p:nvPr>
        </p:nvSpPr>
        <p:spPr>
          <a:xfrm>
            <a:off x="1143000" y="576263"/>
            <a:ext cx="4586288" cy="3440112"/>
          </a:xfrm>
        </p:spPr>
      </p:sp>
      <p:sp>
        <p:nvSpPr>
          <p:cNvPr id="470019" name="Rectangle 3"/>
          <p:cNvSpPr>
            <a:spLocks noGrp="1" noChangeArrowheads="1"/>
          </p:cNvSpPr>
          <p:nvPr>
            <p:ph type="body" idx="1"/>
          </p:nvPr>
        </p:nvSpPr>
        <p:spPr>
          <a:xfrm>
            <a:off x="517525" y="4341813"/>
            <a:ext cx="5908675" cy="4116387"/>
          </a:xfrm>
          <a:noFill/>
        </p:spPr>
        <p:txBody>
          <a:bodyPr lIns="90045" tIns="44232" rIns="90045" bIns="44232"/>
          <a:lstStyle/>
          <a:p>
            <a:pPr marL="209550" indent="-209550">
              <a:spcBef>
                <a:spcPct val="50000"/>
              </a:spcBef>
            </a:pPr>
            <a:r>
              <a:rPr lang="en-US" altLang="zh-CN" b="1" smtClean="0">
                <a:solidFill>
                  <a:schemeClr val="accent2"/>
                </a:solidFill>
                <a:latin typeface="Arial" panose="020B0604020202020204" pitchFamily="34" charset="0"/>
              </a:rPr>
              <a:t>Hello</a:t>
            </a:r>
            <a:r>
              <a:rPr lang="zh-CN" altLang="en-US" b="1" smtClean="0">
                <a:solidFill>
                  <a:schemeClr val="accent2"/>
                </a:solidFill>
                <a:latin typeface="Arial" panose="020B0604020202020204" pitchFamily="34" charset="0"/>
              </a:rPr>
              <a:t>程序被启动后，计算机的动作过程如下：</a:t>
            </a:r>
          </a:p>
          <a:p>
            <a:pPr marL="209550" indent="-209550"/>
            <a:r>
              <a:rPr lang="en-US" altLang="zh-CN" b="1" smtClean="0">
                <a:latin typeface="Arial" panose="020B0604020202020204" pitchFamily="34" charset="0"/>
              </a:rPr>
              <a:t>Shell</a:t>
            </a:r>
            <a:r>
              <a:rPr lang="zh-CN" altLang="en-US" b="1" smtClean="0">
                <a:latin typeface="Arial" panose="020B0604020202020204" pitchFamily="34" charset="0"/>
              </a:rPr>
              <a:t>程序读取字符串“</a:t>
            </a:r>
            <a:r>
              <a:rPr lang="en-US" altLang="zh-CN" b="1" smtClean="0">
                <a:latin typeface="Arial" panose="020B0604020202020204" pitchFamily="34" charset="0"/>
              </a:rPr>
              <a:t>./hello</a:t>
            </a:r>
            <a:r>
              <a:rPr lang="zh-CN" altLang="en-US" b="1" smtClean="0">
                <a:latin typeface="Arial" panose="020B0604020202020204" pitchFamily="34" charset="0"/>
              </a:rPr>
              <a:t>”中各字符到寄存器，然后存放到主存；</a:t>
            </a:r>
            <a:endParaRPr lang="en-US" altLang="zh-CN" b="1" smtClean="0">
              <a:latin typeface="Arial" panose="020B0604020202020204" pitchFamily="34" charset="0"/>
            </a:endParaRPr>
          </a:p>
          <a:p>
            <a:pPr marL="209550" indent="-209550"/>
            <a:r>
              <a:rPr lang="en-US" altLang="zh-CN" b="1" smtClean="0">
                <a:latin typeface="Arial" panose="020B0604020202020204" pitchFamily="34" charset="0"/>
              </a:rPr>
              <a:t>“Enter</a:t>
            </a:r>
            <a:r>
              <a:rPr lang="zh-CN" altLang="en-US" b="1" smtClean="0">
                <a:latin typeface="Arial" panose="020B0604020202020204" pitchFamily="34" charset="0"/>
              </a:rPr>
              <a:t>”键输入后，操作系统内核（载入程序）根据主存中的字符串“</a:t>
            </a:r>
            <a:r>
              <a:rPr lang="en-US" altLang="zh-CN" b="1" smtClean="0">
                <a:latin typeface="Arial" panose="020B0604020202020204" pitchFamily="34" charset="0"/>
              </a:rPr>
              <a:t>hello”</a:t>
            </a:r>
            <a:r>
              <a:rPr lang="zh-CN" altLang="en-US" b="1" smtClean="0">
                <a:latin typeface="Arial" panose="020B0604020202020204" pitchFamily="34" charset="0"/>
              </a:rPr>
              <a:t>到磁盘上找到特定的</a:t>
            </a:r>
            <a:r>
              <a:rPr lang="en-US" altLang="zh-CN" b="1" smtClean="0">
                <a:latin typeface="Arial" panose="020B0604020202020204" pitchFamily="34" charset="0"/>
              </a:rPr>
              <a:t>hello</a:t>
            </a:r>
            <a:r>
              <a:rPr lang="zh-CN" altLang="en-US" b="1" smtClean="0">
                <a:latin typeface="Arial" panose="020B0604020202020204" pitchFamily="34" charset="0"/>
              </a:rPr>
              <a:t>目标文件，将其包含的指令代码和数据（“</a:t>
            </a:r>
            <a:r>
              <a:rPr lang="en-US" altLang="zh-CN" b="1" smtClean="0">
                <a:latin typeface="Arial" panose="020B0604020202020204" pitchFamily="34" charset="0"/>
              </a:rPr>
              <a:t>hello, world\n</a:t>
            </a:r>
            <a:r>
              <a:rPr lang="zh-CN" altLang="en-US" b="1" smtClean="0">
                <a:latin typeface="Arial" panose="020B0604020202020204" pitchFamily="34" charset="0"/>
              </a:rPr>
              <a:t>”）从磁盘读到主存，并将控制权转交给</a:t>
            </a:r>
            <a:r>
              <a:rPr lang="en-US" altLang="zh-CN" b="1" smtClean="0">
                <a:latin typeface="Arial" panose="020B0604020202020204" pitchFamily="34" charset="0"/>
              </a:rPr>
              <a:t>hello</a:t>
            </a:r>
            <a:r>
              <a:rPr lang="zh-CN" altLang="en-US" b="1" smtClean="0">
                <a:latin typeface="Arial" panose="020B0604020202020204" pitchFamily="34" charset="0"/>
              </a:rPr>
              <a:t>程序，即将</a:t>
            </a:r>
            <a:r>
              <a:rPr lang="en-US" altLang="zh-CN" b="1" smtClean="0">
                <a:latin typeface="Arial" panose="020B0604020202020204" pitchFamily="34" charset="0"/>
              </a:rPr>
              <a:t>hello</a:t>
            </a:r>
            <a:r>
              <a:rPr lang="zh-CN" altLang="en-US" b="1" smtClean="0">
                <a:latin typeface="Arial" panose="020B0604020202020204" pitchFamily="34" charset="0"/>
              </a:rPr>
              <a:t>程序的第一条指令的地址送到</a:t>
            </a:r>
            <a:r>
              <a:rPr lang="en-US" altLang="zh-CN" b="1" smtClean="0">
                <a:latin typeface="Arial" panose="020B0604020202020204" pitchFamily="34" charset="0"/>
              </a:rPr>
              <a:t>PC</a:t>
            </a:r>
            <a:r>
              <a:rPr lang="zh-CN" altLang="en-US" b="1" smtClean="0">
                <a:latin typeface="Arial" panose="020B0604020202020204" pitchFamily="34" charset="0"/>
              </a:rPr>
              <a:t>中；处理器从</a:t>
            </a:r>
            <a:r>
              <a:rPr lang="en-US" altLang="zh-CN" b="1" smtClean="0">
                <a:latin typeface="Arial" panose="020B0604020202020204" pitchFamily="34" charset="0"/>
              </a:rPr>
              <a:t>hello</a:t>
            </a:r>
            <a:r>
              <a:rPr lang="zh-CN" altLang="en-US" b="1" smtClean="0">
                <a:latin typeface="Arial" panose="020B0604020202020204" pitchFamily="34" charset="0"/>
              </a:rPr>
              <a:t>主程序的指令代码开始执行；</a:t>
            </a:r>
            <a:r>
              <a:rPr lang="en-US" altLang="zh-CN" b="1" smtClean="0">
                <a:latin typeface="Arial" panose="020B0604020202020204" pitchFamily="34" charset="0"/>
              </a:rPr>
              <a:t>Hello</a:t>
            </a:r>
            <a:r>
              <a:rPr lang="zh-CN" altLang="en-US" b="1" smtClean="0">
                <a:latin typeface="Arial" panose="020B0604020202020204" pitchFamily="34" charset="0"/>
              </a:rPr>
              <a:t>程序将“</a:t>
            </a:r>
            <a:r>
              <a:rPr lang="en-US" altLang="zh-CN" b="1" smtClean="0">
                <a:latin typeface="Arial" panose="020B0604020202020204" pitchFamily="34" charset="0"/>
              </a:rPr>
              <a:t>hello, world\n</a:t>
            </a:r>
            <a:r>
              <a:rPr lang="zh-CN" altLang="en-US" b="1" smtClean="0">
                <a:latin typeface="Arial" panose="020B0604020202020204" pitchFamily="34" charset="0"/>
              </a:rPr>
              <a:t>”串中的字节从主存读到寄存器，再从寄存器输出到显示器上。</a:t>
            </a:r>
            <a:endParaRPr lang="en-US" altLang="zh-CN" b="1" smtClean="0">
              <a:latin typeface="Arial" panose="020B0604020202020204" pitchFamily="34" charset="0"/>
            </a:endParaRPr>
          </a:p>
          <a:p>
            <a:pPr marL="209550" indent="-209550">
              <a:spcBef>
                <a:spcPct val="50000"/>
              </a:spcBef>
            </a:pPr>
            <a:endParaRPr lang="zh-CN" altLang="en-US" smtClean="0">
              <a:latin typeface="Arial" panose="020B0604020202020204" pitchFamily="34" charset="0"/>
            </a:endParaRPr>
          </a:p>
        </p:txBody>
      </p:sp>
    </p:spTree>
    <p:extLst>
      <p:ext uri="{BB962C8B-B14F-4D97-AF65-F5344CB8AC3E}">
        <p14:creationId xmlns:p14="http://schemas.microsoft.com/office/powerpoint/2010/main" val="1856008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学术诚信</a:t>
            </a:r>
            <a:endParaRPr lang="zh-CN" altLang="en-US" dirty="0"/>
          </a:p>
        </p:txBody>
      </p:sp>
    </p:spTree>
    <p:extLst>
      <p:ext uri="{BB962C8B-B14F-4D97-AF65-F5344CB8AC3E}">
        <p14:creationId xmlns:p14="http://schemas.microsoft.com/office/powerpoint/2010/main" val="1655521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Plagiarism</a:t>
            </a:r>
            <a:r>
              <a:rPr lang="zh-CN" altLang="en-US" dirty="0" smtClean="0"/>
              <a:t>：剽窃</a:t>
            </a:r>
            <a:endParaRPr lang="zh-CN" altLang="en-US" dirty="0"/>
          </a:p>
        </p:txBody>
      </p:sp>
    </p:spTree>
    <p:extLst>
      <p:ext uri="{BB962C8B-B14F-4D97-AF65-F5344CB8AC3E}">
        <p14:creationId xmlns:p14="http://schemas.microsoft.com/office/powerpoint/2010/main" val="1705699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27944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95857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7122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defRPr/>
            </a:pPr>
            <a:endParaRPr lang="zh-CN" altLang="en-US" dirty="0"/>
          </a:p>
        </p:txBody>
      </p:sp>
    </p:spTree>
    <p:extLst>
      <p:ext uri="{BB962C8B-B14F-4D97-AF65-F5344CB8AC3E}">
        <p14:creationId xmlns:p14="http://schemas.microsoft.com/office/powerpoint/2010/main" val="693415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4409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91461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99369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9990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Rot="1" noChangeAspect="1" noChangeArrowheads="1" noTextEdit="1"/>
          </p:cNvSpPr>
          <p:nvPr>
            <p:ph type="sldImg"/>
          </p:nvPr>
        </p:nvSpPr>
        <p:spPr>
          <a:xfrm>
            <a:off x="1143000" y="576263"/>
            <a:ext cx="4586288" cy="3440112"/>
          </a:xfrm>
        </p:spPr>
      </p:sp>
      <p:sp>
        <p:nvSpPr>
          <p:cNvPr id="465923" name="Rectangle 3"/>
          <p:cNvSpPr>
            <a:spLocks noGrp="1" noChangeArrowheads="1"/>
          </p:cNvSpPr>
          <p:nvPr>
            <p:ph type="body" idx="1"/>
          </p:nvPr>
        </p:nvSpPr>
        <p:spPr>
          <a:xfrm>
            <a:off x="517525" y="4341813"/>
            <a:ext cx="5908675" cy="4116387"/>
          </a:xfrm>
          <a:noFill/>
        </p:spPr>
        <p:txBody>
          <a:bodyPr lIns="90045" tIns="44232" rIns="90045" bIns="44232"/>
          <a:lstStyle/>
          <a:p>
            <a:r>
              <a:rPr lang="en-US" altLang="zh-CN" b="1" smtClean="0">
                <a:latin typeface="Arial" panose="020B0604020202020204" pitchFamily="34" charset="0"/>
              </a:rPr>
              <a:t>Merits of Abstraction:</a:t>
            </a:r>
            <a:r>
              <a:rPr lang="en-US" altLang="zh-CN" smtClean="0">
                <a:latin typeface="Arial" panose="020B0604020202020204" pitchFamily="34" charset="0"/>
              </a:rPr>
              <a:t> easy understanding, easy designing, compatibility</a:t>
            </a:r>
          </a:p>
          <a:p>
            <a:r>
              <a:rPr lang="en-US" altLang="zh-CN" b="1" smtClean="0">
                <a:latin typeface="Arial" panose="020B0604020202020204" pitchFamily="34" charset="0"/>
              </a:rPr>
              <a:t>Difference between Architecture and Organization.</a:t>
            </a:r>
          </a:p>
          <a:p>
            <a:r>
              <a:rPr lang="en-US" altLang="zh-CN" b="1" smtClean="0">
                <a:latin typeface="Arial" panose="020B0604020202020204" pitchFamily="34" charset="0"/>
              </a:rPr>
              <a:t>Computer Architecture: 1</a:t>
            </a:r>
            <a:r>
              <a:rPr lang="en-US" altLang="zh-CN" smtClean="0">
                <a:latin typeface="Arial" panose="020B0604020202020204" pitchFamily="34" charset="0"/>
              </a:rPr>
              <a:t>)how the software looks at the hardware? 2) functional, abstract view of hardware reflected in software.</a:t>
            </a:r>
          </a:p>
          <a:p>
            <a:endParaRPr lang="en-US" altLang="zh-CN" smtClean="0">
              <a:latin typeface="Arial" panose="020B0604020202020204" pitchFamily="34" charset="0"/>
            </a:endParaRPr>
          </a:p>
          <a:p>
            <a:r>
              <a:rPr lang="zh-CN" altLang="en-US" smtClean="0">
                <a:latin typeface="Arial" panose="020B0604020202020204" pitchFamily="34" charset="0"/>
              </a:rPr>
              <a:t>每一层用户看到的计算机是不一样的。最终用户工作在应用程序层面，看到的是应用程序虚拟机，只知道如何使用相应的应用程序；应用程序开发人员在程序设计语言层面工作，看到的是高级语言虚拟机，只要会使用各种程序设计语言编程；系统维护人员工作在操作系统层面，看到的是操作系统虚拟机，只要知道系统中的命令和工具如何使用；系统程序员（</a:t>
            </a:r>
            <a:r>
              <a:rPr lang="en-US" altLang="zh-CN" smtClean="0">
                <a:latin typeface="Arial" panose="020B0604020202020204" pitchFamily="34" charset="0"/>
              </a:rPr>
              <a:t>OS</a:t>
            </a:r>
            <a:r>
              <a:rPr lang="zh-CN" altLang="en-US" smtClean="0">
                <a:latin typeface="Arial" panose="020B0604020202020204" pitchFamily="34" charset="0"/>
              </a:rPr>
              <a:t>和编译器开发人员）工作在计算机逻辑结构层面，看到的是汇编语言虚拟机；而汇编语言就是一台计算机指令系统的符号化表示，计算机的功能和性能就由机器的指令系统集中体现出来。</a:t>
            </a:r>
          </a:p>
        </p:txBody>
      </p:sp>
    </p:spTree>
    <p:extLst>
      <p:ext uri="{BB962C8B-B14F-4D97-AF65-F5344CB8AC3E}">
        <p14:creationId xmlns:p14="http://schemas.microsoft.com/office/powerpoint/2010/main" val="4036073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98538"/>
            <a:ext cx="1943100" cy="5859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998538"/>
            <a:ext cx="5676900" cy="5859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5588" y="50800"/>
            <a:ext cx="2081212" cy="6075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7188" y="50800"/>
            <a:ext cx="6096000" cy="60753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3886200"/>
            <a:ext cx="3762375"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5" y="3886200"/>
            <a:ext cx="3762375"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998538"/>
            <a:ext cx="7772400" cy="2887662"/>
          </a:xfrm>
          <a:prstGeom prst="rect">
            <a:avLst/>
          </a:prstGeom>
          <a:noFill/>
          <a:ln w="9525">
            <a:noFill/>
            <a:miter lim="800000"/>
          </a:ln>
          <a:effectLst/>
        </p:spPr>
        <p:txBody>
          <a:bodyPr vert="horz" wrap="square" lIns="38100" tIns="38100" rIns="38100" bIns="38100" numCol="1" anchor="ctr" anchorCtr="0" compatLnSpc="1"/>
          <a:lstStyle/>
          <a:p>
            <a:pPr lvl="0"/>
            <a:r>
              <a:rPr lang="en-US">
                <a:sym typeface="Calibri Bold" charset="0"/>
              </a:rPr>
              <a:t>Click to edit Master title style</a:t>
            </a:r>
          </a:p>
        </p:txBody>
      </p:sp>
      <p:sp>
        <p:nvSpPr>
          <p:cNvPr id="1026" name="Rectangle 2"/>
          <p:cNvSpPr>
            <a:spLocks noGrp="1" noChangeArrowheads="1"/>
          </p:cNvSpPr>
          <p:nvPr>
            <p:ph type="body" idx="1"/>
          </p:nvPr>
        </p:nvSpPr>
        <p:spPr bwMode="auto">
          <a:xfrm>
            <a:off x="685800" y="3886200"/>
            <a:ext cx="7677150" cy="2971800"/>
          </a:xfrm>
          <a:prstGeom prst="rect">
            <a:avLst/>
          </a:prstGeom>
          <a:noFill/>
          <a:ln w="9525">
            <a:noFill/>
            <a:miter lim="800000"/>
          </a:ln>
          <a:effectLst/>
        </p:spPr>
        <p:txBody>
          <a:bodyPr vert="horz" wrap="square" lIns="38100" tIns="38100" rIns="38100" bIns="38100" numCol="1" anchor="t" anchorCtr="0" compatLnSpc="1"/>
          <a:lstStyle/>
          <a:p>
            <a:pPr lvl="0"/>
            <a:r>
              <a:rPr lang="en-US">
                <a:sym typeface="Calibri" panose="020F0502020204030204" charset="0"/>
              </a:rPr>
              <a:t>Click to edit Master text styles</a:t>
            </a:r>
          </a:p>
          <a:p>
            <a:pPr lvl="1"/>
            <a:r>
              <a:rPr lang="en-US">
                <a:sym typeface="Calibri" panose="020F0502020204030204" charset="0"/>
              </a:rPr>
              <a:t>Second level</a:t>
            </a:r>
          </a:p>
          <a:p>
            <a:pPr lvl="2"/>
            <a:r>
              <a:rPr lang="en-US">
                <a:sym typeface="Calibri" panose="020F0502020204030204" charset="0"/>
              </a:rPr>
              <a:t>Third level</a:t>
            </a:r>
          </a:p>
          <a:p>
            <a:pPr lvl="3"/>
            <a:r>
              <a:rPr lang="en-US">
                <a:sym typeface="Calibri" panose="020F0502020204030204" charset="0"/>
              </a:rPr>
              <a:t>Fourth level</a:t>
            </a:r>
          </a:p>
          <a:p>
            <a:pPr lvl="4"/>
            <a:r>
              <a:rPr lang="en-US">
                <a:sym typeface="Calibri" panose="020F0502020204030204" charset="0"/>
              </a:rPr>
              <a:t>Fifth level</a:t>
            </a:r>
          </a:p>
        </p:txBody>
      </p:sp>
      <p:sp>
        <p:nvSpPr>
          <p:cNvPr id="4" name="Rectangle 3"/>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MS PGothic" panose="020B0600070205080204" pitchFamily="-96" charset="-128"/>
                <a:cs typeface="MS PGothic" panose="020B0600070205080204" pitchFamily="-96" charset="-128"/>
              </a:rPr>
              <a:t>‹#›</a:t>
            </a:fld>
            <a:endParaRPr lang="en-US" sz="1000" dirty="0">
              <a:latin typeface="+mj-lt"/>
            </a:endParaRPr>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anose="020F0502020204030204" charset="0"/>
              </a:rPr>
              <a:t>Bryant</a:t>
            </a:r>
            <a:r>
              <a:rPr lang="en-US" sz="1000" b="0" i="0" baseline="0" dirty="0">
                <a:latin typeface="Calibri" panose="020F0502020204030204" charset="0"/>
              </a:rPr>
              <a:t> and </a:t>
            </a:r>
            <a:r>
              <a:rPr lang="en-US" sz="1000" b="0" i="0" baseline="0" dirty="0" err="1">
                <a:latin typeface="Calibri" panose="020F0502020204030204" charset="0"/>
              </a:rPr>
              <a:t>O’Hallaron</a:t>
            </a:r>
            <a:r>
              <a:rPr lang="en-US" sz="1000" b="0" i="0" baseline="0" dirty="0">
                <a:latin typeface="Calibri" panose="020F0502020204030204" charset="0"/>
              </a:rPr>
              <a:t>, Computer Systems: A Programmer’s Perspective, Third Edition</a:t>
            </a:r>
            <a:endParaRPr lang="en-US" sz="1000" b="0" i="0" dirty="0">
              <a:latin typeface="Calibri" panose="020F0502020204030204" charset="0"/>
            </a:endParaRPr>
          </a:p>
        </p:txBody>
      </p:sp>
      <p:sp>
        <p:nvSpPr>
          <p:cNvPr id="6" name="Rectangle 1"/>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7"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anose="02020603050405020304"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algn="l" rtl="0" fontAlgn="base">
        <a:spcBef>
          <a:spcPts val="500"/>
        </a:spcBef>
        <a:spcAft>
          <a:spcPct val="0"/>
        </a:spcAft>
        <a:defRPr sz="2000">
          <a:solidFill>
            <a:schemeClr val="tx1"/>
          </a:solidFill>
          <a:latin typeface="+mn-lt"/>
          <a:ea typeface="+mn-ea"/>
          <a:cs typeface="+mn-cs"/>
          <a:sym typeface="Calibri" panose="020F0502020204030204" charset="0"/>
        </a:defRPr>
      </a:lvl1pPr>
      <a:lvl2pPr marL="419100" algn="ctr" rtl="0" fontAlgn="base">
        <a:spcBef>
          <a:spcPts val="500"/>
        </a:spcBef>
        <a:spcAft>
          <a:spcPct val="0"/>
        </a:spcAft>
        <a:defRPr sz="2000">
          <a:solidFill>
            <a:schemeClr val="tx1"/>
          </a:solidFill>
          <a:latin typeface="+mn-lt"/>
          <a:ea typeface="+mn-ea"/>
          <a:cs typeface="+mn-cs"/>
          <a:sym typeface="Calibri" panose="020F0502020204030204" charset="0"/>
        </a:defRPr>
      </a:lvl2pPr>
      <a:lvl3pPr marL="876300" algn="ctr" rtl="0" fontAlgn="base">
        <a:spcBef>
          <a:spcPts val="500"/>
        </a:spcBef>
        <a:spcAft>
          <a:spcPct val="0"/>
        </a:spcAft>
        <a:defRPr sz="2000">
          <a:solidFill>
            <a:schemeClr val="tx1"/>
          </a:solidFill>
          <a:latin typeface="+mn-lt"/>
          <a:ea typeface="+mn-ea"/>
          <a:cs typeface="+mn-cs"/>
          <a:sym typeface="Calibri" panose="020F0502020204030204" charset="0"/>
        </a:defRPr>
      </a:lvl3pPr>
      <a:lvl4pPr marL="1333500" algn="ctr" rtl="0" fontAlgn="base">
        <a:spcBef>
          <a:spcPts val="500"/>
        </a:spcBef>
        <a:spcAft>
          <a:spcPct val="0"/>
        </a:spcAft>
        <a:defRPr sz="2000">
          <a:solidFill>
            <a:schemeClr val="tx1"/>
          </a:solidFill>
          <a:latin typeface="+mn-lt"/>
          <a:ea typeface="+mn-ea"/>
          <a:cs typeface="+mn-cs"/>
          <a:sym typeface="Calibri" panose="020F0502020204030204" charset="0"/>
        </a:defRPr>
      </a:lvl4pPr>
      <a:lvl5pPr marL="1790700" algn="ctr" rtl="0" fontAlgn="base">
        <a:spcBef>
          <a:spcPts val="500"/>
        </a:spcBef>
        <a:spcAft>
          <a:spcPct val="0"/>
        </a:spcAft>
        <a:defRPr sz="2000">
          <a:solidFill>
            <a:schemeClr val="tx1"/>
          </a:solidFill>
          <a:latin typeface="+mn-lt"/>
          <a:ea typeface="+mn-ea"/>
          <a:cs typeface="+mn-cs"/>
          <a:sym typeface="Calibri" panose="020F0502020204030204" charset="0"/>
        </a:defRPr>
      </a:lvl5pPr>
      <a:lvl6pPr marL="2247900" algn="ctr" rtl="0" fontAlgn="base">
        <a:spcBef>
          <a:spcPts val="500"/>
        </a:spcBef>
        <a:spcAft>
          <a:spcPct val="0"/>
        </a:spcAft>
        <a:defRPr sz="2000">
          <a:solidFill>
            <a:schemeClr val="tx1"/>
          </a:solidFill>
          <a:latin typeface="+mn-lt"/>
          <a:ea typeface="+mn-ea"/>
          <a:cs typeface="+mn-cs"/>
          <a:sym typeface="Calibri" panose="020F0502020204030204" charset="0"/>
        </a:defRPr>
      </a:lvl6pPr>
      <a:lvl7pPr marL="2705100" algn="ctr" rtl="0" fontAlgn="base">
        <a:spcBef>
          <a:spcPts val="500"/>
        </a:spcBef>
        <a:spcAft>
          <a:spcPct val="0"/>
        </a:spcAft>
        <a:defRPr sz="2000">
          <a:solidFill>
            <a:schemeClr val="tx1"/>
          </a:solidFill>
          <a:latin typeface="+mn-lt"/>
          <a:ea typeface="+mn-ea"/>
          <a:cs typeface="+mn-cs"/>
          <a:sym typeface="Calibri" panose="020F0502020204030204" charset="0"/>
        </a:defRPr>
      </a:lvl7pPr>
      <a:lvl8pPr marL="3162300" algn="ctr" rtl="0" fontAlgn="base">
        <a:spcBef>
          <a:spcPts val="500"/>
        </a:spcBef>
        <a:spcAft>
          <a:spcPct val="0"/>
        </a:spcAft>
        <a:defRPr sz="2000">
          <a:solidFill>
            <a:schemeClr val="tx1"/>
          </a:solidFill>
          <a:latin typeface="+mn-lt"/>
          <a:ea typeface="+mn-ea"/>
          <a:cs typeface="+mn-cs"/>
          <a:sym typeface="Calibri" panose="020F0502020204030204" charset="0"/>
        </a:defRPr>
      </a:lvl8pPr>
      <a:lvl9pPr marL="3619500" algn="ctr" rtl="0" fontAlgn="base">
        <a:spcBef>
          <a:spcPts val="500"/>
        </a:spcBef>
        <a:spcAft>
          <a:spcPct val="0"/>
        </a:spcAft>
        <a:defRPr sz="2000">
          <a:solidFill>
            <a:schemeClr val="tx1"/>
          </a:solidFill>
          <a:latin typeface="+mn-lt"/>
          <a:ea typeface="+mn-ea"/>
          <a:cs typeface="+mn-cs"/>
          <a:sym typeface="Calibri" panose="020F050202020403020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381000" y="254000"/>
            <a:ext cx="8382000" cy="1092200"/>
          </a:xfrm>
          <a:prstGeom prst="rect">
            <a:avLst/>
          </a:prstGeom>
          <a:noFill/>
          <a:ln w="9525">
            <a:noFill/>
            <a:miter lim="800000"/>
          </a:ln>
          <a:effectLst/>
        </p:spPr>
        <p:txBody>
          <a:bodyPr vert="horz" wrap="square" lIns="38100" tIns="38100" rIns="38100" bIns="38100" numCol="1" anchor="ctr" anchorCtr="0" compatLnSpc="1"/>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381000" y="1397000"/>
            <a:ext cx="8382000" cy="5435600"/>
          </a:xfrm>
          <a:prstGeom prst="rect">
            <a:avLst/>
          </a:prstGeom>
          <a:noFill/>
          <a:ln w="9525">
            <a:noFill/>
            <a:miter lim="800000"/>
          </a:ln>
          <a:effectLst/>
        </p:spPr>
        <p:txBody>
          <a:bodyPr vert="horz" wrap="square" lIns="38100" tIns="38100" rIns="38100" bIns="38100" numCol="1" anchor="t" anchorCtr="0" compatLnSpc="1"/>
          <a:lstStyle/>
          <a:p>
            <a:pPr lvl="0"/>
            <a:r>
              <a:rPr lang="en-US">
                <a:sym typeface="Calibri Bold" charset="0"/>
              </a:rPr>
              <a:t>Click to edit Master text styles</a:t>
            </a:r>
          </a:p>
          <a:p>
            <a:pPr lvl="1"/>
            <a:r>
              <a:rPr lang="en-US">
                <a:sym typeface="Calibri" panose="020F0502020204030204" charset="0"/>
              </a:rPr>
              <a:t>Second level</a:t>
            </a:r>
          </a:p>
          <a:p>
            <a:pPr lvl="2"/>
            <a:r>
              <a:rPr lang="en-US">
                <a:sym typeface="Calibri" panose="020F0502020204030204" charset="0"/>
              </a:rPr>
              <a:t>Third level</a:t>
            </a:r>
          </a:p>
          <a:p>
            <a:pPr lvl="3"/>
            <a:r>
              <a:rPr lang="en-US">
                <a:sym typeface="Calibri" panose="020F0502020204030204" charset="0"/>
              </a:rPr>
              <a:t>Fourth level</a:t>
            </a:r>
          </a:p>
          <a:p>
            <a:pPr lvl="4"/>
            <a:r>
              <a:rPr lang="en-US">
                <a:sym typeface="Calibri" panose="020F0502020204030204" charset="0"/>
              </a:rPr>
              <a:t>Fifth level</a:t>
            </a:r>
          </a:p>
        </p:txBody>
      </p:sp>
      <p:sp>
        <p:nvSpPr>
          <p:cNvPr id="5" name="Rectangle 4"/>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MS PGothic" panose="020B0600070205080204" pitchFamily="-96" charset="-128"/>
                <a:cs typeface="MS PGothic" panose="020B0600070205080204" pitchFamily="-96" charset="-128"/>
              </a:rPr>
              <a:t>‹#›</a:t>
            </a:fld>
            <a:endParaRPr lang="en-US" sz="1000" dirty="0">
              <a:latin typeface="+mj-lt"/>
            </a:endParaRPr>
          </a:p>
        </p:txBody>
      </p:sp>
      <p:sp>
        <p:nvSpPr>
          <p:cNvPr id="6" name="TextBox 5"/>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anose="020F0502020204030204" charset="0"/>
              </a:rPr>
              <a:t>Bryant</a:t>
            </a:r>
            <a:r>
              <a:rPr lang="en-US" sz="1000" b="0" i="0" baseline="0" dirty="0">
                <a:latin typeface="Calibri" panose="020F0502020204030204" charset="0"/>
              </a:rPr>
              <a:t> and </a:t>
            </a:r>
            <a:r>
              <a:rPr lang="en-US" sz="1000" b="0" i="0" baseline="0" dirty="0" err="1">
                <a:latin typeface="Calibri" panose="020F0502020204030204" charset="0"/>
              </a:rPr>
              <a:t>O’Hallaron</a:t>
            </a:r>
            <a:r>
              <a:rPr lang="en-US" sz="1000" b="0" i="0" baseline="0" dirty="0">
                <a:latin typeface="Calibri" panose="020F0502020204030204" charset="0"/>
              </a:rPr>
              <a:t>, Computer Systems: A Programmer’s Perspective, Third Edition</a:t>
            </a:r>
            <a:endParaRPr lang="en-US" sz="1000" b="0" i="0" dirty="0">
              <a:latin typeface="Calibri" panose="020F0502020204030204" charset="0"/>
            </a:endParaRPr>
          </a:p>
        </p:txBody>
      </p:sp>
      <p:sp>
        <p:nvSpPr>
          <p:cNvPr id="7" name="Rectangle 1"/>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8"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anose="02020603050405020304"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3pPr>
      <a:lvl4pPr marL="11430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4pPr>
      <a:lvl5pPr marL="14605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5pPr>
      <a:lvl6pPr marL="19177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6pPr>
      <a:lvl7pPr marL="23749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7pPr>
      <a:lvl8pPr marL="28321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8pPr>
      <a:lvl9pPr marL="32893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57188" y="50800"/>
            <a:ext cx="7591425" cy="1549400"/>
          </a:xfrm>
          <a:prstGeom prst="rect">
            <a:avLst/>
          </a:prstGeom>
          <a:noFill/>
          <a:ln w="9525">
            <a:noFill/>
            <a:miter lim="800000"/>
          </a:ln>
          <a:effectLst/>
        </p:spPr>
        <p:txBody>
          <a:bodyPr vert="horz" wrap="square" lIns="38100" tIns="38100" rIns="38100" bIns="38100" numCol="1" anchor="ctr" anchorCtr="0" compatLnSpc="1"/>
          <a:lstStyle/>
          <a:p>
            <a:pPr lvl="0"/>
            <a:r>
              <a:rPr lang="en-US">
                <a:sym typeface="Calibri Bold" charset="0"/>
              </a:rPr>
              <a:t>Click to edit Master title style</a:t>
            </a:r>
          </a:p>
        </p:txBody>
      </p:sp>
      <p:sp>
        <p:nvSpPr>
          <p:cNvPr id="3" name="Rectangle 2"/>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MS PGothic" panose="020B0600070205080204" pitchFamily="-96" charset="-128"/>
                <a:cs typeface="MS PGothic" panose="020B0600070205080204" pitchFamily="-96" charset="-128"/>
              </a:rPr>
              <a:t>‹#›</a:t>
            </a:fld>
            <a:endParaRPr lang="en-US" sz="1000" dirty="0">
              <a:latin typeface="+mj-lt"/>
            </a:endParaRPr>
          </a:p>
        </p:txBody>
      </p:sp>
      <p:sp>
        <p:nvSpPr>
          <p:cNvPr id="4" name="TextBox 3"/>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anose="020F0502020204030204" charset="0"/>
              </a:rPr>
              <a:t>Bryant</a:t>
            </a:r>
            <a:r>
              <a:rPr lang="en-US" sz="1000" b="0" i="0" baseline="0" dirty="0">
                <a:latin typeface="Calibri" panose="020F0502020204030204" charset="0"/>
              </a:rPr>
              <a:t> and </a:t>
            </a:r>
            <a:r>
              <a:rPr lang="en-US" sz="1000" b="0" i="0" baseline="0" dirty="0" err="1">
                <a:latin typeface="Calibri" panose="020F0502020204030204" charset="0"/>
              </a:rPr>
              <a:t>O’Hallaron</a:t>
            </a:r>
            <a:r>
              <a:rPr lang="en-US" sz="1000" b="0" i="0" baseline="0" dirty="0">
                <a:latin typeface="Calibri" panose="020F0502020204030204" charset="0"/>
              </a:rPr>
              <a:t>, Computer Systems: A Programmer’s Perspective, Third Edition</a:t>
            </a:r>
            <a:endParaRPr lang="en-US" sz="1000" b="0" i="0" dirty="0">
              <a:latin typeface="Calibri" panose="020F0502020204030204" charset="0"/>
            </a:endParaRPr>
          </a:p>
        </p:txBody>
      </p:sp>
      <p:sp>
        <p:nvSpPr>
          <p:cNvPr id="5" name="Rectangle 1"/>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6"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anose="02020603050405020304"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342900" indent="-3429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742950" indent="-2857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2pPr>
      <a:lvl3pPr marL="1143000" indent="-2286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3pPr>
      <a:lvl4pPr marL="16002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4pPr>
      <a:lvl5pPr marL="20574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5pPr>
      <a:lvl6pPr marL="25146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6pPr>
      <a:lvl7pPr marL="29718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7pPr>
      <a:lvl8pPr marL="34290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8pPr>
      <a:lvl9pPr marL="38862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hyperlink" Target="http://git.ece.cmu.edu/" TargetMode="Externa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hyperlink" Target="https://autolab.andrew.cmu.edu/courses/15213-s17" TargetMode="External"/><Relationship Id="rId2" Type="http://schemas.openxmlformats.org/officeDocument/2006/relationships/hyperlink" Target="https://theproject.zone/s17-15213" TargetMode="External"/><Relationship Id="rId1" Type="http://schemas.openxmlformats.org/officeDocument/2006/relationships/slideLayout" Target="../slideLayouts/slideLayout13.xml"/><Relationship Id="rId4" Type="http://schemas.openxmlformats.org/officeDocument/2006/relationships/hyperlink" Target="https://git.ece.cmu.edu/"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hyperlink" Target="http://autolab.cs.cmu.edu/" TargetMode="Externa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hyperlink" Target="https://docs.google.com/forms/d/1kZzg2nVWDJzt8QIbEiao1ZFTNJ21L_Rcaf5BaFq-5ZM/edit?usp=sharing" TargetMode="Externa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hyperlink" Target="mailto:cathyf@cs.cmu.edu" TargetMode="Externa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6000" dirty="0">
                <a:solidFill>
                  <a:srgbClr val="FF0000"/>
                </a:solidFill>
                <a:latin typeface="华文行楷" panose="02010800040101010101" pitchFamily="2" charset="-122"/>
                <a:ea typeface="华文行楷" panose="02010800040101010101" pitchFamily="2" charset="-122"/>
              </a:rPr>
              <a:t>计算机系统基础</a:t>
            </a:r>
          </a:p>
        </p:txBody>
      </p:sp>
      <p:sp>
        <p:nvSpPr>
          <p:cNvPr id="3" name="副标题 2"/>
          <p:cNvSpPr>
            <a:spLocks noGrp="1"/>
          </p:cNvSpPr>
          <p:nvPr>
            <p:ph type="subTitle" idx="1"/>
          </p:nvPr>
        </p:nvSpPr>
        <p:spPr/>
        <p:txBody>
          <a:bodyPr/>
          <a:lstStyle/>
          <a:p>
            <a:r>
              <a:rPr lang="zh-CN" altLang="en-US" sz="2800" b="1" dirty="0" smtClean="0">
                <a:latin typeface="华文行楷" panose="02010800040101010101" pitchFamily="2" charset="-122"/>
                <a:ea typeface="华文行楷" panose="02010800040101010101" pitchFamily="2" charset="-122"/>
              </a:rPr>
              <a:t>姚文斌</a:t>
            </a:r>
            <a:endParaRPr lang="en-US" altLang="zh-CN" sz="2800" b="1" dirty="0" smtClean="0">
              <a:latin typeface="华文行楷" panose="02010800040101010101" pitchFamily="2" charset="-122"/>
              <a:ea typeface="华文行楷" panose="02010800040101010101" pitchFamily="2" charset="-122"/>
            </a:endParaRPr>
          </a:p>
          <a:p>
            <a:r>
              <a:rPr lang="zh-CN" altLang="en-US" sz="2800" b="1" dirty="0">
                <a:latin typeface="华文行楷" panose="02010800040101010101" pitchFamily="2" charset="-122"/>
                <a:ea typeface="华文行楷" panose="02010800040101010101" pitchFamily="2" charset="-122"/>
              </a:rPr>
              <a:t>计算机系统结构</a:t>
            </a:r>
            <a:r>
              <a:rPr lang="zh-CN" altLang="en-US" sz="2800" b="1" dirty="0" smtClean="0">
                <a:latin typeface="华文行楷" panose="02010800040101010101" pitchFamily="2" charset="-122"/>
                <a:ea typeface="华文行楷" panose="02010800040101010101" pitchFamily="2" charset="-122"/>
              </a:rPr>
              <a:t>中心</a:t>
            </a:r>
            <a:endParaRPr lang="en-US" altLang="zh-CN" sz="2800" b="1" dirty="0" smtClean="0">
              <a:latin typeface="华文行楷" panose="02010800040101010101" pitchFamily="2" charset="-122"/>
              <a:ea typeface="华文行楷" panose="02010800040101010101" pitchFamily="2" charset="-122"/>
            </a:endParaRPr>
          </a:p>
          <a:p>
            <a:r>
              <a:rPr lang="en-US" altLang="zh-CN" sz="2800" b="1" dirty="0" smtClean="0"/>
              <a:t>13691048256</a:t>
            </a:r>
          </a:p>
          <a:p>
            <a:r>
              <a:rPr lang="en-US" altLang="zh-CN" sz="2800" b="1" dirty="0" smtClean="0"/>
              <a:t>yaowenbin_cdc@163.com</a:t>
            </a:r>
            <a:endParaRPr lang="zh-CN" altLang="en-US" sz="28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3429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p:nvSpPr>
        <p:spPr>
          <a:xfrm>
            <a:off x="4672660" y="3058180"/>
            <a:ext cx="3581399" cy="2246769"/>
          </a:xfrm>
          <a:prstGeom prst="rect">
            <a:avLst/>
          </a:prstGeom>
          <a:noFill/>
        </p:spPr>
        <p:txBody>
          <a:bodyPr wrap="square" rtlCol="0">
            <a:spAutoFit/>
          </a:bodyPr>
          <a:lstStyle/>
          <a:p>
            <a:pPr algn="l"/>
            <a:r>
              <a:rPr lang="zh-CN" altLang="en-US" sz="2000" b="1" dirty="0" smtClean="0">
                <a:solidFill>
                  <a:schemeClr val="tx1"/>
                </a:solidFill>
              </a:rPr>
              <a:t>实验</a:t>
            </a:r>
            <a:endParaRPr lang="en-US" altLang="zh-CN" sz="2000" b="1" dirty="0" smtClean="0">
              <a:solidFill>
                <a:schemeClr val="tx1"/>
              </a:solidFill>
            </a:endParaRPr>
          </a:p>
          <a:p>
            <a:pPr algn="l">
              <a:lnSpc>
                <a:spcPct val="150000"/>
              </a:lnSpc>
            </a:pPr>
            <a:r>
              <a:rPr lang="en-US" altLang="zh-CN" sz="2000" b="1" dirty="0" smtClean="0">
                <a:solidFill>
                  <a:schemeClr val="tx1"/>
                </a:solidFill>
              </a:rPr>
              <a:t>1</a:t>
            </a:r>
            <a:r>
              <a:rPr lang="zh-CN" altLang="en-US" sz="2000" b="1" dirty="0" smtClean="0">
                <a:solidFill>
                  <a:schemeClr val="tx1"/>
                </a:solidFill>
              </a:rPr>
              <a:t>、</a:t>
            </a:r>
            <a:r>
              <a:rPr lang="en-US" altLang="zh-CN" sz="2000" b="1" dirty="0" err="1" smtClean="0">
                <a:solidFill>
                  <a:schemeClr val="tx1"/>
                </a:solidFill>
              </a:rPr>
              <a:t>linux</a:t>
            </a:r>
            <a:r>
              <a:rPr lang="zh-CN" altLang="en-US" sz="2000" b="1" dirty="0" smtClean="0">
                <a:solidFill>
                  <a:schemeClr val="tx1"/>
                </a:solidFill>
              </a:rPr>
              <a:t>、</a:t>
            </a:r>
            <a:r>
              <a:rPr lang="en-US" altLang="zh-CN" sz="2000" b="1" dirty="0" err="1" smtClean="0">
                <a:solidFill>
                  <a:schemeClr val="tx1"/>
                </a:solidFill>
              </a:rPr>
              <a:t>gcc</a:t>
            </a:r>
            <a:r>
              <a:rPr lang="zh-CN" altLang="en-US" sz="2000" b="1" dirty="0" smtClean="0">
                <a:solidFill>
                  <a:schemeClr val="tx1"/>
                </a:solidFill>
              </a:rPr>
              <a:t>等基本操作</a:t>
            </a:r>
            <a:endParaRPr lang="en-US" altLang="zh-CN" sz="2000" b="1" dirty="0" smtClean="0">
              <a:solidFill>
                <a:schemeClr val="tx1"/>
              </a:solidFill>
            </a:endParaRPr>
          </a:p>
          <a:p>
            <a:pPr algn="l">
              <a:lnSpc>
                <a:spcPct val="150000"/>
              </a:lnSpc>
            </a:pPr>
            <a:r>
              <a:rPr lang="en-US" altLang="zh-CN" sz="2000" b="1" dirty="0" smtClean="0">
                <a:solidFill>
                  <a:schemeClr val="tx1"/>
                </a:solidFill>
              </a:rPr>
              <a:t>2</a:t>
            </a:r>
            <a:r>
              <a:rPr lang="zh-CN" altLang="en-US" sz="2000" b="1" dirty="0" smtClean="0">
                <a:solidFill>
                  <a:schemeClr val="tx1"/>
                </a:solidFill>
              </a:rPr>
              <a:t>、</a:t>
            </a:r>
            <a:endParaRPr lang="en-US" altLang="zh-CN" sz="2000" b="1" dirty="0" smtClean="0">
              <a:solidFill>
                <a:schemeClr val="tx1"/>
              </a:solidFill>
            </a:endParaRPr>
          </a:p>
          <a:p>
            <a:pPr algn="l">
              <a:lnSpc>
                <a:spcPct val="150000"/>
              </a:lnSpc>
            </a:pPr>
            <a:r>
              <a:rPr lang="en-US" altLang="zh-CN" sz="2000" b="1" dirty="0" smtClean="0">
                <a:solidFill>
                  <a:schemeClr val="tx1"/>
                </a:solidFill>
              </a:rPr>
              <a:t>3</a:t>
            </a:r>
            <a:r>
              <a:rPr lang="zh-CN" altLang="en-US" sz="2000" b="1" dirty="0" smtClean="0">
                <a:solidFill>
                  <a:schemeClr val="tx1"/>
                </a:solidFill>
              </a:rPr>
              <a:t>、</a:t>
            </a:r>
            <a:endParaRPr lang="en-US" altLang="zh-CN" sz="2000" b="1" dirty="0">
              <a:solidFill>
                <a:schemeClr val="tx1"/>
              </a:solidFill>
            </a:endParaRPr>
          </a:p>
          <a:p>
            <a:pPr algn="l">
              <a:lnSpc>
                <a:spcPct val="150000"/>
              </a:lnSpc>
            </a:pPr>
            <a:r>
              <a:rPr lang="en-US" altLang="zh-CN" sz="2000" b="1" dirty="0" smtClean="0">
                <a:solidFill>
                  <a:schemeClr val="tx1"/>
                </a:solidFill>
              </a:rPr>
              <a:t>4</a:t>
            </a:r>
            <a:r>
              <a:rPr lang="zh-CN" altLang="en-US" sz="2000" b="1" dirty="0" smtClean="0">
                <a:solidFill>
                  <a:schemeClr val="tx1"/>
                </a:solidFill>
              </a:rPr>
              <a:t>、</a:t>
            </a:r>
            <a:r>
              <a:rPr lang="en-US" altLang="zh-CN" sz="2000" b="1" dirty="0" smtClean="0">
                <a:solidFill>
                  <a:schemeClr val="tx1"/>
                </a:solidFill>
              </a:rPr>
              <a:t>I/O</a:t>
            </a:r>
            <a:r>
              <a:rPr lang="zh-CN" altLang="en-US" sz="2000" b="1" dirty="0" smtClean="0">
                <a:solidFill>
                  <a:schemeClr val="tx1"/>
                </a:solidFill>
              </a:rPr>
              <a:t>实验</a:t>
            </a:r>
            <a:endParaRPr lang="zh-CN" altLang="en-US" sz="2000" b="1" dirty="0">
              <a:solidFill>
                <a:schemeClr val="tx1"/>
              </a:solidFill>
            </a:endParaRPr>
          </a:p>
        </p:txBody>
      </p:sp>
      <p:pic>
        <p:nvPicPr>
          <p:cNvPr id="7" name="图片 6"/>
          <p:cNvPicPr>
            <a:picLocks noChangeAspect="1"/>
          </p:cNvPicPr>
          <p:nvPr/>
        </p:nvPicPr>
        <p:blipFill>
          <a:blip r:embed="rId3"/>
          <a:stretch>
            <a:fillRect/>
          </a:stretch>
        </p:blipFill>
        <p:spPr>
          <a:xfrm>
            <a:off x="5029200" y="3841091"/>
            <a:ext cx="3657600" cy="976875"/>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2400" y="423073"/>
            <a:ext cx="8839200" cy="754053"/>
          </a:xfrm>
        </p:spPr>
        <p:txBody>
          <a:bodyPr wrap="square">
            <a:spAutoFit/>
          </a:bodyPr>
          <a:lstStyle/>
          <a:p>
            <a:pPr algn="ctr">
              <a:spcBef>
                <a:spcPts val="1600"/>
              </a:spcBef>
            </a:pPr>
            <a:r>
              <a:rPr lang="zh-CN" altLang="en-US" sz="4400" kern="1200" dirty="0">
                <a:solidFill>
                  <a:srgbClr val="FF0000"/>
                </a:solidFill>
                <a:latin typeface="Gill Sans" charset="0"/>
                <a:ea typeface="黑体" panose="02010609060101010101" pitchFamily="49" charset="-122"/>
                <a:cs typeface="ヒラギノ角ゴ ProN W3" charset="-128"/>
                <a:sym typeface="Gill Sans" charset="0"/>
              </a:rPr>
              <a:t>课程计划 </a:t>
            </a:r>
            <a:r>
              <a:rPr lang="en-US" altLang="zh-CN" sz="4400" kern="1200" dirty="0">
                <a:solidFill>
                  <a:srgbClr val="FF0000"/>
                </a:solidFill>
                <a:latin typeface="Gill Sans" charset="0"/>
                <a:ea typeface="黑体" panose="02010609060101010101" pitchFamily="49" charset="-122"/>
                <a:cs typeface="ヒラギノ角ゴ ProN W3" charset="-128"/>
                <a:sym typeface="Gill Sans" charset="0"/>
              </a:rPr>
              <a:t>-《</a:t>
            </a:r>
            <a:r>
              <a:rPr lang="zh-CN" altLang="en-US" sz="4400" kern="1200" dirty="0">
                <a:solidFill>
                  <a:srgbClr val="FF0000"/>
                </a:solidFill>
                <a:latin typeface="Gill Sans" charset="0"/>
                <a:ea typeface="黑体" panose="02010609060101010101" pitchFamily="49" charset="-122"/>
                <a:cs typeface="ヒラギノ角ゴ ProN W3" charset="-128"/>
                <a:sym typeface="Gill Sans" charset="0"/>
              </a:rPr>
              <a:t>计算机系统基础实践</a:t>
            </a:r>
            <a:r>
              <a:rPr lang="en-US" altLang="zh-CN" sz="4400" kern="1200" dirty="0">
                <a:solidFill>
                  <a:srgbClr val="FF0000"/>
                </a:solidFill>
                <a:latin typeface="Gill Sans" charset="0"/>
                <a:ea typeface="黑体" panose="02010609060101010101" pitchFamily="49" charset="-122"/>
                <a:cs typeface="ヒラギノ角ゴ ProN W3" charset="-128"/>
                <a:sym typeface="Gill Sans" charset="0"/>
              </a:rPr>
              <a:t>》</a:t>
            </a:r>
            <a:endParaRPr lang="zh-CN" altLang="en-US" sz="4400" kern="1200" dirty="0">
              <a:solidFill>
                <a:srgbClr val="FF0000"/>
              </a:solidFill>
              <a:latin typeface="Gill Sans" charset="0"/>
              <a:ea typeface="黑体" panose="02010609060101010101" pitchFamily="49" charset="-122"/>
              <a:cs typeface="ヒラギノ角ゴ ProN W3" charset="-128"/>
              <a:sym typeface="Gill Sans" charset="0"/>
            </a:endParaRPr>
          </a:p>
        </p:txBody>
      </p:sp>
      <p:sp>
        <p:nvSpPr>
          <p:cNvPr id="5" name="内容占位符 2"/>
          <p:cNvSpPr>
            <a:spLocks noGrp="1"/>
          </p:cNvSpPr>
          <p:nvPr>
            <p:ph idx="1"/>
          </p:nvPr>
        </p:nvSpPr>
        <p:spPr>
          <a:xfrm>
            <a:off x="381000" y="1397000"/>
            <a:ext cx="8382000" cy="5435600"/>
          </a:xfrm>
        </p:spPr>
        <p:txBody>
          <a:bodyPr/>
          <a:lstStyle/>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本课程配套实践课</a:t>
            </a:r>
            <a:endParaRPr lang="en-US" altLang="zh-CN" sz="28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总 学 </a:t>
            </a:r>
            <a:r>
              <a:rPr lang="zh-CN" altLang="en-US" sz="2800" b="1" dirty="0">
                <a:latin typeface="楷体" panose="02010609060101010101" pitchFamily="49" charset="-122"/>
                <a:ea typeface="楷体" panose="02010609060101010101" pitchFamily="49" charset="-122"/>
              </a:rPr>
              <a:t>时</a:t>
            </a:r>
            <a:r>
              <a:rPr lang="zh-CN" altLang="en-US"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12</a:t>
            </a:r>
            <a:r>
              <a:rPr lang="zh-CN" altLang="en-US" sz="2800" b="1" dirty="0" smtClean="0">
                <a:latin typeface="楷体" panose="02010609060101010101" pitchFamily="49" charset="-122"/>
                <a:ea typeface="楷体" panose="02010609060101010101" pitchFamily="49" charset="-122"/>
              </a:rPr>
              <a:t>学时</a:t>
            </a:r>
            <a:endParaRPr lang="zh-CN" altLang="en-US" sz="2800" b="1"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课程教学：</a:t>
            </a:r>
            <a:r>
              <a:rPr lang="en-US" altLang="zh-CN" sz="2800" b="1" dirty="0" smtClean="0">
                <a:latin typeface="楷体" panose="02010609060101010101" pitchFamily="49" charset="-122"/>
                <a:ea typeface="楷体" panose="02010609060101010101" pitchFamily="49" charset="-122"/>
              </a:rPr>
              <a:t>8</a:t>
            </a:r>
            <a:r>
              <a:rPr lang="zh-CN" altLang="en-US" sz="2800" b="1" dirty="0" smtClean="0">
                <a:latin typeface="楷体" panose="02010609060101010101" pitchFamily="49" charset="-122"/>
                <a:ea typeface="楷体" panose="02010609060101010101" pitchFamily="49" charset="-122"/>
              </a:rPr>
              <a:t>学时（</a:t>
            </a:r>
            <a:r>
              <a:rPr lang="en-US" altLang="zh-CN" sz="2800" b="1" dirty="0" smtClean="0">
                <a:latin typeface="楷体" panose="02010609060101010101" pitchFamily="49" charset="-122"/>
                <a:ea typeface="楷体" panose="02010609060101010101" pitchFamily="49" charset="-122"/>
              </a:rPr>
              <a:t>7/10/12/15</a:t>
            </a:r>
            <a:r>
              <a:rPr lang="zh-CN" altLang="en-US" sz="2800" b="1" dirty="0" smtClean="0">
                <a:latin typeface="楷体" panose="02010609060101010101" pitchFamily="49" charset="-122"/>
                <a:ea typeface="楷体" panose="02010609060101010101" pitchFamily="49" charset="-122"/>
              </a:rPr>
              <a:t>周五）</a:t>
            </a:r>
            <a:endParaRPr lang="zh-CN" altLang="en-US" sz="2800" b="1"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实验内容：</a:t>
            </a:r>
            <a:r>
              <a:rPr lang="en-US" altLang="zh-CN" sz="2800" b="1" dirty="0" smtClean="0">
                <a:latin typeface="楷体" panose="02010609060101010101" pitchFamily="49" charset="-122"/>
                <a:ea typeface="楷体" panose="02010609060101010101" pitchFamily="49" charset="-122"/>
              </a:rPr>
              <a:t>4</a:t>
            </a:r>
            <a:r>
              <a:rPr lang="zh-CN" altLang="en-US" sz="2800" b="1" dirty="0" smtClean="0">
                <a:latin typeface="楷体" panose="02010609060101010101" pitchFamily="49" charset="-122"/>
                <a:ea typeface="楷体" panose="02010609060101010101" pitchFamily="49" charset="-122"/>
              </a:rPr>
              <a:t>次实验（基础、炸弹、溢出、</a:t>
            </a:r>
            <a:r>
              <a:rPr lang="en-US" altLang="zh-CN" sz="2800" b="1" dirty="0" smtClean="0">
                <a:latin typeface="楷体" panose="02010609060101010101" pitchFamily="49" charset="-122"/>
                <a:ea typeface="楷体" panose="02010609060101010101" pitchFamily="49" charset="-122"/>
              </a:rPr>
              <a:t>I/O</a:t>
            </a:r>
            <a:r>
              <a:rPr lang="zh-CN" altLang="en-US" sz="2800" b="1" dirty="0" smtClean="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考核方式：</a:t>
            </a:r>
            <a:r>
              <a:rPr lang="en-US" altLang="zh-CN" sz="2800" b="1" dirty="0" smtClean="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、人工验收（实验演示、回答问题</a:t>
            </a:r>
            <a:r>
              <a:rPr lang="zh-CN" altLang="en-US" sz="2800" b="1" dirty="0" smtClean="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r>
              <a:rPr lang="en-US" altLang="zh-CN" sz="2800" b="1" dirty="0" smtClean="0">
                <a:latin typeface="楷体" panose="02010609060101010101" pitchFamily="49" charset="-122"/>
                <a:ea typeface="楷体" panose="02010609060101010101" pitchFamily="49" charset="-122"/>
              </a:rPr>
              <a:t>             2</a:t>
            </a:r>
            <a:r>
              <a:rPr lang="zh-CN" altLang="en-US" sz="2800" b="1" dirty="0" smtClean="0">
                <a:latin typeface="楷体" panose="02010609060101010101" pitchFamily="49" charset="-122"/>
                <a:ea typeface="楷体" panose="02010609060101010101" pitchFamily="49" charset="-122"/>
              </a:rPr>
              <a:t>、机器自动评分</a:t>
            </a:r>
            <a:endParaRPr lang="en-US" altLang="zh-CN" sz="28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成绩</a:t>
            </a:r>
            <a:r>
              <a:rPr lang="zh-CN" altLang="en-US" sz="2800" b="1" dirty="0">
                <a:latin typeface="楷体" panose="02010609060101010101" pitchFamily="49" charset="-122"/>
                <a:ea typeface="楷体" panose="02010609060101010101" pitchFamily="49" charset="-122"/>
              </a:rPr>
              <a:t>评定：实验验收</a:t>
            </a:r>
            <a:r>
              <a:rPr lang="en-US" altLang="zh-CN" sz="2800" b="1" dirty="0">
                <a:latin typeface="楷体" panose="02010609060101010101" pitchFamily="49" charset="-122"/>
                <a:ea typeface="楷体" panose="02010609060101010101" pitchFamily="49" charset="-122"/>
              </a:rPr>
              <a:t>60%</a:t>
            </a:r>
            <a:r>
              <a:rPr lang="zh-CN" altLang="en-US" sz="2800" b="1" dirty="0">
                <a:latin typeface="楷体" panose="02010609060101010101" pitchFamily="49" charset="-122"/>
                <a:ea typeface="楷体" panose="02010609060101010101" pitchFamily="49" charset="-122"/>
              </a:rPr>
              <a:t>，实验报告</a:t>
            </a:r>
            <a:r>
              <a:rPr lang="en-US" altLang="zh-CN" sz="2800" b="1" dirty="0">
                <a:latin typeface="楷体" panose="02010609060101010101" pitchFamily="49" charset="-122"/>
                <a:ea typeface="楷体" panose="02010609060101010101" pitchFamily="49" charset="-122"/>
              </a:rPr>
              <a:t>40%</a:t>
            </a:r>
          </a:p>
          <a:p>
            <a:pPr marL="457200" indent="-457200">
              <a:buFont typeface="Wingdings" panose="05000000000000000000" pitchFamily="2" charset="2"/>
              <a:buChar char="Ø"/>
            </a:pPr>
            <a:endParaRPr lang="en-US" altLang="zh-CN" sz="2800" b="1"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endParaRPr lang="zh-CN" altLang="en-US" sz="28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endParaRPr lang="zh-CN" alt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计算机系统基础实践</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配套实践课</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pPr marL="0" indent="0">
              <a:buNone/>
            </a:pPr>
            <a:r>
              <a:rPr lang="en-US" altLang="zh-CN" dirty="0" smtClean="0"/>
              <a:t>Labs</a:t>
            </a:r>
          </a:p>
          <a:p>
            <a:r>
              <a:rPr lang="en-US" altLang="zh-CN" dirty="0" smtClean="0"/>
              <a:t>Lab1 (</a:t>
            </a:r>
            <a:r>
              <a:rPr lang="en-US" altLang="zh-CN" dirty="0" err="1" smtClean="0"/>
              <a:t>Linux&amp;GNU</a:t>
            </a:r>
            <a:r>
              <a:rPr lang="en-US" altLang="zh-CN" dirty="0" smtClean="0"/>
              <a:t> Toolchain </a:t>
            </a:r>
            <a:r>
              <a:rPr lang="en-US" altLang="zh-CN" dirty="0"/>
              <a:t>Lab): Basic usage of linux </a:t>
            </a:r>
            <a:r>
              <a:rPr lang="en-US" altLang="zh-CN" dirty="0" smtClean="0"/>
              <a:t>commands</a:t>
            </a:r>
            <a:r>
              <a:rPr lang="zh-CN" altLang="en-US" dirty="0" smtClean="0"/>
              <a:t>，</a:t>
            </a:r>
            <a:r>
              <a:rPr lang="en-US" altLang="zh-CN" dirty="0" smtClean="0"/>
              <a:t>vi commands and GNU toolchain</a:t>
            </a:r>
            <a:endParaRPr lang="en-US" altLang="zh-CN" dirty="0"/>
          </a:p>
          <a:p>
            <a:r>
              <a:rPr lang="en-US" altLang="zh-CN" dirty="0" smtClean="0"/>
              <a:t>Lab2 </a:t>
            </a:r>
            <a:r>
              <a:rPr lang="en-US" altLang="zh-CN" dirty="0"/>
              <a:t>(</a:t>
            </a:r>
            <a:r>
              <a:rPr lang="en-US" altLang="zh-CN" dirty="0" err="1"/>
              <a:t>bomblab</a:t>
            </a:r>
            <a:r>
              <a:rPr lang="en-US" altLang="zh-CN" dirty="0"/>
              <a:t>): Defusing a binary bomb</a:t>
            </a:r>
          </a:p>
          <a:p>
            <a:r>
              <a:rPr lang="en-US" altLang="zh-CN" dirty="0" smtClean="0"/>
              <a:t>Lab3 </a:t>
            </a:r>
            <a:r>
              <a:rPr lang="en-US" altLang="zh-CN" dirty="0"/>
              <a:t>(</a:t>
            </a:r>
            <a:r>
              <a:rPr lang="en-US" altLang="zh-CN" dirty="0" err="1"/>
              <a:t>attacklab</a:t>
            </a:r>
            <a:r>
              <a:rPr lang="en-US" altLang="zh-CN" dirty="0"/>
              <a:t>): The basics of code injection </a:t>
            </a:r>
            <a:r>
              <a:rPr lang="en-US" altLang="zh-CN" dirty="0" smtClean="0"/>
              <a:t>attacks</a:t>
            </a:r>
          </a:p>
          <a:p>
            <a:r>
              <a:rPr lang="en-US" altLang="zh-CN" dirty="0" smtClean="0"/>
              <a:t>Lab4 (I/</a:t>
            </a:r>
            <a:r>
              <a:rPr lang="en-US" altLang="zh-CN" dirty="0" err="1" smtClean="0"/>
              <a:t>Olab</a:t>
            </a:r>
            <a:r>
              <a:rPr lang="en-US" altLang="zh-CN" dirty="0"/>
              <a:t>): The basics of </a:t>
            </a:r>
            <a:r>
              <a:rPr lang="en-US" altLang="zh-CN" dirty="0" smtClean="0"/>
              <a:t>I/O control program</a:t>
            </a:r>
          </a:p>
          <a:p>
            <a:pPr marL="0" indent="0">
              <a:buNone/>
            </a:pPr>
            <a:r>
              <a:rPr lang="en-US" altLang="zh-CN" dirty="0" smtClean="0"/>
              <a:t>Facilities</a:t>
            </a:r>
          </a:p>
          <a:p>
            <a:r>
              <a:rPr lang="en-US" altLang="zh-CN" dirty="0" smtClean="0"/>
              <a:t>Lab1-3 will use </a:t>
            </a:r>
            <a:r>
              <a:rPr lang="en-US" altLang="zh-CN" u="sng" dirty="0" smtClean="0"/>
              <a:t>bup1</a:t>
            </a:r>
            <a:r>
              <a:rPr lang="en-US" altLang="zh-CN" dirty="0" smtClean="0"/>
              <a:t> virtual machine with 12 Intel Core Processor and 48GB RAM which runs </a:t>
            </a:r>
            <a:r>
              <a:rPr lang="en-US" altLang="zh-CN" dirty="0"/>
              <a:t>on </a:t>
            </a:r>
            <a:r>
              <a:rPr lang="en-US" altLang="zh-CN" dirty="0" smtClean="0"/>
              <a:t>Big Data Computing Platform of our school. Login bupt1 using </a:t>
            </a:r>
            <a:r>
              <a:rPr lang="en-US" altLang="zh-CN" dirty="0"/>
              <a:t>your Student</a:t>
            </a:r>
            <a:r>
              <a:rPr lang="en-US" altLang="zh-CN" dirty="0" smtClean="0"/>
              <a:t> </a:t>
            </a:r>
            <a:r>
              <a:rPr lang="en-US" altLang="zh-CN" dirty="0"/>
              <a:t>ID and </a:t>
            </a:r>
            <a:r>
              <a:rPr lang="en-US" altLang="zh-CN" dirty="0" smtClean="0"/>
              <a:t>password</a:t>
            </a:r>
          </a:p>
          <a:p>
            <a:r>
              <a:rPr lang="en-US" altLang="zh-CN" dirty="0" smtClean="0"/>
              <a:t>Lab4 will use Ubuntu virtual machine on your own computer</a:t>
            </a:r>
            <a:endParaRPr lang="en-US" altLang="zh-CN" dirty="0"/>
          </a:p>
          <a:p>
            <a:endParaRPr lang="en-US" altLang="zh-CN" dirty="0"/>
          </a:p>
          <a:p>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xfrm>
            <a:off x="381000" y="228600"/>
            <a:ext cx="8382000" cy="1092200"/>
          </a:xfrm>
        </p:spPr>
        <p:txBody>
          <a:bodyPr/>
          <a:lstStyle/>
          <a:p>
            <a:pPr marL="119380" indent="-119380"/>
            <a:r>
              <a:rPr lang="en-US" altLang="zh-CN" dirty="0" smtClean="0"/>
              <a:t>Labs </a:t>
            </a:r>
            <a:r>
              <a:rPr lang="en-US" dirty="0" smtClean="0"/>
              <a:t>Policies</a:t>
            </a:r>
            <a:endParaRPr lang="en-US" dirty="0"/>
          </a:p>
        </p:txBody>
      </p:sp>
      <p:sp>
        <p:nvSpPr>
          <p:cNvPr id="36868" name="Rectangle 4"/>
          <p:cNvSpPr>
            <a:spLocks noGrp="1" noChangeArrowheads="1"/>
          </p:cNvSpPr>
          <p:nvPr>
            <p:ph type="body" idx="1"/>
          </p:nvPr>
        </p:nvSpPr>
        <p:spPr>
          <a:xfrm>
            <a:off x="381000" y="1397000"/>
            <a:ext cx="8382000" cy="4927600"/>
          </a:xfrm>
        </p:spPr>
        <p:txBody>
          <a:bodyPr/>
          <a:lstStyle/>
          <a:p>
            <a:r>
              <a:rPr lang="en-US" altLang="zh-CN" dirty="0" smtClean="0"/>
              <a:t>Lab schedule</a:t>
            </a:r>
          </a:p>
          <a:p>
            <a:pPr lvl="1"/>
            <a:r>
              <a:rPr lang="en-US" altLang="zh-CN" dirty="0" smtClean="0"/>
              <a:t>Starts</a:t>
            </a:r>
            <a:r>
              <a:rPr lang="zh-CN" altLang="en-US" dirty="0" smtClean="0"/>
              <a:t> </a:t>
            </a:r>
            <a:r>
              <a:rPr lang="en-US" altLang="zh-CN" dirty="0" smtClean="0"/>
              <a:t>in </a:t>
            </a:r>
            <a:r>
              <a:rPr lang="en-US" altLang="zh-CN" dirty="0"/>
              <a:t>week 8, </a:t>
            </a:r>
            <a:r>
              <a:rPr lang="en-US" altLang="zh-CN" dirty="0" smtClean="0"/>
              <a:t>two </a:t>
            </a:r>
            <a:r>
              <a:rPr lang="en-US" altLang="zh-CN" dirty="0"/>
              <a:t>weeks </a:t>
            </a:r>
            <a:r>
              <a:rPr lang="en-US" altLang="zh-CN" dirty="0" smtClean="0"/>
              <a:t>for each lab assignment</a:t>
            </a:r>
            <a:endParaRPr lang="en-US" dirty="0" smtClean="0"/>
          </a:p>
          <a:p>
            <a:r>
              <a:rPr lang="en-US" dirty="0" smtClean="0"/>
              <a:t>Work </a:t>
            </a:r>
            <a:r>
              <a:rPr lang="en-US" dirty="0"/>
              <a:t>groups</a:t>
            </a:r>
          </a:p>
          <a:p>
            <a:pPr marL="552450" lvl="1"/>
            <a:r>
              <a:rPr lang="en-US" dirty="0"/>
              <a:t>You must work alone on all lab assignments</a:t>
            </a:r>
          </a:p>
          <a:p>
            <a:r>
              <a:rPr lang="en-US" dirty="0" smtClean="0"/>
              <a:t>Hand</a:t>
            </a:r>
            <a:r>
              <a:rPr lang="en-US" altLang="zh-CN" dirty="0" smtClean="0"/>
              <a:t>-</a:t>
            </a:r>
            <a:r>
              <a:rPr lang="en-US" dirty="0" smtClean="0"/>
              <a:t>ins</a:t>
            </a:r>
            <a:endParaRPr lang="en-US" dirty="0"/>
          </a:p>
          <a:p>
            <a:pPr marL="552450" lvl="1"/>
            <a:r>
              <a:rPr lang="en-US" dirty="0"/>
              <a:t>Labs </a:t>
            </a:r>
            <a:r>
              <a:rPr lang="en-US" dirty="0" smtClean="0"/>
              <a:t>are due </a:t>
            </a:r>
            <a:r>
              <a:rPr lang="en-US" dirty="0"/>
              <a:t>at </a:t>
            </a:r>
            <a:r>
              <a:rPr lang="en-US" dirty="0" smtClean="0"/>
              <a:t>11:59pm usually on </a:t>
            </a:r>
            <a:r>
              <a:rPr lang="en-US" altLang="zh-CN" dirty="0" err="1" smtClean="0"/>
              <a:t>Wensday</a:t>
            </a:r>
            <a:endParaRPr lang="en-US" dirty="0"/>
          </a:p>
          <a:p>
            <a:pPr marL="552450" lvl="1"/>
            <a:r>
              <a:rPr lang="en-US" dirty="0"/>
              <a:t>Electronic handins using </a:t>
            </a:r>
            <a:r>
              <a:rPr lang="en-US" altLang="zh-CN" b="1" dirty="0" smtClean="0"/>
              <a:t>email</a:t>
            </a:r>
          </a:p>
          <a:p>
            <a:pPr lvl="0"/>
            <a:r>
              <a:rPr lang="en-US" altLang="zh-CN" dirty="0" smtClean="0">
                <a:solidFill>
                  <a:srgbClr val="000000"/>
                </a:solidFill>
              </a:rPr>
              <a:t>Penalty </a:t>
            </a:r>
            <a:r>
              <a:rPr lang="en-US" altLang="zh-CN" dirty="0">
                <a:solidFill>
                  <a:srgbClr val="000000"/>
                </a:solidFill>
              </a:rPr>
              <a:t>for late submission</a:t>
            </a:r>
          </a:p>
          <a:p>
            <a:pPr marL="552450" lvl="1"/>
            <a:r>
              <a:rPr lang="en-US" altLang="zh-CN" dirty="0">
                <a:solidFill>
                  <a:srgbClr val="000000"/>
                </a:solidFill>
              </a:rPr>
              <a:t>loss of </a:t>
            </a:r>
            <a:r>
              <a:rPr lang="en-US" altLang="zh-CN" dirty="0">
                <a:solidFill>
                  <a:srgbClr val="FF0000"/>
                </a:solidFill>
              </a:rPr>
              <a:t>5 marks per </a:t>
            </a:r>
            <a:r>
              <a:rPr lang="en-US" altLang="zh-CN" dirty="0" smtClean="0">
                <a:solidFill>
                  <a:srgbClr val="FF0000"/>
                </a:solidFill>
              </a:rPr>
              <a:t>day</a:t>
            </a:r>
          </a:p>
          <a:p>
            <a:pPr marL="292100"/>
            <a:r>
              <a:rPr lang="en-US" altLang="zh-CN" b="1" dirty="0" err="1" smtClean="0"/>
              <a:t>Autograding</a:t>
            </a:r>
            <a:r>
              <a:rPr lang="en-US" altLang="zh-CN" b="1" dirty="0" smtClean="0"/>
              <a:t> </a:t>
            </a:r>
            <a:r>
              <a:rPr lang="en-US" altLang="zh-CN" b="1" dirty="0"/>
              <a:t>and </a:t>
            </a:r>
            <a:r>
              <a:rPr lang="en-US" altLang="zh-CN" b="1" dirty="0" smtClean="0"/>
              <a:t>Scoreboards for Lab2 and Lab3</a:t>
            </a:r>
            <a:endParaRPr lang="en-US" altLang="zh-CN" b="1" dirty="0"/>
          </a:p>
          <a:p>
            <a:pPr marL="552450" lvl="1"/>
            <a:r>
              <a:rPr lang="en-US" altLang="zh-CN" b="1" dirty="0" err="1"/>
              <a:t>Autograding</a:t>
            </a:r>
            <a:r>
              <a:rPr lang="en-US" altLang="zh-CN" b="1" dirty="0"/>
              <a:t>: Providing you with instant </a:t>
            </a:r>
            <a:r>
              <a:rPr lang="en-US" altLang="zh-CN" b="1" dirty="0" smtClean="0"/>
              <a:t>feedback</a:t>
            </a:r>
            <a:endParaRPr lang="en-US" altLang="zh-CN" b="1" dirty="0"/>
          </a:p>
          <a:p>
            <a:pPr marL="552450" lvl="1"/>
            <a:r>
              <a:rPr lang="en-US" altLang="zh-CN" b="1" dirty="0"/>
              <a:t>Scoreboards: Real-time, rank-ordered, and  </a:t>
            </a:r>
            <a:r>
              <a:rPr lang="en-US" altLang="zh-CN" b="1" dirty="0" smtClean="0"/>
              <a:t>summary</a:t>
            </a:r>
            <a:endParaRPr lang="en-US" altLang="zh-CN" b="1" dirty="0"/>
          </a:p>
          <a:p>
            <a:pPr marL="292100"/>
            <a:endParaRPr lang="en-US" altLang="zh-CN" b="1" dirty="0">
              <a:solidFill>
                <a:srgbClr val="FF0000"/>
              </a:solidFill>
            </a:endParaRPr>
          </a:p>
          <a:p>
            <a:pPr marL="552450" lvl="1"/>
            <a:endParaRPr lang="en-US" altLang="zh-CN" b="1" dirty="0">
              <a:solidFill>
                <a:srgbClr val="FF0000"/>
              </a:solidFill>
            </a:endParaRPr>
          </a:p>
          <a:p>
            <a:pPr marL="292100"/>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title"/>
          </p:nvPr>
        </p:nvSpPr>
        <p:spPr/>
        <p:txBody>
          <a:bodyPr/>
          <a:lstStyle/>
          <a:p>
            <a:pPr marL="119380" indent="-119380"/>
            <a:r>
              <a:rPr lang="en-US" dirty="0"/>
              <a:t>Lab Rationale </a:t>
            </a:r>
          </a:p>
        </p:txBody>
      </p:sp>
      <p:sp>
        <p:nvSpPr>
          <p:cNvPr id="49156" name="Rectangle 4"/>
          <p:cNvSpPr>
            <a:spLocks noGrp="1" noChangeArrowheads="1"/>
          </p:cNvSpPr>
          <p:nvPr>
            <p:ph type="body" idx="1"/>
          </p:nvPr>
        </p:nvSpPr>
        <p:spPr/>
        <p:txBody>
          <a:bodyPr/>
          <a:lstStyle/>
          <a:p>
            <a:r>
              <a:rPr lang="en-US" dirty="0"/>
              <a:t>Each lab has a well-defined goal such as solving a puzzle or winning a contest</a:t>
            </a:r>
          </a:p>
          <a:p>
            <a:endParaRPr lang="en-US" dirty="0"/>
          </a:p>
          <a:p>
            <a:r>
              <a:rPr lang="en-US" dirty="0"/>
              <a:t>Doing the lab should result in new skills and concepts</a:t>
            </a:r>
          </a:p>
          <a:p>
            <a:endParaRPr lang="en-US" dirty="0"/>
          </a:p>
          <a:p>
            <a:r>
              <a:rPr lang="en-US" dirty="0"/>
              <a:t>We try to use competition in a fun and healthy way</a:t>
            </a:r>
          </a:p>
          <a:p>
            <a:pPr marL="552450" lvl="1"/>
            <a:r>
              <a:rPr lang="en-US" dirty="0"/>
              <a:t>Set a reasonable threshold for full credit</a:t>
            </a:r>
          </a:p>
          <a:p>
            <a:pPr marL="552450" lvl="1"/>
            <a:r>
              <a:rPr lang="en-US" dirty="0"/>
              <a:t>Post intermediate results (anonymized) on Autolab scoreboard for glory!</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81000" y="423073"/>
            <a:ext cx="8382000" cy="754053"/>
          </a:xfrm>
        </p:spPr>
        <p:txBody>
          <a:bodyPr wrap="square">
            <a:spAutoFit/>
          </a:bodyPr>
          <a:lstStyle/>
          <a:p>
            <a:pPr algn="ctr">
              <a:spcBef>
                <a:spcPts val="1600"/>
              </a:spcBef>
            </a:pPr>
            <a:r>
              <a:rPr lang="zh-CN" altLang="en-US" sz="4400" kern="1200" dirty="0">
                <a:solidFill>
                  <a:srgbClr val="FF0000"/>
                </a:solidFill>
                <a:latin typeface="Gill Sans" charset="0"/>
                <a:ea typeface="黑体" panose="02010609060101010101" pitchFamily="49" charset="-122"/>
                <a:cs typeface="ヒラギノ角ゴ ProN W3" charset="-128"/>
                <a:sym typeface="Gill Sans" charset="0"/>
              </a:rPr>
              <a:t>课程目的</a:t>
            </a:r>
          </a:p>
        </p:txBody>
      </p:sp>
      <p:sp>
        <p:nvSpPr>
          <p:cNvPr id="11" name="内容占位符 2"/>
          <p:cNvSpPr>
            <a:spLocks noGrp="1"/>
          </p:cNvSpPr>
          <p:nvPr>
            <p:ph idx="1"/>
          </p:nvPr>
        </p:nvSpPr>
        <p:spPr>
          <a:xfrm>
            <a:off x="381000" y="1397000"/>
            <a:ext cx="8382000" cy="5435600"/>
          </a:xfrm>
        </p:spPr>
        <p:txBody>
          <a:bodyPr/>
          <a:lstStyle/>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从</a:t>
            </a:r>
            <a:r>
              <a:rPr lang="zh-CN" altLang="en-US" sz="2800" b="1" dirty="0">
                <a:latin typeface="楷体" panose="02010609060101010101" pitchFamily="49" charset="-122"/>
                <a:ea typeface="楷体" panose="02010609060101010101" pitchFamily="49" charset="-122"/>
              </a:rPr>
              <a:t>程序员角度出发，理解高级语言中的数据、语句和函数调用等在计算机系统中的实现</a:t>
            </a:r>
            <a:r>
              <a:rPr lang="zh-CN" altLang="en-US" sz="2800" b="1" dirty="0" smtClean="0">
                <a:latin typeface="楷体" panose="02010609060101010101" pitchFamily="49" charset="-122"/>
                <a:ea typeface="楷体" panose="02010609060101010101" pitchFamily="49" charset="-122"/>
              </a:rPr>
              <a:t>细节</a:t>
            </a:r>
            <a:endParaRPr lang="en-US" altLang="zh-CN" sz="28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建立</a:t>
            </a:r>
            <a:r>
              <a:rPr lang="en-US" altLang="zh-CN" sz="2800" b="1" dirty="0" smtClean="0">
                <a:latin typeface="楷体" panose="02010609060101010101" pitchFamily="49" charset="-122"/>
                <a:ea typeface="楷体" panose="02010609060101010101" pitchFamily="49" charset="-122"/>
              </a:rPr>
              <a:t>C</a:t>
            </a:r>
            <a:r>
              <a:rPr lang="zh-CN" altLang="en-US" sz="2800" b="1" dirty="0">
                <a:latin typeface="楷体" panose="02010609060101010101" pitchFamily="49" charset="-122"/>
                <a:ea typeface="楷体" panose="02010609060101010101" pitchFamily="49" charset="-122"/>
              </a:rPr>
              <a:t>语言程序、汇编语言、编译器、链接器等之间的关联</a:t>
            </a:r>
            <a:r>
              <a:rPr lang="zh-CN" altLang="en-US" sz="2800" b="1" dirty="0" smtClean="0">
                <a:latin typeface="楷体" panose="02010609060101010101" pitchFamily="49" charset="-122"/>
                <a:ea typeface="楷体" panose="02010609060101010101" pitchFamily="49" charset="-122"/>
              </a:rPr>
              <a:t>关系</a:t>
            </a:r>
            <a:endParaRPr lang="en-US" altLang="zh-CN" sz="28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初步</a:t>
            </a:r>
            <a:r>
              <a:rPr lang="zh-CN" altLang="en-US" sz="2800" b="1" dirty="0" smtClean="0">
                <a:latin typeface="楷体" panose="02010609060101010101" pitchFamily="49" charset="-122"/>
                <a:ea typeface="楷体" panose="02010609060101010101" pitchFamily="49" charset="-122"/>
              </a:rPr>
              <a:t>理解</a:t>
            </a:r>
            <a:r>
              <a:rPr lang="zh-CN" altLang="en-US" sz="2800" b="1" dirty="0">
                <a:latin typeface="楷体" panose="02010609060101010101" pitchFamily="49" charset="-122"/>
                <a:ea typeface="楷体" panose="02010609060101010101" pitchFamily="49" charset="-122"/>
              </a:rPr>
              <a:t>基本</a:t>
            </a:r>
            <a:r>
              <a:rPr lang="zh-CN" altLang="en-US" sz="2800" b="1" dirty="0" smtClean="0">
                <a:latin typeface="楷体" panose="02010609060101010101" pitchFamily="49" charset="-122"/>
                <a:ea typeface="楷体" panose="02010609060101010101" pitchFamily="49" charset="-122"/>
              </a:rPr>
              <a:t>输入输出</a:t>
            </a:r>
            <a:r>
              <a:rPr lang="zh-CN" altLang="en-US" sz="2800" b="1" dirty="0">
                <a:latin typeface="楷体" panose="02010609060101010101" pitchFamily="49" charset="-122"/>
                <a:ea typeface="楷体" panose="02010609060101010101" pitchFamily="49" charset="-122"/>
              </a:rPr>
              <a:t>控制方式、</a:t>
            </a:r>
            <a:r>
              <a:rPr lang="en-US" altLang="zh-CN" sz="2800" b="1" dirty="0">
                <a:latin typeface="楷体" panose="02010609060101010101" pitchFamily="49" charset="-122"/>
                <a:ea typeface="楷体" panose="02010609060101010101" pitchFamily="49" charset="-122"/>
              </a:rPr>
              <a:t>I/O</a:t>
            </a:r>
            <a:r>
              <a:rPr lang="zh-CN" altLang="en-US" sz="2800" b="1" dirty="0">
                <a:latin typeface="楷体" panose="02010609060101010101" pitchFamily="49" charset="-122"/>
                <a:ea typeface="楷体" panose="02010609060101010101" pitchFamily="49" charset="-122"/>
              </a:rPr>
              <a:t>函数的用法和设备驱动程序</a:t>
            </a:r>
            <a:r>
              <a:rPr lang="zh-CN" altLang="en-US" sz="2800" b="1" dirty="0" smtClean="0">
                <a:latin typeface="楷体" panose="02010609060101010101" pitchFamily="49" charset="-122"/>
                <a:ea typeface="楷体" panose="02010609060101010101" pitchFamily="49" charset="-122"/>
              </a:rPr>
              <a:t>基本原理</a:t>
            </a:r>
            <a:endParaRPr lang="en-US" altLang="zh-CN" sz="28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建立起层次型计算机系统概念</a:t>
            </a:r>
            <a:r>
              <a:rPr lang="zh-CN" altLang="en-US" sz="2800" b="1" dirty="0" smtClean="0">
                <a:latin typeface="楷体" panose="02010609060101010101" pitchFamily="49" charset="-122"/>
                <a:ea typeface="楷体" panose="02010609060101010101" pitchFamily="49" charset="-122"/>
              </a:rPr>
              <a:t>，增强在</a:t>
            </a:r>
            <a:r>
              <a:rPr lang="zh-CN" altLang="en-US" sz="2800" b="1" dirty="0">
                <a:latin typeface="楷体" panose="02010609060101010101" pitchFamily="49" charset="-122"/>
                <a:ea typeface="楷体" panose="02010609060101010101" pitchFamily="49" charset="-122"/>
              </a:rPr>
              <a:t>程序设计、程序</a:t>
            </a:r>
            <a:r>
              <a:rPr lang="zh-CN" altLang="en-US" sz="2800" b="1" dirty="0" smtClean="0">
                <a:latin typeface="楷体" panose="02010609060101010101" pitchFamily="49" charset="-122"/>
                <a:ea typeface="楷体" panose="02010609060101010101" pitchFamily="49" charset="-122"/>
              </a:rPr>
              <a:t>调试等</a:t>
            </a:r>
            <a:r>
              <a:rPr lang="zh-CN" altLang="en-US" sz="2800" b="1" dirty="0">
                <a:latin typeface="楷体" panose="02010609060101010101" pitchFamily="49" charset="-122"/>
                <a:ea typeface="楷体" panose="02010609060101010101" pitchFamily="49" charset="-122"/>
              </a:rPr>
              <a:t>方面的动手能力</a:t>
            </a:r>
            <a:r>
              <a:rPr lang="zh-CN" altLang="en-US" sz="2800" b="1" dirty="0" smtClean="0">
                <a:latin typeface="楷体" panose="02010609060101010101" pitchFamily="49" charset="-122"/>
                <a:ea typeface="楷体" panose="02010609060101010101" pitchFamily="49" charset="-122"/>
              </a:rPr>
              <a:t>，为</a:t>
            </a:r>
            <a:r>
              <a:rPr lang="zh-CN" altLang="en-US" sz="2800" b="1" dirty="0">
                <a:latin typeface="楷体" panose="02010609060101010101" pitchFamily="49" charset="-122"/>
                <a:ea typeface="楷体" panose="02010609060101010101" pitchFamily="49" charset="-122"/>
              </a:rPr>
              <a:t>后续课程打下坚实基础</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bwMode="auto">
          <a:xfrm>
            <a:off x="685800" y="1447800"/>
            <a:ext cx="7772400" cy="172085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3600" b="1" i="0" u="none" strike="noStrike" kern="0" cap="none" spc="0" normalizeH="0" baseline="0" noProof="0" dirty="0">
                <a:ln>
                  <a:noFill/>
                </a:ln>
                <a:solidFill>
                  <a:schemeClr val="tx1"/>
                </a:solidFill>
                <a:effectLst/>
                <a:uLnTx/>
                <a:uFillTx/>
                <a:latin typeface="Calibri" panose="020F0502020204030204" charset="0"/>
                <a:ea typeface="+mj-ea"/>
                <a:cs typeface="+mj-cs"/>
              </a:rPr>
              <a:t>Course Overview</a:t>
            </a:r>
            <a:br>
              <a:rPr kumimoji="0" lang="en-US" sz="3600" b="1" i="0" u="none" strike="noStrike" kern="0" cap="none" spc="0" normalizeH="0" baseline="0" noProof="0" dirty="0">
                <a:ln>
                  <a:noFill/>
                </a:ln>
                <a:solidFill>
                  <a:schemeClr val="tx1"/>
                </a:solidFill>
                <a:effectLst/>
                <a:uLnTx/>
                <a:uFillTx/>
                <a:latin typeface="Calibri" panose="020F0502020204030204" charset="0"/>
                <a:ea typeface="+mj-ea"/>
                <a:cs typeface="+mj-cs"/>
              </a:rPr>
            </a:br>
            <a:r>
              <a:rPr kumimoji="0" lang="en-US" sz="3600" b="1" i="0" u="none" strike="noStrike" kern="0" cap="none" spc="0" normalizeH="0" baseline="0" noProof="0" dirty="0">
                <a:ln>
                  <a:noFill/>
                </a:ln>
                <a:solidFill>
                  <a:schemeClr val="tx1"/>
                </a:solidFill>
                <a:effectLst/>
                <a:uLnTx/>
                <a:uFillTx/>
                <a:latin typeface="Calibri" panose="020F0502020204030204" charset="0"/>
                <a:ea typeface="+mj-ea"/>
                <a:cs typeface="+mj-cs"/>
              </a:rPr>
              <a:t/>
            </a:r>
            <a:br>
              <a:rPr kumimoji="0" lang="en-US" sz="3600" b="1" i="0" u="none" strike="noStrike" kern="0" cap="none" spc="0" normalizeH="0" baseline="0" noProof="0" dirty="0">
                <a:ln>
                  <a:noFill/>
                </a:ln>
                <a:solidFill>
                  <a:schemeClr val="tx1"/>
                </a:solidFill>
                <a:effectLst/>
                <a:uLnTx/>
                <a:uFillTx/>
                <a:latin typeface="Calibri" panose="020F0502020204030204" charset="0"/>
                <a:ea typeface="+mj-ea"/>
                <a:cs typeface="+mj-cs"/>
              </a:rPr>
            </a:br>
            <a:r>
              <a:rPr kumimoji="0" lang="en-US" sz="2000" b="0" i="0" u="none" strike="noStrike" kern="0" cap="none" spc="0" normalizeH="0" baseline="0" noProof="0" dirty="0">
                <a:ln>
                  <a:noFill/>
                </a:ln>
                <a:solidFill>
                  <a:schemeClr val="tx1"/>
                </a:solidFill>
                <a:effectLst/>
                <a:uLnTx/>
                <a:uFillTx/>
                <a:latin typeface="Calibri" panose="020F0502020204030204" charset="0"/>
                <a:ea typeface="+mj-ea"/>
                <a:cs typeface="+mj-cs"/>
              </a:rPr>
              <a:t>15-213/18-213/15-513: Introduction to Computer Systems	</a:t>
            </a:r>
            <a:r>
              <a:rPr kumimoji="0" lang="en-US" sz="3600" b="0" i="0" u="none" strike="noStrike" kern="0" cap="none" spc="0" normalizeH="0" baseline="0" noProof="0" dirty="0">
                <a:ln>
                  <a:noFill/>
                </a:ln>
                <a:solidFill>
                  <a:schemeClr val="tx1"/>
                </a:solidFill>
                <a:effectLst/>
                <a:uLnTx/>
                <a:uFillTx/>
                <a:latin typeface="Calibri" panose="020F0502020204030204" charset="0"/>
                <a:ea typeface="+mj-ea"/>
                <a:cs typeface="+mj-cs"/>
              </a:rPr>
              <a:t/>
            </a:r>
            <a:br>
              <a:rPr kumimoji="0" lang="en-US" sz="3600" b="0" i="0" u="none" strike="noStrike" kern="0" cap="none" spc="0" normalizeH="0" baseline="0" noProof="0" dirty="0">
                <a:ln>
                  <a:noFill/>
                </a:ln>
                <a:solidFill>
                  <a:schemeClr val="tx1"/>
                </a:solidFill>
                <a:effectLst/>
                <a:uLnTx/>
                <a:uFillTx/>
                <a:latin typeface="Calibri" panose="020F0502020204030204" charset="0"/>
                <a:ea typeface="+mj-ea"/>
                <a:cs typeface="+mj-cs"/>
              </a:rPr>
            </a:br>
            <a:r>
              <a:rPr kumimoji="0" lang="en-US" sz="2000" b="0" i="0" u="none" strike="noStrike" kern="0" cap="none" spc="0" normalizeH="0" baseline="0" noProof="0" dirty="0">
                <a:ln>
                  <a:noFill/>
                </a:ln>
                <a:solidFill>
                  <a:schemeClr val="tx1"/>
                </a:solidFill>
                <a:effectLst/>
                <a:uLnTx/>
                <a:uFillTx/>
                <a:latin typeface="Calibri" panose="020F0502020204030204" charset="0"/>
                <a:ea typeface="+mj-ea"/>
                <a:cs typeface="+mj-cs"/>
              </a:rPr>
              <a:t>1</a:t>
            </a:r>
            <a:r>
              <a:rPr kumimoji="0" lang="en-US" sz="2000" b="0" i="0" u="none" strike="noStrike" kern="0" cap="none" spc="0" normalizeH="0" baseline="30000" noProof="0" dirty="0">
                <a:ln>
                  <a:noFill/>
                </a:ln>
                <a:solidFill>
                  <a:schemeClr val="tx1"/>
                </a:solidFill>
                <a:effectLst/>
                <a:uLnTx/>
                <a:uFillTx/>
                <a:latin typeface="Calibri" panose="020F0502020204030204" charset="0"/>
                <a:ea typeface="+mj-ea"/>
                <a:cs typeface="+mj-cs"/>
              </a:rPr>
              <a:t>st</a:t>
            </a:r>
            <a:r>
              <a:rPr kumimoji="0" lang="en-US" sz="2000" b="0" i="0" u="none" strike="noStrike" kern="0" cap="none" spc="0" normalizeH="0" baseline="0" noProof="0" dirty="0">
                <a:ln>
                  <a:noFill/>
                </a:ln>
                <a:solidFill>
                  <a:schemeClr val="tx1"/>
                </a:solidFill>
                <a:effectLst/>
                <a:uLnTx/>
                <a:uFillTx/>
                <a:latin typeface="Calibri" panose="020F0502020204030204" charset="0"/>
                <a:ea typeface="+mj-ea"/>
                <a:cs typeface="+mj-cs"/>
              </a:rPr>
              <a:t> Lecture, </a:t>
            </a:r>
            <a:r>
              <a:rPr lang="en-US" sz="2000" kern="0" dirty="0">
                <a:solidFill>
                  <a:schemeClr val="tx1"/>
                </a:solidFill>
                <a:latin typeface="Calibri" panose="020F0502020204030204" charset="0"/>
                <a:ea typeface="+mj-ea"/>
                <a:cs typeface="+mj-cs"/>
              </a:rPr>
              <a:t>Aug 29, 2017</a:t>
            </a:r>
            <a:endParaRPr kumimoji="0" lang="en-US" sz="2000" b="0" i="0" u="none" strike="noStrike" kern="0" cap="none" spc="0" normalizeH="0" baseline="0" noProof="0" dirty="0">
              <a:ln>
                <a:noFill/>
              </a:ln>
              <a:solidFill>
                <a:schemeClr val="tx1"/>
              </a:solidFill>
              <a:effectLst/>
              <a:uLnTx/>
              <a:uFillTx/>
              <a:latin typeface="Calibri" panose="020F0502020204030204" charset="0"/>
              <a:ea typeface="+mj-ea"/>
              <a:cs typeface="+mj-cs"/>
            </a:endParaRPr>
          </a:p>
        </p:txBody>
      </p:sp>
      <p:sp>
        <p:nvSpPr>
          <p:cNvPr id="10" name="Subtitle 2"/>
          <p:cNvSpPr txBox="1"/>
          <p:nvPr/>
        </p:nvSpPr>
        <p:spPr bwMode="auto">
          <a:xfrm>
            <a:off x="685800" y="3321050"/>
            <a:ext cx="7678738" cy="21336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anose="05020102010507070707" charset="2"/>
              <a:buNone/>
              <a:defRPr/>
            </a:pPr>
            <a:r>
              <a:rPr kumimoji="0" lang="en-US" sz="2000" b="1" i="0" u="none" strike="noStrike" kern="0" cap="none" spc="0" normalizeH="0" baseline="0" noProof="0" dirty="0">
                <a:ln>
                  <a:noFill/>
                </a:ln>
                <a:solidFill>
                  <a:schemeClr val="tx1"/>
                </a:solidFill>
                <a:effectLst/>
                <a:uLnTx/>
                <a:uFillTx/>
                <a:latin typeface="Calibri" panose="020F0502020204030204" charset="0"/>
                <a:ea typeface="+mn-ea"/>
                <a:cs typeface="+mn-cs"/>
              </a:rPr>
              <a:t>Instructors:</a:t>
            </a:r>
            <a:r>
              <a:rPr kumimoji="0" lang="en-US" sz="2000" b="0" i="0" u="none" strike="noStrike" kern="0" cap="none" spc="0" normalizeH="0" baseline="0" noProof="0" dirty="0">
                <a:ln>
                  <a:noFill/>
                </a:ln>
                <a:solidFill>
                  <a:schemeClr val="tx1"/>
                </a:solidFill>
                <a:effectLst/>
                <a:uLnTx/>
                <a:uFillTx/>
                <a:latin typeface="Calibri" panose="020F0502020204030204" charset="0"/>
                <a:ea typeface="+mn-ea"/>
                <a:cs typeface="+mn-cs"/>
              </a:rPr>
              <a:t> </a:t>
            </a:r>
          </a:p>
          <a:p>
            <a:pPr lvl="0" algn="l">
              <a:spcBef>
                <a:spcPct val="20000"/>
              </a:spcBef>
              <a:buClr>
                <a:srgbClr val="990000"/>
              </a:buClr>
              <a:buSzPct val="60000"/>
              <a:defRPr/>
            </a:pPr>
            <a:r>
              <a:rPr lang="en-US" sz="2000" kern="0" dirty="0">
                <a:solidFill>
                  <a:schemeClr val="tx1"/>
                </a:solidFill>
                <a:latin typeface="Calibri" panose="020F0502020204030204" charset="0"/>
              </a:rPr>
              <a:t>Randy Bryant</a:t>
            </a:r>
          </a:p>
          <a:p>
            <a:pPr lvl="0" algn="l">
              <a:spcBef>
                <a:spcPct val="20000"/>
              </a:spcBef>
              <a:buClr>
                <a:srgbClr val="990000"/>
              </a:buClr>
              <a:buSzPct val="60000"/>
              <a:defRPr/>
            </a:pPr>
            <a:r>
              <a:rPr lang="en-US" sz="2000" kern="0" dirty="0">
                <a:solidFill>
                  <a:schemeClr val="tx1"/>
                </a:solidFill>
                <a:latin typeface="Calibri" panose="020F0502020204030204" charset="0"/>
              </a:rPr>
              <a:t>Phil Gibbons</a:t>
            </a:r>
          </a:p>
          <a:p>
            <a:pPr lvl="0" algn="l">
              <a:spcBef>
                <a:spcPct val="20000"/>
              </a:spcBef>
              <a:buClr>
                <a:srgbClr val="990000"/>
              </a:buClr>
              <a:buSzPct val="60000"/>
              <a:defRPr/>
            </a:pPr>
            <a:r>
              <a:rPr lang="en-US" sz="2000" kern="0" dirty="0">
                <a:solidFill>
                  <a:schemeClr val="tx1"/>
                </a:solidFill>
                <a:latin typeface="Calibri" panose="020F0502020204030204" charset="0"/>
              </a:rPr>
              <a:t>Brian Railing</a:t>
            </a:r>
            <a:endParaRPr kumimoji="0" lang="en-US" sz="2000" b="0" i="0" u="none" strike="noStrike" kern="0" cap="none" spc="0" normalizeH="0" baseline="0" noProof="0" dirty="0">
              <a:ln>
                <a:noFill/>
              </a:ln>
              <a:solidFill>
                <a:schemeClr val="tx1"/>
              </a:solidFill>
              <a:effectLst/>
              <a:uLnTx/>
              <a:uFillTx/>
              <a:latin typeface="Calibri" panose="020F0502020204030204" charset="0"/>
              <a:ea typeface="+mn-ea"/>
              <a:cs typeface="+mn-cs"/>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p:txBody>
          <a:bodyPr/>
          <a:lstStyle/>
          <a:p>
            <a:r>
              <a:rPr lang="en-US"/>
              <a:t>Overview</a:t>
            </a:r>
          </a:p>
        </p:txBody>
      </p:sp>
      <p:sp>
        <p:nvSpPr>
          <p:cNvPr id="5124" name="Rectangle 4"/>
          <p:cNvSpPr>
            <a:spLocks noGrp="1" noChangeArrowheads="1"/>
          </p:cNvSpPr>
          <p:nvPr>
            <p:ph type="body" idx="1"/>
          </p:nvPr>
        </p:nvSpPr>
        <p:spPr/>
        <p:txBody>
          <a:bodyPr/>
          <a:lstStyle/>
          <a:p>
            <a:r>
              <a:rPr lang="en-US" dirty="0"/>
              <a:t>Big Picture</a:t>
            </a:r>
          </a:p>
          <a:p>
            <a:pPr lvl="1"/>
            <a:r>
              <a:rPr lang="en-US" dirty="0"/>
              <a:t>Course theme</a:t>
            </a:r>
          </a:p>
          <a:p>
            <a:pPr lvl="1"/>
            <a:r>
              <a:rPr lang="en-US" dirty="0"/>
              <a:t>Five realities</a:t>
            </a:r>
          </a:p>
          <a:p>
            <a:pPr lvl="1"/>
            <a:r>
              <a:rPr lang="en-US" dirty="0"/>
              <a:t>How the course fits into the CS/ECE curriculum</a:t>
            </a:r>
          </a:p>
          <a:p>
            <a:r>
              <a:rPr lang="en-US" dirty="0"/>
              <a:t>Academic integrity</a:t>
            </a:r>
          </a:p>
          <a:p>
            <a:r>
              <a:rPr lang="en-US" dirty="0"/>
              <a:t>Logistics and Policies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7200" dirty="0"/>
              <a:t>The Big Picture</a:t>
            </a:r>
          </a:p>
        </p:txBody>
      </p:sp>
      <p:sp>
        <p:nvSpPr>
          <p:cNvPr id="7" name="Subtitle 6"/>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381000" y="254000"/>
            <a:ext cx="8534400" cy="1092200"/>
          </a:xfrm>
        </p:spPr>
        <p:txBody>
          <a:bodyPr/>
          <a:lstStyle/>
          <a:p>
            <a:r>
              <a:rPr lang="en-US" b="1" dirty="0">
                <a:solidFill>
                  <a:schemeClr val="tx1">
                    <a:lumMod val="65000"/>
                    <a:lumOff val="35000"/>
                  </a:schemeClr>
                </a:solidFill>
              </a:rPr>
              <a:t>Course Theme: </a:t>
            </a:r>
            <a:br>
              <a:rPr lang="en-US" b="1" dirty="0">
                <a:solidFill>
                  <a:schemeClr val="tx1">
                    <a:lumMod val="65000"/>
                    <a:lumOff val="35000"/>
                  </a:schemeClr>
                </a:solidFill>
              </a:rPr>
            </a:br>
            <a:r>
              <a:rPr lang="en-US" b="1" dirty="0">
                <a:solidFill>
                  <a:schemeClr val="tx1">
                    <a:lumMod val="65000"/>
                    <a:lumOff val="35000"/>
                  </a:schemeClr>
                </a:solidFill>
              </a:rPr>
              <a:t>(Systems) Knowledge is Power!</a:t>
            </a:r>
            <a:endParaRPr lang="en-US" b="1" dirty="0"/>
          </a:p>
        </p:txBody>
      </p:sp>
      <p:sp>
        <p:nvSpPr>
          <p:cNvPr id="6148" name="Rectangle 4"/>
          <p:cNvSpPr>
            <a:spLocks noGrp="1" noChangeArrowheads="1"/>
          </p:cNvSpPr>
          <p:nvPr>
            <p:ph type="body" idx="1"/>
          </p:nvPr>
        </p:nvSpPr>
        <p:spPr/>
        <p:txBody>
          <a:bodyPr/>
          <a:lstStyle/>
          <a:p>
            <a:r>
              <a:rPr lang="en-US" b="1" dirty="0"/>
              <a:t>Systems Knowledge</a:t>
            </a:r>
          </a:p>
          <a:p>
            <a:pPr lvl="1"/>
            <a:r>
              <a:rPr lang="en-US" dirty="0"/>
              <a:t>How hardware (processors, memories, disk drives, network infrastructure) plus software (operating systems, compilers, libraries, network protocols) combine to support the execution of application programs</a:t>
            </a:r>
          </a:p>
          <a:p>
            <a:pPr lvl="1"/>
            <a:r>
              <a:rPr lang="en-US" dirty="0"/>
              <a:t>How you as a programmer can best use these resources</a:t>
            </a:r>
          </a:p>
          <a:p>
            <a:r>
              <a:rPr lang="en-US" b="1" dirty="0"/>
              <a:t>Useful outcomes from taking 213/513</a:t>
            </a:r>
          </a:p>
          <a:p>
            <a:pPr lvl="1"/>
            <a:r>
              <a:rPr lang="en-US" dirty="0"/>
              <a:t>Become more effective programmers</a:t>
            </a:r>
          </a:p>
          <a:p>
            <a:pPr lvl="2"/>
            <a:r>
              <a:rPr lang="en-US" dirty="0"/>
              <a:t>Able to find and eliminate bugs efficiently</a:t>
            </a:r>
          </a:p>
          <a:p>
            <a:pPr lvl="2"/>
            <a:r>
              <a:rPr lang="en-US" dirty="0"/>
              <a:t>Able to understand and tune for program performance</a:t>
            </a:r>
          </a:p>
          <a:p>
            <a:pPr lvl="1"/>
            <a:r>
              <a:rPr lang="en-US" dirty="0"/>
              <a:t>Prepare for later “systems” classes in CS &amp; ECE</a:t>
            </a:r>
          </a:p>
          <a:p>
            <a:pPr lvl="2"/>
            <a:r>
              <a:rPr lang="en-US" dirty="0"/>
              <a:t>Compilers, Operating Systems, Networks, Computer Architecture, Embedded Systems, Storage Systems, etc.</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070773"/>
            <a:ext cx="1981200" cy="754053"/>
          </a:xfrm>
          <a:noFill/>
          <a:ln w="9525">
            <a:noFill/>
            <a:miter lim="800000"/>
          </a:ln>
          <a:effectLst/>
        </p:spPr>
        <p:txBody>
          <a:bodyPr vert="horz" wrap="square" lIns="38100" tIns="38100" rIns="38100" bIns="38100" numCol="1" anchor="ctr" anchorCtr="0" compatLnSpc="1">
            <a:spAutoFit/>
          </a:bodyPr>
          <a:lstStyle/>
          <a:p>
            <a:pPr algn="ctr">
              <a:spcBef>
                <a:spcPts val="1600"/>
              </a:spcBef>
            </a:pPr>
            <a:r>
              <a:rPr lang="zh-CN" altLang="en-US" sz="4400" kern="1200" dirty="0">
                <a:solidFill>
                  <a:srgbClr val="FF0000"/>
                </a:solidFill>
                <a:latin typeface="Gill Sans" charset="0"/>
                <a:ea typeface="黑体" panose="02010609060101010101" pitchFamily="49" charset="-122"/>
                <a:cs typeface="ヒラギノ角ゴ ProN W3" charset="-128"/>
              </a:rPr>
              <a:t>教材</a:t>
            </a:r>
          </a:p>
        </p:txBody>
      </p:sp>
      <p:sp>
        <p:nvSpPr>
          <p:cNvPr id="3" name="内容占位符 2"/>
          <p:cNvSpPr>
            <a:spLocks noGrp="1"/>
          </p:cNvSpPr>
          <p:nvPr>
            <p:ph idx="1"/>
          </p:nvPr>
        </p:nvSpPr>
        <p:spPr>
          <a:xfrm>
            <a:off x="228600" y="2590800"/>
            <a:ext cx="8134350" cy="3810000"/>
          </a:xfrm>
        </p:spPr>
        <p:txBody>
          <a:bodyPr/>
          <a:lstStyle/>
          <a:p>
            <a:pPr marL="541655" indent="-541655">
              <a:tabLst>
                <a:tab pos="541020" algn="l"/>
              </a:tabLst>
            </a:pPr>
            <a:r>
              <a:rPr lang="en-US" altLang="zh-CN" sz="2800" b="1" dirty="0" smtClean="0"/>
              <a:t>1</a:t>
            </a:r>
            <a:r>
              <a:rPr lang="zh-CN" altLang="en-US" sz="2800" b="1" dirty="0" smtClean="0"/>
              <a:t>、</a:t>
            </a:r>
            <a:r>
              <a:rPr lang="en-US" altLang="zh-CN" sz="2800" b="1" dirty="0">
                <a:solidFill>
                  <a:srgbClr val="FF0000"/>
                </a:solidFill>
              </a:rPr>
              <a:t>Randal E. Bryant</a:t>
            </a:r>
            <a:r>
              <a:rPr lang="en-US" altLang="zh-CN" sz="2800" b="1" dirty="0" smtClean="0">
                <a:solidFill>
                  <a:srgbClr val="FF0000"/>
                </a:solidFill>
              </a:rPr>
              <a:t>, David R. </a:t>
            </a:r>
            <a:r>
              <a:rPr lang="en-US" altLang="zh-CN" sz="2800" b="1" dirty="0" err="1" smtClean="0">
                <a:solidFill>
                  <a:srgbClr val="FF0000"/>
                </a:solidFill>
              </a:rPr>
              <a:t>O’Hallaron</a:t>
            </a:r>
            <a:r>
              <a:rPr lang="en-US" altLang="zh-CN" sz="2800" b="1" dirty="0" smtClean="0">
                <a:solidFill>
                  <a:srgbClr val="FF0000"/>
                </a:solidFill>
              </a:rPr>
              <a:t>.  </a:t>
            </a:r>
            <a:r>
              <a:rPr lang="en-US" altLang="zh-CN" sz="2800" b="1" dirty="0" smtClean="0"/>
              <a:t>Computer Systems: A Programmer’s Perspective. Third Edition.</a:t>
            </a:r>
            <a:r>
              <a:rPr lang="zh-CN" altLang="en-US" sz="2800" b="1" dirty="0" smtClean="0"/>
              <a:t>（</a:t>
            </a:r>
            <a:r>
              <a:rPr lang="zh-CN" altLang="en-US" sz="2800" b="1" dirty="0"/>
              <a:t>含全英文课件</a:t>
            </a:r>
            <a:r>
              <a:rPr lang="zh-CN" altLang="en-US" sz="2800" b="1" dirty="0" smtClean="0"/>
              <a:t>）（</a:t>
            </a:r>
            <a:r>
              <a:rPr lang="en-US" altLang="zh-CN" sz="2800" b="1" dirty="0" smtClean="0"/>
              <a:t>CMU</a:t>
            </a:r>
            <a:r>
              <a:rPr lang="zh-CN" altLang="en-US" sz="2800" b="1" dirty="0" smtClean="0"/>
              <a:t>课程）</a:t>
            </a:r>
            <a:r>
              <a:rPr lang="en-US" altLang="zh-CN" sz="2800" b="1" dirty="0" smtClean="0"/>
              <a:t> </a:t>
            </a:r>
          </a:p>
          <a:p>
            <a:r>
              <a:rPr lang="zh-CN" altLang="en-US" sz="2800" b="1" dirty="0" smtClean="0">
                <a:latin typeface="方正姚体" panose="02010601030101010101" pitchFamily="2" charset="-122"/>
                <a:ea typeface="方正姚体" panose="02010601030101010101" pitchFamily="2" charset="-122"/>
              </a:rPr>
              <a:t>     </a:t>
            </a:r>
            <a:r>
              <a:rPr lang="zh-CN" altLang="en-US" sz="2800" b="1" dirty="0" smtClean="0">
                <a:solidFill>
                  <a:srgbClr val="FF0000"/>
                </a:solidFill>
                <a:latin typeface="方正姚体" panose="02010601030101010101" pitchFamily="2" charset="-122"/>
                <a:ea typeface="方正姚体" panose="02010601030101010101" pitchFamily="2" charset="-122"/>
              </a:rPr>
              <a:t>深入理解计算机系统</a:t>
            </a:r>
            <a:r>
              <a:rPr lang="en-US" altLang="zh-CN" sz="2800" b="1" dirty="0" smtClean="0">
                <a:solidFill>
                  <a:srgbClr val="FF0000"/>
                </a:solidFill>
                <a:latin typeface="方正姚体" panose="02010601030101010101" pitchFamily="2" charset="-122"/>
                <a:ea typeface="方正姚体" panose="02010601030101010101" pitchFamily="2" charset="-122"/>
              </a:rPr>
              <a:t>(</a:t>
            </a:r>
            <a:r>
              <a:rPr lang="zh-CN" altLang="en-US" sz="2800" b="1" dirty="0" smtClean="0">
                <a:solidFill>
                  <a:srgbClr val="FF0000"/>
                </a:solidFill>
                <a:latin typeface="方正姚体" panose="02010601030101010101" pitchFamily="2" charset="-122"/>
                <a:ea typeface="方正姚体" panose="02010601030101010101" pitchFamily="2" charset="-122"/>
              </a:rPr>
              <a:t>中文版</a:t>
            </a:r>
            <a:r>
              <a:rPr lang="en-US" altLang="zh-CN" sz="2800" b="1" dirty="0" smtClean="0">
                <a:solidFill>
                  <a:srgbClr val="FF0000"/>
                </a:solidFill>
                <a:latin typeface="方正姚体" panose="02010601030101010101" pitchFamily="2" charset="-122"/>
                <a:ea typeface="方正姚体" panose="02010601030101010101" pitchFamily="2" charset="-122"/>
              </a:rPr>
              <a:t>)</a:t>
            </a:r>
            <a:r>
              <a:rPr lang="zh-CN" altLang="en-US" sz="2800" b="1" dirty="0" smtClean="0">
                <a:solidFill>
                  <a:srgbClr val="FF0000"/>
                </a:solidFill>
                <a:latin typeface="方正姚体" panose="02010601030101010101" pitchFamily="2" charset="-122"/>
                <a:ea typeface="方正姚体" panose="02010601030101010101" pitchFamily="2" charset="-122"/>
              </a:rPr>
              <a:t>电子版</a:t>
            </a:r>
            <a:endParaRPr lang="en-US" altLang="zh-CN" sz="2800" b="1" dirty="0" smtClean="0">
              <a:solidFill>
                <a:srgbClr val="FF0000"/>
              </a:solidFill>
              <a:latin typeface="方正姚体" panose="02010601030101010101" pitchFamily="2" charset="-122"/>
              <a:ea typeface="方正姚体" panose="02010601030101010101" pitchFamily="2" charset="-122"/>
            </a:endParaRPr>
          </a:p>
          <a:p>
            <a:endParaRPr lang="en-US" altLang="zh-CN" sz="2800" b="1" dirty="0" smtClean="0">
              <a:solidFill>
                <a:srgbClr val="FF0000"/>
              </a:solidFill>
            </a:endParaRPr>
          </a:p>
          <a:p>
            <a:r>
              <a:rPr lang="en-US" altLang="zh-CN" sz="2800" b="1" dirty="0" smtClean="0"/>
              <a:t>2</a:t>
            </a:r>
            <a:r>
              <a:rPr lang="zh-CN" altLang="en-US" sz="2800" b="1" dirty="0" smtClean="0"/>
              <a:t>、</a:t>
            </a:r>
            <a:r>
              <a:rPr lang="en-US" altLang="zh-CN" sz="2800" b="1" dirty="0" smtClean="0">
                <a:latin typeface="楷体" panose="02010609060101010101" pitchFamily="49" charset="-122"/>
                <a:ea typeface="楷体" panose="02010609060101010101" pitchFamily="49" charset="-122"/>
              </a:rPr>
              <a:t>http</a:t>
            </a:r>
            <a:r>
              <a:rPr lang="en-US" altLang="zh-CN" sz="2800" b="1" dirty="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csapp.cs.cmu.edu</a:t>
            </a:r>
            <a:endParaRPr lang="en-US" altLang="zh-CN" sz="2800" b="1" dirty="0" smtClean="0"/>
          </a:p>
          <a:p>
            <a:endParaRPr lang="en-US" altLang="zh-CN" sz="2800" b="1" dirty="0"/>
          </a:p>
          <a:p>
            <a:r>
              <a:rPr lang="en-US" altLang="zh-CN" sz="2800" b="1" dirty="0" smtClean="0"/>
              <a:t>3</a:t>
            </a:r>
            <a:r>
              <a:rPr lang="zh-CN" altLang="en-US" sz="2800" b="1" dirty="0" smtClean="0"/>
              <a:t>、</a:t>
            </a:r>
            <a:r>
              <a:rPr lang="zh-CN" altLang="en-US" sz="2800" b="1" dirty="0" smtClean="0">
                <a:latin typeface="方正姚体" panose="02010601030101010101" pitchFamily="2" charset="-122"/>
                <a:ea typeface="方正姚体" panose="02010601030101010101" pitchFamily="2" charset="-122"/>
              </a:rPr>
              <a:t>袁春风，计算机系统基础，南京大学</a:t>
            </a:r>
            <a:endParaRPr lang="zh-CN" altLang="en-US" sz="2800" b="1" dirty="0">
              <a:latin typeface="方正姚体" panose="02010601030101010101" pitchFamily="2" charset="-122"/>
              <a:ea typeface="方正姚体" panose="02010601030101010101" pitchFamily="2" charset="-122"/>
            </a:endParaRPr>
          </a:p>
        </p:txBody>
      </p:sp>
      <p:sp>
        <p:nvSpPr>
          <p:cNvPr id="4" name="标题 1"/>
          <p:cNvSpPr txBox="1"/>
          <p:nvPr/>
        </p:nvSpPr>
        <p:spPr bwMode="auto">
          <a:xfrm>
            <a:off x="5181600" y="304800"/>
            <a:ext cx="3962400" cy="2286000"/>
          </a:xfrm>
          <a:prstGeom prst="rect">
            <a:avLst/>
          </a:prstGeom>
          <a:noFill/>
          <a:ln w="9525">
            <a:noFill/>
            <a:miter lim="800000"/>
          </a:ln>
          <a:effectLst/>
        </p:spPr>
        <p:txBody>
          <a:bodyPr vert="horz" wrap="square" lIns="38100" tIns="38100" rIns="38100" bIns="38100" numCol="1" anchor="ctr" anchorCtr="0" compatLnSpc="1"/>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r>
              <a:rPr lang="en-US" altLang="zh-CN" sz="4000" b="1" dirty="0" smtClean="0">
                <a:solidFill>
                  <a:srgbClr val="FF0000"/>
                </a:solidFill>
              </a:rPr>
              <a:t>Randal E. Bryant</a:t>
            </a:r>
            <a:r>
              <a:rPr lang="en-US" altLang="zh-CN" sz="3200" b="1" dirty="0" smtClean="0">
                <a:solidFill>
                  <a:srgbClr val="FF0000"/>
                </a:solidFill>
              </a:rPr>
              <a:t/>
            </a:r>
            <a:br>
              <a:rPr lang="en-US" altLang="zh-CN" sz="3200" b="1" dirty="0" smtClean="0">
                <a:solidFill>
                  <a:srgbClr val="FF0000"/>
                </a:solidFill>
              </a:rPr>
            </a:br>
            <a:r>
              <a:rPr lang="en-US" altLang="zh-CN" sz="2400" b="1" dirty="0" smtClean="0"/>
              <a:t>CMU</a:t>
            </a:r>
            <a:r>
              <a:rPr lang="zh-CN" altLang="en-US" sz="2400" b="1" dirty="0" smtClean="0"/>
              <a:t>计算机学院院长</a:t>
            </a:r>
            <a:r>
              <a:rPr lang="en-US" altLang="zh-CN" sz="2400" b="1" dirty="0" smtClean="0"/>
              <a:t/>
            </a:r>
            <a:br>
              <a:rPr lang="en-US" altLang="zh-CN" sz="2400" b="1" dirty="0" smtClean="0"/>
            </a:br>
            <a:r>
              <a:rPr lang="en-US" altLang="zh-CN" sz="2400" b="1" dirty="0" smtClean="0"/>
              <a:t>ACM fellow</a:t>
            </a:r>
            <a:r>
              <a:rPr lang="zh-CN" altLang="en-US" sz="2400" b="1" dirty="0" smtClean="0"/>
              <a:t>、</a:t>
            </a:r>
            <a:r>
              <a:rPr lang="en-US" altLang="zh-CN" sz="2400" b="1" dirty="0" smtClean="0"/>
              <a:t>IEEE fellow</a:t>
            </a:r>
            <a:br>
              <a:rPr lang="en-US" altLang="zh-CN" sz="2400" b="1" dirty="0" smtClean="0"/>
            </a:br>
            <a:r>
              <a:rPr lang="zh-CN" altLang="en-US" sz="2400" b="1" dirty="0" smtClean="0"/>
              <a:t>美国国家工程院院士</a:t>
            </a:r>
            <a:r>
              <a:rPr lang="en-US" altLang="zh-CN" sz="2400" b="1" dirty="0" smtClean="0"/>
              <a:t/>
            </a:r>
            <a:br>
              <a:rPr lang="en-US" altLang="zh-CN" sz="2400" b="1" dirty="0" smtClean="0"/>
            </a:br>
            <a:r>
              <a:rPr lang="zh-CN" altLang="en-US" sz="2400" b="1" dirty="0" smtClean="0"/>
              <a:t>美国人文与科学研究院院士</a:t>
            </a:r>
            <a:endParaRPr lang="zh-CN" altLang="en-US" sz="2400" dirty="0"/>
          </a:p>
        </p:txBody>
      </p:sp>
      <p:pic>
        <p:nvPicPr>
          <p:cNvPr id="5" name="图片 4"/>
          <p:cNvPicPr>
            <a:picLocks noChangeAspect="1"/>
          </p:cNvPicPr>
          <p:nvPr/>
        </p:nvPicPr>
        <p:blipFill>
          <a:blip r:embed="rId2"/>
          <a:stretch>
            <a:fillRect/>
          </a:stretch>
        </p:blipFill>
        <p:spPr>
          <a:xfrm>
            <a:off x="2897454" y="240928"/>
            <a:ext cx="1674546" cy="2396810"/>
          </a:xfrm>
          <a:prstGeom prst="rect">
            <a:avLst/>
          </a:prstGeom>
          <a:noFill/>
          <a:ln w="9525">
            <a:noFill/>
            <a:miter lim="800000"/>
            <a:headEnd/>
            <a:tailEnd/>
          </a:ln>
          <a:effectLst/>
        </p:spPr>
      </p:pic>
      <p:pic>
        <p:nvPicPr>
          <p:cNvPr id="6" name="图片 5"/>
          <p:cNvPicPr>
            <a:picLocks noChangeAspect="1"/>
          </p:cNvPicPr>
          <p:nvPr/>
        </p:nvPicPr>
        <p:blipFill>
          <a:blip r:embed="rId3"/>
          <a:stretch>
            <a:fillRect/>
          </a:stretch>
        </p:blipFill>
        <p:spPr>
          <a:xfrm>
            <a:off x="7316515" y="4038600"/>
            <a:ext cx="1751285" cy="239681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381000" y="254000"/>
            <a:ext cx="8534400" cy="1092200"/>
          </a:xfrm>
        </p:spPr>
        <p:txBody>
          <a:bodyPr/>
          <a:lstStyle/>
          <a:p>
            <a:r>
              <a:rPr lang="en-US" b="1" dirty="0">
                <a:solidFill>
                  <a:schemeClr val="tx1">
                    <a:lumMod val="65000"/>
                    <a:lumOff val="35000"/>
                  </a:schemeClr>
                </a:solidFill>
              </a:rPr>
              <a:t>It’s Important to Understand How Things Work</a:t>
            </a:r>
            <a:endParaRPr lang="en-US" b="1" dirty="0"/>
          </a:p>
        </p:txBody>
      </p:sp>
      <p:sp>
        <p:nvSpPr>
          <p:cNvPr id="6148" name="Rectangle 4"/>
          <p:cNvSpPr>
            <a:spLocks noGrp="1" noChangeArrowheads="1"/>
          </p:cNvSpPr>
          <p:nvPr>
            <p:ph type="body" idx="1"/>
          </p:nvPr>
        </p:nvSpPr>
        <p:spPr>
          <a:xfrm>
            <a:off x="381000" y="1397000"/>
            <a:ext cx="6248400" cy="5435600"/>
          </a:xfrm>
        </p:spPr>
        <p:txBody>
          <a:bodyPr/>
          <a:lstStyle/>
          <a:p>
            <a:r>
              <a:rPr lang="en-US" b="1" dirty="0"/>
              <a:t>Why do I need to know this stuff?</a:t>
            </a:r>
          </a:p>
          <a:p>
            <a:pPr lvl="1"/>
            <a:r>
              <a:rPr lang="en-US" dirty="0"/>
              <a:t>Abstraction is good, but don’t forget reality</a:t>
            </a:r>
          </a:p>
          <a:p>
            <a:r>
              <a:rPr lang="en-US" b="1" dirty="0" smtClean="0"/>
              <a:t>Most CS and CE courses emphasize abstraction</a:t>
            </a:r>
          </a:p>
          <a:p>
            <a:pPr lvl="1"/>
            <a:r>
              <a:rPr lang="en-US" dirty="0" smtClean="0"/>
              <a:t>Abstract data types</a:t>
            </a:r>
          </a:p>
          <a:p>
            <a:pPr lvl="1"/>
            <a:r>
              <a:rPr lang="en-US" dirty="0" smtClean="0"/>
              <a:t>Asymptotic analysis</a:t>
            </a:r>
          </a:p>
          <a:p>
            <a:r>
              <a:rPr lang="en-US" b="1" dirty="0" smtClean="0"/>
              <a:t>These </a:t>
            </a:r>
            <a:r>
              <a:rPr lang="en-US" b="1" dirty="0"/>
              <a:t>abstractions have limits</a:t>
            </a:r>
          </a:p>
          <a:p>
            <a:pPr lvl="1"/>
            <a:r>
              <a:rPr lang="en-US" dirty="0"/>
              <a:t>Especially in the presence of bugs</a:t>
            </a:r>
          </a:p>
          <a:p>
            <a:pPr lvl="1"/>
            <a:r>
              <a:rPr lang="en-US" dirty="0"/>
              <a:t>Need to understand details of underlying implementations</a:t>
            </a:r>
          </a:p>
          <a:p>
            <a:pPr lvl="1"/>
            <a:r>
              <a:rPr lang="en-US" dirty="0"/>
              <a:t>Sometimes the abstract interfaces don’t provide the level of control or performance you need</a:t>
            </a:r>
          </a:p>
        </p:txBody>
      </p:sp>
      <p:pic>
        <p:nvPicPr>
          <p:cNvPr id="4" name="Picture 4"/>
          <p:cNvPicPr>
            <a:picLocks noChangeAspect="1" noChangeArrowheads="1"/>
          </p:cNvPicPr>
          <p:nvPr/>
        </p:nvPicPr>
        <p:blipFill>
          <a:blip r:embed="rId3"/>
          <a:srcRect/>
          <a:stretch>
            <a:fillRect/>
          </a:stretch>
        </p:blipFill>
        <p:spPr bwMode="auto">
          <a:xfrm>
            <a:off x="6229368" y="2590800"/>
            <a:ext cx="2711990" cy="2286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381000" y="254000"/>
            <a:ext cx="8382000" cy="1143000"/>
          </a:xfrm>
        </p:spPr>
        <p:txBody>
          <a:bodyPr/>
          <a:lstStyle/>
          <a:p>
            <a:r>
              <a:rPr lang="en-US" b="1" dirty="0">
                <a:solidFill>
                  <a:schemeClr val="tx1">
                    <a:lumMod val="65000"/>
                    <a:lumOff val="35000"/>
                  </a:schemeClr>
                </a:solidFill>
              </a:rPr>
              <a:t>Great Reality #1: </a:t>
            </a:r>
            <a:r>
              <a:rPr lang="en-US" b="1" dirty="0"/>
              <a:t/>
            </a:r>
            <a:br>
              <a:rPr lang="en-US" b="1" dirty="0"/>
            </a:br>
            <a:r>
              <a:rPr lang="en-US" b="1" dirty="0" err="1"/>
              <a:t>Ints</a:t>
            </a:r>
            <a:r>
              <a:rPr lang="en-US" b="1" dirty="0"/>
              <a:t> are not Integers, Floats are not </a:t>
            </a:r>
            <a:r>
              <a:rPr lang="en-US" b="1" dirty="0" err="1"/>
              <a:t>Reals</a:t>
            </a:r>
            <a:endParaRPr lang="en-US" b="1" dirty="0"/>
          </a:p>
        </p:txBody>
      </p:sp>
      <p:sp>
        <p:nvSpPr>
          <p:cNvPr id="7172" name="Rectangle 4"/>
          <p:cNvSpPr>
            <a:spLocks noGrp="1" noChangeArrowheads="1"/>
          </p:cNvSpPr>
          <p:nvPr>
            <p:ph type="body" idx="1"/>
          </p:nvPr>
        </p:nvSpPr>
        <p:spPr/>
        <p:txBody>
          <a:bodyPr/>
          <a:lstStyle/>
          <a:p>
            <a:r>
              <a:rPr lang="en-US" b="1" dirty="0"/>
              <a:t>Example 1: Is x</a:t>
            </a:r>
            <a:r>
              <a:rPr lang="en-US" b="1" baseline="32000" dirty="0"/>
              <a:t>2</a:t>
            </a:r>
            <a:r>
              <a:rPr lang="en-US" b="1" dirty="0"/>
              <a:t> ≥ 0?</a:t>
            </a:r>
          </a:p>
          <a:p>
            <a:pPr marL="552450" lvl="1">
              <a:spcBef>
                <a:spcPts val="1600"/>
              </a:spcBef>
            </a:pPr>
            <a:r>
              <a:rPr lang="en-US" dirty="0"/>
              <a:t>Float’s: Yes!</a:t>
            </a:r>
          </a:p>
          <a:p>
            <a:pPr marL="552450" lvl="1">
              <a:spcBef>
                <a:spcPts val="9600"/>
              </a:spcBef>
            </a:pPr>
            <a:r>
              <a:rPr lang="en-US" dirty="0" err="1"/>
              <a:t>Int’s</a:t>
            </a:r>
            <a:r>
              <a:rPr lang="en-US" dirty="0"/>
              <a:t>:</a:t>
            </a:r>
          </a:p>
          <a:p>
            <a:pPr marL="838200" lvl="2"/>
            <a:r>
              <a:rPr lang="en-US" dirty="0">
                <a:ea typeface="Zapf Dingbats" charset="2"/>
                <a:cs typeface="Zapf Dingbats" charset="2"/>
              </a:rPr>
              <a:t> 40000 * 40000 </a:t>
            </a:r>
            <a:r>
              <a:rPr lang="en-US" dirty="0"/>
              <a:t>--&gt; </a:t>
            </a:r>
            <a:r>
              <a:rPr lang="en-US" dirty="0">
                <a:ea typeface="Zapf Dingbats" charset="2"/>
                <a:cs typeface="Zapf Dingbats" charset="2"/>
              </a:rPr>
              <a:t>1600000000</a:t>
            </a:r>
            <a:endParaRPr lang="en-US" dirty="0"/>
          </a:p>
          <a:p>
            <a:pPr marL="838200" lvl="2"/>
            <a:r>
              <a:rPr lang="en-US" dirty="0">
                <a:ea typeface="Zapf Dingbats" charset="2"/>
                <a:cs typeface="Zapf Dingbats" charset="2"/>
              </a:rPr>
              <a:t> 50000 * 50000 </a:t>
            </a:r>
            <a:r>
              <a:rPr lang="en-US" dirty="0"/>
              <a:t>--&gt; </a:t>
            </a:r>
            <a:r>
              <a:rPr lang="en-US" dirty="0">
                <a:ea typeface="Zapf Dingbats" charset="2"/>
                <a:cs typeface="Zapf Dingbats" charset="2"/>
              </a:rPr>
              <a:t>?</a:t>
            </a:r>
            <a:endParaRPr lang="en-US" dirty="0"/>
          </a:p>
          <a:p>
            <a:r>
              <a:rPr lang="en-US" b="1" dirty="0"/>
              <a:t>Example 2: Is (</a:t>
            </a:r>
            <a:r>
              <a:rPr lang="en-US" b="1" dirty="0" err="1"/>
              <a:t>x</a:t>
            </a:r>
            <a:r>
              <a:rPr lang="en-US" b="1" dirty="0"/>
              <a:t> + </a:t>
            </a:r>
            <a:r>
              <a:rPr lang="en-US" b="1" dirty="0" err="1"/>
              <a:t>y</a:t>
            </a:r>
            <a:r>
              <a:rPr lang="en-US" b="1" dirty="0"/>
              <a:t>) + </a:t>
            </a:r>
            <a:r>
              <a:rPr lang="en-US" b="1" dirty="0" err="1"/>
              <a:t>z</a:t>
            </a:r>
            <a:r>
              <a:rPr lang="en-US" b="1" dirty="0"/>
              <a:t>  =  </a:t>
            </a:r>
            <a:r>
              <a:rPr lang="en-US" b="1" dirty="0" err="1"/>
              <a:t>x</a:t>
            </a:r>
            <a:r>
              <a:rPr lang="en-US" b="1" dirty="0"/>
              <a:t> + (</a:t>
            </a:r>
            <a:r>
              <a:rPr lang="en-US" b="1" dirty="0" err="1"/>
              <a:t>y</a:t>
            </a:r>
            <a:r>
              <a:rPr lang="en-US" b="1" dirty="0"/>
              <a:t> + </a:t>
            </a:r>
            <a:r>
              <a:rPr lang="en-US" b="1" dirty="0" err="1"/>
              <a:t>z</a:t>
            </a:r>
            <a:r>
              <a:rPr lang="en-US" b="1" dirty="0"/>
              <a:t>)?</a:t>
            </a:r>
          </a:p>
          <a:p>
            <a:pPr marL="552450" lvl="1"/>
            <a:r>
              <a:rPr lang="en-US" dirty="0"/>
              <a:t>Unsigned &amp; Signed </a:t>
            </a:r>
            <a:r>
              <a:rPr lang="en-US" dirty="0" err="1"/>
              <a:t>Int’s</a:t>
            </a:r>
            <a:r>
              <a:rPr lang="en-US" dirty="0"/>
              <a:t>: Yes!</a:t>
            </a:r>
          </a:p>
          <a:p>
            <a:pPr marL="552450" lvl="1"/>
            <a:r>
              <a:rPr lang="en-US" dirty="0"/>
              <a:t>Float’s:	</a:t>
            </a:r>
          </a:p>
          <a:p>
            <a:pPr marL="838200" lvl="2"/>
            <a:r>
              <a:rPr lang="en-US" dirty="0"/>
              <a:t> (1e20 + -1e20) + 3.14 --&gt; 3.14</a:t>
            </a:r>
          </a:p>
          <a:p>
            <a:pPr marL="838200" lvl="2"/>
            <a:r>
              <a:rPr lang="en-US" dirty="0"/>
              <a:t> 1e20 + (-1e20 + 3.14) --&gt; ??</a:t>
            </a:r>
          </a:p>
        </p:txBody>
      </p:sp>
      <p:pic>
        <p:nvPicPr>
          <p:cNvPr id="7173" name="Picture 5"/>
          <p:cNvPicPr>
            <a:picLocks noChangeAspect="1" noChangeArrowheads="1"/>
          </p:cNvPicPr>
          <p:nvPr/>
        </p:nvPicPr>
        <p:blipFill>
          <a:blip r:embed="rId3"/>
          <a:srcRect/>
          <a:stretch>
            <a:fillRect/>
          </a:stretch>
        </p:blipFill>
        <p:spPr bwMode="auto">
          <a:xfrm>
            <a:off x="3098800" y="1900238"/>
            <a:ext cx="5524500" cy="1820862"/>
          </a:xfrm>
          <a:prstGeom prst="rect">
            <a:avLst/>
          </a:prstGeom>
          <a:noFill/>
          <a:ln w="12700" cap="flat">
            <a:noFill/>
            <a:miter lim="800000"/>
            <a:headEnd/>
            <a:tailEnd/>
          </a:ln>
        </p:spPr>
      </p:pic>
      <p:sp>
        <p:nvSpPr>
          <p:cNvPr id="7174" name="Rectangle 6"/>
          <p:cNvSpPr/>
          <p:nvPr/>
        </p:nvSpPr>
        <p:spPr bwMode="auto">
          <a:xfrm>
            <a:off x="7342188" y="6578600"/>
            <a:ext cx="1727200" cy="254000"/>
          </a:xfrm>
          <a:prstGeom prst="rect">
            <a:avLst/>
          </a:prstGeom>
          <a:noFill/>
          <a:ln w="12700" cap="flat">
            <a:noFill/>
            <a:miter lim="800000"/>
            <a:headEnd type="none" w="med" len="med"/>
            <a:tailEnd type="none" w="med" len="med"/>
          </a:ln>
        </p:spPr>
        <p:txBody>
          <a:bodyPr lIns="0" tIns="0" rIns="0" bIns="0"/>
          <a:lstStyle/>
          <a:p>
            <a:r>
              <a:rPr lang="en-US" sz="1200" dirty="0">
                <a:solidFill>
                  <a:schemeClr val="tx1"/>
                </a:solidFill>
                <a:latin typeface="Calibri" panose="020F0502020204030204" charset="0"/>
                <a:ea typeface="Calibri" panose="020F0502020204030204" charset="0"/>
                <a:cs typeface="Calibri" panose="020F0502020204030204" charset="0"/>
                <a:sym typeface="Calibri" panose="020F0502020204030204" charset="0"/>
              </a:rPr>
              <a:t>Source: xkcd.com/571</a:t>
            </a:r>
          </a:p>
        </p:txBody>
      </p:sp>
      <p:sp>
        <p:nvSpPr>
          <p:cNvPr id="2" name="椭圆 1"/>
          <p:cNvSpPr/>
          <p:nvPr/>
        </p:nvSpPr>
        <p:spPr bwMode="auto">
          <a:xfrm>
            <a:off x="6019800" y="1752600"/>
            <a:ext cx="1143000" cy="533400"/>
          </a:xfrm>
          <a:prstGeom prst="ellipse">
            <a:avLst/>
          </a:prstGeom>
          <a:gradFill flip="none" rotWithShape="1">
            <a:gsLst>
              <a:gs pos="0">
                <a:schemeClr val="accent1">
                  <a:lumMod val="5000"/>
                  <a:lumOff val="95000"/>
                  <a:alpha val="16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2700" cap="flat" cmpd="sng" algn="ctr">
            <a:solidFill>
              <a:srgbClr val="000000">
                <a:alpha val="92000"/>
              </a:srgb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173"/>
                                        </p:tgtEl>
                                        <p:attrNameLst>
                                          <p:attrName>style.visibility</p:attrName>
                                        </p:attrNameLst>
                                      </p:cBhvr>
                                      <p:to>
                                        <p:strVal val="visible"/>
                                      </p:to>
                                    </p:set>
                                    <p:animEffect transition="in" filter="dissolve">
                                      <p:cBhvr>
                                        <p:cTn id="27" dur="500"/>
                                        <p:tgtEl>
                                          <p:spTgt spid="717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17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bldLvl="3"/>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p:txBody>
          <a:bodyPr/>
          <a:lstStyle/>
          <a:p>
            <a:r>
              <a:rPr lang="en-US" b="1" dirty="0"/>
              <a:t>Computer Arithmetic</a:t>
            </a:r>
          </a:p>
        </p:txBody>
      </p:sp>
      <p:sp>
        <p:nvSpPr>
          <p:cNvPr id="11268" name="Rectangle 4"/>
          <p:cNvSpPr>
            <a:spLocks noGrp="1" noChangeArrowheads="1"/>
          </p:cNvSpPr>
          <p:nvPr>
            <p:ph type="body" idx="1"/>
          </p:nvPr>
        </p:nvSpPr>
        <p:spPr/>
        <p:txBody>
          <a:bodyPr/>
          <a:lstStyle/>
          <a:p>
            <a:r>
              <a:rPr lang="en-US" b="1" dirty="0"/>
              <a:t>Does not generate random values</a:t>
            </a:r>
          </a:p>
          <a:p>
            <a:pPr lvl="1"/>
            <a:r>
              <a:rPr lang="en-US" dirty="0"/>
              <a:t>Arithmetic operations have important mathematical properties</a:t>
            </a:r>
          </a:p>
          <a:p>
            <a:r>
              <a:rPr lang="en-US" b="1" dirty="0"/>
              <a:t>Cannot assume all “usual” mathematical properties</a:t>
            </a:r>
          </a:p>
          <a:p>
            <a:pPr lvl="1"/>
            <a:r>
              <a:rPr lang="en-US" dirty="0"/>
              <a:t>Due to finiteness of representations</a:t>
            </a:r>
          </a:p>
          <a:p>
            <a:pPr lvl="1"/>
            <a:r>
              <a:rPr lang="en-US" dirty="0"/>
              <a:t>Integer operations satisfy “ring” properties</a:t>
            </a:r>
          </a:p>
          <a:p>
            <a:pPr lvl="2"/>
            <a:r>
              <a:rPr lang="en-US" dirty="0" err="1" smtClean="0"/>
              <a:t>Commutativity</a:t>
            </a:r>
            <a:r>
              <a:rPr lang="zh-CN" altLang="en-US" dirty="0" smtClean="0"/>
              <a:t>（交换）</a:t>
            </a:r>
            <a:r>
              <a:rPr lang="en-US" dirty="0" smtClean="0"/>
              <a:t>, associativity</a:t>
            </a:r>
            <a:r>
              <a:rPr lang="zh-CN" altLang="en-US" dirty="0" smtClean="0"/>
              <a:t>（结合）</a:t>
            </a:r>
            <a:r>
              <a:rPr lang="en-US" dirty="0" smtClean="0"/>
              <a:t>, </a:t>
            </a:r>
            <a:r>
              <a:rPr lang="en-US" dirty="0" err="1" smtClean="0"/>
              <a:t>distributivity</a:t>
            </a:r>
            <a:r>
              <a:rPr lang="zh-CN" altLang="en-US" dirty="0" smtClean="0"/>
              <a:t>（分配）</a:t>
            </a:r>
            <a:endParaRPr lang="en-US" dirty="0"/>
          </a:p>
          <a:p>
            <a:pPr lvl="1"/>
            <a:r>
              <a:rPr lang="en-US" dirty="0"/>
              <a:t>Floating point operations satisfy “ordering” </a:t>
            </a:r>
            <a:r>
              <a:rPr lang="en-US" dirty="0" smtClean="0"/>
              <a:t>properties</a:t>
            </a:r>
            <a:r>
              <a:rPr lang="zh-CN" altLang="en-US" dirty="0" smtClean="0"/>
              <a:t>（排序）</a:t>
            </a:r>
            <a:endParaRPr lang="en-US" dirty="0"/>
          </a:p>
          <a:p>
            <a:pPr lvl="2"/>
            <a:r>
              <a:rPr lang="en-US" dirty="0" smtClean="0"/>
              <a:t>Monotonicity</a:t>
            </a:r>
            <a:r>
              <a:rPr lang="zh-CN" altLang="en-US" dirty="0" smtClean="0"/>
              <a:t>（单调）</a:t>
            </a:r>
            <a:r>
              <a:rPr lang="en-US" dirty="0" smtClean="0"/>
              <a:t>, </a:t>
            </a:r>
            <a:r>
              <a:rPr lang="en-US" dirty="0"/>
              <a:t>values of signs</a:t>
            </a:r>
          </a:p>
          <a:p>
            <a:r>
              <a:rPr lang="en-US" b="1" dirty="0"/>
              <a:t>Observation</a:t>
            </a:r>
          </a:p>
          <a:p>
            <a:pPr lvl="1"/>
            <a:r>
              <a:rPr lang="en-US" dirty="0"/>
              <a:t>Need to understand which abstractions apply in which contexts</a:t>
            </a:r>
          </a:p>
          <a:p>
            <a:pPr lvl="1"/>
            <a:r>
              <a:rPr lang="en-US" dirty="0"/>
              <a:t>Important issues for compiler writers and serious application programmers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r>
              <a:rPr lang="en-US" b="1" dirty="0">
                <a:solidFill>
                  <a:schemeClr val="tx1">
                    <a:lumMod val="65000"/>
                    <a:lumOff val="35000"/>
                  </a:schemeClr>
                </a:solidFill>
              </a:rPr>
              <a:t>Great Reality #2: </a:t>
            </a:r>
            <a:r>
              <a:rPr lang="en-US" b="1" dirty="0"/>
              <a:t/>
            </a:r>
            <a:br>
              <a:rPr lang="en-US" b="1" dirty="0"/>
            </a:br>
            <a:r>
              <a:rPr lang="en-US" b="1" dirty="0"/>
              <a:t>You’ve Got to Know Assembly</a:t>
            </a:r>
          </a:p>
        </p:txBody>
      </p:sp>
      <p:sp>
        <p:nvSpPr>
          <p:cNvPr id="12292" name="Rectangle 4"/>
          <p:cNvSpPr>
            <a:spLocks noGrp="1" noChangeArrowheads="1"/>
          </p:cNvSpPr>
          <p:nvPr>
            <p:ph type="body" idx="1"/>
          </p:nvPr>
        </p:nvSpPr>
        <p:spPr/>
        <p:txBody>
          <a:bodyPr/>
          <a:lstStyle/>
          <a:p>
            <a:r>
              <a:rPr lang="en-US" b="1" dirty="0"/>
              <a:t>Chances are, you’ll never write programs in assembly</a:t>
            </a:r>
          </a:p>
          <a:p>
            <a:pPr lvl="1"/>
            <a:r>
              <a:rPr lang="en-US" dirty="0"/>
              <a:t>Compilers are much better &amp; more patient than you are</a:t>
            </a:r>
          </a:p>
          <a:p>
            <a:r>
              <a:rPr lang="en-US" b="1" dirty="0"/>
              <a:t>But: Understanding assembly is key to machine-level execution model</a:t>
            </a:r>
          </a:p>
          <a:p>
            <a:pPr lvl="1"/>
            <a:r>
              <a:rPr lang="en-US" dirty="0"/>
              <a:t>Behavior of programs in presence of bugs</a:t>
            </a:r>
          </a:p>
          <a:p>
            <a:pPr lvl="2"/>
            <a:r>
              <a:rPr lang="en-US" dirty="0"/>
              <a:t>High-level language models break down</a:t>
            </a:r>
          </a:p>
          <a:p>
            <a:pPr lvl="1"/>
            <a:r>
              <a:rPr lang="en-US" dirty="0"/>
              <a:t>Tuning program performance</a:t>
            </a:r>
          </a:p>
          <a:p>
            <a:pPr lvl="2"/>
            <a:r>
              <a:rPr lang="en-US" dirty="0"/>
              <a:t>Understand optimizations done / not done by the compiler</a:t>
            </a:r>
          </a:p>
          <a:p>
            <a:pPr lvl="2"/>
            <a:r>
              <a:rPr lang="en-US" dirty="0"/>
              <a:t>Understanding sources of program inefficiency</a:t>
            </a:r>
          </a:p>
          <a:p>
            <a:pPr lvl="1"/>
            <a:r>
              <a:rPr lang="en-US" dirty="0"/>
              <a:t>Implementing system software</a:t>
            </a:r>
          </a:p>
          <a:p>
            <a:pPr lvl="2"/>
            <a:r>
              <a:rPr lang="en-US" dirty="0"/>
              <a:t>Compiler has machine code as target</a:t>
            </a:r>
          </a:p>
          <a:p>
            <a:pPr lvl="2"/>
            <a:r>
              <a:rPr lang="en-US" dirty="0"/>
              <a:t>Operating systems must manage process state</a:t>
            </a:r>
          </a:p>
          <a:p>
            <a:pPr lvl="1"/>
            <a:r>
              <a:rPr lang="en-US" dirty="0"/>
              <a:t>Creating / fighting malware</a:t>
            </a:r>
          </a:p>
          <a:p>
            <a:pPr lvl="2"/>
            <a:r>
              <a:rPr lang="en-US" dirty="0"/>
              <a:t>x86 assembly is the language of choice!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xfrm>
            <a:off x="381000" y="685800"/>
            <a:ext cx="8382000" cy="1092200"/>
          </a:xfrm>
        </p:spPr>
        <p:txBody>
          <a:bodyPr/>
          <a:lstStyle/>
          <a:p>
            <a:r>
              <a:rPr lang="en-US" b="1" dirty="0">
                <a:solidFill>
                  <a:schemeClr val="tx1">
                    <a:lumMod val="65000"/>
                    <a:lumOff val="35000"/>
                  </a:schemeClr>
                </a:solidFill>
              </a:rPr>
              <a:t>Great Reality #3: </a:t>
            </a:r>
            <a:r>
              <a:rPr lang="en-US" b="1" dirty="0"/>
              <a:t>Memory Matters</a:t>
            </a:r>
            <a:br>
              <a:rPr lang="en-US" b="1" dirty="0"/>
            </a:br>
            <a:r>
              <a:rPr lang="en-US" sz="2800" b="1" dirty="0"/>
              <a:t>Random Access Memory Is an Unphysical Abstraction</a:t>
            </a:r>
            <a:br>
              <a:rPr lang="en-US" sz="2800" b="1" dirty="0"/>
            </a:br>
            <a:endParaRPr lang="en-US" sz="2900" b="1" dirty="0"/>
          </a:p>
        </p:txBody>
      </p:sp>
      <p:sp>
        <p:nvSpPr>
          <p:cNvPr id="17412" name="Rectangle 4"/>
          <p:cNvSpPr>
            <a:spLocks noGrp="1" noChangeArrowheads="1"/>
          </p:cNvSpPr>
          <p:nvPr>
            <p:ph type="body" idx="1"/>
          </p:nvPr>
        </p:nvSpPr>
        <p:spPr>
          <a:xfrm>
            <a:off x="381000" y="1498600"/>
            <a:ext cx="8382000" cy="5435600"/>
          </a:xfrm>
        </p:spPr>
        <p:txBody>
          <a:bodyPr/>
          <a:lstStyle/>
          <a:p>
            <a:pPr marL="0" indent="0">
              <a:buNone/>
            </a:pPr>
            <a:endParaRPr lang="en-US" b="1" dirty="0"/>
          </a:p>
          <a:p>
            <a:r>
              <a:rPr lang="en-US" b="1" dirty="0"/>
              <a:t>Memory is not unbounded</a:t>
            </a:r>
          </a:p>
          <a:p>
            <a:pPr marL="552450" lvl="1"/>
            <a:r>
              <a:rPr lang="en-US" dirty="0"/>
              <a:t>It must be allocated and managed</a:t>
            </a:r>
          </a:p>
          <a:p>
            <a:pPr marL="552450" lvl="1"/>
            <a:r>
              <a:rPr lang="en-US" dirty="0"/>
              <a:t>Many applications are memory dominated</a:t>
            </a:r>
          </a:p>
          <a:p>
            <a:r>
              <a:rPr lang="en-US" b="1" dirty="0"/>
              <a:t>Memory referencing bugs especially pernicious</a:t>
            </a:r>
          </a:p>
          <a:p>
            <a:pPr marL="552450" lvl="1"/>
            <a:r>
              <a:rPr lang="en-US" dirty="0"/>
              <a:t>Effects are distant in both time and space</a:t>
            </a:r>
          </a:p>
          <a:p>
            <a:r>
              <a:rPr lang="en-US" b="1" dirty="0"/>
              <a:t>Memory performance is not uniform</a:t>
            </a:r>
          </a:p>
          <a:p>
            <a:pPr marL="552450" lvl="1"/>
            <a:r>
              <a:rPr lang="en-US" dirty="0"/>
              <a:t>Cache and virtual memory effects can greatly affect program performance</a:t>
            </a:r>
          </a:p>
          <a:p>
            <a:pPr marL="552450" lvl="1"/>
            <a:r>
              <a:rPr lang="en-US" dirty="0"/>
              <a:t>Adapting program to characteristics of memory system can lead to major speed improvements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marL="119380" indent="-119380"/>
            <a:r>
              <a:rPr lang="en-US" b="1" dirty="0"/>
              <a:t>Memory Referencing Bug Example</a:t>
            </a:r>
          </a:p>
        </p:txBody>
      </p:sp>
      <p:sp>
        <p:nvSpPr>
          <p:cNvPr id="18438" name="Rectangle 6"/>
          <p:cNvSpPr>
            <a:spLocks noGrp="1" noChangeArrowheads="1"/>
          </p:cNvSpPr>
          <p:nvPr>
            <p:ph idx="1"/>
          </p:nvPr>
        </p:nvSpPr>
        <p:spPr bwMode="auto">
          <a:xfrm>
            <a:off x="457200" y="6096000"/>
            <a:ext cx="8229600" cy="563563"/>
          </a:xfrm>
          <a:noFill/>
          <a:ln>
            <a:miter lim="800000"/>
          </a:ln>
        </p:spPr>
        <p:txBody>
          <a:bodyPr wrap="square" lIns="38100" tIns="38100" rIns="38100" bIns="38100" numCol="1" anchor="t" anchorCtr="0" compatLnSpc="1"/>
          <a:lstStyle/>
          <a:p>
            <a:pPr lvl="1" indent="-342900"/>
            <a:r>
              <a:rPr lang="en-US" dirty="0"/>
              <a:t>Result is system specific</a:t>
            </a:r>
          </a:p>
        </p:txBody>
      </p:sp>
      <p:sp>
        <p:nvSpPr>
          <p:cNvPr id="18437" name="Rectangle 5"/>
          <p:cNvSpPr/>
          <p:nvPr/>
        </p:nvSpPr>
        <p:spPr bwMode="auto">
          <a:xfrm>
            <a:off x="825500" y="4267200"/>
            <a:ext cx="7327900" cy="1828800"/>
          </a:xfrm>
          <a:prstGeom prst="rect">
            <a:avLst/>
          </a:prstGeom>
          <a:solidFill>
            <a:srgbClr val="FFFFFF"/>
          </a:solidFill>
          <a:ln w="12700" cap="flat">
            <a:noFill/>
            <a:miter lim="800000"/>
            <a:headEnd type="none" w="med" len="med"/>
            <a:tailEnd type="none" w="med" len="med"/>
          </a:ln>
        </p:spPr>
        <p:txBody>
          <a:bodyPr lIns="38100" tIns="38100" rIns="38100" bIns="38100"/>
          <a:lstStyle/>
          <a:p>
            <a:pPr algn="l"/>
            <a:r>
              <a:rPr lang="en-US" sz="1800" dirty="0">
                <a:solidFill>
                  <a:schemeClr val="tx1"/>
                </a:solidFill>
                <a:latin typeface="Courier New" panose="02070309020205020404" charset="0"/>
                <a:ea typeface="Zapf Dingbats" charset="2"/>
                <a:cs typeface="Zapf Dingbats" charset="2"/>
                <a:sym typeface="Courier New" panose="02070309020205020404" charset="0"/>
              </a:rPr>
              <a:t>fun(0) </a:t>
            </a:r>
            <a:r>
              <a:rPr lang="en-US" sz="1800" dirty="0"/>
              <a:t>--&gt;</a:t>
            </a:r>
            <a:r>
              <a:rPr lang="en-US" sz="1800" dirty="0">
                <a:solidFill>
                  <a:schemeClr val="tx1"/>
                </a:solidFill>
                <a:latin typeface="Courier New" panose="02070309020205020404" charset="0"/>
                <a:ea typeface="Zapf Dingbats" charset="2"/>
                <a:cs typeface="Zapf Dingbats" charset="2"/>
                <a:sym typeface="Courier New" panose="02070309020205020404" charset="0"/>
              </a:rPr>
              <a:t> 	3.14</a:t>
            </a:r>
            <a:endParaRPr lang="en-US" sz="2400" dirty="0">
              <a:solidFill>
                <a:schemeClr val="tx1"/>
              </a:solidFill>
              <a:latin typeface="Arial Narrow" panose="020B0606020202030204" charset="0"/>
              <a:ea typeface="Lucida Grande" charset="0"/>
              <a:cs typeface="Lucida Grande" charset="0"/>
              <a:sym typeface="Arial Narrow" panose="020B0606020202030204" charset="0"/>
            </a:endParaRPr>
          </a:p>
          <a:p>
            <a:pPr algn="l"/>
            <a:r>
              <a:rPr lang="en-US" sz="1800" dirty="0">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fun(1) </a:t>
            </a:r>
            <a:r>
              <a:rPr lang="en-US" sz="1800" dirty="0"/>
              <a:t>--&gt;</a:t>
            </a:r>
            <a:r>
              <a:rPr lang="en-US" sz="1800" dirty="0">
                <a:solidFill>
                  <a:schemeClr val="tx1"/>
                </a:solidFill>
                <a:latin typeface="Times New Roman" panose="02020603050405020304"/>
                <a:ea typeface="Zapf Dingbats" charset="2"/>
                <a:cs typeface="Times New Roman" panose="02020603050405020304"/>
                <a:sym typeface="Courier New" panose="02070309020205020404" charset="0"/>
              </a:rPr>
              <a:t> </a:t>
            </a:r>
            <a:r>
              <a:rPr lang="en-US" sz="1800" dirty="0">
                <a:solidFill>
                  <a:schemeClr val="tx1"/>
                </a:solidFill>
                <a:latin typeface="Courier New" panose="02070309020205020404" charset="0"/>
                <a:ea typeface="Monaco" charset="0"/>
                <a:cs typeface="Monaco" charset="0"/>
                <a:sym typeface="Courier New" panose="02070309020205020404" charset="0"/>
              </a:rPr>
              <a:t>	3.14</a:t>
            </a:r>
            <a:endParaRPr lang="en-US" sz="2400" dirty="0">
              <a:solidFill>
                <a:schemeClr val="tx1"/>
              </a:solidFill>
              <a:latin typeface="Arial Narrow" panose="020B0606020202030204" charset="0"/>
              <a:ea typeface="Lucida Grande" charset="0"/>
              <a:cs typeface="Lucida Grande" charset="0"/>
              <a:sym typeface="Arial Narrow" panose="020B0606020202030204" charset="0"/>
            </a:endParaRPr>
          </a:p>
          <a:p>
            <a:pPr algn="l"/>
            <a:r>
              <a:rPr lang="en-US" sz="1800" dirty="0">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fun(2) </a:t>
            </a:r>
            <a:r>
              <a:rPr lang="en-US" sz="1800" dirty="0"/>
              <a:t>--&gt;</a:t>
            </a:r>
            <a:r>
              <a:rPr lang="en-US" sz="1800" dirty="0">
                <a:solidFill>
                  <a:schemeClr val="tx1"/>
                </a:solidFill>
                <a:latin typeface="Times New Roman" panose="02020603050405020304"/>
                <a:ea typeface="Zapf Dingbats" charset="2"/>
                <a:cs typeface="Times New Roman" panose="02020603050405020304"/>
                <a:sym typeface="Courier New" panose="02070309020205020404" charset="0"/>
              </a:rPr>
              <a:t> </a:t>
            </a:r>
            <a:r>
              <a:rPr lang="en-US" sz="1800" dirty="0">
                <a:solidFill>
                  <a:schemeClr val="tx1"/>
                </a:solidFill>
                <a:latin typeface="Courier New" panose="02070309020205020404" charset="0"/>
                <a:ea typeface="Monaco" charset="0"/>
                <a:cs typeface="Monaco" charset="0"/>
                <a:sym typeface="Courier New" panose="02070309020205020404" charset="0"/>
              </a:rPr>
              <a:t>	3.1399998664856</a:t>
            </a:r>
            <a:endParaRPr lang="en-US" sz="2400" dirty="0">
              <a:solidFill>
                <a:schemeClr val="tx1"/>
              </a:solidFill>
              <a:latin typeface="Arial Narrow" panose="020B0606020202030204" charset="0"/>
              <a:ea typeface="Lucida Grande" charset="0"/>
              <a:cs typeface="Lucida Grande" charset="0"/>
              <a:sym typeface="Arial Narrow" panose="020B0606020202030204" charset="0"/>
            </a:endParaRPr>
          </a:p>
          <a:p>
            <a:pPr algn="l"/>
            <a:r>
              <a:rPr lang="en-US" sz="1800" dirty="0">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fun(3) </a:t>
            </a:r>
            <a:r>
              <a:rPr lang="en-US" sz="1800" dirty="0"/>
              <a:t>--&gt; </a:t>
            </a:r>
            <a:r>
              <a:rPr lang="en-US" sz="1800" dirty="0">
                <a:solidFill>
                  <a:schemeClr val="tx1"/>
                </a:solidFill>
                <a:latin typeface="Courier New" panose="02070309020205020404" charset="0"/>
                <a:ea typeface="Monaco" charset="0"/>
                <a:cs typeface="Monaco" charset="0"/>
                <a:sym typeface="Courier New" panose="02070309020205020404" charset="0"/>
              </a:rPr>
              <a:t>	2.00000061035156</a:t>
            </a:r>
            <a:endParaRPr lang="en-US" sz="2400" dirty="0">
              <a:solidFill>
                <a:schemeClr val="tx1"/>
              </a:solidFill>
              <a:latin typeface="Arial Narrow" panose="020B0606020202030204" charset="0"/>
              <a:ea typeface="Lucida Grande" charset="0"/>
              <a:cs typeface="Lucida Grande" charset="0"/>
              <a:sym typeface="Arial Narrow" panose="020B0606020202030204" charset="0"/>
            </a:endParaRPr>
          </a:p>
          <a:p>
            <a:pPr algn="l"/>
            <a:r>
              <a:rPr lang="en-US" sz="1800" dirty="0">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fun(4) </a:t>
            </a:r>
            <a:r>
              <a:rPr lang="en-US" sz="1800" dirty="0"/>
              <a:t>--&gt;</a:t>
            </a:r>
            <a:r>
              <a:rPr lang="en-US" sz="1800" dirty="0">
                <a:solidFill>
                  <a:schemeClr val="tx1"/>
                </a:solidFill>
                <a:latin typeface="Times New Roman" panose="02020603050405020304"/>
                <a:ea typeface="Zapf Dingbats" charset="2"/>
                <a:cs typeface="Times New Roman" panose="02020603050405020304"/>
                <a:sym typeface="Courier New" panose="02070309020205020404" charset="0"/>
              </a:rPr>
              <a:t> </a:t>
            </a:r>
            <a:r>
              <a:rPr lang="en-US" sz="1800" dirty="0">
                <a:solidFill>
                  <a:schemeClr val="tx1"/>
                </a:solidFill>
                <a:latin typeface="Courier New" panose="02070309020205020404" charset="0"/>
                <a:ea typeface="Monaco" charset="0"/>
                <a:cs typeface="Monaco" charset="0"/>
                <a:sym typeface="Courier New" panose="02070309020205020404" charset="0"/>
              </a:rPr>
              <a:t>	3.14</a:t>
            </a:r>
          </a:p>
          <a:p>
            <a:pPr algn="l"/>
            <a:r>
              <a:rPr lang="en-US" sz="1800" dirty="0">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fun(6) </a:t>
            </a:r>
            <a:r>
              <a:rPr lang="en-US" sz="1800" dirty="0"/>
              <a:t>--&gt; </a:t>
            </a:r>
            <a:r>
              <a:rPr lang="en-US" sz="1800" dirty="0">
                <a:solidFill>
                  <a:schemeClr val="tx1"/>
                </a:solidFill>
                <a:latin typeface="Courier New" panose="02070309020205020404" charset="0"/>
                <a:ea typeface="Monaco" charset="0"/>
                <a:cs typeface="Monaco" charset="0"/>
                <a:sym typeface="Courier New" panose="02070309020205020404" charset="0"/>
              </a:rPr>
              <a:t>	</a:t>
            </a:r>
            <a:r>
              <a:rPr lang="en-US" sz="1800" dirty="0">
                <a:solidFill>
                  <a:schemeClr val="tx1"/>
                </a:solidFill>
                <a:latin typeface="Calibri" panose="020F0502020204030204"/>
                <a:ea typeface="Monaco" charset="0"/>
                <a:cs typeface="Calibri" panose="020F0502020204030204"/>
                <a:sym typeface="Courier New" panose="02070309020205020404" charset="0"/>
              </a:rPr>
              <a:t>Segmentation fault</a:t>
            </a:r>
            <a:endParaRPr lang="en-US" sz="1800" dirty="0">
              <a:solidFill>
                <a:schemeClr val="tx1"/>
              </a:solidFill>
              <a:latin typeface="Courier New" panose="02070309020205020404" charset="0"/>
              <a:ea typeface="Monaco" charset="0"/>
              <a:cs typeface="Monaco" charset="0"/>
              <a:sym typeface="Courier New" panose="02070309020205020404" charset="0"/>
            </a:endParaRPr>
          </a:p>
        </p:txBody>
      </p:sp>
      <p:sp>
        <p:nvSpPr>
          <p:cNvPr id="18436" name="Rectangle 4"/>
          <p:cNvSpPr/>
          <p:nvPr/>
        </p:nvSpPr>
        <p:spPr bwMode="auto">
          <a:xfrm>
            <a:off x="838200" y="1295400"/>
            <a:ext cx="6553200" cy="28448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err="1">
                <a:solidFill>
                  <a:schemeClr val="tx1"/>
                </a:solidFill>
                <a:latin typeface="Courier New" panose="02070309020205020404"/>
                <a:ea typeface="Monaco" charset="0"/>
                <a:cs typeface="Courier New" panose="02070309020205020404"/>
                <a:sym typeface="Monaco" charset="0"/>
              </a:rPr>
              <a:t>typedef</a:t>
            </a: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struct</a:t>
            </a:r>
            <a:r>
              <a:rPr lang="en-US" sz="1600" b="1" dirty="0">
                <a:solidFill>
                  <a:schemeClr val="tx1"/>
                </a:solidFill>
                <a:latin typeface="Courier New" panose="02070309020205020404"/>
                <a:ea typeface="Monaco" charset="0"/>
                <a:cs typeface="Courier New" panose="02070309020205020404"/>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int</a:t>
            </a:r>
            <a:r>
              <a:rPr lang="en-US" sz="1600" b="1" dirty="0">
                <a:solidFill>
                  <a:schemeClr val="tx1"/>
                </a:solidFill>
                <a:latin typeface="Courier New" panose="02070309020205020404"/>
                <a:ea typeface="Monaco" charset="0"/>
                <a:cs typeface="Courier New" panose="02070309020205020404"/>
                <a:sym typeface="Monaco" charset="0"/>
              </a:rPr>
              <a:t> a[2];</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double d;</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struct_t</a:t>
            </a:r>
            <a:r>
              <a:rPr lang="en-US" sz="1600" b="1" dirty="0">
                <a:solidFill>
                  <a:schemeClr val="tx1"/>
                </a:solidFill>
                <a:latin typeface="Courier New" panose="02070309020205020404"/>
                <a:ea typeface="Monaco" charset="0"/>
                <a:cs typeface="Courier New" panose="02070309020205020404"/>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double fun(</a:t>
            </a:r>
            <a:r>
              <a:rPr lang="en-US" sz="1600" b="1" dirty="0" err="1">
                <a:solidFill>
                  <a:schemeClr val="tx1"/>
                </a:solidFill>
                <a:latin typeface="Courier New" panose="02070309020205020404"/>
                <a:ea typeface="Monaco" charset="0"/>
                <a:cs typeface="Courier New" panose="02070309020205020404"/>
                <a:sym typeface="Monaco" charset="0"/>
              </a:rPr>
              <a:t>int</a:t>
            </a: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i</a:t>
            </a:r>
            <a:r>
              <a:rPr lang="en-US" sz="1600" b="1" dirty="0">
                <a:solidFill>
                  <a:schemeClr val="tx1"/>
                </a:solidFill>
                <a:latin typeface="Courier New" panose="02070309020205020404"/>
                <a:ea typeface="Monaco" charset="0"/>
                <a:cs typeface="Courier New" panose="02070309020205020404"/>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volatile </a:t>
            </a:r>
            <a:r>
              <a:rPr lang="en-US" sz="1600" b="1" dirty="0" err="1">
                <a:solidFill>
                  <a:schemeClr val="tx1"/>
                </a:solidFill>
                <a:latin typeface="Courier New" panose="02070309020205020404"/>
                <a:ea typeface="Monaco" charset="0"/>
                <a:cs typeface="Courier New" panose="02070309020205020404"/>
                <a:sym typeface="Monaco" charset="0"/>
              </a:rPr>
              <a:t>struct_t</a:t>
            </a:r>
            <a:r>
              <a:rPr lang="en-US" sz="1600" b="1" dirty="0">
                <a:solidFill>
                  <a:schemeClr val="tx1"/>
                </a:solidFill>
                <a:latin typeface="Courier New" panose="02070309020205020404"/>
                <a:ea typeface="Monaco" charset="0"/>
                <a:cs typeface="Courier New" panose="02070309020205020404"/>
                <a:sym typeface="Monaco" charset="0"/>
              </a:rPr>
              <a:t> s;</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s.d</a:t>
            </a:r>
            <a:r>
              <a:rPr lang="en-US" sz="1600" b="1" dirty="0">
                <a:solidFill>
                  <a:schemeClr val="tx1"/>
                </a:solidFill>
                <a:latin typeface="Courier New" panose="02070309020205020404"/>
                <a:ea typeface="Monaco" charset="0"/>
                <a:cs typeface="Courier New" panose="02070309020205020404"/>
                <a:sym typeface="Monaco" charset="0"/>
              </a:rPr>
              <a:t> = 3.14;</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s.a</a:t>
            </a:r>
            <a:r>
              <a:rPr lang="en-US" sz="1600" b="1" dirty="0">
                <a:solidFill>
                  <a:schemeClr val="tx1"/>
                </a:solidFill>
                <a:latin typeface="Courier New" panose="02070309020205020404"/>
                <a:ea typeface="Monaco" charset="0"/>
                <a:cs typeface="Courier New" panose="02070309020205020404"/>
                <a:sym typeface="Monaco" charset="0"/>
              </a:rPr>
              <a:t>[</a:t>
            </a:r>
            <a:r>
              <a:rPr lang="en-US" sz="1600" b="1" dirty="0" err="1">
                <a:solidFill>
                  <a:schemeClr val="tx1"/>
                </a:solidFill>
                <a:latin typeface="Courier New" panose="02070309020205020404"/>
                <a:ea typeface="Monaco" charset="0"/>
                <a:cs typeface="Courier New" panose="02070309020205020404"/>
                <a:sym typeface="Monaco" charset="0"/>
              </a:rPr>
              <a:t>i</a:t>
            </a:r>
            <a:r>
              <a:rPr lang="en-US" sz="1600" b="1" dirty="0">
                <a:solidFill>
                  <a:schemeClr val="tx1"/>
                </a:solidFill>
                <a:latin typeface="Courier New" panose="02070309020205020404"/>
                <a:ea typeface="Monaco" charset="0"/>
                <a:cs typeface="Courier New" panose="02070309020205020404"/>
                <a:sym typeface="Monaco" charset="0"/>
              </a:rPr>
              <a:t>] = 1073741824; /* Possibly out of bounds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return </a:t>
            </a:r>
            <a:r>
              <a:rPr lang="en-US" sz="1600" b="1" dirty="0" err="1">
                <a:solidFill>
                  <a:schemeClr val="tx1"/>
                </a:solidFill>
                <a:latin typeface="Courier New" panose="02070309020205020404"/>
                <a:ea typeface="Monaco" charset="0"/>
                <a:cs typeface="Courier New" panose="02070309020205020404"/>
                <a:sym typeface="Monaco" charset="0"/>
              </a:rPr>
              <a:t>s.d</a:t>
            </a:r>
            <a:r>
              <a:rPr lang="en-US" sz="1600" b="1" dirty="0">
                <a:solidFill>
                  <a:schemeClr val="tx1"/>
                </a:solidFill>
                <a:latin typeface="Courier New" panose="02070309020205020404"/>
                <a:ea typeface="Monaco" charset="0"/>
                <a:cs typeface="Courier New" panose="02070309020205020404"/>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p:txBody>
          <a:bodyPr/>
          <a:lstStyle/>
          <a:p>
            <a:pPr marL="119380" indent="-119380"/>
            <a:r>
              <a:rPr lang="en-US" b="1" dirty="0"/>
              <a:t>Memory Referencing Bug Example</a:t>
            </a:r>
          </a:p>
        </p:txBody>
      </p:sp>
      <p:sp>
        <p:nvSpPr>
          <p:cNvPr id="19460" name="Rectangle 4"/>
          <p:cNvSpPr/>
          <p:nvPr/>
        </p:nvSpPr>
        <p:spPr bwMode="auto">
          <a:xfrm>
            <a:off x="762000" y="1270000"/>
            <a:ext cx="2209800" cy="13208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err="1">
                <a:solidFill>
                  <a:schemeClr val="tx1"/>
                </a:solidFill>
                <a:latin typeface="Courier New" panose="02070309020205020404"/>
                <a:ea typeface="Monaco" charset="0"/>
                <a:cs typeface="Courier New" panose="02070309020205020404"/>
                <a:sym typeface="Monaco" charset="0"/>
              </a:rPr>
              <a:t>typedef</a:t>
            </a: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struct</a:t>
            </a:r>
            <a:r>
              <a:rPr lang="en-US" sz="1600" b="1" dirty="0">
                <a:solidFill>
                  <a:schemeClr val="tx1"/>
                </a:solidFill>
                <a:latin typeface="Courier New" panose="02070309020205020404"/>
                <a:ea typeface="Monaco" charset="0"/>
                <a:cs typeface="Courier New" panose="02070309020205020404"/>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int</a:t>
            </a:r>
            <a:r>
              <a:rPr lang="en-US" sz="1600" b="1" dirty="0">
                <a:solidFill>
                  <a:schemeClr val="tx1"/>
                </a:solidFill>
                <a:latin typeface="Courier New" panose="02070309020205020404"/>
                <a:ea typeface="Monaco" charset="0"/>
                <a:cs typeface="Courier New" panose="02070309020205020404"/>
                <a:sym typeface="Monaco" charset="0"/>
              </a:rPr>
              <a:t> a[2];</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double d;</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struct_t</a:t>
            </a:r>
            <a:r>
              <a:rPr lang="en-US" sz="1600" b="1" dirty="0">
                <a:solidFill>
                  <a:schemeClr val="tx1"/>
                </a:solidFill>
                <a:latin typeface="Courier New" panose="02070309020205020404"/>
                <a:ea typeface="Monaco" charset="0"/>
                <a:cs typeface="Courier New" panose="02070309020205020404"/>
                <a:sym typeface="Monaco" charset="0"/>
              </a:rPr>
              <a:t>;</a:t>
            </a:r>
          </a:p>
        </p:txBody>
      </p:sp>
      <p:sp>
        <p:nvSpPr>
          <p:cNvPr id="19461" name="Rectangle 5"/>
          <p:cNvSpPr/>
          <p:nvPr/>
        </p:nvSpPr>
        <p:spPr bwMode="auto">
          <a:xfrm>
            <a:off x="3581400" y="1295400"/>
            <a:ext cx="4419600" cy="1371600"/>
          </a:xfrm>
          <a:prstGeom prst="rect">
            <a:avLst/>
          </a:prstGeom>
          <a:solidFill>
            <a:srgbClr val="FFFFFF"/>
          </a:solidFill>
          <a:ln w="12700" cap="flat">
            <a:noFill/>
            <a:miter lim="800000"/>
            <a:headEnd type="none" w="med" len="med"/>
            <a:tailEnd type="none" w="med" len="med"/>
          </a:ln>
        </p:spPr>
        <p:txBody>
          <a:bodyPr lIns="38100" tIns="38100" rIns="38100" bIns="38100"/>
          <a:lstStyle/>
          <a:p>
            <a:pPr algn="l"/>
            <a:r>
              <a:rPr lang="en-US" sz="1800" dirty="0">
                <a:solidFill>
                  <a:schemeClr val="tx1"/>
                </a:solidFill>
                <a:latin typeface="Courier New" panose="02070309020205020404" charset="0"/>
                <a:ea typeface="Zapf Dingbats" charset="2"/>
                <a:cs typeface="Zapf Dingbats" charset="2"/>
                <a:sym typeface="Courier New" panose="02070309020205020404" charset="0"/>
              </a:rPr>
              <a:t>fun(0) </a:t>
            </a:r>
            <a:r>
              <a:rPr lang="en-US" sz="1800" dirty="0"/>
              <a:t>--&gt; </a:t>
            </a:r>
            <a:r>
              <a:rPr lang="en-US" sz="1800" dirty="0">
                <a:solidFill>
                  <a:schemeClr val="tx1"/>
                </a:solidFill>
                <a:latin typeface="Courier New" panose="02070309020205020404" charset="0"/>
                <a:ea typeface="Zapf Dingbats" charset="2"/>
                <a:cs typeface="Zapf Dingbats" charset="2"/>
                <a:sym typeface="Courier New" panose="02070309020205020404" charset="0"/>
              </a:rPr>
              <a:t>	3.14</a:t>
            </a:r>
            <a:endParaRPr lang="en-US" sz="2400" dirty="0">
              <a:solidFill>
                <a:schemeClr val="tx1"/>
              </a:solidFill>
              <a:latin typeface="Arial Narrow" panose="020B0606020202030204" charset="0"/>
              <a:ea typeface="Lucida Grande" charset="0"/>
              <a:cs typeface="Lucida Grande" charset="0"/>
              <a:sym typeface="Arial Narrow" panose="020B0606020202030204" charset="0"/>
            </a:endParaRPr>
          </a:p>
          <a:p>
            <a:pPr algn="l"/>
            <a:r>
              <a:rPr lang="en-US" sz="1800" dirty="0">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fun(1) </a:t>
            </a:r>
            <a:r>
              <a:rPr lang="en-US" sz="1800" dirty="0"/>
              <a:t>--&gt; </a:t>
            </a:r>
            <a:r>
              <a:rPr lang="en-US" sz="1800" dirty="0">
                <a:solidFill>
                  <a:schemeClr val="tx1"/>
                </a:solidFill>
                <a:latin typeface="Courier New" panose="02070309020205020404" charset="0"/>
                <a:ea typeface="Monaco" charset="0"/>
                <a:cs typeface="Monaco" charset="0"/>
                <a:sym typeface="Courier New" panose="02070309020205020404" charset="0"/>
              </a:rPr>
              <a:t>	3.14</a:t>
            </a:r>
            <a:endParaRPr lang="en-US" sz="2400" dirty="0">
              <a:solidFill>
                <a:schemeClr val="tx1"/>
              </a:solidFill>
              <a:latin typeface="Arial Narrow" panose="020B0606020202030204" charset="0"/>
              <a:ea typeface="Lucida Grande" charset="0"/>
              <a:cs typeface="Lucida Grande" charset="0"/>
              <a:sym typeface="Arial Narrow" panose="020B0606020202030204" charset="0"/>
            </a:endParaRPr>
          </a:p>
          <a:p>
            <a:pPr algn="l"/>
            <a:r>
              <a:rPr lang="en-US" sz="1800" dirty="0">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fun(2) </a:t>
            </a:r>
            <a:r>
              <a:rPr lang="en-US" sz="1800" dirty="0"/>
              <a:t>--&gt; </a:t>
            </a:r>
            <a:r>
              <a:rPr lang="en-US" sz="1800" dirty="0">
                <a:solidFill>
                  <a:schemeClr val="tx1"/>
                </a:solidFill>
                <a:latin typeface="Courier New" panose="02070309020205020404" charset="0"/>
                <a:ea typeface="Monaco" charset="0"/>
                <a:cs typeface="Monaco" charset="0"/>
                <a:sym typeface="Courier New" panose="02070309020205020404" charset="0"/>
              </a:rPr>
              <a:t>	3.1399998664856</a:t>
            </a:r>
            <a:endParaRPr lang="en-US" sz="2400" dirty="0">
              <a:solidFill>
                <a:schemeClr val="tx1"/>
              </a:solidFill>
              <a:latin typeface="Arial Narrow" panose="020B0606020202030204" charset="0"/>
              <a:ea typeface="Lucida Grande" charset="0"/>
              <a:cs typeface="Lucida Grande" charset="0"/>
              <a:sym typeface="Arial Narrow" panose="020B0606020202030204" charset="0"/>
            </a:endParaRPr>
          </a:p>
          <a:p>
            <a:pPr algn="l"/>
            <a:r>
              <a:rPr lang="en-US" sz="1800" dirty="0">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fun(3) </a:t>
            </a:r>
            <a:r>
              <a:rPr lang="en-US" sz="1800" dirty="0"/>
              <a:t>--&gt; </a:t>
            </a:r>
            <a:r>
              <a:rPr lang="en-US" sz="1800" dirty="0">
                <a:solidFill>
                  <a:schemeClr val="tx1"/>
                </a:solidFill>
                <a:latin typeface="Courier New" panose="02070309020205020404" charset="0"/>
                <a:ea typeface="Monaco" charset="0"/>
                <a:cs typeface="Monaco" charset="0"/>
                <a:sym typeface="Courier New" panose="02070309020205020404" charset="0"/>
              </a:rPr>
              <a:t>	2.00000061035156</a:t>
            </a:r>
            <a:endParaRPr lang="en-US" sz="2400" dirty="0">
              <a:solidFill>
                <a:schemeClr val="tx1"/>
              </a:solidFill>
              <a:latin typeface="Arial Narrow" panose="020B0606020202030204" charset="0"/>
              <a:ea typeface="Lucida Grande" charset="0"/>
              <a:cs typeface="Lucida Grande" charset="0"/>
              <a:sym typeface="Arial Narrow" panose="020B0606020202030204" charset="0"/>
            </a:endParaRPr>
          </a:p>
          <a:p>
            <a:pPr algn="l"/>
            <a:r>
              <a:rPr lang="en-US" sz="1800" dirty="0">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fun(4) </a:t>
            </a:r>
            <a:r>
              <a:rPr lang="en-US" sz="1800" dirty="0"/>
              <a:t>--&gt; </a:t>
            </a:r>
            <a:r>
              <a:rPr lang="en-US" sz="1800" dirty="0">
                <a:solidFill>
                  <a:schemeClr val="tx1"/>
                </a:solidFill>
                <a:latin typeface="Courier New" panose="02070309020205020404" charset="0"/>
                <a:ea typeface="Monaco" charset="0"/>
                <a:cs typeface="Monaco" charset="0"/>
                <a:sym typeface="Courier New" panose="02070309020205020404" charset="0"/>
              </a:rPr>
              <a:t>	3.14</a:t>
            </a:r>
          </a:p>
          <a:p>
            <a:pPr algn="l"/>
            <a:r>
              <a:rPr lang="en-US" sz="1800" dirty="0">
                <a:solidFill>
                  <a:schemeClr val="tx1"/>
                </a:solidFill>
                <a:latin typeface="Courier New" panose="02070309020205020404" charset="0"/>
                <a:ea typeface="Monaco" charset="0"/>
                <a:cs typeface="Monaco" charset="0"/>
                <a:sym typeface="Courier New" panose="02070309020205020404" charset="0"/>
              </a:rPr>
              <a:t>fun(6)</a:t>
            </a:r>
            <a:r>
              <a:rPr lang="en-US" sz="1800" dirty="0">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 </a:t>
            </a:r>
            <a:r>
              <a:rPr lang="en-US" sz="1800" dirty="0"/>
              <a:t>--&gt; </a:t>
            </a:r>
            <a:r>
              <a:rPr lang="en-US" sz="1800" dirty="0">
                <a:solidFill>
                  <a:schemeClr val="tx1"/>
                </a:solidFill>
                <a:latin typeface="Courier New" panose="02070309020205020404" charset="0"/>
                <a:ea typeface="Monaco" charset="0"/>
                <a:cs typeface="Monaco" charset="0"/>
                <a:sym typeface="Courier New" panose="02070309020205020404" charset="0"/>
              </a:rPr>
              <a:t>	</a:t>
            </a:r>
            <a:r>
              <a:rPr lang="en-US" sz="1800" dirty="0">
                <a:solidFill>
                  <a:schemeClr val="tx1"/>
                </a:solidFill>
                <a:latin typeface="Calibri" panose="020F0502020204030204"/>
                <a:ea typeface="Monaco" charset="0"/>
                <a:cs typeface="Calibri" panose="020F0502020204030204"/>
                <a:sym typeface="Courier New" panose="02070309020205020404" charset="0"/>
              </a:rPr>
              <a:t>Segmentation fault</a:t>
            </a:r>
            <a:endParaRPr lang="en-US" sz="1800" dirty="0">
              <a:solidFill>
                <a:schemeClr val="tx1"/>
              </a:solidFill>
              <a:latin typeface="Courier New" panose="02070309020205020404" charset="0"/>
              <a:ea typeface="Monaco" charset="0"/>
              <a:cs typeface="Monaco" charset="0"/>
              <a:sym typeface="Courier New" panose="02070309020205020404" charset="0"/>
            </a:endParaRPr>
          </a:p>
        </p:txBody>
      </p:sp>
      <p:sp>
        <p:nvSpPr>
          <p:cNvPr id="19462" name="AutoShape 6"/>
          <p:cNvSpPr/>
          <p:nvPr/>
        </p:nvSpPr>
        <p:spPr bwMode="auto">
          <a:xfrm>
            <a:off x="4648200" y="3733800"/>
            <a:ext cx="304800" cy="2667000"/>
          </a:xfrm>
          <a:custGeom>
            <a:avLst/>
            <a:gdLst>
              <a:gd name="T0" fmla="*/ 10800 w 21600"/>
              <a:gd name="T1" fmla="*/ 10800 h 21600"/>
            </a:gdLst>
            <a:ahLst/>
            <a:cxnLst>
              <a:cxn ang="0">
                <a:pos x="T0" y="T1"/>
              </a:cxn>
            </a:cxnLst>
            <a:rect l="0" t="0" r="r" b="b"/>
            <a:pathLst>
              <a:path w="21600" h="21600">
                <a:moveTo>
                  <a:pt x="0" y="0"/>
                </a:moveTo>
                <a:cubicBezTo>
                  <a:pt x="5965" y="0"/>
                  <a:pt x="10800" y="631"/>
                  <a:pt x="10800" y="1409"/>
                </a:cubicBezTo>
                <a:lnTo>
                  <a:pt x="10800" y="9391"/>
                </a:lnTo>
                <a:cubicBezTo>
                  <a:pt x="10800" y="10169"/>
                  <a:pt x="15635" y="10800"/>
                  <a:pt x="21600" y="10800"/>
                </a:cubicBezTo>
                <a:cubicBezTo>
                  <a:pt x="15635" y="10800"/>
                  <a:pt x="10800" y="11431"/>
                  <a:pt x="10800" y="12209"/>
                </a:cubicBezTo>
                <a:lnTo>
                  <a:pt x="10800" y="20191"/>
                </a:lnTo>
                <a:cubicBezTo>
                  <a:pt x="10800" y="20969"/>
                  <a:pt x="5965" y="21600"/>
                  <a:pt x="0" y="21600"/>
                </a:cubicBezTo>
              </a:path>
            </a:pathLst>
          </a:custGeom>
          <a:noFill/>
          <a:ln w="28575" cap="flat">
            <a:solidFill>
              <a:srgbClr val="7F7F7F"/>
            </a:solidFill>
            <a:prstDash val="solid"/>
            <a:round/>
            <a:headEnd type="none" w="med" len="med"/>
            <a:tailEnd type="none" w="med" len="med"/>
          </a:ln>
        </p:spPr>
        <p:txBody>
          <a:bodyPr lIns="0" tIns="0" rIns="0" bIns="0"/>
          <a:lstStyle/>
          <a:p>
            <a:endParaRPr lang="en-US"/>
          </a:p>
        </p:txBody>
      </p:sp>
      <p:sp>
        <p:nvSpPr>
          <p:cNvPr id="19463" name="Rectangle 7"/>
          <p:cNvSpPr/>
          <p:nvPr/>
        </p:nvSpPr>
        <p:spPr bwMode="auto">
          <a:xfrm>
            <a:off x="5105400" y="4800600"/>
            <a:ext cx="2120900" cy="647700"/>
          </a:xfrm>
          <a:prstGeom prst="rect">
            <a:avLst/>
          </a:prstGeom>
          <a:noFill/>
          <a:ln w="19050" cap="flat">
            <a:noFill/>
            <a:miter lim="800000"/>
            <a:headEnd type="none" w="med" len="med"/>
            <a:tailEnd type="none" w="med" len="med"/>
          </a:ln>
        </p:spPr>
        <p:txBody>
          <a:bodyPr lIns="38100" tIns="38100" rIns="38100" bIns="38100"/>
          <a:lstStyle/>
          <a:p>
            <a:pPr algn="l">
              <a:lnSpc>
                <a:spcPct val="110000"/>
              </a:lnSpc>
            </a:pPr>
            <a:r>
              <a:rPr lang="en-US" sz="1800" dirty="0">
                <a:solidFill>
                  <a:schemeClr val="tx1"/>
                </a:solidFill>
                <a:latin typeface="Calibri" panose="020F0502020204030204" charset="0"/>
                <a:ea typeface="Calibri" panose="020F0502020204030204" charset="0"/>
                <a:cs typeface="Calibri" panose="020F0502020204030204" charset="0"/>
                <a:sym typeface="Calibri" panose="020F0502020204030204" charset="0"/>
              </a:rPr>
              <a:t>Location accessed by </a:t>
            </a:r>
            <a:r>
              <a:rPr lang="en-US" sz="1800" dirty="0">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fun(</a:t>
            </a:r>
            <a:r>
              <a:rPr lang="en-US" sz="1800" dirty="0" err="1">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i</a:t>
            </a:r>
            <a:r>
              <a:rPr lang="en-US" sz="1800" dirty="0">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a:t>
            </a:r>
          </a:p>
        </p:txBody>
      </p:sp>
      <p:sp>
        <p:nvSpPr>
          <p:cNvPr id="19464" name="Rectangle 8"/>
          <p:cNvSpPr/>
          <p:nvPr/>
        </p:nvSpPr>
        <p:spPr bwMode="auto">
          <a:xfrm>
            <a:off x="762000" y="3200400"/>
            <a:ext cx="1668462" cy="444500"/>
          </a:xfrm>
          <a:prstGeom prst="rect">
            <a:avLst/>
          </a:prstGeom>
          <a:noFill/>
          <a:ln w="12700" cap="flat">
            <a:noFill/>
            <a:miter lim="800000"/>
            <a:headEnd type="none" w="med" len="med"/>
            <a:tailEnd type="none" w="med" len="med"/>
          </a:ln>
        </p:spPr>
        <p:txBody>
          <a:bodyPr wrap="none" lIns="0" tIns="0" rIns="0" bIns="0">
            <a:spAutoFit/>
          </a:bodyPr>
          <a:lstStyle/>
          <a:p>
            <a:r>
              <a:rPr lang="en-US" sz="2400" dirty="0">
                <a:solidFill>
                  <a:schemeClr val="tx1"/>
                </a:solidFill>
                <a:latin typeface="Calibri Bold" charset="0"/>
                <a:ea typeface="Calibri Bold" charset="0"/>
                <a:cs typeface="Calibri Bold" charset="0"/>
                <a:sym typeface="Calibri Bold" charset="0"/>
              </a:rPr>
              <a:t>Explanation:</a:t>
            </a:r>
          </a:p>
        </p:txBody>
      </p:sp>
      <p:graphicFrame>
        <p:nvGraphicFramePr>
          <p:cNvPr id="19465" name="Group 9"/>
          <p:cNvGraphicFramePr>
            <a:graphicFrameLocks noGrp="1"/>
          </p:cNvGraphicFramePr>
          <p:nvPr/>
        </p:nvGraphicFramePr>
        <p:xfrm>
          <a:off x="2514600" y="3733800"/>
          <a:ext cx="2070100" cy="2667000"/>
        </p:xfrm>
        <a:graphic>
          <a:graphicData uri="http://schemas.openxmlformats.org/drawingml/2006/table">
            <a:tbl>
              <a:tblPr/>
              <a:tblGrid>
                <a:gridCol w="16383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defRPr/>
                      </a:pPr>
                      <a:r>
                        <a:rPr kumimoji="0" lang="en-US" sz="18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Critical State</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6</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mn-lt"/>
                          <a:ea typeface="Monaco" charset="0"/>
                          <a:cs typeface="Courier New" panose="02070309020205020404"/>
                          <a:sym typeface="Monaco"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5</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mn-lt"/>
                          <a:ea typeface="Monaco" charset="0"/>
                          <a:cs typeface="Courier New" panose="02070309020205020404"/>
                          <a:sym typeface="Monaco"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ourier New" panose="02070309020205020404"/>
                          <a:ea typeface="Monaco" charset="0"/>
                          <a:cs typeface="Courier New" panose="02070309020205020404"/>
                          <a:sym typeface="Monaco" charset="0"/>
                        </a:rPr>
                        <a:t>d7 ... d4</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3</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ourier New" panose="02070309020205020404"/>
                          <a:ea typeface="Monaco" charset="0"/>
                          <a:cs typeface="Courier New" panose="02070309020205020404"/>
                          <a:sym typeface="Monaco" charset="0"/>
                        </a:rPr>
                        <a:t>d3 ... d0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ourier New" panose="02070309020205020404"/>
                          <a:ea typeface="Monaco" charset="0"/>
                          <a:cs typeface="Courier New" panose="02070309020205020404"/>
                          <a:sym typeface="Monaco" charset="0"/>
                        </a:rPr>
                        <a:t>a[1]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ourier New" panose="02070309020205020404"/>
                          <a:ea typeface="Monaco" charset="0"/>
                          <a:cs typeface="Courier New" panose="02070309020205020404"/>
                          <a:sym typeface="Monaco" charset="0"/>
                        </a:rPr>
                        <a:t>a[0]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0</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1" name="AutoShape 6"/>
          <p:cNvSpPr/>
          <p:nvPr/>
        </p:nvSpPr>
        <p:spPr bwMode="auto">
          <a:xfrm flipH="1">
            <a:off x="2057400" y="4876800"/>
            <a:ext cx="304800" cy="1524000"/>
          </a:xfrm>
          <a:custGeom>
            <a:avLst/>
            <a:gdLst>
              <a:gd name="T0" fmla="*/ 10800 w 21600"/>
              <a:gd name="T1" fmla="*/ 10800 h 21600"/>
            </a:gdLst>
            <a:ahLst/>
            <a:cxnLst>
              <a:cxn ang="0">
                <a:pos x="T0" y="T1"/>
              </a:cxn>
            </a:cxnLst>
            <a:rect l="0" t="0" r="r" b="b"/>
            <a:pathLst>
              <a:path w="21600" h="21600">
                <a:moveTo>
                  <a:pt x="0" y="0"/>
                </a:moveTo>
                <a:cubicBezTo>
                  <a:pt x="5965" y="0"/>
                  <a:pt x="10800" y="631"/>
                  <a:pt x="10800" y="1409"/>
                </a:cubicBezTo>
                <a:lnTo>
                  <a:pt x="10800" y="9391"/>
                </a:lnTo>
                <a:cubicBezTo>
                  <a:pt x="10800" y="10169"/>
                  <a:pt x="15635" y="10800"/>
                  <a:pt x="21600" y="10800"/>
                </a:cubicBezTo>
                <a:cubicBezTo>
                  <a:pt x="15635" y="10800"/>
                  <a:pt x="10800" y="11431"/>
                  <a:pt x="10800" y="12209"/>
                </a:cubicBezTo>
                <a:lnTo>
                  <a:pt x="10800" y="20191"/>
                </a:lnTo>
                <a:cubicBezTo>
                  <a:pt x="10800" y="20969"/>
                  <a:pt x="5965" y="21600"/>
                  <a:pt x="0" y="21600"/>
                </a:cubicBezTo>
              </a:path>
            </a:pathLst>
          </a:custGeom>
          <a:noFill/>
          <a:ln w="28575" cap="flat">
            <a:solidFill>
              <a:srgbClr val="7F7F7F"/>
            </a:solidFill>
            <a:prstDash val="solid"/>
            <a:round/>
            <a:headEnd type="none" w="med" len="med"/>
            <a:tailEnd type="none" w="med" len="med"/>
          </a:ln>
        </p:spPr>
        <p:txBody>
          <a:bodyPr lIns="0" tIns="0" rIns="0" bIns="0"/>
          <a:lstStyle/>
          <a:p>
            <a:endParaRPr lang="en-US"/>
          </a:p>
        </p:txBody>
      </p:sp>
      <p:sp>
        <p:nvSpPr>
          <p:cNvPr id="2" name="Rectangle 1"/>
          <p:cNvSpPr/>
          <p:nvPr/>
        </p:nvSpPr>
        <p:spPr>
          <a:xfrm>
            <a:off x="609600" y="5486400"/>
            <a:ext cx="1292842" cy="369332"/>
          </a:xfrm>
          <a:prstGeom prst="rect">
            <a:avLst/>
          </a:prstGeom>
        </p:spPr>
        <p:txBody>
          <a:bodyPr wrap="none">
            <a:spAutoFit/>
          </a:bodyPr>
          <a:lstStyle/>
          <a:p>
            <a:r>
              <a:rPr lang="en-US" sz="1800" dirty="0" err="1">
                <a:solidFill>
                  <a:schemeClr val="tx1"/>
                </a:solidFill>
                <a:latin typeface="Courier New" panose="02070309020205020404" charset="0"/>
                <a:ea typeface="Courier New" panose="02070309020205020404" charset="0"/>
                <a:cs typeface="Courier New" panose="02070309020205020404" charset="0"/>
                <a:sym typeface="Courier New" panose="02070309020205020404" charset="0"/>
              </a:rPr>
              <a:t>struct_t</a:t>
            </a:r>
            <a:endParaRPr lang="en-US" sz="18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marL="119380" indent="-119380"/>
            <a:r>
              <a:rPr lang="en-US" b="1" dirty="0"/>
              <a:t>Memory Referencing Errors</a:t>
            </a:r>
          </a:p>
        </p:txBody>
      </p:sp>
      <p:sp>
        <p:nvSpPr>
          <p:cNvPr id="20484" name="Rectangle 4"/>
          <p:cNvSpPr>
            <a:spLocks noGrp="1" noChangeArrowheads="1"/>
          </p:cNvSpPr>
          <p:nvPr>
            <p:ph type="body" idx="1"/>
          </p:nvPr>
        </p:nvSpPr>
        <p:spPr/>
        <p:txBody>
          <a:bodyPr/>
          <a:lstStyle/>
          <a:p>
            <a:r>
              <a:rPr lang="en-US" b="1" dirty="0"/>
              <a:t>C and C++ do not provide any memory protection</a:t>
            </a:r>
          </a:p>
          <a:p>
            <a:pPr marL="552450" lvl="1"/>
            <a:r>
              <a:rPr lang="en-US" dirty="0"/>
              <a:t>Out of bounds array references</a:t>
            </a:r>
          </a:p>
          <a:p>
            <a:pPr marL="552450" lvl="1"/>
            <a:r>
              <a:rPr lang="en-US" dirty="0"/>
              <a:t>Invalid pointer values</a:t>
            </a:r>
          </a:p>
          <a:p>
            <a:pPr marL="552450" lvl="1"/>
            <a:r>
              <a:rPr lang="en-US" dirty="0"/>
              <a:t>Abuses of </a:t>
            </a:r>
            <a:r>
              <a:rPr lang="en-US" dirty="0" err="1"/>
              <a:t>malloc</a:t>
            </a:r>
            <a:r>
              <a:rPr lang="en-US" dirty="0"/>
              <a:t>/free</a:t>
            </a:r>
          </a:p>
          <a:p>
            <a:r>
              <a:rPr lang="en-US" b="1" dirty="0"/>
              <a:t>Can lead to nasty bugs</a:t>
            </a:r>
          </a:p>
          <a:p>
            <a:pPr marL="552450" lvl="1"/>
            <a:r>
              <a:rPr lang="en-US" dirty="0"/>
              <a:t>Whether or not bug has any effect depends on system and compiler</a:t>
            </a:r>
          </a:p>
          <a:p>
            <a:pPr marL="552450" lvl="1"/>
            <a:r>
              <a:rPr lang="en-US" dirty="0"/>
              <a:t>Action at a distance</a:t>
            </a:r>
          </a:p>
          <a:p>
            <a:pPr marL="838200" lvl="2"/>
            <a:r>
              <a:rPr lang="en-US" dirty="0"/>
              <a:t>Corrupted object logically unrelated to one being accessed</a:t>
            </a:r>
          </a:p>
          <a:p>
            <a:pPr marL="838200" lvl="2"/>
            <a:r>
              <a:rPr lang="en-US" dirty="0"/>
              <a:t>Effect of bug may be first observed long after it is generated</a:t>
            </a:r>
          </a:p>
          <a:p>
            <a:r>
              <a:rPr lang="en-US" b="1" dirty="0"/>
              <a:t>How can I deal with this?</a:t>
            </a:r>
          </a:p>
          <a:p>
            <a:pPr marL="552450" lvl="1"/>
            <a:r>
              <a:rPr lang="en-US" dirty="0"/>
              <a:t>Program in Java, Ruby, Python, ML, …</a:t>
            </a:r>
          </a:p>
          <a:p>
            <a:pPr marL="552450" lvl="1"/>
            <a:r>
              <a:rPr lang="en-US" dirty="0"/>
              <a:t>Understand what possible interactions may occur</a:t>
            </a:r>
          </a:p>
          <a:p>
            <a:pPr marL="552450" lvl="1"/>
            <a:r>
              <a:rPr lang="en-US" dirty="0"/>
              <a:t>Use or develop tools to detect referencing errors (e.g. </a:t>
            </a:r>
            <a:r>
              <a:rPr lang="en-US" dirty="0" err="1"/>
              <a:t>Valgrind</a:t>
            </a:r>
            <a:r>
              <a:rPr lang="en-US" dirty="0"/>
              <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xfrm>
            <a:off x="381000" y="457200"/>
            <a:ext cx="8382000" cy="1066800"/>
          </a:xfrm>
        </p:spPr>
        <p:txBody>
          <a:bodyPr>
            <a:normAutofit fontScale="90000"/>
          </a:bodyPr>
          <a:lstStyle/>
          <a:p>
            <a:r>
              <a:rPr lang="en-US" sz="4000" b="1" dirty="0">
                <a:solidFill>
                  <a:schemeClr val="tx1">
                    <a:lumMod val="65000"/>
                    <a:lumOff val="35000"/>
                  </a:schemeClr>
                </a:solidFill>
              </a:rPr>
              <a:t>Great Reality #4: </a:t>
            </a:r>
            <a:r>
              <a:rPr lang="en-US" sz="4000" b="1" dirty="0"/>
              <a:t>There’s more to performance than asymptotic complexity</a:t>
            </a:r>
            <a:r>
              <a:rPr lang="en-US" dirty="0"/>
              <a:t/>
            </a:r>
            <a:br>
              <a:rPr lang="en-US" dirty="0"/>
            </a:br>
            <a:endParaRPr lang="en-US" dirty="0"/>
          </a:p>
        </p:txBody>
      </p:sp>
      <p:sp>
        <p:nvSpPr>
          <p:cNvPr id="23556" name="Rectangle 4"/>
          <p:cNvSpPr>
            <a:spLocks noGrp="1" noChangeArrowheads="1"/>
          </p:cNvSpPr>
          <p:nvPr>
            <p:ph type="body" idx="1"/>
          </p:nvPr>
        </p:nvSpPr>
        <p:spPr>
          <a:xfrm>
            <a:off x="381000" y="1651000"/>
            <a:ext cx="8382000" cy="5181600"/>
          </a:xfrm>
        </p:spPr>
        <p:txBody>
          <a:bodyPr/>
          <a:lstStyle/>
          <a:p>
            <a:r>
              <a:rPr lang="en-US" b="1" dirty="0"/>
              <a:t>Constant factors matter too!</a:t>
            </a:r>
          </a:p>
          <a:p>
            <a:r>
              <a:rPr lang="en-US" b="1" dirty="0"/>
              <a:t>And even exact op count does not predict performance</a:t>
            </a:r>
          </a:p>
          <a:p>
            <a:pPr marL="552450" lvl="1"/>
            <a:r>
              <a:rPr lang="en-US" dirty="0"/>
              <a:t>Easily see 10:1 performance range depending on how code written</a:t>
            </a:r>
          </a:p>
          <a:p>
            <a:pPr marL="552450" lvl="1"/>
            <a:r>
              <a:rPr lang="en-US" dirty="0"/>
              <a:t>Must optimize at multiple levels: algorithm, data representations, procedures, and loops</a:t>
            </a:r>
          </a:p>
          <a:p>
            <a:r>
              <a:rPr lang="en-US" b="1" dirty="0"/>
              <a:t>Must understand system to optimize performance</a:t>
            </a:r>
          </a:p>
          <a:p>
            <a:pPr marL="552450" lvl="1"/>
            <a:r>
              <a:rPr lang="en-US" dirty="0"/>
              <a:t>How programs compiled and executed</a:t>
            </a:r>
          </a:p>
          <a:p>
            <a:pPr marL="552450" lvl="1"/>
            <a:r>
              <a:rPr lang="en-US" dirty="0"/>
              <a:t>How to measure program performance and identify bottlenecks</a:t>
            </a:r>
          </a:p>
          <a:p>
            <a:pPr marL="552450" lvl="1"/>
            <a:r>
              <a:rPr lang="en-US" dirty="0"/>
              <a:t>How to improve performance without destroying code modularity and generality</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p>
            <a:pPr marL="119380" indent="-119380"/>
            <a:r>
              <a:rPr lang="en-US" b="1" dirty="0"/>
              <a:t>Memory System Performance Example</a:t>
            </a:r>
          </a:p>
        </p:txBody>
      </p:sp>
      <p:sp>
        <p:nvSpPr>
          <p:cNvPr id="21508" name="Rectangle 4"/>
          <p:cNvSpPr>
            <a:spLocks noGrp="1" noChangeArrowheads="1"/>
          </p:cNvSpPr>
          <p:nvPr>
            <p:ph type="body" idx="1"/>
          </p:nvPr>
        </p:nvSpPr>
        <p:spPr>
          <a:xfrm>
            <a:off x="381000" y="4864100"/>
            <a:ext cx="8382000" cy="1536700"/>
          </a:xfrm>
        </p:spPr>
        <p:txBody>
          <a:bodyPr/>
          <a:lstStyle/>
          <a:p>
            <a:r>
              <a:rPr lang="en-US" dirty="0"/>
              <a:t>Hierarchical memory organization</a:t>
            </a:r>
          </a:p>
          <a:p>
            <a:r>
              <a:rPr lang="en-US" dirty="0"/>
              <a:t>Performance depends on access patterns</a:t>
            </a:r>
          </a:p>
          <a:p>
            <a:pPr marL="552450" lvl="1"/>
            <a:r>
              <a:rPr lang="en-US" dirty="0"/>
              <a:t>Including how step through multi-dimensional array</a:t>
            </a:r>
          </a:p>
        </p:txBody>
      </p:sp>
      <p:sp>
        <p:nvSpPr>
          <p:cNvPr id="21509" name="Rectangle 5"/>
          <p:cNvSpPr/>
          <p:nvPr/>
        </p:nvSpPr>
        <p:spPr bwMode="auto">
          <a:xfrm>
            <a:off x="4622800" y="1603375"/>
            <a:ext cx="4114800" cy="2273300"/>
          </a:xfrm>
          <a:prstGeom prst="rect">
            <a:avLst/>
          </a:prstGeom>
          <a:solidFill>
            <a:srgbClr val="D3F2D3"/>
          </a:solidFill>
          <a:ln w="6350" cap="flat">
            <a:solidFill>
              <a:schemeClr val="tx1"/>
            </a:solidFill>
            <a:prstDash val="solid"/>
            <a:miter lim="800000"/>
            <a:headEnd type="none" w="med" len="med"/>
            <a:tailEnd type="none" w="med" len="med"/>
          </a:ln>
        </p:spPr>
        <p:txBody>
          <a:bodyPr lIns="63500" tIns="63500" rIns="63500" bIns="63500"/>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void </a:t>
            </a:r>
            <a:r>
              <a:rPr lang="en-US" sz="1600" b="1" dirty="0" err="1">
                <a:solidFill>
                  <a:schemeClr val="tx1"/>
                </a:solidFill>
                <a:latin typeface="Courier New" panose="02070309020205020404"/>
                <a:ea typeface="Monaco" charset="0"/>
                <a:cs typeface="Courier New" panose="02070309020205020404"/>
                <a:sym typeface="Monaco" charset="0"/>
              </a:rPr>
              <a:t>copyji(int</a:t>
            </a:r>
            <a:r>
              <a:rPr lang="en-US" sz="1600" b="1" dirty="0">
                <a:solidFill>
                  <a:schemeClr val="tx1"/>
                </a:solidFill>
                <a:latin typeface="Courier New" panose="02070309020205020404"/>
                <a:ea typeface="Monaco" charset="0"/>
                <a:cs typeface="Courier New" panose="02070309020205020404"/>
                <a:sym typeface="Monaco" charset="0"/>
              </a:rPr>
              <a:t> src[2048][2048],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int</a:t>
            </a:r>
            <a:r>
              <a:rPr lang="en-US" sz="1600" b="1" dirty="0">
                <a:solidFill>
                  <a:schemeClr val="tx1"/>
                </a:solidFill>
                <a:latin typeface="Courier New" panose="02070309020205020404"/>
                <a:ea typeface="Monaco" charset="0"/>
                <a:cs typeface="Courier New" panose="02070309020205020404"/>
                <a:sym typeface="Monaco" charset="0"/>
              </a:rPr>
              <a:t> dst[2048][2048])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int</a:t>
            </a: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i,j</a:t>
            </a:r>
            <a:r>
              <a:rPr lang="en-US" sz="1600" b="1" dirty="0">
                <a:solidFill>
                  <a:schemeClr val="tx1"/>
                </a:solidFill>
                <a:latin typeface="Courier New" panose="02070309020205020404"/>
                <a:ea typeface="Monaco" charset="0"/>
                <a:cs typeface="Courier New" panose="02070309020205020404"/>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a:solidFill>
                  <a:srgbClr val="21218A"/>
                </a:solidFill>
                <a:latin typeface="Courier New" panose="02070309020205020404"/>
                <a:ea typeface="Monaco" charset="0"/>
                <a:cs typeface="Courier New" panose="02070309020205020404"/>
                <a:sym typeface="Monaco" charset="0"/>
              </a:rPr>
              <a:t>for (</a:t>
            </a:r>
            <a:r>
              <a:rPr lang="en-US" sz="1600" b="1" dirty="0" err="1">
                <a:solidFill>
                  <a:srgbClr val="21218A"/>
                </a:solidFill>
                <a:latin typeface="Courier New" panose="02070309020205020404"/>
                <a:ea typeface="Monaco" charset="0"/>
                <a:cs typeface="Courier New" panose="02070309020205020404"/>
                <a:sym typeface="Monaco" charset="0"/>
              </a:rPr>
              <a:t>j</a:t>
            </a:r>
            <a:r>
              <a:rPr lang="en-US" sz="1600" b="1" dirty="0">
                <a:solidFill>
                  <a:srgbClr val="21218A"/>
                </a:solidFill>
                <a:latin typeface="Courier New" panose="02070309020205020404"/>
                <a:ea typeface="Monaco" charset="0"/>
                <a:cs typeface="Courier New" panose="02070309020205020404"/>
                <a:sym typeface="Monaco" charset="0"/>
              </a:rPr>
              <a:t> = 0; </a:t>
            </a:r>
            <a:r>
              <a:rPr lang="en-US" sz="1600" b="1" dirty="0" err="1">
                <a:solidFill>
                  <a:srgbClr val="21218A"/>
                </a:solidFill>
                <a:latin typeface="Courier New" panose="02070309020205020404"/>
                <a:ea typeface="Monaco" charset="0"/>
                <a:cs typeface="Courier New" panose="02070309020205020404"/>
                <a:sym typeface="Monaco" charset="0"/>
              </a:rPr>
              <a:t>j</a:t>
            </a:r>
            <a:r>
              <a:rPr lang="en-US" sz="1600" b="1" dirty="0">
                <a:solidFill>
                  <a:srgbClr val="21218A"/>
                </a:solidFill>
                <a:latin typeface="Courier New" panose="02070309020205020404"/>
                <a:ea typeface="Monaco" charset="0"/>
                <a:cs typeface="Courier New" panose="02070309020205020404"/>
                <a:sym typeface="Monaco" charset="0"/>
              </a:rPr>
              <a:t> &lt; 2048; </a:t>
            </a:r>
            <a:r>
              <a:rPr lang="en-US" sz="1600" b="1" dirty="0" err="1">
                <a:solidFill>
                  <a:srgbClr val="21218A"/>
                </a:solidFill>
                <a:latin typeface="Courier New" panose="02070309020205020404"/>
                <a:ea typeface="Monaco" charset="0"/>
                <a:cs typeface="Courier New" panose="02070309020205020404"/>
                <a:sym typeface="Monaco" charset="0"/>
              </a:rPr>
              <a:t>j</a:t>
            </a:r>
            <a:r>
              <a:rPr lang="en-US" sz="1600" b="1" dirty="0">
                <a:solidFill>
                  <a:srgbClr val="21218A"/>
                </a:solidFill>
                <a:latin typeface="Courier New" panose="02070309020205020404"/>
                <a:ea typeface="Monaco" charset="0"/>
                <a:cs typeface="Courier New" panose="02070309020205020404"/>
                <a:sym typeface="Monaco" charset="0"/>
              </a:rPr>
              <a:t>++)</a:t>
            </a: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a:solidFill>
                  <a:srgbClr val="C00000"/>
                </a:solidFill>
                <a:latin typeface="Courier New" panose="02070309020205020404"/>
                <a:ea typeface="Monaco" charset="0"/>
                <a:cs typeface="Courier New" panose="02070309020205020404"/>
                <a:sym typeface="Monaco" charset="0"/>
              </a:rPr>
              <a:t>for (</a:t>
            </a:r>
            <a:r>
              <a:rPr lang="en-US" sz="1600" b="1" dirty="0" err="1">
                <a:solidFill>
                  <a:srgbClr val="C00000"/>
                </a:solidFill>
                <a:latin typeface="Courier New" panose="02070309020205020404"/>
                <a:ea typeface="Monaco" charset="0"/>
                <a:cs typeface="Courier New" panose="02070309020205020404"/>
                <a:sym typeface="Monaco" charset="0"/>
              </a:rPr>
              <a:t>i</a:t>
            </a:r>
            <a:r>
              <a:rPr lang="en-US" sz="1600" b="1" dirty="0">
                <a:solidFill>
                  <a:srgbClr val="C00000"/>
                </a:solidFill>
                <a:latin typeface="Courier New" panose="02070309020205020404"/>
                <a:ea typeface="Monaco" charset="0"/>
                <a:cs typeface="Courier New" panose="02070309020205020404"/>
                <a:sym typeface="Monaco" charset="0"/>
              </a:rPr>
              <a:t> = 0; </a:t>
            </a:r>
            <a:r>
              <a:rPr lang="en-US" sz="1600" b="1" dirty="0" err="1">
                <a:solidFill>
                  <a:srgbClr val="C00000"/>
                </a:solidFill>
                <a:latin typeface="Courier New" panose="02070309020205020404"/>
                <a:ea typeface="Monaco" charset="0"/>
                <a:cs typeface="Courier New" panose="02070309020205020404"/>
                <a:sym typeface="Monaco" charset="0"/>
              </a:rPr>
              <a:t>i</a:t>
            </a:r>
            <a:r>
              <a:rPr lang="en-US" sz="1600" b="1" dirty="0">
                <a:solidFill>
                  <a:srgbClr val="C00000"/>
                </a:solidFill>
                <a:latin typeface="Courier New" panose="02070309020205020404"/>
                <a:ea typeface="Monaco" charset="0"/>
                <a:cs typeface="Courier New" panose="02070309020205020404"/>
                <a:sym typeface="Monaco" charset="0"/>
              </a:rPr>
              <a:t> &lt; 2048; </a:t>
            </a:r>
            <a:r>
              <a:rPr lang="en-US" sz="1600" b="1" dirty="0" err="1">
                <a:solidFill>
                  <a:srgbClr val="C00000"/>
                </a:solidFill>
                <a:latin typeface="Courier New" panose="02070309020205020404"/>
                <a:ea typeface="Monaco" charset="0"/>
                <a:cs typeface="Courier New" panose="02070309020205020404"/>
                <a:sym typeface="Monaco" charset="0"/>
              </a:rPr>
              <a:t>i</a:t>
            </a:r>
            <a:r>
              <a:rPr lang="en-US" sz="1600" b="1" dirty="0">
                <a:solidFill>
                  <a:srgbClr val="C00000"/>
                </a:solidFill>
                <a:latin typeface="Courier New" panose="02070309020205020404"/>
                <a:ea typeface="Monaco" charset="0"/>
                <a:cs typeface="Courier New" panose="02070309020205020404"/>
                <a:sym typeface="Monaco" charset="0"/>
              </a:rPr>
              <a:t>++)</a:t>
            </a: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dst[i][j</a:t>
            </a:r>
            <a:r>
              <a:rPr lang="en-US" sz="1600" b="1" dirty="0">
                <a:solidFill>
                  <a:schemeClr val="tx1"/>
                </a:solidFill>
                <a:latin typeface="Courier New" panose="02070309020205020404"/>
                <a:ea typeface="Monaco" charset="0"/>
                <a:cs typeface="Courier New" panose="02070309020205020404"/>
                <a:sym typeface="Monaco" charset="0"/>
              </a:rPr>
              <a:t>] = </a:t>
            </a:r>
            <a:r>
              <a:rPr lang="en-US" sz="1600" b="1" dirty="0" err="1">
                <a:solidFill>
                  <a:schemeClr val="tx1"/>
                </a:solidFill>
                <a:latin typeface="Courier New" panose="02070309020205020404"/>
                <a:ea typeface="Monaco" charset="0"/>
                <a:cs typeface="Courier New" panose="02070309020205020404"/>
                <a:sym typeface="Monaco" charset="0"/>
              </a:rPr>
              <a:t>src[i][j</a:t>
            </a:r>
            <a:r>
              <a:rPr lang="en-US" sz="1600" b="1" dirty="0">
                <a:solidFill>
                  <a:schemeClr val="tx1"/>
                </a:solidFill>
                <a:latin typeface="Courier New" panose="02070309020205020404"/>
                <a:ea typeface="Monaco" charset="0"/>
                <a:cs typeface="Courier New" panose="02070309020205020404"/>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a:t>
            </a:r>
          </a:p>
        </p:txBody>
      </p:sp>
      <p:sp>
        <p:nvSpPr>
          <p:cNvPr id="21510" name="Rectangle 6"/>
          <p:cNvSpPr/>
          <p:nvPr/>
        </p:nvSpPr>
        <p:spPr bwMode="auto">
          <a:xfrm>
            <a:off x="393700" y="1603375"/>
            <a:ext cx="4114800" cy="22733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void </a:t>
            </a:r>
            <a:r>
              <a:rPr lang="en-US" sz="1600" b="1" dirty="0" err="1">
                <a:solidFill>
                  <a:schemeClr val="tx1"/>
                </a:solidFill>
                <a:latin typeface="Courier New" panose="02070309020205020404"/>
                <a:ea typeface="Monaco" charset="0"/>
                <a:cs typeface="Courier New" panose="02070309020205020404"/>
                <a:sym typeface="Monaco" charset="0"/>
              </a:rPr>
              <a:t>copyij</a:t>
            </a:r>
            <a:r>
              <a:rPr lang="en-US" sz="1600" b="1" dirty="0">
                <a:solidFill>
                  <a:schemeClr val="tx1"/>
                </a:solidFill>
                <a:latin typeface="Courier New" panose="02070309020205020404"/>
                <a:ea typeface="Monaco" charset="0"/>
                <a:cs typeface="Courier New" panose="02070309020205020404"/>
                <a:sym typeface="Monaco" charset="0"/>
              </a:rPr>
              <a:t>(</a:t>
            </a:r>
            <a:r>
              <a:rPr lang="en-US" sz="1600" b="1" dirty="0" err="1">
                <a:solidFill>
                  <a:schemeClr val="tx1"/>
                </a:solidFill>
                <a:latin typeface="Courier New" panose="02070309020205020404"/>
                <a:ea typeface="Monaco" charset="0"/>
                <a:cs typeface="Courier New" panose="02070309020205020404"/>
                <a:sym typeface="Monaco" charset="0"/>
              </a:rPr>
              <a:t>int</a:t>
            </a: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src</a:t>
            </a:r>
            <a:r>
              <a:rPr lang="en-US" sz="1600" b="1" dirty="0">
                <a:solidFill>
                  <a:schemeClr val="tx1"/>
                </a:solidFill>
                <a:latin typeface="Courier New" panose="02070309020205020404"/>
                <a:ea typeface="Monaco" charset="0"/>
                <a:cs typeface="Courier New" panose="02070309020205020404"/>
                <a:sym typeface="Monaco" charset="0"/>
              </a:rPr>
              <a: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int</a:t>
            </a: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dst</a:t>
            </a:r>
            <a:r>
              <a:rPr lang="en-US" sz="1600" b="1" dirty="0">
                <a:solidFill>
                  <a:schemeClr val="tx1"/>
                </a:solidFill>
                <a:latin typeface="Courier New" panose="02070309020205020404"/>
                <a:ea typeface="Monaco" charset="0"/>
                <a:cs typeface="Courier New" panose="02070309020205020404"/>
                <a:sym typeface="Monaco" charset="0"/>
              </a:rPr>
              <a: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int</a:t>
            </a: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i,j</a:t>
            </a:r>
            <a:r>
              <a:rPr lang="en-US" sz="1600" b="1" dirty="0">
                <a:solidFill>
                  <a:schemeClr val="tx1"/>
                </a:solidFill>
                <a:latin typeface="Courier New" panose="02070309020205020404"/>
                <a:ea typeface="Monaco" charset="0"/>
                <a:cs typeface="Courier New" panose="02070309020205020404"/>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a:solidFill>
                  <a:srgbClr val="C00000"/>
                </a:solidFill>
                <a:latin typeface="Courier New" panose="02070309020205020404"/>
                <a:ea typeface="Monaco" charset="0"/>
                <a:cs typeface="Courier New" panose="02070309020205020404"/>
                <a:sym typeface="Monaco" charset="0"/>
              </a:rPr>
              <a:t>for (</a:t>
            </a:r>
            <a:r>
              <a:rPr lang="en-US" sz="1600" b="1" dirty="0" err="1">
                <a:solidFill>
                  <a:srgbClr val="C00000"/>
                </a:solidFill>
                <a:latin typeface="Courier New" panose="02070309020205020404"/>
                <a:ea typeface="Monaco" charset="0"/>
                <a:cs typeface="Courier New" panose="02070309020205020404"/>
                <a:sym typeface="Monaco" charset="0"/>
              </a:rPr>
              <a:t>i</a:t>
            </a:r>
            <a:r>
              <a:rPr lang="en-US" sz="1600" b="1" dirty="0">
                <a:solidFill>
                  <a:srgbClr val="C00000"/>
                </a:solidFill>
                <a:latin typeface="Courier New" panose="02070309020205020404"/>
                <a:ea typeface="Monaco" charset="0"/>
                <a:cs typeface="Courier New" panose="02070309020205020404"/>
                <a:sym typeface="Monaco" charset="0"/>
              </a:rPr>
              <a:t> = 0; </a:t>
            </a:r>
            <a:r>
              <a:rPr lang="en-US" sz="1600" b="1" dirty="0" err="1">
                <a:solidFill>
                  <a:srgbClr val="C00000"/>
                </a:solidFill>
                <a:latin typeface="Courier New" panose="02070309020205020404"/>
                <a:ea typeface="Monaco" charset="0"/>
                <a:cs typeface="Courier New" panose="02070309020205020404"/>
                <a:sym typeface="Monaco" charset="0"/>
              </a:rPr>
              <a:t>i</a:t>
            </a:r>
            <a:r>
              <a:rPr lang="en-US" sz="1600" b="1" dirty="0">
                <a:solidFill>
                  <a:srgbClr val="C00000"/>
                </a:solidFill>
                <a:latin typeface="Courier New" panose="02070309020205020404"/>
                <a:ea typeface="Monaco" charset="0"/>
                <a:cs typeface="Courier New" panose="02070309020205020404"/>
                <a:sym typeface="Monaco" charset="0"/>
              </a:rPr>
              <a:t> &lt; 2048; </a:t>
            </a:r>
            <a:r>
              <a:rPr lang="en-US" sz="1600" b="1" dirty="0" err="1">
                <a:solidFill>
                  <a:srgbClr val="C00000"/>
                </a:solidFill>
                <a:latin typeface="Courier New" panose="02070309020205020404"/>
                <a:ea typeface="Monaco" charset="0"/>
                <a:cs typeface="Courier New" panose="02070309020205020404"/>
                <a:sym typeface="Monaco" charset="0"/>
              </a:rPr>
              <a:t>i</a:t>
            </a:r>
            <a:r>
              <a:rPr lang="en-US" sz="1600" b="1" dirty="0">
                <a:solidFill>
                  <a:srgbClr val="C00000"/>
                </a:solidFill>
                <a:latin typeface="Courier New" panose="02070309020205020404"/>
                <a:ea typeface="Monaco" charset="0"/>
                <a:cs typeface="Courier New" panose="02070309020205020404"/>
                <a:sym typeface="Monaco" charset="0"/>
              </a:rPr>
              <a:t>++)</a:t>
            </a: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a:solidFill>
                  <a:srgbClr val="21218A"/>
                </a:solidFill>
                <a:latin typeface="Courier New" panose="02070309020205020404"/>
                <a:ea typeface="Monaco" charset="0"/>
                <a:cs typeface="Courier New" panose="02070309020205020404"/>
                <a:sym typeface="Monaco" charset="0"/>
              </a:rPr>
              <a:t>for (j = 0; j &lt; 2048; j++)</a:t>
            </a: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dst</a:t>
            </a:r>
            <a:r>
              <a:rPr lang="en-US" sz="1600" b="1" dirty="0">
                <a:solidFill>
                  <a:schemeClr val="tx1"/>
                </a:solidFill>
                <a:latin typeface="Courier New" panose="02070309020205020404"/>
                <a:ea typeface="Monaco" charset="0"/>
                <a:cs typeface="Courier New" panose="02070309020205020404"/>
                <a:sym typeface="Monaco" charset="0"/>
              </a:rPr>
              <a:t>[</a:t>
            </a:r>
            <a:r>
              <a:rPr lang="en-US" sz="1600" b="1" dirty="0" err="1">
                <a:solidFill>
                  <a:schemeClr val="tx1"/>
                </a:solidFill>
                <a:latin typeface="Courier New" panose="02070309020205020404"/>
                <a:ea typeface="Monaco" charset="0"/>
                <a:cs typeface="Courier New" panose="02070309020205020404"/>
                <a:sym typeface="Monaco" charset="0"/>
              </a:rPr>
              <a:t>i</a:t>
            </a:r>
            <a:r>
              <a:rPr lang="en-US" sz="1600" b="1" dirty="0">
                <a:solidFill>
                  <a:schemeClr val="tx1"/>
                </a:solidFill>
                <a:latin typeface="Courier New" panose="02070309020205020404"/>
                <a:ea typeface="Monaco" charset="0"/>
                <a:cs typeface="Courier New" panose="02070309020205020404"/>
                <a:sym typeface="Monaco" charset="0"/>
              </a:rPr>
              <a:t>][j] = </a:t>
            </a:r>
            <a:r>
              <a:rPr lang="en-US" sz="1600" b="1" dirty="0" err="1">
                <a:solidFill>
                  <a:schemeClr val="tx1"/>
                </a:solidFill>
                <a:latin typeface="Courier New" panose="02070309020205020404"/>
                <a:ea typeface="Monaco" charset="0"/>
                <a:cs typeface="Courier New" panose="02070309020205020404"/>
                <a:sym typeface="Monaco" charset="0"/>
              </a:rPr>
              <a:t>src</a:t>
            </a:r>
            <a:r>
              <a:rPr lang="en-US" sz="1600" b="1" dirty="0">
                <a:solidFill>
                  <a:schemeClr val="tx1"/>
                </a:solidFill>
                <a:latin typeface="Courier New" panose="02070309020205020404"/>
                <a:ea typeface="Monaco" charset="0"/>
                <a:cs typeface="Courier New" panose="02070309020205020404"/>
                <a:sym typeface="Monaco" charset="0"/>
              </a:rPr>
              <a:t>[</a:t>
            </a:r>
            <a:r>
              <a:rPr lang="en-US" sz="1600" b="1" dirty="0" err="1">
                <a:solidFill>
                  <a:schemeClr val="tx1"/>
                </a:solidFill>
                <a:latin typeface="Courier New" panose="02070309020205020404"/>
                <a:ea typeface="Monaco" charset="0"/>
                <a:cs typeface="Courier New" panose="02070309020205020404"/>
                <a:sym typeface="Monaco" charset="0"/>
              </a:rPr>
              <a:t>i</a:t>
            </a:r>
            <a:r>
              <a:rPr lang="en-US" sz="1600" b="1" dirty="0">
                <a:solidFill>
                  <a:schemeClr val="tx1"/>
                </a:solidFill>
                <a:latin typeface="Courier New" panose="02070309020205020404"/>
                <a:ea typeface="Monaco" charset="0"/>
                <a:cs typeface="Courier New" panose="02070309020205020404"/>
                <a:sym typeface="Monaco" charset="0"/>
              </a:rPr>
              <a:t>][j];</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a:t>
            </a:r>
          </a:p>
        </p:txBody>
      </p:sp>
      <p:grpSp>
        <p:nvGrpSpPr>
          <p:cNvPr id="21511" name="Group 7"/>
          <p:cNvGrpSpPr/>
          <p:nvPr/>
        </p:nvGrpSpPr>
        <p:grpSpPr bwMode="auto">
          <a:xfrm>
            <a:off x="4130675" y="2860675"/>
            <a:ext cx="762000" cy="228600"/>
            <a:chOff x="0" y="0"/>
            <a:chExt cx="480" cy="144"/>
          </a:xfrm>
        </p:grpSpPr>
        <p:sp>
          <p:nvSpPr>
            <p:cNvPr id="21512" name="Line 8"/>
            <p:cNvSpPr>
              <a:spLocks noChangeShapeType="1"/>
            </p:cNvSpPr>
            <p:nvPr/>
          </p:nvSpPr>
          <p:spPr bwMode="auto">
            <a:xfrm>
              <a:off x="0" y="0"/>
              <a:ext cx="480" cy="144"/>
            </a:xfrm>
            <a:prstGeom prst="line">
              <a:avLst/>
            </a:prstGeom>
            <a:noFill/>
            <a:ln w="38100" cap="flat">
              <a:solidFill>
                <a:schemeClr val="tx1"/>
              </a:solidFill>
              <a:prstDash val="solid"/>
              <a:round/>
              <a:headEnd type="none" w="med" len="med"/>
              <a:tailEnd type="triangle" w="sm" len="sm"/>
            </a:ln>
          </p:spPr>
          <p:txBody>
            <a:bodyPr lIns="0" tIns="0" rIns="0" bIns="0"/>
            <a:lstStyle/>
            <a:p>
              <a:endParaRPr lang="en-US"/>
            </a:p>
          </p:txBody>
        </p:sp>
        <p:sp>
          <p:nvSpPr>
            <p:cNvPr id="21513" name="Line 9"/>
            <p:cNvSpPr>
              <a:spLocks noChangeShapeType="1"/>
            </p:cNvSpPr>
            <p:nvPr/>
          </p:nvSpPr>
          <p:spPr bwMode="auto">
            <a:xfrm rot="10800000" flipH="1">
              <a:off x="0" y="0"/>
              <a:ext cx="480" cy="144"/>
            </a:xfrm>
            <a:prstGeom prst="line">
              <a:avLst/>
            </a:prstGeom>
            <a:noFill/>
            <a:ln w="38100" cap="flat">
              <a:solidFill>
                <a:schemeClr val="tx1"/>
              </a:solidFill>
              <a:prstDash val="solid"/>
              <a:round/>
              <a:headEnd type="none" w="med" len="med"/>
              <a:tailEnd type="triangle" w="sm" len="sm"/>
            </a:ln>
          </p:spPr>
          <p:txBody>
            <a:bodyPr lIns="0" tIns="0" rIns="0" bIns="0"/>
            <a:lstStyle/>
            <a:p>
              <a:endParaRPr lang="en-US"/>
            </a:p>
          </p:txBody>
        </p:sp>
      </p:grpSp>
      <p:grpSp>
        <p:nvGrpSpPr>
          <p:cNvPr id="3" name="Group 2"/>
          <p:cNvGrpSpPr/>
          <p:nvPr/>
        </p:nvGrpSpPr>
        <p:grpSpPr>
          <a:xfrm>
            <a:off x="2315966" y="3886200"/>
            <a:ext cx="4898835" cy="827276"/>
            <a:chOff x="2315966" y="3886200"/>
            <a:chExt cx="4898835" cy="827276"/>
          </a:xfrm>
        </p:grpSpPr>
        <p:sp>
          <p:nvSpPr>
            <p:cNvPr id="21514" name="Rectangle 10"/>
            <p:cNvSpPr/>
            <p:nvPr/>
          </p:nvSpPr>
          <p:spPr bwMode="auto">
            <a:xfrm>
              <a:off x="7137792" y="3886200"/>
              <a:ext cx="77009" cy="507831"/>
            </a:xfrm>
            <a:prstGeom prst="rect">
              <a:avLst/>
            </a:prstGeom>
            <a:noFill/>
            <a:ln w="12700" cap="rnd">
              <a:noFill/>
              <a:round/>
              <a:headEnd type="none" w="med" len="med"/>
              <a:tailEnd type="none" w="med" len="med"/>
            </a:ln>
          </p:spPr>
          <p:txBody>
            <a:bodyPr wrap="none" lIns="38100" tIns="38100" rIns="38100" bIns="38100">
              <a:spAutoFit/>
            </a:bodyPr>
            <a:lstStyle/>
            <a:p>
              <a:endParaRPr lang="en-US" sz="2800" dirty="0">
                <a:solidFill>
                  <a:srgbClr val="C00000"/>
                </a:solidFill>
                <a:latin typeface="+mn-lt"/>
                <a:ea typeface="Calibri" panose="020F0502020204030204" charset="0"/>
                <a:cs typeface="Calibri" panose="020F0502020204030204" charset="0"/>
                <a:sym typeface="Calibri" panose="020F0502020204030204" charset="0"/>
              </a:endParaRPr>
            </a:p>
          </p:txBody>
        </p:sp>
        <p:sp>
          <p:nvSpPr>
            <p:cNvPr id="2" name="TextBox 1"/>
            <p:cNvSpPr txBox="1"/>
            <p:nvPr/>
          </p:nvSpPr>
          <p:spPr>
            <a:xfrm>
              <a:off x="2315966" y="3886200"/>
              <a:ext cx="184730" cy="523220"/>
            </a:xfrm>
            <a:prstGeom prst="rect">
              <a:avLst/>
            </a:prstGeom>
            <a:noFill/>
          </p:spPr>
          <p:txBody>
            <a:bodyPr wrap="none" rtlCol="0">
              <a:spAutoFit/>
            </a:bodyPr>
            <a:lstStyle/>
            <a:p>
              <a:endParaRPr lang="en-US" sz="2800" dirty="0">
                <a:solidFill>
                  <a:srgbClr val="C00000"/>
                </a:solidFill>
                <a:latin typeface="+mn-lt"/>
              </a:endParaRPr>
            </a:p>
          </p:txBody>
        </p:sp>
        <p:sp>
          <p:nvSpPr>
            <p:cNvPr id="13" name="Rectangle 10"/>
            <p:cNvSpPr/>
            <p:nvPr/>
          </p:nvSpPr>
          <p:spPr bwMode="auto">
            <a:xfrm>
              <a:off x="2870694" y="4267200"/>
              <a:ext cx="3675585" cy="446276"/>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chemeClr val="tx1"/>
                  </a:solidFill>
                  <a:latin typeface="+mn-lt"/>
                  <a:ea typeface="Calibri" panose="020F0502020204030204" charset="0"/>
                  <a:cs typeface="Calibri" panose="020F0502020204030204" charset="0"/>
                  <a:sym typeface="Calibri" panose="020F0502020204030204" charset="0"/>
                </a:rPr>
                <a:t>2.0 GHz Intel Core i7 </a:t>
              </a:r>
              <a:r>
                <a:rPr lang="en-US" sz="2400" dirty="0" err="1">
                  <a:solidFill>
                    <a:schemeClr val="tx1"/>
                  </a:solidFill>
                  <a:latin typeface="+mn-lt"/>
                  <a:ea typeface="Calibri" panose="020F0502020204030204" charset="0"/>
                  <a:cs typeface="Calibri" panose="020F0502020204030204" charset="0"/>
                  <a:sym typeface="Calibri" panose="020F0502020204030204" charset="0"/>
                </a:rPr>
                <a:t>Haswell</a:t>
              </a:r>
              <a:endParaRPr lang="en-US" sz="2400" dirty="0">
                <a:solidFill>
                  <a:schemeClr val="tx1"/>
                </a:solidFill>
                <a:latin typeface="+mn-lt"/>
                <a:ea typeface="Calibri" panose="020F0502020204030204" charset="0"/>
                <a:cs typeface="Calibri" panose="020F0502020204030204" charset="0"/>
                <a:sym typeface="Calibri" panose="020F050202020403020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998855"/>
            <a:ext cx="7772400" cy="1597025"/>
          </a:xfrm>
        </p:spPr>
        <p:txBody>
          <a:bodyPr/>
          <a:lstStyle/>
          <a:p>
            <a:r>
              <a:rPr lang="zh-CN" altLang="en-US" dirty="0" smtClean="0"/>
              <a:t>课程说明</a:t>
            </a:r>
            <a:endParaRPr lang="zh-CN" altLang="en-US" dirty="0"/>
          </a:p>
        </p:txBody>
      </p:sp>
      <p:sp>
        <p:nvSpPr>
          <p:cNvPr id="3" name="内容占位符 2"/>
          <p:cNvSpPr>
            <a:spLocks noGrp="1"/>
          </p:cNvSpPr>
          <p:nvPr>
            <p:ph idx="1"/>
          </p:nvPr>
        </p:nvSpPr>
        <p:spPr>
          <a:xfrm>
            <a:off x="2620010" y="2840990"/>
            <a:ext cx="5586730" cy="2971800"/>
          </a:xfrm>
        </p:spPr>
        <p:txBody>
          <a:bodyPr/>
          <a:lstStyle/>
          <a:p>
            <a:r>
              <a:rPr lang="en-US" altLang="zh-CN" sz="2800" b="1" dirty="0">
                <a:latin typeface="方正姚体" panose="02010601030101010101" pitchFamily="2" charset="-122"/>
                <a:ea typeface="方正姚体" panose="02010601030101010101" pitchFamily="2" charset="-122"/>
              </a:rPr>
              <a:t>CMU</a:t>
            </a:r>
            <a:r>
              <a:rPr lang="zh-CN" altLang="en-US" sz="2800" b="1" dirty="0">
                <a:latin typeface="方正姚体" panose="02010601030101010101" pitchFamily="2" charset="-122"/>
                <a:ea typeface="方正姚体" panose="02010601030101010101" pitchFamily="2" charset="-122"/>
              </a:rPr>
              <a:t>大学</a:t>
            </a:r>
            <a:endParaRPr lang="en-US" altLang="zh-CN" sz="2800" b="1" dirty="0">
              <a:latin typeface="方正姚体" panose="02010601030101010101" pitchFamily="2" charset="-122"/>
              <a:ea typeface="方正姚体" panose="02010601030101010101" pitchFamily="2" charset="-122"/>
            </a:endParaRPr>
          </a:p>
          <a:p>
            <a:r>
              <a:rPr lang="zh-CN" altLang="en-US" sz="2800" b="1" dirty="0">
                <a:latin typeface="方正姚体" panose="02010601030101010101" pitchFamily="2" charset="-122"/>
                <a:ea typeface="方正姚体" panose="02010601030101010101" pitchFamily="2" charset="-122"/>
              </a:rPr>
              <a:t>教学方法</a:t>
            </a:r>
            <a:endParaRPr lang="en-US" altLang="zh-CN" sz="2800" b="1" dirty="0">
              <a:latin typeface="方正姚体" panose="02010601030101010101" pitchFamily="2" charset="-122"/>
              <a:ea typeface="方正姚体" panose="02010601030101010101" pitchFamily="2" charset="-122"/>
            </a:endParaRPr>
          </a:p>
          <a:p>
            <a:r>
              <a:rPr lang="zh-CN" altLang="en-US" sz="2800" b="1" dirty="0">
                <a:latin typeface="方正姚体" panose="02010601030101010101" pitchFamily="2" charset="-122"/>
                <a:ea typeface="方正姚体" panose="02010601030101010101" pitchFamily="2" charset="-122"/>
              </a:rPr>
              <a:t>本门课程</a:t>
            </a:r>
            <a:endParaRPr lang="en-US" altLang="zh-CN" sz="2800" b="1" dirty="0">
              <a:latin typeface="方正姚体" panose="02010601030101010101" pitchFamily="2" charset="-122"/>
              <a:ea typeface="方正姚体" panose="02010601030101010101" pitchFamily="2" charset="-122"/>
            </a:endParaRPr>
          </a:p>
          <a:p>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xfrm>
            <a:off x="381000" y="254000"/>
            <a:ext cx="8534400" cy="1168400"/>
          </a:xfrm>
        </p:spPr>
        <p:txBody>
          <a:bodyPr/>
          <a:lstStyle/>
          <a:p>
            <a:pPr marL="3175" indent="-3175"/>
            <a:r>
              <a:rPr lang="en-US" b="1" dirty="0">
                <a:solidFill>
                  <a:schemeClr val="tx1">
                    <a:lumMod val="65000"/>
                    <a:lumOff val="35000"/>
                  </a:schemeClr>
                </a:solidFill>
              </a:rPr>
              <a:t>Great Reality #5:</a:t>
            </a:r>
            <a:r>
              <a:rPr lang="en-US" b="1" dirty="0"/>
              <a:t/>
            </a:r>
            <a:br>
              <a:rPr lang="en-US" b="1" dirty="0"/>
            </a:br>
            <a:r>
              <a:rPr lang="en-US" b="1" dirty="0"/>
              <a:t>Computers do more than execute programs</a:t>
            </a:r>
          </a:p>
        </p:txBody>
      </p:sp>
      <p:sp>
        <p:nvSpPr>
          <p:cNvPr id="26628" name="Rectangle 4"/>
          <p:cNvSpPr>
            <a:spLocks noGrp="1" noChangeArrowheads="1"/>
          </p:cNvSpPr>
          <p:nvPr>
            <p:ph type="body" idx="1"/>
          </p:nvPr>
        </p:nvSpPr>
        <p:spPr>
          <a:xfrm>
            <a:off x="381000" y="1600200"/>
            <a:ext cx="8382000" cy="5232400"/>
          </a:xfrm>
        </p:spPr>
        <p:txBody>
          <a:bodyPr/>
          <a:lstStyle/>
          <a:p>
            <a:r>
              <a:rPr lang="en-US" b="1" dirty="0"/>
              <a:t>They need to get data in and out</a:t>
            </a:r>
          </a:p>
          <a:p>
            <a:pPr marL="552450" lvl="1"/>
            <a:r>
              <a:rPr lang="en-US" dirty="0"/>
              <a:t>I/O system critical to program reliability and performance</a:t>
            </a:r>
          </a:p>
          <a:p>
            <a:endParaRPr lang="en-US" dirty="0"/>
          </a:p>
          <a:p>
            <a:r>
              <a:rPr lang="en-US" b="1" dirty="0"/>
              <a:t>They communicate with each other over networks</a:t>
            </a:r>
          </a:p>
          <a:p>
            <a:pPr marL="552450" lvl="1"/>
            <a:r>
              <a:rPr lang="en-US" dirty="0"/>
              <a:t>Many system-level issues arise in presence of network</a:t>
            </a:r>
          </a:p>
          <a:p>
            <a:pPr marL="838200" lvl="2"/>
            <a:r>
              <a:rPr lang="en-US" dirty="0"/>
              <a:t>Concurrent operations by autonomous processes</a:t>
            </a:r>
          </a:p>
          <a:p>
            <a:pPr marL="838200" lvl="2"/>
            <a:r>
              <a:rPr lang="en-US" dirty="0"/>
              <a:t>Coping with unreliable media</a:t>
            </a:r>
          </a:p>
          <a:p>
            <a:pPr marL="838200" lvl="2"/>
            <a:r>
              <a:rPr lang="en-US" dirty="0"/>
              <a:t>Cross platform compatibility</a:t>
            </a:r>
          </a:p>
          <a:p>
            <a:pPr marL="838200" lvl="2"/>
            <a:r>
              <a:rPr lang="en-US" dirty="0"/>
              <a:t>Complex performance issues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p:txBody>
          <a:bodyPr/>
          <a:lstStyle/>
          <a:p>
            <a:r>
              <a:rPr lang="en-US" dirty="0"/>
              <a:t>Course Perspective</a:t>
            </a:r>
          </a:p>
        </p:txBody>
      </p:sp>
      <p:sp>
        <p:nvSpPr>
          <p:cNvPr id="28676" name="Rectangle 4"/>
          <p:cNvSpPr>
            <a:spLocks noGrp="1" noChangeArrowheads="1"/>
          </p:cNvSpPr>
          <p:nvPr>
            <p:ph type="body" idx="1"/>
          </p:nvPr>
        </p:nvSpPr>
        <p:spPr/>
        <p:txBody>
          <a:bodyPr/>
          <a:lstStyle/>
          <a:p>
            <a:r>
              <a:rPr lang="en-US" b="1" dirty="0"/>
              <a:t>Most Systems Courses are Builder-Centric</a:t>
            </a:r>
          </a:p>
          <a:p>
            <a:pPr lvl="1"/>
            <a:r>
              <a:rPr lang="en-US" dirty="0"/>
              <a:t>Computer Architecture</a:t>
            </a:r>
          </a:p>
          <a:p>
            <a:pPr lvl="2"/>
            <a:r>
              <a:rPr lang="en-US" dirty="0"/>
              <a:t>Design pipelined processor in Verilog</a:t>
            </a:r>
          </a:p>
          <a:p>
            <a:pPr lvl="1"/>
            <a:r>
              <a:rPr lang="en-US" dirty="0"/>
              <a:t>Operating Systems</a:t>
            </a:r>
          </a:p>
          <a:p>
            <a:pPr lvl="2"/>
            <a:r>
              <a:rPr lang="en-US" dirty="0"/>
              <a:t>Implement sample portions of operating system</a:t>
            </a:r>
          </a:p>
          <a:p>
            <a:pPr lvl="1"/>
            <a:r>
              <a:rPr lang="en-US" dirty="0"/>
              <a:t>Compilers</a:t>
            </a:r>
          </a:p>
          <a:p>
            <a:pPr lvl="2"/>
            <a:r>
              <a:rPr lang="en-US" dirty="0"/>
              <a:t>Write compiler for simple language</a:t>
            </a:r>
          </a:p>
          <a:p>
            <a:pPr lvl="1"/>
            <a:r>
              <a:rPr lang="en-US" dirty="0"/>
              <a:t>Networking</a:t>
            </a:r>
          </a:p>
          <a:p>
            <a:pPr lvl="2"/>
            <a:r>
              <a:rPr lang="en-US" dirty="0"/>
              <a:t>Implement and simulate network protocols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p:txBody>
          <a:bodyPr/>
          <a:lstStyle/>
          <a:p>
            <a:r>
              <a:rPr lang="en-US" dirty="0"/>
              <a:t>Course Perspective (Cont.)</a:t>
            </a:r>
          </a:p>
        </p:txBody>
      </p:sp>
      <p:sp>
        <p:nvSpPr>
          <p:cNvPr id="29700" name="Rectangle 4"/>
          <p:cNvSpPr>
            <a:spLocks noGrp="1" noChangeArrowheads="1"/>
          </p:cNvSpPr>
          <p:nvPr>
            <p:ph type="body" idx="1"/>
          </p:nvPr>
        </p:nvSpPr>
        <p:spPr/>
        <p:txBody>
          <a:bodyPr/>
          <a:lstStyle/>
          <a:p>
            <a:r>
              <a:rPr lang="en-US" b="1" dirty="0"/>
              <a:t>Our Course is Programmer-Centric</a:t>
            </a:r>
          </a:p>
          <a:p>
            <a:pPr lvl="1"/>
            <a:r>
              <a:rPr lang="en-US" dirty="0"/>
              <a:t>By knowing more about the underlying system, you can be more effective as a programmer</a:t>
            </a:r>
          </a:p>
          <a:p>
            <a:pPr lvl="1"/>
            <a:r>
              <a:rPr lang="en-US" dirty="0"/>
              <a:t>Enable you to</a:t>
            </a:r>
          </a:p>
          <a:p>
            <a:pPr lvl="2"/>
            <a:r>
              <a:rPr lang="en-US" dirty="0"/>
              <a:t>Write programs that are more reliable and efficient</a:t>
            </a:r>
          </a:p>
          <a:p>
            <a:pPr lvl="2"/>
            <a:r>
              <a:rPr lang="en-US" dirty="0"/>
              <a:t>Incorporate features that require hooks into OS</a:t>
            </a:r>
          </a:p>
          <a:p>
            <a:pPr lvl="3"/>
            <a:r>
              <a:rPr lang="en-US" dirty="0"/>
              <a:t>E.g., concurrency, signal handlers</a:t>
            </a:r>
          </a:p>
          <a:p>
            <a:pPr lvl="1"/>
            <a:r>
              <a:rPr lang="en-US" dirty="0"/>
              <a:t>Cover material in this course that you won’t see elsewhere</a:t>
            </a:r>
          </a:p>
          <a:p>
            <a:pPr lvl="1"/>
            <a:r>
              <a:rPr lang="en-US" dirty="0"/>
              <a:t>Not just a course for dedicated hackers</a:t>
            </a:r>
          </a:p>
          <a:p>
            <a:pPr lvl="2"/>
            <a:r>
              <a:rPr lang="en-US" b="1" dirty="0"/>
              <a:t>We bring out the hidden hacker in everyone!</a:t>
            </a:r>
          </a:p>
          <a:p>
            <a:pPr lvl="1"/>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392113" y="381000"/>
            <a:ext cx="8229600" cy="561975"/>
          </a:xfrm>
          <a:prstGeom prst="rect">
            <a:avLst/>
          </a:prstGeom>
          <a:noFill/>
          <a:ln w="9525">
            <a:noFill/>
            <a:miter lim="800000"/>
          </a:ln>
          <a:effectLst/>
        </p:spPr>
        <p:txBody>
          <a:bodyPr vert="horz" wrap="square" lIns="91440" tIns="45720" rIns="91440" bIns="45720" numCol="1" anchor="ctr" anchorCtr="0" compatLnSpc="1"/>
          <a:lstStyle/>
          <a:p>
            <a:pPr algn="ctr" eaLnBrk="0" hangingPunct="0"/>
            <a:r>
              <a:rPr lang="zh-CN" altLang="en-US" b="1" kern="1200" dirty="0">
                <a:solidFill>
                  <a:srgbClr val="CC3300"/>
                </a:solidFill>
                <a:latin typeface="Arial" panose="020B0604020202020204"/>
                <a:ea typeface="黑体" panose="02010609060101010101" pitchFamily="49" charset="-122"/>
                <a:sym typeface="Gill Sans" charset="0"/>
              </a:rPr>
              <a:t>系统能力基于对系统的理解</a:t>
            </a:r>
          </a:p>
        </p:txBody>
      </p:sp>
      <p:sp>
        <p:nvSpPr>
          <p:cNvPr id="10" name="Rectangle 3"/>
          <p:cNvSpPr txBox="1">
            <a:spLocks noChangeArrowheads="1"/>
          </p:cNvSpPr>
          <p:nvPr/>
        </p:nvSpPr>
        <p:spPr bwMode="auto">
          <a:xfrm>
            <a:off x="385763" y="1143000"/>
            <a:ext cx="8229600" cy="5334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5000"/>
              </a:lnSpc>
              <a:spcBef>
                <a:spcPct val="5000"/>
              </a:spcBef>
            </a:pPr>
            <a:r>
              <a:rPr lang="zh-CN" altLang="en-US" dirty="0" smtClean="0">
                <a:ea typeface="黑体" panose="02010609060101010101" pitchFamily="49" charset="-122"/>
              </a:rPr>
              <a:t>了解计算机系统整体概念，理解计算机系统层次结构</a:t>
            </a:r>
          </a:p>
          <a:p>
            <a:pPr>
              <a:lnSpc>
                <a:spcPct val="105000"/>
              </a:lnSpc>
              <a:spcBef>
                <a:spcPct val="5000"/>
              </a:spcBef>
            </a:pPr>
            <a:r>
              <a:rPr lang="zh-CN" altLang="en-US" dirty="0" smtClean="0">
                <a:ea typeface="黑体" panose="02010609060101010101" pitchFamily="49" charset="-122"/>
              </a:rPr>
              <a:t>理解高级语言程序、</a:t>
            </a:r>
            <a:r>
              <a:rPr lang="en-US" altLang="zh-CN" dirty="0" smtClean="0">
                <a:ea typeface="黑体" panose="02010609060101010101" pitchFamily="49" charset="-122"/>
              </a:rPr>
              <a:t>ISA</a:t>
            </a:r>
            <a:r>
              <a:rPr lang="zh-CN" altLang="en-US" dirty="0" smtClean="0">
                <a:ea typeface="黑体" panose="02010609060101010101" pitchFamily="49" charset="-122"/>
              </a:rPr>
              <a:t>、编译</a:t>
            </a:r>
            <a:r>
              <a:rPr lang="en-US" altLang="zh-CN" dirty="0" smtClean="0">
                <a:ea typeface="黑体" panose="02010609060101010101" pitchFamily="49" charset="-122"/>
              </a:rPr>
              <a:t>/</a:t>
            </a:r>
            <a:r>
              <a:rPr lang="zh-CN" altLang="en-US" dirty="0" smtClean="0">
                <a:ea typeface="黑体" panose="02010609060101010101" pitchFamily="49" charset="-122"/>
              </a:rPr>
              <a:t>链接、</a:t>
            </a:r>
            <a:r>
              <a:rPr lang="en-US" altLang="zh-CN" dirty="0" smtClean="0">
                <a:ea typeface="黑体" panose="02010609060101010101" pitchFamily="49" charset="-122"/>
              </a:rPr>
              <a:t>OS</a:t>
            </a:r>
            <a:r>
              <a:rPr lang="zh-CN" altLang="en-US" dirty="0" smtClean="0">
                <a:ea typeface="黑体" panose="02010609060101010101" pitchFamily="49" charset="-122"/>
              </a:rPr>
              <a:t>、硬件等之间的关系</a:t>
            </a:r>
          </a:p>
          <a:p>
            <a:pPr lvl="1">
              <a:lnSpc>
                <a:spcPct val="105000"/>
              </a:lnSpc>
              <a:spcBef>
                <a:spcPct val="5000"/>
              </a:spcBef>
            </a:pPr>
            <a:r>
              <a:rPr lang="zh-CN" altLang="en-US" dirty="0" smtClean="0">
                <a:ea typeface="黑体" panose="02010609060101010101" pitchFamily="49" charset="-122"/>
              </a:rPr>
              <a:t>高级语言语句与具体指令的对应关系</a:t>
            </a:r>
          </a:p>
          <a:p>
            <a:pPr lvl="1">
              <a:lnSpc>
                <a:spcPct val="105000"/>
              </a:lnSpc>
              <a:spcBef>
                <a:spcPct val="5000"/>
              </a:spcBef>
            </a:pPr>
            <a:r>
              <a:rPr lang="zh-CN" altLang="en-US" dirty="0" smtClean="0">
                <a:ea typeface="黑体" panose="02010609060101010101" pitchFamily="49" charset="-122"/>
              </a:rPr>
              <a:t>变量（常量）如何表示和存放</a:t>
            </a:r>
          </a:p>
          <a:p>
            <a:pPr lvl="1">
              <a:lnSpc>
                <a:spcPct val="105000"/>
              </a:lnSpc>
              <a:spcBef>
                <a:spcPct val="5000"/>
              </a:spcBef>
            </a:pPr>
            <a:r>
              <a:rPr lang="zh-CN" altLang="en-US" dirty="0" smtClean="0">
                <a:ea typeface="黑体" panose="02010609060101010101" pitchFamily="49" charset="-122"/>
              </a:rPr>
              <a:t>数组、指针等如何在指令级进行访问操作</a:t>
            </a:r>
          </a:p>
          <a:p>
            <a:pPr lvl="1">
              <a:lnSpc>
                <a:spcPct val="105000"/>
              </a:lnSpc>
              <a:spcBef>
                <a:spcPct val="5000"/>
              </a:spcBef>
            </a:pPr>
            <a:r>
              <a:rPr lang="zh-CN" altLang="en-US" dirty="0" smtClean="0">
                <a:ea typeface="黑体" panose="02010609060101010101" pitchFamily="49" charset="-122"/>
              </a:rPr>
              <a:t>嵌套和递归等机制如何在指令级实现</a:t>
            </a:r>
          </a:p>
          <a:p>
            <a:pPr lvl="1">
              <a:lnSpc>
                <a:spcPct val="105000"/>
              </a:lnSpc>
              <a:spcBef>
                <a:spcPct val="5000"/>
              </a:spcBef>
            </a:pPr>
            <a:r>
              <a:rPr lang="zh-CN" altLang="en-US" dirty="0" smtClean="0">
                <a:ea typeface="黑体" panose="02010609060101010101" pitchFamily="49" charset="-122"/>
              </a:rPr>
              <a:t>堆</a:t>
            </a:r>
            <a:r>
              <a:rPr lang="en-US" altLang="zh-CN" dirty="0" smtClean="0">
                <a:ea typeface="黑体" panose="02010609060101010101" pitchFamily="49" charset="-122"/>
              </a:rPr>
              <a:t>/</a:t>
            </a:r>
            <a:r>
              <a:rPr lang="zh-CN" altLang="en-US" dirty="0" smtClean="0">
                <a:ea typeface="黑体" panose="02010609060101010101" pitchFamily="49" charset="-122"/>
              </a:rPr>
              <a:t>栈的结构和动态存储分配机制</a:t>
            </a:r>
          </a:p>
          <a:p>
            <a:pPr lvl="1">
              <a:lnSpc>
                <a:spcPct val="105000"/>
              </a:lnSpc>
              <a:spcBef>
                <a:spcPct val="5000"/>
              </a:spcBef>
            </a:pPr>
            <a:r>
              <a:rPr lang="zh-CN" altLang="en-US" dirty="0" smtClean="0">
                <a:ea typeface="黑体" panose="02010609060101010101" pitchFamily="49" charset="-122"/>
              </a:rPr>
              <a:t>程序中的</a:t>
            </a:r>
            <a:r>
              <a:rPr lang="en-US" altLang="zh-CN" dirty="0" smtClean="0">
                <a:ea typeface="黑体" panose="02010609060101010101" pitchFamily="49" charset="-122"/>
              </a:rPr>
              <a:t>I/O</a:t>
            </a:r>
            <a:r>
              <a:rPr lang="zh-CN" altLang="en-US" dirty="0" smtClean="0">
                <a:ea typeface="黑体" panose="02010609060101010101" pitchFamily="49" charset="-122"/>
              </a:rPr>
              <a:t>操作和涉及到的系统调用过程</a:t>
            </a:r>
          </a:p>
          <a:p>
            <a:pPr lvl="1">
              <a:lnSpc>
                <a:spcPct val="105000"/>
              </a:lnSpc>
              <a:spcBef>
                <a:spcPct val="5000"/>
              </a:spcBef>
            </a:pPr>
            <a:r>
              <a:rPr lang="en-US" altLang="zh-CN" dirty="0" smtClean="0">
                <a:ea typeface="黑体" panose="02010609060101010101" pitchFamily="49" charset="-122"/>
              </a:rPr>
              <a:t>……</a:t>
            </a:r>
          </a:p>
          <a:p>
            <a:pPr>
              <a:lnSpc>
                <a:spcPct val="105000"/>
              </a:lnSpc>
              <a:spcBef>
                <a:spcPct val="5000"/>
              </a:spcBef>
            </a:pPr>
            <a:r>
              <a:rPr lang="zh-CN" altLang="en-US" dirty="0" smtClean="0">
                <a:ea typeface="黑体" panose="02010609060101010101" pitchFamily="49" charset="-122"/>
              </a:rPr>
              <a:t>理解指令在计算机硬件上的执行过程</a:t>
            </a:r>
          </a:p>
          <a:p>
            <a:pPr lvl="1">
              <a:lnSpc>
                <a:spcPct val="105000"/>
              </a:lnSpc>
              <a:spcBef>
                <a:spcPct val="5000"/>
              </a:spcBef>
            </a:pPr>
            <a:r>
              <a:rPr lang="zh-CN" altLang="en-US" dirty="0" smtClean="0">
                <a:ea typeface="黑体" panose="02010609060101010101" pitchFamily="49" charset="-122"/>
              </a:rPr>
              <a:t>算术逻辑运算部件以及运算指令执行过程</a:t>
            </a:r>
          </a:p>
          <a:p>
            <a:pPr lvl="1">
              <a:lnSpc>
                <a:spcPct val="105000"/>
              </a:lnSpc>
              <a:spcBef>
                <a:spcPct val="5000"/>
              </a:spcBef>
            </a:pPr>
            <a:r>
              <a:rPr lang="zh-CN" altLang="en-US" dirty="0" smtClean="0">
                <a:ea typeface="黑体" panose="02010609060101010101" pitchFamily="49" charset="-122"/>
              </a:rPr>
              <a:t>层次化存储结构（</a:t>
            </a:r>
            <a:r>
              <a:rPr lang="en-US" altLang="zh-CN" dirty="0" smtClean="0">
                <a:ea typeface="黑体" panose="02010609060101010101" pitchFamily="49" charset="-122"/>
              </a:rPr>
              <a:t>Cache</a:t>
            </a:r>
            <a:r>
              <a:rPr lang="zh-CN" altLang="en-US" dirty="0" smtClean="0">
                <a:ea typeface="黑体" panose="02010609060101010101" pitchFamily="49" charset="-122"/>
              </a:rPr>
              <a:t>、</a:t>
            </a:r>
            <a:r>
              <a:rPr lang="en-US" altLang="zh-CN" dirty="0" smtClean="0">
                <a:ea typeface="黑体" panose="02010609060101010101" pitchFamily="49" charset="-122"/>
              </a:rPr>
              <a:t>TLB</a:t>
            </a:r>
            <a:r>
              <a:rPr lang="zh-CN" altLang="en-US" dirty="0" smtClean="0">
                <a:ea typeface="黑体" panose="02010609060101010101" pitchFamily="49" charset="-122"/>
              </a:rPr>
              <a:t>、</a:t>
            </a:r>
            <a:r>
              <a:rPr lang="en-US" altLang="zh-CN" dirty="0" smtClean="0">
                <a:ea typeface="黑体" panose="02010609060101010101" pitchFamily="49" charset="-122"/>
              </a:rPr>
              <a:t>RAID</a:t>
            </a:r>
            <a:r>
              <a:rPr lang="zh-CN" altLang="en-US" dirty="0" smtClean="0">
                <a:ea typeface="黑体" panose="02010609060101010101" pitchFamily="49" charset="-122"/>
              </a:rPr>
              <a:t>等）以及访存过程</a:t>
            </a:r>
          </a:p>
          <a:p>
            <a:pPr lvl="1">
              <a:lnSpc>
                <a:spcPct val="105000"/>
              </a:lnSpc>
              <a:spcBef>
                <a:spcPct val="5000"/>
              </a:spcBef>
            </a:pPr>
            <a:r>
              <a:rPr lang="en-US" altLang="zh-CN" dirty="0" smtClean="0">
                <a:ea typeface="黑体" panose="02010609060101010101" pitchFamily="49" charset="-122"/>
              </a:rPr>
              <a:t>I/O</a:t>
            </a:r>
            <a:r>
              <a:rPr lang="zh-CN" altLang="en-US" dirty="0" smtClean="0">
                <a:ea typeface="黑体" panose="02010609060101010101" pitchFamily="49" charset="-122"/>
              </a:rPr>
              <a:t>结构（</a:t>
            </a:r>
            <a:r>
              <a:rPr lang="en-US" altLang="zh-CN" dirty="0" smtClean="0">
                <a:ea typeface="黑体" panose="02010609060101010101" pitchFamily="49" charset="-122"/>
              </a:rPr>
              <a:t>I/O</a:t>
            </a:r>
            <a:r>
              <a:rPr lang="zh-CN" altLang="en-US" dirty="0" smtClean="0">
                <a:ea typeface="黑体" panose="02010609060101010101" pitchFamily="49" charset="-122"/>
              </a:rPr>
              <a:t>外设和接口、</a:t>
            </a:r>
            <a:r>
              <a:rPr lang="en-US" altLang="zh-CN" dirty="0" smtClean="0">
                <a:ea typeface="黑体" panose="02010609060101010101" pitchFamily="49" charset="-122"/>
              </a:rPr>
              <a:t>BUS</a:t>
            </a:r>
            <a:r>
              <a:rPr lang="zh-CN" altLang="en-US" dirty="0" smtClean="0">
                <a:ea typeface="黑体" panose="02010609060101010101" pitchFamily="49" charset="-122"/>
              </a:rPr>
              <a:t>、网络等）以及</a:t>
            </a:r>
            <a:r>
              <a:rPr lang="en-US" altLang="zh-CN" dirty="0" smtClean="0">
                <a:ea typeface="黑体" panose="02010609060101010101" pitchFamily="49" charset="-122"/>
              </a:rPr>
              <a:t>I/O</a:t>
            </a:r>
            <a:r>
              <a:rPr lang="zh-CN" altLang="en-US" dirty="0" smtClean="0">
                <a:ea typeface="黑体" panose="02010609060101010101" pitchFamily="49" charset="-122"/>
              </a:rPr>
              <a:t>过程</a:t>
            </a:r>
          </a:p>
          <a:p>
            <a:pPr lvl="1">
              <a:lnSpc>
                <a:spcPct val="105000"/>
              </a:lnSpc>
              <a:spcBef>
                <a:spcPct val="5000"/>
              </a:spcBef>
            </a:pPr>
            <a:r>
              <a:rPr lang="en-US" altLang="zh-CN" dirty="0" smtClean="0">
                <a:ea typeface="黑体" panose="02010609060101010101" pitchFamily="49" charset="-122"/>
              </a:rPr>
              <a:t>……</a:t>
            </a:r>
          </a:p>
          <a:p>
            <a:pPr>
              <a:lnSpc>
                <a:spcPct val="105000"/>
              </a:lnSpc>
              <a:spcBef>
                <a:spcPct val="5000"/>
              </a:spcBef>
            </a:pPr>
            <a:r>
              <a:rPr lang="en-US" altLang="zh-CN" dirty="0" smtClean="0">
                <a:ea typeface="黑体" panose="02010609060101010101" pitchFamily="49" charset="-122"/>
              </a:rPr>
              <a:t>……</a:t>
            </a:r>
          </a:p>
        </p:txBody>
      </p:sp>
      <p:sp>
        <p:nvSpPr>
          <p:cNvPr id="11" name="AutoShape 9"/>
          <p:cNvSpPr>
            <a:spLocks noChangeArrowheads="1"/>
          </p:cNvSpPr>
          <p:nvPr/>
        </p:nvSpPr>
        <p:spPr bwMode="auto">
          <a:xfrm>
            <a:off x="6019800" y="2362200"/>
            <a:ext cx="2879725" cy="1709737"/>
          </a:xfrm>
          <a:prstGeom prst="cloudCallout">
            <a:avLst>
              <a:gd name="adj1" fmla="val -32361"/>
              <a:gd name="adj2" fmla="val 44431"/>
            </a:avLst>
          </a:prstGeom>
          <a:solidFill>
            <a:srgbClr val="BBE0E3"/>
          </a:solidFill>
          <a:ln w="9525">
            <a:solidFill>
              <a:srgbClr val="000000"/>
            </a:solidFill>
            <a:rou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dirty="0">
                <a:ln>
                  <a:noFill/>
                </a:ln>
                <a:solidFill>
                  <a:sysClr val="windowText" lastClr="000000"/>
                </a:solidFill>
                <a:effectLst/>
                <a:uLnTx/>
                <a:uFillTx/>
                <a:ea typeface="微软雅黑" panose="020B0503020204020204" charset="-122"/>
              </a:rPr>
              <a:t>理解系统</a:t>
            </a: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dirty="0">
                <a:ln>
                  <a:noFill/>
                </a:ln>
                <a:solidFill>
                  <a:srgbClr val="FF0000"/>
                </a:solidFill>
                <a:effectLst/>
                <a:uLnTx/>
                <a:uFillTx/>
                <a:ea typeface="微软雅黑" panose="020B0503020204020204" charset="-122"/>
              </a:rPr>
              <a:t>改革系统</a:t>
            </a: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200" b="1" i="0" u="none" strike="noStrike" kern="0" cap="none" spc="0" normalizeH="0" baseline="0" noProof="0" dirty="0">
                <a:ln>
                  <a:noFill/>
                </a:ln>
                <a:solidFill>
                  <a:srgbClr val="FF0000"/>
                </a:solidFill>
                <a:effectLst/>
                <a:uLnTx/>
                <a:uFillTx/>
                <a:ea typeface="微软雅黑" panose="020B0503020204020204" charset="-122"/>
              </a:rPr>
              <a:t>应用系统</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552450"/>
            <a:ext cx="8229600" cy="561975"/>
          </a:xfrm>
          <a:prstGeom prst="rect">
            <a:avLst/>
          </a:prstGeom>
          <a:noFill/>
          <a:ln w="9525">
            <a:noFill/>
            <a:miter lim="800000"/>
          </a:ln>
          <a:effectLst/>
        </p:spPr>
        <p:txBody>
          <a:bodyPr vert="horz" wrap="square" lIns="91440" tIns="45720" rIns="91440" bIns="45720" numCol="1" anchor="ctr" anchorCtr="0" compatLnSpc="1"/>
          <a:lstStyle>
            <a:lvl1pPr eaLnBrk="0" hangingPunct="0">
              <a:defRPr sz="3600" b="1">
                <a:solidFill>
                  <a:srgbClr val="CC3300"/>
                </a:solidFill>
                <a:latin typeface="Arial" panose="020B0604020202020204"/>
                <a:ea typeface="黑体" panose="02010609060101010101" pitchFamily="49" charset="-122"/>
                <a:cs typeface="+mj-cs"/>
                <a:sym typeface="Calibri Bold" charset="0"/>
              </a:defRPr>
            </a:lvl1pPr>
            <a:lvl2pPr algn="l">
              <a:defRPr sz="3600">
                <a:solidFill>
                  <a:schemeClr val="tx1"/>
                </a:solidFill>
                <a:latin typeface="Calibri Bold" charset="0"/>
                <a:ea typeface="ヒラギノ角ゴ ProN W6" charset="-128"/>
                <a:cs typeface="ヒラギノ角ゴ ProN W6" charset="-128"/>
                <a:sym typeface="Calibri Bold" charset="0"/>
              </a:defRPr>
            </a:lvl2pPr>
            <a:lvl3pPr algn="l">
              <a:defRPr sz="3600">
                <a:solidFill>
                  <a:schemeClr val="tx1"/>
                </a:solidFill>
                <a:latin typeface="Calibri Bold" charset="0"/>
                <a:ea typeface="ヒラギノ角ゴ ProN W6" charset="-128"/>
                <a:cs typeface="ヒラギノ角ゴ ProN W6" charset="-128"/>
                <a:sym typeface="Calibri Bold" charset="0"/>
              </a:defRPr>
            </a:lvl3pPr>
            <a:lvl4pPr algn="l">
              <a:defRPr sz="3600">
                <a:solidFill>
                  <a:schemeClr val="tx1"/>
                </a:solidFill>
                <a:latin typeface="Calibri Bold" charset="0"/>
                <a:ea typeface="ヒラギノ角ゴ ProN W6" charset="-128"/>
                <a:cs typeface="ヒラギノ角ゴ ProN W6" charset="-128"/>
                <a:sym typeface="Calibri Bold" charset="0"/>
              </a:defRPr>
            </a:lvl4pPr>
            <a:lvl5pPr algn="l">
              <a:defRPr sz="3600">
                <a:solidFill>
                  <a:schemeClr val="tx1"/>
                </a:solidFill>
                <a:latin typeface="Calibri Bold" charset="0"/>
                <a:ea typeface="ヒラギノ角ゴ ProN W6" charset="-128"/>
                <a:cs typeface="ヒラギノ角ゴ ProN W6" charset="-128"/>
                <a:sym typeface="Calibri Bold" charset="0"/>
              </a:defRPr>
            </a:lvl5pPr>
            <a:lvl6pPr marL="45720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r>
              <a:rPr lang="zh-CN" altLang="en-US" dirty="0"/>
              <a:t>计算机专业教学必须思考的问题</a:t>
            </a:r>
          </a:p>
        </p:txBody>
      </p:sp>
      <p:sp>
        <p:nvSpPr>
          <p:cNvPr id="5" name="Text Box 16"/>
          <p:cNvSpPr txBox="1">
            <a:spLocks noChangeArrowheads="1"/>
          </p:cNvSpPr>
          <p:nvPr/>
        </p:nvSpPr>
        <p:spPr bwMode="auto">
          <a:xfrm>
            <a:off x="250825" y="2590800"/>
            <a:ext cx="8442325" cy="1089025"/>
          </a:xfrm>
          <a:prstGeom prst="rect">
            <a:avLst/>
          </a:prstGeom>
          <a:noFill/>
          <a:ln w="9525">
            <a:solidFill>
              <a:schemeClr val="tx1"/>
            </a:solidFill>
            <a:miter lim="800000"/>
          </a:ln>
          <a:effectLst/>
        </p:spPr>
        <p:txBody>
          <a:bodyPr>
            <a:spAutoFit/>
          </a:bodyPr>
          <a:lstStyle/>
          <a:p>
            <a:pPr>
              <a:lnSpc>
                <a:spcPct val="135000"/>
              </a:lnSpc>
              <a:spcBef>
                <a:spcPct val="50000"/>
              </a:spcBef>
            </a:pPr>
            <a:r>
              <a:rPr lang="zh-CN" altLang="en-US" sz="2400" b="1">
                <a:solidFill>
                  <a:srgbClr val="996600"/>
                </a:solidFill>
                <a:ea typeface="微软雅黑" panose="020B0503020204020204" charset="-122"/>
              </a:rPr>
              <a:t>程序执行的结果和性能由</a:t>
            </a:r>
            <a:r>
              <a:rPr lang="zh-CN" altLang="en-US" sz="2400" b="1">
                <a:solidFill>
                  <a:srgbClr val="FF0000"/>
                </a:solidFill>
                <a:ea typeface="微软雅黑" panose="020B0503020204020204" charset="-122"/>
              </a:rPr>
              <a:t>编译、链接</a:t>
            </a:r>
            <a:r>
              <a:rPr lang="zh-CN" altLang="en-US" sz="2400" b="1">
                <a:solidFill>
                  <a:srgbClr val="996600"/>
                </a:solidFill>
                <a:ea typeface="微软雅黑" panose="020B0503020204020204" charset="-122"/>
              </a:rPr>
              <a:t>以及</a:t>
            </a:r>
            <a:r>
              <a:rPr lang="zh-CN" altLang="en-US" sz="2400" b="1">
                <a:solidFill>
                  <a:srgbClr val="FF0000"/>
                </a:solidFill>
                <a:ea typeface="微软雅黑" panose="020B0503020204020204" charset="-122"/>
              </a:rPr>
              <a:t>操作系统</a:t>
            </a:r>
            <a:r>
              <a:rPr lang="zh-CN" altLang="en-US" sz="2400" b="1">
                <a:solidFill>
                  <a:srgbClr val="996600"/>
                </a:solidFill>
                <a:ea typeface="微软雅黑" panose="020B0503020204020204" charset="-122"/>
              </a:rPr>
              <a:t>的处理方式和计算机</a:t>
            </a:r>
            <a:r>
              <a:rPr lang="zh-CN" altLang="en-US" sz="2400" b="1">
                <a:solidFill>
                  <a:srgbClr val="FF0000"/>
                </a:solidFill>
                <a:ea typeface="微软雅黑" panose="020B0503020204020204" charset="-122"/>
              </a:rPr>
              <a:t>执行指令的方式</a:t>
            </a:r>
            <a:r>
              <a:rPr lang="zh-CN" altLang="en-US" sz="2400" b="1">
                <a:solidFill>
                  <a:srgbClr val="996633"/>
                </a:solidFill>
                <a:ea typeface="微软雅黑" panose="020B0503020204020204" charset="-122"/>
              </a:rPr>
              <a:t>和</a:t>
            </a:r>
            <a:r>
              <a:rPr lang="zh-CN" altLang="en-US" sz="2400" b="1">
                <a:solidFill>
                  <a:srgbClr val="FF0000"/>
                </a:solidFill>
                <a:ea typeface="微软雅黑" panose="020B0503020204020204" charset="-122"/>
              </a:rPr>
              <a:t>执行电路</a:t>
            </a:r>
            <a:r>
              <a:rPr lang="zh-CN" altLang="en-US" sz="2400" b="1">
                <a:solidFill>
                  <a:srgbClr val="996600"/>
                </a:solidFill>
                <a:ea typeface="微软雅黑" panose="020B0503020204020204" charset="-122"/>
              </a:rPr>
              <a:t>决定！</a:t>
            </a:r>
          </a:p>
        </p:txBody>
      </p:sp>
      <p:sp>
        <p:nvSpPr>
          <p:cNvPr id="8" name="Text Box 19"/>
          <p:cNvSpPr txBox="1">
            <a:spLocks noChangeArrowheads="1"/>
          </p:cNvSpPr>
          <p:nvPr/>
        </p:nvSpPr>
        <p:spPr bwMode="auto">
          <a:xfrm>
            <a:off x="385763" y="4121150"/>
            <a:ext cx="8216900" cy="762000"/>
          </a:xfrm>
          <a:prstGeom prst="rect">
            <a:avLst/>
          </a:prstGeom>
          <a:noFill/>
          <a:ln w="9525">
            <a:noFill/>
            <a:miter lim="800000"/>
          </a:ln>
          <a:effectLst/>
        </p:spPr>
        <p:txBody>
          <a:bodyPr>
            <a:spAutoFit/>
          </a:bodyPr>
          <a:lstStyle/>
          <a:p>
            <a:pPr>
              <a:spcBef>
                <a:spcPct val="50000"/>
              </a:spcBef>
            </a:pPr>
            <a:r>
              <a:rPr lang="zh-CN" altLang="en-US" sz="2200" b="1">
                <a:solidFill>
                  <a:srgbClr val="FF0000"/>
                </a:solidFill>
                <a:latin typeface="微软雅黑" panose="020B0503020204020204" charset="-122"/>
                <a:ea typeface="微软雅黑" panose="020B0503020204020204" charset="-122"/>
              </a:rPr>
              <a:t>如果</a:t>
            </a:r>
            <a:r>
              <a:rPr lang="zh-CN" altLang="en-US" sz="2200" b="1">
                <a:solidFill>
                  <a:srgbClr val="996633"/>
                </a:solidFill>
                <a:latin typeface="微软雅黑" panose="020B0503020204020204" charset="-122"/>
                <a:ea typeface="微软雅黑" panose="020B0503020204020204" charset="-122"/>
              </a:rPr>
              <a:t>单处理器计算机系统</a:t>
            </a:r>
            <a:r>
              <a:rPr lang="zh-CN" altLang="en-US" sz="2200" b="1">
                <a:solidFill>
                  <a:srgbClr val="FF0000"/>
                </a:solidFill>
                <a:latin typeface="微软雅黑" panose="020B0503020204020204" charset="-122"/>
                <a:ea typeface="微软雅黑" panose="020B0503020204020204" charset="-122"/>
              </a:rPr>
              <a:t>都不明白，何以能明白多核、众核、多核</a:t>
            </a:r>
            <a:r>
              <a:rPr lang="en-US" altLang="zh-CN" sz="2200" b="1">
                <a:solidFill>
                  <a:srgbClr val="FF0000"/>
                </a:solidFill>
                <a:latin typeface="微软雅黑" panose="020B0503020204020204" charset="-122"/>
                <a:ea typeface="微软雅黑" panose="020B0503020204020204" charset="-122"/>
              </a:rPr>
              <a:t>+</a:t>
            </a:r>
            <a:r>
              <a:rPr lang="zh-CN" altLang="en-US" sz="2200" b="1">
                <a:solidFill>
                  <a:srgbClr val="FF0000"/>
                </a:solidFill>
                <a:latin typeface="微软雅黑" panose="020B0503020204020204" charset="-122"/>
                <a:ea typeface="微软雅黑" panose="020B0503020204020204" charset="-122"/>
              </a:rPr>
              <a:t>众核、多处理机、分布式、云计算、</a:t>
            </a:r>
            <a:r>
              <a:rPr lang="en-US" altLang="zh-CN" sz="2200" b="1">
                <a:solidFill>
                  <a:srgbClr val="FF0000"/>
                </a:solidFill>
                <a:latin typeface="微软雅黑" panose="020B0503020204020204" charset="-122"/>
                <a:ea typeface="微软雅黑" panose="020B0503020204020204" charset="-122"/>
              </a:rPr>
              <a:t>……. </a:t>
            </a:r>
            <a:r>
              <a:rPr lang="zh-CN" altLang="en-US" sz="2200" b="1">
                <a:solidFill>
                  <a:srgbClr val="FF0000"/>
                </a:solidFill>
                <a:latin typeface="微软雅黑" panose="020B0503020204020204" charset="-122"/>
                <a:ea typeface="微软雅黑" panose="020B0503020204020204" charset="-122"/>
              </a:rPr>
              <a:t>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3"/>
          <p:cNvSpPr>
            <a:spLocks noChangeShapeType="1"/>
          </p:cNvSpPr>
          <p:nvPr/>
        </p:nvSpPr>
        <p:spPr bwMode="auto">
          <a:xfrm>
            <a:off x="1228725" y="3886200"/>
            <a:ext cx="6454775" cy="1587"/>
          </a:xfrm>
          <a:prstGeom prst="line">
            <a:avLst/>
          </a:prstGeom>
          <a:noFill/>
          <a:ln w="38100">
            <a:solidFill>
              <a:schemeClr val="folHlink"/>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Text Box 4"/>
          <p:cNvSpPr txBox="1">
            <a:spLocks noChangeArrowheads="1"/>
          </p:cNvSpPr>
          <p:nvPr/>
        </p:nvSpPr>
        <p:spPr bwMode="auto">
          <a:xfrm>
            <a:off x="7478712" y="5797616"/>
            <a:ext cx="147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FontTx/>
              <a:buNone/>
              <a:defRPr/>
            </a:pPr>
            <a:r>
              <a:rPr lang="zh-CN" altLang="en-US" sz="2400" b="1">
                <a:solidFill>
                  <a:srgbClr val="0000FF"/>
                </a:solidFill>
                <a:effectLst>
                  <a:outerShdw blurRad="38100" dist="38100" dir="2700000" algn="tl">
                    <a:srgbClr val="C0C0C0"/>
                  </a:outerShdw>
                </a:effectLst>
                <a:ea typeface="宋体" panose="02010600030101010101" pitchFamily="2" charset="-122"/>
              </a:rPr>
              <a:t>硬件类</a:t>
            </a:r>
          </a:p>
        </p:txBody>
      </p:sp>
      <p:sp>
        <p:nvSpPr>
          <p:cNvPr id="7" name="Text Box 5"/>
          <p:cNvSpPr txBox="1">
            <a:spLocks noChangeArrowheads="1"/>
          </p:cNvSpPr>
          <p:nvPr/>
        </p:nvSpPr>
        <p:spPr bwMode="auto">
          <a:xfrm>
            <a:off x="7626350" y="1182753"/>
            <a:ext cx="1304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buFontTx/>
              <a:buNone/>
              <a:defRPr/>
            </a:pPr>
            <a:r>
              <a:rPr lang="zh-CN" altLang="en-US" sz="2400" b="1">
                <a:solidFill>
                  <a:srgbClr val="0000FF"/>
                </a:solidFill>
                <a:effectLst>
                  <a:outerShdw blurRad="38100" dist="38100" dir="2700000" algn="tl">
                    <a:srgbClr val="C0C0C0"/>
                  </a:outerShdw>
                </a:effectLst>
                <a:ea typeface="宋体" panose="02010600030101010101" pitchFamily="2" charset="-122"/>
              </a:rPr>
              <a:t>软件类</a:t>
            </a:r>
          </a:p>
        </p:txBody>
      </p:sp>
      <p:sp>
        <p:nvSpPr>
          <p:cNvPr id="8" name="Text Box 6"/>
          <p:cNvSpPr txBox="1">
            <a:spLocks noChangeArrowheads="1"/>
          </p:cNvSpPr>
          <p:nvPr/>
        </p:nvSpPr>
        <p:spPr bwMode="auto">
          <a:xfrm>
            <a:off x="1417637" y="4205907"/>
            <a:ext cx="6076950" cy="469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buFontTx/>
              <a:buNone/>
              <a:defRPr/>
            </a:pPr>
            <a:r>
              <a:rPr lang="en-US" altLang="zh-CN" sz="2400" b="1" dirty="0" smtClean="0">
                <a:solidFill>
                  <a:srgbClr val="0000FF"/>
                </a:solidFill>
                <a:ea typeface="宋体" panose="02010600030101010101" pitchFamily="2" charset="-122"/>
              </a:rPr>
              <a:t>        CPU</a:t>
            </a:r>
            <a:r>
              <a:rPr lang="zh-CN" altLang="en-US" sz="2400" b="1" dirty="0">
                <a:solidFill>
                  <a:srgbClr val="0000FF"/>
                </a:solidFill>
                <a:ea typeface="宋体" panose="02010600030101010101" pitchFamily="2" charset="-122"/>
              </a:rPr>
              <a:t>及整机设计</a:t>
            </a:r>
            <a:r>
              <a:rPr lang="zh-CN" altLang="en-US" sz="2400" b="1" dirty="0">
                <a:solidFill>
                  <a:srgbClr val="0000FF"/>
                </a:solidFill>
                <a:effectLst>
                  <a:outerShdw blurRad="38100" dist="38100" dir="2700000" algn="tl">
                    <a:srgbClr val="C0C0C0"/>
                  </a:outerShdw>
                </a:effectLst>
                <a:ea typeface="宋体" panose="02010600030101010101" pitchFamily="2" charset="-122"/>
              </a:rPr>
              <a:t>（计算机组成原理）</a:t>
            </a:r>
          </a:p>
        </p:txBody>
      </p:sp>
      <p:sp>
        <p:nvSpPr>
          <p:cNvPr id="10" name="Text Box 8"/>
          <p:cNvSpPr txBox="1">
            <a:spLocks noChangeArrowheads="1"/>
          </p:cNvSpPr>
          <p:nvPr/>
        </p:nvSpPr>
        <p:spPr bwMode="auto">
          <a:xfrm>
            <a:off x="2316162" y="4783757"/>
            <a:ext cx="5016500" cy="461665"/>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FontTx/>
              <a:buNone/>
              <a:defRPr/>
            </a:pPr>
            <a:r>
              <a:rPr lang="zh-CN" altLang="en-US" sz="2400" b="1" dirty="0" smtClean="0">
                <a:solidFill>
                  <a:srgbClr val="0000FF"/>
                </a:solidFill>
                <a:effectLst>
                  <a:outerShdw blurRad="38100" dist="38100" dir="2700000" algn="tl">
                    <a:srgbClr val="C0C0C0"/>
                  </a:outerShdw>
                </a:effectLst>
                <a:ea typeface="宋体" panose="02010600030101010101" pitchFamily="2" charset="-122"/>
              </a:rPr>
              <a:t>电路基础、    数字逻辑与数字系统</a:t>
            </a:r>
            <a:endParaRPr lang="zh-CN" altLang="en-US" sz="2400" b="1" dirty="0">
              <a:solidFill>
                <a:srgbClr val="0000FF"/>
              </a:solidFill>
              <a:effectLst>
                <a:outerShdw blurRad="38100" dist="38100" dir="2700000" algn="tl">
                  <a:srgbClr val="C0C0C0"/>
                </a:outerShdw>
              </a:effectLst>
              <a:ea typeface="宋体" panose="02010600030101010101" pitchFamily="2" charset="-122"/>
            </a:endParaRPr>
          </a:p>
        </p:txBody>
      </p:sp>
      <p:sp>
        <p:nvSpPr>
          <p:cNvPr id="11" name="Text Box 9"/>
          <p:cNvSpPr txBox="1">
            <a:spLocks noChangeArrowheads="1"/>
          </p:cNvSpPr>
          <p:nvPr/>
        </p:nvSpPr>
        <p:spPr bwMode="auto">
          <a:xfrm>
            <a:off x="4661693" y="5394391"/>
            <a:ext cx="2895600" cy="469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FontTx/>
              <a:buNone/>
              <a:defRPr/>
            </a:pPr>
            <a:r>
              <a:rPr lang="zh-CN" altLang="en-US" sz="2400" b="1" dirty="0">
                <a:solidFill>
                  <a:srgbClr val="0000FF"/>
                </a:solidFill>
                <a:effectLst>
                  <a:outerShdw blurRad="38100" dist="38100" dir="2700000" algn="tl">
                    <a:srgbClr val="C0C0C0"/>
                  </a:outerShdw>
                </a:effectLst>
                <a:ea typeface="宋体" panose="02010600030101010101" pitchFamily="2" charset="-122"/>
              </a:rPr>
              <a:t>嵌入式</a:t>
            </a:r>
            <a:r>
              <a:rPr lang="en-US" altLang="zh-CN" sz="2400" b="1" dirty="0">
                <a:solidFill>
                  <a:srgbClr val="0000FF"/>
                </a:solidFill>
                <a:effectLst>
                  <a:outerShdw blurRad="38100" dist="38100" dir="2700000" algn="tl">
                    <a:srgbClr val="C0C0C0"/>
                  </a:outerShdw>
                </a:effectLst>
                <a:ea typeface="宋体" panose="02010600030101010101" pitchFamily="2" charset="-122"/>
              </a:rPr>
              <a:t>/</a:t>
            </a:r>
            <a:r>
              <a:rPr lang="zh-CN" altLang="en-US" sz="2400" b="1" dirty="0">
                <a:solidFill>
                  <a:srgbClr val="0000FF"/>
                </a:solidFill>
                <a:effectLst>
                  <a:outerShdw blurRad="38100" dist="38100" dir="2700000" algn="tl">
                    <a:srgbClr val="C0C0C0"/>
                  </a:outerShdw>
                </a:effectLst>
                <a:ea typeface="宋体" panose="02010600030101010101" pitchFamily="2" charset="-122"/>
              </a:rPr>
              <a:t>单片机系统</a:t>
            </a:r>
          </a:p>
        </p:txBody>
      </p:sp>
      <p:sp>
        <p:nvSpPr>
          <p:cNvPr id="12" name="Text Box 10"/>
          <p:cNvSpPr txBox="1">
            <a:spLocks noChangeArrowheads="1"/>
          </p:cNvSpPr>
          <p:nvPr/>
        </p:nvSpPr>
        <p:spPr bwMode="auto">
          <a:xfrm>
            <a:off x="4660105" y="6026216"/>
            <a:ext cx="2862263" cy="469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9pPr>
          </a:lstStyle>
          <a:p>
            <a:pPr>
              <a:spcBef>
                <a:spcPct val="0"/>
              </a:spcBef>
              <a:buFontTx/>
              <a:buNone/>
            </a:pPr>
            <a:r>
              <a:rPr lang="en-US" altLang="zh-CN" sz="2400" b="1" dirty="0">
                <a:solidFill>
                  <a:srgbClr val="0000FF"/>
                </a:solidFill>
                <a:ea typeface="宋体" panose="02010600030101010101" pitchFamily="2" charset="-122"/>
              </a:rPr>
              <a:t>SOC</a:t>
            </a:r>
            <a:r>
              <a:rPr lang="zh-CN" altLang="en-US" sz="2400" b="1" dirty="0">
                <a:solidFill>
                  <a:srgbClr val="0000FF"/>
                </a:solidFill>
                <a:ea typeface="宋体" panose="02010600030101010101" pitchFamily="2" charset="-122"/>
              </a:rPr>
              <a:t>芯片设计</a:t>
            </a:r>
          </a:p>
        </p:txBody>
      </p:sp>
      <p:sp>
        <p:nvSpPr>
          <p:cNvPr id="13" name="Text Box 11"/>
          <p:cNvSpPr txBox="1">
            <a:spLocks noChangeArrowheads="1"/>
          </p:cNvSpPr>
          <p:nvPr/>
        </p:nvSpPr>
        <p:spPr bwMode="auto">
          <a:xfrm>
            <a:off x="7896225" y="2367028"/>
            <a:ext cx="561975" cy="3255963"/>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0" hangingPunct="0">
              <a:spcBef>
                <a:spcPct val="0"/>
              </a:spcBef>
              <a:buFontTx/>
              <a:buNone/>
              <a:defRPr/>
            </a:pPr>
            <a:r>
              <a:rPr lang="zh-CN" altLang="en-US" sz="2400" b="1">
                <a:solidFill>
                  <a:srgbClr val="0000FF"/>
                </a:solidFill>
                <a:effectLst>
                  <a:outerShdw blurRad="38100" dist="38100" dir="2700000" algn="tl">
                    <a:srgbClr val="C0C0C0"/>
                  </a:outerShdw>
                </a:effectLst>
                <a:ea typeface="宋体" panose="02010600030101010101" pitchFamily="2" charset="-122"/>
              </a:rPr>
              <a:t>计算机系统结构</a:t>
            </a:r>
          </a:p>
        </p:txBody>
      </p:sp>
      <p:sp>
        <p:nvSpPr>
          <p:cNvPr id="14" name="Text Box 12"/>
          <p:cNvSpPr txBox="1">
            <a:spLocks noChangeArrowheads="1"/>
          </p:cNvSpPr>
          <p:nvPr/>
        </p:nvSpPr>
        <p:spPr bwMode="auto">
          <a:xfrm>
            <a:off x="1393030" y="5354703"/>
            <a:ext cx="2659702" cy="1200329"/>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eaLnBrk="0" hangingPunct="0">
              <a:buFontTx/>
              <a:buNone/>
              <a:defRPr sz="2400" b="1">
                <a:solidFill>
                  <a:srgbClr val="0000FF"/>
                </a:solidFill>
                <a:effectLst>
                  <a:outerShdw blurRad="38100" dist="38100" dir="2700000" algn="tl">
                    <a:srgbClr val="C0C0C0"/>
                  </a:outerShdw>
                </a:effectLst>
                <a:ea typeface="宋体" panose="02010600030101010101" pitchFamily="2" charset="-122"/>
              </a:defRPr>
            </a:lvl1pPr>
          </a:lstStyle>
          <a:p>
            <a:endParaRPr lang="zh-CN" altLang="en-US" dirty="0"/>
          </a:p>
          <a:p>
            <a:r>
              <a:rPr lang="zh-CN" altLang="en-US" dirty="0"/>
              <a:t>外围接口电路设计</a:t>
            </a:r>
          </a:p>
          <a:p>
            <a:endParaRPr lang="zh-CN" altLang="en-US" dirty="0"/>
          </a:p>
        </p:txBody>
      </p:sp>
      <p:sp>
        <p:nvSpPr>
          <p:cNvPr id="15" name="Text Box 13"/>
          <p:cNvSpPr txBox="1">
            <a:spLocks noChangeArrowheads="1"/>
          </p:cNvSpPr>
          <p:nvPr/>
        </p:nvSpPr>
        <p:spPr bwMode="auto">
          <a:xfrm>
            <a:off x="3879850" y="2654300"/>
            <a:ext cx="1422400" cy="469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defRPr/>
            </a:pPr>
            <a:r>
              <a:rPr lang="zh-CN" altLang="en-US" sz="2400" b="1" dirty="0">
                <a:solidFill>
                  <a:srgbClr val="0000FF"/>
                </a:solidFill>
                <a:effectLst>
                  <a:outerShdw blurRad="38100" dist="38100" dir="2700000" algn="tl">
                    <a:srgbClr val="C0C0C0"/>
                  </a:outerShdw>
                </a:effectLst>
                <a:ea typeface="宋体" panose="02010600030101010101" pitchFamily="2" charset="-122"/>
              </a:rPr>
              <a:t>操作系统</a:t>
            </a:r>
          </a:p>
        </p:txBody>
      </p:sp>
      <p:sp>
        <p:nvSpPr>
          <p:cNvPr id="16" name="Text Box 14"/>
          <p:cNvSpPr txBox="1">
            <a:spLocks noChangeArrowheads="1"/>
          </p:cNvSpPr>
          <p:nvPr/>
        </p:nvSpPr>
        <p:spPr bwMode="auto">
          <a:xfrm>
            <a:off x="5399087" y="2654300"/>
            <a:ext cx="1422400" cy="469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defRPr/>
            </a:pPr>
            <a:r>
              <a:rPr lang="zh-CN" altLang="en-US" sz="2400" b="1" dirty="0">
                <a:solidFill>
                  <a:srgbClr val="0000FF"/>
                </a:solidFill>
                <a:effectLst>
                  <a:outerShdw blurRad="38100" dist="38100" dir="2700000" algn="tl">
                    <a:srgbClr val="C0C0C0"/>
                  </a:outerShdw>
                </a:effectLst>
                <a:ea typeface="宋体" panose="02010600030101010101" pitchFamily="2" charset="-122"/>
              </a:rPr>
              <a:t>编译系统</a:t>
            </a:r>
          </a:p>
        </p:txBody>
      </p:sp>
      <p:sp>
        <p:nvSpPr>
          <p:cNvPr id="17" name="Text Box 15"/>
          <p:cNvSpPr txBox="1">
            <a:spLocks noChangeArrowheads="1"/>
          </p:cNvSpPr>
          <p:nvPr/>
        </p:nvSpPr>
        <p:spPr bwMode="auto">
          <a:xfrm>
            <a:off x="2689225" y="2654300"/>
            <a:ext cx="1116012" cy="469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defRPr/>
            </a:pPr>
            <a:r>
              <a:rPr lang="zh-CN" altLang="en-US" sz="2400" b="1" dirty="0">
                <a:solidFill>
                  <a:srgbClr val="0000FF"/>
                </a:solidFill>
                <a:effectLst>
                  <a:outerShdw blurRad="38100" dist="38100" dir="2700000" algn="tl">
                    <a:srgbClr val="C0C0C0"/>
                  </a:outerShdw>
                </a:effectLst>
                <a:ea typeface="宋体" panose="02010600030101010101" pitchFamily="2" charset="-122"/>
              </a:rPr>
              <a:t>数据库</a:t>
            </a:r>
          </a:p>
        </p:txBody>
      </p:sp>
      <p:sp>
        <p:nvSpPr>
          <p:cNvPr id="18" name="Text Box 16"/>
          <p:cNvSpPr txBox="1">
            <a:spLocks noChangeArrowheads="1"/>
          </p:cNvSpPr>
          <p:nvPr/>
        </p:nvSpPr>
        <p:spPr bwMode="auto">
          <a:xfrm>
            <a:off x="2028825" y="1330325"/>
            <a:ext cx="550862" cy="1565275"/>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buFontTx/>
              <a:buNone/>
              <a:defRPr/>
            </a:pPr>
            <a:r>
              <a:rPr lang="zh-CN" altLang="en-US" sz="2400" b="1" dirty="0">
                <a:solidFill>
                  <a:srgbClr val="0000FF"/>
                </a:solidFill>
                <a:effectLst>
                  <a:outerShdw blurRad="38100" dist="38100" dir="2700000" algn="tl">
                    <a:srgbClr val="C0C0C0"/>
                  </a:outerShdw>
                </a:effectLst>
                <a:ea typeface="宋体" panose="02010600030101010101" pitchFamily="2" charset="-122"/>
              </a:rPr>
              <a:t>数据结构</a:t>
            </a:r>
          </a:p>
        </p:txBody>
      </p:sp>
      <p:sp>
        <p:nvSpPr>
          <p:cNvPr id="19" name="Text Box 17"/>
          <p:cNvSpPr txBox="1">
            <a:spLocks noChangeArrowheads="1"/>
          </p:cNvSpPr>
          <p:nvPr/>
        </p:nvSpPr>
        <p:spPr bwMode="auto">
          <a:xfrm>
            <a:off x="2960688" y="1878013"/>
            <a:ext cx="763587" cy="469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defRPr/>
            </a:pPr>
            <a:r>
              <a:rPr lang="en-US" altLang="zh-CN" sz="2400" b="1" dirty="0">
                <a:solidFill>
                  <a:srgbClr val="0000FF"/>
                </a:solidFill>
                <a:effectLst>
                  <a:outerShdw blurRad="38100" dist="38100" dir="2700000" algn="tl">
                    <a:srgbClr val="C0C0C0"/>
                  </a:outerShdw>
                </a:effectLst>
                <a:ea typeface="宋体" panose="02010600030101010101" pitchFamily="2" charset="-122"/>
              </a:rPr>
              <a:t>C++</a:t>
            </a:r>
          </a:p>
        </p:txBody>
      </p:sp>
      <p:sp>
        <p:nvSpPr>
          <p:cNvPr id="20" name="Text Box 18"/>
          <p:cNvSpPr txBox="1">
            <a:spLocks noChangeArrowheads="1"/>
          </p:cNvSpPr>
          <p:nvPr/>
        </p:nvSpPr>
        <p:spPr bwMode="auto">
          <a:xfrm>
            <a:off x="3986213" y="1878013"/>
            <a:ext cx="1011237" cy="469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defRPr/>
            </a:pPr>
            <a:r>
              <a:rPr lang="en-US" altLang="zh-CN" sz="2400" b="1">
                <a:solidFill>
                  <a:srgbClr val="0000FF"/>
                </a:solidFill>
                <a:effectLst>
                  <a:outerShdw blurRad="38100" dist="38100" dir="2700000" algn="tl">
                    <a:srgbClr val="C0C0C0"/>
                  </a:outerShdw>
                </a:effectLst>
                <a:ea typeface="宋体" panose="02010600030101010101" pitchFamily="2" charset="-122"/>
              </a:rPr>
              <a:t>JAVA</a:t>
            </a:r>
          </a:p>
        </p:txBody>
      </p:sp>
      <p:sp>
        <p:nvSpPr>
          <p:cNvPr id="23" name="Text Box 21"/>
          <p:cNvSpPr txBox="1">
            <a:spLocks noChangeArrowheads="1"/>
          </p:cNvSpPr>
          <p:nvPr/>
        </p:nvSpPr>
        <p:spPr bwMode="auto">
          <a:xfrm>
            <a:off x="2870200" y="1050925"/>
            <a:ext cx="1422400" cy="469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defRPr/>
            </a:pPr>
            <a:r>
              <a:rPr lang="zh-CN" altLang="en-US" sz="2400" b="1">
                <a:solidFill>
                  <a:srgbClr val="0000FF"/>
                </a:solidFill>
                <a:effectLst>
                  <a:outerShdw blurRad="38100" dist="38100" dir="2700000" algn="tl">
                    <a:srgbClr val="C0C0C0"/>
                  </a:outerShdw>
                </a:effectLst>
                <a:ea typeface="宋体" panose="02010600030101010101" pitchFamily="2" charset="-122"/>
              </a:rPr>
              <a:t>电子商务</a:t>
            </a:r>
          </a:p>
        </p:txBody>
      </p:sp>
      <p:sp>
        <p:nvSpPr>
          <p:cNvPr id="24" name="Text Box 22"/>
          <p:cNvSpPr txBox="1">
            <a:spLocks noChangeArrowheads="1"/>
          </p:cNvSpPr>
          <p:nvPr/>
        </p:nvSpPr>
        <p:spPr bwMode="auto">
          <a:xfrm>
            <a:off x="4400550" y="1063625"/>
            <a:ext cx="1728787" cy="469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defRPr/>
            </a:pPr>
            <a:r>
              <a:rPr lang="zh-CN" altLang="en-US" sz="2400" b="1">
                <a:solidFill>
                  <a:srgbClr val="0000FF"/>
                </a:solidFill>
                <a:effectLst>
                  <a:outerShdw blurRad="38100" dist="38100" dir="2700000" algn="tl">
                    <a:srgbClr val="C0C0C0"/>
                  </a:outerShdw>
                </a:effectLst>
                <a:ea typeface="宋体" panose="02010600030101010101" pitchFamily="2" charset="-122"/>
              </a:rPr>
              <a:t>多媒体技术</a:t>
            </a:r>
          </a:p>
        </p:txBody>
      </p:sp>
      <p:sp>
        <p:nvSpPr>
          <p:cNvPr id="25" name="Text Box 23"/>
          <p:cNvSpPr txBox="1">
            <a:spLocks noChangeArrowheads="1"/>
          </p:cNvSpPr>
          <p:nvPr/>
        </p:nvSpPr>
        <p:spPr bwMode="auto">
          <a:xfrm>
            <a:off x="6091237" y="1014412"/>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defRPr/>
            </a:pPr>
            <a:r>
              <a:rPr lang="en-US" altLang="zh-CN" sz="2400" b="1">
                <a:solidFill>
                  <a:srgbClr val="0000FF"/>
                </a:solidFill>
                <a:effectLst>
                  <a:outerShdw blurRad="38100" dist="38100" dir="2700000" algn="tl">
                    <a:srgbClr val="C0C0C0"/>
                  </a:outerShdw>
                </a:effectLst>
                <a:ea typeface="宋体" panose="02010600030101010101" pitchFamily="2" charset="-122"/>
              </a:rPr>
              <a:t>…</a:t>
            </a:r>
          </a:p>
        </p:txBody>
      </p:sp>
      <p:sp>
        <p:nvSpPr>
          <p:cNvPr id="26" name="Text Box 24"/>
          <p:cNvSpPr txBox="1">
            <a:spLocks noChangeArrowheads="1"/>
          </p:cNvSpPr>
          <p:nvPr/>
        </p:nvSpPr>
        <p:spPr bwMode="auto">
          <a:xfrm>
            <a:off x="232370" y="1044641"/>
            <a:ext cx="923330" cy="51943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0" hangingPunct="0">
              <a:spcBef>
                <a:spcPct val="0"/>
              </a:spcBef>
              <a:buFontTx/>
              <a:buNone/>
              <a:defRPr/>
            </a:pPr>
            <a:r>
              <a:rPr lang="zh-CN" altLang="en-US" sz="2400" b="1" dirty="0">
                <a:solidFill>
                  <a:srgbClr val="0000FF"/>
                </a:solidFill>
                <a:effectLst>
                  <a:outerShdw blurRad="38100" dist="38100" dir="2700000" algn="tl">
                    <a:srgbClr val="C0C0C0"/>
                  </a:outerShdw>
                </a:effectLst>
                <a:ea typeface="宋体" panose="02010600030101010101" pitchFamily="2" charset="-122"/>
              </a:rPr>
              <a:t>形式语言与</a:t>
            </a:r>
            <a:r>
              <a:rPr lang="zh-CN" altLang="en-US" sz="2400" b="1" dirty="0" smtClean="0">
                <a:solidFill>
                  <a:srgbClr val="0000FF"/>
                </a:solidFill>
                <a:effectLst>
                  <a:outerShdw blurRad="38100" dist="38100" dir="2700000" algn="tl">
                    <a:srgbClr val="C0C0C0"/>
                  </a:outerShdw>
                </a:effectLst>
                <a:ea typeface="宋体" panose="02010600030101010101" pitchFamily="2" charset="-122"/>
              </a:rPr>
              <a:t>自动机</a:t>
            </a:r>
            <a:endParaRPr lang="en-US" altLang="zh-CN" sz="2400" b="1" dirty="0" smtClean="0">
              <a:solidFill>
                <a:srgbClr val="0000FF"/>
              </a:solidFill>
              <a:effectLst>
                <a:outerShdw blurRad="38100" dist="38100" dir="2700000" algn="tl">
                  <a:srgbClr val="C0C0C0"/>
                </a:outerShdw>
              </a:effectLst>
              <a:ea typeface="宋体" panose="02010600030101010101" pitchFamily="2" charset="-122"/>
            </a:endParaRPr>
          </a:p>
          <a:p>
            <a:pPr eaLnBrk="0" hangingPunct="0">
              <a:spcBef>
                <a:spcPct val="0"/>
              </a:spcBef>
              <a:buFontTx/>
              <a:buNone/>
              <a:defRPr/>
            </a:pPr>
            <a:r>
              <a:rPr lang="zh-CN" altLang="en-US" sz="2400" b="1" dirty="0" smtClean="0">
                <a:solidFill>
                  <a:srgbClr val="0000FF"/>
                </a:solidFill>
                <a:effectLst>
                  <a:outerShdw blurRad="38100" dist="38100" dir="2700000" algn="tl">
                    <a:srgbClr val="C0C0C0"/>
                  </a:outerShdw>
                </a:effectLst>
                <a:ea typeface="宋体" panose="02010600030101010101" pitchFamily="2" charset="-122"/>
              </a:rPr>
              <a:t>计算机导论与程序设计、</a:t>
            </a:r>
            <a:r>
              <a:rPr lang="zh-CN" altLang="en-US" sz="2400" b="1" dirty="0">
                <a:solidFill>
                  <a:srgbClr val="0000FF"/>
                </a:solidFill>
                <a:effectLst>
                  <a:outerShdw blurRad="38100" dist="38100" dir="2700000" algn="tl">
                    <a:srgbClr val="C0C0C0"/>
                  </a:outerShdw>
                </a:effectLst>
                <a:ea typeface="宋体" panose="02010600030101010101" pitchFamily="2" charset="-122"/>
              </a:rPr>
              <a:t>离散数学</a:t>
            </a:r>
          </a:p>
        </p:txBody>
      </p:sp>
      <p:sp>
        <p:nvSpPr>
          <p:cNvPr id="28" name="Text Box 26"/>
          <p:cNvSpPr txBox="1">
            <a:spLocks noChangeArrowheads="1"/>
          </p:cNvSpPr>
          <p:nvPr/>
        </p:nvSpPr>
        <p:spPr bwMode="auto">
          <a:xfrm>
            <a:off x="6910387" y="1323975"/>
            <a:ext cx="561975" cy="1876425"/>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0" hangingPunct="0">
              <a:spcBef>
                <a:spcPct val="0"/>
              </a:spcBef>
              <a:buFontTx/>
              <a:buNone/>
              <a:defRPr/>
            </a:pPr>
            <a:r>
              <a:rPr lang="zh-CN" altLang="en-US" sz="2400" b="1">
                <a:solidFill>
                  <a:srgbClr val="0000FF"/>
                </a:solidFill>
                <a:effectLst>
                  <a:outerShdw blurRad="38100" dist="38100" dir="2700000" algn="tl">
                    <a:srgbClr val="C0C0C0"/>
                  </a:outerShdw>
                </a:effectLst>
                <a:ea typeface="宋体" panose="02010600030101010101" pitchFamily="2" charset="-122"/>
              </a:rPr>
              <a:t>软件工程</a:t>
            </a:r>
          </a:p>
        </p:txBody>
      </p:sp>
      <p:sp>
        <p:nvSpPr>
          <p:cNvPr id="29" name="Text Box 28"/>
          <p:cNvSpPr txBox="1">
            <a:spLocks noChangeArrowheads="1"/>
          </p:cNvSpPr>
          <p:nvPr/>
        </p:nvSpPr>
        <p:spPr bwMode="auto">
          <a:xfrm>
            <a:off x="5172075" y="1892300"/>
            <a:ext cx="620713" cy="469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defRPr/>
            </a:pPr>
            <a:r>
              <a:rPr lang="en-US" altLang="zh-CN" sz="2400" b="1">
                <a:solidFill>
                  <a:srgbClr val="0000FF"/>
                </a:solidFill>
                <a:effectLst>
                  <a:outerShdw blurRad="38100" dist="38100" dir="2700000" algn="tl">
                    <a:srgbClr val="C0C0C0"/>
                  </a:outerShdw>
                </a:effectLst>
                <a:ea typeface="宋体" panose="02010600030101010101" pitchFamily="2" charset="-122"/>
              </a:rPr>
              <a:t>VB</a:t>
            </a:r>
          </a:p>
        </p:txBody>
      </p:sp>
      <p:sp>
        <p:nvSpPr>
          <p:cNvPr id="30" name="Text Box 29"/>
          <p:cNvSpPr txBox="1">
            <a:spLocks noChangeArrowheads="1"/>
          </p:cNvSpPr>
          <p:nvPr/>
        </p:nvSpPr>
        <p:spPr bwMode="auto">
          <a:xfrm>
            <a:off x="6064250" y="18859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FontTx/>
              <a:buNone/>
              <a:defRPr/>
            </a:pPr>
            <a:r>
              <a:rPr lang="en-US" altLang="zh-CN" sz="2400" b="1">
                <a:solidFill>
                  <a:srgbClr val="0000FF"/>
                </a:solidFill>
                <a:effectLst>
                  <a:outerShdw blurRad="38100" dist="38100" dir="2700000" algn="tl">
                    <a:srgbClr val="C0C0C0"/>
                  </a:outerShdw>
                </a:effectLst>
                <a:ea typeface="宋体" panose="02010600030101010101" pitchFamily="2" charset="-122"/>
              </a:rPr>
              <a:t>…</a:t>
            </a:r>
          </a:p>
        </p:txBody>
      </p:sp>
      <p:sp>
        <p:nvSpPr>
          <p:cNvPr id="31" name="Line 30"/>
          <p:cNvSpPr>
            <a:spLocks noChangeShapeType="1"/>
          </p:cNvSpPr>
          <p:nvPr/>
        </p:nvSpPr>
        <p:spPr bwMode="auto">
          <a:xfrm>
            <a:off x="2625725" y="2438400"/>
            <a:ext cx="4214812" cy="0"/>
          </a:xfrm>
          <a:prstGeom prst="line">
            <a:avLst/>
          </a:prstGeom>
          <a:noFill/>
          <a:ln w="38100">
            <a:solidFill>
              <a:srgbClr val="FF9900"/>
            </a:solidFill>
            <a:prstDash val="dash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31"/>
          <p:cNvSpPr>
            <a:spLocks noChangeShapeType="1"/>
          </p:cNvSpPr>
          <p:nvPr/>
        </p:nvSpPr>
        <p:spPr bwMode="auto">
          <a:xfrm>
            <a:off x="2640012" y="1608137"/>
            <a:ext cx="4214813" cy="0"/>
          </a:xfrm>
          <a:prstGeom prst="line">
            <a:avLst/>
          </a:prstGeom>
          <a:noFill/>
          <a:ln w="38100">
            <a:solidFill>
              <a:srgbClr val="FF9900"/>
            </a:solidFill>
            <a:prstDash val="dash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Text Box 2"/>
          <p:cNvSpPr txBox="1">
            <a:spLocks noChangeArrowheads="1"/>
          </p:cNvSpPr>
          <p:nvPr/>
        </p:nvSpPr>
        <p:spPr bwMode="auto">
          <a:xfrm>
            <a:off x="1019716" y="188913"/>
            <a:ext cx="7133684" cy="646331"/>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vert="horz" wrap="square" lIns="91440" tIns="45720" rIns="91440" bIns="45720" numCol="1" anchor="ctr" anchorCtr="0" compatLnSpc="1"/>
          <a:lstStyle>
            <a:defPPr>
              <a:defRPr lang="en-US"/>
            </a:defPPr>
            <a:lvl1pPr eaLnBrk="0" hangingPunct="0">
              <a:defRPr sz="3600" b="1">
                <a:solidFill>
                  <a:srgbClr val="CC3300"/>
                </a:solidFill>
                <a:latin typeface="Arial" panose="020B0604020202020204"/>
                <a:ea typeface="黑体" panose="02010609060101010101" pitchFamily="49" charset="-122"/>
                <a:cs typeface="+mj-cs"/>
              </a:defRPr>
            </a:lvl1pPr>
            <a:lvl2pPr algn="l">
              <a:defRPr sz="3600">
                <a:solidFill>
                  <a:schemeClr val="tx1"/>
                </a:solidFill>
                <a:latin typeface="Calibri Bold" charset="0"/>
                <a:ea typeface="ヒラギノ角ゴ ProN W6" charset="-128"/>
                <a:cs typeface="ヒラギノ角ゴ ProN W6" charset="-128"/>
              </a:defRPr>
            </a:lvl2pPr>
            <a:lvl3pPr algn="l">
              <a:defRPr sz="3600">
                <a:solidFill>
                  <a:schemeClr val="tx1"/>
                </a:solidFill>
                <a:latin typeface="Calibri Bold" charset="0"/>
                <a:ea typeface="ヒラギノ角ゴ ProN W6" charset="-128"/>
                <a:cs typeface="ヒラギノ角ゴ ProN W6" charset="-128"/>
              </a:defRPr>
            </a:lvl3pPr>
            <a:lvl4pPr algn="l">
              <a:defRPr sz="3600">
                <a:solidFill>
                  <a:schemeClr val="tx1"/>
                </a:solidFill>
                <a:latin typeface="Calibri Bold" charset="0"/>
                <a:ea typeface="ヒラギノ角ゴ ProN W6" charset="-128"/>
                <a:cs typeface="ヒラギノ角ゴ ProN W6" charset="-128"/>
              </a:defRPr>
            </a:lvl4pPr>
            <a:lvl5pPr algn="l">
              <a:defRPr sz="3600">
                <a:solidFill>
                  <a:schemeClr val="tx1"/>
                </a:solidFill>
                <a:latin typeface="Calibri Bold" charset="0"/>
                <a:ea typeface="ヒラギノ角ゴ ProN W6" charset="-128"/>
                <a:cs typeface="ヒラギノ角ゴ ProN W6" charset="-128"/>
              </a:defRPr>
            </a:lvl5pPr>
            <a:lvl6pPr marL="457200" fontAlgn="base">
              <a:spcBef>
                <a:spcPct val="0"/>
              </a:spcBef>
              <a:spcAft>
                <a:spcPct val="0"/>
              </a:spcAft>
              <a:defRPr sz="3600">
                <a:solidFill>
                  <a:schemeClr val="tx1"/>
                </a:solidFill>
                <a:latin typeface="Calibri Bold" charset="0"/>
                <a:ea typeface="ヒラギノ角ゴ ProN W6" charset="-128"/>
                <a:cs typeface="ヒラギノ角ゴ ProN W6" charset="-128"/>
              </a:defRPr>
            </a:lvl6pPr>
            <a:lvl7pPr marL="914400" fontAlgn="base">
              <a:spcBef>
                <a:spcPct val="0"/>
              </a:spcBef>
              <a:spcAft>
                <a:spcPct val="0"/>
              </a:spcAft>
              <a:defRPr sz="3600">
                <a:solidFill>
                  <a:schemeClr val="tx1"/>
                </a:solidFill>
                <a:latin typeface="Calibri Bold" charset="0"/>
                <a:ea typeface="ヒラギノ角ゴ ProN W6" charset="-128"/>
                <a:cs typeface="ヒラギノ角ゴ ProN W6" charset="-128"/>
              </a:defRPr>
            </a:lvl7pPr>
            <a:lvl8pPr marL="1371600" fontAlgn="base">
              <a:spcBef>
                <a:spcPct val="0"/>
              </a:spcBef>
              <a:spcAft>
                <a:spcPct val="0"/>
              </a:spcAft>
              <a:defRPr sz="3600">
                <a:solidFill>
                  <a:schemeClr val="tx1"/>
                </a:solidFill>
                <a:latin typeface="Calibri Bold" charset="0"/>
                <a:ea typeface="ヒラギノ角ゴ ProN W6" charset="-128"/>
                <a:cs typeface="ヒラギノ角ゴ ProN W6" charset="-128"/>
              </a:defRPr>
            </a:lvl8pPr>
            <a:lvl9pPr marL="1828800" fontAlgn="base">
              <a:spcBef>
                <a:spcPct val="0"/>
              </a:spcBef>
              <a:spcAft>
                <a:spcPct val="0"/>
              </a:spcAft>
              <a:defRPr sz="3600">
                <a:solidFill>
                  <a:schemeClr val="tx1"/>
                </a:solidFill>
                <a:latin typeface="Calibri Bold" charset="0"/>
                <a:ea typeface="ヒラギノ角ゴ ProN W6" charset="-128"/>
                <a:cs typeface="ヒラギノ角ゴ ProN W6" charset="-128"/>
              </a:defRPr>
            </a:lvl9pPr>
          </a:lstStyle>
          <a:p>
            <a:r>
              <a:rPr lang="zh-CN" altLang="en-US" dirty="0"/>
              <a:t>本课程在计算机课程体系中的位置</a:t>
            </a:r>
          </a:p>
        </p:txBody>
      </p:sp>
      <p:sp>
        <p:nvSpPr>
          <p:cNvPr id="37" name="Text Box 7"/>
          <p:cNvSpPr txBox="1">
            <a:spLocks noChangeArrowheads="1"/>
          </p:cNvSpPr>
          <p:nvPr/>
        </p:nvSpPr>
        <p:spPr bwMode="auto">
          <a:xfrm>
            <a:off x="2413000" y="3243293"/>
            <a:ext cx="4052887" cy="461665"/>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0"/>
              </a:spcBef>
              <a:buFontTx/>
              <a:buNone/>
              <a:defRPr/>
            </a:pPr>
            <a:r>
              <a:rPr lang="zh-CN" altLang="en-US" sz="2400" b="1" dirty="0">
                <a:solidFill>
                  <a:srgbClr val="FF0000"/>
                </a:solidFill>
                <a:effectLst>
                  <a:outerShdw blurRad="38100" dist="38100" dir="2700000" algn="tl">
                    <a:srgbClr val="C0C0C0"/>
                  </a:outerShdw>
                </a:effectLst>
                <a:ea typeface="宋体" panose="02010600030101010101" pitchFamily="2" charset="-122"/>
              </a:rPr>
              <a:t>计算机系统基础</a:t>
            </a:r>
          </a:p>
        </p:txBody>
      </p:sp>
      <p:sp>
        <p:nvSpPr>
          <p:cNvPr id="4" name="椭圆 3"/>
          <p:cNvSpPr/>
          <p:nvPr/>
        </p:nvSpPr>
        <p:spPr bwMode="auto">
          <a:xfrm>
            <a:off x="0" y="1735560"/>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1</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38" name="椭圆 37"/>
          <p:cNvSpPr/>
          <p:nvPr/>
        </p:nvSpPr>
        <p:spPr bwMode="auto">
          <a:xfrm>
            <a:off x="2805642" y="3214449"/>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3</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39" name="椭圆 38"/>
          <p:cNvSpPr/>
          <p:nvPr/>
        </p:nvSpPr>
        <p:spPr bwMode="auto">
          <a:xfrm>
            <a:off x="2241551" y="4759031"/>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2</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40" name="椭圆 39"/>
          <p:cNvSpPr/>
          <p:nvPr/>
        </p:nvSpPr>
        <p:spPr bwMode="auto">
          <a:xfrm>
            <a:off x="1877219" y="2190722"/>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3</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41" name="椭圆 40"/>
          <p:cNvSpPr/>
          <p:nvPr/>
        </p:nvSpPr>
        <p:spPr bwMode="auto">
          <a:xfrm>
            <a:off x="0" y="5271849"/>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3</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42" name="椭圆 41"/>
          <p:cNvSpPr/>
          <p:nvPr/>
        </p:nvSpPr>
        <p:spPr bwMode="auto">
          <a:xfrm>
            <a:off x="0" y="4738449"/>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2</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43" name="椭圆 42"/>
          <p:cNvSpPr/>
          <p:nvPr/>
        </p:nvSpPr>
        <p:spPr bwMode="auto">
          <a:xfrm>
            <a:off x="0" y="2286000"/>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2</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44" name="椭圆 43"/>
          <p:cNvSpPr/>
          <p:nvPr/>
        </p:nvSpPr>
        <p:spPr bwMode="auto">
          <a:xfrm>
            <a:off x="4070351" y="4720257"/>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3</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45" name="Text Box 16"/>
          <p:cNvSpPr txBox="1">
            <a:spLocks noChangeArrowheads="1"/>
          </p:cNvSpPr>
          <p:nvPr/>
        </p:nvSpPr>
        <p:spPr bwMode="auto">
          <a:xfrm>
            <a:off x="1295400" y="1660524"/>
            <a:ext cx="550862" cy="1938992"/>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buFontTx/>
              <a:buNone/>
              <a:defRPr/>
            </a:pPr>
            <a:r>
              <a:rPr lang="zh-CN" altLang="en-US" sz="2400" b="1" dirty="0">
                <a:solidFill>
                  <a:srgbClr val="0000FF"/>
                </a:solidFill>
                <a:effectLst>
                  <a:outerShdw blurRad="38100" dist="38100" dir="2700000" algn="tl">
                    <a:srgbClr val="C0C0C0"/>
                  </a:outerShdw>
                </a:effectLst>
                <a:ea typeface="宋体" panose="02010600030101010101" pitchFamily="2" charset="-122"/>
              </a:rPr>
              <a:t>计算机网络</a:t>
            </a:r>
          </a:p>
        </p:txBody>
      </p:sp>
      <p:sp>
        <p:nvSpPr>
          <p:cNvPr id="46" name="椭圆 45"/>
          <p:cNvSpPr/>
          <p:nvPr/>
        </p:nvSpPr>
        <p:spPr bwMode="auto">
          <a:xfrm>
            <a:off x="1104901" y="2452449"/>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4</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47" name="椭圆 46"/>
          <p:cNvSpPr/>
          <p:nvPr/>
        </p:nvSpPr>
        <p:spPr bwMode="auto">
          <a:xfrm>
            <a:off x="1746250" y="4190389"/>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4</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48" name="椭圆 47"/>
          <p:cNvSpPr/>
          <p:nvPr/>
        </p:nvSpPr>
        <p:spPr bwMode="auto">
          <a:xfrm>
            <a:off x="2617789" y="1671371"/>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4</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49" name="椭圆 48"/>
          <p:cNvSpPr/>
          <p:nvPr/>
        </p:nvSpPr>
        <p:spPr bwMode="auto">
          <a:xfrm>
            <a:off x="2805642" y="2285999"/>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5</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50" name="椭圆 49"/>
          <p:cNvSpPr/>
          <p:nvPr/>
        </p:nvSpPr>
        <p:spPr bwMode="auto">
          <a:xfrm>
            <a:off x="7991476" y="2394624"/>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6</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51" name="椭圆 50"/>
          <p:cNvSpPr/>
          <p:nvPr/>
        </p:nvSpPr>
        <p:spPr bwMode="auto">
          <a:xfrm>
            <a:off x="7019924" y="1128006"/>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6</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52" name="椭圆 51"/>
          <p:cNvSpPr/>
          <p:nvPr/>
        </p:nvSpPr>
        <p:spPr bwMode="auto">
          <a:xfrm>
            <a:off x="3148541" y="2302403"/>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6</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53" name="椭圆 52"/>
          <p:cNvSpPr/>
          <p:nvPr/>
        </p:nvSpPr>
        <p:spPr bwMode="auto">
          <a:xfrm>
            <a:off x="2579687" y="868330"/>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7</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
        <p:nvSpPr>
          <p:cNvPr id="54" name="椭圆 53"/>
          <p:cNvSpPr/>
          <p:nvPr/>
        </p:nvSpPr>
        <p:spPr bwMode="auto">
          <a:xfrm>
            <a:off x="984250" y="3445282"/>
            <a:ext cx="342899" cy="519351"/>
          </a:xfrm>
          <a:prstGeom prst="ellipse">
            <a:avLst/>
          </a:prstGeom>
          <a:gradFill>
            <a:gsLst>
              <a:gs pos="0">
                <a:srgbClr val="03D4A8"/>
              </a:gs>
              <a:gs pos="25000">
                <a:srgbClr val="21D6E0"/>
              </a:gs>
              <a:gs pos="75000">
                <a:srgbClr val="0087E6"/>
              </a:gs>
              <a:gs pos="100000">
                <a:srgbClr val="005CBF"/>
              </a:gs>
            </a:gsLst>
            <a:lin ang="5400000" scaled="0"/>
          </a:gradFill>
        </p:spPr>
        <p:txBody>
          <a:bodyPr wrap="square" lIns="91440" tIns="45720" rIns="91440" bIns="45720">
            <a:spAutoFit/>
          </a:bodyPr>
          <a:lstStyle/>
          <a:p>
            <a:r>
              <a:rPr lang="en-US" altLang="zh-CN" sz="1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rPr>
              <a:t>4</a:t>
            </a:r>
            <a:endParaRPr lang="zh-CN" altLang="en-US" sz="1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4"/>
                                        </p:tgtEl>
                                      </p:cBhvr>
                                    </p:animEffect>
                                    <p:anim calcmode="lin" valueType="num">
                                      <p:cBhvr>
                                        <p:cTn id="14" dur="1000"/>
                                        <p:tgtEl>
                                          <p:spTgt spid="4"/>
                                        </p:tgtEl>
                                        <p:attrNameLst>
                                          <p:attrName>ppt_x</p:attrName>
                                        </p:attrNameLst>
                                      </p:cBhvr>
                                      <p:tavLst>
                                        <p:tav tm="0">
                                          <p:val>
                                            <p:strVal val="ppt_x"/>
                                          </p:val>
                                        </p:tav>
                                        <p:tav tm="100000">
                                          <p:val>
                                            <p:strVal val="ppt_x"/>
                                          </p:val>
                                        </p:tav>
                                      </p:tavLst>
                                    </p:anim>
                                    <p:anim calcmode="lin" valueType="num">
                                      <p:cBhvr>
                                        <p:cTn id="15" dur="1000"/>
                                        <p:tgtEl>
                                          <p:spTgt spid="4"/>
                                        </p:tgtEl>
                                        <p:attrNameLst>
                                          <p:attrName>ppt_y</p:attrName>
                                        </p:attrNameLst>
                                      </p:cBhvr>
                                      <p:tavLst>
                                        <p:tav tm="0">
                                          <p:val>
                                            <p:strVal val="ppt_y"/>
                                          </p:val>
                                        </p:tav>
                                        <p:tav tm="100000">
                                          <p:val>
                                            <p:strVal val="ppt_y+.1"/>
                                          </p:val>
                                        </p:tav>
                                      </p:tavLst>
                                    </p:anim>
                                    <p:set>
                                      <p:cBhvr>
                                        <p:cTn id="16" dur="1" fill="hold">
                                          <p:stCondLst>
                                            <p:cond delay="999"/>
                                          </p:stCondLst>
                                        </p:cTn>
                                        <p:tgtEl>
                                          <p:spTgt spid="4"/>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1000"/>
                                        <p:tgtEl>
                                          <p:spTgt spid="43"/>
                                        </p:tgtEl>
                                      </p:cBhvr>
                                    </p:animEffect>
                                    <p:anim calcmode="lin" valueType="num">
                                      <p:cBhvr>
                                        <p:cTn id="20" dur="1000" fill="hold"/>
                                        <p:tgtEl>
                                          <p:spTgt spid="43"/>
                                        </p:tgtEl>
                                        <p:attrNameLst>
                                          <p:attrName>ppt_x</p:attrName>
                                        </p:attrNameLst>
                                      </p:cBhvr>
                                      <p:tavLst>
                                        <p:tav tm="0">
                                          <p:val>
                                            <p:strVal val="#ppt_x"/>
                                          </p:val>
                                        </p:tav>
                                        <p:tav tm="100000">
                                          <p:val>
                                            <p:strVal val="#ppt_x"/>
                                          </p:val>
                                        </p:tav>
                                      </p:tavLst>
                                    </p:anim>
                                    <p:anim calcmode="lin" valueType="num">
                                      <p:cBhvr>
                                        <p:cTn id="21" dur="1000" fill="hold"/>
                                        <p:tgtEl>
                                          <p:spTgt spid="4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1000"/>
                                        <p:tgtEl>
                                          <p:spTgt spid="42"/>
                                        </p:tgtEl>
                                      </p:cBhvr>
                                    </p:animEffect>
                                    <p:anim calcmode="lin" valueType="num">
                                      <p:cBhvr>
                                        <p:cTn id="25" dur="1000" fill="hold"/>
                                        <p:tgtEl>
                                          <p:spTgt spid="42"/>
                                        </p:tgtEl>
                                        <p:attrNameLst>
                                          <p:attrName>ppt_x</p:attrName>
                                        </p:attrNameLst>
                                      </p:cBhvr>
                                      <p:tavLst>
                                        <p:tav tm="0">
                                          <p:val>
                                            <p:strVal val="#ppt_x"/>
                                          </p:val>
                                        </p:tav>
                                        <p:tav tm="100000">
                                          <p:val>
                                            <p:strVal val="#ppt_x"/>
                                          </p:val>
                                        </p:tav>
                                      </p:tavLst>
                                    </p:anim>
                                    <p:anim calcmode="lin" valueType="num">
                                      <p:cBhvr>
                                        <p:cTn id="26" dur="1000" fill="hold"/>
                                        <p:tgtEl>
                                          <p:spTgt spid="4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1000"/>
                                        <p:tgtEl>
                                          <p:spTgt spid="39"/>
                                        </p:tgtEl>
                                      </p:cBhvr>
                                    </p:animEffect>
                                    <p:anim calcmode="lin" valueType="num">
                                      <p:cBhvr>
                                        <p:cTn id="30" dur="1000" fill="hold"/>
                                        <p:tgtEl>
                                          <p:spTgt spid="39"/>
                                        </p:tgtEl>
                                        <p:attrNameLst>
                                          <p:attrName>ppt_x</p:attrName>
                                        </p:attrNameLst>
                                      </p:cBhvr>
                                      <p:tavLst>
                                        <p:tav tm="0">
                                          <p:val>
                                            <p:strVal val="#ppt_x"/>
                                          </p:val>
                                        </p:tav>
                                        <p:tav tm="100000">
                                          <p:val>
                                            <p:strVal val="#ppt_x"/>
                                          </p:val>
                                        </p:tav>
                                      </p:tavLst>
                                    </p:anim>
                                    <p:anim calcmode="lin" valueType="num">
                                      <p:cBhvr>
                                        <p:cTn id="3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grpId="1" nodeType="clickEffect">
                                  <p:stCondLst>
                                    <p:cond delay="0"/>
                                  </p:stCondLst>
                                  <p:childTnLst>
                                    <p:animEffect transition="out" filter="fade">
                                      <p:cBhvr>
                                        <p:cTn id="35" dur="1000"/>
                                        <p:tgtEl>
                                          <p:spTgt spid="43"/>
                                        </p:tgtEl>
                                      </p:cBhvr>
                                    </p:animEffect>
                                    <p:anim calcmode="lin" valueType="num">
                                      <p:cBhvr>
                                        <p:cTn id="36" dur="1000"/>
                                        <p:tgtEl>
                                          <p:spTgt spid="43"/>
                                        </p:tgtEl>
                                        <p:attrNameLst>
                                          <p:attrName>ppt_x</p:attrName>
                                        </p:attrNameLst>
                                      </p:cBhvr>
                                      <p:tavLst>
                                        <p:tav tm="0">
                                          <p:val>
                                            <p:strVal val="ppt_x"/>
                                          </p:val>
                                        </p:tav>
                                        <p:tav tm="100000">
                                          <p:val>
                                            <p:strVal val="ppt_x"/>
                                          </p:val>
                                        </p:tav>
                                      </p:tavLst>
                                    </p:anim>
                                    <p:anim calcmode="lin" valueType="num">
                                      <p:cBhvr>
                                        <p:cTn id="37" dur="1000"/>
                                        <p:tgtEl>
                                          <p:spTgt spid="43"/>
                                        </p:tgtEl>
                                        <p:attrNameLst>
                                          <p:attrName>ppt_y</p:attrName>
                                        </p:attrNameLst>
                                      </p:cBhvr>
                                      <p:tavLst>
                                        <p:tav tm="0">
                                          <p:val>
                                            <p:strVal val="ppt_y"/>
                                          </p:val>
                                        </p:tav>
                                        <p:tav tm="100000">
                                          <p:val>
                                            <p:strVal val="ppt_y+.1"/>
                                          </p:val>
                                        </p:tav>
                                      </p:tavLst>
                                    </p:anim>
                                    <p:set>
                                      <p:cBhvr>
                                        <p:cTn id="38" dur="1" fill="hold">
                                          <p:stCondLst>
                                            <p:cond delay="999"/>
                                          </p:stCondLst>
                                        </p:cTn>
                                        <p:tgtEl>
                                          <p:spTgt spid="43"/>
                                        </p:tgtEl>
                                        <p:attrNameLst>
                                          <p:attrName>style.visibility</p:attrName>
                                        </p:attrNameLst>
                                      </p:cBhvr>
                                      <p:to>
                                        <p:strVal val="hidden"/>
                                      </p:to>
                                    </p:set>
                                  </p:childTnLst>
                                </p:cTn>
                              </p:par>
                              <p:par>
                                <p:cTn id="39" presetID="42" presetClass="exit" presetSubtype="0" fill="hold" grpId="1" nodeType="withEffect">
                                  <p:stCondLst>
                                    <p:cond delay="0"/>
                                  </p:stCondLst>
                                  <p:childTnLst>
                                    <p:animEffect transition="out" filter="fade">
                                      <p:cBhvr>
                                        <p:cTn id="40" dur="1000"/>
                                        <p:tgtEl>
                                          <p:spTgt spid="42"/>
                                        </p:tgtEl>
                                      </p:cBhvr>
                                    </p:animEffect>
                                    <p:anim calcmode="lin" valueType="num">
                                      <p:cBhvr>
                                        <p:cTn id="41" dur="1000"/>
                                        <p:tgtEl>
                                          <p:spTgt spid="42"/>
                                        </p:tgtEl>
                                        <p:attrNameLst>
                                          <p:attrName>ppt_x</p:attrName>
                                        </p:attrNameLst>
                                      </p:cBhvr>
                                      <p:tavLst>
                                        <p:tav tm="0">
                                          <p:val>
                                            <p:strVal val="ppt_x"/>
                                          </p:val>
                                        </p:tav>
                                        <p:tav tm="100000">
                                          <p:val>
                                            <p:strVal val="ppt_x"/>
                                          </p:val>
                                        </p:tav>
                                      </p:tavLst>
                                    </p:anim>
                                    <p:anim calcmode="lin" valueType="num">
                                      <p:cBhvr>
                                        <p:cTn id="42" dur="1000"/>
                                        <p:tgtEl>
                                          <p:spTgt spid="42"/>
                                        </p:tgtEl>
                                        <p:attrNameLst>
                                          <p:attrName>ppt_y</p:attrName>
                                        </p:attrNameLst>
                                      </p:cBhvr>
                                      <p:tavLst>
                                        <p:tav tm="0">
                                          <p:val>
                                            <p:strVal val="ppt_y"/>
                                          </p:val>
                                        </p:tav>
                                        <p:tav tm="100000">
                                          <p:val>
                                            <p:strVal val="ppt_y+.1"/>
                                          </p:val>
                                        </p:tav>
                                      </p:tavLst>
                                    </p:anim>
                                    <p:set>
                                      <p:cBhvr>
                                        <p:cTn id="43" dur="1" fill="hold">
                                          <p:stCondLst>
                                            <p:cond delay="999"/>
                                          </p:stCondLst>
                                        </p:cTn>
                                        <p:tgtEl>
                                          <p:spTgt spid="42"/>
                                        </p:tgtEl>
                                        <p:attrNameLst>
                                          <p:attrName>style.visibility</p:attrName>
                                        </p:attrNameLst>
                                      </p:cBhvr>
                                      <p:to>
                                        <p:strVal val="hidden"/>
                                      </p:to>
                                    </p:set>
                                  </p:childTnLst>
                                </p:cTn>
                              </p:par>
                              <p:par>
                                <p:cTn id="44" presetID="42" presetClass="exit" presetSubtype="0" fill="hold" grpId="1" nodeType="withEffect">
                                  <p:stCondLst>
                                    <p:cond delay="0"/>
                                  </p:stCondLst>
                                  <p:childTnLst>
                                    <p:animEffect transition="out" filter="fade">
                                      <p:cBhvr>
                                        <p:cTn id="45" dur="1000"/>
                                        <p:tgtEl>
                                          <p:spTgt spid="39"/>
                                        </p:tgtEl>
                                      </p:cBhvr>
                                    </p:animEffect>
                                    <p:anim calcmode="lin" valueType="num">
                                      <p:cBhvr>
                                        <p:cTn id="46" dur="1000"/>
                                        <p:tgtEl>
                                          <p:spTgt spid="39"/>
                                        </p:tgtEl>
                                        <p:attrNameLst>
                                          <p:attrName>ppt_x</p:attrName>
                                        </p:attrNameLst>
                                      </p:cBhvr>
                                      <p:tavLst>
                                        <p:tav tm="0">
                                          <p:val>
                                            <p:strVal val="ppt_x"/>
                                          </p:val>
                                        </p:tav>
                                        <p:tav tm="100000">
                                          <p:val>
                                            <p:strVal val="ppt_x"/>
                                          </p:val>
                                        </p:tav>
                                      </p:tavLst>
                                    </p:anim>
                                    <p:anim calcmode="lin" valueType="num">
                                      <p:cBhvr>
                                        <p:cTn id="47" dur="1000"/>
                                        <p:tgtEl>
                                          <p:spTgt spid="39"/>
                                        </p:tgtEl>
                                        <p:attrNameLst>
                                          <p:attrName>ppt_y</p:attrName>
                                        </p:attrNameLst>
                                      </p:cBhvr>
                                      <p:tavLst>
                                        <p:tav tm="0">
                                          <p:val>
                                            <p:strVal val="ppt_y"/>
                                          </p:val>
                                        </p:tav>
                                        <p:tav tm="100000">
                                          <p:val>
                                            <p:strVal val="ppt_y+.1"/>
                                          </p:val>
                                        </p:tav>
                                      </p:tavLst>
                                    </p:anim>
                                    <p:set>
                                      <p:cBhvr>
                                        <p:cTn id="48" dur="1" fill="hold">
                                          <p:stCondLst>
                                            <p:cond delay="999"/>
                                          </p:stCondLst>
                                        </p:cTn>
                                        <p:tgtEl>
                                          <p:spTgt spid="39"/>
                                        </p:tgtEl>
                                        <p:attrNameLst>
                                          <p:attrName>style.visibility</p:attrName>
                                        </p:attrNameLst>
                                      </p:cBhvr>
                                      <p:to>
                                        <p:strVal val="hidden"/>
                                      </p:to>
                                    </p:set>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1000"/>
                                        <p:tgtEl>
                                          <p:spTgt spid="44"/>
                                        </p:tgtEl>
                                      </p:cBhvr>
                                    </p:animEffect>
                                    <p:anim calcmode="lin" valueType="num">
                                      <p:cBhvr>
                                        <p:cTn id="53" dur="1000" fill="hold"/>
                                        <p:tgtEl>
                                          <p:spTgt spid="44"/>
                                        </p:tgtEl>
                                        <p:attrNameLst>
                                          <p:attrName>ppt_x</p:attrName>
                                        </p:attrNameLst>
                                      </p:cBhvr>
                                      <p:tavLst>
                                        <p:tav tm="0">
                                          <p:val>
                                            <p:strVal val="#ppt_x"/>
                                          </p:val>
                                        </p:tav>
                                        <p:tav tm="100000">
                                          <p:val>
                                            <p:strVal val="#ppt_x"/>
                                          </p:val>
                                        </p:tav>
                                      </p:tavLst>
                                    </p:anim>
                                    <p:anim calcmode="lin" valueType="num">
                                      <p:cBhvr>
                                        <p:cTn id="54" dur="1000" fill="hold"/>
                                        <p:tgtEl>
                                          <p:spTgt spid="4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1000"/>
                                        <p:tgtEl>
                                          <p:spTgt spid="40"/>
                                        </p:tgtEl>
                                      </p:cBhvr>
                                    </p:animEffect>
                                    <p:anim calcmode="lin" valueType="num">
                                      <p:cBhvr>
                                        <p:cTn id="58" dur="1000" fill="hold"/>
                                        <p:tgtEl>
                                          <p:spTgt spid="40"/>
                                        </p:tgtEl>
                                        <p:attrNameLst>
                                          <p:attrName>ppt_x</p:attrName>
                                        </p:attrNameLst>
                                      </p:cBhvr>
                                      <p:tavLst>
                                        <p:tav tm="0">
                                          <p:val>
                                            <p:strVal val="#ppt_x"/>
                                          </p:val>
                                        </p:tav>
                                        <p:tav tm="100000">
                                          <p:val>
                                            <p:strVal val="#ppt_x"/>
                                          </p:val>
                                        </p:tav>
                                      </p:tavLst>
                                    </p:anim>
                                    <p:anim calcmode="lin" valueType="num">
                                      <p:cBhvr>
                                        <p:cTn id="59" dur="1000" fill="hold"/>
                                        <p:tgtEl>
                                          <p:spTgt spid="4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1000"/>
                                        <p:tgtEl>
                                          <p:spTgt spid="41"/>
                                        </p:tgtEl>
                                      </p:cBhvr>
                                    </p:animEffect>
                                    <p:anim calcmode="lin" valueType="num">
                                      <p:cBhvr>
                                        <p:cTn id="63" dur="1000" fill="hold"/>
                                        <p:tgtEl>
                                          <p:spTgt spid="41"/>
                                        </p:tgtEl>
                                        <p:attrNameLst>
                                          <p:attrName>ppt_x</p:attrName>
                                        </p:attrNameLst>
                                      </p:cBhvr>
                                      <p:tavLst>
                                        <p:tav tm="0">
                                          <p:val>
                                            <p:strVal val="#ppt_x"/>
                                          </p:val>
                                        </p:tav>
                                        <p:tav tm="100000">
                                          <p:val>
                                            <p:strVal val="#ppt_x"/>
                                          </p:val>
                                        </p:tav>
                                      </p:tavLst>
                                    </p:anim>
                                    <p:anim calcmode="lin" valueType="num">
                                      <p:cBhvr>
                                        <p:cTn id="64" dur="1000" fill="hold"/>
                                        <p:tgtEl>
                                          <p:spTgt spid="4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xit" presetSubtype="0" fill="hold" grpId="1" nodeType="clickEffect">
                                  <p:stCondLst>
                                    <p:cond delay="0"/>
                                  </p:stCondLst>
                                  <p:childTnLst>
                                    <p:animEffect transition="out" filter="fade">
                                      <p:cBhvr>
                                        <p:cTn id="73" dur="1000"/>
                                        <p:tgtEl>
                                          <p:spTgt spid="44"/>
                                        </p:tgtEl>
                                      </p:cBhvr>
                                    </p:animEffect>
                                    <p:anim calcmode="lin" valueType="num">
                                      <p:cBhvr>
                                        <p:cTn id="74" dur="1000"/>
                                        <p:tgtEl>
                                          <p:spTgt spid="44"/>
                                        </p:tgtEl>
                                        <p:attrNameLst>
                                          <p:attrName>ppt_x</p:attrName>
                                        </p:attrNameLst>
                                      </p:cBhvr>
                                      <p:tavLst>
                                        <p:tav tm="0">
                                          <p:val>
                                            <p:strVal val="ppt_x"/>
                                          </p:val>
                                        </p:tav>
                                        <p:tav tm="100000">
                                          <p:val>
                                            <p:strVal val="ppt_x"/>
                                          </p:val>
                                        </p:tav>
                                      </p:tavLst>
                                    </p:anim>
                                    <p:anim calcmode="lin" valueType="num">
                                      <p:cBhvr>
                                        <p:cTn id="75" dur="1000"/>
                                        <p:tgtEl>
                                          <p:spTgt spid="44"/>
                                        </p:tgtEl>
                                        <p:attrNameLst>
                                          <p:attrName>ppt_y</p:attrName>
                                        </p:attrNameLst>
                                      </p:cBhvr>
                                      <p:tavLst>
                                        <p:tav tm="0">
                                          <p:val>
                                            <p:strVal val="ppt_y"/>
                                          </p:val>
                                        </p:tav>
                                        <p:tav tm="100000">
                                          <p:val>
                                            <p:strVal val="ppt_y+.1"/>
                                          </p:val>
                                        </p:tav>
                                      </p:tavLst>
                                    </p:anim>
                                    <p:set>
                                      <p:cBhvr>
                                        <p:cTn id="76" dur="1" fill="hold">
                                          <p:stCondLst>
                                            <p:cond delay="999"/>
                                          </p:stCondLst>
                                        </p:cTn>
                                        <p:tgtEl>
                                          <p:spTgt spid="44"/>
                                        </p:tgtEl>
                                        <p:attrNameLst>
                                          <p:attrName>style.visibility</p:attrName>
                                        </p:attrNameLst>
                                      </p:cBhvr>
                                      <p:to>
                                        <p:strVal val="hidden"/>
                                      </p:to>
                                    </p:set>
                                  </p:childTnLst>
                                </p:cTn>
                              </p:par>
                              <p:par>
                                <p:cTn id="77" presetID="42" presetClass="exit" presetSubtype="0" fill="hold" grpId="1" nodeType="withEffect">
                                  <p:stCondLst>
                                    <p:cond delay="0"/>
                                  </p:stCondLst>
                                  <p:childTnLst>
                                    <p:animEffect transition="out" filter="fade">
                                      <p:cBhvr>
                                        <p:cTn id="78" dur="1000"/>
                                        <p:tgtEl>
                                          <p:spTgt spid="40"/>
                                        </p:tgtEl>
                                      </p:cBhvr>
                                    </p:animEffect>
                                    <p:anim calcmode="lin" valueType="num">
                                      <p:cBhvr>
                                        <p:cTn id="79" dur="1000"/>
                                        <p:tgtEl>
                                          <p:spTgt spid="40"/>
                                        </p:tgtEl>
                                        <p:attrNameLst>
                                          <p:attrName>ppt_x</p:attrName>
                                        </p:attrNameLst>
                                      </p:cBhvr>
                                      <p:tavLst>
                                        <p:tav tm="0">
                                          <p:val>
                                            <p:strVal val="ppt_x"/>
                                          </p:val>
                                        </p:tav>
                                        <p:tav tm="100000">
                                          <p:val>
                                            <p:strVal val="ppt_x"/>
                                          </p:val>
                                        </p:tav>
                                      </p:tavLst>
                                    </p:anim>
                                    <p:anim calcmode="lin" valueType="num">
                                      <p:cBhvr>
                                        <p:cTn id="80" dur="1000"/>
                                        <p:tgtEl>
                                          <p:spTgt spid="40"/>
                                        </p:tgtEl>
                                        <p:attrNameLst>
                                          <p:attrName>ppt_y</p:attrName>
                                        </p:attrNameLst>
                                      </p:cBhvr>
                                      <p:tavLst>
                                        <p:tav tm="0">
                                          <p:val>
                                            <p:strVal val="ppt_y"/>
                                          </p:val>
                                        </p:tav>
                                        <p:tav tm="100000">
                                          <p:val>
                                            <p:strVal val="ppt_y+.1"/>
                                          </p:val>
                                        </p:tav>
                                      </p:tavLst>
                                    </p:anim>
                                    <p:set>
                                      <p:cBhvr>
                                        <p:cTn id="81" dur="1" fill="hold">
                                          <p:stCondLst>
                                            <p:cond delay="999"/>
                                          </p:stCondLst>
                                        </p:cTn>
                                        <p:tgtEl>
                                          <p:spTgt spid="40"/>
                                        </p:tgtEl>
                                        <p:attrNameLst>
                                          <p:attrName>style.visibility</p:attrName>
                                        </p:attrNameLst>
                                      </p:cBhvr>
                                      <p:to>
                                        <p:strVal val="hidden"/>
                                      </p:to>
                                    </p:set>
                                  </p:childTnLst>
                                </p:cTn>
                              </p:par>
                              <p:par>
                                <p:cTn id="82" presetID="42" presetClass="exit" presetSubtype="0" fill="hold" grpId="1" nodeType="withEffect">
                                  <p:stCondLst>
                                    <p:cond delay="0"/>
                                  </p:stCondLst>
                                  <p:childTnLst>
                                    <p:animEffect transition="out" filter="fade">
                                      <p:cBhvr>
                                        <p:cTn id="83" dur="1000"/>
                                        <p:tgtEl>
                                          <p:spTgt spid="41"/>
                                        </p:tgtEl>
                                      </p:cBhvr>
                                    </p:animEffect>
                                    <p:anim calcmode="lin" valueType="num">
                                      <p:cBhvr>
                                        <p:cTn id="84" dur="1000"/>
                                        <p:tgtEl>
                                          <p:spTgt spid="41"/>
                                        </p:tgtEl>
                                        <p:attrNameLst>
                                          <p:attrName>ppt_x</p:attrName>
                                        </p:attrNameLst>
                                      </p:cBhvr>
                                      <p:tavLst>
                                        <p:tav tm="0">
                                          <p:val>
                                            <p:strVal val="ppt_x"/>
                                          </p:val>
                                        </p:tav>
                                        <p:tav tm="100000">
                                          <p:val>
                                            <p:strVal val="ppt_x"/>
                                          </p:val>
                                        </p:tav>
                                      </p:tavLst>
                                    </p:anim>
                                    <p:anim calcmode="lin" valueType="num">
                                      <p:cBhvr>
                                        <p:cTn id="85" dur="1000"/>
                                        <p:tgtEl>
                                          <p:spTgt spid="41"/>
                                        </p:tgtEl>
                                        <p:attrNameLst>
                                          <p:attrName>ppt_y</p:attrName>
                                        </p:attrNameLst>
                                      </p:cBhvr>
                                      <p:tavLst>
                                        <p:tav tm="0">
                                          <p:val>
                                            <p:strVal val="ppt_y"/>
                                          </p:val>
                                        </p:tav>
                                        <p:tav tm="100000">
                                          <p:val>
                                            <p:strVal val="ppt_y+.1"/>
                                          </p:val>
                                        </p:tav>
                                      </p:tavLst>
                                    </p:anim>
                                    <p:set>
                                      <p:cBhvr>
                                        <p:cTn id="86" dur="1" fill="hold">
                                          <p:stCondLst>
                                            <p:cond delay="999"/>
                                          </p:stCondLst>
                                        </p:cTn>
                                        <p:tgtEl>
                                          <p:spTgt spid="41"/>
                                        </p:tgtEl>
                                        <p:attrNameLst>
                                          <p:attrName>style.visibility</p:attrName>
                                        </p:attrNameLst>
                                      </p:cBhvr>
                                      <p:to>
                                        <p:strVal val="hidden"/>
                                      </p:to>
                                    </p:set>
                                  </p:childTnLst>
                                </p:cTn>
                              </p:par>
                              <p:par>
                                <p:cTn id="87" presetID="42" presetClass="exit" presetSubtype="0" fill="hold" grpId="1" nodeType="withEffect">
                                  <p:stCondLst>
                                    <p:cond delay="0"/>
                                  </p:stCondLst>
                                  <p:childTnLst>
                                    <p:animEffect transition="out" filter="fade">
                                      <p:cBhvr>
                                        <p:cTn id="88" dur="1000"/>
                                        <p:tgtEl>
                                          <p:spTgt spid="38"/>
                                        </p:tgtEl>
                                      </p:cBhvr>
                                    </p:animEffect>
                                    <p:anim calcmode="lin" valueType="num">
                                      <p:cBhvr>
                                        <p:cTn id="89" dur="1000"/>
                                        <p:tgtEl>
                                          <p:spTgt spid="38"/>
                                        </p:tgtEl>
                                        <p:attrNameLst>
                                          <p:attrName>ppt_x</p:attrName>
                                        </p:attrNameLst>
                                      </p:cBhvr>
                                      <p:tavLst>
                                        <p:tav tm="0">
                                          <p:val>
                                            <p:strVal val="ppt_x"/>
                                          </p:val>
                                        </p:tav>
                                        <p:tav tm="100000">
                                          <p:val>
                                            <p:strVal val="ppt_x"/>
                                          </p:val>
                                        </p:tav>
                                      </p:tavLst>
                                    </p:anim>
                                    <p:anim calcmode="lin" valueType="num">
                                      <p:cBhvr>
                                        <p:cTn id="90" dur="1000"/>
                                        <p:tgtEl>
                                          <p:spTgt spid="38"/>
                                        </p:tgtEl>
                                        <p:attrNameLst>
                                          <p:attrName>ppt_y</p:attrName>
                                        </p:attrNameLst>
                                      </p:cBhvr>
                                      <p:tavLst>
                                        <p:tav tm="0">
                                          <p:val>
                                            <p:strVal val="ppt_y"/>
                                          </p:val>
                                        </p:tav>
                                        <p:tav tm="100000">
                                          <p:val>
                                            <p:strVal val="ppt_y+.1"/>
                                          </p:val>
                                        </p:tav>
                                      </p:tavLst>
                                    </p:anim>
                                    <p:set>
                                      <p:cBhvr>
                                        <p:cTn id="91" dur="1" fill="hold">
                                          <p:stCondLst>
                                            <p:cond delay="999"/>
                                          </p:stCondLst>
                                        </p:cTn>
                                        <p:tgtEl>
                                          <p:spTgt spid="38"/>
                                        </p:tgtEl>
                                        <p:attrNameLst>
                                          <p:attrName>style.visibility</p:attrName>
                                        </p:attrNameLst>
                                      </p:cBhvr>
                                      <p:to>
                                        <p:strVal val="hidden"/>
                                      </p:to>
                                    </p:set>
                                  </p:childTnLst>
                                </p:cTn>
                              </p:par>
                            </p:childTnLst>
                          </p:cTn>
                        </p:par>
                        <p:par>
                          <p:cTn id="92" fill="hold">
                            <p:stCondLst>
                              <p:cond delay="1000"/>
                            </p:stCondLst>
                            <p:childTnLst>
                              <p:par>
                                <p:cTn id="93" presetID="42" presetClass="entr" presetSubtype="0" fill="hold" grpId="0" nodeType="after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fade">
                                      <p:cBhvr>
                                        <p:cTn id="95" dur="1000"/>
                                        <p:tgtEl>
                                          <p:spTgt spid="46"/>
                                        </p:tgtEl>
                                      </p:cBhvr>
                                    </p:animEffect>
                                    <p:anim calcmode="lin" valueType="num">
                                      <p:cBhvr>
                                        <p:cTn id="96" dur="1000" fill="hold"/>
                                        <p:tgtEl>
                                          <p:spTgt spid="46"/>
                                        </p:tgtEl>
                                        <p:attrNameLst>
                                          <p:attrName>ppt_x</p:attrName>
                                        </p:attrNameLst>
                                      </p:cBhvr>
                                      <p:tavLst>
                                        <p:tav tm="0">
                                          <p:val>
                                            <p:strVal val="#ppt_x"/>
                                          </p:val>
                                        </p:tav>
                                        <p:tav tm="100000">
                                          <p:val>
                                            <p:strVal val="#ppt_x"/>
                                          </p:val>
                                        </p:tav>
                                      </p:tavLst>
                                    </p:anim>
                                    <p:anim calcmode="lin" valueType="num">
                                      <p:cBhvr>
                                        <p:cTn id="97" dur="1000" fill="hold"/>
                                        <p:tgtEl>
                                          <p:spTgt spid="46"/>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fade">
                                      <p:cBhvr>
                                        <p:cTn id="100" dur="1000"/>
                                        <p:tgtEl>
                                          <p:spTgt spid="47"/>
                                        </p:tgtEl>
                                      </p:cBhvr>
                                    </p:animEffect>
                                    <p:anim calcmode="lin" valueType="num">
                                      <p:cBhvr>
                                        <p:cTn id="101" dur="1000" fill="hold"/>
                                        <p:tgtEl>
                                          <p:spTgt spid="47"/>
                                        </p:tgtEl>
                                        <p:attrNameLst>
                                          <p:attrName>ppt_x</p:attrName>
                                        </p:attrNameLst>
                                      </p:cBhvr>
                                      <p:tavLst>
                                        <p:tav tm="0">
                                          <p:val>
                                            <p:strVal val="#ppt_x"/>
                                          </p:val>
                                        </p:tav>
                                        <p:tav tm="100000">
                                          <p:val>
                                            <p:strVal val="#ppt_x"/>
                                          </p:val>
                                        </p:tav>
                                      </p:tavLst>
                                    </p:anim>
                                    <p:anim calcmode="lin" valueType="num">
                                      <p:cBhvr>
                                        <p:cTn id="102" dur="1000" fill="hold"/>
                                        <p:tgtEl>
                                          <p:spTgt spid="47"/>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fade">
                                      <p:cBhvr>
                                        <p:cTn id="105" dur="1000"/>
                                        <p:tgtEl>
                                          <p:spTgt spid="48"/>
                                        </p:tgtEl>
                                      </p:cBhvr>
                                    </p:animEffect>
                                    <p:anim calcmode="lin" valueType="num">
                                      <p:cBhvr>
                                        <p:cTn id="106" dur="1000" fill="hold"/>
                                        <p:tgtEl>
                                          <p:spTgt spid="48"/>
                                        </p:tgtEl>
                                        <p:attrNameLst>
                                          <p:attrName>ppt_x</p:attrName>
                                        </p:attrNameLst>
                                      </p:cBhvr>
                                      <p:tavLst>
                                        <p:tav tm="0">
                                          <p:val>
                                            <p:strVal val="#ppt_x"/>
                                          </p:val>
                                        </p:tav>
                                        <p:tav tm="100000">
                                          <p:val>
                                            <p:strVal val="#ppt_x"/>
                                          </p:val>
                                        </p:tav>
                                      </p:tavLst>
                                    </p:anim>
                                    <p:anim calcmode="lin" valueType="num">
                                      <p:cBhvr>
                                        <p:cTn id="107" dur="1000" fill="hold"/>
                                        <p:tgtEl>
                                          <p:spTgt spid="48"/>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fade">
                                      <p:cBhvr>
                                        <p:cTn id="110" dur="1000"/>
                                        <p:tgtEl>
                                          <p:spTgt spid="54"/>
                                        </p:tgtEl>
                                      </p:cBhvr>
                                    </p:animEffect>
                                    <p:anim calcmode="lin" valueType="num">
                                      <p:cBhvr>
                                        <p:cTn id="111" dur="1000" fill="hold"/>
                                        <p:tgtEl>
                                          <p:spTgt spid="54"/>
                                        </p:tgtEl>
                                        <p:attrNameLst>
                                          <p:attrName>ppt_x</p:attrName>
                                        </p:attrNameLst>
                                      </p:cBhvr>
                                      <p:tavLst>
                                        <p:tav tm="0">
                                          <p:val>
                                            <p:strVal val="#ppt_x"/>
                                          </p:val>
                                        </p:tav>
                                        <p:tav tm="100000">
                                          <p:val>
                                            <p:strVal val="#ppt_x"/>
                                          </p:val>
                                        </p:tav>
                                      </p:tavLst>
                                    </p:anim>
                                    <p:anim calcmode="lin" valueType="num">
                                      <p:cBhvr>
                                        <p:cTn id="11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xit" presetSubtype="0" fill="hold" grpId="1" nodeType="clickEffect">
                                  <p:stCondLst>
                                    <p:cond delay="0"/>
                                  </p:stCondLst>
                                  <p:childTnLst>
                                    <p:animEffect transition="out" filter="fade">
                                      <p:cBhvr>
                                        <p:cTn id="116" dur="1000"/>
                                        <p:tgtEl>
                                          <p:spTgt spid="46"/>
                                        </p:tgtEl>
                                      </p:cBhvr>
                                    </p:animEffect>
                                    <p:anim calcmode="lin" valueType="num">
                                      <p:cBhvr>
                                        <p:cTn id="117" dur="1000"/>
                                        <p:tgtEl>
                                          <p:spTgt spid="46"/>
                                        </p:tgtEl>
                                        <p:attrNameLst>
                                          <p:attrName>ppt_x</p:attrName>
                                        </p:attrNameLst>
                                      </p:cBhvr>
                                      <p:tavLst>
                                        <p:tav tm="0">
                                          <p:val>
                                            <p:strVal val="ppt_x"/>
                                          </p:val>
                                        </p:tav>
                                        <p:tav tm="100000">
                                          <p:val>
                                            <p:strVal val="ppt_x"/>
                                          </p:val>
                                        </p:tav>
                                      </p:tavLst>
                                    </p:anim>
                                    <p:anim calcmode="lin" valueType="num">
                                      <p:cBhvr>
                                        <p:cTn id="118" dur="1000"/>
                                        <p:tgtEl>
                                          <p:spTgt spid="46"/>
                                        </p:tgtEl>
                                        <p:attrNameLst>
                                          <p:attrName>ppt_y</p:attrName>
                                        </p:attrNameLst>
                                      </p:cBhvr>
                                      <p:tavLst>
                                        <p:tav tm="0">
                                          <p:val>
                                            <p:strVal val="ppt_y"/>
                                          </p:val>
                                        </p:tav>
                                        <p:tav tm="100000">
                                          <p:val>
                                            <p:strVal val="ppt_y+.1"/>
                                          </p:val>
                                        </p:tav>
                                      </p:tavLst>
                                    </p:anim>
                                    <p:set>
                                      <p:cBhvr>
                                        <p:cTn id="119" dur="1" fill="hold">
                                          <p:stCondLst>
                                            <p:cond delay="999"/>
                                          </p:stCondLst>
                                        </p:cTn>
                                        <p:tgtEl>
                                          <p:spTgt spid="46"/>
                                        </p:tgtEl>
                                        <p:attrNameLst>
                                          <p:attrName>style.visibility</p:attrName>
                                        </p:attrNameLst>
                                      </p:cBhvr>
                                      <p:to>
                                        <p:strVal val="hidden"/>
                                      </p:to>
                                    </p:set>
                                  </p:childTnLst>
                                </p:cTn>
                              </p:par>
                              <p:par>
                                <p:cTn id="120" presetID="42" presetClass="exit" presetSubtype="0" fill="hold" grpId="1" nodeType="withEffect">
                                  <p:stCondLst>
                                    <p:cond delay="0"/>
                                  </p:stCondLst>
                                  <p:childTnLst>
                                    <p:animEffect transition="out" filter="fade">
                                      <p:cBhvr>
                                        <p:cTn id="121" dur="1000"/>
                                        <p:tgtEl>
                                          <p:spTgt spid="54"/>
                                        </p:tgtEl>
                                      </p:cBhvr>
                                    </p:animEffect>
                                    <p:anim calcmode="lin" valueType="num">
                                      <p:cBhvr>
                                        <p:cTn id="122" dur="1000"/>
                                        <p:tgtEl>
                                          <p:spTgt spid="54"/>
                                        </p:tgtEl>
                                        <p:attrNameLst>
                                          <p:attrName>ppt_x</p:attrName>
                                        </p:attrNameLst>
                                      </p:cBhvr>
                                      <p:tavLst>
                                        <p:tav tm="0">
                                          <p:val>
                                            <p:strVal val="ppt_x"/>
                                          </p:val>
                                        </p:tav>
                                        <p:tav tm="100000">
                                          <p:val>
                                            <p:strVal val="ppt_x"/>
                                          </p:val>
                                        </p:tav>
                                      </p:tavLst>
                                    </p:anim>
                                    <p:anim calcmode="lin" valueType="num">
                                      <p:cBhvr>
                                        <p:cTn id="123" dur="1000"/>
                                        <p:tgtEl>
                                          <p:spTgt spid="54"/>
                                        </p:tgtEl>
                                        <p:attrNameLst>
                                          <p:attrName>ppt_y</p:attrName>
                                        </p:attrNameLst>
                                      </p:cBhvr>
                                      <p:tavLst>
                                        <p:tav tm="0">
                                          <p:val>
                                            <p:strVal val="ppt_y"/>
                                          </p:val>
                                        </p:tav>
                                        <p:tav tm="100000">
                                          <p:val>
                                            <p:strVal val="ppt_y+.1"/>
                                          </p:val>
                                        </p:tav>
                                      </p:tavLst>
                                    </p:anim>
                                    <p:set>
                                      <p:cBhvr>
                                        <p:cTn id="124" dur="1" fill="hold">
                                          <p:stCondLst>
                                            <p:cond delay="999"/>
                                          </p:stCondLst>
                                        </p:cTn>
                                        <p:tgtEl>
                                          <p:spTgt spid="54"/>
                                        </p:tgtEl>
                                        <p:attrNameLst>
                                          <p:attrName>style.visibility</p:attrName>
                                        </p:attrNameLst>
                                      </p:cBhvr>
                                      <p:to>
                                        <p:strVal val="hidden"/>
                                      </p:to>
                                    </p:set>
                                  </p:childTnLst>
                                </p:cTn>
                              </p:par>
                              <p:par>
                                <p:cTn id="125" presetID="42" presetClass="exit" presetSubtype="0" fill="hold" grpId="1" nodeType="withEffect">
                                  <p:stCondLst>
                                    <p:cond delay="0"/>
                                  </p:stCondLst>
                                  <p:childTnLst>
                                    <p:animEffect transition="out" filter="fade">
                                      <p:cBhvr>
                                        <p:cTn id="126" dur="1000"/>
                                        <p:tgtEl>
                                          <p:spTgt spid="47"/>
                                        </p:tgtEl>
                                      </p:cBhvr>
                                    </p:animEffect>
                                    <p:anim calcmode="lin" valueType="num">
                                      <p:cBhvr>
                                        <p:cTn id="127" dur="1000"/>
                                        <p:tgtEl>
                                          <p:spTgt spid="47"/>
                                        </p:tgtEl>
                                        <p:attrNameLst>
                                          <p:attrName>ppt_x</p:attrName>
                                        </p:attrNameLst>
                                      </p:cBhvr>
                                      <p:tavLst>
                                        <p:tav tm="0">
                                          <p:val>
                                            <p:strVal val="ppt_x"/>
                                          </p:val>
                                        </p:tav>
                                        <p:tav tm="100000">
                                          <p:val>
                                            <p:strVal val="ppt_x"/>
                                          </p:val>
                                        </p:tav>
                                      </p:tavLst>
                                    </p:anim>
                                    <p:anim calcmode="lin" valueType="num">
                                      <p:cBhvr>
                                        <p:cTn id="128" dur="1000"/>
                                        <p:tgtEl>
                                          <p:spTgt spid="47"/>
                                        </p:tgtEl>
                                        <p:attrNameLst>
                                          <p:attrName>ppt_y</p:attrName>
                                        </p:attrNameLst>
                                      </p:cBhvr>
                                      <p:tavLst>
                                        <p:tav tm="0">
                                          <p:val>
                                            <p:strVal val="ppt_y"/>
                                          </p:val>
                                        </p:tav>
                                        <p:tav tm="100000">
                                          <p:val>
                                            <p:strVal val="ppt_y+.1"/>
                                          </p:val>
                                        </p:tav>
                                      </p:tavLst>
                                    </p:anim>
                                    <p:set>
                                      <p:cBhvr>
                                        <p:cTn id="129" dur="1" fill="hold">
                                          <p:stCondLst>
                                            <p:cond delay="999"/>
                                          </p:stCondLst>
                                        </p:cTn>
                                        <p:tgtEl>
                                          <p:spTgt spid="47"/>
                                        </p:tgtEl>
                                        <p:attrNameLst>
                                          <p:attrName>style.visibility</p:attrName>
                                        </p:attrNameLst>
                                      </p:cBhvr>
                                      <p:to>
                                        <p:strVal val="hidden"/>
                                      </p:to>
                                    </p:set>
                                  </p:childTnLst>
                                </p:cTn>
                              </p:par>
                              <p:par>
                                <p:cTn id="130" presetID="42" presetClass="exit" presetSubtype="0" fill="hold" grpId="1" nodeType="withEffect">
                                  <p:stCondLst>
                                    <p:cond delay="0"/>
                                  </p:stCondLst>
                                  <p:childTnLst>
                                    <p:animEffect transition="out" filter="fade">
                                      <p:cBhvr>
                                        <p:cTn id="131" dur="1000"/>
                                        <p:tgtEl>
                                          <p:spTgt spid="48"/>
                                        </p:tgtEl>
                                      </p:cBhvr>
                                    </p:animEffect>
                                    <p:anim calcmode="lin" valueType="num">
                                      <p:cBhvr>
                                        <p:cTn id="132" dur="1000"/>
                                        <p:tgtEl>
                                          <p:spTgt spid="48"/>
                                        </p:tgtEl>
                                        <p:attrNameLst>
                                          <p:attrName>ppt_x</p:attrName>
                                        </p:attrNameLst>
                                      </p:cBhvr>
                                      <p:tavLst>
                                        <p:tav tm="0">
                                          <p:val>
                                            <p:strVal val="ppt_x"/>
                                          </p:val>
                                        </p:tav>
                                        <p:tav tm="100000">
                                          <p:val>
                                            <p:strVal val="ppt_x"/>
                                          </p:val>
                                        </p:tav>
                                      </p:tavLst>
                                    </p:anim>
                                    <p:anim calcmode="lin" valueType="num">
                                      <p:cBhvr>
                                        <p:cTn id="133" dur="1000"/>
                                        <p:tgtEl>
                                          <p:spTgt spid="48"/>
                                        </p:tgtEl>
                                        <p:attrNameLst>
                                          <p:attrName>ppt_y</p:attrName>
                                        </p:attrNameLst>
                                      </p:cBhvr>
                                      <p:tavLst>
                                        <p:tav tm="0">
                                          <p:val>
                                            <p:strVal val="ppt_y"/>
                                          </p:val>
                                        </p:tav>
                                        <p:tav tm="100000">
                                          <p:val>
                                            <p:strVal val="ppt_y+.1"/>
                                          </p:val>
                                        </p:tav>
                                      </p:tavLst>
                                    </p:anim>
                                    <p:set>
                                      <p:cBhvr>
                                        <p:cTn id="134" dur="1" fill="hold">
                                          <p:stCondLst>
                                            <p:cond delay="999"/>
                                          </p:stCondLst>
                                        </p:cTn>
                                        <p:tgtEl>
                                          <p:spTgt spid="48"/>
                                        </p:tgtEl>
                                        <p:attrNameLst>
                                          <p:attrName>style.visibility</p:attrName>
                                        </p:attrNameLst>
                                      </p:cBhvr>
                                      <p:to>
                                        <p:strVal val="hidden"/>
                                      </p:to>
                                    </p:set>
                                  </p:childTnLst>
                                </p:cTn>
                              </p:par>
                            </p:childTnLst>
                          </p:cTn>
                        </p:par>
                        <p:par>
                          <p:cTn id="135" fill="hold">
                            <p:stCondLst>
                              <p:cond delay="1000"/>
                            </p:stCondLst>
                            <p:childTnLst>
                              <p:par>
                                <p:cTn id="136" presetID="42" presetClass="entr" presetSubtype="0" fill="hold" grpId="0" nodeType="afterEffect">
                                  <p:stCondLst>
                                    <p:cond delay="0"/>
                                  </p:stCondLst>
                                  <p:childTnLst>
                                    <p:set>
                                      <p:cBhvr>
                                        <p:cTn id="137" dur="1" fill="hold">
                                          <p:stCondLst>
                                            <p:cond delay="0"/>
                                          </p:stCondLst>
                                        </p:cTn>
                                        <p:tgtEl>
                                          <p:spTgt spid="49"/>
                                        </p:tgtEl>
                                        <p:attrNameLst>
                                          <p:attrName>style.visibility</p:attrName>
                                        </p:attrNameLst>
                                      </p:cBhvr>
                                      <p:to>
                                        <p:strVal val="visible"/>
                                      </p:to>
                                    </p:set>
                                    <p:animEffect transition="in" filter="fade">
                                      <p:cBhvr>
                                        <p:cTn id="138" dur="1000"/>
                                        <p:tgtEl>
                                          <p:spTgt spid="49"/>
                                        </p:tgtEl>
                                      </p:cBhvr>
                                    </p:animEffect>
                                    <p:anim calcmode="lin" valueType="num">
                                      <p:cBhvr>
                                        <p:cTn id="139" dur="1000" fill="hold"/>
                                        <p:tgtEl>
                                          <p:spTgt spid="49"/>
                                        </p:tgtEl>
                                        <p:attrNameLst>
                                          <p:attrName>ppt_x</p:attrName>
                                        </p:attrNameLst>
                                      </p:cBhvr>
                                      <p:tavLst>
                                        <p:tav tm="0">
                                          <p:val>
                                            <p:strVal val="#ppt_x"/>
                                          </p:val>
                                        </p:tav>
                                        <p:tav tm="100000">
                                          <p:val>
                                            <p:strVal val="#ppt_x"/>
                                          </p:val>
                                        </p:tav>
                                      </p:tavLst>
                                    </p:anim>
                                    <p:anim calcmode="lin" valueType="num">
                                      <p:cBhvr>
                                        <p:cTn id="14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xit" presetSubtype="0" fill="hold" grpId="1" nodeType="clickEffect">
                                  <p:stCondLst>
                                    <p:cond delay="0"/>
                                  </p:stCondLst>
                                  <p:childTnLst>
                                    <p:animEffect transition="out" filter="fade">
                                      <p:cBhvr>
                                        <p:cTn id="144" dur="1000"/>
                                        <p:tgtEl>
                                          <p:spTgt spid="49"/>
                                        </p:tgtEl>
                                      </p:cBhvr>
                                    </p:animEffect>
                                    <p:anim calcmode="lin" valueType="num">
                                      <p:cBhvr>
                                        <p:cTn id="145" dur="1000"/>
                                        <p:tgtEl>
                                          <p:spTgt spid="49"/>
                                        </p:tgtEl>
                                        <p:attrNameLst>
                                          <p:attrName>ppt_x</p:attrName>
                                        </p:attrNameLst>
                                      </p:cBhvr>
                                      <p:tavLst>
                                        <p:tav tm="0">
                                          <p:val>
                                            <p:strVal val="ppt_x"/>
                                          </p:val>
                                        </p:tav>
                                        <p:tav tm="100000">
                                          <p:val>
                                            <p:strVal val="ppt_x"/>
                                          </p:val>
                                        </p:tav>
                                      </p:tavLst>
                                    </p:anim>
                                    <p:anim calcmode="lin" valueType="num">
                                      <p:cBhvr>
                                        <p:cTn id="146" dur="1000"/>
                                        <p:tgtEl>
                                          <p:spTgt spid="49"/>
                                        </p:tgtEl>
                                        <p:attrNameLst>
                                          <p:attrName>ppt_y</p:attrName>
                                        </p:attrNameLst>
                                      </p:cBhvr>
                                      <p:tavLst>
                                        <p:tav tm="0">
                                          <p:val>
                                            <p:strVal val="ppt_y"/>
                                          </p:val>
                                        </p:tav>
                                        <p:tav tm="100000">
                                          <p:val>
                                            <p:strVal val="ppt_y+.1"/>
                                          </p:val>
                                        </p:tav>
                                      </p:tavLst>
                                    </p:anim>
                                    <p:set>
                                      <p:cBhvr>
                                        <p:cTn id="147" dur="1" fill="hold">
                                          <p:stCondLst>
                                            <p:cond delay="999"/>
                                          </p:stCondLst>
                                        </p:cTn>
                                        <p:tgtEl>
                                          <p:spTgt spid="49"/>
                                        </p:tgtEl>
                                        <p:attrNameLst>
                                          <p:attrName>style.visibility</p:attrName>
                                        </p:attrNameLst>
                                      </p:cBhvr>
                                      <p:to>
                                        <p:strVal val="hidden"/>
                                      </p:to>
                                    </p:set>
                                  </p:childTnLst>
                                </p:cTn>
                              </p:par>
                              <p:par>
                                <p:cTn id="148" presetID="42"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fade">
                                      <p:cBhvr>
                                        <p:cTn id="150" dur="1000"/>
                                        <p:tgtEl>
                                          <p:spTgt spid="51"/>
                                        </p:tgtEl>
                                      </p:cBhvr>
                                    </p:animEffect>
                                    <p:anim calcmode="lin" valueType="num">
                                      <p:cBhvr>
                                        <p:cTn id="151" dur="1000" fill="hold"/>
                                        <p:tgtEl>
                                          <p:spTgt spid="51"/>
                                        </p:tgtEl>
                                        <p:attrNameLst>
                                          <p:attrName>ppt_x</p:attrName>
                                        </p:attrNameLst>
                                      </p:cBhvr>
                                      <p:tavLst>
                                        <p:tav tm="0">
                                          <p:val>
                                            <p:strVal val="#ppt_x"/>
                                          </p:val>
                                        </p:tav>
                                        <p:tav tm="100000">
                                          <p:val>
                                            <p:strVal val="#ppt_x"/>
                                          </p:val>
                                        </p:tav>
                                      </p:tavLst>
                                    </p:anim>
                                    <p:anim calcmode="lin" valueType="num">
                                      <p:cBhvr>
                                        <p:cTn id="152" dur="1000" fill="hold"/>
                                        <p:tgtEl>
                                          <p:spTgt spid="51"/>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52"/>
                                        </p:tgtEl>
                                        <p:attrNameLst>
                                          <p:attrName>style.visibility</p:attrName>
                                        </p:attrNameLst>
                                      </p:cBhvr>
                                      <p:to>
                                        <p:strVal val="visible"/>
                                      </p:to>
                                    </p:set>
                                    <p:animEffect transition="in" filter="fade">
                                      <p:cBhvr>
                                        <p:cTn id="155" dur="1000"/>
                                        <p:tgtEl>
                                          <p:spTgt spid="52"/>
                                        </p:tgtEl>
                                      </p:cBhvr>
                                    </p:animEffect>
                                    <p:anim calcmode="lin" valueType="num">
                                      <p:cBhvr>
                                        <p:cTn id="156" dur="1000" fill="hold"/>
                                        <p:tgtEl>
                                          <p:spTgt spid="52"/>
                                        </p:tgtEl>
                                        <p:attrNameLst>
                                          <p:attrName>ppt_x</p:attrName>
                                        </p:attrNameLst>
                                      </p:cBhvr>
                                      <p:tavLst>
                                        <p:tav tm="0">
                                          <p:val>
                                            <p:strVal val="#ppt_x"/>
                                          </p:val>
                                        </p:tav>
                                        <p:tav tm="100000">
                                          <p:val>
                                            <p:strVal val="#ppt_x"/>
                                          </p:val>
                                        </p:tav>
                                      </p:tavLst>
                                    </p:anim>
                                    <p:anim calcmode="lin" valueType="num">
                                      <p:cBhvr>
                                        <p:cTn id="157" dur="1000" fill="hold"/>
                                        <p:tgtEl>
                                          <p:spTgt spid="52"/>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fade">
                                      <p:cBhvr>
                                        <p:cTn id="160" dur="1000"/>
                                        <p:tgtEl>
                                          <p:spTgt spid="50"/>
                                        </p:tgtEl>
                                      </p:cBhvr>
                                    </p:animEffect>
                                    <p:anim calcmode="lin" valueType="num">
                                      <p:cBhvr>
                                        <p:cTn id="161" dur="1000" fill="hold"/>
                                        <p:tgtEl>
                                          <p:spTgt spid="50"/>
                                        </p:tgtEl>
                                        <p:attrNameLst>
                                          <p:attrName>ppt_x</p:attrName>
                                        </p:attrNameLst>
                                      </p:cBhvr>
                                      <p:tavLst>
                                        <p:tav tm="0">
                                          <p:val>
                                            <p:strVal val="#ppt_x"/>
                                          </p:val>
                                        </p:tav>
                                        <p:tav tm="100000">
                                          <p:val>
                                            <p:strVal val="#ppt_x"/>
                                          </p:val>
                                        </p:tav>
                                      </p:tavLst>
                                    </p:anim>
                                    <p:anim calcmode="lin" valueType="num">
                                      <p:cBhvr>
                                        <p:cTn id="162"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xit" presetSubtype="0" fill="hold" grpId="1" nodeType="clickEffect">
                                  <p:stCondLst>
                                    <p:cond delay="0"/>
                                  </p:stCondLst>
                                  <p:childTnLst>
                                    <p:animEffect transition="out" filter="fade">
                                      <p:cBhvr>
                                        <p:cTn id="166" dur="1000"/>
                                        <p:tgtEl>
                                          <p:spTgt spid="51"/>
                                        </p:tgtEl>
                                      </p:cBhvr>
                                    </p:animEffect>
                                    <p:anim calcmode="lin" valueType="num">
                                      <p:cBhvr>
                                        <p:cTn id="167" dur="1000"/>
                                        <p:tgtEl>
                                          <p:spTgt spid="51"/>
                                        </p:tgtEl>
                                        <p:attrNameLst>
                                          <p:attrName>ppt_x</p:attrName>
                                        </p:attrNameLst>
                                      </p:cBhvr>
                                      <p:tavLst>
                                        <p:tav tm="0">
                                          <p:val>
                                            <p:strVal val="ppt_x"/>
                                          </p:val>
                                        </p:tav>
                                        <p:tav tm="100000">
                                          <p:val>
                                            <p:strVal val="ppt_x"/>
                                          </p:val>
                                        </p:tav>
                                      </p:tavLst>
                                    </p:anim>
                                    <p:anim calcmode="lin" valueType="num">
                                      <p:cBhvr>
                                        <p:cTn id="168" dur="1000"/>
                                        <p:tgtEl>
                                          <p:spTgt spid="51"/>
                                        </p:tgtEl>
                                        <p:attrNameLst>
                                          <p:attrName>ppt_y</p:attrName>
                                        </p:attrNameLst>
                                      </p:cBhvr>
                                      <p:tavLst>
                                        <p:tav tm="0">
                                          <p:val>
                                            <p:strVal val="ppt_y"/>
                                          </p:val>
                                        </p:tav>
                                        <p:tav tm="100000">
                                          <p:val>
                                            <p:strVal val="ppt_y+.1"/>
                                          </p:val>
                                        </p:tav>
                                      </p:tavLst>
                                    </p:anim>
                                    <p:set>
                                      <p:cBhvr>
                                        <p:cTn id="169" dur="1" fill="hold">
                                          <p:stCondLst>
                                            <p:cond delay="999"/>
                                          </p:stCondLst>
                                        </p:cTn>
                                        <p:tgtEl>
                                          <p:spTgt spid="51"/>
                                        </p:tgtEl>
                                        <p:attrNameLst>
                                          <p:attrName>style.visibility</p:attrName>
                                        </p:attrNameLst>
                                      </p:cBhvr>
                                      <p:to>
                                        <p:strVal val="hidden"/>
                                      </p:to>
                                    </p:set>
                                  </p:childTnLst>
                                </p:cTn>
                              </p:par>
                              <p:par>
                                <p:cTn id="170" presetID="42" presetClass="exit" presetSubtype="0" fill="hold" grpId="1" nodeType="withEffect">
                                  <p:stCondLst>
                                    <p:cond delay="0"/>
                                  </p:stCondLst>
                                  <p:childTnLst>
                                    <p:animEffect transition="out" filter="fade">
                                      <p:cBhvr>
                                        <p:cTn id="171" dur="1000"/>
                                        <p:tgtEl>
                                          <p:spTgt spid="52"/>
                                        </p:tgtEl>
                                      </p:cBhvr>
                                    </p:animEffect>
                                    <p:anim calcmode="lin" valueType="num">
                                      <p:cBhvr>
                                        <p:cTn id="172" dur="1000"/>
                                        <p:tgtEl>
                                          <p:spTgt spid="52"/>
                                        </p:tgtEl>
                                        <p:attrNameLst>
                                          <p:attrName>ppt_x</p:attrName>
                                        </p:attrNameLst>
                                      </p:cBhvr>
                                      <p:tavLst>
                                        <p:tav tm="0">
                                          <p:val>
                                            <p:strVal val="ppt_x"/>
                                          </p:val>
                                        </p:tav>
                                        <p:tav tm="100000">
                                          <p:val>
                                            <p:strVal val="ppt_x"/>
                                          </p:val>
                                        </p:tav>
                                      </p:tavLst>
                                    </p:anim>
                                    <p:anim calcmode="lin" valueType="num">
                                      <p:cBhvr>
                                        <p:cTn id="173" dur="1000"/>
                                        <p:tgtEl>
                                          <p:spTgt spid="52"/>
                                        </p:tgtEl>
                                        <p:attrNameLst>
                                          <p:attrName>ppt_y</p:attrName>
                                        </p:attrNameLst>
                                      </p:cBhvr>
                                      <p:tavLst>
                                        <p:tav tm="0">
                                          <p:val>
                                            <p:strVal val="ppt_y"/>
                                          </p:val>
                                        </p:tav>
                                        <p:tav tm="100000">
                                          <p:val>
                                            <p:strVal val="ppt_y+.1"/>
                                          </p:val>
                                        </p:tav>
                                      </p:tavLst>
                                    </p:anim>
                                    <p:set>
                                      <p:cBhvr>
                                        <p:cTn id="174" dur="1" fill="hold">
                                          <p:stCondLst>
                                            <p:cond delay="999"/>
                                          </p:stCondLst>
                                        </p:cTn>
                                        <p:tgtEl>
                                          <p:spTgt spid="52"/>
                                        </p:tgtEl>
                                        <p:attrNameLst>
                                          <p:attrName>style.visibility</p:attrName>
                                        </p:attrNameLst>
                                      </p:cBhvr>
                                      <p:to>
                                        <p:strVal val="hidden"/>
                                      </p:to>
                                    </p:set>
                                  </p:childTnLst>
                                </p:cTn>
                              </p:par>
                              <p:par>
                                <p:cTn id="175" presetID="42" presetClass="exit" presetSubtype="0" fill="hold" grpId="1" nodeType="withEffect">
                                  <p:stCondLst>
                                    <p:cond delay="0"/>
                                  </p:stCondLst>
                                  <p:childTnLst>
                                    <p:animEffect transition="out" filter="fade">
                                      <p:cBhvr>
                                        <p:cTn id="176" dur="1000"/>
                                        <p:tgtEl>
                                          <p:spTgt spid="50"/>
                                        </p:tgtEl>
                                      </p:cBhvr>
                                    </p:animEffect>
                                    <p:anim calcmode="lin" valueType="num">
                                      <p:cBhvr>
                                        <p:cTn id="177" dur="1000"/>
                                        <p:tgtEl>
                                          <p:spTgt spid="50"/>
                                        </p:tgtEl>
                                        <p:attrNameLst>
                                          <p:attrName>ppt_x</p:attrName>
                                        </p:attrNameLst>
                                      </p:cBhvr>
                                      <p:tavLst>
                                        <p:tav tm="0">
                                          <p:val>
                                            <p:strVal val="ppt_x"/>
                                          </p:val>
                                        </p:tav>
                                        <p:tav tm="100000">
                                          <p:val>
                                            <p:strVal val="ppt_x"/>
                                          </p:val>
                                        </p:tav>
                                      </p:tavLst>
                                    </p:anim>
                                    <p:anim calcmode="lin" valueType="num">
                                      <p:cBhvr>
                                        <p:cTn id="178" dur="1000"/>
                                        <p:tgtEl>
                                          <p:spTgt spid="50"/>
                                        </p:tgtEl>
                                        <p:attrNameLst>
                                          <p:attrName>ppt_y</p:attrName>
                                        </p:attrNameLst>
                                      </p:cBhvr>
                                      <p:tavLst>
                                        <p:tav tm="0">
                                          <p:val>
                                            <p:strVal val="ppt_y"/>
                                          </p:val>
                                        </p:tav>
                                        <p:tav tm="100000">
                                          <p:val>
                                            <p:strVal val="ppt_y+.1"/>
                                          </p:val>
                                        </p:tav>
                                      </p:tavLst>
                                    </p:anim>
                                    <p:set>
                                      <p:cBhvr>
                                        <p:cTn id="179" dur="1" fill="hold">
                                          <p:stCondLst>
                                            <p:cond delay="999"/>
                                          </p:stCondLst>
                                        </p:cTn>
                                        <p:tgtEl>
                                          <p:spTgt spid="50"/>
                                        </p:tgtEl>
                                        <p:attrNameLst>
                                          <p:attrName>style.visibility</p:attrName>
                                        </p:attrNameLst>
                                      </p:cBhvr>
                                      <p:to>
                                        <p:strVal val="hidden"/>
                                      </p:to>
                                    </p:set>
                                  </p:childTnLst>
                                </p:cTn>
                              </p:par>
                            </p:childTnLst>
                          </p:cTn>
                        </p:par>
                        <p:par>
                          <p:cTn id="180" fill="hold">
                            <p:stCondLst>
                              <p:cond delay="1000"/>
                            </p:stCondLst>
                            <p:childTnLst>
                              <p:par>
                                <p:cTn id="181" presetID="42" presetClass="entr" presetSubtype="0" fill="hold" grpId="0" nodeType="afterEffect">
                                  <p:stCondLst>
                                    <p:cond delay="0"/>
                                  </p:stCondLst>
                                  <p:childTnLst>
                                    <p:set>
                                      <p:cBhvr>
                                        <p:cTn id="182" dur="1" fill="hold">
                                          <p:stCondLst>
                                            <p:cond delay="0"/>
                                          </p:stCondLst>
                                        </p:cTn>
                                        <p:tgtEl>
                                          <p:spTgt spid="53"/>
                                        </p:tgtEl>
                                        <p:attrNameLst>
                                          <p:attrName>style.visibility</p:attrName>
                                        </p:attrNameLst>
                                      </p:cBhvr>
                                      <p:to>
                                        <p:strVal val="visible"/>
                                      </p:to>
                                    </p:set>
                                    <p:animEffect transition="in" filter="fade">
                                      <p:cBhvr>
                                        <p:cTn id="183" dur="1000"/>
                                        <p:tgtEl>
                                          <p:spTgt spid="53"/>
                                        </p:tgtEl>
                                      </p:cBhvr>
                                    </p:animEffect>
                                    <p:anim calcmode="lin" valueType="num">
                                      <p:cBhvr>
                                        <p:cTn id="184" dur="1000" fill="hold"/>
                                        <p:tgtEl>
                                          <p:spTgt spid="53"/>
                                        </p:tgtEl>
                                        <p:attrNameLst>
                                          <p:attrName>ppt_x</p:attrName>
                                        </p:attrNameLst>
                                      </p:cBhvr>
                                      <p:tavLst>
                                        <p:tav tm="0">
                                          <p:val>
                                            <p:strVal val="#ppt_x"/>
                                          </p:val>
                                        </p:tav>
                                        <p:tav tm="100000">
                                          <p:val>
                                            <p:strVal val="#ppt_x"/>
                                          </p:val>
                                        </p:tav>
                                      </p:tavLst>
                                    </p:anim>
                                    <p:anim calcmode="lin" valueType="num">
                                      <p:cBhvr>
                                        <p:cTn id="18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4" grpId="0" animBg="1"/>
      <p:bldP spid="5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457200" y="352425"/>
            <a:ext cx="8229600"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计算机系统基础</a:t>
            </a:r>
            <a:r>
              <a:rPr kumimoji="0" lang="en-US" altLang="zh-CN" sz="3200" b="1" i="0" u="none" strike="noStrike" kern="0" cap="none" spc="0" normalizeH="0" baseline="0" noProof="0" dirty="0" smtClean="0">
                <a:ln>
                  <a:noFill/>
                </a:ln>
                <a:solidFill>
                  <a:srgbClr val="CC3300"/>
                </a:solidFill>
                <a:effectLst/>
                <a:uLnTx/>
                <a:uFillTx/>
                <a:latin typeface="黑体" panose="02010609060101010101" pitchFamily="49" charset="-122"/>
                <a:ea typeface="黑体" panose="02010609060101010101" pitchFamily="49" charset="-122"/>
                <a:cs typeface="+mj-cs"/>
              </a:rPr>
              <a:t>—</a:t>
            </a:r>
            <a:r>
              <a:rPr kumimoji="0" lang="zh-CN" altLang="en-US" sz="3200" b="1" i="0" u="none" strike="noStrike" kern="0" cap="none" spc="0" normalizeH="0" baseline="0" noProof="0" dirty="0" smtClean="0">
                <a:ln>
                  <a:noFill/>
                </a:ln>
                <a:solidFill>
                  <a:srgbClr val="0066CC"/>
                </a:solidFill>
                <a:effectLst/>
                <a:uLnTx/>
                <a:uFillTx/>
                <a:latin typeface="Arial" panose="020B0604020202020204"/>
                <a:ea typeface="黑体" panose="02010609060101010101" pitchFamily="49" charset="-122"/>
                <a:cs typeface="+mj-cs"/>
              </a:rPr>
              <a:t>从程序员角度认识系统</a:t>
            </a:r>
          </a:p>
        </p:txBody>
      </p:sp>
      <p:sp>
        <p:nvSpPr>
          <p:cNvPr id="10" name="Rectangle 3"/>
          <p:cNvSpPr txBox="1">
            <a:spLocks noChangeArrowheads="1"/>
          </p:cNvSpPr>
          <p:nvPr/>
        </p:nvSpPr>
        <p:spPr bwMode="auto">
          <a:xfrm>
            <a:off x="385763" y="1219200"/>
            <a:ext cx="8461375" cy="53594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05000"/>
              </a:lnSpc>
              <a:spcBef>
                <a:spcPct val="30000"/>
              </a:spcBef>
              <a:spcAft>
                <a:spcPct val="0"/>
              </a:spcAft>
              <a:buClrTx/>
              <a:buSzTx/>
              <a:buFontTx/>
              <a:buChar char="•"/>
              <a:defRPr/>
            </a:pP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目标：</a:t>
            </a:r>
          </a:p>
          <a:p>
            <a:pPr marL="342900" marR="0" lvl="0" indent="-342900" algn="l" defTabSz="914400" rtl="0" eaLnBrk="0" fontAlgn="base" latinLnBrk="0" hangingPunct="0">
              <a:lnSpc>
                <a:spcPct val="105000"/>
              </a:lnSpc>
              <a:spcBef>
                <a:spcPct val="30000"/>
              </a:spcBef>
              <a:spcAft>
                <a:spcPct val="0"/>
              </a:spcAft>
              <a:buClrTx/>
              <a:buSzTx/>
              <a:buFontTx/>
              <a:buNone/>
              <a:defRPr/>
            </a:pPr>
            <a:r>
              <a:rPr kumimoji="0" lang="zh-CN" altLang="en-US" sz="2400" b="1" i="0" u="none" strike="noStrike" kern="0" cap="none" spc="0" normalizeH="0" baseline="0" noProof="0" dirty="0" smtClean="0">
                <a:ln>
                  <a:noFill/>
                </a:ln>
                <a:solidFill>
                  <a:srgbClr val="996600"/>
                </a:solidFill>
                <a:effectLst/>
                <a:uLnTx/>
                <a:uFillTx/>
                <a:latin typeface="微软雅黑" panose="020B0503020204020204" charset="-122"/>
                <a:ea typeface="微软雅黑" panose="020B0503020204020204" charset="-122"/>
                <a:cs typeface="+mn-cs"/>
              </a:rPr>
              <a:t>    培养学生的</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系统能力</a:t>
            </a:r>
            <a:r>
              <a:rPr kumimoji="0" lang="zh-CN" altLang="en-US" sz="2400" b="1" i="0" u="none" strike="noStrike" kern="0" cap="none" spc="0" normalizeH="0" baseline="0" noProof="0" dirty="0" smtClean="0">
                <a:ln>
                  <a:noFill/>
                </a:ln>
                <a:solidFill>
                  <a:srgbClr val="996600"/>
                </a:solidFill>
                <a:effectLst/>
                <a:uLnTx/>
                <a:uFillTx/>
                <a:latin typeface="微软雅黑" panose="020B0503020204020204" charset="-122"/>
                <a:ea typeface="微软雅黑" panose="020B0503020204020204" charset="-122"/>
                <a:cs typeface="+mn-cs"/>
              </a:rPr>
              <a:t>，使其成为一个</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“高效”程序员</a:t>
            </a:r>
            <a:r>
              <a:rPr kumimoji="0" lang="zh-CN" altLang="en-US" sz="2400" b="1" i="0" u="none" strike="noStrike" kern="0" cap="none" spc="0" normalizeH="0" baseline="0" noProof="0" dirty="0" smtClean="0">
                <a:ln>
                  <a:noFill/>
                </a:ln>
                <a:solidFill>
                  <a:srgbClr val="996600"/>
                </a:solidFill>
                <a:effectLst/>
                <a:uLnTx/>
                <a:uFillTx/>
                <a:latin typeface="微软雅黑" panose="020B0503020204020204" charset="-122"/>
                <a:ea typeface="微软雅黑" panose="020B0503020204020204" charset="-122"/>
                <a:cs typeface="+mn-cs"/>
              </a:rPr>
              <a:t>，在程序调试、性能提升、程序移植和健壮性等方面成为高手；建立扎实的计算机系统概念，为后续的</a:t>
            </a:r>
            <a:r>
              <a:rPr kumimoji="0" lang="en-US" altLang="zh-CN" sz="2400" b="1" i="0" u="none" strike="noStrike" kern="0" cap="none" spc="0" normalizeH="0" baseline="0" noProof="0" dirty="0" smtClean="0">
                <a:ln>
                  <a:noFill/>
                </a:ln>
                <a:solidFill>
                  <a:srgbClr val="996600"/>
                </a:solidFill>
                <a:effectLst/>
                <a:uLnTx/>
                <a:uFillTx/>
                <a:latin typeface="微软雅黑" panose="020B0503020204020204" charset="-122"/>
                <a:ea typeface="微软雅黑" panose="020B0503020204020204" charset="-122"/>
                <a:cs typeface="+mn-cs"/>
              </a:rPr>
              <a:t>OS</a:t>
            </a:r>
            <a:r>
              <a:rPr kumimoji="0" lang="zh-CN" altLang="en-US" sz="2400" b="1" i="0" u="none" strike="noStrike" kern="0" cap="none" spc="0" normalizeH="0" baseline="0" noProof="0" dirty="0" smtClean="0">
                <a:ln>
                  <a:noFill/>
                </a:ln>
                <a:solidFill>
                  <a:srgbClr val="996600"/>
                </a:solidFill>
                <a:effectLst/>
                <a:uLnTx/>
                <a:uFillTx/>
                <a:latin typeface="微软雅黑" panose="020B0503020204020204" charset="-122"/>
                <a:ea typeface="微软雅黑" panose="020B0503020204020204" charset="-122"/>
                <a:cs typeface="+mn-cs"/>
              </a:rPr>
              <a:t>、编译、体系结构等课程打下坚实基础</a:t>
            </a:r>
          </a:p>
          <a:p>
            <a:pPr marL="342900" marR="0" lvl="0" indent="-342900" algn="l" defTabSz="914400" rtl="0" eaLnBrk="0" fontAlgn="base" latinLnBrk="0" hangingPunct="0">
              <a:lnSpc>
                <a:spcPct val="105000"/>
              </a:lnSpc>
              <a:spcBef>
                <a:spcPct val="30000"/>
              </a:spcBef>
              <a:spcAft>
                <a:spcPct val="0"/>
              </a:spcAft>
              <a:buClrTx/>
              <a:buSzTx/>
              <a:buFontTx/>
              <a:buChar char="•"/>
              <a:defRPr/>
            </a:pPr>
            <a:endParaRPr kumimoji="0" lang="zh-CN" altLang="en-US" sz="24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5000"/>
              </a:lnSpc>
              <a:spcBef>
                <a:spcPct val="30000"/>
              </a:spcBef>
              <a:spcAft>
                <a:spcPct val="0"/>
              </a:spcAft>
              <a:buClrTx/>
              <a:buSzTx/>
              <a:buFontTx/>
              <a:buChar char="•"/>
              <a:defRPr/>
            </a:pP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以 </a:t>
            </a:r>
            <a:r>
              <a:rPr kumimoji="0" lang="en-US" altLang="zh-CN" sz="2400" b="1" i="0" u="none" strike="noStrike" kern="0" cap="none" spc="0" normalizeH="0" baseline="0" noProof="0" dirty="0" smtClean="0">
                <a:ln>
                  <a:noFill/>
                </a:ln>
                <a:solidFill>
                  <a:srgbClr val="008000"/>
                </a:solidFill>
                <a:effectLst/>
                <a:uLnTx/>
                <a:uFillTx/>
                <a:latin typeface="微软雅黑" panose="020B0503020204020204" charset="-122"/>
                <a:ea typeface="微软雅黑" panose="020B0503020204020204" charset="-122"/>
                <a:cs typeface="+mn-cs"/>
              </a:rPr>
              <a:t>IA-64+Linux+C+gcc</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为平台</a:t>
            </a:r>
            <a:r>
              <a:rPr kumimoji="0" lang="zh-CN" altLang="en-US" sz="2400" b="1" i="0" u="none" strike="noStrike" kern="0" cap="none" spc="0" normalizeH="0" baseline="0" noProof="0" dirty="0" smtClean="0">
                <a:ln>
                  <a:noFill/>
                </a:ln>
                <a:solidFill>
                  <a:srgbClr val="007434"/>
                </a:solidFill>
                <a:effectLst/>
                <a:uLnTx/>
                <a:uFillTx/>
                <a:latin typeface="微软雅黑" panose="020B0503020204020204" charset="-122"/>
                <a:ea typeface="微软雅黑" panose="020B0503020204020204" charset="-122"/>
                <a:cs typeface="+mn-cs"/>
              </a:rPr>
              <a:t>（开源项目平台）</a:t>
            </a:r>
            <a:endParaRPr kumimoji="0" lang="en-US" altLang="zh-CN" sz="2400" b="1" i="0" u="none" strike="noStrike" kern="0" cap="none" spc="0" normalizeH="0" baseline="0" noProof="0" dirty="0" smtClean="0">
              <a:ln>
                <a:noFill/>
              </a:ln>
              <a:solidFill>
                <a:srgbClr val="0000FF"/>
              </a:solidFill>
              <a:effectLst/>
              <a:uLnTx/>
              <a:uFillTx/>
              <a:latin typeface="Arial" panose="020B0604020202020204"/>
              <a:ea typeface="微软雅黑" panose="020B0503020204020204" charset="-122"/>
              <a:cs typeface="+mn-cs"/>
            </a:endParaRPr>
          </a:p>
          <a:p>
            <a:pPr marL="342900" marR="0" lvl="0" indent="-342900" algn="l" defTabSz="914400" rtl="0" eaLnBrk="0" fontAlgn="base" latinLnBrk="0" hangingPunct="0">
              <a:lnSpc>
                <a:spcPct val="105000"/>
              </a:lnSpc>
              <a:spcBef>
                <a:spcPct val="30000"/>
              </a:spcBef>
              <a:spcAft>
                <a:spcPct val="0"/>
              </a:spcAft>
              <a:buClrTx/>
              <a:buSzTx/>
              <a:buFontTx/>
              <a:buChar char="•"/>
              <a:defRPr/>
            </a:pP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思路：</a:t>
            </a:r>
          </a:p>
          <a:p>
            <a:pPr marL="342900" marR="0" lvl="0" indent="-342900" algn="l" defTabSz="914400" rtl="0" eaLnBrk="0" fontAlgn="base" latinLnBrk="0" hangingPunct="0">
              <a:lnSpc>
                <a:spcPct val="105000"/>
              </a:lnSpc>
              <a:spcBef>
                <a:spcPct val="30000"/>
              </a:spcBef>
              <a:spcAft>
                <a:spcPct val="0"/>
              </a:spcAft>
              <a:buClrTx/>
              <a:buSzTx/>
              <a:buFontTx/>
              <a:buNone/>
              <a:defRPr/>
            </a:pPr>
            <a:r>
              <a:rPr kumimoji="0" lang="zh-CN" altLang="en-US" sz="2400" b="1" i="0" u="none" strike="noStrike" kern="0" cap="none" spc="0" normalizeH="0" baseline="0" noProof="0" dirty="0" smtClean="0">
                <a:ln>
                  <a:noFill/>
                </a:ln>
                <a:solidFill>
                  <a:srgbClr val="CC3300"/>
                </a:solidFill>
                <a:effectLst/>
                <a:uLnTx/>
                <a:uFillTx/>
                <a:latin typeface="微软雅黑" panose="020B0503020204020204" charset="-122"/>
                <a:ea typeface="微软雅黑" panose="020B0503020204020204" charset="-122"/>
                <a:cs typeface="+mn-cs"/>
              </a:rPr>
              <a:t>    </a:t>
            </a:r>
            <a:r>
              <a:rPr kumimoji="0" lang="zh-CN" altLang="en-US" sz="2400" b="1" i="0" u="none" strike="noStrike" kern="0" cap="none" spc="0" normalizeH="0" baseline="0" noProof="0" dirty="0" smtClean="0">
                <a:ln>
                  <a:noFill/>
                </a:ln>
                <a:solidFill>
                  <a:srgbClr val="996600"/>
                </a:solidFill>
                <a:effectLst/>
                <a:uLnTx/>
                <a:uFillTx/>
                <a:latin typeface="微软雅黑" panose="020B0503020204020204" charset="-122"/>
                <a:ea typeface="微软雅黑" panose="020B0503020204020204" charset="-122"/>
                <a:cs typeface="+mn-cs"/>
              </a:rPr>
              <a:t>在程序与执行机制之间的</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建立关联</a:t>
            </a:r>
            <a:r>
              <a:rPr kumimoji="0" lang="zh-CN" altLang="en-US" sz="2400" b="1" i="0" u="none" strike="noStrike" kern="0" cap="none" spc="0" normalizeH="0" baseline="0" noProof="0" dirty="0" smtClean="0">
                <a:ln>
                  <a:noFill/>
                </a:ln>
                <a:solidFill>
                  <a:srgbClr val="996600"/>
                </a:solidFill>
                <a:effectLst/>
                <a:uLnTx/>
                <a:uFillTx/>
                <a:latin typeface="微软雅黑" panose="020B0503020204020204" charset="-122"/>
                <a:ea typeface="微软雅黑" panose="020B0503020204020204" charset="-122"/>
                <a:cs typeface="+mn-cs"/>
              </a:rPr>
              <a:t>，</a:t>
            </a:r>
            <a:r>
              <a:rPr kumimoji="0" lang="zh-CN" altLang="en-US" sz="2400" b="1"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强化理解</a:t>
            </a:r>
            <a:r>
              <a:rPr kumimoji="0" lang="zh-CN" altLang="en-US" sz="2400" b="1" i="0" u="none" strike="noStrike" kern="0" cap="none" spc="0" normalizeH="0" baseline="0" noProof="0" dirty="0" smtClean="0">
                <a:ln>
                  <a:noFill/>
                </a:ln>
                <a:solidFill>
                  <a:srgbClr val="996600"/>
                </a:solidFill>
                <a:effectLst/>
                <a:uLnTx/>
                <a:uFillTx/>
                <a:latin typeface="微软雅黑" panose="020B0503020204020204" charset="-122"/>
                <a:ea typeface="微软雅黑" panose="020B0503020204020204" charset="-122"/>
                <a:cs typeface="+mn-cs"/>
              </a:rPr>
              <a:t>而不是记忆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linds(horizontal)">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blinds(horizontal)">
                                      <p:cBhvr>
                                        <p:cTn id="2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0"/>
          <p:cNvPicPr>
            <a:picLocks noChangeAspect="1" noChangeArrowheads="1"/>
          </p:cNvPicPr>
          <p:nvPr/>
        </p:nvPicPr>
        <p:blipFill>
          <a:blip r:embed="rId2"/>
          <a:srcRect/>
          <a:stretch>
            <a:fillRect/>
          </a:stretch>
        </p:blipFill>
        <p:spPr bwMode="auto">
          <a:xfrm>
            <a:off x="3276601" y="3080808"/>
            <a:ext cx="5867400" cy="2139950"/>
          </a:xfrm>
          <a:prstGeom prst="rect">
            <a:avLst/>
          </a:prstGeom>
          <a:noFill/>
        </p:spPr>
      </p:pic>
      <p:sp>
        <p:nvSpPr>
          <p:cNvPr id="6" name="Rectangle 4"/>
          <p:cNvSpPr>
            <a:spLocks noChangeArrowheads="1"/>
          </p:cNvSpPr>
          <p:nvPr/>
        </p:nvSpPr>
        <p:spPr bwMode="auto">
          <a:xfrm>
            <a:off x="179388" y="819150"/>
            <a:ext cx="4167187" cy="2835275"/>
          </a:xfrm>
          <a:prstGeom prst="rect">
            <a:avLst/>
          </a:prstGeom>
          <a:noFill/>
          <a:ln w="9525">
            <a:noFill/>
            <a:miter lim="800000"/>
          </a:ln>
        </p:spPr>
        <p:txBody>
          <a:bodyPr/>
          <a:lstStyle/>
          <a:p>
            <a:pPr marL="342900" indent="-342900" algn="l" eaLnBrk="0" hangingPunct="0">
              <a:spcBef>
                <a:spcPct val="10000"/>
              </a:spcBef>
            </a:pPr>
            <a:r>
              <a:rPr lang="en-US" altLang="zh-CN" sz="2200" b="1" dirty="0">
                <a:solidFill>
                  <a:schemeClr val="accent2"/>
                </a:solidFill>
              </a:rPr>
              <a:t>/*---</a:t>
            </a:r>
            <a:r>
              <a:rPr lang="en-US" altLang="zh-CN" sz="2200" b="1" dirty="0" err="1">
                <a:solidFill>
                  <a:schemeClr val="accent2"/>
                </a:solidFill>
              </a:rPr>
              <a:t>sum.c</a:t>
            </a:r>
            <a:r>
              <a:rPr lang="en-US" altLang="zh-CN" sz="2200" b="1" dirty="0">
                <a:solidFill>
                  <a:schemeClr val="accent2"/>
                </a:solidFill>
              </a:rPr>
              <a:t>---*/</a:t>
            </a:r>
          </a:p>
          <a:p>
            <a:pPr marL="342900" indent="-342900" algn="l" eaLnBrk="0" hangingPunct="0">
              <a:lnSpc>
                <a:spcPct val="115000"/>
              </a:lnSpc>
              <a:spcBef>
                <a:spcPct val="20000"/>
              </a:spcBef>
            </a:pPr>
            <a:r>
              <a:rPr lang="en-US" altLang="zh-CN" sz="2200" b="1" dirty="0" err="1"/>
              <a:t>int</a:t>
            </a:r>
            <a:r>
              <a:rPr lang="en-US" altLang="zh-CN" sz="2200" b="1" dirty="0"/>
              <a:t> sum(</a:t>
            </a:r>
            <a:r>
              <a:rPr lang="en-US" altLang="zh-CN" sz="2200" b="1" dirty="0" err="1"/>
              <a:t>int</a:t>
            </a:r>
            <a:r>
              <a:rPr lang="en-US" altLang="zh-CN" sz="2200" b="1" dirty="0"/>
              <a:t> a[ ], unsigned </a:t>
            </a:r>
            <a:r>
              <a:rPr lang="en-US" altLang="zh-CN" sz="2200" b="1" dirty="0" err="1"/>
              <a:t>len</a:t>
            </a:r>
            <a:r>
              <a:rPr lang="en-US" altLang="zh-CN" sz="2200" b="1" dirty="0" smtClean="0"/>
              <a:t>)</a:t>
            </a:r>
          </a:p>
          <a:p>
            <a:pPr marL="342900" indent="-342900" algn="l" eaLnBrk="0" hangingPunct="0">
              <a:lnSpc>
                <a:spcPct val="115000"/>
              </a:lnSpc>
              <a:spcBef>
                <a:spcPct val="20000"/>
              </a:spcBef>
            </a:pPr>
            <a:r>
              <a:rPr lang="en-US" altLang="zh-CN" sz="2200" b="1" dirty="0" smtClean="0"/>
              <a:t>{</a:t>
            </a:r>
            <a:endParaRPr lang="en-US" altLang="zh-CN" sz="2200" b="1" dirty="0"/>
          </a:p>
          <a:p>
            <a:pPr marL="342900" indent="-342900" algn="l" eaLnBrk="0" hangingPunct="0"/>
            <a:r>
              <a:rPr lang="en-US" altLang="zh-CN" sz="2200" b="1" dirty="0"/>
              <a:t>	</a:t>
            </a:r>
            <a:r>
              <a:rPr lang="en-US" altLang="zh-CN" sz="2200" b="1" dirty="0" err="1"/>
              <a:t>int</a:t>
            </a:r>
            <a:r>
              <a:rPr lang="en-US" altLang="zh-CN" sz="2200" b="1" dirty="0"/>
              <a:t> 	i</a:t>
            </a:r>
            <a:r>
              <a:rPr lang="zh-CN" altLang="en-US" sz="2200" b="1" dirty="0"/>
              <a:t>，</a:t>
            </a:r>
            <a:r>
              <a:rPr lang="en-US" altLang="zh-CN" sz="2200" b="1" dirty="0"/>
              <a:t>sum = 0;</a:t>
            </a:r>
          </a:p>
          <a:p>
            <a:pPr marL="342900" indent="-342900" algn="l" eaLnBrk="0" hangingPunct="0"/>
            <a:r>
              <a:rPr lang="en-US" altLang="zh-CN" sz="2200" b="1" dirty="0"/>
              <a:t>	for	(i = 0; i &lt;= </a:t>
            </a:r>
            <a:r>
              <a:rPr lang="en-US" altLang="zh-CN" sz="2200" b="1" dirty="0" err="1"/>
              <a:t>len</a:t>
            </a:r>
            <a:r>
              <a:rPr lang="en-US" altLang="zh-CN" sz="2200" b="1" dirty="0"/>
              <a:t>–1; i++)</a:t>
            </a:r>
          </a:p>
          <a:p>
            <a:pPr marL="342900" indent="-342900" algn="l" eaLnBrk="0" hangingPunct="0"/>
            <a:r>
              <a:rPr lang="en-US" altLang="zh-CN" sz="2200" b="1" dirty="0"/>
              <a:t>      	sum += a[i];</a:t>
            </a:r>
          </a:p>
          <a:p>
            <a:pPr marL="342900" indent="-342900" algn="l" eaLnBrk="0" hangingPunct="0"/>
            <a:r>
              <a:rPr lang="en-US" altLang="zh-CN" sz="2200" b="1" dirty="0"/>
              <a:t>	return sum;</a:t>
            </a:r>
          </a:p>
          <a:p>
            <a:pPr marL="342900" indent="-342900" algn="l" eaLnBrk="0" hangingPunct="0"/>
            <a:r>
              <a:rPr lang="en-US" altLang="zh-CN" sz="2200" b="1" dirty="0"/>
              <a:t>}</a:t>
            </a:r>
            <a:endParaRPr lang="zh-CN" altLang="en-US" sz="2200" b="1" dirty="0"/>
          </a:p>
        </p:txBody>
      </p:sp>
      <p:sp>
        <p:nvSpPr>
          <p:cNvPr id="7" name="Rectangle 6"/>
          <p:cNvSpPr>
            <a:spLocks noChangeArrowheads="1"/>
          </p:cNvSpPr>
          <p:nvPr/>
        </p:nvSpPr>
        <p:spPr bwMode="auto">
          <a:xfrm>
            <a:off x="179389" y="3833813"/>
            <a:ext cx="3403600" cy="2835275"/>
          </a:xfrm>
          <a:prstGeom prst="rect">
            <a:avLst/>
          </a:prstGeom>
          <a:noFill/>
          <a:ln w="9525">
            <a:noFill/>
            <a:miter lim="800000"/>
          </a:ln>
        </p:spPr>
        <p:txBody>
          <a:bodyPr/>
          <a:lstStyle/>
          <a:p>
            <a:pPr marL="342900" indent="-342900" algn="l" eaLnBrk="0" hangingPunct="0">
              <a:spcBef>
                <a:spcPct val="10000"/>
              </a:spcBef>
            </a:pPr>
            <a:r>
              <a:rPr lang="en-US" altLang="zh-CN" sz="2200" b="1" dirty="0">
                <a:solidFill>
                  <a:schemeClr val="accent2"/>
                </a:solidFill>
              </a:rPr>
              <a:t>/*---</a:t>
            </a:r>
            <a:r>
              <a:rPr lang="en-US" altLang="zh-CN" sz="2200" b="1" dirty="0" err="1">
                <a:solidFill>
                  <a:schemeClr val="accent2"/>
                </a:solidFill>
              </a:rPr>
              <a:t>main.c</a:t>
            </a:r>
            <a:r>
              <a:rPr lang="en-US" altLang="zh-CN" sz="2200" b="1" dirty="0">
                <a:solidFill>
                  <a:schemeClr val="accent2"/>
                </a:solidFill>
              </a:rPr>
              <a:t>---*/</a:t>
            </a:r>
          </a:p>
          <a:p>
            <a:pPr marL="342900" indent="-342900" algn="l" eaLnBrk="0" hangingPunct="0">
              <a:spcBef>
                <a:spcPct val="10000"/>
              </a:spcBef>
            </a:pPr>
            <a:r>
              <a:rPr lang="en-US" altLang="zh-CN" sz="2200" b="1" dirty="0" err="1"/>
              <a:t>int</a:t>
            </a:r>
            <a:r>
              <a:rPr lang="en-US" altLang="zh-CN" sz="2200" b="1" dirty="0"/>
              <a:t> main()</a:t>
            </a:r>
            <a:endParaRPr lang="zh-CN" altLang="en-US" sz="2200" b="1" dirty="0"/>
          </a:p>
          <a:p>
            <a:pPr marL="342900" indent="-342900" algn="l" eaLnBrk="0" hangingPunct="0"/>
            <a:r>
              <a:rPr lang="en-US" altLang="zh-CN" sz="2200" b="1" dirty="0"/>
              <a:t>{</a:t>
            </a:r>
          </a:p>
          <a:p>
            <a:pPr marL="342900" indent="-342900" algn="l" eaLnBrk="0" hangingPunct="0"/>
            <a:r>
              <a:rPr lang="en-US" altLang="zh-CN" sz="2200" b="1" dirty="0"/>
              <a:t>	</a:t>
            </a:r>
            <a:r>
              <a:rPr lang="en-US" altLang="zh-CN" sz="2200" b="1" dirty="0" err="1"/>
              <a:t>int</a:t>
            </a:r>
            <a:r>
              <a:rPr lang="en-US" altLang="zh-CN" sz="2200" b="1" dirty="0"/>
              <a:t> 	a[1]={100};</a:t>
            </a:r>
          </a:p>
          <a:p>
            <a:pPr marL="342900" indent="-342900" algn="l" eaLnBrk="0" hangingPunct="0"/>
            <a:r>
              <a:rPr lang="en-US" altLang="zh-CN" sz="2200" b="1" dirty="0"/>
              <a:t>	</a:t>
            </a:r>
            <a:r>
              <a:rPr lang="en-US" altLang="zh-CN" sz="2200" b="1" dirty="0" err="1"/>
              <a:t>int</a:t>
            </a:r>
            <a:r>
              <a:rPr lang="en-US" altLang="zh-CN" sz="2200" b="1" dirty="0"/>
              <a:t>   sum; sum=sum(a,0);</a:t>
            </a:r>
          </a:p>
          <a:p>
            <a:pPr marL="342900" indent="-342900" algn="l" eaLnBrk="0" hangingPunct="0"/>
            <a:r>
              <a:rPr lang="en-US" altLang="zh-CN" sz="2200" b="1" dirty="0"/>
              <a:t>    </a:t>
            </a:r>
            <a:r>
              <a:rPr lang="en-US" altLang="zh-CN" sz="2200" b="1" dirty="0" err="1"/>
              <a:t>printf</a:t>
            </a:r>
            <a:r>
              <a:rPr lang="en-US" altLang="zh-CN" sz="2200" b="1" dirty="0"/>
              <a:t>(“%</a:t>
            </a:r>
            <a:r>
              <a:rPr lang="en-US" altLang="zh-CN" sz="2200" b="1" dirty="0" err="1"/>
              <a:t>d”,sum</a:t>
            </a:r>
            <a:r>
              <a:rPr lang="en-US" altLang="zh-CN" sz="2200" b="1" dirty="0"/>
              <a:t>);</a:t>
            </a:r>
          </a:p>
          <a:p>
            <a:pPr marL="342900" indent="-342900" algn="l" eaLnBrk="0" hangingPunct="0"/>
            <a:r>
              <a:rPr lang="en-US" altLang="zh-CN" sz="2200" b="1" dirty="0"/>
              <a:t>}</a:t>
            </a:r>
            <a:endParaRPr lang="zh-CN" altLang="en-US" sz="2200" b="1" dirty="0"/>
          </a:p>
        </p:txBody>
      </p:sp>
      <p:grpSp>
        <p:nvGrpSpPr>
          <p:cNvPr id="8" name="Group 31"/>
          <p:cNvGrpSpPr/>
          <p:nvPr/>
        </p:nvGrpSpPr>
        <p:grpSpPr bwMode="auto">
          <a:xfrm>
            <a:off x="1981200" y="819150"/>
            <a:ext cx="5335588" cy="4454525"/>
            <a:chOff x="1248" y="516"/>
            <a:chExt cx="3361" cy="2806"/>
          </a:xfrm>
        </p:grpSpPr>
        <p:sp>
          <p:nvSpPr>
            <p:cNvPr id="9" name="Line 8"/>
            <p:cNvSpPr>
              <a:spLocks noChangeShapeType="1"/>
            </p:cNvSpPr>
            <p:nvPr/>
          </p:nvSpPr>
          <p:spPr bwMode="auto">
            <a:xfrm>
              <a:off x="1248" y="3294"/>
              <a:ext cx="312" cy="0"/>
            </a:xfrm>
            <a:prstGeom prst="line">
              <a:avLst/>
            </a:prstGeom>
            <a:noFill/>
            <a:ln w="38100">
              <a:solidFill>
                <a:srgbClr val="FF0000"/>
              </a:solidFill>
              <a:round/>
            </a:ln>
            <a:effectLst/>
          </p:spPr>
          <p:txBody>
            <a:bodyPr/>
            <a:lstStyle/>
            <a:p>
              <a:endParaRPr lang="zh-CN" altLang="en-US"/>
            </a:p>
          </p:txBody>
        </p:sp>
        <p:sp>
          <p:nvSpPr>
            <p:cNvPr id="10" name="Line 10"/>
            <p:cNvSpPr>
              <a:spLocks noChangeShapeType="1"/>
            </p:cNvSpPr>
            <p:nvPr/>
          </p:nvSpPr>
          <p:spPr bwMode="auto">
            <a:xfrm flipV="1">
              <a:off x="1576" y="686"/>
              <a:ext cx="1786" cy="2636"/>
            </a:xfrm>
            <a:prstGeom prst="line">
              <a:avLst/>
            </a:prstGeom>
            <a:noFill/>
            <a:ln w="9525">
              <a:solidFill>
                <a:srgbClr val="FF0000"/>
              </a:solidFill>
              <a:round/>
              <a:tailEnd type="triangle" w="med" len="med"/>
            </a:ln>
            <a:effectLst/>
          </p:spPr>
          <p:txBody>
            <a:bodyPr/>
            <a:lstStyle/>
            <a:p>
              <a:endParaRPr lang="zh-CN" altLang="en-US"/>
            </a:p>
          </p:txBody>
        </p:sp>
        <p:sp>
          <p:nvSpPr>
            <p:cNvPr id="11" name="Text Box 11"/>
            <p:cNvSpPr txBox="1">
              <a:spLocks noChangeArrowheads="1"/>
            </p:cNvSpPr>
            <p:nvPr/>
          </p:nvSpPr>
          <p:spPr bwMode="auto">
            <a:xfrm>
              <a:off x="3334" y="516"/>
              <a:ext cx="1275" cy="250"/>
            </a:xfrm>
            <a:prstGeom prst="rect">
              <a:avLst/>
            </a:prstGeom>
            <a:noFill/>
            <a:ln w="9525">
              <a:noFill/>
              <a:miter lim="800000"/>
            </a:ln>
            <a:effectLst/>
          </p:spPr>
          <p:txBody>
            <a:bodyPr>
              <a:spAutoFit/>
            </a:bodyPr>
            <a:lstStyle/>
            <a:p>
              <a:pPr>
                <a:spcBef>
                  <a:spcPct val="50000"/>
                </a:spcBef>
              </a:pPr>
              <a:r>
                <a:rPr lang="zh-CN" altLang="en-US" sz="2000" b="1">
                  <a:solidFill>
                    <a:srgbClr val="FF0000"/>
                  </a:solidFill>
                  <a:ea typeface="微软雅黑" panose="020B0503020204020204" charset="-122"/>
                </a:rPr>
                <a:t>数据的表示</a:t>
              </a:r>
            </a:p>
          </p:txBody>
        </p:sp>
      </p:grpSp>
      <p:grpSp>
        <p:nvGrpSpPr>
          <p:cNvPr id="12" name="Group 32"/>
          <p:cNvGrpSpPr/>
          <p:nvPr/>
        </p:nvGrpSpPr>
        <p:grpSpPr bwMode="auto">
          <a:xfrm>
            <a:off x="1219201" y="1223963"/>
            <a:ext cx="6097588" cy="1900238"/>
            <a:chOff x="768" y="771"/>
            <a:chExt cx="3841" cy="1197"/>
          </a:xfrm>
        </p:grpSpPr>
        <p:sp>
          <p:nvSpPr>
            <p:cNvPr id="13" name="Line 12"/>
            <p:cNvSpPr>
              <a:spLocks noChangeShapeType="1"/>
            </p:cNvSpPr>
            <p:nvPr/>
          </p:nvSpPr>
          <p:spPr bwMode="auto">
            <a:xfrm>
              <a:off x="768" y="1968"/>
              <a:ext cx="993" cy="0"/>
            </a:xfrm>
            <a:prstGeom prst="line">
              <a:avLst/>
            </a:prstGeom>
            <a:noFill/>
            <a:ln w="38100">
              <a:solidFill>
                <a:srgbClr val="0066FF"/>
              </a:solidFill>
              <a:round/>
            </a:ln>
            <a:effectLst/>
          </p:spPr>
          <p:txBody>
            <a:bodyPr/>
            <a:lstStyle/>
            <a:p>
              <a:endParaRPr lang="zh-CN" altLang="en-US"/>
            </a:p>
          </p:txBody>
        </p:sp>
        <p:sp>
          <p:nvSpPr>
            <p:cNvPr id="14" name="Line 13"/>
            <p:cNvSpPr>
              <a:spLocks noChangeShapeType="1"/>
            </p:cNvSpPr>
            <p:nvPr/>
          </p:nvSpPr>
          <p:spPr bwMode="auto">
            <a:xfrm flipV="1">
              <a:off x="1718" y="941"/>
              <a:ext cx="1644" cy="936"/>
            </a:xfrm>
            <a:prstGeom prst="line">
              <a:avLst/>
            </a:prstGeom>
            <a:noFill/>
            <a:ln w="9525">
              <a:solidFill>
                <a:srgbClr val="0066FF"/>
              </a:solidFill>
              <a:round/>
              <a:tailEnd type="triangle" w="med" len="med"/>
            </a:ln>
            <a:effectLst/>
          </p:spPr>
          <p:txBody>
            <a:bodyPr/>
            <a:lstStyle/>
            <a:p>
              <a:endParaRPr lang="zh-CN" altLang="en-US"/>
            </a:p>
          </p:txBody>
        </p:sp>
        <p:sp>
          <p:nvSpPr>
            <p:cNvPr id="15" name="Text Box 14"/>
            <p:cNvSpPr txBox="1">
              <a:spLocks noChangeArrowheads="1"/>
            </p:cNvSpPr>
            <p:nvPr/>
          </p:nvSpPr>
          <p:spPr bwMode="auto">
            <a:xfrm>
              <a:off x="3334" y="771"/>
              <a:ext cx="1275" cy="250"/>
            </a:xfrm>
            <a:prstGeom prst="rect">
              <a:avLst/>
            </a:prstGeom>
            <a:noFill/>
            <a:ln w="9525">
              <a:noFill/>
              <a:miter lim="800000"/>
            </a:ln>
            <a:effectLst/>
          </p:spPr>
          <p:txBody>
            <a:bodyPr>
              <a:spAutoFit/>
            </a:bodyPr>
            <a:lstStyle/>
            <a:p>
              <a:pPr>
                <a:spcBef>
                  <a:spcPct val="50000"/>
                </a:spcBef>
              </a:pPr>
              <a:r>
                <a:rPr lang="zh-CN" altLang="en-US" sz="2000" b="1">
                  <a:solidFill>
                    <a:srgbClr val="0066CC"/>
                  </a:solidFill>
                  <a:ea typeface="微软雅黑" panose="020B0503020204020204" charset="-122"/>
                </a:rPr>
                <a:t>数据的运算</a:t>
              </a:r>
            </a:p>
          </p:txBody>
        </p:sp>
      </p:grpSp>
      <p:grpSp>
        <p:nvGrpSpPr>
          <p:cNvPr id="16" name="Group 33"/>
          <p:cNvGrpSpPr/>
          <p:nvPr/>
        </p:nvGrpSpPr>
        <p:grpSpPr bwMode="auto">
          <a:xfrm>
            <a:off x="685800" y="1600200"/>
            <a:ext cx="8024813" cy="1146175"/>
            <a:chOff x="432" y="1054"/>
            <a:chExt cx="5055" cy="722"/>
          </a:xfrm>
        </p:grpSpPr>
        <p:sp>
          <p:nvSpPr>
            <p:cNvPr id="17" name="Line 16"/>
            <p:cNvSpPr>
              <a:spLocks noChangeShapeType="1"/>
            </p:cNvSpPr>
            <p:nvPr/>
          </p:nvSpPr>
          <p:spPr bwMode="auto">
            <a:xfrm flipV="1">
              <a:off x="432" y="1776"/>
              <a:ext cx="2041" cy="0"/>
            </a:xfrm>
            <a:prstGeom prst="line">
              <a:avLst/>
            </a:prstGeom>
            <a:noFill/>
            <a:ln w="38100">
              <a:solidFill>
                <a:srgbClr val="FF0000"/>
              </a:solidFill>
              <a:round/>
            </a:ln>
            <a:effectLst/>
          </p:spPr>
          <p:txBody>
            <a:bodyPr/>
            <a:lstStyle/>
            <a:p>
              <a:endParaRPr lang="zh-CN" altLang="en-US"/>
            </a:p>
          </p:txBody>
        </p:sp>
        <p:sp>
          <p:nvSpPr>
            <p:cNvPr id="18" name="Line 17"/>
            <p:cNvSpPr>
              <a:spLocks noChangeShapeType="1"/>
            </p:cNvSpPr>
            <p:nvPr/>
          </p:nvSpPr>
          <p:spPr bwMode="auto">
            <a:xfrm flipV="1">
              <a:off x="2397" y="1168"/>
              <a:ext cx="964" cy="538"/>
            </a:xfrm>
            <a:prstGeom prst="line">
              <a:avLst/>
            </a:prstGeom>
            <a:noFill/>
            <a:ln w="9525">
              <a:solidFill>
                <a:srgbClr val="FF0000"/>
              </a:solidFill>
              <a:round/>
              <a:tailEnd type="triangle" w="med" len="med"/>
            </a:ln>
            <a:effectLst/>
          </p:spPr>
          <p:txBody>
            <a:bodyPr/>
            <a:lstStyle/>
            <a:p>
              <a:endParaRPr lang="zh-CN" altLang="en-US"/>
            </a:p>
          </p:txBody>
        </p:sp>
        <p:sp>
          <p:nvSpPr>
            <p:cNvPr id="19" name="Text Box 18"/>
            <p:cNvSpPr txBox="1">
              <a:spLocks noChangeArrowheads="1"/>
            </p:cNvSpPr>
            <p:nvPr/>
          </p:nvSpPr>
          <p:spPr bwMode="auto">
            <a:xfrm>
              <a:off x="3305" y="1054"/>
              <a:ext cx="2182" cy="250"/>
            </a:xfrm>
            <a:prstGeom prst="rect">
              <a:avLst/>
            </a:prstGeom>
            <a:noFill/>
            <a:ln w="9525">
              <a:noFill/>
              <a:miter lim="800000"/>
            </a:ln>
            <a:effectLst/>
          </p:spPr>
          <p:txBody>
            <a:bodyPr>
              <a:spAutoFit/>
            </a:bodyPr>
            <a:lstStyle/>
            <a:p>
              <a:pPr>
                <a:spcBef>
                  <a:spcPct val="50000"/>
                </a:spcBef>
              </a:pPr>
              <a:r>
                <a:rPr lang="zh-CN" altLang="en-US" sz="2000" b="1">
                  <a:solidFill>
                    <a:srgbClr val="FF0000"/>
                  </a:solidFill>
                  <a:ea typeface="微软雅黑" panose="020B0503020204020204" charset="-122"/>
                </a:rPr>
                <a:t>各类语句的转换与表示</a:t>
              </a:r>
              <a:r>
                <a:rPr lang="en-US" altLang="zh-CN" sz="2000" b="1">
                  <a:solidFill>
                    <a:srgbClr val="FF0000"/>
                  </a:solidFill>
                  <a:ea typeface="微软雅黑" panose="020B0503020204020204" charset="-122"/>
                </a:rPr>
                <a:t>(</a:t>
              </a:r>
              <a:r>
                <a:rPr lang="zh-CN" altLang="en-US" sz="2000" b="1">
                  <a:solidFill>
                    <a:srgbClr val="FF0000"/>
                  </a:solidFill>
                  <a:ea typeface="微软雅黑" panose="020B0503020204020204" charset="-122"/>
                </a:rPr>
                <a:t>指令</a:t>
              </a:r>
              <a:r>
                <a:rPr lang="en-US" altLang="zh-CN" sz="2000" b="1">
                  <a:solidFill>
                    <a:srgbClr val="FF0000"/>
                  </a:solidFill>
                  <a:ea typeface="微软雅黑" panose="020B0503020204020204" charset="-122"/>
                </a:rPr>
                <a:t>)</a:t>
              </a:r>
            </a:p>
          </p:txBody>
        </p:sp>
      </p:grpSp>
      <p:grpSp>
        <p:nvGrpSpPr>
          <p:cNvPr id="20" name="Group 34"/>
          <p:cNvGrpSpPr/>
          <p:nvPr/>
        </p:nvGrpSpPr>
        <p:grpSpPr bwMode="auto">
          <a:xfrm>
            <a:off x="533401" y="2079625"/>
            <a:ext cx="8402638" cy="3194050"/>
            <a:chOff x="336" y="1310"/>
            <a:chExt cx="5293" cy="2012"/>
          </a:xfrm>
        </p:grpSpPr>
        <p:sp>
          <p:nvSpPr>
            <p:cNvPr id="21" name="Line 19"/>
            <p:cNvSpPr>
              <a:spLocks noChangeShapeType="1"/>
            </p:cNvSpPr>
            <p:nvPr/>
          </p:nvSpPr>
          <p:spPr bwMode="auto">
            <a:xfrm>
              <a:off x="336" y="3322"/>
              <a:ext cx="794" cy="0"/>
            </a:xfrm>
            <a:prstGeom prst="line">
              <a:avLst/>
            </a:prstGeom>
            <a:noFill/>
            <a:ln w="38100">
              <a:solidFill>
                <a:srgbClr val="0066FF"/>
              </a:solidFill>
              <a:round/>
            </a:ln>
            <a:effectLst/>
          </p:spPr>
          <p:txBody>
            <a:bodyPr/>
            <a:lstStyle/>
            <a:p>
              <a:endParaRPr lang="zh-CN" altLang="en-US"/>
            </a:p>
          </p:txBody>
        </p:sp>
        <p:sp>
          <p:nvSpPr>
            <p:cNvPr id="22" name="Line 20"/>
            <p:cNvSpPr>
              <a:spLocks noChangeShapeType="1"/>
            </p:cNvSpPr>
            <p:nvPr/>
          </p:nvSpPr>
          <p:spPr bwMode="auto">
            <a:xfrm flipV="1">
              <a:off x="1094" y="1423"/>
              <a:ext cx="2211" cy="1899"/>
            </a:xfrm>
            <a:prstGeom prst="line">
              <a:avLst/>
            </a:prstGeom>
            <a:noFill/>
            <a:ln w="9525">
              <a:solidFill>
                <a:srgbClr val="0066FF"/>
              </a:solidFill>
              <a:round/>
              <a:tailEnd type="triangle" w="med" len="med"/>
            </a:ln>
            <a:effectLst/>
          </p:spPr>
          <p:txBody>
            <a:bodyPr/>
            <a:lstStyle/>
            <a:p>
              <a:endParaRPr lang="zh-CN" altLang="en-US"/>
            </a:p>
          </p:txBody>
        </p:sp>
        <p:sp>
          <p:nvSpPr>
            <p:cNvPr id="23" name="Text Box 21"/>
            <p:cNvSpPr txBox="1">
              <a:spLocks noChangeArrowheads="1"/>
            </p:cNvSpPr>
            <p:nvPr/>
          </p:nvSpPr>
          <p:spPr bwMode="auto">
            <a:xfrm>
              <a:off x="3277" y="1310"/>
              <a:ext cx="2352" cy="250"/>
            </a:xfrm>
            <a:prstGeom prst="rect">
              <a:avLst/>
            </a:prstGeom>
            <a:noFill/>
            <a:ln w="9525">
              <a:noFill/>
              <a:miter lim="800000"/>
            </a:ln>
            <a:effectLst/>
          </p:spPr>
          <p:txBody>
            <a:bodyPr>
              <a:spAutoFit/>
            </a:bodyPr>
            <a:lstStyle/>
            <a:p>
              <a:pPr>
                <a:spcBef>
                  <a:spcPct val="50000"/>
                </a:spcBef>
              </a:pPr>
              <a:r>
                <a:rPr lang="zh-CN" altLang="en-US" sz="2000" b="1">
                  <a:solidFill>
                    <a:srgbClr val="0066CC"/>
                  </a:solidFill>
                  <a:ea typeface="微软雅黑" panose="020B0503020204020204" charset="-122"/>
                </a:rPr>
                <a:t>各类复杂数据类型的转换表示</a:t>
              </a:r>
              <a:endParaRPr lang="en-US" altLang="zh-CN" sz="2000" b="1">
                <a:solidFill>
                  <a:srgbClr val="0066CC"/>
                </a:solidFill>
                <a:ea typeface="微软雅黑" panose="020B0503020204020204" charset="-122"/>
              </a:endParaRPr>
            </a:p>
          </p:txBody>
        </p:sp>
      </p:grpSp>
      <p:grpSp>
        <p:nvGrpSpPr>
          <p:cNvPr id="24" name="Group 35"/>
          <p:cNvGrpSpPr/>
          <p:nvPr/>
        </p:nvGrpSpPr>
        <p:grpSpPr bwMode="auto">
          <a:xfrm>
            <a:off x="1219201" y="2484438"/>
            <a:ext cx="7716838" cy="3419475"/>
            <a:chOff x="768" y="1565"/>
            <a:chExt cx="4861" cy="2154"/>
          </a:xfrm>
        </p:grpSpPr>
        <p:sp>
          <p:nvSpPr>
            <p:cNvPr id="25" name="Line 22"/>
            <p:cNvSpPr>
              <a:spLocks noChangeShapeType="1"/>
            </p:cNvSpPr>
            <p:nvPr/>
          </p:nvSpPr>
          <p:spPr bwMode="auto">
            <a:xfrm>
              <a:off x="768" y="3719"/>
              <a:ext cx="737" cy="0"/>
            </a:xfrm>
            <a:prstGeom prst="line">
              <a:avLst/>
            </a:prstGeom>
            <a:noFill/>
            <a:ln w="38100">
              <a:solidFill>
                <a:srgbClr val="FF0000"/>
              </a:solidFill>
              <a:round/>
            </a:ln>
            <a:effectLst/>
          </p:spPr>
          <p:txBody>
            <a:bodyPr/>
            <a:lstStyle/>
            <a:p>
              <a:endParaRPr lang="zh-CN" altLang="en-US"/>
            </a:p>
          </p:txBody>
        </p:sp>
        <p:sp>
          <p:nvSpPr>
            <p:cNvPr id="26" name="Line 23"/>
            <p:cNvSpPr>
              <a:spLocks noChangeShapeType="1"/>
            </p:cNvSpPr>
            <p:nvPr/>
          </p:nvSpPr>
          <p:spPr bwMode="auto">
            <a:xfrm flipV="1">
              <a:off x="1604" y="1678"/>
              <a:ext cx="1701" cy="2041"/>
            </a:xfrm>
            <a:prstGeom prst="line">
              <a:avLst/>
            </a:prstGeom>
            <a:noFill/>
            <a:ln w="9525">
              <a:solidFill>
                <a:srgbClr val="FF0000"/>
              </a:solidFill>
              <a:round/>
              <a:tailEnd type="triangle" w="med" len="med"/>
            </a:ln>
            <a:effectLst/>
          </p:spPr>
          <p:txBody>
            <a:bodyPr/>
            <a:lstStyle/>
            <a:p>
              <a:endParaRPr lang="zh-CN" altLang="en-US"/>
            </a:p>
          </p:txBody>
        </p:sp>
        <p:sp>
          <p:nvSpPr>
            <p:cNvPr id="27" name="Text Box 24"/>
            <p:cNvSpPr txBox="1">
              <a:spLocks noChangeArrowheads="1"/>
            </p:cNvSpPr>
            <p:nvPr/>
          </p:nvSpPr>
          <p:spPr bwMode="auto">
            <a:xfrm>
              <a:off x="3277" y="1565"/>
              <a:ext cx="2352" cy="250"/>
            </a:xfrm>
            <a:prstGeom prst="rect">
              <a:avLst/>
            </a:prstGeom>
            <a:noFill/>
            <a:ln w="9525">
              <a:noFill/>
              <a:miter lim="800000"/>
            </a:ln>
            <a:effectLst/>
          </p:spPr>
          <p:txBody>
            <a:bodyPr>
              <a:spAutoFit/>
            </a:bodyPr>
            <a:lstStyle/>
            <a:p>
              <a:pPr>
                <a:spcBef>
                  <a:spcPct val="50000"/>
                </a:spcBef>
              </a:pPr>
              <a:r>
                <a:rPr lang="zh-CN" altLang="en-US" sz="2000" b="1">
                  <a:solidFill>
                    <a:srgbClr val="FF0000"/>
                  </a:solidFill>
                  <a:ea typeface="微软雅黑" panose="020B0503020204020204" charset="-122"/>
                </a:rPr>
                <a:t>过程（函数）调用的转换表示</a:t>
              </a:r>
              <a:endParaRPr lang="en-US" altLang="zh-CN" sz="2000" b="1">
                <a:solidFill>
                  <a:srgbClr val="FF0000"/>
                </a:solidFill>
                <a:ea typeface="微软雅黑" panose="020B0503020204020204" charset="-122"/>
              </a:endParaRPr>
            </a:p>
          </p:txBody>
        </p:sp>
      </p:grpSp>
      <p:sp>
        <p:nvSpPr>
          <p:cNvPr id="28" name="Text Box 25"/>
          <p:cNvSpPr txBox="1">
            <a:spLocks noChangeArrowheads="1"/>
          </p:cNvSpPr>
          <p:nvPr/>
        </p:nvSpPr>
        <p:spPr bwMode="auto">
          <a:xfrm>
            <a:off x="4841875" y="5229225"/>
            <a:ext cx="3733800" cy="1401763"/>
          </a:xfrm>
          <a:prstGeom prst="rect">
            <a:avLst/>
          </a:prstGeom>
          <a:noFill/>
          <a:ln w="9525">
            <a:noFill/>
            <a:miter lim="800000"/>
          </a:ln>
          <a:effectLst/>
        </p:spPr>
        <p:txBody>
          <a:bodyPr>
            <a:spAutoFit/>
          </a:bodyPr>
          <a:lstStyle/>
          <a:p>
            <a:pPr>
              <a:spcBef>
                <a:spcPct val="10000"/>
              </a:spcBef>
            </a:pPr>
            <a:r>
              <a:rPr lang="zh-CN" altLang="en-US" sz="2000" b="1">
                <a:solidFill>
                  <a:srgbClr val="FF0000"/>
                </a:solidFill>
                <a:latin typeface="微软雅黑" panose="020B0503020204020204" charset="-122"/>
                <a:ea typeface="微软雅黑" panose="020B0503020204020204" charset="-122"/>
              </a:rPr>
              <a:t>链接（</a:t>
            </a:r>
            <a:r>
              <a:rPr lang="en-US" altLang="zh-CN" sz="2000" b="1">
                <a:solidFill>
                  <a:srgbClr val="FF0000"/>
                </a:solidFill>
                <a:latin typeface="微软雅黑" panose="020B0503020204020204" charset="-122"/>
                <a:ea typeface="微软雅黑" panose="020B0503020204020204" charset="-122"/>
              </a:rPr>
              <a:t>linker</a:t>
            </a:r>
            <a:r>
              <a:rPr lang="zh-CN" altLang="en-US" sz="2000" b="1">
                <a:solidFill>
                  <a:srgbClr val="FF0000"/>
                </a:solidFill>
                <a:latin typeface="微软雅黑" panose="020B0503020204020204" charset="-122"/>
                <a:ea typeface="微软雅黑" panose="020B0503020204020204" charset="-122"/>
              </a:rPr>
              <a:t>）和加载</a:t>
            </a:r>
          </a:p>
          <a:p>
            <a:pPr>
              <a:spcBef>
                <a:spcPct val="10000"/>
              </a:spcBef>
            </a:pPr>
            <a:r>
              <a:rPr lang="zh-CN" altLang="en-US" sz="2000" b="1">
                <a:solidFill>
                  <a:srgbClr val="0066CC"/>
                </a:solidFill>
                <a:latin typeface="微软雅黑" panose="020B0503020204020204" charset="-122"/>
                <a:ea typeface="微软雅黑" panose="020B0503020204020204" charset="-122"/>
              </a:rPr>
              <a:t>程序执行（存储器访问）</a:t>
            </a:r>
          </a:p>
          <a:p>
            <a:pPr>
              <a:spcBef>
                <a:spcPct val="10000"/>
              </a:spcBef>
            </a:pPr>
            <a:r>
              <a:rPr lang="zh-CN" altLang="en-US" sz="2000" b="1">
                <a:solidFill>
                  <a:srgbClr val="FF0000"/>
                </a:solidFill>
                <a:latin typeface="微软雅黑" panose="020B0503020204020204" charset="-122"/>
                <a:ea typeface="微软雅黑" panose="020B0503020204020204" charset="-122"/>
              </a:rPr>
              <a:t>异常和中断处理</a:t>
            </a:r>
          </a:p>
          <a:p>
            <a:pPr>
              <a:spcBef>
                <a:spcPct val="10000"/>
              </a:spcBef>
            </a:pPr>
            <a:r>
              <a:rPr lang="zh-CN" altLang="en-US" sz="2000" b="1">
                <a:solidFill>
                  <a:srgbClr val="0066CC"/>
                </a:solidFill>
                <a:latin typeface="微软雅黑" panose="020B0503020204020204" charset="-122"/>
                <a:ea typeface="微软雅黑" panose="020B0503020204020204" charset="-122"/>
              </a:rPr>
              <a:t>输入输出</a:t>
            </a:r>
            <a:r>
              <a:rPr lang="en-US" altLang="zh-CN" sz="2000" b="1">
                <a:solidFill>
                  <a:srgbClr val="0066CC"/>
                </a:solidFill>
                <a:latin typeface="微软雅黑" panose="020B0503020204020204" charset="-122"/>
                <a:ea typeface="微软雅黑" panose="020B0503020204020204" charset="-122"/>
              </a:rPr>
              <a:t>(I/O)</a:t>
            </a:r>
            <a:endParaRPr lang="zh-CN" altLang="en-US" sz="2000" b="1">
              <a:solidFill>
                <a:srgbClr val="0066CC"/>
              </a:solidFill>
              <a:latin typeface="微软雅黑" panose="020B0503020204020204" charset="-122"/>
              <a:ea typeface="微软雅黑" panose="020B0503020204020204" charset="-122"/>
            </a:endParaRPr>
          </a:p>
        </p:txBody>
      </p:sp>
      <p:sp>
        <p:nvSpPr>
          <p:cNvPr id="29" name="Line 27"/>
          <p:cNvSpPr>
            <a:spLocks noChangeShapeType="1"/>
          </p:cNvSpPr>
          <p:nvPr/>
        </p:nvSpPr>
        <p:spPr bwMode="auto">
          <a:xfrm>
            <a:off x="2816225" y="6264275"/>
            <a:ext cx="2025650" cy="179388"/>
          </a:xfrm>
          <a:prstGeom prst="line">
            <a:avLst/>
          </a:prstGeom>
          <a:noFill/>
          <a:ln w="9525">
            <a:solidFill>
              <a:srgbClr val="0066FF"/>
            </a:solidFill>
            <a:round/>
            <a:tailEnd type="triangle" w="med" len="med"/>
          </a:ln>
          <a:effectLst/>
        </p:spPr>
        <p:txBody>
          <a:bodyPr/>
          <a:lstStyle/>
          <a:p>
            <a:endParaRPr lang="zh-CN" altLang="en-US"/>
          </a:p>
        </p:txBody>
      </p:sp>
      <p:sp>
        <p:nvSpPr>
          <p:cNvPr id="30" name="Line 28"/>
          <p:cNvSpPr>
            <a:spLocks noChangeShapeType="1"/>
          </p:cNvSpPr>
          <p:nvPr/>
        </p:nvSpPr>
        <p:spPr bwMode="auto">
          <a:xfrm>
            <a:off x="566738" y="6264275"/>
            <a:ext cx="2205037" cy="0"/>
          </a:xfrm>
          <a:prstGeom prst="line">
            <a:avLst/>
          </a:prstGeom>
          <a:noFill/>
          <a:ln w="38100">
            <a:solidFill>
              <a:srgbClr val="0066FF"/>
            </a:solidFill>
            <a:round/>
          </a:ln>
          <a:effectLst/>
        </p:spPr>
        <p:txBody>
          <a:bodyPr/>
          <a:lstStyle/>
          <a:p>
            <a:endParaRPr lang="zh-CN" altLang="en-US"/>
          </a:p>
        </p:txBody>
      </p:sp>
      <p:sp>
        <p:nvSpPr>
          <p:cNvPr id="31" name="Rectangle 2"/>
          <p:cNvSpPr txBox="1">
            <a:spLocks noChangeArrowheads="1"/>
          </p:cNvSpPr>
          <p:nvPr/>
        </p:nvSpPr>
        <p:spPr bwMode="auto">
          <a:xfrm>
            <a:off x="476250" y="352425"/>
            <a:ext cx="8229600"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课程内容概要</a:t>
            </a:r>
            <a:endParaRPr kumimoji="0" lang="zh-CN" altLang="en-US" sz="32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blinds(horizontal)">
                                      <p:cBhvr>
                                        <p:cTn id="32" dur="500"/>
                                        <p:tgtEl>
                                          <p:spTgt spid="2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8">
                                            <p:txEl>
                                              <p:pRg st="1" end="1"/>
                                            </p:txEl>
                                          </p:spTgt>
                                        </p:tgtEl>
                                        <p:attrNameLst>
                                          <p:attrName>style.visibility</p:attrName>
                                        </p:attrNameLst>
                                      </p:cBhvr>
                                      <p:to>
                                        <p:strVal val="visible"/>
                                      </p:to>
                                    </p:set>
                                    <p:animEffect transition="in" filter="blinds(horizontal)">
                                      <p:cBhvr>
                                        <p:cTn id="37" dur="500"/>
                                        <p:tgtEl>
                                          <p:spTgt spid="2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8">
                                            <p:txEl>
                                              <p:pRg st="2" end="2"/>
                                            </p:txEl>
                                          </p:spTgt>
                                        </p:tgtEl>
                                        <p:attrNameLst>
                                          <p:attrName>style.visibility</p:attrName>
                                        </p:attrNameLst>
                                      </p:cBhvr>
                                      <p:to>
                                        <p:strVal val="visible"/>
                                      </p:to>
                                    </p:set>
                                    <p:animEffect transition="in" filter="blinds(horizontal)">
                                      <p:cBhvr>
                                        <p:cTn id="47" dur="500"/>
                                        <p:tgtEl>
                                          <p:spTgt spid="2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linds(horizontal)">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8">
                                            <p:txEl>
                                              <p:pRg st="3" end="3"/>
                                            </p:txEl>
                                          </p:spTgt>
                                        </p:tgtEl>
                                        <p:attrNameLst>
                                          <p:attrName>style.visibility</p:attrName>
                                        </p:attrNameLst>
                                      </p:cBhvr>
                                      <p:to>
                                        <p:strVal val="visible"/>
                                      </p:to>
                                    </p:set>
                                    <p:animEffect transition="in" filter="blinds(horizontal)">
                                      <p:cBhvr>
                                        <p:cTn id="60"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txBox="1">
            <a:spLocks noChangeArrowheads="1"/>
          </p:cNvSpPr>
          <p:nvPr/>
        </p:nvSpPr>
        <p:spPr bwMode="auto">
          <a:xfrm>
            <a:off x="476250" y="352425"/>
            <a:ext cx="8229600"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课程内容概要</a:t>
            </a:r>
            <a:endParaRPr kumimoji="0" lang="zh-CN" altLang="en-US" sz="32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endParaRPr>
          </a:p>
        </p:txBody>
      </p:sp>
      <p:sp>
        <p:nvSpPr>
          <p:cNvPr id="18" name="Rectangle 3"/>
          <p:cNvSpPr txBox="1">
            <a:spLocks noChangeArrowheads="1"/>
          </p:cNvSpPr>
          <p:nvPr/>
        </p:nvSpPr>
        <p:spPr bwMode="auto">
          <a:xfrm>
            <a:off x="-19050" y="819150"/>
            <a:ext cx="7677150" cy="547211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5000"/>
              </a:lnSpc>
              <a:spcBef>
                <a:spcPct val="35000"/>
              </a:spcBef>
              <a:buFont typeface="Wingdings" panose="05000000000000000000" pitchFamily="2" charset="2"/>
              <a:buChar char="l"/>
            </a:pPr>
            <a:r>
              <a:rPr lang="zh-CN" altLang="en-US" dirty="0" smtClean="0">
                <a:latin typeface="微软雅黑" panose="020B0503020204020204" charset="-122"/>
                <a:ea typeface="微软雅黑" panose="020B0503020204020204" charset="-122"/>
              </a:rPr>
              <a:t>使学生清楚理解：</a:t>
            </a:r>
          </a:p>
          <a:p>
            <a:pPr>
              <a:lnSpc>
                <a:spcPct val="105000"/>
              </a:lnSpc>
              <a:spcBef>
                <a:spcPct val="35000"/>
              </a:spcBef>
              <a:buFont typeface="Wingdings" panose="05000000000000000000" pitchFamily="2" charset="2"/>
              <a:buNone/>
            </a:pPr>
            <a:r>
              <a:rPr lang="zh-CN" altLang="en-US" dirty="0" smtClean="0">
                <a:latin typeface="微软雅黑" panose="020B0503020204020204" charset="-122"/>
                <a:ea typeface="微软雅黑" panose="020B0503020204020204" charset="-122"/>
              </a:rPr>
              <a:t>   </a:t>
            </a:r>
            <a:r>
              <a:rPr lang="zh-CN" altLang="en-US" dirty="0" smtClean="0">
                <a:solidFill>
                  <a:srgbClr val="FF0000"/>
                </a:solidFill>
                <a:latin typeface="微软雅黑" panose="020B0503020204020204" charset="-122"/>
                <a:ea typeface="微软雅黑" panose="020B0503020204020204" charset="-122"/>
              </a:rPr>
              <a:t>计算机是</a:t>
            </a:r>
            <a:r>
              <a:rPr lang="zh-CN" altLang="en-US" dirty="0" smtClean="0">
                <a:solidFill>
                  <a:srgbClr val="008000"/>
                </a:solidFill>
                <a:latin typeface="微软雅黑" panose="020B0503020204020204" charset="-122"/>
                <a:ea typeface="微软雅黑" panose="020B0503020204020204" charset="-122"/>
              </a:rPr>
              <a:t>如何生成和运行</a:t>
            </a:r>
            <a:r>
              <a:rPr lang="zh-CN" altLang="en-US" dirty="0" smtClean="0">
                <a:solidFill>
                  <a:srgbClr val="FF0000"/>
                </a:solidFill>
                <a:latin typeface="微软雅黑" panose="020B0503020204020204" charset="-122"/>
                <a:ea typeface="微软雅黑" panose="020B0503020204020204" charset="-122"/>
              </a:rPr>
              <a:t>可执行文件的！</a:t>
            </a:r>
          </a:p>
          <a:p>
            <a:pPr>
              <a:lnSpc>
                <a:spcPct val="105000"/>
              </a:lnSpc>
              <a:spcBef>
                <a:spcPct val="35000"/>
              </a:spcBef>
              <a:buFont typeface="Wingdings" panose="05000000000000000000" pitchFamily="2" charset="2"/>
              <a:buChar char="l"/>
            </a:pPr>
            <a:r>
              <a:rPr lang="zh-CN" altLang="en-US" dirty="0" smtClean="0">
                <a:latin typeface="微软雅黑" panose="020B0503020204020204" charset="-122"/>
                <a:ea typeface="微软雅黑" panose="020B0503020204020204" charset="-122"/>
              </a:rPr>
              <a:t>重点在高级语言以下各抽象层</a:t>
            </a:r>
            <a:endParaRPr lang="en-US" altLang="zh-CN" dirty="0" smtClean="0">
              <a:latin typeface="微软雅黑" panose="020B0503020204020204" charset="-122"/>
              <a:ea typeface="微软雅黑" panose="020B0503020204020204" charset="-122"/>
            </a:endParaRPr>
          </a:p>
          <a:p>
            <a:pPr lvl="1">
              <a:lnSpc>
                <a:spcPct val="105000"/>
              </a:lnSpc>
              <a:spcBef>
                <a:spcPct val="35000"/>
              </a:spcBef>
              <a:buFont typeface="Wingdings" panose="05000000000000000000" pitchFamily="2" charset="2"/>
              <a:buChar char="Ø"/>
            </a:pPr>
            <a:r>
              <a:rPr lang="en-US" altLang="zh-CN" dirty="0" smtClean="0">
                <a:latin typeface="微软雅黑" panose="020B0503020204020204" charset="-122"/>
                <a:ea typeface="微软雅黑" panose="020B0503020204020204" charset="-122"/>
              </a:rPr>
              <a:t>C</a:t>
            </a:r>
            <a:r>
              <a:rPr lang="zh-CN" altLang="en-US" dirty="0" smtClean="0">
                <a:latin typeface="微软雅黑" panose="020B0503020204020204" charset="-122"/>
                <a:ea typeface="微软雅黑" panose="020B0503020204020204" charset="-122"/>
              </a:rPr>
              <a:t>语言程序设计层</a:t>
            </a:r>
          </a:p>
          <a:p>
            <a:pPr lvl="2">
              <a:lnSpc>
                <a:spcPct val="105000"/>
              </a:lnSpc>
              <a:spcBef>
                <a:spcPct val="35000"/>
              </a:spcBef>
              <a:buFont typeface="Wingdings" panose="05000000000000000000" pitchFamily="2" charset="2"/>
              <a:buChar char="Ø"/>
            </a:pPr>
            <a:r>
              <a:rPr lang="zh-CN" altLang="en-US" sz="2000" dirty="0" smtClean="0">
                <a:latin typeface="微软雅黑" panose="020B0503020204020204" charset="-122"/>
                <a:ea typeface="微软雅黑" panose="020B0503020204020204" charset="-122"/>
              </a:rPr>
              <a:t>数据的机器级表示、运算</a:t>
            </a:r>
          </a:p>
          <a:p>
            <a:pPr lvl="2">
              <a:lnSpc>
                <a:spcPct val="105000"/>
              </a:lnSpc>
              <a:spcBef>
                <a:spcPct val="35000"/>
              </a:spcBef>
              <a:buFont typeface="Wingdings" panose="05000000000000000000" pitchFamily="2" charset="2"/>
              <a:buChar char="Ø"/>
            </a:pPr>
            <a:r>
              <a:rPr lang="zh-CN" altLang="en-US" sz="2000" dirty="0" smtClean="0">
                <a:latin typeface="微软雅黑" panose="020B0503020204020204" charset="-122"/>
                <a:ea typeface="微软雅黑" panose="020B0503020204020204" charset="-122"/>
              </a:rPr>
              <a:t>语句和过程调用的机器级表示</a:t>
            </a:r>
            <a:endParaRPr lang="en-US" altLang="zh-CN" dirty="0" smtClean="0">
              <a:latin typeface="微软雅黑" panose="020B0503020204020204" charset="-122"/>
              <a:ea typeface="微软雅黑" panose="020B0503020204020204" charset="-122"/>
            </a:endParaRPr>
          </a:p>
          <a:p>
            <a:pPr lvl="1">
              <a:lnSpc>
                <a:spcPct val="105000"/>
              </a:lnSpc>
              <a:spcBef>
                <a:spcPct val="35000"/>
              </a:spcBef>
              <a:buFont typeface="Wingdings" panose="05000000000000000000" pitchFamily="2" charset="2"/>
              <a:buChar char="Ø"/>
            </a:pPr>
            <a:r>
              <a:rPr lang="zh-CN" altLang="en-US" dirty="0" smtClean="0">
                <a:latin typeface="微软雅黑" panose="020B0503020204020204" charset="-122"/>
                <a:ea typeface="微软雅黑" panose="020B0503020204020204" charset="-122"/>
              </a:rPr>
              <a:t>指令集体系结构（</a:t>
            </a:r>
            <a:r>
              <a:rPr lang="en-US" altLang="zh-CN" dirty="0" smtClean="0">
                <a:latin typeface="微软雅黑" panose="020B0503020204020204" charset="-122"/>
                <a:ea typeface="微软雅黑" panose="020B0503020204020204" charset="-122"/>
              </a:rPr>
              <a:t>ISA</a:t>
            </a:r>
            <a:r>
              <a:rPr lang="zh-CN" altLang="en-US" dirty="0" smtClean="0">
                <a:latin typeface="微软雅黑" panose="020B0503020204020204" charset="-122"/>
                <a:ea typeface="微软雅黑" panose="020B0503020204020204" charset="-122"/>
              </a:rPr>
              <a:t>）和汇编层 </a:t>
            </a:r>
          </a:p>
          <a:p>
            <a:pPr lvl="2">
              <a:lnSpc>
                <a:spcPct val="105000"/>
              </a:lnSpc>
              <a:spcBef>
                <a:spcPct val="35000"/>
              </a:spcBef>
              <a:buFont typeface="Wingdings" panose="05000000000000000000" pitchFamily="2" charset="2"/>
              <a:buChar char="Ø"/>
            </a:pPr>
            <a:r>
              <a:rPr lang="zh-CN" altLang="en-US" sz="2000" dirty="0" smtClean="0">
                <a:latin typeface="微软雅黑" panose="020B0503020204020204" charset="-122"/>
                <a:ea typeface="微软雅黑" panose="020B0503020204020204" charset="-122"/>
              </a:rPr>
              <a:t>指令系统、机器代码、汇编语言</a:t>
            </a:r>
          </a:p>
          <a:p>
            <a:pPr lvl="1">
              <a:lnSpc>
                <a:spcPct val="105000"/>
              </a:lnSpc>
              <a:spcBef>
                <a:spcPct val="35000"/>
              </a:spcBef>
              <a:buFont typeface="Wingdings" panose="05000000000000000000" pitchFamily="2" charset="2"/>
              <a:buChar char="Ø"/>
            </a:pPr>
            <a:r>
              <a:rPr lang="zh-CN" altLang="en-US" dirty="0" smtClean="0">
                <a:latin typeface="微软雅黑" panose="020B0503020204020204" charset="-122"/>
                <a:ea typeface="微软雅黑" panose="020B0503020204020204" charset="-122"/>
              </a:rPr>
              <a:t>微体系结构及硬件层</a:t>
            </a:r>
          </a:p>
          <a:p>
            <a:pPr lvl="2">
              <a:lnSpc>
                <a:spcPct val="105000"/>
              </a:lnSpc>
              <a:spcBef>
                <a:spcPct val="35000"/>
              </a:spcBef>
              <a:buFont typeface="Wingdings" panose="05000000000000000000" pitchFamily="2" charset="2"/>
              <a:buChar char="Ø"/>
            </a:pPr>
            <a:r>
              <a:rPr lang="en-US" altLang="zh-CN" sz="2000" dirty="0" smtClean="0">
                <a:latin typeface="微软雅黑" panose="020B0503020204020204" charset="-122"/>
                <a:ea typeface="微软雅黑" panose="020B0503020204020204" charset="-122"/>
              </a:rPr>
              <a:t>CPU</a:t>
            </a:r>
            <a:r>
              <a:rPr lang="zh-CN" altLang="en-US" sz="2000" dirty="0" smtClean="0">
                <a:latin typeface="微软雅黑" panose="020B0503020204020204" charset="-122"/>
                <a:ea typeface="微软雅黑" panose="020B0503020204020204" charset="-122"/>
              </a:rPr>
              <a:t>的通用结构</a:t>
            </a:r>
          </a:p>
          <a:p>
            <a:pPr lvl="2">
              <a:lnSpc>
                <a:spcPct val="105000"/>
              </a:lnSpc>
              <a:spcBef>
                <a:spcPct val="35000"/>
              </a:spcBef>
              <a:buFont typeface="Wingdings" panose="05000000000000000000" pitchFamily="2" charset="2"/>
              <a:buChar char="Ø"/>
            </a:pPr>
            <a:r>
              <a:rPr lang="zh-CN" altLang="en-US" sz="2000" dirty="0" smtClean="0">
                <a:latin typeface="微软雅黑" panose="020B0503020204020204" charset="-122"/>
                <a:ea typeface="微软雅黑" panose="020B0503020204020204" charset="-122"/>
              </a:rPr>
              <a:t>层次结构存储系统</a:t>
            </a:r>
            <a:endParaRPr lang="en-US" altLang="zh-CN" sz="2000" dirty="0" smtClean="0">
              <a:latin typeface="微软雅黑" panose="020B0503020204020204" charset="-122"/>
              <a:ea typeface="微软雅黑" panose="020B0503020204020204" charset="-122"/>
            </a:endParaRPr>
          </a:p>
          <a:p>
            <a:pPr lvl="1">
              <a:lnSpc>
                <a:spcPct val="105000"/>
              </a:lnSpc>
              <a:spcBef>
                <a:spcPct val="35000"/>
              </a:spcBef>
              <a:buFont typeface="Wingdings" panose="05000000000000000000" pitchFamily="2" charset="2"/>
              <a:buChar char="Ø"/>
            </a:pPr>
            <a:r>
              <a:rPr lang="zh-CN" altLang="en-US" dirty="0" smtClean="0">
                <a:ea typeface="微软雅黑" panose="020B0503020204020204" charset="-122"/>
              </a:rPr>
              <a:t>操作系统、编译和链接的部分内容</a:t>
            </a:r>
          </a:p>
        </p:txBody>
      </p:sp>
      <p:pic>
        <p:nvPicPr>
          <p:cNvPr id="19" name="Picture 4"/>
          <p:cNvPicPr>
            <a:picLocks noChangeAspect="1" noChangeArrowheads="1"/>
          </p:cNvPicPr>
          <p:nvPr/>
        </p:nvPicPr>
        <p:blipFill>
          <a:blip r:embed="rId2"/>
          <a:srcRect/>
          <a:stretch>
            <a:fillRect/>
          </a:stretch>
        </p:blipFill>
        <p:spPr bwMode="auto">
          <a:xfrm>
            <a:off x="5202238" y="1763713"/>
            <a:ext cx="3751262" cy="4725987"/>
          </a:xfrm>
          <a:prstGeom prst="rect">
            <a:avLst/>
          </a:prstGeom>
          <a:noFill/>
          <a:ln w="9525">
            <a:noFill/>
            <a:miter lim="800000"/>
            <a:headEnd/>
            <a:tailEnd/>
          </a:ln>
        </p:spPr>
      </p:pic>
      <p:grpSp>
        <p:nvGrpSpPr>
          <p:cNvPr id="20" name="Group 7"/>
          <p:cNvGrpSpPr/>
          <p:nvPr/>
        </p:nvGrpSpPr>
        <p:grpSpPr bwMode="auto">
          <a:xfrm>
            <a:off x="2592388" y="2303463"/>
            <a:ext cx="2519362" cy="2700337"/>
            <a:chOff x="1633" y="1451"/>
            <a:chExt cx="1587" cy="1701"/>
          </a:xfrm>
        </p:grpSpPr>
        <p:sp>
          <p:nvSpPr>
            <p:cNvPr id="21" name="Line 5"/>
            <p:cNvSpPr>
              <a:spLocks noChangeShapeType="1"/>
            </p:cNvSpPr>
            <p:nvPr/>
          </p:nvSpPr>
          <p:spPr bwMode="auto">
            <a:xfrm>
              <a:off x="1633" y="1451"/>
              <a:ext cx="1587" cy="482"/>
            </a:xfrm>
            <a:prstGeom prst="line">
              <a:avLst/>
            </a:prstGeom>
            <a:noFill/>
            <a:ln w="38100">
              <a:solidFill>
                <a:srgbClr val="FF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Line 6"/>
            <p:cNvSpPr>
              <a:spLocks noChangeShapeType="1"/>
            </p:cNvSpPr>
            <p:nvPr/>
          </p:nvSpPr>
          <p:spPr bwMode="auto">
            <a:xfrm>
              <a:off x="3220" y="1933"/>
              <a:ext cx="0" cy="1219"/>
            </a:xfrm>
            <a:prstGeom prst="line">
              <a:avLst/>
            </a:prstGeom>
            <a:noFill/>
            <a:ln w="38100">
              <a:solidFill>
                <a:srgbClr val="FF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3" name="Rectangle 9"/>
          <p:cNvSpPr>
            <a:spLocks noChangeArrowheads="1"/>
          </p:cNvSpPr>
          <p:nvPr/>
        </p:nvSpPr>
        <p:spPr bwMode="auto">
          <a:xfrm>
            <a:off x="5292725" y="2889250"/>
            <a:ext cx="3600450" cy="449263"/>
          </a:xfrm>
          <a:prstGeom prst="rect">
            <a:avLst/>
          </a:prstGeom>
          <a:solidFill>
            <a:srgbClr val="008080">
              <a:alpha val="25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Rectangle 10"/>
          <p:cNvSpPr>
            <a:spLocks noChangeArrowheads="1"/>
          </p:cNvSpPr>
          <p:nvPr/>
        </p:nvSpPr>
        <p:spPr bwMode="auto">
          <a:xfrm>
            <a:off x="5292725" y="3833813"/>
            <a:ext cx="3600450" cy="539750"/>
          </a:xfrm>
          <a:prstGeom prst="rect">
            <a:avLst/>
          </a:prstGeom>
          <a:solidFill>
            <a:srgbClr val="FFCC00">
              <a:alpha val="25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Rectangle 11"/>
          <p:cNvSpPr>
            <a:spLocks noChangeArrowheads="1"/>
          </p:cNvSpPr>
          <p:nvPr/>
        </p:nvSpPr>
        <p:spPr bwMode="auto">
          <a:xfrm>
            <a:off x="5292725" y="4419600"/>
            <a:ext cx="3600450" cy="449263"/>
          </a:xfrm>
          <a:prstGeom prst="rect">
            <a:avLst/>
          </a:prstGeom>
          <a:solidFill>
            <a:srgbClr val="FF0000">
              <a:alpha val="25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Rectangle 12"/>
          <p:cNvSpPr>
            <a:spLocks noChangeArrowheads="1"/>
          </p:cNvSpPr>
          <p:nvPr/>
        </p:nvSpPr>
        <p:spPr bwMode="auto">
          <a:xfrm>
            <a:off x="5292725" y="3338513"/>
            <a:ext cx="3600450" cy="495300"/>
          </a:xfrm>
          <a:prstGeom prst="rect">
            <a:avLst/>
          </a:prstGeom>
          <a:solidFill>
            <a:srgbClr val="800080">
              <a:alpha val="25000"/>
            </a:srgbClr>
          </a:solidFill>
          <a:ln w="9525">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27" name="Group 16"/>
          <p:cNvGrpSpPr/>
          <p:nvPr/>
        </p:nvGrpSpPr>
        <p:grpSpPr bwMode="auto">
          <a:xfrm>
            <a:off x="6642100" y="773113"/>
            <a:ext cx="2457450" cy="2501900"/>
            <a:chOff x="4156" y="471"/>
            <a:chExt cx="1548" cy="1576"/>
          </a:xfrm>
        </p:grpSpPr>
        <p:sp>
          <p:nvSpPr>
            <p:cNvPr id="28" name="Text Box 13"/>
            <p:cNvSpPr txBox="1">
              <a:spLocks noChangeArrowheads="1"/>
            </p:cNvSpPr>
            <p:nvPr/>
          </p:nvSpPr>
          <p:spPr bwMode="auto">
            <a:xfrm>
              <a:off x="4156" y="471"/>
              <a:ext cx="1548" cy="583"/>
            </a:xfrm>
            <a:prstGeom prst="rect">
              <a:avLst/>
            </a:prstGeom>
            <a:solidFill>
              <a:srgbClr val="FFFFFF"/>
            </a:solidFill>
            <a:ln w="9525">
              <a:solidFill>
                <a:srgbClr val="0000FF"/>
              </a:solid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0000FF"/>
                  </a:solidFill>
                  <a:effectLst/>
                  <a:uLnTx/>
                  <a:uFillTx/>
                  <a:latin typeface="微软雅黑" panose="020B0503020204020204" charset="-122"/>
                  <a:ea typeface="微软雅黑" panose="020B0503020204020204" charset="-122"/>
                </a:rPr>
                <a:t>“问题求解”课程解决应用</a:t>
              </a:r>
              <a:r>
                <a:rPr kumimoji="0" lang="en-US" altLang="zh-CN" sz="1800" b="1" i="0" u="none" strike="noStrike" kern="0" cap="none" spc="0" normalizeH="0" baseline="0" noProof="0">
                  <a:ln>
                    <a:noFill/>
                  </a:ln>
                  <a:solidFill>
                    <a:srgbClr val="0000FF"/>
                  </a:solidFill>
                  <a:effectLst/>
                  <a:uLnTx/>
                  <a:uFillTx/>
                  <a:ea typeface="微软雅黑" panose="020B0503020204020204" charset="-122"/>
                  <a:cs typeface="Arial" panose="020B0604020202020204" pitchFamily="34" charset="0"/>
                </a:rPr>
                <a:t>→</a:t>
              </a:r>
              <a:r>
                <a:rPr kumimoji="0" lang="zh-CN" altLang="en-US" sz="1800" b="1" i="0" u="none" strike="noStrike" kern="0" cap="none" spc="0" normalizeH="0" baseline="0" noProof="0">
                  <a:ln>
                    <a:noFill/>
                  </a:ln>
                  <a:solidFill>
                    <a:srgbClr val="0000FF"/>
                  </a:solidFill>
                  <a:effectLst/>
                  <a:uLnTx/>
                  <a:uFillTx/>
                  <a:latin typeface="微软雅黑" panose="020B0503020204020204" charset="-122"/>
                  <a:ea typeface="微软雅黑" panose="020B0503020204020204" charset="-122"/>
                </a:rPr>
                <a:t>算法（数据结构）</a:t>
              </a:r>
              <a:r>
                <a:rPr kumimoji="0" lang="en-US" altLang="zh-CN" sz="1800" b="1" i="0" u="none" strike="noStrike" kern="0" cap="none" spc="0" normalizeH="0" baseline="0" noProof="0">
                  <a:ln>
                    <a:noFill/>
                  </a:ln>
                  <a:solidFill>
                    <a:srgbClr val="0000FF"/>
                  </a:solidFill>
                  <a:effectLst/>
                  <a:uLnTx/>
                  <a:uFillTx/>
                </a:rPr>
                <a:t>→</a:t>
              </a:r>
              <a:r>
                <a:rPr kumimoji="0" lang="zh-CN" altLang="en-US" sz="1800" b="1" i="0" u="none" strike="noStrike" kern="0" cap="none" spc="0" normalizeH="0" baseline="0" noProof="0">
                  <a:ln>
                    <a:noFill/>
                  </a:ln>
                  <a:solidFill>
                    <a:srgbClr val="0000FF"/>
                  </a:solidFill>
                  <a:effectLst/>
                  <a:uLnTx/>
                  <a:uFillTx/>
                  <a:latin typeface="微软雅黑" panose="020B0503020204020204" charset="-122"/>
                  <a:ea typeface="微软雅黑" panose="020B0503020204020204" charset="-122"/>
                </a:rPr>
                <a:t>编程层</a:t>
              </a:r>
            </a:p>
          </p:txBody>
        </p:sp>
        <p:sp>
          <p:nvSpPr>
            <p:cNvPr id="29" name="Line 15"/>
            <p:cNvSpPr>
              <a:spLocks noChangeShapeType="1"/>
            </p:cNvSpPr>
            <p:nvPr/>
          </p:nvSpPr>
          <p:spPr bwMode="auto">
            <a:xfrm>
              <a:off x="5658" y="1054"/>
              <a:ext cx="0" cy="993"/>
            </a:xfrm>
            <a:prstGeom prst="line">
              <a:avLst/>
            </a:prstGeom>
            <a:noFill/>
            <a:ln w="38100">
              <a:solidFill>
                <a:srgbClr val="FF000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blinds(horizontal)">
                                      <p:cBhvr>
                                        <p:cTn id="27" dur="500"/>
                                        <p:tgtEl>
                                          <p:spTgt spid="18">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8">
                                            <p:txEl>
                                              <p:pRg st="4" end="4"/>
                                            </p:txEl>
                                          </p:spTgt>
                                        </p:tgtEl>
                                        <p:attrNameLst>
                                          <p:attrName>style.visibility</p:attrName>
                                        </p:attrNameLst>
                                      </p:cBhvr>
                                      <p:to>
                                        <p:strVal val="visible"/>
                                      </p:to>
                                    </p:set>
                                    <p:animEffect transition="in" filter="blinds(horizontal)">
                                      <p:cBhvr>
                                        <p:cTn id="30" dur="500"/>
                                        <p:tgtEl>
                                          <p:spTgt spid="18">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8">
                                            <p:txEl>
                                              <p:pRg st="5" end="5"/>
                                            </p:txEl>
                                          </p:spTgt>
                                        </p:tgtEl>
                                        <p:attrNameLst>
                                          <p:attrName>style.visibility</p:attrName>
                                        </p:attrNameLst>
                                      </p:cBhvr>
                                      <p:to>
                                        <p:strVal val="visible"/>
                                      </p:to>
                                    </p:set>
                                    <p:animEffect transition="in" filter="blinds(horizontal)">
                                      <p:cBhvr>
                                        <p:cTn id="33" dur="500"/>
                                        <p:tgtEl>
                                          <p:spTgt spid="18">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linds(horizontal)">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8">
                                            <p:txEl>
                                              <p:pRg st="6" end="6"/>
                                            </p:txEl>
                                          </p:spTgt>
                                        </p:tgtEl>
                                        <p:attrNameLst>
                                          <p:attrName>style.visibility</p:attrName>
                                        </p:attrNameLst>
                                      </p:cBhvr>
                                      <p:to>
                                        <p:strVal val="visible"/>
                                      </p:to>
                                    </p:set>
                                    <p:animEffect transition="in" filter="blinds(horizontal)">
                                      <p:cBhvr>
                                        <p:cTn id="43" dur="500"/>
                                        <p:tgtEl>
                                          <p:spTgt spid="18">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8">
                                            <p:txEl>
                                              <p:pRg st="7" end="7"/>
                                            </p:txEl>
                                          </p:spTgt>
                                        </p:tgtEl>
                                        <p:attrNameLst>
                                          <p:attrName>style.visibility</p:attrName>
                                        </p:attrNameLst>
                                      </p:cBhvr>
                                      <p:to>
                                        <p:strVal val="visible"/>
                                      </p:to>
                                    </p:set>
                                    <p:animEffect transition="in" filter="blinds(horizontal)">
                                      <p:cBhvr>
                                        <p:cTn id="46" dur="500"/>
                                        <p:tgtEl>
                                          <p:spTgt spid="18">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linds(horizontal)">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8">
                                            <p:txEl>
                                              <p:pRg st="8" end="8"/>
                                            </p:txEl>
                                          </p:spTgt>
                                        </p:tgtEl>
                                        <p:attrNameLst>
                                          <p:attrName>style.visibility</p:attrName>
                                        </p:attrNameLst>
                                      </p:cBhvr>
                                      <p:to>
                                        <p:strVal val="visible"/>
                                      </p:to>
                                    </p:set>
                                    <p:animEffect transition="in" filter="blinds(horizontal)">
                                      <p:cBhvr>
                                        <p:cTn id="56" dur="500"/>
                                        <p:tgtEl>
                                          <p:spTgt spid="18">
                                            <p:txEl>
                                              <p:pRg st="8" end="8"/>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18">
                                            <p:txEl>
                                              <p:pRg st="9" end="9"/>
                                            </p:txEl>
                                          </p:spTgt>
                                        </p:tgtEl>
                                        <p:attrNameLst>
                                          <p:attrName>style.visibility</p:attrName>
                                        </p:attrNameLst>
                                      </p:cBhvr>
                                      <p:to>
                                        <p:strVal val="visible"/>
                                      </p:to>
                                    </p:set>
                                    <p:animEffect transition="in" filter="blinds(horizontal)">
                                      <p:cBhvr>
                                        <p:cTn id="59" dur="500"/>
                                        <p:tgtEl>
                                          <p:spTgt spid="18">
                                            <p:txEl>
                                              <p:pRg st="9" end="9"/>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18">
                                            <p:txEl>
                                              <p:pRg st="10" end="10"/>
                                            </p:txEl>
                                          </p:spTgt>
                                        </p:tgtEl>
                                        <p:attrNameLst>
                                          <p:attrName>style.visibility</p:attrName>
                                        </p:attrNameLst>
                                      </p:cBhvr>
                                      <p:to>
                                        <p:strVal val="visible"/>
                                      </p:to>
                                    </p:set>
                                    <p:animEffect transition="in" filter="blinds(horizontal)">
                                      <p:cBhvr>
                                        <p:cTn id="62" dur="500"/>
                                        <p:tgtEl>
                                          <p:spTgt spid="1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blinds(horizontal)">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8">
                                            <p:txEl>
                                              <p:pRg st="11" end="11"/>
                                            </p:txEl>
                                          </p:spTgt>
                                        </p:tgtEl>
                                        <p:attrNameLst>
                                          <p:attrName>style.visibility</p:attrName>
                                        </p:attrNameLst>
                                      </p:cBhvr>
                                      <p:to>
                                        <p:strVal val="visible"/>
                                      </p:to>
                                    </p:set>
                                    <p:animEffect transition="in" filter="blinds(horizontal)">
                                      <p:cBhvr>
                                        <p:cTn id="72" dur="500"/>
                                        <p:tgtEl>
                                          <p:spTgt spid="1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485775"/>
            <a:ext cx="8229600" cy="561975"/>
          </a:xfrm>
          <a:prstGeom prst="rect">
            <a:avLst/>
          </a:prstGeom>
          <a:noFill/>
          <a:ln w="9525">
            <a:noFill/>
            <a:miter lim="800000"/>
          </a:ln>
          <a:effectLst/>
        </p:spPr>
        <p:txBody>
          <a:bodyPr vert="horz" wrap="square" lIns="38100" tIns="38100" rIns="38100" bIns="38100" numCol="1" anchor="ctr" anchorCtr="0" compatLnSpc="1"/>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r>
              <a:rPr lang="zh-CN" altLang="en-US" b="1" dirty="0" smtClean="0"/>
              <a:t>课程内容概要</a:t>
            </a:r>
          </a:p>
        </p:txBody>
      </p:sp>
      <p:sp>
        <p:nvSpPr>
          <p:cNvPr id="10" name="Rectangle 3"/>
          <p:cNvSpPr txBox="1">
            <a:spLocks noChangeArrowheads="1"/>
          </p:cNvSpPr>
          <p:nvPr/>
        </p:nvSpPr>
        <p:spPr bwMode="auto">
          <a:xfrm>
            <a:off x="468313" y="963613"/>
            <a:ext cx="8513762" cy="57419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buFontTx/>
              <a:buNone/>
            </a:pPr>
            <a:r>
              <a:rPr lang="zh-CN" altLang="en-US" sz="2200" dirty="0" smtClean="0">
                <a:solidFill>
                  <a:srgbClr val="FF0000"/>
                </a:solidFill>
                <a:latin typeface="微软雅黑" panose="020B0503020204020204" charset="-122"/>
                <a:ea typeface="微软雅黑" panose="020B0503020204020204" charset="-122"/>
              </a:rPr>
              <a:t>三个主题：</a:t>
            </a:r>
          </a:p>
          <a:p>
            <a:r>
              <a:rPr lang="zh-CN" altLang="en-US" sz="2000" dirty="0" smtClean="0">
                <a:latin typeface="微软雅黑" panose="020B0503020204020204" charset="-122"/>
                <a:ea typeface="微软雅黑" panose="020B0503020204020204" charset="-122"/>
              </a:rPr>
              <a:t>表示（</a:t>
            </a:r>
            <a:r>
              <a:rPr lang="en-US" altLang="zh-CN" sz="2000" dirty="0" smtClean="0">
                <a:latin typeface="微软雅黑" panose="020B0503020204020204" charset="-122"/>
                <a:ea typeface="微软雅黑" panose="020B0503020204020204" charset="-122"/>
              </a:rPr>
              <a:t>Representation</a:t>
            </a:r>
            <a:r>
              <a:rPr lang="zh-CN" altLang="en-US" sz="2000" dirty="0" smtClean="0">
                <a:latin typeface="微软雅黑" panose="020B0503020204020204" charset="-122"/>
                <a:ea typeface="微软雅黑" panose="020B0503020204020204" charset="-122"/>
              </a:rPr>
              <a:t>）</a:t>
            </a:r>
          </a:p>
          <a:p>
            <a:pPr lvl="1"/>
            <a:r>
              <a:rPr lang="zh-CN" altLang="en-US" dirty="0" smtClean="0">
                <a:latin typeface="微软雅黑" panose="020B0503020204020204" charset="-122"/>
                <a:ea typeface="微软雅黑" panose="020B0503020204020204" charset="-122"/>
              </a:rPr>
              <a:t>不同数据类型（带符号整数、无符号整数、浮点数、数组、结构等）在寄存器或存储器中如何表示和存储？</a:t>
            </a:r>
          </a:p>
          <a:p>
            <a:pPr lvl="1"/>
            <a:r>
              <a:rPr lang="zh-CN" altLang="en-US" dirty="0" smtClean="0">
                <a:latin typeface="微软雅黑" panose="020B0503020204020204" charset="-122"/>
                <a:ea typeface="微软雅黑" panose="020B0503020204020204" charset="-122"/>
              </a:rPr>
              <a:t>指令如何表示和编码（译码）？</a:t>
            </a:r>
          </a:p>
          <a:p>
            <a:pPr lvl="1"/>
            <a:r>
              <a:rPr lang="zh-CN" altLang="en-US" dirty="0" smtClean="0">
                <a:latin typeface="微软雅黑" panose="020B0503020204020204" charset="-122"/>
                <a:ea typeface="微软雅黑" panose="020B0503020204020204" charset="-122"/>
              </a:rPr>
              <a:t>存储地址（指针）如何表示以及如何生成复杂数据结构中数据元素的地址？</a:t>
            </a:r>
            <a:endParaRPr lang="en-US" altLang="zh-CN" dirty="0" smtClean="0">
              <a:latin typeface="微软雅黑" panose="020B0503020204020204" charset="-122"/>
              <a:ea typeface="微软雅黑" panose="020B0503020204020204" charset="-122"/>
            </a:endParaRPr>
          </a:p>
          <a:p>
            <a:r>
              <a:rPr lang="zh-CN" altLang="en-US" sz="2000" dirty="0" smtClean="0">
                <a:latin typeface="微软雅黑" panose="020B0503020204020204" charset="-122"/>
                <a:ea typeface="微软雅黑" panose="020B0503020204020204" charset="-122"/>
              </a:rPr>
              <a:t>转换（</a:t>
            </a:r>
            <a:r>
              <a:rPr lang="en-US" altLang="zh-CN" sz="2000" dirty="0" smtClean="0">
                <a:latin typeface="微软雅黑" panose="020B0503020204020204" charset="-122"/>
                <a:ea typeface="微软雅黑" panose="020B0503020204020204" charset="-122"/>
              </a:rPr>
              <a:t>Translation</a:t>
            </a:r>
            <a:r>
              <a:rPr lang="zh-CN" altLang="en-US" sz="2000" dirty="0" smtClean="0">
                <a:latin typeface="微软雅黑" panose="020B0503020204020204" charset="-122"/>
                <a:ea typeface="微软雅黑" panose="020B0503020204020204" charset="-122"/>
              </a:rPr>
              <a:t>）</a:t>
            </a:r>
          </a:p>
          <a:p>
            <a:pPr lvl="1"/>
            <a:r>
              <a:rPr lang="zh-CN" altLang="en-US" dirty="0" smtClean="0">
                <a:latin typeface="微软雅黑" panose="020B0503020204020204" charset="-122"/>
                <a:ea typeface="微软雅黑" panose="020B0503020204020204" charset="-122"/>
              </a:rPr>
              <a:t>高级语言程序对应的机器级代码是怎样的？</a:t>
            </a:r>
            <a:endParaRPr lang="en-US" altLang="zh-CN" dirty="0" smtClean="0">
              <a:latin typeface="微软雅黑" panose="020B0503020204020204" charset="-122"/>
              <a:ea typeface="微软雅黑" panose="020B0503020204020204" charset="-122"/>
            </a:endParaRPr>
          </a:p>
          <a:p>
            <a:r>
              <a:rPr lang="zh-CN" altLang="en-US" sz="2000" dirty="0" smtClean="0">
                <a:latin typeface="微软雅黑" panose="020B0503020204020204" charset="-122"/>
                <a:ea typeface="微软雅黑" panose="020B0503020204020204" charset="-122"/>
              </a:rPr>
              <a:t>执行控制流（</a:t>
            </a:r>
            <a:r>
              <a:rPr lang="en-US" altLang="zh-CN" sz="2000" dirty="0" smtClean="0">
                <a:latin typeface="微软雅黑" panose="020B0503020204020204" charset="-122"/>
                <a:ea typeface="微软雅黑" panose="020B0503020204020204" charset="-122"/>
              </a:rPr>
              <a:t>Control flow</a:t>
            </a:r>
            <a:r>
              <a:rPr lang="zh-CN" altLang="en-US" sz="2000" dirty="0" smtClean="0">
                <a:latin typeface="微软雅黑" panose="020B0503020204020204" charset="-122"/>
                <a:ea typeface="微软雅黑" panose="020B0503020204020204" charset="-122"/>
              </a:rPr>
              <a:t>）</a:t>
            </a:r>
          </a:p>
          <a:p>
            <a:pPr lvl="1"/>
            <a:r>
              <a:rPr lang="zh-CN" altLang="en-US" dirty="0" smtClean="0">
                <a:latin typeface="微软雅黑" panose="020B0503020204020204" charset="-122"/>
                <a:ea typeface="微软雅黑" panose="020B0503020204020204" charset="-122"/>
              </a:rPr>
              <a:t>计算机能理解的“程序”是如何组织和控制的？</a:t>
            </a:r>
          </a:p>
          <a:p>
            <a:pPr lvl="1"/>
            <a:r>
              <a:rPr lang="zh-CN" altLang="en-US" dirty="0" smtClean="0">
                <a:latin typeface="微软雅黑" panose="020B0503020204020204" charset="-122"/>
                <a:ea typeface="微软雅黑" panose="020B0503020204020204" charset="-122"/>
              </a:rPr>
              <a:t>如何在计算机中组织多个程序的并发执行？</a:t>
            </a:r>
          </a:p>
          <a:p>
            <a:pPr lvl="1"/>
            <a:r>
              <a:rPr lang="zh-CN" altLang="en-US" dirty="0" smtClean="0">
                <a:latin typeface="微软雅黑" panose="020B0503020204020204" charset="-122"/>
                <a:ea typeface="微软雅黑" panose="020B0503020204020204" charset="-122"/>
              </a:rPr>
              <a:t>逻辑控制流中的异常事件及其处理</a:t>
            </a:r>
          </a:p>
          <a:p>
            <a:pPr lvl="1"/>
            <a:r>
              <a:rPr lang="en-US" altLang="zh-CN" dirty="0" smtClean="0">
                <a:latin typeface="微软雅黑" panose="020B0503020204020204" charset="-122"/>
                <a:ea typeface="微软雅黑" panose="020B0503020204020204" charset="-122"/>
              </a:rPr>
              <a:t>I/O</a:t>
            </a:r>
            <a:r>
              <a:rPr lang="zh-CN" altLang="en-US" dirty="0" smtClean="0">
                <a:latin typeface="微软雅黑" panose="020B0503020204020204" charset="-122"/>
                <a:ea typeface="微软雅黑" panose="020B0503020204020204" charset="-122"/>
              </a:rPr>
              <a:t>操作的执行控制流（用户态</a:t>
            </a:r>
            <a:r>
              <a:rPr lang="zh-CN" altLang="en-US" dirty="0" smtClean="0">
                <a:ea typeface="微软雅黑" panose="020B0503020204020204" charset="-122"/>
                <a:cs typeface="Arial" panose="020B0604020202020204" pitchFamily="34" charset="0"/>
              </a:rPr>
              <a:t>→内核态</a:t>
            </a:r>
            <a:r>
              <a:rPr lang="zh-CN" altLang="en-US" dirty="0" smtClean="0">
                <a:latin typeface="微软雅黑" panose="020B0503020204020204" charset="-122"/>
                <a:ea typeface="微软雅黑" panose="020B050302020402020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blinds(horizontal)">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blinds(horizontal)">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blinds(horizontal)">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animEffect transition="in" filter="blinds(horizontal)">
                                      <p:cBhvr>
                                        <p:cTn id="27" dur="500"/>
                                        <p:tgtEl>
                                          <p:spTgt spid="10">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9" end="9"/>
                                            </p:txEl>
                                          </p:spTgt>
                                        </p:tgtEl>
                                        <p:attrNameLst>
                                          <p:attrName>style.visibility</p:attrName>
                                        </p:attrNameLst>
                                      </p:cBhvr>
                                      <p:to>
                                        <p:strVal val="visible"/>
                                      </p:to>
                                    </p:set>
                                    <p:animEffect transition="in" filter="blinds(horizontal)">
                                      <p:cBhvr>
                                        <p:cTn id="32" dur="500"/>
                                        <p:tgtEl>
                                          <p:spTgt spid="10">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10" end="10"/>
                                            </p:txEl>
                                          </p:spTgt>
                                        </p:tgtEl>
                                        <p:attrNameLst>
                                          <p:attrName>style.visibility</p:attrName>
                                        </p:attrNameLst>
                                      </p:cBhvr>
                                      <p:to>
                                        <p:strVal val="visible"/>
                                      </p:to>
                                    </p:set>
                                    <p:animEffect transition="in" filter="blinds(horizontal)">
                                      <p:cBhvr>
                                        <p:cTn id="37" dur="500"/>
                                        <p:tgtEl>
                                          <p:spTgt spid="10">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11" end="11"/>
                                            </p:txEl>
                                          </p:spTgt>
                                        </p:tgtEl>
                                        <p:attrNameLst>
                                          <p:attrName>style.visibility</p:attrName>
                                        </p:attrNameLst>
                                      </p:cBhvr>
                                      <p:to>
                                        <p:strVal val="visible"/>
                                      </p:to>
                                    </p:set>
                                    <p:animEffect transition="in" filter="blinds(horizontal)">
                                      <p:cBhvr>
                                        <p:cTn id="42"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371600" y="435678"/>
            <a:ext cx="6577511" cy="762000"/>
          </a:xfrm>
        </p:spPr>
        <p:txBody>
          <a:bodyPr/>
          <a:lstStyle/>
          <a:p>
            <a:r>
              <a:rPr lang="en-US" altLang="zh-CN" dirty="0" smtClean="0">
                <a:latin typeface="Castellar" panose="020A0402060406010301" pitchFamily="18" charset="0"/>
              </a:rPr>
              <a:t>     CMU</a:t>
            </a:r>
            <a:endParaRPr lang="zh-CN" altLang="en-US" dirty="0" smtClean="0">
              <a:latin typeface="Castellar" panose="020A0402060406010301" pitchFamily="18" charset="0"/>
            </a:endParaRPr>
          </a:p>
        </p:txBody>
      </p:sp>
      <p:sp>
        <p:nvSpPr>
          <p:cNvPr id="16387" name="内容占位符 2"/>
          <p:cNvSpPr>
            <a:spLocks noGrp="1"/>
          </p:cNvSpPr>
          <p:nvPr>
            <p:ph idx="1"/>
          </p:nvPr>
        </p:nvSpPr>
        <p:spPr>
          <a:xfrm>
            <a:off x="250825" y="1866265"/>
            <a:ext cx="8796655" cy="3949065"/>
          </a:xfrm>
        </p:spPr>
        <p:txBody>
          <a:bodyPr/>
          <a:lstStyle/>
          <a:p>
            <a:pPr marL="342900" indent="-342900">
              <a:buFont typeface="Wingdings" panose="05000000000000000000" pitchFamily="2" charset="2"/>
              <a:buChar char="Ø"/>
            </a:pPr>
            <a:r>
              <a:rPr lang="zh-CN" altLang="en-US" dirty="0" smtClean="0"/>
              <a:t>一所享誉世界的</a:t>
            </a:r>
            <a:r>
              <a:rPr lang="zh-CN" altLang="en-US" b="1" dirty="0" smtClean="0">
                <a:solidFill>
                  <a:srgbClr val="FF0000"/>
                </a:solidFill>
              </a:rPr>
              <a:t>私立顶级研究型大学</a:t>
            </a:r>
            <a:r>
              <a:rPr lang="zh-CN" altLang="en-US" dirty="0" smtClean="0"/>
              <a:t>，该校拥有全美</a:t>
            </a:r>
            <a:r>
              <a:rPr lang="zh-CN" altLang="en-US" b="1" dirty="0" smtClean="0">
                <a:solidFill>
                  <a:srgbClr val="FF0000"/>
                </a:solidFill>
              </a:rPr>
              <a:t>顶级计算机学院和戏剧学院</a:t>
            </a:r>
            <a:r>
              <a:rPr lang="zh-CN" altLang="en-US" dirty="0" smtClean="0"/>
              <a:t>，该校的艺术学院</a:t>
            </a:r>
            <a:r>
              <a:rPr lang="en-US" altLang="zh-CN" dirty="0" smtClean="0"/>
              <a:t>/</a:t>
            </a:r>
            <a:r>
              <a:rPr lang="zh-CN" altLang="en-US" dirty="0" smtClean="0"/>
              <a:t>商学院</a:t>
            </a:r>
            <a:r>
              <a:rPr lang="en-US" altLang="zh-CN" dirty="0" smtClean="0"/>
              <a:t>/</a:t>
            </a:r>
            <a:r>
              <a:rPr lang="zh-CN" altLang="en-US" dirty="0" smtClean="0"/>
              <a:t>工学院以及公共管理学院也都在全美名列前茅</a:t>
            </a:r>
            <a:endParaRPr lang="en-US" altLang="zh-CN" dirty="0" smtClean="0"/>
          </a:p>
          <a:p>
            <a:pPr marL="342900" lvl="1" indent="-342900" algn="l">
              <a:buFont typeface="Wingdings" panose="05000000000000000000" pitchFamily="2" charset="2"/>
              <a:buChar char="Ø"/>
            </a:pPr>
            <a:r>
              <a:rPr lang="zh-CN" altLang="en-US" dirty="0"/>
              <a:t>卡内基先生的</a:t>
            </a:r>
            <a:r>
              <a:rPr lang="zh-CN" altLang="en-US" dirty="0" smtClean="0"/>
              <a:t>名言</a:t>
            </a:r>
            <a:r>
              <a:rPr lang="en-US" altLang="zh-CN" b="1" dirty="0" smtClean="0"/>
              <a:t>(</a:t>
            </a:r>
            <a:r>
              <a:rPr lang="en-US" altLang="zh-CN" b="1" dirty="0" smtClean="0">
                <a:solidFill>
                  <a:srgbClr val="FF0000"/>
                </a:solidFill>
              </a:rPr>
              <a:t>My </a:t>
            </a:r>
            <a:r>
              <a:rPr lang="en-US" altLang="zh-CN" b="1" dirty="0">
                <a:solidFill>
                  <a:srgbClr val="FF0000"/>
                </a:solidFill>
              </a:rPr>
              <a:t>heart is in the </a:t>
            </a:r>
            <a:r>
              <a:rPr lang="en-US" altLang="zh-CN" b="1" dirty="0" smtClean="0">
                <a:solidFill>
                  <a:srgbClr val="FF0000"/>
                </a:solidFill>
              </a:rPr>
              <a:t>work</a:t>
            </a:r>
            <a:r>
              <a:rPr lang="en-US" altLang="zh-CN" b="1" dirty="0" smtClean="0"/>
              <a:t>)</a:t>
            </a:r>
            <a:r>
              <a:rPr lang="zh-CN" altLang="en-US" dirty="0" smtClean="0"/>
              <a:t>，</a:t>
            </a:r>
            <a:r>
              <a:rPr lang="zh-CN" altLang="en-US" dirty="0"/>
              <a:t>是这所大学的校训，即使经历了百年内数次重大革新，这样的信念依旧根深蒂固融于整个大学文化中。在校训的指引下，卡内基梅隆大学对学生的训练异常严格，课业繁重，在普林斯顿评论</a:t>
            </a:r>
            <a:r>
              <a:rPr lang="en-US" altLang="zh-CN" dirty="0"/>
              <a:t>(Princeton Review)</a:t>
            </a:r>
            <a:r>
              <a:rPr lang="zh-CN" altLang="en-US" dirty="0"/>
              <a:t>每年“</a:t>
            </a:r>
            <a:r>
              <a:rPr lang="zh-CN" altLang="en-US" b="1" dirty="0">
                <a:solidFill>
                  <a:srgbClr val="FF0000"/>
                </a:solidFill>
              </a:rPr>
              <a:t>学生累得像狗的大学排名</a:t>
            </a:r>
            <a:r>
              <a:rPr lang="zh-CN" altLang="en-US" dirty="0"/>
              <a:t>”中，从来高居前几位，与加州理工学院、麻省理工学院、芝加哥大学、普林斯顿大学等同为美国乃至全世界训练最为残酷的大学。</a:t>
            </a:r>
            <a:endParaRPr lang="en-US" altLang="zh-CN" dirty="0"/>
          </a:p>
          <a:p>
            <a:pPr marL="342900" lvl="1" indent="-342900" algn="l">
              <a:buFont typeface="Wingdings" panose="05000000000000000000" pitchFamily="2" charset="2"/>
              <a:buChar char="Ø"/>
            </a:pPr>
            <a:r>
              <a:rPr lang="en-US" altLang="zh-CN" dirty="0"/>
              <a:t>computer science</a:t>
            </a:r>
            <a:r>
              <a:rPr lang="zh-CN" altLang="en-US" dirty="0"/>
              <a:t>：</a:t>
            </a:r>
            <a:r>
              <a:rPr lang="en-US" altLang="zh-CN" dirty="0"/>
              <a:t>CMU/MIT/Berkeley/Stanford/</a:t>
            </a:r>
          </a:p>
          <a:p>
            <a:pPr marL="342900" lvl="1" indent="-342900" algn="l">
              <a:buFont typeface="Wingdings" panose="05000000000000000000" pitchFamily="2" charset="2"/>
              <a:buChar char="Ø"/>
            </a:pPr>
            <a:r>
              <a:rPr lang="zh-CN" altLang="en-US" dirty="0"/>
              <a:t>截至</a:t>
            </a:r>
            <a:r>
              <a:rPr lang="en-US" altLang="zh-CN" dirty="0"/>
              <a:t>2017</a:t>
            </a:r>
            <a:r>
              <a:rPr lang="zh-CN" altLang="en-US" dirty="0"/>
              <a:t>年卡耐基梅隆大学共培养出了</a:t>
            </a:r>
            <a:r>
              <a:rPr lang="en-US" altLang="zh-CN" b="1" dirty="0">
                <a:solidFill>
                  <a:srgbClr val="FF0000"/>
                </a:solidFill>
              </a:rPr>
              <a:t>12</a:t>
            </a:r>
            <a:r>
              <a:rPr lang="zh-CN" altLang="en-US" b="1" dirty="0">
                <a:solidFill>
                  <a:srgbClr val="FF0000"/>
                </a:solidFill>
              </a:rPr>
              <a:t>个图灵奖、</a:t>
            </a:r>
            <a:r>
              <a:rPr lang="en-US" altLang="zh-CN" b="1" dirty="0">
                <a:solidFill>
                  <a:srgbClr val="FF0000"/>
                </a:solidFill>
              </a:rPr>
              <a:t>20</a:t>
            </a:r>
            <a:r>
              <a:rPr lang="zh-CN" altLang="en-US" b="1" dirty="0">
                <a:solidFill>
                  <a:srgbClr val="FF0000"/>
                </a:solidFill>
              </a:rPr>
              <a:t>个诺贝尔奖、</a:t>
            </a:r>
            <a:r>
              <a:rPr lang="en-US" altLang="zh-CN" b="1" dirty="0">
                <a:solidFill>
                  <a:srgbClr val="FF0000"/>
                </a:solidFill>
              </a:rPr>
              <a:t>9</a:t>
            </a:r>
            <a:r>
              <a:rPr lang="zh-CN" altLang="en-US" b="1" dirty="0">
                <a:solidFill>
                  <a:srgbClr val="FF0000"/>
                </a:solidFill>
              </a:rPr>
              <a:t>个奥斯卡、</a:t>
            </a:r>
            <a:r>
              <a:rPr lang="en-US" altLang="zh-CN" b="1" dirty="0">
                <a:solidFill>
                  <a:srgbClr val="FF0000"/>
                </a:solidFill>
              </a:rPr>
              <a:t>114</a:t>
            </a:r>
            <a:r>
              <a:rPr lang="zh-CN" altLang="en-US" b="1" dirty="0">
                <a:solidFill>
                  <a:srgbClr val="FF0000"/>
                </a:solidFill>
              </a:rPr>
              <a:t>个艾米奖、</a:t>
            </a:r>
            <a:r>
              <a:rPr lang="en-US" altLang="zh-CN" b="1" dirty="0">
                <a:solidFill>
                  <a:srgbClr val="FF0000"/>
                </a:solidFill>
              </a:rPr>
              <a:t>44</a:t>
            </a:r>
            <a:r>
              <a:rPr lang="zh-CN" altLang="en-US" b="1" dirty="0">
                <a:solidFill>
                  <a:srgbClr val="FF0000"/>
                </a:solidFill>
              </a:rPr>
              <a:t>个托尼奖</a:t>
            </a:r>
            <a:endParaRPr lang="en-US" altLang="zh-CN" b="1" dirty="0">
              <a:solidFill>
                <a:srgbClr val="FF0000"/>
              </a:solidFill>
            </a:endParaRPr>
          </a:p>
        </p:txBody>
      </p:sp>
      <p:pic>
        <p:nvPicPr>
          <p:cNvPr id="16388" name="Picture 2" descr="c:\users\my\appdata\roaming\360se6\User Data\temp\0b55b319ebc4b7458c70aec6cdfc1e178b82157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830387"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038600" y="505513"/>
            <a:ext cx="4572000" cy="1014730"/>
          </a:xfrm>
          <a:prstGeom prst="rect">
            <a:avLst/>
          </a:prstGeom>
        </p:spPr>
        <p:txBody>
          <a:bodyPr>
            <a:spAutoFit/>
          </a:bodyPr>
          <a:lstStyle/>
          <a:p>
            <a:pPr lvl="1" algn="l" eaLnBrk="1" latinLnBrk="0" hangingPunct="1"/>
            <a:r>
              <a:rPr lang="en-US" altLang="zh-CN" sz="2000" b="1" dirty="0" smtClean="0">
                <a:solidFill>
                  <a:schemeClr val="tx1"/>
                </a:solidFill>
              </a:rPr>
              <a:t>1900</a:t>
            </a:r>
            <a:r>
              <a:rPr lang="zh-CN" altLang="en-US" sz="2000" b="1" dirty="0">
                <a:solidFill>
                  <a:schemeClr val="tx1"/>
                </a:solidFill>
              </a:rPr>
              <a:t>年卡内基技术学校</a:t>
            </a:r>
            <a:r>
              <a:rPr lang="en-US" altLang="zh-CN" sz="2000" b="1" dirty="0" smtClean="0">
                <a:solidFill>
                  <a:schemeClr val="tx1"/>
                </a:solidFill>
              </a:rPr>
              <a:t>-〉</a:t>
            </a:r>
          </a:p>
          <a:p>
            <a:pPr lvl="1" algn="l" eaLnBrk="1" latinLnBrk="0" hangingPunct="1"/>
            <a:r>
              <a:rPr lang="en-US" altLang="zh-CN" sz="2000" b="1" dirty="0" smtClean="0">
                <a:solidFill>
                  <a:schemeClr val="tx1"/>
                </a:solidFill>
              </a:rPr>
              <a:t>1912</a:t>
            </a:r>
            <a:r>
              <a:rPr lang="zh-CN" altLang="en-US" sz="2000" b="1" dirty="0" smtClean="0">
                <a:solidFill>
                  <a:schemeClr val="tx1"/>
                </a:solidFill>
              </a:rPr>
              <a:t>年卡内基</a:t>
            </a:r>
            <a:r>
              <a:rPr lang="zh-CN" altLang="en-US" sz="2000" b="1" dirty="0">
                <a:solidFill>
                  <a:schemeClr val="tx1"/>
                </a:solidFill>
              </a:rPr>
              <a:t>技术学院</a:t>
            </a:r>
            <a:r>
              <a:rPr lang="en-US" altLang="zh-CN" sz="2000" b="1" dirty="0">
                <a:solidFill>
                  <a:schemeClr val="tx1"/>
                </a:solidFill>
              </a:rPr>
              <a:t>-〉</a:t>
            </a:r>
            <a:r>
              <a:rPr lang="zh-CN" altLang="en-US" sz="2000" b="1" dirty="0">
                <a:solidFill>
                  <a:schemeClr val="tx1"/>
                </a:solidFill>
              </a:rPr>
              <a:t> </a:t>
            </a:r>
          </a:p>
          <a:p>
            <a:pPr lvl="1" algn="l" eaLnBrk="1" latinLnBrk="0" hangingPunct="1"/>
            <a:r>
              <a:rPr lang="en-US" altLang="zh-CN" sz="2000" b="1" dirty="0" smtClean="0">
                <a:solidFill>
                  <a:schemeClr val="tx1"/>
                </a:solidFill>
              </a:rPr>
              <a:t>1967</a:t>
            </a:r>
            <a:r>
              <a:rPr lang="zh-CN" altLang="en-US" sz="2000" b="1" dirty="0">
                <a:solidFill>
                  <a:schemeClr val="tx1"/>
                </a:solidFill>
              </a:rPr>
              <a:t>年卡内基</a:t>
            </a:r>
            <a:r>
              <a:rPr lang="en-US" altLang="zh-CN" sz="2000" b="1" dirty="0">
                <a:solidFill>
                  <a:schemeClr val="tx1"/>
                </a:solidFill>
              </a:rPr>
              <a:t>·</a:t>
            </a:r>
            <a:r>
              <a:rPr lang="zh-CN" altLang="en-US" sz="2000" b="1" dirty="0">
                <a:solidFill>
                  <a:schemeClr val="tx1"/>
                </a:solidFill>
              </a:rPr>
              <a:t>梅隆大学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457200" y="369359"/>
            <a:ext cx="8229600" cy="561975"/>
          </a:xfrm>
          <a:prstGeom prst="rect">
            <a:avLst/>
          </a:prstGeom>
          <a:noFill/>
          <a:ln w="9525">
            <a:noFill/>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600" b="1" i="0" u="none" strike="noStrike" kern="0" cap="none" spc="0" normalizeH="0" baseline="0" noProof="0" dirty="0" smtClean="0">
                <a:ln>
                  <a:noFill/>
                </a:ln>
                <a:solidFill>
                  <a:sysClr val="windowText" lastClr="000000"/>
                </a:solidFill>
                <a:effectLst/>
                <a:uLnTx/>
                <a:uFillTx/>
              </a:rPr>
              <a:t>课程内容概要</a:t>
            </a:r>
          </a:p>
        </p:txBody>
      </p:sp>
      <p:sp>
        <p:nvSpPr>
          <p:cNvPr id="8" name="Rectangle 3"/>
          <p:cNvSpPr txBox="1">
            <a:spLocks noChangeArrowheads="1"/>
          </p:cNvSpPr>
          <p:nvPr/>
        </p:nvSpPr>
        <p:spPr bwMode="auto">
          <a:xfrm>
            <a:off x="476250" y="1905000"/>
            <a:ext cx="8229600" cy="47164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5000"/>
              </a:lnSpc>
              <a:buFontTx/>
              <a:buNone/>
            </a:pPr>
            <a:r>
              <a:rPr lang="zh-CN" altLang="en-US" dirty="0" smtClean="0">
                <a:solidFill>
                  <a:srgbClr val="FF0000"/>
                </a:solidFill>
                <a:latin typeface="微软雅黑" panose="020B0503020204020204" charset="-122"/>
                <a:ea typeface="微软雅黑" panose="020B0503020204020204" charset="-122"/>
              </a:rPr>
              <a:t>内容组织：两大部分</a:t>
            </a:r>
            <a:endParaRPr lang="en-US" altLang="zh-CN" dirty="0" smtClean="0">
              <a:solidFill>
                <a:srgbClr val="FF0000"/>
              </a:solidFill>
              <a:latin typeface="微软雅黑" panose="020B0503020204020204" charset="-122"/>
              <a:ea typeface="微软雅黑" panose="020B0503020204020204" charset="-122"/>
            </a:endParaRPr>
          </a:p>
          <a:p>
            <a:pPr>
              <a:lnSpc>
                <a:spcPct val="105000"/>
              </a:lnSpc>
              <a:buFontTx/>
              <a:buNone/>
            </a:pPr>
            <a:r>
              <a:rPr lang="zh-CN" altLang="en-US" dirty="0" smtClean="0">
                <a:latin typeface="微软雅黑" panose="020B0503020204020204" charset="-122"/>
                <a:ea typeface="微软雅黑" panose="020B0503020204020204" charset="-122"/>
              </a:rPr>
              <a:t>第一部分 系统概述和可执行文件的生成（</a:t>
            </a:r>
            <a:r>
              <a:rPr lang="zh-CN" altLang="en-US" dirty="0" smtClean="0">
                <a:solidFill>
                  <a:srgbClr val="996600"/>
                </a:solidFill>
                <a:latin typeface="微软雅黑" panose="020B0503020204020204" charset="-122"/>
                <a:ea typeface="微软雅黑" panose="020B0503020204020204" charset="-122"/>
              </a:rPr>
              <a:t>表示和转换</a:t>
            </a:r>
            <a:r>
              <a:rPr lang="zh-CN" altLang="en-US" dirty="0" smtClean="0">
                <a:latin typeface="微软雅黑" panose="020B0503020204020204" charset="-122"/>
                <a:ea typeface="微软雅黑" panose="020B0503020204020204" charset="-122"/>
              </a:rPr>
              <a:t>）</a:t>
            </a:r>
          </a:p>
          <a:p>
            <a:pPr lvl="1">
              <a:lnSpc>
                <a:spcPct val="105000"/>
              </a:lnSpc>
            </a:pPr>
            <a:r>
              <a:rPr lang="zh-CN" altLang="en-US" dirty="0" smtClean="0">
                <a:latin typeface="微软雅黑" panose="020B0503020204020204" charset="-122"/>
                <a:ea typeface="微软雅黑" panose="020B0503020204020204" charset="-122"/>
              </a:rPr>
              <a:t>计算机系统概述</a:t>
            </a:r>
          </a:p>
          <a:p>
            <a:pPr lvl="1">
              <a:lnSpc>
                <a:spcPct val="105000"/>
              </a:lnSpc>
            </a:pPr>
            <a:r>
              <a:rPr lang="zh-CN" altLang="en-US" dirty="0" smtClean="0">
                <a:latin typeface="微软雅黑" panose="020B0503020204020204" charset="-122"/>
                <a:ea typeface="微软雅黑" panose="020B0503020204020204" charset="-122"/>
              </a:rPr>
              <a:t>数据的机器级表示与处理</a:t>
            </a:r>
          </a:p>
          <a:p>
            <a:pPr lvl="1">
              <a:lnSpc>
                <a:spcPct val="105000"/>
              </a:lnSpc>
            </a:pPr>
            <a:r>
              <a:rPr lang="zh-CN" altLang="en-US" dirty="0" smtClean="0">
                <a:latin typeface="微软雅黑" panose="020B0503020204020204" charset="-122"/>
                <a:ea typeface="微软雅黑" panose="020B0503020204020204" charset="-122"/>
              </a:rPr>
              <a:t>程序的转换及机器级表示</a:t>
            </a:r>
          </a:p>
          <a:p>
            <a:pPr lvl="1">
              <a:lnSpc>
                <a:spcPct val="105000"/>
              </a:lnSpc>
            </a:pPr>
            <a:r>
              <a:rPr lang="zh-CN" altLang="en-US" dirty="0" smtClean="0">
                <a:latin typeface="微软雅黑" panose="020B0503020204020204" charset="-122"/>
                <a:ea typeface="微软雅黑" panose="020B0503020204020204" charset="-122"/>
              </a:rPr>
              <a:t>程序的链接</a:t>
            </a:r>
          </a:p>
          <a:p>
            <a:pPr marL="0" indent="0">
              <a:lnSpc>
                <a:spcPct val="105000"/>
              </a:lnSpc>
              <a:buNone/>
            </a:pPr>
            <a:r>
              <a:rPr lang="zh-CN" altLang="en-US" dirty="0" smtClean="0">
                <a:latin typeface="微软雅黑" panose="020B0503020204020204" charset="-122"/>
                <a:ea typeface="微软雅黑" panose="020B0503020204020204" charset="-122"/>
              </a:rPr>
              <a:t>第二部分 可执行文件的运行（</a:t>
            </a:r>
            <a:r>
              <a:rPr lang="zh-CN" altLang="en-US" dirty="0" smtClean="0">
                <a:solidFill>
                  <a:srgbClr val="996600"/>
                </a:solidFill>
                <a:latin typeface="微软雅黑" panose="020B0503020204020204" charset="-122"/>
                <a:ea typeface="微软雅黑" panose="020B0503020204020204" charset="-122"/>
              </a:rPr>
              <a:t>执行控制流</a:t>
            </a:r>
            <a:r>
              <a:rPr lang="zh-CN" altLang="en-US" dirty="0" smtClean="0">
                <a:latin typeface="微软雅黑" panose="020B0503020204020204" charset="-122"/>
                <a:ea typeface="微软雅黑" panose="020B0503020204020204" charset="-122"/>
              </a:rPr>
              <a:t>）</a:t>
            </a:r>
          </a:p>
          <a:p>
            <a:pPr lvl="1">
              <a:lnSpc>
                <a:spcPct val="105000"/>
              </a:lnSpc>
            </a:pPr>
            <a:r>
              <a:rPr lang="zh-CN" altLang="en-US" dirty="0" smtClean="0">
                <a:latin typeface="微软雅黑" panose="020B0503020204020204" charset="-122"/>
                <a:ea typeface="微软雅黑" panose="020B0503020204020204" charset="-122"/>
              </a:rPr>
              <a:t>程序的执行</a:t>
            </a:r>
          </a:p>
          <a:p>
            <a:pPr lvl="1">
              <a:lnSpc>
                <a:spcPct val="105000"/>
              </a:lnSpc>
            </a:pPr>
            <a:r>
              <a:rPr lang="zh-CN" altLang="en-US" dirty="0" smtClean="0">
                <a:latin typeface="微软雅黑" panose="020B0503020204020204" charset="-122"/>
                <a:ea typeface="微软雅黑" panose="020B0503020204020204" charset="-122"/>
              </a:rPr>
              <a:t>异常控制流</a:t>
            </a:r>
          </a:p>
          <a:p>
            <a:pPr lvl="1">
              <a:lnSpc>
                <a:spcPct val="105000"/>
              </a:lnSpc>
            </a:pPr>
            <a:r>
              <a:rPr lang="en-US" altLang="zh-CN" dirty="0" smtClean="0">
                <a:latin typeface="微软雅黑" panose="020B0503020204020204" charset="-122"/>
                <a:ea typeface="微软雅黑" panose="020B0503020204020204" charset="-122"/>
              </a:rPr>
              <a:t>I/O</a:t>
            </a:r>
            <a:r>
              <a:rPr lang="zh-CN" altLang="en-US" dirty="0" smtClean="0">
                <a:latin typeface="微软雅黑" panose="020B0503020204020204" charset="-122"/>
                <a:ea typeface="微软雅黑" panose="020B0503020204020204" charset="-122"/>
              </a:rPr>
              <a:t>操作的实现</a:t>
            </a:r>
          </a:p>
        </p:txBody>
      </p:sp>
      <p:sp>
        <p:nvSpPr>
          <p:cNvPr id="9" name="Text Box 4"/>
          <p:cNvSpPr txBox="1">
            <a:spLocks noChangeArrowheads="1"/>
          </p:cNvSpPr>
          <p:nvPr/>
        </p:nvSpPr>
        <p:spPr bwMode="auto">
          <a:xfrm>
            <a:off x="476250" y="1276350"/>
            <a:ext cx="6435725" cy="457200"/>
          </a:xfrm>
          <a:prstGeom prst="rect">
            <a:avLst/>
          </a:prstGeom>
          <a:noFill/>
          <a:ln w="9525">
            <a:noFill/>
            <a:miter lim="800000"/>
          </a:ln>
          <a:effectLst/>
        </p:spPr>
        <p:txBody>
          <a:bodyPr>
            <a:spAutoFit/>
          </a:bodyPr>
          <a:lstStyle/>
          <a:p>
            <a:pPr algn="l">
              <a:spcBef>
                <a:spcPct val="50000"/>
              </a:spcBef>
            </a:pPr>
            <a:r>
              <a:rPr lang="zh-CN" altLang="en-US" sz="2400" b="1" dirty="0">
                <a:solidFill>
                  <a:srgbClr val="FF0000"/>
                </a:solidFill>
                <a:latin typeface="微软雅黑" panose="020B0503020204020204" charset="-122"/>
                <a:ea typeface="微软雅黑" panose="020B0503020204020204" charset="-122"/>
              </a:rPr>
              <a:t>前导知识：</a:t>
            </a:r>
            <a:r>
              <a:rPr lang="en-US" altLang="zh-CN" sz="2400" b="1" dirty="0">
                <a:solidFill>
                  <a:srgbClr val="008000"/>
                </a:solidFill>
                <a:latin typeface="微软雅黑" panose="020B0503020204020204" charset="-122"/>
                <a:ea typeface="微软雅黑" panose="020B0503020204020204" charset="-122"/>
              </a:rPr>
              <a:t>C</a:t>
            </a:r>
            <a:r>
              <a:rPr lang="zh-CN" altLang="en-US" sz="2400" b="1" dirty="0">
                <a:solidFill>
                  <a:srgbClr val="008000"/>
                </a:solidFill>
                <a:latin typeface="微软雅黑" panose="020B0503020204020204" charset="-122"/>
                <a:ea typeface="微软雅黑" panose="020B0503020204020204" charset="-122"/>
              </a:rPr>
              <a:t>语言</a:t>
            </a:r>
            <a:r>
              <a:rPr lang="zh-CN" altLang="en-US" sz="2400" b="1" dirty="0" smtClean="0">
                <a:solidFill>
                  <a:srgbClr val="008000"/>
                </a:solidFill>
                <a:latin typeface="微软雅黑" panose="020B0503020204020204" charset="-122"/>
                <a:ea typeface="微软雅黑" panose="020B0503020204020204" charset="-122"/>
              </a:rPr>
              <a:t>程序设计</a:t>
            </a:r>
            <a:r>
              <a:rPr lang="en-US" altLang="zh-CN" sz="2400" b="1" dirty="0" smtClean="0">
                <a:solidFill>
                  <a:srgbClr val="008000"/>
                </a:solidFill>
                <a:latin typeface="微软雅黑" panose="020B0503020204020204" charset="-122"/>
                <a:ea typeface="微软雅黑" panose="020B0503020204020204" charset="-122"/>
              </a:rPr>
              <a:t>+</a:t>
            </a:r>
            <a:r>
              <a:rPr lang="zh-CN" altLang="en-US" sz="2400" b="1" dirty="0" smtClean="0">
                <a:solidFill>
                  <a:srgbClr val="008000"/>
                </a:solidFill>
                <a:latin typeface="微软雅黑" panose="020B0503020204020204" charset="-122"/>
                <a:ea typeface="微软雅黑" panose="020B0503020204020204" charset="-122"/>
              </a:rPr>
              <a:t>计算机导论</a:t>
            </a:r>
            <a:endParaRPr lang="zh-CN" altLang="en-US" sz="2400" b="1" dirty="0">
              <a:solidFill>
                <a:srgbClr val="008000"/>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FF0000"/>
                </a:solidFill>
                <a:ea typeface="黑体" panose="02010609060101010101" pitchFamily="49" charset="-122"/>
              </a:rPr>
              <a:t>计算机系统</a:t>
            </a:r>
            <a:r>
              <a:rPr lang="zh-CN" altLang="en-US" dirty="0" smtClean="0">
                <a:solidFill>
                  <a:srgbClr val="FF0000"/>
                </a:solidFill>
                <a:ea typeface="黑体" panose="02010609060101010101" pitchFamily="49" charset="-122"/>
              </a:rPr>
              <a:t>概述</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826" name="Picture 1026"/>
          <p:cNvPicPr>
            <a:picLocks noChangeAspect="1" noChangeArrowheads="1"/>
          </p:cNvPicPr>
          <p:nvPr/>
        </p:nvPicPr>
        <p:blipFill>
          <a:blip r:embed="rId2"/>
          <a:srcRect/>
          <a:stretch>
            <a:fillRect/>
          </a:stretch>
        </p:blipFill>
        <p:spPr bwMode="auto">
          <a:xfrm>
            <a:off x="279400" y="1003300"/>
            <a:ext cx="8229600" cy="5245100"/>
          </a:xfrm>
          <a:prstGeom prst="rect">
            <a:avLst/>
          </a:prstGeom>
          <a:noFill/>
          <a:ln w="9525">
            <a:noFill/>
            <a:miter lim="800000"/>
            <a:headEnd/>
            <a:tailEnd/>
          </a:ln>
        </p:spPr>
      </p:pic>
      <p:sp>
        <p:nvSpPr>
          <p:cNvPr id="461827" name="Rectangle 1027"/>
          <p:cNvSpPr>
            <a:spLocks noGrp="1" noChangeArrowheads="1"/>
          </p:cNvSpPr>
          <p:nvPr>
            <p:ph type="title" idx="4294967295"/>
          </p:nvPr>
        </p:nvSpPr>
        <p:spPr>
          <a:xfrm>
            <a:off x="609600" y="349250"/>
            <a:ext cx="8001000" cy="641350"/>
          </a:xfrm>
          <a:noFill/>
        </p:spPr>
        <p:txBody>
          <a:bodyPr lIns="92075" tIns="46038" rIns="92075" bIns="46038">
            <a:spAutoFit/>
          </a:bodyPr>
          <a:lstStyle/>
          <a:p>
            <a:r>
              <a:rPr lang="en-US" altLang="zh-CN" sz="3600" dirty="0" smtClean="0">
                <a:solidFill>
                  <a:srgbClr val="FF3300"/>
                </a:solidFill>
              </a:rPr>
              <a:t>Hardware/Software  Interface</a:t>
            </a:r>
          </a:p>
        </p:txBody>
      </p:sp>
      <p:sp>
        <p:nvSpPr>
          <p:cNvPr id="461828" name="Text Box 1029"/>
          <p:cNvSpPr txBox="1">
            <a:spLocks noChangeArrowheads="1"/>
          </p:cNvSpPr>
          <p:nvPr/>
        </p:nvSpPr>
        <p:spPr bwMode="auto">
          <a:xfrm>
            <a:off x="3444875" y="5464175"/>
            <a:ext cx="5648325" cy="863600"/>
          </a:xfrm>
          <a:prstGeom prst="rect">
            <a:avLst/>
          </a:prstGeom>
          <a:solidFill>
            <a:srgbClr val="FFFFFF"/>
          </a:solidFill>
          <a:ln w="9525">
            <a:noFill/>
            <a:miter lim="800000"/>
          </a:ln>
        </p:spPr>
        <p:txBody>
          <a:bodyPr lIns="0" tIns="0" rIns="0" bIns="0"/>
          <a:lstStyle/>
          <a:p>
            <a:pPr algn="just" eaLnBrk="0" hangingPunct="0"/>
            <a:r>
              <a:rPr lang="pt-BR" altLang="zh-CN" sz="1800" b="1" dirty="0"/>
              <a:t>… , EXTop=1,ALUSelA=1,ALUSelB=11,ALUop=add,</a:t>
            </a:r>
          </a:p>
          <a:p>
            <a:pPr algn="just" eaLnBrk="0" hangingPunct="0"/>
            <a:r>
              <a:rPr lang="pt-BR" altLang="zh-CN" sz="1800" b="1" dirty="0"/>
              <a:t>IorD=1,Read,MemtoReg=1,RegWr=1,......</a:t>
            </a:r>
            <a:endParaRPr lang="en-US" altLang="zh-CN" sz="1800" b="1" dirty="0"/>
          </a:p>
        </p:txBody>
      </p:sp>
      <p:sp>
        <p:nvSpPr>
          <p:cNvPr id="461829" name="Text Box 1030"/>
          <p:cNvSpPr txBox="1">
            <a:spLocks noChangeArrowheads="1"/>
          </p:cNvSpPr>
          <p:nvPr/>
        </p:nvSpPr>
        <p:spPr bwMode="auto">
          <a:xfrm>
            <a:off x="4873625" y="1143000"/>
            <a:ext cx="2079625" cy="1193800"/>
          </a:xfrm>
          <a:prstGeom prst="rect">
            <a:avLst/>
          </a:prstGeom>
          <a:solidFill>
            <a:srgbClr val="FFFFFF"/>
          </a:solidFill>
          <a:ln w="9525">
            <a:noFill/>
            <a:miter lim="800000"/>
          </a:ln>
        </p:spPr>
        <p:txBody>
          <a:bodyPr lIns="0" tIns="0" rIns="0" bIns="0"/>
          <a:lstStyle/>
          <a:p>
            <a:pPr algn="just" eaLnBrk="0" hangingPunct="0"/>
            <a:r>
              <a:rPr lang="en-US" altLang="zh-CN" sz="2000" b="1"/>
              <a:t>temp = v[k];</a:t>
            </a:r>
          </a:p>
          <a:p>
            <a:pPr algn="just" eaLnBrk="0" hangingPunct="0"/>
            <a:r>
              <a:rPr lang="en-US" altLang="zh-CN" sz="2000" b="1"/>
              <a:t>v[k] = v[k+1];</a:t>
            </a:r>
          </a:p>
          <a:p>
            <a:pPr algn="just" eaLnBrk="0" hangingPunct="0"/>
            <a:r>
              <a:rPr lang="en-US" altLang="zh-CN" sz="2000" b="1"/>
              <a:t>v[k+1] = temp;</a:t>
            </a:r>
          </a:p>
        </p:txBody>
      </p:sp>
      <p:sp>
        <p:nvSpPr>
          <p:cNvPr id="461830" name="Text Box 1031"/>
          <p:cNvSpPr txBox="1">
            <a:spLocks noChangeArrowheads="1"/>
          </p:cNvSpPr>
          <p:nvPr/>
        </p:nvSpPr>
        <p:spPr bwMode="auto">
          <a:xfrm>
            <a:off x="4962525" y="2598738"/>
            <a:ext cx="2681288" cy="1296987"/>
          </a:xfrm>
          <a:prstGeom prst="rect">
            <a:avLst/>
          </a:prstGeom>
          <a:solidFill>
            <a:srgbClr val="FFFFFF"/>
          </a:solidFill>
          <a:ln w="9525">
            <a:noFill/>
            <a:miter lim="800000"/>
          </a:ln>
        </p:spPr>
        <p:txBody>
          <a:bodyPr lIns="0" tIns="0" rIns="0" bIns="0"/>
          <a:lstStyle/>
          <a:p>
            <a:pPr algn="just" eaLnBrk="0" hangingPunct="0"/>
            <a:r>
              <a:rPr lang="en-US" altLang="zh-CN" sz="2000" b="1">
                <a:solidFill>
                  <a:schemeClr val="accent2"/>
                </a:solidFill>
              </a:rPr>
              <a:t>lw $15, 0($2)</a:t>
            </a:r>
          </a:p>
          <a:p>
            <a:pPr algn="just" eaLnBrk="0" hangingPunct="0"/>
            <a:r>
              <a:rPr lang="en-US" altLang="zh-CN" sz="2000" b="1">
                <a:solidFill>
                  <a:schemeClr val="accent2"/>
                </a:solidFill>
              </a:rPr>
              <a:t>lw $16, 4($2)</a:t>
            </a:r>
          </a:p>
          <a:p>
            <a:pPr algn="just" eaLnBrk="0" hangingPunct="0"/>
            <a:r>
              <a:rPr lang="en-US" altLang="zh-CN" sz="2000" b="1">
                <a:solidFill>
                  <a:schemeClr val="accent2"/>
                </a:solidFill>
              </a:rPr>
              <a:t>sw $16, 0($2)</a:t>
            </a:r>
          </a:p>
          <a:p>
            <a:pPr algn="just" eaLnBrk="0" hangingPunct="0"/>
            <a:r>
              <a:rPr lang="en-US" altLang="zh-CN" sz="2000" b="1">
                <a:solidFill>
                  <a:schemeClr val="accent2"/>
                </a:solidFill>
              </a:rPr>
              <a:t>sw $15, 4($2)</a:t>
            </a:r>
          </a:p>
          <a:p>
            <a:pPr algn="ctr" eaLnBrk="0" hangingPunct="0"/>
            <a:endParaRPr lang="en-US" altLang="zh-CN" sz="2000" b="1">
              <a:solidFill>
                <a:schemeClr val="accent2"/>
              </a:solidFill>
            </a:endParaRPr>
          </a:p>
        </p:txBody>
      </p:sp>
      <p:sp>
        <p:nvSpPr>
          <p:cNvPr id="461831" name="Text Box 1032"/>
          <p:cNvSpPr txBox="1">
            <a:spLocks noChangeArrowheads="1"/>
          </p:cNvSpPr>
          <p:nvPr/>
        </p:nvSpPr>
        <p:spPr bwMode="auto">
          <a:xfrm>
            <a:off x="3905250" y="4037012"/>
            <a:ext cx="4616450" cy="1068388"/>
          </a:xfrm>
          <a:prstGeom prst="rect">
            <a:avLst/>
          </a:prstGeom>
          <a:solidFill>
            <a:srgbClr val="FFFFFF"/>
          </a:solidFill>
          <a:ln w="9525">
            <a:noFill/>
            <a:miter lim="800000"/>
          </a:ln>
        </p:spPr>
        <p:txBody>
          <a:bodyPr lIns="0" tIns="0" rIns="0" bIns="0"/>
          <a:lstStyle/>
          <a:p>
            <a:pPr algn="just" eaLnBrk="0" hangingPunct="0"/>
            <a:r>
              <a:rPr lang="en-US" altLang="zh-CN" sz="1800" b="1" dirty="0">
                <a:solidFill>
                  <a:srgbClr val="ED1611"/>
                </a:solidFill>
              </a:rPr>
              <a:t>1000 1100 0100 1111 0000 0000 0000 0000</a:t>
            </a:r>
          </a:p>
          <a:p>
            <a:pPr algn="just" eaLnBrk="0" hangingPunct="0"/>
            <a:r>
              <a:rPr lang="en-US" altLang="zh-CN" sz="1800" b="1" dirty="0">
                <a:solidFill>
                  <a:srgbClr val="ED1611"/>
                </a:solidFill>
              </a:rPr>
              <a:t>1000 1100 0101 0000 0000 0000 0000 0100</a:t>
            </a:r>
          </a:p>
          <a:p>
            <a:pPr algn="just" eaLnBrk="0" hangingPunct="0"/>
            <a:r>
              <a:rPr lang="en-US" altLang="zh-CN" sz="1800" b="1" dirty="0">
                <a:solidFill>
                  <a:srgbClr val="ED1611"/>
                </a:solidFill>
              </a:rPr>
              <a:t>1010 1100 0101 0000 0000 0000 0000 0000</a:t>
            </a:r>
          </a:p>
          <a:p>
            <a:pPr algn="just" eaLnBrk="0" hangingPunct="0"/>
            <a:r>
              <a:rPr lang="en-US" altLang="zh-CN" sz="1800" b="1" dirty="0">
                <a:solidFill>
                  <a:srgbClr val="ED1611"/>
                </a:solidFill>
              </a:rPr>
              <a:t>1010 1100 0100 1111 0000 0000 0000 0100</a:t>
            </a:r>
          </a:p>
          <a:p>
            <a:pPr algn="ctr" eaLnBrk="0" hangingPunct="0"/>
            <a:endParaRPr lang="en-US" altLang="zh-CN" sz="700" dirty="0"/>
          </a:p>
        </p:txBody>
      </p:sp>
      <p:sp>
        <p:nvSpPr>
          <p:cNvPr id="247818" name="Line 1034"/>
          <p:cNvSpPr>
            <a:spLocks noChangeShapeType="1"/>
          </p:cNvSpPr>
          <p:nvPr/>
        </p:nvSpPr>
        <p:spPr bwMode="auto">
          <a:xfrm>
            <a:off x="0" y="4699000"/>
            <a:ext cx="3898900" cy="0"/>
          </a:xfrm>
          <a:prstGeom prst="line">
            <a:avLst/>
          </a:prstGeom>
          <a:noFill/>
          <a:ln w="57150">
            <a:solidFill>
              <a:srgbClr val="008000"/>
            </a:solidFill>
            <a:miter lim="800000"/>
          </a:ln>
        </p:spPr>
        <p:txBody>
          <a:bodyPr wrap="none"/>
          <a:lstStyle/>
          <a:p>
            <a:endParaRPr lang="zh-CN" altLang="en-US"/>
          </a:p>
        </p:txBody>
      </p:sp>
      <p:grpSp>
        <p:nvGrpSpPr>
          <p:cNvPr id="2" name="Group 1037"/>
          <p:cNvGrpSpPr/>
          <p:nvPr/>
        </p:nvGrpSpPr>
        <p:grpSpPr bwMode="auto">
          <a:xfrm>
            <a:off x="25400" y="2578100"/>
            <a:ext cx="508000" cy="2082800"/>
            <a:chOff x="16" y="1624"/>
            <a:chExt cx="320" cy="1312"/>
          </a:xfrm>
        </p:grpSpPr>
        <p:sp>
          <p:nvSpPr>
            <p:cNvPr id="461834" name="Line 1035"/>
            <p:cNvSpPr>
              <a:spLocks noChangeShapeType="1"/>
            </p:cNvSpPr>
            <p:nvPr/>
          </p:nvSpPr>
          <p:spPr bwMode="auto">
            <a:xfrm flipV="1">
              <a:off x="176" y="2064"/>
              <a:ext cx="0" cy="872"/>
            </a:xfrm>
            <a:prstGeom prst="line">
              <a:avLst/>
            </a:prstGeom>
            <a:noFill/>
            <a:ln w="38100">
              <a:solidFill>
                <a:srgbClr val="008000"/>
              </a:solidFill>
              <a:miter lim="800000"/>
              <a:tailEnd type="triangle" w="med" len="med"/>
            </a:ln>
          </p:spPr>
          <p:txBody>
            <a:bodyPr wrap="none"/>
            <a:lstStyle/>
            <a:p>
              <a:endParaRPr lang="zh-CN" altLang="en-US"/>
            </a:p>
          </p:txBody>
        </p:sp>
        <p:sp>
          <p:nvSpPr>
            <p:cNvPr id="461835" name="Text Box 1036"/>
            <p:cNvSpPr txBox="1">
              <a:spLocks noChangeArrowheads="1"/>
            </p:cNvSpPr>
            <p:nvPr/>
          </p:nvSpPr>
          <p:spPr bwMode="auto">
            <a:xfrm>
              <a:off x="16" y="1624"/>
              <a:ext cx="320" cy="442"/>
            </a:xfrm>
            <a:prstGeom prst="rect">
              <a:avLst/>
            </a:prstGeom>
            <a:noFill/>
            <a:ln w="9525">
              <a:noFill/>
              <a:miter lim="800000"/>
            </a:ln>
          </p:spPr>
          <p:txBody>
            <a:bodyPr>
              <a:spAutoFit/>
            </a:bodyPr>
            <a:lstStyle/>
            <a:p>
              <a:pPr algn="ctr" eaLnBrk="0" hangingPunct="0">
                <a:spcBef>
                  <a:spcPct val="50000"/>
                </a:spcBef>
              </a:pPr>
              <a:r>
                <a:rPr lang="zh-CN" altLang="en-US" sz="2000" b="1">
                  <a:solidFill>
                    <a:srgbClr val="008000"/>
                  </a:solidFill>
                  <a:latin typeface="Times New Roman" panose="02020603050405020304" pitchFamily="18" charset="0"/>
                </a:rPr>
                <a:t>软件</a:t>
              </a:r>
            </a:p>
          </p:txBody>
        </p:sp>
      </p:grpSp>
      <p:grpSp>
        <p:nvGrpSpPr>
          <p:cNvPr id="3" name="Group 1041"/>
          <p:cNvGrpSpPr/>
          <p:nvPr/>
        </p:nvGrpSpPr>
        <p:grpSpPr bwMode="auto">
          <a:xfrm>
            <a:off x="25400" y="4711700"/>
            <a:ext cx="508000" cy="1333500"/>
            <a:chOff x="16" y="2968"/>
            <a:chExt cx="320" cy="840"/>
          </a:xfrm>
        </p:grpSpPr>
        <p:sp>
          <p:nvSpPr>
            <p:cNvPr id="461837" name="Line 1039"/>
            <p:cNvSpPr>
              <a:spLocks noChangeShapeType="1"/>
            </p:cNvSpPr>
            <p:nvPr/>
          </p:nvSpPr>
          <p:spPr bwMode="auto">
            <a:xfrm flipH="1">
              <a:off x="176" y="2968"/>
              <a:ext cx="0" cy="384"/>
            </a:xfrm>
            <a:prstGeom prst="line">
              <a:avLst/>
            </a:prstGeom>
            <a:noFill/>
            <a:ln w="38100">
              <a:solidFill>
                <a:srgbClr val="008000"/>
              </a:solidFill>
              <a:miter lim="800000"/>
              <a:tailEnd type="triangle" w="med" len="med"/>
            </a:ln>
          </p:spPr>
          <p:txBody>
            <a:bodyPr wrap="none"/>
            <a:lstStyle/>
            <a:p>
              <a:endParaRPr lang="zh-CN" altLang="en-US"/>
            </a:p>
          </p:txBody>
        </p:sp>
        <p:sp>
          <p:nvSpPr>
            <p:cNvPr id="461838" name="Text Box 1040"/>
            <p:cNvSpPr txBox="1">
              <a:spLocks noChangeArrowheads="1"/>
            </p:cNvSpPr>
            <p:nvPr/>
          </p:nvSpPr>
          <p:spPr bwMode="auto">
            <a:xfrm>
              <a:off x="16" y="3366"/>
              <a:ext cx="320" cy="442"/>
            </a:xfrm>
            <a:prstGeom prst="rect">
              <a:avLst/>
            </a:prstGeom>
            <a:noFill/>
            <a:ln w="9525">
              <a:noFill/>
              <a:miter lim="800000"/>
            </a:ln>
          </p:spPr>
          <p:txBody>
            <a:bodyPr>
              <a:spAutoFit/>
            </a:bodyPr>
            <a:lstStyle/>
            <a:p>
              <a:pPr algn="ctr" eaLnBrk="0" hangingPunct="0">
                <a:spcBef>
                  <a:spcPct val="50000"/>
                </a:spcBef>
              </a:pPr>
              <a:r>
                <a:rPr lang="zh-CN" altLang="en-US" sz="2000" b="1">
                  <a:solidFill>
                    <a:srgbClr val="008000"/>
                  </a:solidFill>
                  <a:latin typeface="Times New Roman" panose="02020603050405020304" pitchFamily="18" charset="0"/>
                </a:rPr>
                <a:t>硬件</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8"/>
                                        </p:tgtEl>
                                        <p:attrNameLst>
                                          <p:attrName>style.visibility</p:attrName>
                                        </p:attrNameLst>
                                      </p:cBhvr>
                                      <p:to>
                                        <p:strVal val="visible"/>
                                      </p:to>
                                    </p:set>
                                    <p:animEffect transition="in" filter="blinds(horizontal)">
                                      <p:cBhvr>
                                        <p:cTn id="7" dur="500"/>
                                        <p:tgtEl>
                                          <p:spTgt spid="2478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Top)">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850" name="Picture 2"/>
          <p:cNvPicPr>
            <a:picLocks noChangeAspect="1" noChangeArrowheads="1"/>
          </p:cNvPicPr>
          <p:nvPr/>
        </p:nvPicPr>
        <p:blipFill>
          <a:blip r:embed="rId2"/>
          <a:srcRect/>
          <a:stretch>
            <a:fillRect/>
          </a:stretch>
        </p:blipFill>
        <p:spPr bwMode="auto">
          <a:xfrm>
            <a:off x="579438" y="1084263"/>
            <a:ext cx="8001000" cy="3795712"/>
          </a:xfrm>
          <a:prstGeom prst="rect">
            <a:avLst/>
          </a:prstGeom>
          <a:noFill/>
          <a:ln w="9525">
            <a:noFill/>
            <a:miter lim="800000"/>
            <a:headEnd/>
            <a:tailEnd/>
          </a:ln>
        </p:spPr>
      </p:pic>
      <p:sp>
        <p:nvSpPr>
          <p:cNvPr id="462851" name="Rectangle 3"/>
          <p:cNvSpPr>
            <a:spLocks noGrp="1" noChangeArrowheads="1"/>
          </p:cNvSpPr>
          <p:nvPr>
            <p:ph type="title" idx="4294967295"/>
          </p:nvPr>
        </p:nvSpPr>
        <p:spPr>
          <a:xfrm>
            <a:off x="385763" y="349250"/>
            <a:ext cx="8369300" cy="641350"/>
          </a:xfrm>
          <a:noFill/>
        </p:spPr>
        <p:txBody>
          <a:bodyPr lIns="92075" tIns="46038" rIns="92075" bIns="46038">
            <a:spAutoFit/>
          </a:bodyPr>
          <a:lstStyle/>
          <a:p>
            <a:r>
              <a:rPr lang="en-US" altLang="zh-CN" sz="3600" dirty="0" smtClean="0">
                <a:solidFill>
                  <a:srgbClr val="FF3300"/>
                </a:solidFill>
              </a:rPr>
              <a:t>Hardware/Software  Interface</a:t>
            </a:r>
            <a:r>
              <a:rPr lang="zh-CN" altLang="en-US" sz="3600" dirty="0" smtClean="0">
                <a:solidFill>
                  <a:srgbClr val="FF3300"/>
                </a:solidFill>
              </a:rPr>
              <a:t>（</a:t>
            </a:r>
            <a:r>
              <a:rPr lang="zh-CN" altLang="en-US" dirty="0">
                <a:solidFill>
                  <a:srgbClr val="FF3300"/>
                </a:solidFill>
              </a:rPr>
              <a:t>接口</a:t>
            </a:r>
            <a:r>
              <a:rPr lang="zh-CN" altLang="en-US" sz="3600" dirty="0" smtClean="0">
                <a:solidFill>
                  <a:srgbClr val="FF3300"/>
                </a:solidFill>
              </a:rPr>
              <a:t>）</a:t>
            </a:r>
          </a:p>
        </p:txBody>
      </p:sp>
      <p:sp>
        <p:nvSpPr>
          <p:cNvPr id="462852" name="Text Box 4"/>
          <p:cNvSpPr txBox="1">
            <a:spLocks noChangeArrowheads="1"/>
          </p:cNvSpPr>
          <p:nvPr/>
        </p:nvSpPr>
        <p:spPr bwMode="auto">
          <a:xfrm>
            <a:off x="495300" y="5929313"/>
            <a:ext cx="7696200" cy="519112"/>
          </a:xfrm>
          <a:prstGeom prst="rect">
            <a:avLst/>
          </a:prstGeom>
          <a:noFill/>
          <a:ln w="12700" cap="sq">
            <a:noFill/>
            <a:miter lim="800000"/>
          </a:ln>
        </p:spPr>
        <p:txBody>
          <a:bodyPr>
            <a:spAutoFit/>
          </a:bodyPr>
          <a:lstStyle/>
          <a:p>
            <a:pPr>
              <a:spcBef>
                <a:spcPct val="30000"/>
              </a:spcBef>
            </a:pPr>
            <a:r>
              <a:rPr kumimoji="1" lang="zh-CN" altLang="en-US" sz="2800">
                <a:solidFill>
                  <a:schemeClr val="accent2"/>
                </a:solidFill>
                <a:latin typeface="黑体" panose="02010609060101010101" pitchFamily="49" charset="-122"/>
                <a:ea typeface="黑体" panose="02010609060101010101" pitchFamily="49" charset="-122"/>
              </a:rPr>
              <a:t>机器语言由指令代码构成，能被硬件直接执行。   </a:t>
            </a:r>
          </a:p>
        </p:txBody>
      </p:sp>
      <p:sp>
        <p:nvSpPr>
          <p:cNvPr id="462853" name="Rectangle 8"/>
          <p:cNvSpPr>
            <a:spLocks noChangeArrowheads="1"/>
          </p:cNvSpPr>
          <p:nvPr/>
        </p:nvSpPr>
        <p:spPr bwMode="auto">
          <a:xfrm>
            <a:off x="441325" y="4789488"/>
            <a:ext cx="8588375" cy="1074737"/>
          </a:xfrm>
          <a:prstGeom prst="rect">
            <a:avLst/>
          </a:prstGeom>
          <a:noFill/>
          <a:ln w="9525">
            <a:noFill/>
            <a:miter lim="800000"/>
          </a:ln>
        </p:spPr>
        <p:txBody>
          <a:bodyPr>
            <a:spAutoFit/>
          </a:bodyPr>
          <a:lstStyle/>
          <a:p>
            <a:pPr eaLnBrk="0" hangingPunct="0">
              <a:spcBef>
                <a:spcPct val="30000"/>
              </a:spcBef>
            </a:pPr>
            <a:r>
              <a:rPr lang="zh-CN" altLang="en-US" sz="2800" b="1">
                <a:solidFill>
                  <a:srgbClr val="ED1611"/>
                </a:solidFill>
                <a:latin typeface="Times New Roman" panose="02020603050405020304" pitchFamily="18" charset="0"/>
              </a:rPr>
              <a:t>软件和硬件的界面： </a:t>
            </a:r>
            <a:r>
              <a:rPr lang="en-US" altLang="zh-CN" sz="2800" b="1">
                <a:latin typeface="Times New Roman" panose="02020603050405020304" pitchFamily="18" charset="0"/>
              </a:rPr>
              <a:t>ISA</a:t>
            </a:r>
            <a:r>
              <a:rPr lang="zh-CN" altLang="en-US" sz="2800" b="1">
                <a:latin typeface="Times New Roman" panose="02020603050405020304" pitchFamily="18" charset="0"/>
              </a:rPr>
              <a:t>（</a:t>
            </a:r>
            <a:r>
              <a:rPr lang="en-US" altLang="zh-CN" sz="2400" b="1">
                <a:latin typeface="Times New Roman" panose="02020603050405020304" pitchFamily="18" charset="0"/>
              </a:rPr>
              <a:t>Instruction Set Architecture </a:t>
            </a:r>
            <a:r>
              <a:rPr lang="zh-CN" altLang="en-US" sz="2400" b="1">
                <a:latin typeface="Times New Roman" panose="02020603050405020304" pitchFamily="18" charset="0"/>
              </a:rPr>
              <a:t>）</a:t>
            </a:r>
            <a:endParaRPr lang="zh-CN" altLang="en-US" sz="2800" b="1">
              <a:latin typeface="Times New Roman" panose="02020603050405020304" pitchFamily="18" charset="0"/>
            </a:endParaRPr>
          </a:p>
          <a:p>
            <a:pPr eaLnBrk="0" hangingPunct="0">
              <a:spcBef>
                <a:spcPct val="30000"/>
              </a:spcBef>
            </a:pPr>
            <a:r>
              <a:rPr lang="zh-CN" altLang="en-US" sz="2800">
                <a:solidFill>
                  <a:schemeClr val="tx2"/>
                </a:solidFill>
                <a:latin typeface="Times New Roman" panose="02020603050405020304" pitchFamily="18" charset="0"/>
                <a:ea typeface="黑体" panose="02010609060101010101" pitchFamily="49" charset="-122"/>
              </a:rPr>
              <a:t>                                     指令集体系结构</a:t>
            </a:r>
          </a:p>
        </p:txBody>
      </p:sp>
      <p:sp>
        <p:nvSpPr>
          <p:cNvPr id="462854" name="Text Box 9"/>
          <p:cNvSpPr txBox="1">
            <a:spLocks noChangeArrowheads="1"/>
          </p:cNvSpPr>
          <p:nvPr/>
        </p:nvSpPr>
        <p:spPr bwMode="auto">
          <a:xfrm>
            <a:off x="1536700" y="1663700"/>
            <a:ext cx="1727200" cy="641350"/>
          </a:xfrm>
          <a:prstGeom prst="rect">
            <a:avLst/>
          </a:prstGeom>
          <a:noFill/>
          <a:ln w="9525">
            <a:noFill/>
            <a:miter lim="800000"/>
          </a:ln>
        </p:spPr>
        <p:txBody>
          <a:bodyPr>
            <a:spAutoFit/>
          </a:bodyPr>
          <a:lstStyle/>
          <a:p>
            <a:pPr algn="ctr" eaLnBrk="0" hangingPunct="0">
              <a:spcBef>
                <a:spcPct val="50000"/>
              </a:spcBef>
            </a:pPr>
            <a:r>
              <a:rPr lang="zh-CN" altLang="en-US" sz="3600" b="1">
                <a:solidFill>
                  <a:schemeClr val="accent2"/>
                </a:solidFill>
                <a:latin typeface="Times New Roman" panose="02020603050405020304" pitchFamily="18" charset="0"/>
              </a:rPr>
              <a:t>软件</a:t>
            </a:r>
          </a:p>
        </p:txBody>
      </p:sp>
      <p:sp>
        <p:nvSpPr>
          <p:cNvPr id="462855" name="Text Box 10"/>
          <p:cNvSpPr txBox="1">
            <a:spLocks noChangeArrowheads="1"/>
          </p:cNvSpPr>
          <p:nvPr/>
        </p:nvSpPr>
        <p:spPr bwMode="auto">
          <a:xfrm>
            <a:off x="1625600" y="3416300"/>
            <a:ext cx="1727200" cy="641350"/>
          </a:xfrm>
          <a:prstGeom prst="rect">
            <a:avLst/>
          </a:prstGeom>
          <a:noFill/>
          <a:ln w="9525">
            <a:noFill/>
            <a:miter lim="800000"/>
          </a:ln>
        </p:spPr>
        <p:txBody>
          <a:bodyPr>
            <a:spAutoFit/>
          </a:bodyPr>
          <a:lstStyle/>
          <a:p>
            <a:pPr algn="ctr" eaLnBrk="0" hangingPunct="0">
              <a:spcBef>
                <a:spcPct val="50000"/>
              </a:spcBef>
            </a:pPr>
            <a:r>
              <a:rPr lang="zh-CN" altLang="en-US" sz="3600" b="1">
                <a:solidFill>
                  <a:schemeClr val="accent2"/>
                </a:solidFill>
                <a:latin typeface="Times New Roman" panose="02020603050405020304" pitchFamily="18" charset="0"/>
              </a:rPr>
              <a:t>硬件</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46125" y="63500"/>
            <a:ext cx="7543800" cy="709613"/>
          </a:xfrm>
          <a:prstGeom prst="rect">
            <a:avLst/>
          </a:prstGeom>
          <a:noFill/>
          <a:ln w="9525">
            <a:noFill/>
            <a:miter lim="800000"/>
          </a:ln>
        </p:spPr>
        <p:txBody>
          <a:bodyPr vert="horz" wrap="square" lIns="92075" tIns="46038" rIns="92075" bIns="46038" numCol="1" anchor="ctr"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en-US" altLang="zh-CN" sz="3600" b="1" i="0" u="none" strike="noStrike" kern="0" cap="none" spc="0" normalizeH="0" baseline="0" noProof="0" smtClean="0">
                <a:ln>
                  <a:noFill/>
                </a:ln>
                <a:solidFill>
                  <a:srgbClr val="FF3300"/>
                </a:solidFill>
                <a:effectLst/>
                <a:uLnTx/>
                <a:uFillTx/>
                <a:latin typeface="Arial" panose="020B0604020202020204"/>
                <a:ea typeface="黑体" panose="02010609060101010101" pitchFamily="49" charset="-122"/>
                <a:cs typeface="+mj-cs"/>
              </a:rPr>
              <a:t>Software</a:t>
            </a:r>
            <a:r>
              <a:rPr kumimoji="0" lang="en-US" altLang="zh-CN" sz="5400" b="1" i="0" u="none" strike="noStrike" kern="0" cap="none" spc="0" normalizeH="0" baseline="0" noProof="0" smtClean="0">
                <a:ln>
                  <a:noFill/>
                </a:ln>
                <a:solidFill>
                  <a:srgbClr val="FF3300"/>
                </a:solidFill>
                <a:effectLst/>
                <a:uLnTx/>
                <a:uFillTx/>
                <a:latin typeface="Arial" panose="020B0604020202020204"/>
                <a:ea typeface="黑体" panose="02010609060101010101" pitchFamily="49" charset="-122"/>
                <a:cs typeface="+mj-cs"/>
              </a:rPr>
              <a:t> </a:t>
            </a:r>
            <a:endParaRPr kumimoji="0" lang="en-US" altLang="zh-CN" sz="40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endParaRPr>
          </a:p>
        </p:txBody>
      </p:sp>
      <p:sp>
        <p:nvSpPr>
          <p:cNvPr id="7" name="Rectangle 3"/>
          <p:cNvSpPr txBox="1">
            <a:spLocks noChangeArrowheads="1"/>
          </p:cNvSpPr>
          <p:nvPr/>
        </p:nvSpPr>
        <p:spPr bwMode="auto">
          <a:xfrm>
            <a:off x="0" y="863600"/>
            <a:ext cx="9144000" cy="5797550"/>
          </a:xfrm>
          <a:prstGeom prst="rect">
            <a:avLst/>
          </a:prstGeom>
          <a:noFill/>
          <a:ln w="9525">
            <a:noFill/>
            <a:miter lim="800000"/>
          </a:ln>
        </p:spPr>
        <p:txBody>
          <a:bodyPr vert="horz" wrap="square" lIns="63500" tIns="25400" rIns="63500" bIns="25400" numCol="1" anchor="t" anchorCtr="0" compatLnSpc="1">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203200" marR="0" lvl="0" indent="-203200" algn="l" defTabSz="914400" rtl="0" eaLnBrk="0" fontAlgn="base" latinLnBrk="0" hangingPunct="0">
              <a:lnSpc>
                <a:spcPct val="115000"/>
              </a:lnSpc>
              <a:spcBef>
                <a:spcPct val="40000"/>
              </a:spcBef>
              <a:spcAft>
                <a:spcPct val="0"/>
              </a:spcAft>
              <a:buClrTx/>
              <a:buSzTx/>
              <a:buFontTx/>
              <a:buChar char="•"/>
              <a:defRPr/>
            </a:pPr>
            <a:r>
              <a:rPr kumimoji="0" lang="en-US" altLang="zh-CN" sz="21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System software(</a:t>
            </a:r>
            <a:r>
              <a:rPr kumimoji="0" lang="zh-CN" altLang="en-US" sz="21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系统软件</a:t>
            </a:r>
            <a:r>
              <a:rPr kumimoji="0" lang="en-US" altLang="zh-CN" sz="21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 -</a:t>
            </a:r>
            <a:r>
              <a:rPr kumimoji="0" lang="en-US" altLang="zh-CN"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cs typeface="+mn-cs"/>
              </a:rPr>
              <a:t> </a:t>
            </a:r>
            <a:r>
              <a:rPr kumimoji="0" lang="zh-CN" altLang="en-US" sz="2100" b="1" i="0" u="none" strike="noStrike" kern="0" cap="none" spc="0" normalizeH="0" baseline="0" noProof="0" smtClean="0">
                <a:ln>
                  <a:noFill/>
                </a:ln>
                <a:solidFill>
                  <a:srgbClr val="0066CC"/>
                </a:solidFill>
                <a:effectLst/>
                <a:uLnTx/>
                <a:uFillTx/>
                <a:latin typeface="Arial" panose="020B0604020202020204"/>
                <a:ea typeface="黑体" panose="02010609060101010101" pitchFamily="49" charset="-122"/>
                <a:cs typeface="+mn-cs"/>
              </a:rPr>
              <a:t>简化编程过程，并使硬件资源被有效利用</a:t>
            </a:r>
            <a:r>
              <a:rPr kumimoji="0" lang="en-US" altLang="zh-CN" sz="2100" b="1" i="0" u="none" strike="noStrike" kern="0" cap="none" spc="0" normalizeH="0" baseline="0" noProof="0" smtClean="0">
                <a:ln>
                  <a:noFill/>
                </a:ln>
                <a:solidFill>
                  <a:srgbClr val="009999"/>
                </a:solidFill>
                <a:effectLst/>
                <a:uLnTx/>
                <a:uFillTx/>
                <a:latin typeface="Arial" panose="020B0604020202020204"/>
                <a:ea typeface="黑体" panose="02010609060101010101" pitchFamily="49" charset="-122"/>
                <a:cs typeface="+mn-cs"/>
              </a:rPr>
              <a:t>   </a:t>
            </a:r>
          </a:p>
          <a:p>
            <a:pPr marL="573405" marR="0" lvl="1" indent="-190500" algn="l" defTabSz="914400" rtl="0" eaLnBrk="0" fontAlgn="base" latinLnBrk="0" hangingPunct="0">
              <a:lnSpc>
                <a:spcPct val="115000"/>
              </a:lnSpc>
              <a:spcBef>
                <a:spcPct val="20000"/>
              </a:spcBef>
              <a:spcAft>
                <a:spcPct val="0"/>
              </a:spcAft>
              <a:buClrTx/>
              <a:buSzTx/>
              <a:buFontTx/>
              <a:buChar char="–"/>
              <a:defRPr/>
            </a:pPr>
            <a:r>
              <a:rPr kumimoji="0" lang="zh-CN" altLang="en-US"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操作系统（</a:t>
            </a:r>
            <a:r>
              <a:rPr kumimoji="0" lang="en-US" altLang="zh-CN"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Operating System</a:t>
            </a:r>
            <a:r>
              <a:rPr kumimoji="0" lang="zh-CN" altLang="en-US"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a:t>
            </a:r>
            <a:r>
              <a:rPr kumimoji="0" lang="zh-CN" altLang="en-US" sz="2100" b="1" i="0" u="none" strike="noStrike" kern="0" cap="none" spc="0" normalizeH="0" baseline="0" noProof="0" smtClean="0">
                <a:ln>
                  <a:noFill/>
                </a:ln>
                <a:solidFill>
                  <a:srgbClr val="0066CC"/>
                </a:solidFill>
                <a:effectLst/>
                <a:uLnTx/>
                <a:uFillTx/>
                <a:latin typeface="Arial" panose="020B0604020202020204"/>
                <a:ea typeface="黑体" panose="02010609060101010101" pitchFamily="49" charset="-122"/>
              </a:rPr>
              <a:t>硬件资源管理，用户接口</a:t>
            </a:r>
          </a:p>
          <a:p>
            <a:pPr marL="573405" marR="0" lvl="1" indent="-190500" algn="l" defTabSz="914400" rtl="0" eaLnBrk="0" fontAlgn="base" latinLnBrk="0" hangingPunct="0">
              <a:lnSpc>
                <a:spcPct val="115000"/>
              </a:lnSpc>
              <a:spcBef>
                <a:spcPct val="20000"/>
              </a:spcBef>
              <a:spcAft>
                <a:spcPct val="0"/>
              </a:spcAft>
              <a:buClrTx/>
              <a:buSzTx/>
              <a:buFontTx/>
              <a:buChar char="–"/>
              <a:defRPr/>
            </a:pPr>
            <a:r>
              <a:rPr kumimoji="0" lang="zh-CN" altLang="en-US"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语言处理系统：翻译程序</a:t>
            </a:r>
            <a:r>
              <a:rPr kumimoji="0" lang="en-US" altLang="zh-CN"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 </a:t>
            </a:r>
            <a:r>
              <a:rPr kumimoji="0" lang="en-US" altLang="zh-CN" sz="21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rPr>
              <a:t>Linker, Debug, etc</a:t>
            </a:r>
            <a:r>
              <a:rPr kumimoji="0" lang="en-US" altLang="zh-CN"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 …</a:t>
            </a:r>
          </a:p>
          <a:p>
            <a:pPr marL="1095375" marR="0" lvl="2" indent="-342900" algn="l" defTabSz="914400" rtl="0" eaLnBrk="0" fontAlgn="base" latinLnBrk="0" hangingPunct="0">
              <a:lnSpc>
                <a:spcPct val="115000"/>
              </a:lnSpc>
              <a:spcBef>
                <a:spcPct val="20000"/>
              </a:spcBef>
              <a:spcAft>
                <a:spcPct val="0"/>
              </a:spcAft>
              <a:buClrTx/>
              <a:buSzTx/>
              <a:buFontTx/>
              <a:buChar char="•"/>
              <a:defRPr/>
            </a:pPr>
            <a:r>
              <a:rPr kumimoji="0" lang="zh-CN" altLang="en-US"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翻译程序</a:t>
            </a:r>
            <a:r>
              <a:rPr kumimoji="0" lang="en-US" altLang="zh-CN"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(Translator)</a:t>
            </a:r>
            <a:r>
              <a:rPr kumimoji="0" lang="zh-CN" altLang="en-US"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有三类：</a:t>
            </a:r>
          </a:p>
          <a:p>
            <a:pPr marL="1275080" marR="0" lvl="3" indent="0" algn="l" defTabSz="914400" rtl="0" eaLnBrk="0" fontAlgn="base" latinLnBrk="0" hangingPunct="0">
              <a:lnSpc>
                <a:spcPct val="115000"/>
              </a:lnSpc>
              <a:spcBef>
                <a:spcPct val="40000"/>
              </a:spcBef>
              <a:spcAft>
                <a:spcPct val="0"/>
              </a:spcAft>
              <a:buClrTx/>
              <a:buSzPct val="85000"/>
              <a:buFont typeface="Wingdings" panose="05000000000000000000" pitchFamily="2" charset="2"/>
              <a:buNone/>
              <a:defRPr/>
            </a:pPr>
            <a:r>
              <a:rPr kumimoji="0" lang="zh-CN" altLang="en-US" sz="2100" b="1" i="0" u="none" strike="noStrike" kern="0" cap="none" spc="0" normalizeH="0" baseline="0" noProof="0" smtClean="0">
                <a:ln>
                  <a:noFill/>
                </a:ln>
                <a:solidFill>
                  <a:srgbClr val="ED1611"/>
                </a:solidFill>
                <a:effectLst/>
                <a:uLnTx/>
                <a:uFillTx/>
                <a:latin typeface="Arial" panose="020B0604020202020204"/>
                <a:ea typeface="黑体" panose="02010609060101010101" pitchFamily="49" charset="-122"/>
              </a:rPr>
              <a:t>汇编程序</a:t>
            </a:r>
            <a:r>
              <a:rPr kumimoji="0" lang="en-US" altLang="zh-CN" sz="2100" b="1" i="0" u="none" strike="noStrike" kern="0" cap="none" spc="0" normalizeH="0" baseline="0" noProof="0" smtClean="0">
                <a:ln>
                  <a:noFill/>
                </a:ln>
                <a:solidFill>
                  <a:srgbClr val="ED1611"/>
                </a:solidFill>
                <a:effectLst/>
                <a:uLnTx/>
                <a:uFillTx/>
                <a:latin typeface="Arial" panose="020B0604020202020204"/>
                <a:ea typeface="黑体" panose="02010609060101010101" pitchFamily="49" charset="-122"/>
              </a:rPr>
              <a:t>(Assembler)</a:t>
            </a:r>
            <a:r>
              <a:rPr kumimoji="0" lang="zh-CN" altLang="en-US" sz="2100" b="1" i="0" u="none" strike="noStrike" kern="0" cap="none" spc="0" normalizeH="0" baseline="0" noProof="0" smtClean="0">
                <a:ln>
                  <a:noFill/>
                </a:ln>
                <a:solidFill>
                  <a:srgbClr val="ED1611"/>
                </a:solidFill>
                <a:effectLst/>
                <a:uLnTx/>
                <a:uFillTx/>
                <a:latin typeface="Arial" panose="020B0604020202020204"/>
                <a:ea typeface="黑体" panose="02010609060101010101" pitchFamily="49" charset="-122"/>
              </a:rPr>
              <a:t>：</a:t>
            </a:r>
            <a:r>
              <a:rPr kumimoji="0" lang="zh-CN" altLang="en-US" sz="2100" b="1" i="0" u="none" strike="noStrike" kern="0" cap="none" spc="0" normalizeH="0" baseline="0" noProof="0" smtClean="0">
                <a:ln>
                  <a:noFill/>
                </a:ln>
                <a:solidFill>
                  <a:srgbClr val="333399"/>
                </a:solidFill>
                <a:effectLst/>
                <a:uLnTx/>
                <a:uFillTx/>
                <a:latin typeface="Arial" panose="020B0604020202020204"/>
                <a:ea typeface="黑体" panose="02010609060101010101" pitchFamily="49" charset="-122"/>
              </a:rPr>
              <a:t>汇编语言源程序→机器语言目标程序</a:t>
            </a:r>
          </a:p>
          <a:p>
            <a:pPr marL="1275080" marR="0" lvl="3" indent="0" algn="l" defTabSz="914400" rtl="0" eaLnBrk="0" fontAlgn="base" latinLnBrk="0" hangingPunct="0">
              <a:lnSpc>
                <a:spcPct val="115000"/>
              </a:lnSpc>
              <a:spcBef>
                <a:spcPct val="40000"/>
              </a:spcBef>
              <a:spcAft>
                <a:spcPct val="0"/>
              </a:spcAft>
              <a:buClrTx/>
              <a:buSzPct val="85000"/>
              <a:buFont typeface="Wingdings" panose="05000000000000000000" pitchFamily="2" charset="2"/>
              <a:buNone/>
              <a:defRPr/>
            </a:pPr>
            <a:r>
              <a:rPr kumimoji="0" lang="zh-CN" altLang="en-US" sz="2100" b="1" i="0" u="none" strike="noStrike" kern="0" cap="none" spc="0" normalizeH="0" baseline="0" noProof="0" smtClean="0">
                <a:ln>
                  <a:noFill/>
                </a:ln>
                <a:solidFill>
                  <a:srgbClr val="ED1611"/>
                </a:solidFill>
                <a:effectLst/>
                <a:uLnTx/>
                <a:uFillTx/>
                <a:latin typeface="Arial" panose="020B0604020202020204"/>
                <a:ea typeface="黑体" panose="02010609060101010101" pitchFamily="49" charset="-122"/>
              </a:rPr>
              <a:t>编译程序</a:t>
            </a:r>
            <a:r>
              <a:rPr kumimoji="0" lang="en-US" altLang="zh-CN" sz="2100" b="1" i="0" u="none" strike="noStrike" kern="0" cap="none" spc="0" normalizeH="0" baseline="0" noProof="0" smtClean="0">
                <a:ln>
                  <a:noFill/>
                </a:ln>
                <a:solidFill>
                  <a:srgbClr val="ED1611"/>
                </a:solidFill>
                <a:effectLst/>
                <a:uLnTx/>
                <a:uFillTx/>
                <a:latin typeface="Arial" panose="020B0604020202020204"/>
                <a:ea typeface="黑体" panose="02010609060101010101" pitchFamily="49" charset="-122"/>
              </a:rPr>
              <a:t>(Complier)</a:t>
            </a:r>
            <a:r>
              <a:rPr kumimoji="0" lang="zh-CN" altLang="en-US" sz="2100" b="1" i="0" u="none" strike="noStrike" kern="0" cap="none" spc="0" normalizeH="0" baseline="0" noProof="0" smtClean="0">
                <a:ln>
                  <a:noFill/>
                </a:ln>
                <a:solidFill>
                  <a:srgbClr val="ED1611"/>
                </a:solidFill>
                <a:effectLst/>
                <a:uLnTx/>
                <a:uFillTx/>
                <a:latin typeface="Arial" panose="020B0604020202020204"/>
                <a:ea typeface="黑体" panose="02010609060101010101" pitchFamily="49" charset="-122"/>
              </a:rPr>
              <a:t>：</a:t>
            </a:r>
            <a:r>
              <a:rPr kumimoji="0" lang="zh-CN" altLang="en-US" sz="2100" b="1" i="0" u="none" strike="noStrike" kern="0" cap="none" spc="0" normalizeH="0" baseline="0" noProof="0" smtClean="0">
                <a:ln>
                  <a:noFill/>
                </a:ln>
                <a:solidFill>
                  <a:srgbClr val="333399"/>
                </a:solidFill>
                <a:effectLst/>
                <a:uLnTx/>
                <a:uFillTx/>
                <a:latin typeface="Arial" panose="020B0604020202020204"/>
                <a:ea typeface="黑体" panose="02010609060101010101" pitchFamily="49" charset="-122"/>
              </a:rPr>
              <a:t>高级语言源程序→机器级目标程序</a:t>
            </a:r>
            <a:endParaRPr kumimoji="0" lang="zh-CN" altLang="en-US" sz="21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endParaRPr>
          </a:p>
          <a:p>
            <a:pPr marL="1275080" marR="0" lvl="3" indent="0" algn="l" defTabSz="914400" rtl="0" eaLnBrk="0" fontAlgn="base" latinLnBrk="0" hangingPunct="0">
              <a:lnSpc>
                <a:spcPct val="115000"/>
              </a:lnSpc>
              <a:spcBef>
                <a:spcPct val="40000"/>
              </a:spcBef>
              <a:spcAft>
                <a:spcPct val="0"/>
              </a:spcAft>
              <a:buClrTx/>
              <a:buSzPct val="85000"/>
              <a:buFont typeface="Wingdings" panose="05000000000000000000" pitchFamily="2" charset="2"/>
              <a:buNone/>
              <a:defRPr/>
            </a:pPr>
            <a:r>
              <a:rPr kumimoji="0" lang="zh-CN" altLang="en-US" sz="2100" b="1" i="0" u="none" strike="noStrike" kern="0" cap="none" spc="0" normalizeH="0" baseline="0" noProof="0" smtClean="0">
                <a:ln>
                  <a:noFill/>
                </a:ln>
                <a:solidFill>
                  <a:srgbClr val="ED1611"/>
                </a:solidFill>
                <a:effectLst/>
                <a:uLnTx/>
                <a:uFillTx/>
                <a:latin typeface="Arial" panose="020B0604020202020204"/>
                <a:ea typeface="黑体" panose="02010609060101010101" pitchFamily="49" charset="-122"/>
              </a:rPr>
              <a:t>解释程序</a:t>
            </a:r>
            <a:r>
              <a:rPr kumimoji="0" lang="en-US" altLang="zh-CN" sz="2100" b="1" i="0" u="none" strike="noStrike" kern="0" cap="none" spc="0" normalizeH="0" baseline="0" noProof="0" smtClean="0">
                <a:ln>
                  <a:noFill/>
                </a:ln>
                <a:solidFill>
                  <a:srgbClr val="ED1611"/>
                </a:solidFill>
                <a:effectLst/>
                <a:uLnTx/>
                <a:uFillTx/>
                <a:latin typeface="Arial" panose="020B0604020202020204"/>
                <a:ea typeface="黑体" panose="02010609060101010101" pitchFamily="49" charset="-122"/>
              </a:rPr>
              <a:t>(Interpreter )</a:t>
            </a:r>
            <a:r>
              <a:rPr kumimoji="0" lang="zh-CN" altLang="en-US" sz="2100" b="1" i="0" u="none" strike="noStrike" kern="0" cap="none" spc="0" normalizeH="0" baseline="0" noProof="0" smtClean="0">
                <a:ln>
                  <a:noFill/>
                </a:ln>
                <a:solidFill>
                  <a:srgbClr val="ED1611"/>
                </a:solidFill>
                <a:effectLst/>
                <a:uLnTx/>
                <a:uFillTx/>
                <a:latin typeface="Arial" panose="020B0604020202020204"/>
                <a:ea typeface="黑体" panose="02010609060101010101" pitchFamily="49" charset="-122"/>
              </a:rPr>
              <a:t>：</a:t>
            </a:r>
            <a:r>
              <a:rPr kumimoji="0" lang="zh-CN" altLang="en-US" sz="2100" b="1" i="0" u="none" strike="noStrike" kern="0" cap="none" spc="0" normalizeH="0" baseline="0" noProof="0" smtClean="0">
                <a:ln>
                  <a:noFill/>
                </a:ln>
                <a:solidFill>
                  <a:srgbClr val="333399"/>
                </a:solidFill>
                <a:effectLst/>
                <a:uLnTx/>
                <a:uFillTx/>
                <a:latin typeface="Arial" panose="020B0604020202020204"/>
                <a:ea typeface="黑体" panose="02010609060101010101" pitchFamily="49" charset="-122"/>
              </a:rPr>
              <a:t>将高级语言语句逐条翻译成机器指令并立即执行</a:t>
            </a:r>
            <a:r>
              <a:rPr kumimoji="0" lang="en-US" altLang="zh-CN" sz="2100" b="1" i="0" u="none" strike="noStrike" kern="0" cap="none" spc="0" normalizeH="0" baseline="0" noProof="0" smtClean="0">
                <a:ln>
                  <a:noFill/>
                </a:ln>
                <a:solidFill>
                  <a:srgbClr val="333399"/>
                </a:solidFill>
                <a:effectLst/>
                <a:uLnTx/>
                <a:uFillTx/>
                <a:latin typeface="Arial" panose="020B0604020202020204"/>
                <a:ea typeface="黑体" panose="02010609060101010101" pitchFamily="49" charset="-122"/>
              </a:rPr>
              <a:t>,</a:t>
            </a:r>
            <a:r>
              <a:rPr kumimoji="0" lang="zh-CN" altLang="en-US" sz="2100" b="1" i="0" u="none" strike="noStrike" kern="0" cap="none" spc="0" normalizeH="0" baseline="0" noProof="0" smtClean="0">
                <a:ln>
                  <a:noFill/>
                </a:ln>
                <a:solidFill>
                  <a:srgbClr val="333399"/>
                </a:solidFill>
                <a:effectLst/>
                <a:uLnTx/>
                <a:uFillTx/>
                <a:latin typeface="Arial" panose="020B0604020202020204"/>
                <a:ea typeface="黑体" panose="02010609060101010101" pitchFamily="49" charset="-122"/>
              </a:rPr>
              <a:t>不生成目标文件。</a:t>
            </a:r>
            <a:endParaRPr kumimoji="0" lang="en-US" altLang="zh-CN" sz="2100" b="1" i="0" u="none" strike="noStrike" kern="0" cap="none" spc="0" normalizeH="0" baseline="0" noProof="0" smtClean="0">
              <a:ln>
                <a:noFill/>
              </a:ln>
              <a:solidFill>
                <a:srgbClr val="009999"/>
              </a:solidFill>
              <a:effectLst/>
              <a:uLnTx/>
              <a:uFillTx/>
              <a:latin typeface="Arial" panose="020B0604020202020204"/>
              <a:ea typeface="黑体" panose="02010609060101010101" pitchFamily="49" charset="-122"/>
            </a:endParaRPr>
          </a:p>
          <a:p>
            <a:pPr marL="573405" marR="0" lvl="1" indent="-190500" algn="l" defTabSz="914400" rtl="0" eaLnBrk="0" fontAlgn="base" latinLnBrk="0" hangingPunct="0">
              <a:lnSpc>
                <a:spcPct val="115000"/>
              </a:lnSpc>
              <a:spcBef>
                <a:spcPct val="20000"/>
              </a:spcBef>
              <a:spcAft>
                <a:spcPct val="0"/>
              </a:spcAft>
              <a:buClrTx/>
              <a:buSzTx/>
              <a:buFontTx/>
              <a:buChar char="–"/>
              <a:defRPr/>
            </a:pPr>
            <a:r>
              <a:rPr kumimoji="0" lang="zh-CN" altLang="en-US"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其他实用程序</a:t>
            </a:r>
            <a:r>
              <a:rPr kumimoji="0" lang="en-US" altLang="zh-CN"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 </a:t>
            </a:r>
            <a:r>
              <a:rPr kumimoji="0" lang="zh-CN" altLang="en-US"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如：磁盘碎片整理程序、备份程序等</a:t>
            </a:r>
            <a:endParaRPr kumimoji="0" lang="en-US" altLang="zh-CN" sz="21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endParaRPr>
          </a:p>
          <a:p>
            <a:pPr marL="203200" marR="0" lvl="0" indent="-203200" algn="l" defTabSz="914400" rtl="0" eaLnBrk="0" fontAlgn="base" latinLnBrk="0" hangingPunct="0">
              <a:lnSpc>
                <a:spcPct val="115000"/>
              </a:lnSpc>
              <a:spcBef>
                <a:spcPct val="40000"/>
              </a:spcBef>
              <a:spcAft>
                <a:spcPct val="0"/>
              </a:spcAft>
              <a:buClrTx/>
              <a:buSzTx/>
              <a:buFontTx/>
              <a:buChar char="•"/>
              <a:defRPr/>
            </a:pPr>
            <a:r>
              <a:rPr kumimoji="0" lang="en-US" altLang="zh-CN" sz="21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Application software(</a:t>
            </a:r>
            <a:r>
              <a:rPr kumimoji="0" lang="zh-CN" altLang="en-US" sz="21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应用软件</a:t>
            </a:r>
            <a:r>
              <a:rPr kumimoji="0" lang="en-US" altLang="zh-CN" sz="21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a:t>
            </a:r>
            <a:r>
              <a:rPr kumimoji="0" lang="zh-CN" altLang="en-US" sz="21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 </a:t>
            </a:r>
            <a:r>
              <a:rPr kumimoji="0" lang="en-US" altLang="zh-CN" sz="21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 </a:t>
            </a:r>
            <a:r>
              <a:rPr kumimoji="0" lang="zh-CN" altLang="en-US" sz="2100" b="1" i="0" u="none" strike="noStrike" kern="0" cap="none" spc="0" normalizeH="0" baseline="0" noProof="0" smtClean="0">
                <a:ln>
                  <a:noFill/>
                </a:ln>
                <a:solidFill>
                  <a:srgbClr val="0066CC"/>
                </a:solidFill>
                <a:effectLst/>
                <a:uLnTx/>
                <a:uFillTx/>
                <a:latin typeface="Arial" panose="020B0604020202020204"/>
                <a:ea typeface="黑体" panose="02010609060101010101" pitchFamily="49" charset="-122"/>
                <a:cs typeface="+mn-cs"/>
              </a:rPr>
              <a:t>解决具体应用问题</a:t>
            </a:r>
            <a:r>
              <a:rPr kumimoji="0" lang="en-US" altLang="zh-CN" sz="2100" b="1" i="0" u="none" strike="noStrike" kern="0" cap="none" spc="0" normalizeH="0" baseline="0" noProof="0" smtClean="0">
                <a:ln>
                  <a:noFill/>
                </a:ln>
                <a:solidFill>
                  <a:srgbClr val="0066CC"/>
                </a:solidFill>
                <a:effectLst/>
                <a:uLnTx/>
                <a:uFillTx/>
                <a:latin typeface="Arial" panose="020B0604020202020204"/>
                <a:ea typeface="黑体" panose="02010609060101010101" pitchFamily="49" charset="-122"/>
                <a:cs typeface="+mn-cs"/>
              </a:rPr>
              <a:t>/</a:t>
            </a:r>
            <a:r>
              <a:rPr kumimoji="0" lang="zh-CN" altLang="en-US" sz="2100" b="1" i="0" u="none" strike="noStrike" kern="0" cap="none" spc="0" normalizeH="0" baseline="0" noProof="0" smtClean="0">
                <a:ln>
                  <a:noFill/>
                </a:ln>
                <a:solidFill>
                  <a:srgbClr val="0066CC"/>
                </a:solidFill>
                <a:effectLst/>
                <a:uLnTx/>
                <a:uFillTx/>
                <a:latin typeface="Arial" panose="020B0604020202020204"/>
                <a:ea typeface="黑体" panose="02010609060101010101" pitchFamily="49" charset="-122"/>
                <a:cs typeface="+mn-cs"/>
              </a:rPr>
              <a:t>完成具体应用任务</a:t>
            </a:r>
          </a:p>
          <a:p>
            <a:pPr marL="573405" marR="0" lvl="1" indent="-190500" algn="l" defTabSz="914400" rtl="0" eaLnBrk="0" fontAlgn="base" latinLnBrk="0" hangingPunct="0">
              <a:lnSpc>
                <a:spcPct val="115000"/>
              </a:lnSpc>
              <a:spcBef>
                <a:spcPct val="20000"/>
              </a:spcBef>
              <a:spcAft>
                <a:spcPct val="0"/>
              </a:spcAft>
              <a:buClrTx/>
              <a:buSzTx/>
              <a:buFontTx/>
              <a:buChar char="–"/>
              <a:defRPr/>
            </a:pPr>
            <a:r>
              <a:rPr kumimoji="0" lang="zh-CN" altLang="en-US"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各类媒体处理程序：</a:t>
            </a:r>
            <a:r>
              <a:rPr kumimoji="0" lang="en-US" altLang="zh-CN"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Word/ Image/ Graphics/…</a:t>
            </a:r>
          </a:p>
          <a:p>
            <a:pPr marL="573405" marR="0" lvl="1" indent="-190500" algn="l" defTabSz="914400" rtl="0" eaLnBrk="0" fontAlgn="base" latinLnBrk="0" hangingPunct="0">
              <a:lnSpc>
                <a:spcPct val="115000"/>
              </a:lnSpc>
              <a:spcBef>
                <a:spcPct val="20000"/>
              </a:spcBef>
              <a:spcAft>
                <a:spcPct val="0"/>
              </a:spcAft>
              <a:buClrTx/>
              <a:buSzTx/>
              <a:buFontTx/>
              <a:buChar char="–"/>
              <a:defRPr/>
            </a:pPr>
            <a:r>
              <a:rPr kumimoji="0" lang="zh-CN" altLang="en-US"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管理信息系统 </a:t>
            </a:r>
            <a:r>
              <a:rPr kumimoji="0" lang="en-US" altLang="zh-CN"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(MIS)  </a:t>
            </a:r>
          </a:p>
          <a:p>
            <a:pPr marL="573405" marR="0" lvl="1" indent="-190500" algn="l" defTabSz="914400" rtl="0" eaLnBrk="0" fontAlgn="base" latinLnBrk="0" hangingPunct="0">
              <a:lnSpc>
                <a:spcPct val="115000"/>
              </a:lnSpc>
              <a:spcBef>
                <a:spcPct val="20000"/>
              </a:spcBef>
              <a:spcAft>
                <a:spcPct val="0"/>
              </a:spcAft>
              <a:buClrTx/>
              <a:buSzTx/>
              <a:buFontTx/>
              <a:buChar char="–"/>
              <a:defRPr/>
            </a:pPr>
            <a:r>
              <a:rPr kumimoji="0" lang="en-US" altLang="zh-CN" sz="2100" b="1" i="0" u="none" strike="noStrike" kern="0" cap="none" spc="0" normalizeH="0" baseline="0" noProof="0" smtClean="0">
                <a:ln>
                  <a:noFill/>
                </a:ln>
                <a:solidFill>
                  <a:srgbClr val="663300"/>
                </a:solidFill>
                <a:effectLst/>
                <a:uLnTx/>
                <a:uFillTx/>
                <a:latin typeface="Arial" panose="020B0604020202020204"/>
                <a:ea typeface="黑体" panose="02010609060101010101" pitchFamily="49" charset="-122"/>
              </a:rPr>
              <a:t>Game,  … </a:t>
            </a:r>
            <a:endParaRPr kumimoji="0" lang="zh-CN" altLang="en-US" sz="2100" b="1" i="0" u="none" strike="noStrike" kern="0" cap="none" spc="0" normalizeH="0" baseline="0" noProof="0" dirty="0" smtClean="0">
              <a:ln>
                <a:noFill/>
              </a:ln>
              <a:solidFill>
                <a:srgbClr val="663300"/>
              </a:solidFill>
              <a:effectLst/>
              <a:uLnTx/>
              <a:uFillTx/>
              <a:latin typeface="Arial" panose="020B0604020202020204"/>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linds(horizontal)">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linds(horizontal)">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blinds(horizontal)">
                                      <p:cBhvr>
                                        <p:cTn id="42" dur="500"/>
                                        <p:tgtEl>
                                          <p:spTgt spid="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blinds(horizontal)">
                                      <p:cBhvr>
                                        <p:cTn id="47" dur="500"/>
                                        <p:tgtEl>
                                          <p:spTgt spid="7">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11" end="11"/>
                                            </p:txEl>
                                          </p:spTgt>
                                        </p:tgtEl>
                                        <p:attrNameLst>
                                          <p:attrName>style.visibility</p:attrName>
                                        </p:attrNameLst>
                                      </p:cBhvr>
                                      <p:to>
                                        <p:strVal val="visible"/>
                                      </p:to>
                                    </p:set>
                                    <p:animEffect transition="in" filter="blinds(horizontal)">
                                      <p:cBhvr>
                                        <p:cTn id="5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2"/>
          <p:cNvSpPr txBox="1">
            <a:spLocks noChangeArrowheads="1"/>
          </p:cNvSpPr>
          <p:nvPr/>
        </p:nvSpPr>
        <p:spPr bwMode="auto">
          <a:xfrm>
            <a:off x="334963" y="142875"/>
            <a:ext cx="8809037" cy="600075"/>
          </a:xfrm>
          <a:prstGeom prst="rect">
            <a:avLst/>
          </a:prstGeom>
          <a:noFill/>
          <a:ln w="9525">
            <a:noFill/>
            <a:miter lim="800000"/>
          </a:ln>
        </p:spPr>
        <p:txBody>
          <a:bodyPr vert="horz" wrap="square" lIns="63500" tIns="25400" rIns="63500" bIns="25400" numCol="1" anchor="t"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rgbClr val="FF0000"/>
                </a:solidFill>
                <a:effectLst/>
                <a:uLnTx/>
                <a:uFillTx/>
                <a:latin typeface="Arial" panose="020B0604020202020204"/>
                <a:ea typeface="黑体" panose="02010609060101010101" pitchFamily="49" charset="-122"/>
                <a:cs typeface="+mj-cs"/>
              </a:rPr>
              <a:t>Computer Hierarchy</a:t>
            </a:r>
            <a:r>
              <a:rPr kumimoji="0" lang="zh-CN" altLang="en-US" sz="3600" b="1" i="0" u="none" strike="noStrike" kern="0" cap="none" spc="0" normalizeH="0" baseline="0" noProof="0" smtClean="0">
                <a:ln>
                  <a:noFill/>
                </a:ln>
                <a:solidFill>
                  <a:srgbClr val="FF0000"/>
                </a:solidFill>
                <a:effectLst/>
                <a:uLnTx/>
                <a:uFillTx/>
                <a:latin typeface="Arial" panose="020B0604020202020204"/>
                <a:ea typeface="黑体" panose="02010609060101010101" pitchFamily="49" charset="-122"/>
                <a:cs typeface="+mj-cs"/>
              </a:rPr>
              <a:t>（计算机系统层次）</a:t>
            </a:r>
          </a:p>
        </p:txBody>
      </p:sp>
      <p:sp>
        <p:nvSpPr>
          <p:cNvPr id="79" name="Rectangle 4"/>
          <p:cNvSpPr>
            <a:spLocks noChangeArrowheads="1"/>
          </p:cNvSpPr>
          <p:nvPr/>
        </p:nvSpPr>
        <p:spPr bwMode="auto">
          <a:xfrm>
            <a:off x="4721225" y="3325813"/>
            <a:ext cx="431800" cy="330200"/>
          </a:xfrm>
          <a:prstGeom prst="rect">
            <a:avLst/>
          </a:prstGeom>
          <a:noFill/>
          <a:ln w="12700">
            <a:noFill/>
            <a:miter lim="800000"/>
          </a:ln>
        </p:spPr>
        <p:txBody>
          <a:bodyPr wrap="none" lIns="63500" tIns="25400" rIns="63500" bIns="25400">
            <a:spAutoFit/>
          </a:bodyPr>
          <a:lstStyle/>
          <a:p>
            <a:pPr marL="0" marR="0" lvl="0" indent="0" defTabSz="914400" eaLnBrk="0" fontAlgn="auto" latinLnBrk="0" hangingPunct="0">
              <a:lnSpc>
                <a:spcPct val="102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uLnTx/>
                <a:uFillTx/>
              </a:rPr>
              <a:t>I/O</a:t>
            </a:r>
          </a:p>
        </p:txBody>
      </p:sp>
      <p:sp>
        <p:nvSpPr>
          <p:cNvPr id="80" name="Rectangle 5"/>
          <p:cNvSpPr>
            <a:spLocks noChangeArrowheads="1"/>
          </p:cNvSpPr>
          <p:nvPr/>
        </p:nvSpPr>
        <p:spPr bwMode="auto">
          <a:xfrm>
            <a:off x="2584450" y="4340225"/>
            <a:ext cx="25400" cy="279400"/>
          </a:xfrm>
          <a:prstGeom prst="rect">
            <a:avLst/>
          </a:prstGeom>
          <a:noFill/>
          <a:ln w="76200">
            <a:noFill/>
            <a:miter lim="800000"/>
          </a:ln>
        </p:spPr>
        <p:txBody>
          <a:bodyPr wrap="none" anchor="ctr"/>
          <a:lstStyle/>
          <a:p>
            <a:pPr algn="ctr" eaLnBrk="0" hangingPunct="0"/>
            <a:endParaRPr lang="zh-CN" altLang="en-US" sz="1400">
              <a:latin typeface="Times New Roman" panose="02020603050405020304" pitchFamily="18" charset="0"/>
            </a:endParaRPr>
          </a:p>
        </p:txBody>
      </p:sp>
      <p:sp>
        <p:nvSpPr>
          <p:cNvPr id="81" name="Rectangle 6"/>
          <p:cNvSpPr>
            <a:spLocks noChangeArrowheads="1"/>
          </p:cNvSpPr>
          <p:nvPr/>
        </p:nvSpPr>
        <p:spPr bwMode="auto">
          <a:xfrm>
            <a:off x="2266950" y="3311525"/>
            <a:ext cx="609600" cy="330200"/>
          </a:xfrm>
          <a:prstGeom prst="rect">
            <a:avLst/>
          </a:prstGeom>
          <a:noFill/>
          <a:ln w="12700">
            <a:noFill/>
            <a:miter lim="800000"/>
          </a:ln>
        </p:spPr>
        <p:txBody>
          <a:bodyPr wrap="none" lIns="63500" tIns="25400" rIns="63500" bIns="25400">
            <a:spAutoFit/>
          </a:bodyPr>
          <a:lstStyle/>
          <a:p>
            <a:pPr marL="0" marR="0" lvl="0" indent="0" defTabSz="914400" eaLnBrk="0" fontAlgn="auto" latinLnBrk="0" hangingPunct="0">
              <a:lnSpc>
                <a:spcPct val="102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uLnTx/>
                <a:uFillTx/>
              </a:rPr>
              <a:t>CPU</a:t>
            </a:r>
          </a:p>
        </p:txBody>
      </p:sp>
      <p:sp>
        <p:nvSpPr>
          <p:cNvPr id="82" name="Rectangle 7"/>
          <p:cNvSpPr>
            <a:spLocks noChangeArrowheads="1"/>
          </p:cNvSpPr>
          <p:nvPr/>
        </p:nvSpPr>
        <p:spPr bwMode="auto">
          <a:xfrm>
            <a:off x="2235200" y="3292475"/>
            <a:ext cx="3111500" cy="381000"/>
          </a:xfrm>
          <a:prstGeom prst="rect">
            <a:avLst/>
          </a:prstGeom>
          <a:noFill/>
          <a:ln w="12700">
            <a:solidFill>
              <a:srgbClr val="0000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83" name="Line 8"/>
          <p:cNvSpPr>
            <a:spLocks noChangeShapeType="1"/>
          </p:cNvSpPr>
          <p:nvPr/>
        </p:nvSpPr>
        <p:spPr bwMode="auto">
          <a:xfrm>
            <a:off x="4471988" y="3292475"/>
            <a:ext cx="0" cy="40640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4" name="Rectangle 9"/>
          <p:cNvSpPr>
            <a:spLocks noChangeArrowheads="1"/>
          </p:cNvSpPr>
          <p:nvPr/>
        </p:nvSpPr>
        <p:spPr bwMode="auto">
          <a:xfrm>
            <a:off x="2616200" y="2533650"/>
            <a:ext cx="1117600" cy="330200"/>
          </a:xfrm>
          <a:prstGeom prst="rect">
            <a:avLst/>
          </a:prstGeom>
          <a:noFill/>
          <a:ln w="12700">
            <a:noFill/>
            <a:miter lim="800000"/>
          </a:ln>
        </p:spPr>
        <p:txBody>
          <a:bodyPr wrap="none" lIns="63500" tIns="25400" rIns="63500" bIns="25400">
            <a:spAutoFit/>
          </a:bodyPr>
          <a:lstStyle/>
          <a:p>
            <a:pPr marL="0" marR="0" lvl="0" indent="0" defTabSz="914400" eaLnBrk="0" fontAlgn="auto" latinLnBrk="0" hangingPunct="0">
              <a:lnSpc>
                <a:spcPct val="102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uLnTx/>
                <a:uFillTx/>
              </a:rPr>
              <a:t>Compiler</a:t>
            </a:r>
          </a:p>
        </p:txBody>
      </p:sp>
      <p:sp>
        <p:nvSpPr>
          <p:cNvPr id="85" name="Rectangle 10"/>
          <p:cNvSpPr>
            <a:spLocks noChangeArrowheads="1"/>
          </p:cNvSpPr>
          <p:nvPr/>
        </p:nvSpPr>
        <p:spPr bwMode="auto">
          <a:xfrm>
            <a:off x="2614613" y="2582863"/>
            <a:ext cx="1130300" cy="257175"/>
          </a:xfrm>
          <a:prstGeom prst="rect">
            <a:avLst/>
          </a:prstGeom>
          <a:noFill/>
          <a:ln w="12700">
            <a:solidFill>
              <a:srgbClr val="0000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86" name="Rectangle 11"/>
          <p:cNvSpPr>
            <a:spLocks noChangeArrowheads="1"/>
          </p:cNvSpPr>
          <p:nvPr/>
        </p:nvSpPr>
        <p:spPr bwMode="auto">
          <a:xfrm>
            <a:off x="3778250" y="2447925"/>
            <a:ext cx="1206500" cy="330200"/>
          </a:xfrm>
          <a:prstGeom prst="rect">
            <a:avLst/>
          </a:prstGeom>
          <a:noFill/>
          <a:ln w="12700">
            <a:noFill/>
            <a:miter lim="800000"/>
          </a:ln>
        </p:spPr>
        <p:txBody>
          <a:bodyPr wrap="none" lIns="63500" tIns="25400" rIns="63500" bIns="25400">
            <a:spAutoFit/>
          </a:bodyPr>
          <a:lstStyle/>
          <a:p>
            <a:pPr marL="0" marR="0" lvl="0" indent="0" defTabSz="914400" eaLnBrk="0" fontAlgn="auto" latinLnBrk="0" hangingPunct="0">
              <a:lnSpc>
                <a:spcPct val="102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uLnTx/>
                <a:uFillTx/>
              </a:rPr>
              <a:t>Operating</a:t>
            </a:r>
          </a:p>
        </p:txBody>
      </p:sp>
      <p:sp>
        <p:nvSpPr>
          <p:cNvPr id="87" name="Rectangle 12"/>
          <p:cNvSpPr>
            <a:spLocks noChangeArrowheads="1"/>
          </p:cNvSpPr>
          <p:nvPr/>
        </p:nvSpPr>
        <p:spPr bwMode="auto">
          <a:xfrm>
            <a:off x="4057650" y="2701925"/>
            <a:ext cx="939800" cy="330200"/>
          </a:xfrm>
          <a:prstGeom prst="rect">
            <a:avLst/>
          </a:prstGeom>
          <a:noFill/>
          <a:ln w="12700">
            <a:noFill/>
            <a:miter lim="800000"/>
          </a:ln>
        </p:spPr>
        <p:txBody>
          <a:bodyPr wrap="none" lIns="63500" tIns="25400" rIns="63500" bIns="25400">
            <a:spAutoFit/>
          </a:bodyPr>
          <a:lstStyle/>
          <a:p>
            <a:pPr marL="0" marR="0" lvl="0" indent="0" defTabSz="914400" eaLnBrk="0" fontAlgn="auto" latinLnBrk="0" hangingPunct="0">
              <a:lnSpc>
                <a:spcPct val="102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uLnTx/>
                <a:uFillTx/>
              </a:rPr>
              <a:t>System</a:t>
            </a:r>
          </a:p>
        </p:txBody>
      </p:sp>
      <p:sp>
        <p:nvSpPr>
          <p:cNvPr id="88" name="Line 13"/>
          <p:cNvSpPr>
            <a:spLocks noChangeShapeType="1"/>
          </p:cNvSpPr>
          <p:nvPr/>
        </p:nvSpPr>
        <p:spPr bwMode="auto">
          <a:xfrm flipV="1">
            <a:off x="3282950" y="2352675"/>
            <a:ext cx="0" cy="24765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Line 14"/>
          <p:cNvSpPr>
            <a:spLocks noChangeShapeType="1"/>
          </p:cNvSpPr>
          <p:nvPr/>
        </p:nvSpPr>
        <p:spPr bwMode="auto">
          <a:xfrm>
            <a:off x="3289300" y="2359025"/>
            <a:ext cx="1866900"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Line 15"/>
          <p:cNvSpPr>
            <a:spLocks noChangeShapeType="1"/>
          </p:cNvSpPr>
          <p:nvPr/>
        </p:nvSpPr>
        <p:spPr bwMode="auto">
          <a:xfrm>
            <a:off x="5175250" y="2365375"/>
            <a:ext cx="0" cy="74930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Rectangle 16"/>
          <p:cNvSpPr>
            <a:spLocks noChangeArrowheads="1"/>
          </p:cNvSpPr>
          <p:nvPr/>
        </p:nvSpPr>
        <p:spPr bwMode="auto">
          <a:xfrm>
            <a:off x="2419350" y="1952625"/>
            <a:ext cx="1371600" cy="330200"/>
          </a:xfrm>
          <a:prstGeom prst="rect">
            <a:avLst/>
          </a:prstGeom>
          <a:noFill/>
          <a:ln w="12700">
            <a:noFill/>
            <a:miter lim="800000"/>
          </a:ln>
        </p:spPr>
        <p:txBody>
          <a:bodyPr wrap="none" lIns="63500" tIns="25400" rIns="63500" bIns="25400">
            <a:spAutoFit/>
          </a:bodyPr>
          <a:lstStyle/>
          <a:p>
            <a:pPr marL="0" marR="0" lvl="0" indent="0" defTabSz="914400" eaLnBrk="0" fontAlgn="auto" latinLnBrk="0" hangingPunct="0">
              <a:lnSpc>
                <a:spcPct val="102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uLnTx/>
                <a:uFillTx/>
              </a:rPr>
              <a:t>Application</a:t>
            </a:r>
          </a:p>
        </p:txBody>
      </p:sp>
      <p:sp>
        <p:nvSpPr>
          <p:cNvPr id="92" name="Line 17"/>
          <p:cNvSpPr>
            <a:spLocks noChangeShapeType="1"/>
          </p:cNvSpPr>
          <p:nvPr/>
        </p:nvSpPr>
        <p:spPr bwMode="auto">
          <a:xfrm flipV="1">
            <a:off x="2178050" y="1857375"/>
            <a:ext cx="0" cy="125730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Line 18"/>
          <p:cNvSpPr>
            <a:spLocks noChangeShapeType="1"/>
          </p:cNvSpPr>
          <p:nvPr/>
        </p:nvSpPr>
        <p:spPr bwMode="auto">
          <a:xfrm>
            <a:off x="2209800" y="1870075"/>
            <a:ext cx="2743200"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Line 19"/>
          <p:cNvSpPr>
            <a:spLocks noChangeShapeType="1"/>
          </p:cNvSpPr>
          <p:nvPr/>
        </p:nvSpPr>
        <p:spPr bwMode="auto">
          <a:xfrm>
            <a:off x="4921250" y="1870075"/>
            <a:ext cx="0" cy="50800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Rectangle 20"/>
          <p:cNvSpPr>
            <a:spLocks noChangeArrowheads="1"/>
          </p:cNvSpPr>
          <p:nvPr/>
        </p:nvSpPr>
        <p:spPr bwMode="auto">
          <a:xfrm>
            <a:off x="2863850" y="3743325"/>
            <a:ext cx="1651000" cy="330200"/>
          </a:xfrm>
          <a:prstGeom prst="rect">
            <a:avLst/>
          </a:prstGeom>
          <a:noFill/>
          <a:ln w="50800">
            <a:noFill/>
            <a:miter lim="800000"/>
          </a:ln>
        </p:spPr>
        <p:txBody>
          <a:bodyPr wrap="none" lIns="63500" tIns="25400" rIns="63500" bIns="25400">
            <a:spAutoFit/>
          </a:bodyPr>
          <a:lstStyle/>
          <a:p>
            <a:pPr marL="0" marR="0" lvl="0" indent="0" defTabSz="914400" eaLnBrk="0" fontAlgn="auto" latinLnBrk="0" hangingPunct="0">
              <a:lnSpc>
                <a:spcPct val="102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uLnTx/>
                <a:uFillTx/>
              </a:rPr>
              <a:t>Digital Design</a:t>
            </a:r>
          </a:p>
        </p:txBody>
      </p:sp>
      <p:sp>
        <p:nvSpPr>
          <p:cNvPr id="96" name="Rectangle 21"/>
          <p:cNvSpPr>
            <a:spLocks noChangeArrowheads="1"/>
          </p:cNvSpPr>
          <p:nvPr/>
        </p:nvSpPr>
        <p:spPr bwMode="auto">
          <a:xfrm>
            <a:off x="2400300" y="3673475"/>
            <a:ext cx="2654300" cy="342900"/>
          </a:xfrm>
          <a:prstGeom prst="rect">
            <a:avLst/>
          </a:prstGeom>
          <a:noFill/>
          <a:ln w="12700">
            <a:solidFill>
              <a:srgbClr val="0000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97" name="Rectangle 22"/>
          <p:cNvSpPr>
            <a:spLocks noChangeArrowheads="1"/>
          </p:cNvSpPr>
          <p:nvPr/>
        </p:nvSpPr>
        <p:spPr bwMode="auto">
          <a:xfrm>
            <a:off x="2647950" y="4111625"/>
            <a:ext cx="1676400" cy="330200"/>
          </a:xfrm>
          <a:prstGeom prst="rect">
            <a:avLst/>
          </a:prstGeom>
          <a:noFill/>
          <a:ln w="50800">
            <a:noFill/>
            <a:miter lim="800000"/>
          </a:ln>
        </p:spPr>
        <p:txBody>
          <a:bodyPr wrap="none" lIns="63500" tIns="25400" rIns="63500" bIns="25400">
            <a:spAutoFit/>
          </a:bodyPr>
          <a:lstStyle/>
          <a:p>
            <a:pPr marL="0" marR="0" lvl="0" indent="0" defTabSz="914400" eaLnBrk="0" fontAlgn="auto" latinLnBrk="0" hangingPunct="0">
              <a:lnSpc>
                <a:spcPct val="102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uLnTx/>
                <a:uFillTx/>
              </a:rPr>
              <a:t>Circuit Design</a:t>
            </a:r>
          </a:p>
        </p:txBody>
      </p:sp>
      <p:sp>
        <p:nvSpPr>
          <p:cNvPr id="98" name="Rectangle 23"/>
          <p:cNvSpPr>
            <a:spLocks noChangeArrowheads="1"/>
          </p:cNvSpPr>
          <p:nvPr/>
        </p:nvSpPr>
        <p:spPr bwMode="auto">
          <a:xfrm>
            <a:off x="2552700" y="4016375"/>
            <a:ext cx="2247900" cy="393700"/>
          </a:xfrm>
          <a:prstGeom prst="rect">
            <a:avLst/>
          </a:prstGeom>
          <a:noFill/>
          <a:ln w="12700">
            <a:solidFill>
              <a:srgbClr val="0000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99" name="Rectangle 24"/>
          <p:cNvSpPr>
            <a:spLocks noChangeArrowheads="1"/>
          </p:cNvSpPr>
          <p:nvPr/>
        </p:nvSpPr>
        <p:spPr bwMode="auto">
          <a:xfrm>
            <a:off x="338138" y="4708525"/>
            <a:ext cx="8412162" cy="1011559"/>
          </a:xfrm>
          <a:prstGeom prst="rect">
            <a:avLst/>
          </a:prstGeom>
          <a:noFill/>
          <a:ln w="12700">
            <a:noFill/>
            <a:miter lim="800000"/>
          </a:ln>
        </p:spPr>
        <p:txBody>
          <a:bodyPr lIns="63500" tIns="25400" rIns="63500" bIns="25400">
            <a:spAutoFit/>
          </a:bodyPr>
          <a:lstStyle/>
          <a:p>
            <a:pPr marL="0" marR="0" lvl="0" indent="0" algn="l" defTabSz="914400" eaLnBrk="0" fontAlgn="auto" latinLnBrk="0" hangingPunct="0">
              <a:lnSpc>
                <a:spcPct val="120000"/>
              </a:lnSpc>
              <a:spcBef>
                <a:spcPct val="20000"/>
              </a:spcBef>
              <a:spcAft>
                <a:spcPts val="0"/>
              </a:spcAft>
              <a:buClrTx/>
              <a:buSzTx/>
              <a:buFontTx/>
              <a:buNone/>
              <a:defRPr/>
            </a:pPr>
            <a:r>
              <a:rPr kumimoji="0" lang="zh-CN" altLang="en-US" sz="1800" b="1" i="0" u="none" strike="noStrike" kern="0" cap="none" spc="0" normalizeH="0" baseline="0" noProof="0" dirty="0">
                <a:ln>
                  <a:noFill/>
                </a:ln>
                <a:solidFill>
                  <a:sysClr val="windowText" lastClr="000000"/>
                </a:solidFill>
                <a:effectLst/>
                <a:uLnTx/>
                <a:uFillTx/>
              </a:rPr>
              <a:t>° </a:t>
            </a:r>
            <a:r>
              <a:rPr kumimoji="0" lang="zh-CN" altLang="en-US" sz="2400" b="1" i="0" u="none" strike="noStrike" kern="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rPr>
              <a:t>上图给出的是计算机系统的层次结构</a:t>
            </a:r>
          </a:p>
          <a:p>
            <a:pPr marL="0" marR="0" lvl="0" indent="0" algn="l" defTabSz="914400" eaLnBrk="0" fontAlgn="auto" latinLnBrk="0" hangingPunct="0">
              <a:lnSpc>
                <a:spcPct val="120000"/>
              </a:lnSpc>
              <a:spcBef>
                <a:spcPct val="20000"/>
              </a:spcBef>
              <a:spcAft>
                <a:spcPts val="0"/>
              </a:spcAft>
              <a:buClrTx/>
              <a:buSzTx/>
              <a:buFontTx/>
              <a:buNone/>
              <a:defRPr/>
            </a:pPr>
            <a:r>
              <a:rPr kumimoji="0" lang="zh-CN" altLang="en-US" sz="2400" b="1" i="0" u="none" strike="noStrike" kern="0" cap="none" spc="0" normalizeH="0" baseline="0" noProof="0" dirty="0">
                <a:ln>
                  <a:noFill/>
                </a:ln>
                <a:solidFill>
                  <a:srgbClr val="333399"/>
                </a:solidFill>
                <a:effectLst/>
                <a:uLnTx/>
                <a:uFillTx/>
                <a:latin typeface="黑体" panose="02010609060101010101" pitchFamily="49" charset="-122"/>
                <a:ea typeface="黑体" panose="02010609060101010101" pitchFamily="49" charset="-122"/>
              </a:rPr>
              <a:t>    指令系统（即</a:t>
            </a:r>
            <a:r>
              <a:rPr kumimoji="0" lang="en-US" altLang="zh-CN" sz="2400" b="1" i="0" u="none" strike="noStrike" kern="0" cap="none" spc="0" normalizeH="0" baseline="0" noProof="0" dirty="0">
                <a:ln>
                  <a:noFill/>
                </a:ln>
                <a:solidFill>
                  <a:srgbClr val="333399"/>
                </a:solidFill>
                <a:effectLst/>
                <a:uLnTx/>
                <a:uFillTx/>
                <a:latin typeface="黑体" panose="02010609060101010101" pitchFamily="49" charset="-122"/>
                <a:ea typeface="黑体" panose="02010609060101010101" pitchFamily="49" charset="-122"/>
              </a:rPr>
              <a:t>ISA</a:t>
            </a:r>
            <a:r>
              <a:rPr kumimoji="0" lang="zh-CN" altLang="en-US" sz="2400" b="1" i="0" u="none" strike="noStrike" kern="0" cap="none" spc="0" normalizeH="0" baseline="0" noProof="0" dirty="0">
                <a:ln>
                  <a:noFill/>
                </a:ln>
                <a:solidFill>
                  <a:srgbClr val="333399"/>
                </a:solidFill>
                <a:effectLst/>
                <a:uLnTx/>
                <a:uFillTx/>
                <a:latin typeface="黑体" panose="02010609060101010101" pitchFamily="49" charset="-122"/>
                <a:ea typeface="黑体" panose="02010609060101010101" pitchFamily="49" charset="-122"/>
              </a:rPr>
              <a:t>）是软</a:t>
            </a:r>
            <a:r>
              <a:rPr kumimoji="0" lang="en-US" altLang="zh-CN" sz="2400" b="1" i="0" u="none" strike="noStrike" kern="0" cap="none" spc="0" normalizeH="0" baseline="0" noProof="0" dirty="0">
                <a:ln>
                  <a:noFill/>
                </a:ln>
                <a:solidFill>
                  <a:srgbClr val="333399"/>
                </a:solidFill>
                <a:effectLst/>
                <a:uLnTx/>
                <a:uFillTx/>
                <a:latin typeface="黑体" panose="02010609060101010101" pitchFamily="49" charset="-122"/>
                <a:ea typeface="黑体" panose="02010609060101010101" pitchFamily="49" charset="-122"/>
              </a:rPr>
              <a:t>/</a:t>
            </a:r>
            <a:r>
              <a:rPr kumimoji="0" lang="zh-CN" altLang="en-US" sz="2400" b="1" i="0" u="none" strike="noStrike" kern="0" cap="none" spc="0" normalizeH="0" baseline="0" noProof="0" dirty="0">
                <a:ln>
                  <a:noFill/>
                </a:ln>
                <a:solidFill>
                  <a:srgbClr val="333399"/>
                </a:solidFill>
                <a:effectLst/>
                <a:uLnTx/>
                <a:uFillTx/>
                <a:latin typeface="黑体" panose="02010609060101010101" pitchFamily="49" charset="-122"/>
                <a:ea typeface="黑体" panose="02010609060101010101" pitchFamily="49" charset="-122"/>
              </a:rPr>
              <a:t>硬件的交界面</a:t>
            </a:r>
            <a:endParaRPr kumimoji="0" lang="zh-CN" altLang="en-US" sz="2400" b="1" i="1" u="none" strike="noStrike" kern="0" cap="none" spc="0" normalizeH="0" baseline="0" noProof="0" dirty="0">
              <a:ln>
                <a:noFill/>
              </a:ln>
              <a:solidFill>
                <a:srgbClr val="333399"/>
              </a:solidFill>
              <a:effectLst/>
              <a:uLnTx/>
              <a:uFillTx/>
              <a:latin typeface="黑体" panose="02010609060101010101" pitchFamily="49" charset="-122"/>
              <a:ea typeface="黑体" panose="02010609060101010101" pitchFamily="49" charset="-122"/>
            </a:endParaRPr>
          </a:p>
        </p:txBody>
      </p:sp>
      <p:sp>
        <p:nvSpPr>
          <p:cNvPr id="100" name="Rectangle 25" descr="50%"/>
          <p:cNvSpPr>
            <a:spLocks noChangeArrowheads="1"/>
          </p:cNvSpPr>
          <p:nvPr/>
        </p:nvSpPr>
        <p:spPr bwMode="auto">
          <a:xfrm>
            <a:off x="1968500" y="3127375"/>
            <a:ext cx="3924300" cy="139700"/>
          </a:xfrm>
          <a:prstGeom prst="rect">
            <a:avLst/>
          </a:prstGeom>
          <a:pattFill prst="pct50">
            <a:fgClr>
              <a:srgbClr val="BBE0E3"/>
            </a:fgClr>
            <a:bgClr>
              <a:srgbClr val="FFFFFF"/>
            </a:bgClr>
          </a:pattFill>
          <a:ln w="12700">
            <a:solidFill>
              <a:srgbClr val="0000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01" name="Rectangle 26"/>
          <p:cNvSpPr>
            <a:spLocks noChangeArrowheads="1"/>
          </p:cNvSpPr>
          <p:nvPr/>
        </p:nvSpPr>
        <p:spPr bwMode="auto">
          <a:xfrm>
            <a:off x="5937250" y="2968625"/>
            <a:ext cx="1727200" cy="517525"/>
          </a:xfrm>
          <a:prstGeom prst="rect">
            <a:avLst/>
          </a:prstGeom>
          <a:noFill/>
          <a:ln w="12700">
            <a:noFill/>
            <a:miter lim="800000"/>
          </a:ln>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uLnTx/>
                <a:uFillTx/>
              </a:rPr>
              <a:t>Instruction Set</a:t>
            </a:r>
          </a:p>
          <a:p>
            <a:pPr marL="0" marR="0" lvl="0" indent="0" defTabSz="914400" eaLnBrk="0" fontAlgn="auto" latinLnBrk="0" hangingPunct="0">
              <a:lnSpc>
                <a:spcPct val="85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uLnTx/>
                <a:uFillTx/>
              </a:rPr>
              <a:t> Architecture</a:t>
            </a:r>
          </a:p>
        </p:txBody>
      </p:sp>
      <p:sp>
        <p:nvSpPr>
          <p:cNvPr id="102" name="Rectangle 28"/>
          <p:cNvSpPr>
            <a:spLocks noChangeArrowheads="1"/>
          </p:cNvSpPr>
          <p:nvPr/>
        </p:nvSpPr>
        <p:spPr bwMode="auto">
          <a:xfrm>
            <a:off x="431800" y="5903913"/>
            <a:ext cx="7924800" cy="361950"/>
          </a:xfrm>
          <a:prstGeom prst="rect">
            <a:avLst/>
          </a:prstGeom>
          <a:noFill/>
          <a:ln w="12700">
            <a:noFill/>
            <a:miter lim="800000"/>
          </a:ln>
        </p:spPr>
        <p:txBody>
          <a:bodyPr lIns="63500" tIns="25400" rIns="63500" bIns="25400">
            <a:spAutoFit/>
          </a:bodyPr>
          <a:lstStyle/>
          <a:p>
            <a:pPr marL="0" marR="0" lvl="0" indent="0" algn="l" defTabSz="914400" eaLnBrk="0" fontAlgn="auto" latinLnBrk="0" hangingPunct="0">
              <a:lnSpc>
                <a:spcPct val="85000"/>
              </a:lnSpc>
              <a:spcBef>
                <a:spcPts val="0"/>
              </a:spcBef>
              <a:spcAft>
                <a:spcPts val="0"/>
              </a:spcAft>
              <a:buClrTx/>
              <a:buSzTx/>
              <a:buFontTx/>
              <a:buNone/>
              <a:defRPr/>
            </a:pPr>
            <a:r>
              <a:rPr kumimoji="0" lang="zh-CN" altLang="en-US" sz="1800" b="1" i="0" u="none" strike="noStrike" kern="0" cap="none" spc="0" normalizeH="0" baseline="0" noProof="0" dirty="0">
                <a:ln>
                  <a:noFill/>
                </a:ln>
                <a:solidFill>
                  <a:sysClr val="windowText" lastClr="000000"/>
                </a:solidFill>
                <a:effectLst/>
                <a:uLnTx/>
                <a:uFillTx/>
              </a:rPr>
              <a:t>°</a:t>
            </a:r>
            <a:r>
              <a:rPr kumimoji="0" lang="zh-CN" altLang="en-US" sz="2400" b="1" i="0" u="none" strike="noStrike" kern="0" cap="none" spc="0" normalizeH="0" baseline="0" noProof="0" dirty="0">
                <a:ln>
                  <a:noFill/>
                </a:ln>
                <a:solidFill>
                  <a:sysClr val="windowText" lastClr="000000"/>
                </a:solidFill>
                <a:effectLst/>
                <a:uLnTx/>
                <a:uFillTx/>
                <a:ea typeface="黑体" panose="02010609060101010101" pitchFamily="49" charset="-122"/>
              </a:rPr>
              <a:t>不同用户工作在不同层次，所看到的计算机不一样</a:t>
            </a:r>
          </a:p>
        </p:txBody>
      </p:sp>
      <p:sp>
        <p:nvSpPr>
          <p:cNvPr id="103" name="Line 29"/>
          <p:cNvSpPr>
            <a:spLocks noChangeShapeType="1"/>
          </p:cNvSpPr>
          <p:nvPr/>
        </p:nvSpPr>
        <p:spPr bwMode="auto">
          <a:xfrm flipH="1">
            <a:off x="4900613" y="1620838"/>
            <a:ext cx="1162050" cy="276225"/>
          </a:xfrm>
          <a:prstGeom prst="line">
            <a:avLst/>
          </a:prstGeom>
          <a:noFill/>
          <a:ln w="28575">
            <a:solidFill>
              <a:srgbClr val="333399"/>
            </a:solidFill>
            <a:miter lim="800000"/>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Text Box 30"/>
          <p:cNvSpPr txBox="1">
            <a:spLocks noChangeArrowheads="1"/>
          </p:cNvSpPr>
          <p:nvPr/>
        </p:nvSpPr>
        <p:spPr bwMode="auto">
          <a:xfrm>
            <a:off x="5953125" y="1012825"/>
            <a:ext cx="1574800" cy="701675"/>
          </a:xfrm>
          <a:prstGeom prst="rect">
            <a:avLst/>
          </a:prstGeom>
          <a:noFill/>
          <a:ln w="9525">
            <a:noFill/>
            <a:miter lim="800000"/>
          </a:ln>
        </p:spPr>
        <p:txBody>
          <a:bodyPr>
            <a:spAutoFit/>
          </a:bodyPr>
          <a:lstStyle/>
          <a:p>
            <a:pPr algn="ctr" eaLnBrk="0" hangingPunct="0">
              <a:spcBef>
                <a:spcPct val="50000"/>
              </a:spcBef>
            </a:pPr>
            <a:r>
              <a:rPr lang="zh-CN" altLang="en-US" sz="2000" b="1">
                <a:solidFill>
                  <a:srgbClr val="CC3300"/>
                </a:solidFill>
                <a:latin typeface="黑体" panose="02010609060101010101" pitchFamily="49" charset="-122"/>
                <a:ea typeface="黑体" panose="02010609060101010101" pitchFamily="49" charset="-122"/>
                <a:cs typeface="Arial" panose="020B0604020202020204" pitchFamily="34" charset="0"/>
              </a:rPr>
              <a:t>最终用户</a:t>
            </a:r>
            <a:r>
              <a:rPr lang="en-US" altLang="zh-CN" sz="2000" b="1">
                <a:solidFill>
                  <a:srgbClr val="CC3300"/>
                </a:solidFill>
                <a:ea typeface="黑体" panose="02010609060101010101" pitchFamily="49" charset="-122"/>
                <a:cs typeface="Arial" panose="020B0604020202020204" pitchFamily="34" charset="0"/>
              </a:rPr>
              <a:t>End User</a:t>
            </a:r>
          </a:p>
        </p:txBody>
      </p:sp>
      <p:sp>
        <p:nvSpPr>
          <p:cNvPr id="105" name="Line 31"/>
          <p:cNvSpPr>
            <a:spLocks noChangeShapeType="1"/>
          </p:cNvSpPr>
          <p:nvPr/>
        </p:nvSpPr>
        <p:spPr bwMode="auto">
          <a:xfrm>
            <a:off x="1693863" y="1911350"/>
            <a:ext cx="987425" cy="682625"/>
          </a:xfrm>
          <a:prstGeom prst="line">
            <a:avLst/>
          </a:prstGeom>
          <a:noFill/>
          <a:ln w="28575">
            <a:solidFill>
              <a:srgbClr val="333399"/>
            </a:solidFill>
            <a:miter lim="800000"/>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Text Box 32"/>
          <p:cNvSpPr txBox="1">
            <a:spLocks noChangeArrowheads="1"/>
          </p:cNvSpPr>
          <p:nvPr/>
        </p:nvSpPr>
        <p:spPr bwMode="auto">
          <a:xfrm>
            <a:off x="425450" y="989013"/>
            <a:ext cx="1797050" cy="1006475"/>
          </a:xfrm>
          <a:prstGeom prst="rect">
            <a:avLst/>
          </a:prstGeom>
          <a:noFill/>
          <a:ln w="9525">
            <a:noFill/>
            <a:miter lim="800000"/>
          </a:ln>
        </p:spPr>
        <p:txBody>
          <a:bodyPr>
            <a:spAutoFit/>
          </a:bodyPr>
          <a:lstStyle/>
          <a:p>
            <a:pPr algn="ctr" eaLnBrk="0" hangingPunct="0">
              <a:spcBef>
                <a:spcPct val="50000"/>
              </a:spcBef>
            </a:pPr>
            <a:r>
              <a:rPr lang="zh-CN" altLang="en-US" sz="2000" b="1">
                <a:solidFill>
                  <a:srgbClr val="CC3300"/>
                </a:solidFill>
                <a:latin typeface="黑体" panose="02010609060101010101" pitchFamily="49" charset="-122"/>
                <a:ea typeface="黑体" panose="02010609060101010101" pitchFamily="49" charset="-122"/>
                <a:cs typeface="Arial" panose="020B0604020202020204" pitchFamily="34" charset="0"/>
              </a:rPr>
              <a:t>应用程序员</a:t>
            </a:r>
            <a:r>
              <a:rPr lang="en-US" altLang="zh-CN" sz="2000" b="1">
                <a:solidFill>
                  <a:srgbClr val="CC3300"/>
                </a:solidFill>
                <a:ea typeface="黑体" panose="02010609060101010101" pitchFamily="49" charset="-122"/>
                <a:cs typeface="Arial" panose="020B0604020202020204" pitchFamily="34" charset="0"/>
              </a:rPr>
              <a:t>Application Programmer</a:t>
            </a:r>
          </a:p>
        </p:txBody>
      </p:sp>
      <p:sp>
        <p:nvSpPr>
          <p:cNvPr id="107" name="Line 33"/>
          <p:cNvSpPr>
            <a:spLocks noChangeShapeType="1"/>
          </p:cNvSpPr>
          <p:nvPr/>
        </p:nvSpPr>
        <p:spPr bwMode="auto">
          <a:xfrm flipH="1">
            <a:off x="5148263" y="2201863"/>
            <a:ext cx="754062" cy="174625"/>
          </a:xfrm>
          <a:prstGeom prst="line">
            <a:avLst/>
          </a:prstGeom>
          <a:noFill/>
          <a:ln w="28575">
            <a:solidFill>
              <a:srgbClr val="333399"/>
            </a:solidFill>
            <a:miter lim="800000"/>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8" name="Text Box 34"/>
          <p:cNvSpPr txBox="1">
            <a:spLocks noChangeArrowheads="1"/>
          </p:cNvSpPr>
          <p:nvPr/>
        </p:nvSpPr>
        <p:spPr bwMode="auto">
          <a:xfrm>
            <a:off x="5243513" y="1890713"/>
            <a:ext cx="3100387" cy="793750"/>
          </a:xfrm>
          <a:prstGeom prst="rect">
            <a:avLst/>
          </a:prstGeom>
          <a:noFill/>
          <a:ln w="9525">
            <a:noFill/>
            <a:miter lim="800000"/>
          </a:ln>
        </p:spPr>
        <p:txBody>
          <a:bodyPr>
            <a:spAutoFit/>
          </a:bodyPr>
          <a:lstStyle/>
          <a:p>
            <a:pPr algn="ctr" eaLnBrk="0" hangingPunct="0">
              <a:spcBef>
                <a:spcPct val="30000"/>
              </a:spcBef>
            </a:pPr>
            <a:r>
              <a:rPr lang="zh-CN" altLang="en-US" sz="2000" b="1">
                <a:solidFill>
                  <a:srgbClr val="CC3300"/>
                </a:solidFill>
                <a:latin typeface="黑体" panose="02010609060101010101" pitchFamily="49" charset="-122"/>
                <a:ea typeface="黑体" panose="02010609060101010101" pitchFamily="49" charset="-122"/>
                <a:cs typeface="Arial" panose="020B0604020202020204" pitchFamily="34" charset="0"/>
              </a:rPr>
              <a:t>系统管理员</a:t>
            </a:r>
          </a:p>
          <a:p>
            <a:pPr algn="ctr" eaLnBrk="0" hangingPunct="0">
              <a:spcBef>
                <a:spcPct val="30000"/>
              </a:spcBef>
            </a:pPr>
            <a:r>
              <a:rPr lang="en-US" altLang="zh-CN" sz="2000" b="1">
                <a:solidFill>
                  <a:srgbClr val="CC3300"/>
                </a:solidFill>
                <a:ea typeface="黑体" panose="02010609060101010101" pitchFamily="49" charset="-122"/>
                <a:cs typeface="Arial" panose="020B0604020202020204" pitchFamily="34" charset="0"/>
              </a:rPr>
              <a:t>System Administrator</a:t>
            </a:r>
          </a:p>
        </p:txBody>
      </p:sp>
      <p:sp>
        <p:nvSpPr>
          <p:cNvPr id="109" name="Line 35"/>
          <p:cNvSpPr>
            <a:spLocks noChangeShapeType="1"/>
          </p:cNvSpPr>
          <p:nvPr/>
        </p:nvSpPr>
        <p:spPr bwMode="auto">
          <a:xfrm>
            <a:off x="1768475" y="2716213"/>
            <a:ext cx="750888" cy="355600"/>
          </a:xfrm>
          <a:prstGeom prst="line">
            <a:avLst/>
          </a:prstGeom>
          <a:noFill/>
          <a:ln w="28575">
            <a:solidFill>
              <a:srgbClr val="333399"/>
            </a:solidFill>
            <a:miter lim="800000"/>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0" name="Text Box 36"/>
          <p:cNvSpPr txBox="1">
            <a:spLocks noChangeArrowheads="1"/>
          </p:cNvSpPr>
          <p:nvPr/>
        </p:nvSpPr>
        <p:spPr bwMode="auto">
          <a:xfrm>
            <a:off x="114300" y="2192338"/>
            <a:ext cx="1704975" cy="1006475"/>
          </a:xfrm>
          <a:prstGeom prst="rect">
            <a:avLst/>
          </a:prstGeom>
          <a:noFill/>
          <a:ln w="9525">
            <a:noFill/>
            <a:miter lim="800000"/>
          </a:ln>
        </p:spPr>
        <p:txBody>
          <a:bodyPr>
            <a:spAutoFit/>
          </a:bodyPr>
          <a:lstStyle/>
          <a:p>
            <a:pPr algn="ctr" eaLnBrk="0" hangingPunct="0">
              <a:spcBef>
                <a:spcPct val="50000"/>
              </a:spcBef>
            </a:pPr>
            <a:r>
              <a:rPr lang="zh-CN" altLang="en-US" sz="2000" b="1">
                <a:solidFill>
                  <a:srgbClr val="CC3300"/>
                </a:solidFill>
                <a:latin typeface="黑体" panose="02010609060101010101" pitchFamily="49" charset="-122"/>
                <a:ea typeface="黑体" panose="02010609060101010101" pitchFamily="49" charset="-122"/>
                <a:cs typeface="Arial" panose="020B0604020202020204" pitchFamily="34" charset="0"/>
              </a:rPr>
              <a:t>系统程序员</a:t>
            </a:r>
            <a:r>
              <a:rPr lang="en-US" altLang="zh-CN" sz="2000" b="1">
                <a:solidFill>
                  <a:srgbClr val="CC3300"/>
                </a:solidFill>
                <a:ea typeface="黑体" panose="02010609060101010101" pitchFamily="49" charset="-122"/>
                <a:cs typeface="Arial" panose="020B0604020202020204" pitchFamily="34" charset="0"/>
              </a:rPr>
              <a:t>System Programmer</a:t>
            </a:r>
          </a:p>
        </p:txBody>
      </p:sp>
      <p:sp>
        <p:nvSpPr>
          <p:cNvPr id="111" name="Rectangle 37"/>
          <p:cNvSpPr>
            <a:spLocks noChangeArrowheads="1"/>
          </p:cNvSpPr>
          <p:nvPr/>
        </p:nvSpPr>
        <p:spPr bwMode="auto">
          <a:xfrm>
            <a:off x="3551238" y="3324225"/>
            <a:ext cx="508000" cy="330200"/>
          </a:xfrm>
          <a:prstGeom prst="rect">
            <a:avLst/>
          </a:prstGeom>
          <a:noFill/>
          <a:ln w="12700">
            <a:noFill/>
            <a:miter lim="800000"/>
          </a:ln>
        </p:spPr>
        <p:txBody>
          <a:bodyPr wrap="none" lIns="63500" tIns="25400" rIns="63500" bIns="25400">
            <a:spAutoFit/>
          </a:bodyPr>
          <a:lstStyle/>
          <a:p>
            <a:pPr marL="0" marR="0" lvl="0" indent="0" defTabSz="914400" eaLnBrk="0" fontAlgn="auto" latinLnBrk="0" hangingPunct="0">
              <a:lnSpc>
                <a:spcPct val="102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uLnTx/>
                <a:uFillTx/>
              </a:rPr>
              <a:t>MM</a:t>
            </a:r>
          </a:p>
        </p:txBody>
      </p:sp>
      <p:sp>
        <p:nvSpPr>
          <p:cNvPr id="112" name="Line 38"/>
          <p:cNvSpPr>
            <a:spLocks noChangeShapeType="1"/>
          </p:cNvSpPr>
          <p:nvPr/>
        </p:nvSpPr>
        <p:spPr bwMode="auto">
          <a:xfrm>
            <a:off x="3178175" y="3290888"/>
            <a:ext cx="0" cy="40640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3" name="Oval 1029"/>
          <p:cNvSpPr>
            <a:spLocks noChangeArrowheads="1"/>
          </p:cNvSpPr>
          <p:nvPr/>
        </p:nvSpPr>
        <p:spPr bwMode="auto">
          <a:xfrm>
            <a:off x="1641475" y="2778125"/>
            <a:ext cx="6143625" cy="984250"/>
          </a:xfrm>
          <a:prstGeom prst="ellipse">
            <a:avLst/>
          </a:prstGeom>
          <a:solidFill>
            <a:srgbClr val="009999">
              <a:alpha val="7843"/>
            </a:srgbClr>
          </a:solidFill>
          <a:ln w="28575">
            <a:solidFill>
              <a:srgbClr val="009999"/>
            </a:solidFill>
            <a:round/>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14" name="Rectangle 1031"/>
          <p:cNvSpPr>
            <a:spLocks noChangeArrowheads="1"/>
          </p:cNvSpPr>
          <p:nvPr/>
        </p:nvSpPr>
        <p:spPr bwMode="auto">
          <a:xfrm>
            <a:off x="2570163" y="2808288"/>
            <a:ext cx="1371600" cy="330200"/>
          </a:xfrm>
          <a:prstGeom prst="rect">
            <a:avLst/>
          </a:prstGeom>
          <a:noFill/>
          <a:ln w="12700">
            <a:noFill/>
            <a:miter lim="800000"/>
          </a:ln>
        </p:spPr>
        <p:txBody>
          <a:bodyPr lIns="63500" tIns="25400" rIns="63500" bIns="25400">
            <a:spAutoFit/>
          </a:bodyPr>
          <a:lstStyle/>
          <a:p>
            <a:pPr marL="0" marR="0" lvl="0" indent="0" defTabSz="914400" eaLnBrk="0" fontAlgn="auto" latinLnBrk="0" hangingPunct="0">
              <a:lnSpc>
                <a:spcPct val="102000"/>
              </a:lnSpc>
              <a:spcBef>
                <a:spcPts val="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uLnTx/>
                <a:uFillTx/>
              </a:rPr>
              <a:t>Assembler</a:t>
            </a:r>
          </a:p>
        </p:txBody>
      </p:sp>
      <p:sp>
        <p:nvSpPr>
          <p:cNvPr id="115" name="Rectangle 1032"/>
          <p:cNvSpPr>
            <a:spLocks noChangeArrowheads="1"/>
          </p:cNvSpPr>
          <p:nvPr/>
        </p:nvSpPr>
        <p:spPr bwMode="auto">
          <a:xfrm>
            <a:off x="2428875" y="2841625"/>
            <a:ext cx="1401763" cy="271463"/>
          </a:xfrm>
          <a:prstGeom prst="rect">
            <a:avLst/>
          </a:prstGeom>
          <a:noFill/>
          <a:ln w="12700">
            <a:solidFill>
              <a:srgbClr val="0000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horizontal)">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blinds(horizontal)">
                                      <p:cBhvr>
                                        <p:cTn id="12" dur="500"/>
                                        <p:tgtEl>
                                          <p:spTgt spid="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9">
                                            <p:txEl>
                                              <p:pRg st="1" end="1"/>
                                            </p:txEl>
                                          </p:spTgt>
                                        </p:tgtEl>
                                        <p:attrNameLst>
                                          <p:attrName>style.visibility</p:attrName>
                                        </p:attrNameLst>
                                      </p:cBhvr>
                                      <p:to>
                                        <p:strVal val="visible"/>
                                      </p:to>
                                    </p:set>
                                    <p:animEffect transition="in" filter="blinds(horizontal)">
                                      <p:cBhvr>
                                        <p:cTn id="17" dur="500"/>
                                        <p:tgtEl>
                                          <p:spTgt spid="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
                                            <p:txEl>
                                              <p:pRg st="0" end="0"/>
                                            </p:txEl>
                                          </p:spTgt>
                                        </p:tgtEl>
                                        <p:attrNameLst>
                                          <p:attrName>style.visibility</p:attrName>
                                        </p:attrNameLst>
                                      </p:cBhvr>
                                      <p:to>
                                        <p:strVal val="visible"/>
                                      </p:to>
                                    </p:set>
                                    <p:animEffect transition="in" filter="blinds(horizontal)">
                                      <p:cBhvr>
                                        <p:cTn id="22" dur="500"/>
                                        <p:tgtEl>
                                          <p:spTgt spid="10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blinds(horizontal)">
                                      <p:cBhvr>
                                        <p:cTn id="27" dur="500"/>
                                        <p:tgtEl>
                                          <p:spTgt spid="10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blinds(horizontal)">
                                      <p:cBhvr>
                                        <p:cTn id="30" dur="500"/>
                                        <p:tgtEl>
                                          <p:spTgt spid="10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blinds(horizontal)">
                                      <p:cBhvr>
                                        <p:cTn id="35" dur="500"/>
                                        <p:tgtEl>
                                          <p:spTgt spid="107"/>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blinds(horizontal)">
                                      <p:cBhvr>
                                        <p:cTn id="38" dur="500"/>
                                        <p:tgtEl>
                                          <p:spTgt spid="10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blinds(horizontal)">
                                      <p:cBhvr>
                                        <p:cTn id="43" dur="500"/>
                                        <p:tgtEl>
                                          <p:spTgt spid="10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blinds(horizontal)">
                                      <p:cBhvr>
                                        <p:cTn id="46" dur="500"/>
                                        <p:tgtEl>
                                          <p:spTgt spid="10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blinds(horizontal)">
                                      <p:cBhvr>
                                        <p:cTn id="51" dur="500"/>
                                        <p:tgtEl>
                                          <p:spTgt spid="110"/>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09"/>
                                        </p:tgtEl>
                                        <p:attrNameLst>
                                          <p:attrName>style.visibility</p:attrName>
                                        </p:attrNameLst>
                                      </p:cBhvr>
                                      <p:to>
                                        <p:strVal val="visible"/>
                                      </p:to>
                                    </p:set>
                                    <p:animEffect transition="in" filter="blinds(horizontal)">
                                      <p:cBhvr>
                                        <p:cTn id="54"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p:bldP spid="105" grpId="0" animBg="1"/>
      <p:bldP spid="106" grpId="0"/>
      <p:bldP spid="107" grpId="0" animBg="1"/>
      <p:bldP spid="108" grpId="0"/>
      <p:bldP spid="109" grpId="0" animBg="1"/>
      <p:bldP spid="110" grpId="0"/>
      <p:bldP spid="1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idx="4294967295"/>
          </p:nvPr>
        </p:nvSpPr>
        <p:spPr>
          <a:xfrm>
            <a:off x="792163" y="238125"/>
            <a:ext cx="5629275" cy="600075"/>
          </a:xfrm>
        </p:spPr>
        <p:txBody>
          <a:bodyPr lIns="63500" tIns="25400" rIns="63500" bIns="25400" anchor="t">
            <a:spAutoFit/>
          </a:bodyPr>
          <a:lstStyle/>
          <a:p>
            <a:r>
              <a:rPr lang="en-US" altLang="zh-CN" sz="3600" dirty="0" smtClean="0">
                <a:solidFill>
                  <a:srgbClr val="FF0000"/>
                </a:solidFill>
              </a:rPr>
              <a:t>PC</a:t>
            </a:r>
            <a:r>
              <a:rPr lang="zh-CN" altLang="en-US" sz="3600" dirty="0" smtClean="0">
                <a:solidFill>
                  <a:srgbClr val="FF0000"/>
                </a:solidFill>
              </a:rPr>
              <a:t>主板</a:t>
            </a:r>
          </a:p>
        </p:txBody>
      </p:sp>
      <p:pic>
        <p:nvPicPr>
          <p:cNvPr id="519171" name="Picture 5"/>
          <p:cNvPicPr>
            <a:picLocks noChangeAspect="1" noChangeArrowheads="1"/>
          </p:cNvPicPr>
          <p:nvPr/>
        </p:nvPicPr>
        <p:blipFill>
          <a:blip r:embed="rId2">
            <a:clrChange>
              <a:clrFrom>
                <a:srgbClr val="FFFEFF"/>
              </a:clrFrom>
              <a:clrTo>
                <a:srgbClr val="FFFEFF">
                  <a:alpha val="0"/>
                </a:srgbClr>
              </a:clrTo>
            </a:clrChange>
          </a:blip>
          <a:srcRect/>
          <a:stretch>
            <a:fillRect/>
          </a:stretch>
        </p:blipFill>
        <p:spPr bwMode="auto">
          <a:xfrm>
            <a:off x="250825" y="893763"/>
            <a:ext cx="8359775" cy="5594350"/>
          </a:xfrm>
          <a:prstGeom prst="rect">
            <a:avLst/>
          </a:prstGeom>
          <a:noFill/>
          <a:ln w="9525">
            <a:noFill/>
            <a:miter lim="800000"/>
            <a:headEnd/>
            <a:tailEnd/>
          </a:ln>
        </p:spPr>
      </p:pic>
      <p:sp>
        <p:nvSpPr>
          <p:cNvPr id="519172" name="Text Box 6"/>
          <p:cNvSpPr txBox="1">
            <a:spLocks noChangeArrowheads="1"/>
          </p:cNvSpPr>
          <p:nvPr/>
        </p:nvSpPr>
        <p:spPr bwMode="auto">
          <a:xfrm>
            <a:off x="7335838" y="606425"/>
            <a:ext cx="1330325" cy="287338"/>
          </a:xfrm>
          <a:prstGeom prst="rect">
            <a:avLst/>
          </a:prstGeom>
          <a:noFill/>
          <a:ln w="9525">
            <a:noFill/>
            <a:miter lim="800000"/>
          </a:ln>
        </p:spPr>
        <p:txBody>
          <a:bodyPr lIns="0" tIns="0" rIns="0" bIns="0"/>
          <a:lstStyle/>
          <a:p>
            <a:pPr algn="just" eaLnBrk="0" hangingPunct="0"/>
            <a:r>
              <a:rPr lang="en-US" altLang="zh-CN" sz="2400" b="1">
                <a:latin typeface="Times New Roman" panose="02020603050405020304" pitchFamily="18" charset="0"/>
              </a:rPr>
              <a:t>CPU</a:t>
            </a:r>
            <a:r>
              <a:rPr lang="zh-CN" altLang="en-US" sz="2400" b="1">
                <a:latin typeface="Times New Roman" panose="02020603050405020304" pitchFamily="18" charset="0"/>
              </a:rPr>
              <a:t>插座</a:t>
            </a:r>
          </a:p>
        </p:txBody>
      </p:sp>
      <p:sp>
        <p:nvSpPr>
          <p:cNvPr id="519173" name="Line 7"/>
          <p:cNvSpPr>
            <a:spLocks noChangeShapeType="1"/>
          </p:cNvSpPr>
          <p:nvPr/>
        </p:nvSpPr>
        <p:spPr bwMode="auto">
          <a:xfrm flipH="1">
            <a:off x="7458075" y="909638"/>
            <a:ext cx="482600" cy="1152525"/>
          </a:xfrm>
          <a:prstGeom prst="line">
            <a:avLst/>
          </a:prstGeom>
          <a:noFill/>
          <a:ln w="28575">
            <a:solidFill>
              <a:srgbClr val="FF0000"/>
            </a:solidFill>
            <a:round/>
            <a:tailEnd type="triangle" w="med" len="med"/>
          </a:ln>
        </p:spPr>
        <p:txBody>
          <a:bodyPr/>
          <a:lstStyle/>
          <a:p>
            <a:endParaRPr lang="zh-CN" altLang="en-US"/>
          </a:p>
        </p:txBody>
      </p:sp>
      <p:sp>
        <p:nvSpPr>
          <p:cNvPr id="519174" name="Text Box 8"/>
          <p:cNvSpPr txBox="1">
            <a:spLocks noChangeArrowheads="1"/>
          </p:cNvSpPr>
          <p:nvPr/>
        </p:nvSpPr>
        <p:spPr bwMode="auto">
          <a:xfrm>
            <a:off x="6510338" y="6259513"/>
            <a:ext cx="1536700" cy="430212"/>
          </a:xfrm>
          <a:prstGeom prst="rect">
            <a:avLst/>
          </a:prstGeom>
          <a:noFill/>
          <a:ln w="9525">
            <a:noFill/>
            <a:miter lim="800000"/>
          </a:ln>
        </p:spPr>
        <p:txBody>
          <a:bodyPr/>
          <a:lstStyle/>
          <a:p>
            <a:pPr algn="just" eaLnBrk="0" hangingPunct="0"/>
            <a:r>
              <a:rPr lang="zh-CN" altLang="en-US" sz="2400" b="1">
                <a:latin typeface="Times New Roman" panose="02020603050405020304" pitchFamily="18" charset="0"/>
              </a:rPr>
              <a:t>内存条</a:t>
            </a:r>
          </a:p>
        </p:txBody>
      </p:sp>
      <p:sp>
        <p:nvSpPr>
          <p:cNvPr id="519175" name="Line 9"/>
          <p:cNvSpPr>
            <a:spLocks noChangeShapeType="1"/>
          </p:cNvSpPr>
          <p:nvPr/>
        </p:nvSpPr>
        <p:spPr bwMode="auto">
          <a:xfrm flipH="1" flipV="1">
            <a:off x="6284913" y="5451475"/>
            <a:ext cx="407987" cy="896938"/>
          </a:xfrm>
          <a:prstGeom prst="line">
            <a:avLst/>
          </a:prstGeom>
          <a:noFill/>
          <a:ln w="28575">
            <a:solidFill>
              <a:srgbClr val="FF0000"/>
            </a:solidFill>
            <a:round/>
            <a:tailEnd type="triangle" w="med" len="med"/>
          </a:ln>
        </p:spPr>
        <p:txBody>
          <a:bodyPr/>
          <a:lstStyle/>
          <a:p>
            <a:endParaRPr lang="zh-CN" altLang="en-US"/>
          </a:p>
        </p:txBody>
      </p:sp>
      <p:sp>
        <p:nvSpPr>
          <p:cNvPr id="519176" name="Text Box 10"/>
          <p:cNvSpPr txBox="1">
            <a:spLocks noChangeArrowheads="1"/>
          </p:cNvSpPr>
          <p:nvPr/>
        </p:nvSpPr>
        <p:spPr bwMode="auto">
          <a:xfrm>
            <a:off x="1527175" y="882650"/>
            <a:ext cx="2289175" cy="287338"/>
          </a:xfrm>
          <a:prstGeom prst="rect">
            <a:avLst/>
          </a:prstGeom>
          <a:noFill/>
          <a:ln w="9525">
            <a:noFill/>
            <a:miter lim="800000"/>
          </a:ln>
        </p:spPr>
        <p:txBody>
          <a:bodyPr lIns="0" tIns="0" rIns="0" bIns="0"/>
          <a:lstStyle/>
          <a:p>
            <a:pPr algn="just" eaLnBrk="0" hangingPunct="0">
              <a:lnSpc>
                <a:spcPct val="96000"/>
              </a:lnSpc>
            </a:pPr>
            <a:r>
              <a:rPr lang="en-US" altLang="zh-CN" sz="2400" b="1">
                <a:latin typeface="Times New Roman" panose="02020603050405020304" pitchFamily="18" charset="0"/>
              </a:rPr>
              <a:t>PCI</a:t>
            </a:r>
            <a:r>
              <a:rPr lang="zh-CN" altLang="en-US" sz="2400" b="1">
                <a:latin typeface="Times New Roman" panose="02020603050405020304" pitchFamily="18" charset="0"/>
              </a:rPr>
              <a:t>总线插槽</a:t>
            </a:r>
          </a:p>
        </p:txBody>
      </p:sp>
      <p:sp>
        <p:nvSpPr>
          <p:cNvPr id="519177" name="Line 11"/>
          <p:cNvSpPr>
            <a:spLocks noChangeShapeType="1"/>
          </p:cNvSpPr>
          <p:nvPr/>
        </p:nvSpPr>
        <p:spPr bwMode="auto">
          <a:xfrm flipH="1">
            <a:off x="2157413" y="1231900"/>
            <a:ext cx="384175" cy="1068388"/>
          </a:xfrm>
          <a:prstGeom prst="line">
            <a:avLst/>
          </a:prstGeom>
          <a:noFill/>
          <a:ln w="28575">
            <a:solidFill>
              <a:srgbClr val="FF0000"/>
            </a:solidFill>
            <a:round/>
            <a:tailEnd type="triangle" w="med" len="med"/>
          </a:ln>
        </p:spPr>
        <p:txBody>
          <a:bodyPr/>
          <a:lstStyle/>
          <a:p>
            <a:endParaRPr lang="zh-CN" alt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txBox="1">
            <a:spLocks noChangeArrowheads="1"/>
          </p:cNvSpPr>
          <p:nvPr/>
        </p:nvSpPr>
        <p:spPr bwMode="auto">
          <a:xfrm>
            <a:off x="434975" y="254000"/>
            <a:ext cx="7543800" cy="660400"/>
          </a:xfrm>
          <a:prstGeom prst="rect">
            <a:avLst/>
          </a:prstGeom>
          <a:noFill/>
          <a:ln w="9525">
            <a:noFill/>
            <a:miter lim="800000"/>
          </a:ln>
        </p:spPr>
        <p:txBody>
          <a:bodyPr vert="horz" wrap="square" lIns="63500" tIns="25400" rIns="63500" bIns="25400" numCol="1" anchor="t"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rgbClr val="FF0000"/>
                </a:solidFill>
                <a:effectLst/>
                <a:uLnTx/>
                <a:uFillTx/>
                <a:latin typeface="Arial" panose="020B0604020202020204"/>
                <a:ea typeface="黑体" panose="02010609060101010101" pitchFamily="49" charset="-122"/>
                <a:cs typeface="+mj-cs"/>
              </a:rPr>
              <a:t>解剖一台计算机（分而治之）</a:t>
            </a:r>
            <a:r>
              <a:rPr kumimoji="0" lang="zh-CN" altLang="en-US" sz="40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 </a:t>
            </a:r>
          </a:p>
        </p:txBody>
      </p:sp>
      <p:pic>
        <p:nvPicPr>
          <p:cNvPr id="23" name="Picture 8"/>
          <p:cNvPicPr>
            <a:picLocks noChangeAspect="1" noChangeArrowheads="1"/>
          </p:cNvPicPr>
          <p:nvPr/>
        </p:nvPicPr>
        <p:blipFill>
          <a:blip r:embed="rId2"/>
          <a:srcRect/>
          <a:stretch>
            <a:fillRect/>
          </a:stretch>
        </p:blipFill>
        <p:spPr bwMode="auto">
          <a:xfrm>
            <a:off x="381000" y="973138"/>
            <a:ext cx="8458200" cy="5616575"/>
          </a:xfrm>
          <a:prstGeom prst="rect">
            <a:avLst/>
          </a:prstGeom>
          <a:noFill/>
          <a:ln w="9525">
            <a:noFill/>
            <a:miter lim="800000"/>
            <a:headEnd/>
            <a:tailEnd/>
          </a:ln>
        </p:spPr>
      </p:pic>
      <p:sp>
        <p:nvSpPr>
          <p:cNvPr id="24" name="Text Box 9"/>
          <p:cNvSpPr txBox="1">
            <a:spLocks noChangeArrowheads="1"/>
          </p:cNvSpPr>
          <p:nvPr/>
        </p:nvSpPr>
        <p:spPr bwMode="auto">
          <a:xfrm>
            <a:off x="711200" y="2906713"/>
            <a:ext cx="1855788" cy="1054100"/>
          </a:xfrm>
          <a:prstGeom prst="rect">
            <a:avLst/>
          </a:prstGeom>
          <a:solidFill>
            <a:srgbClr val="FFFFFF"/>
          </a:solid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333399"/>
                </a:solidFill>
                <a:effectLst/>
                <a:uLnTx/>
                <a:uFillTx/>
                <a:latin typeface="黑体" panose="02010609060101010101" pitchFamily="49" charset="-122"/>
                <a:ea typeface="黑体" panose="02010609060101010101" pitchFamily="49" charset="-122"/>
              </a:rPr>
              <a:t>个人计算机由主机和外设组成</a:t>
            </a:r>
          </a:p>
          <a:p>
            <a:pPr marL="0" marR="0" lvl="0" indent="0" algn="ctr" defTabSz="914400" eaLnBrk="0" fontAlgn="auto" latinLnBrk="0" hangingPunct="0">
              <a:lnSpc>
                <a:spcPct val="100000"/>
              </a:lnSpc>
              <a:spcBef>
                <a:spcPct val="5000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5" name="Text Box 10"/>
          <p:cNvSpPr txBox="1">
            <a:spLocks noChangeArrowheads="1"/>
          </p:cNvSpPr>
          <p:nvPr/>
        </p:nvSpPr>
        <p:spPr bwMode="auto">
          <a:xfrm>
            <a:off x="3265488" y="3203575"/>
            <a:ext cx="1377950" cy="641350"/>
          </a:xfrm>
          <a:prstGeom prst="rect">
            <a:avLst/>
          </a:prstGeom>
          <a:solidFill>
            <a:srgbClr val="FFFFFF"/>
          </a:solid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333399"/>
                </a:solidFill>
                <a:effectLst/>
                <a:uLnTx/>
                <a:uFillTx/>
                <a:latin typeface="黑体" panose="02010609060101010101" pitchFamily="49" charset="-122"/>
                <a:ea typeface="黑体" panose="02010609060101010101" pitchFamily="49" charset="-122"/>
              </a:rPr>
              <a:t>主机中包含多个电路板</a:t>
            </a:r>
          </a:p>
        </p:txBody>
      </p:sp>
      <p:sp>
        <p:nvSpPr>
          <p:cNvPr id="26" name="Text Box 11"/>
          <p:cNvSpPr txBox="1">
            <a:spLocks noChangeArrowheads="1"/>
          </p:cNvSpPr>
          <p:nvPr/>
        </p:nvSpPr>
        <p:spPr bwMode="auto">
          <a:xfrm>
            <a:off x="4770438" y="3214688"/>
            <a:ext cx="1817687" cy="641350"/>
          </a:xfrm>
          <a:prstGeom prst="rect">
            <a:avLst/>
          </a:prstGeom>
          <a:solidFill>
            <a:srgbClr val="FFFFFF"/>
          </a:solid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333399"/>
                </a:solidFill>
                <a:effectLst/>
                <a:uLnTx/>
                <a:uFillTx/>
                <a:latin typeface="黑体" panose="02010609060101010101" pitchFamily="49" charset="-122"/>
                <a:ea typeface="黑体" panose="02010609060101010101" pitchFamily="49" charset="-122"/>
              </a:rPr>
              <a:t>每个电路板中有十几个集成电路</a:t>
            </a:r>
          </a:p>
        </p:txBody>
      </p:sp>
      <p:sp>
        <p:nvSpPr>
          <p:cNvPr id="27" name="Text Box 12"/>
          <p:cNvSpPr txBox="1">
            <a:spLocks noChangeArrowheads="1"/>
          </p:cNvSpPr>
          <p:nvPr/>
        </p:nvSpPr>
        <p:spPr bwMode="auto">
          <a:xfrm>
            <a:off x="6702425" y="3433763"/>
            <a:ext cx="1681163" cy="641350"/>
          </a:xfrm>
          <a:prstGeom prst="rect">
            <a:avLst/>
          </a:prstGeom>
          <a:solidFill>
            <a:srgbClr val="FFFFFF"/>
          </a:solidFill>
          <a:ln w="9525">
            <a:noFill/>
            <a:miter lim="800000"/>
          </a:ln>
        </p:spPr>
        <p:txBody>
          <a:bodyPr lIns="0" rIns="0">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333399"/>
                </a:solidFill>
                <a:effectLst/>
                <a:uLnTx/>
                <a:uFillTx/>
                <a:latin typeface="黑体" panose="02010609060101010101" pitchFamily="49" charset="-122"/>
                <a:ea typeface="黑体" panose="02010609060101010101" pitchFamily="49" charset="-122"/>
              </a:rPr>
              <a:t>每个集成电路中有十几个模块</a:t>
            </a:r>
          </a:p>
        </p:txBody>
      </p:sp>
      <p:sp>
        <p:nvSpPr>
          <p:cNvPr id="28" name="Text Box 13"/>
          <p:cNvSpPr txBox="1">
            <a:spLocks noChangeArrowheads="1"/>
          </p:cNvSpPr>
          <p:nvPr/>
        </p:nvSpPr>
        <p:spPr bwMode="auto">
          <a:xfrm>
            <a:off x="6454775" y="5610225"/>
            <a:ext cx="1684338" cy="641350"/>
          </a:xfrm>
          <a:prstGeom prst="rect">
            <a:avLst/>
          </a:prstGeom>
          <a:solidFill>
            <a:srgbClr val="FFFFFF"/>
          </a:solid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333399"/>
                </a:solidFill>
                <a:effectLst/>
                <a:uLnTx/>
                <a:uFillTx/>
                <a:latin typeface="黑体" panose="02010609060101010101" pitchFamily="49" charset="-122"/>
                <a:ea typeface="黑体" panose="02010609060101010101" pitchFamily="49" charset="-122"/>
              </a:rPr>
              <a:t>每个模块中有上千万个单元</a:t>
            </a:r>
          </a:p>
        </p:txBody>
      </p:sp>
      <p:sp>
        <p:nvSpPr>
          <p:cNvPr id="29" name="Text Box 14"/>
          <p:cNvSpPr txBox="1">
            <a:spLocks noChangeArrowheads="1"/>
          </p:cNvSpPr>
          <p:nvPr/>
        </p:nvSpPr>
        <p:spPr bwMode="auto">
          <a:xfrm>
            <a:off x="4497388" y="6061075"/>
            <a:ext cx="1778000" cy="641350"/>
          </a:xfrm>
          <a:prstGeom prst="rect">
            <a:avLst/>
          </a:prstGeom>
          <a:solidFill>
            <a:srgbClr val="FFFFFF"/>
          </a:solid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333399"/>
                </a:solidFill>
                <a:effectLst/>
                <a:uLnTx/>
                <a:uFillTx/>
                <a:latin typeface="黑体" panose="02010609060101010101" pitchFamily="49" charset="-122"/>
                <a:ea typeface="黑体" panose="02010609060101010101" pitchFamily="49" charset="-122"/>
              </a:rPr>
              <a:t>每个单元中有十几个门电路</a:t>
            </a:r>
          </a:p>
        </p:txBody>
      </p:sp>
      <p:sp>
        <p:nvSpPr>
          <p:cNvPr id="30" name="Text Box 15"/>
          <p:cNvSpPr txBox="1">
            <a:spLocks noChangeArrowheads="1"/>
          </p:cNvSpPr>
          <p:nvPr/>
        </p:nvSpPr>
        <p:spPr bwMode="auto">
          <a:xfrm>
            <a:off x="320675" y="4478338"/>
            <a:ext cx="2071688" cy="641350"/>
          </a:xfrm>
          <a:prstGeom prst="rect">
            <a:avLst/>
          </a:prstGeom>
          <a:solidFill>
            <a:srgbClr val="FFFFFF"/>
          </a:solid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333399"/>
                </a:solidFill>
                <a:effectLst/>
                <a:uLnTx/>
                <a:uFillTx/>
                <a:latin typeface="黑体" panose="02010609060101010101" pitchFamily="49" charset="-122"/>
                <a:ea typeface="黑体" panose="02010609060101010101" pitchFamily="49" charset="-122"/>
              </a:rPr>
              <a:t>每个门电路实现基本的逻辑运算</a:t>
            </a:r>
          </a:p>
        </p:txBody>
      </p:sp>
      <p:sp>
        <p:nvSpPr>
          <p:cNvPr id="31" name="Text Box 16"/>
          <p:cNvSpPr txBox="1">
            <a:spLocks noChangeArrowheads="1"/>
          </p:cNvSpPr>
          <p:nvPr/>
        </p:nvSpPr>
        <p:spPr bwMode="auto">
          <a:xfrm>
            <a:off x="411163" y="5521325"/>
            <a:ext cx="1878012" cy="641350"/>
          </a:xfrm>
          <a:prstGeom prst="rect">
            <a:avLst/>
          </a:prstGeom>
          <a:solidFill>
            <a:srgbClr val="FFFFFF"/>
          </a:solid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zh-CN" altLang="en-US" sz="1600" b="0" i="0" u="none" strike="noStrike" kern="0" cap="none" spc="0" normalizeH="0" baseline="0" noProof="0">
                <a:ln>
                  <a:noFill/>
                </a:ln>
                <a:solidFill>
                  <a:sysClr val="windowText" lastClr="000000"/>
                </a:solidFill>
                <a:effectLst/>
                <a:uLnTx/>
                <a:uFillTx/>
                <a:latin typeface="Times New Roman" panose="02020603050405020304" pitchFamily="18" charset="0"/>
              </a:rPr>
              <a:t> </a:t>
            </a:r>
            <a:r>
              <a:rPr kumimoji="0" lang="zh-CN" altLang="en-US" sz="1800" b="1" i="0" u="none" strike="noStrike" kern="0" cap="none" spc="0" normalizeH="0" baseline="0" noProof="0">
                <a:ln>
                  <a:noFill/>
                </a:ln>
                <a:solidFill>
                  <a:srgbClr val="333399"/>
                </a:solidFill>
                <a:effectLst/>
                <a:uLnTx/>
                <a:uFillTx/>
                <a:latin typeface="黑体" panose="02010609060101010101" pitchFamily="49" charset="-122"/>
                <a:ea typeface="黑体" panose="02010609060101010101" pitchFamily="49" charset="-122"/>
              </a:rPr>
              <a:t>所有信息都用二进制编码表示</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3-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162800"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771525" y="390525"/>
            <a:ext cx="7597775" cy="600075"/>
          </a:xfrm>
          <a:prstGeom prst="rect">
            <a:avLst/>
          </a:prstGeom>
          <a:noFill/>
          <a:ln w="9525">
            <a:noFill/>
            <a:miter lim="800000"/>
          </a:ln>
          <a:effectLst/>
        </p:spPr>
        <p:txBody>
          <a:bodyPr vert="horz" wrap="square" lIns="63500" tIns="25400" rIns="63500" bIns="25400" numCol="1" anchor="t" anchorCtr="0" compatLnSpc="1">
            <a:spAutoFit/>
          </a:bodyPr>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r>
              <a:rPr lang="zh-CN" altLang="en-US" b="1" dirty="0">
                <a:solidFill>
                  <a:srgbClr val="FF0000"/>
                </a:solidFill>
              </a:rPr>
              <a:t>冯诺依曼体系结构</a:t>
            </a:r>
            <a:endParaRPr lang="zh-CN" altLang="en-US" b="1" dirty="0" smtClean="0">
              <a:solidFill>
                <a:srgbClr val="FF0000"/>
              </a:solidFill>
            </a:endParaRPr>
          </a:p>
        </p:txBody>
      </p:sp>
      <p:sp>
        <p:nvSpPr>
          <p:cNvPr id="4" name="矩形 3"/>
          <p:cNvSpPr/>
          <p:nvPr/>
        </p:nvSpPr>
        <p:spPr>
          <a:xfrm>
            <a:off x="287867" y="5435025"/>
            <a:ext cx="8627533" cy="584775"/>
          </a:xfrm>
          <a:prstGeom prst="rect">
            <a:avLst/>
          </a:prstGeom>
        </p:spPr>
        <p:txBody>
          <a:bodyPr wrap="square">
            <a:spAutoFit/>
          </a:bodyPr>
          <a:lstStyle/>
          <a:p>
            <a:r>
              <a:rPr lang="zh-CN" altLang="en-US" sz="3200" b="1" dirty="0">
                <a:solidFill>
                  <a:srgbClr val="FF0000"/>
                </a:solidFill>
                <a:latin typeface="华文行楷" panose="02010800040101010101" pitchFamily="2" charset="-122"/>
                <a:ea typeface="华文行楷" panose="02010800040101010101" pitchFamily="2" charset="-122"/>
              </a:rPr>
              <a:t>“存储程序”的</a:t>
            </a:r>
            <a:r>
              <a:rPr lang="zh-CN" altLang="en-US" sz="3200" b="1" dirty="0" smtClean="0">
                <a:solidFill>
                  <a:srgbClr val="FF0000"/>
                </a:solidFill>
                <a:latin typeface="华文行楷" panose="02010800040101010101" pitchFamily="2" charset="-122"/>
                <a:ea typeface="华文行楷" panose="02010800040101010101" pitchFamily="2" charset="-122"/>
              </a:rPr>
              <a:t>思想确立</a:t>
            </a:r>
            <a:r>
              <a:rPr lang="zh-CN" altLang="en-US" sz="3200" b="1" dirty="0">
                <a:solidFill>
                  <a:srgbClr val="FF0000"/>
                </a:solidFill>
                <a:latin typeface="华文行楷" panose="02010800040101010101" pitchFamily="2" charset="-122"/>
                <a:ea typeface="华文行楷" panose="02010800040101010101" pitchFamily="2" charset="-122"/>
              </a:rPr>
              <a:t>了现代计算机的结构</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4925" y="304800"/>
            <a:ext cx="9109075" cy="605294"/>
          </a:xfrm>
          <a:prstGeom prst="rect">
            <a:avLst/>
          </a:prstGeom>
          <a:noFill/>
          <a:ln w="9525">
            <a:noFill/>
            <a:miter lim="800000"/>
          </a:ln>
        </p:spPr>
        <p:txBody>
          <a:bodyPr vert="horz" wrap="square" lIns="63500" tIns="25400" rIns="63500" bIns="25400" numCol="1" anchor="t" anchorCtr="0" compatLnSpc="1">
            <a:spAutoFit/>
          </a:bodyPr>
          <a:lstStyle>
            <a:defPPr>
              <a:defRPr lang="en-US"/>
            </a:defPPr>
            <a:lvl1pPr marL="0" marR="0" lvl="0" indent="0" defTabSz="914400" eaLnBrk="0" latinLnBrk="0" hangingPunct="0">
              <a:lnSpc>
                <a:spcPct val="100000"/>
              </a:lnSpc>
              <a:buClrTx/>
              <a:buSzTx/>
              <a:buFontTx/>
              <a:buNone/>
              <a:defRPr kumimoji="0" sz="3600" b="1" i="0" u="none" strike="noStrike" kern="0" cap="none" spc="0" normalizeH="0" baseline="0">
                <a:ln>
                  <a:noFill/>
                </a:ln>
                <a:solidFill>
                  <a:srgbClr val="FF0000"/>
                </a:solidFill>
                <a:effectLst/>
                <a:uLnTx/>
                <a:uFillTx/>
                <a:latin typeface="Arial" panose="020B0604020202020204"/>
                <a:ea typeface="黑体" panose="02010609060101010101" pitchFamily="49" charset="-122"/>
                <a:cs typeface="+mj-cs"/>
              </a:defRPr>
            </a:lvl1pPr>
            <a:lvl2pPr eaLnBrk="0" hangingPunct="0">
              <a:defRPr sz="4000" b="1">
                <a:solidFill>
                  <a:srgbClr val="CC3300"/>
                </a:solidFill>
                <a:latin typeface="Arial" panose="020B0604020202020204" pitchFamily="34" charset="0"/>
                <a:ea typeface="黑体" panose="02010609060101010101" pitchFamily="49" charset="-122"/>
              </a:defRPr>
            </a:lvl2pPr>
            <a:lvl3pPr eaLnBrk="0" hangingPunct="0">
              <a:defRPr sz="4000" b="1">
                <a:solidFill>
                  <a:srgbClr val="CC3300"/>
                </a:solidFill>
                <a:latin typeface="Arial" panose="020B0604020202020204" pitchFamily="34" charset="0"/>
                <a:ea typeface="黑体" panose="02010609060101010101" pitchFamily="49" charset="-122"/>
              </a:defRPr>
            </a:lvl3pPr>
            <a:lvl4pPr eaLnBrk="0" hangingPunct="0">
              <a:defRPr sz="4000" b="1">
                <a:solidFill>
                  <a:srgbClr val="CC3300"/>
                </a:solidFill>
                <a:latin typeface="Arial" panose="020B0604020202020204" pitchFamily="34" charset="0"/>
                <a:ea typeface="黑体" panose="02010609060101010101" pitchFamily="49" charset="-122"/>
              </a:defRPr>
            </a:lvl4pPr>
            <a:lvl5pPr eaLnBrk="0" hangingPunct="0">
              <a:defRPr sz="4000" b="1">
                <a:solidFill>
                  <a:srgbClr val="CC33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altLang="en-US" dirty="0"/>
              <a:t>8086</a:t>
            </a:r>
            <a:r>
              <a:rPr lang="en-US" altLang="zh-CN" dirty="0"/>
              <a:t>CPU</a:t>
            </a:r>
            <a:r>
              <a:rPr lang="zh-CN" altLang="en-US" dirty="0"/>
              <a:t>内部结构框图</a:t>
            </a:r>
          </a:p>
        </p:txBody>
      </p:sp>
      <p:sp>
        <p:nvSpPr>
          <p:cNvPr id="4" name="Rectangle 5"/>
          <p:cNvSpPr>
            <a:spLocks noChangeArrowheads="1"/>
          </p:cNvSpPr>
          <p:nvPr/>
        </p:nvSpPr>
        <p:spPr bwMode="auto">
          <a:xfrm>
            <a:off x="1600200" y="20574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AX</a:t>
            </a:r>
            <a:endParaRPr lang="en-US" altLang="zh-CN" sz="1800" b="1"/>
          </a:p>
        </p:txBody>
      </p:sp>
      <p:sp>
        <p:nvSpPr>
          <p:cNvPr id="5" name="Rectangle 6"/>
          <p:cNvSpPr>
            <a:spLocks noChangeArrowheads="1"/>
          </p:cNvSpPr>
          <p:nvPr/>
        </p:nvSpPr>
        <p:spPr bwMode="auto">
          <a:xfrm>
            <a:off x="1600200" y="22860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BX</a:t>
            </a:r>
            <a:endParaRPr lang="en-US" altLang="zh-CN" sz="1800" b="1"/>
          </a:p>
        </p:txBody>
      </p:sp>
      <p:sp>
        <p:nvSpPr>
          <p:cNvPr id="6" name="Rectangle 7"/>
          <p:cNvSpPr>
            <a:spLocks noChangeArrowheads="1"/>
          </p:cNvSpPr>
          <p:nvPr/>
        </p:nvSpPr>
        <p:spPr bwMode="auto">
          <a:xfrm>
            <a:off x="1600200" y="25146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CX</a:t>
            </a:r>
            <a:endParaRPr lang="en-US" altLang="zh-CN" sz="1800" b="1"/>
          </a:p>
        </p:txBody>
      </p:sp>
      <p:sp>
        <p:nvSpPr>
          <p:cNvPr id="7" name="Rectangle 9"/>
          <p:cNvSpPr>
            <a:spLocks noChangeArrowheads="1"/>
          </p:cNvSpPr>
          <p:nvPr/>
        </p:nvSpPr>
        <p:spPr bwMode="auto">
          <a:xfrm>
            <a:off x="1600200" y="27432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DX</a:t>
            </a:r>
            <a:endParaRPr lang="en-US" altLang="zh-CN" sz="1800" b="1"/>
          </a:p>
        </p:txBody>
      </p:sp>
      <p:sp>
        <p:nvSpPr>
          <p:cNvPr id="8" name="Rectangle 10"/>
          <p:cNvSpPr>
            <a:spLocks noChangeArrowheads="1"/>
          </p:cNvSpPr>
          <p:nvPr/>
        </p:nvSpPr>
        <p:spPr bwMode="auto">
          <a:xfrm>
            <a:off x="1600200" y="29718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SP</a:t>
            </a:r>
            <a:endParaRPr lang="en-US" altLang="zh-CN" sz="1800" b="1"/>
          </a:p>
        </p:txBody>
      </p:sp>
      <p:sp>
        <p:nvSpPr>
          <p:cNvPr id="9" name="Rectangle 11"/>
          <p:cNvSpPr>
            <a:spLocks noChangeArrowheads="1"/>
          </p:cNvSpPr>
          <p:nvPr/>
        </p:nvSpPr>
        <p:spPr bwMode="auto">
          <a:xfrm>
            <a:off x="1600200" y="32004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BP</a:t>
            </a:r>
            <a:endParaRPr lang="en-US" altLang="zh-CN" sz="1800" b="1"/>
          </a:p>
        </p:txBody>
      </p:sp>
      <p:sp>
        <p:nvSpPr>
          <p:cNvPr id="10" name="Rectangle 12"/>
          <p:cNvSpPr>
            <a:spLocks noChangeArrowheads="1"/>
          </p:cNvSpPr>
          <p:nvPr/>
        </p:nvSpPr>
        <p:spPr bwMode="auto">
          <a:xfrm>
            <a:off x="1600200" y="34290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DI</a:t>
            </a:r>
            <a:endParaRPr lang="en-US" altLang="zh-CN" sz="1800" b="1"/>
          </a:p>
        </p:txBody>
      </p:sp>
      <p:sp>
        <p:nvSpPr>
          <p:cNvPr id="11" name="Rectangle 13"/>
          <p:cNvSpPr>
            <a:spLocks noChangeArrowheads="1"/>
          </p:cNvSpPr>
          <p:nvPr/>
        </p:nvSpPr>
        <p:spPr bwMode="auto">
          <a:xfrm>
            <a:off x="1600200" y="36576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SI</a:t>
            </a:r>
            <a:endParaRPr lang="en-US" altLang="zh-CN" sz="1800" b="1"/>
          </a:p>
        </p:txBody>
      </p:sp>
      <p:sp>
        <p:nvSpPr>
          <p:cNvPr id="12" name="Rectangle 14"/>
          <p:cNvSpPr>
            <a:spLocks noChangeArrowheads="1"/>
          </p:cNvSpPr>
          <p:nvPr/>
        </p:nvSpPr>
        <p:spPr bwMode="auto">
          <a:xfrm>
            <a:off x="1600200" y="44958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r>
              <a:rPr lang="zh-CN" altLang="en-US" sz="1600" b="1" dirty="0">
                <a:solidFill>
                  <a:schemeClr val="bg1"/>
                </a:solidFill>
                <a:latin typeface="+mn-ea"/>
                <a:ea typeface="+mn-ea"/>
              </a:rPr>
              <a:t>暂存器</a:t>
            </a:r>
            <a:endParaRPr lang="zh-CN" altLang="en-US" b="1" dirty="0">
              <a:latin typeface="+mn-ea"/>
              <a:ea typeface="+mn-ea"/>
            </a:endParaRPr>
          </a:p>
        </p:txBody>
      </p:sp>
      <p:sp>
        <p:nvSpPr>
          <p:cNvPr id="13" name="Freeform 21"/>
          <p:cNvSpPr/>
          <p:nvPr/>
        </p:nvSpPr>
        <p:spPr bwMode="auto">
          <a:xfrm>
            <a:off x="1676400" y="5029200"/>
            <a:ext cx="1143000" cy="381000"/>
          </a:xfrm>
          <a:custGeom>
            <a:avLst/>
            <a:gdLst>
              <a:gd name="T0" fmla="*/ 0 w 768"/>
              <a:gd name="T1" fmla="*/ 0 h 336"/>
              <a:gd name="T2" fmla="*/ 2147483647 w 768"/>
              <a:gd name="T3" fmla="*/ 0 h 336"/>
              <a:gd name="T4" fmla="*/ 2147483647 w 768"/>
              <a:gd name="T5" fmla="*/ 2147483647 h 336"/>
              <a:gd name="T6" fmla="*/ 2147483647 w 768"/>
              <a:gd name="T7" fmla="*/ 2147483647 h 336"/>
              <a:gd name="T8" fmla="*/ 2147483647 w 768"/>
              <a:gd name="T9" fmla="*/ 0 h 336"/>
              <a:gd name="T10" fmla="*/ 2147483647 w 768"/>
              <a:gd name="T11" fmla="*/ 0 h 336"/>
              <a:gd name="T12" fmla="*/ 2147483647 w 768"/>
              <a:gd name="T13" fmla="*/ 2147483647 h 336"/>
              <a:gd name="T14" fmla="*/ 2147483647 w 768"/>
              <a:gd name="T15" fmla="*/ 2147483647 h 336"/>
              <a:gd name="T16" fmla="*/ 0 w 768"/>
              <a:gd name="T17" fmla="*/ 0 h 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8" h="336">
                <a:moveTo>
                  <a:pt x="0" y="0"/>
                </a:moveTo>
                <a:lnTo>
                  <a:pt x="192" y="0"/>
                </a:lnTo>
                <a:lnTo>
                  <a:pt x="288" y="144"/>
                </a:lnTo>
                <a:lnTo>
                  <a:pt x="480" y="144"/>
                </a:lnTo>
                <a:lnTo>
                  <a:pt x="576" y="0"/>
                </a:lnTo>
                <a:lnTo>
                  <a:pt x="768" y="0"/>
                </a:lnTo>
                <a:lnTo>
                  <a:pt x="576" y="336"/>
                </a:lnTo>
                <a:lnTo>
                  <a:pt x="192" y="336"/>
                </a:lnTo>
                <a:lnTo>
                  <a:pt x="0" y="0"/>
                </a:lnTo>
                <a:close/>
              </a:path>
            </a:pathLst>
          </a:custGeom>
          <a:solidFill>
            <a:srgbClr val="FF0000"/>
          </a:solidFill>
          <a:ln w="952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Text Box 22"/>
          <p:cNvSpPr txBox="1">
            <a:spLocks noChangeArrowheads="1"/>
          </p:cNvSpPr>
          <p:nvPr/>
        </p:nvSpPr>
        <p:spPr bwMode="auto">
          <a:xfrm>
            <a:off x="1905000" y="5105400"/>
            <a:ext cx="666750" cy="3667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2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1800">
                <a:solidFill>
                  <a:schemeClr val="bg1"/>
                </a:solidFill>
              </a:rPr>
              <a:t>ALU</a:t>
            </a:r>
            <a:endParaRPr lang="en-US" altLang="zh-CN"/>
          </a:p>
        </p:txBody>
      </p:sp>
      <p:sp>
        <p:nvSpPr>
          <p:cNvPr id="15" name="Rectangle 23"/>
          <p:cNvSpPr>
            <a:spLocks noChangeArrowheads="1"/>
          </p:cNvSpPr>
          <p:nvPr/>
        </p:nvSpPr>
        <p:spPr bwMode="auto">
          <a:xfrm>
            <a:off x="1600200" y="57150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r>
              <a:rPr lang="zh-CN" altLang="en-US" sz="1600" b="1" dirty="0">
                <a:solidFill>
                  <a:schemeClr val="bg1"/>
                </a:solidFill>
                <a:latin typeface="+mn-ea"/>
                <a:ea typeface="+mn-ea"/>
              </a:rPr>
              <a:t>标志寄存器</a:t>
            </a:r>
            <a:endParaRPr lang="zh-CN" altLang="en-US" b="1" dirty="0">
              <a:latin typeface="+mn-ea"/>
              <a:ea typeface="+mn-ea"/>
            </a:endParaRPr>
          </a:p>
        </p:txBody>
      </p:sp>
      <p:sp>
        <p:nvSpPr>
          <p:cNvPr id="16" name="Rectangle 24"/>
          <p:cNvSpPr>
            <a:spLocks noChangeArrowheads="1"/>
          </p:cNvSpPr>
          <p:nvPr/>
        </p:nvSpPr>
        <p:spPr bwMode="auto">
          <a:xfrm>
            <a:off x="3352800" y="5029200"/>
            <a:ext cx="763588" cy="533400"/>
          </a:xfrm>
          <a:prstGeom prst="rect">
            <a:avLst/>
          </a:prstGeom>
          <a:solidFill>
            <a:srgbClr val="0000FF"/>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r>
              <a:rPr lang="en-US" altLang="zh-CN" sz="1600" b="1">
                <a:solidFill>
                  <a:schemeClr val="bg1"/>
                </a:solidFill>
                <a:latin typeface="+mn-ea"/>
                <a:ea typeface="+mn-ea"/>
              </a:rPr>
              <a:t>EU</a:t>
            </a:r>
          </a:p>
          <a:p>
            <a:pPr>
              <a:defRPr/>
            </a:pPr>
            <a:r>
              <a:rPr lang="zh-CN" altLang="en-US" sz="1600" b="1">
                <a:solidFill>
                  <a:schemeClr val="bg1"/>
                </a:solidFill>
                <a:latin typeface="+mn-ea"/>
                <a:ea typeface="+mn-ea"/>
              </a:rPr>
              <a:t>控制器</a:t>
            </a:r>
            <a:endParaRPr lang="zh-CN" altLang="en-US" b="1">
              <a:latin typeface="+mn-ea"/>
              <a:ea typeface="+mn-ea"/>
            </a:endParaRPr>
          </a:p>
        </p:txBody>
      </p:sp>
      <p:sp>
        <p:nvSpPr>
          <p:cNvPr id="17" name="Rectangle 25"/>
          <p:cNvSpPr>
            <a:spLocks noChangeArrowheads="1"/>
          </p:cNvSpPr>
          <p:nvPr/>
        </p:nvSpPr>
        <p:spPr bwMode="auto">
          <a:xfrm>
            <a:off x="4572000" y="25908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CS</a:t>
            </a:r>
            <a:endParaRPr lang="en-US" altLang="zh-CN" sz="1800" b="1"/>
          </a:p>
        </p:txBody>
      </p:sp>
      <p:sp>
        <p:nvSpPr>
          <p:cNvPr id="18" name="Rectangle 26"/>
          <p:cNvSpPr>
            <a:spLocks noChangeArrowheads="1"/>
          </p:cNvSpPr>
          <p:nvPr/>
        </p:nvSpPr>
        <p:spPr bwMode="auto">
          <a:xfrm>
            <a:off x="4572000" y="28194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DS</a:t>
            </a:r>
            <a:endParaRPr lang="en-US" altLang="zh-CN" sz="1800" b="1"/>
          </a:p>
        </p:txBody>
      </p:sp>
      <p:sp>
        <p:nvSpPr>
          <p:cNvPr id="19" name="Rectangle 27"/>
          <p:cNvSpPr>
            <a:spLocks noChangeArrowheads="1"/>
          </p:cNvSpPr>
          <p:nvPr/>
        </p:nvSpPr>
        <p:spPr bwMode="auto">
          <a:xfrm>
            <a:off x="4572000" y="30480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SS</a:t>
            </a:r>
            <a:endParaRPr lang="en-US" altLang="zh-CN" sz="1800" b="1"/>
          </a:p>
        </p:txBody>
      </p:sp>
      <p:sp>
        <p:nvSpPr>
          <p:cNvPr id="20" name="Rectangle 28"/>
          <p:cNvSpPr>
            <a:spLocks noChangeArrowheads="1"/>
          </p:cNvSpPr>
          <p:nvPr/>
        </p:nvSpPr>
        <p:spPr bwMode="auto">
          <a:xfrm>
            <a:off x="4572000" y="32766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ES</a:t>
            </a:r>
            <a:endParaRPr lang="en-US" altLang="zh-CN" sz="1800" b="1"/>
          </a:p>
        </p:txBody>
      </p:sp>
      <p:sp>
        <p:nvSpPr>
          <p:cNvPr id="21" name="Rectangle 29"/>
          <p:cNvSpPr>
            <a:spLocks noChangeArrowheads="1"/>
          </p:cNvSpPr>
          <p:nvPr/>
        </p:nvSpPr>
        <p:spPr bwMode="auto">
          <a:xfrm>
            <a:off x="4572000" y="3505200"/>
            <a:ext cx="1295400" cy="2286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chemeClr val="bg1"/>
                </a:solidFill>
              </a:rPr>
              <a:t>IP</a:t>
            </a:r>
            <a:endParaRPr lang="en-US" altLang="zh-CN" sz="1800" b="1"/>
          </a:p>
        </p:txBody>
      </p:sp>
      <p:sp>
        <p:nvSpPr>
          <p:cNvPr id="22" name="Rectangle 30"/>
          <p:cNvSpPr>
            <a:spLocks noChangeArrowheads="1"/>
          </p:cNvSpPr>
          <p:nvPr/>
        </p:nvSpPr>
        <p:spPr bwMode="auto">
          <a:xfrm>
            <a:off x="4572000" y="3733800"/>
            <a:ext cx="1295400" cy="457200"/>
          </a:xfrm>
          <a:prstGeom prst="rect">
            <a:avLst/>
          </a:prstGeom>
          <a:solidFill>
            <a:srgbClr val="0033CC"/>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r>
              <a:rPr lang="zh-CN" altLang="en-US" sz="1600" b="1" dirty="0">
                <a:solidFill>
                  <a:schemeClr val="bg1"/>
                </a:solidFill>
                <a:latin typeface="+mn-ea"/>
                <a:ea typeface="+mn-ea"/>
              </a:rPr>
              <a:t>内部寄存器</a:t>
            </a:r>
            <a:endParaRPr lang="zh-CN" altLang="en-US" b="1" dirty="0">
              <a:latin typeface="+mn-ea"/>
              <a:ea typeface="+mn-ea"/>
            </a:endParaRPr>
          </a:p>
        </p:txBody>
      </p:sp>
      <p:sp>
        <p:nvSpPr>
          <p:cNvPr id="23" name="Freeform 33"/>
          <p:cNvSpPr/>
          <p:nvPr/>
        </p:nvSpPr>
        <p:spPr bwMode="auto">
          <a:xfrm rot="10800000">
            <a:off x="4572000" y="1828800"/>
            <a:ext cx="1295400" cy="457200"/>
          </a:xfrm>
          <a:custGeom>
            <a:avLst/>
            <a:gdLst>
              <a:gd name="T0" fmla="*/ 0 w 768"/>
              <a:gd name="T1" fmla="*/ 0 h 336"/>
              <a:gd name="T2" fmla="*/ 2147483647 w 768"/>
              <a:gd name="T3" fmla="*/ 0 h 336"/>
              <a:gd name="T4" fmla="*/ 2147483647 w 768"/>
              <a:gd name="T5" fmla="*/ 2147483647 h 336"/>
              <a:gd name="T6" fmla="*/ 2147483647 w 768"/>
              <a:gd name="T7" fmla="*/ 2147483647 h 336"/>
              <a:gd name="T8" fmla="*/ 2147483647 w 768"/>
              <a:gd name="T9" fmla="*/ 0 h 336"/>
              <a:gd name="T10" fmla="*/ 2147483647 w 768"/>
              <a:gd name="T11" fmla="*/ 0 h 336"/>
              <a:gd name="T12" fmla="*/ 2147483647 w 768"/>
              <a:gd name="T13" fmla="*/ 2147483647 h 336"/>
              <a:gd name="T14" fmla="*/ 2147483647 w 768"/>
              <a:gd name="T15" fmla="*/ 2147483647 h 336"/>
              <a:gd name="T16" fmla="*/ 0 w 768"/>
              <a:gd name="T17" fmla="*/ 0 h 3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8" h="336">
                <a:moveTo>
                  <a:pt x="0" y="0"/>
                </a:moveTo>
                <a:lnTo>
                  <a:pt x="192" y="0"/>
                </a:lnTo>
                <a:lnTo>
                  <a:pt x="288" y="144"/>
                </a:lnTo>
                <a:lnTo>
                  <a:pt x="480" y="144"/>
                </a:lnTo>
                <a:lnTo>
                  <a:pt x="576" y="0"/>
                </a:lnTo>
                <a:lnTo>
                  <a:pt x="768" y="0"/>
                </a:lnTo>
                <a:lnTo>
                  <a:pt x="576" y="336"/>
                </a:lnTo>
                <a:lnTo>
                  <a:pt x="192" y="336"/>
                </a:lnTo>
                <a:lnTo>
                  <a:pt x="0" y="0"/>
                </a:lnTo>
                <a:close/>
              </a:path>
            </a:pathLst>
          </a:custGeom>
          <a:solidFill>
            <a:srgbClr val="FF0000"/>
          </a:solidFill>
          <a:ln w="952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Text Box 34"/>
          <p:cNvSpPr txBox="1">
            <a:spLocks noChangeArrowheads="1"/>
          </p:cNvSpPr>
          <p:nvPr/>
        </p:nvSpPr>
        <p:spPr bwMode="auto">
          <a:xfrm>
            <a:off x="5029200" y="1752600"/>
            <a:ext cx="319088" cy="36671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2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1800">
                <a:solidFill>
                  <a:schemeClr val="bg1"/>
                </a:solidFill>
                <a:sym typeface="Symbol" panose="05050102010706020507" pitchFamily="18" charset="2"/>
              </a:rPr>
              <a:t></a:t>
            </a:r>
            <a:endParaRPr lang="zh-CN" altLang="en-US">
              <a:solidFill>
                <a:schemeClr val="bg1"/>
              </a:solidFill>
            </a:endParaRPr>
          </a:p>
        </p:txBody>
      </p:sp>
      <p:sp>
        <p:nvSpPr>
          <p:cNvPr id="25" name="Line 35"/>
          <p:cNvSpPr>
            <a:spLocks noChangeShapeType="1"/>
          </p:cNvSpPr>
          <p:nvPr/>
        </p:nvSpPr>
        <p:spPr bwMode="auto">
          <a:xfrm flipV="1">
            <a:off x="4724400" y="2286000"/>
            <a:ext cx="0" cy="304800"/>
          </a:xfrm>
          <a:prstGeom prst="line">
            <a:avLst/>
          </a:prstGeom>
          <a:noFill/>
          <a:ln w="38100">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 name="Line 36"/>
          <p:cNvSpPr>
            <a:spLocks noChangeShapeType="1"/>
          </p:cNvSpPr>
          <p:nvPr/>
        </p:nvSpPr>
        <p:spPr bwMode="auto">
          <a:xfrm flipV="1">
            <a:off x="5715000" y="2286000"/>
            <a:ext cx="0" cy="304800"/>
          </a:xfrm>
          <a:prstGeom prst="line">
            <a:avLst/>
          </a:prstGeom>
          <a:noFill/>
          <a:ln w="38100">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Rectangle 37"/>
          <p:cNvSpPr>
            <a:spLocks noChangeArrowheads="1"/>
          </p:cNvSpPr>
          <p:nvPr/>
        </p:nvSpPr>
        <p:spPr bwMode="auto">
          <a:xfrm>
            <a:off x="6781800" y="3581400"/>
            <a:ext cx="838200" cy="1295400"/>
          </a:xfrm>
          <a:prstGeom prst="rect">
            <a:avLst/>
          </a:prstGeom>
          <a:solidFill>
            <a:srgbClr val="0000FF"/>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1800" b="1">
                <a:solidFill>
                  <a:schemeClr val="bg1"/>
                </a:solidFill>
              </a:rPr>
              <a:t>总线</a:t>
            </a:r>
          </a:p>
          <a:p>
            <a:r>
              <a:rPr lang="zh-CN" altLang="en-US" sz="1800" b="1">
                <a:solidFill>
                  <a:schemeClr val="bg1"/>
                </a:solidFill>
              </a:rPr>
              <a:t>控制</a:t>
            </a:r>
          </a:p>
          <a:p>
            <a:r>
              <a:rPr lang="zh-CN" altLang="en-US" sz="1800" b="1">
                <a:solidFill>
                  <a:schemeClr val="bg1"/>
                </a:solidFill>
              </a:rPr>
              <a:t>逻辑</a:t>
            </a:r>
            <a:endParaRPr lang="zh-CN" altLang="en-US" sz="1800" b="1"/>
          </a:p>
        </p:txBody>
      </p:sp>
      <p:sp>
        <p:nvSpPr>
          <p:cNvPr id="28" name="Line 44"/>
          <p:cNvSpPr>
            <a:spLocks noChangeShapeType="1"/>
          </p:cNvSpPr>
          <p:nvPr/>
        </p:nvSpPr>
        <p:spPr bwMode="auto">
          <a:xfrm flipV="1">
            <a:off x="5181600" y="1447800"/>
            <a:ext cx="0" cy="381000"/>
          </a:xfrm>
          <a:prstGeom prst="line">
            <a:avLst/>
          </a:prstGeom>
          <a:noFill/>
          <a:ln w="76200" cmpd="dbl">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Line 45"/>
          <p:cNvSpPr>
            <a:spLocks noChangeShapeType="1"/>
          </p:cNvSpPr>
          <p:nvPr/>
        </p:nvSpPr>
        <p:spPr bwMode="auto">
          <a:xfrm>
            <a:off x="5181600" y="1447800"/>
            <a:ext cx="2057400" cy="0"/>
          </a:xfrm>
          <a:prstGeom prst="line">
            <a:avLst/>
          </a:prstGeom>
          <a:noFill/>
          <a:ln w="76200" cmpd="dbl">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Line 46"/>
          <p:cNvSpPr>
            <a:spLocks noChangeShapeType="1"/>
          </p:cNvSpPr>
          <p:nvPr/>
        </p:nvSpPr>
        <p:spPr bwMode="auto">
          <a:xfrm>
            <a:off x="7235825" y="1447800"/>
            <a:ext cx="0" cy="2133600"/>
          </a:xfrm>
          <a:prstGeom prst="line">
            <a:avLst/>
          </a:prstGeom>
          <a:noFill/>
          <a:ln w="76200" cmpd="dbl">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 name="AutoShape 47"/>
          <p:cNvSpPr>
            <a:spLocks noChangeArrowheads="1"/>
          </p:cNvSpPr>
          <p:nvPr/>
        </p:nvSpPr>
        <p:spPr bwMode="auto">
          <a:xfrm>
            <a:off x="7620000" y="4114800"/>
            <a:ext cx="1143000" cy="304800"/>
          </a:xfrm>
          <a:prstGeom prst="leftRightArrow">
            <a:avLst>
              <a:gd name="adj1" fmla="val 50000"/>
              <a:gd name="adj2" fmla="val 75000"/>
            </a:avLst>
          </a:prstGeom>
          <a:solidFill>
            <a:srgbClr val="FF9900"/>
          </a:solidFill>
          <a:ln>
            <a:noFill/>
          </a:ln>
          <a:effectLst/>
          <a:extLst>
            <a:ext uri="{91240B29-F687-4F45-9708-019B960494DF}">
              <a14:hiddenLine xmlns:a14="http://schemas.microsoft.com/office/drawing/2010/main" w="2857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Line 49"/>
          <p:cNvSpPr>
            <a:spLocks noChangeShapeType="1"/>
          </p:cNvSpPr>
          <p:nvPr/>
        </p:nvSpPr>
        <p:spPr bwMode="auto">
          <a:xfrm>
            <a:off x="5715000" y="2514600"/>
            <a:ext cx="1524000" cy="0"/>
          </a:xfrm>
          <a:prstGeom prst="line">
            <a:avLst/>
          </a:prstGeom>
          <a:noFill/>
          <a:ln w="44450">
            <a:solidFill>
              <a:srgbClr val="9900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Rectangle 50"/>
          <p:cNvSpPr>
            <a:spLocks noChangeArrowheads="1"/>
          </p:cNvSpPr>
          <p:nvPr/>
        </p:nvSpPr>
        <p:spPr bwMode="auto">
          <a:xfrm>
            <a:off x="4495800" y="5105400"/>
            <a:ext cx="1600200" cy="304800"/>
          </a:xfrm>
          <a:prstGeom prst="rect">
            <a:avLst/>
          </a:prstGeom>
          <a:solidFill>
            <a:srgbClr val="0000FF"/>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r>
              <a:rPr lang="zh-CN" altLang="en-US" sz="1600" b="1">
                <a:solidFill>
                  <a:schemeClr val="bg1"/>
                </a:solidFill>
                <a:latin typeface="+mn-ea"/>
                <a:ea typeface="+mn-ea"/>
              </a:rPr>
              <a:t>指令队列</a:t>
            </a:r>
            <a:endParaRPr lang="zh-CN" altLang="en-US" sz="1600" b="1">
              <a:latin typeface="+mn-ea"/>
              <a:ea typeface="+mn-ea"/>
            </a:endParaRPr>
          </a:p>
        </p:txBody>
      </p:sp>
      <p:sp>
        <p:nvSpPr>
          <p:cNvPr id="34" name="Line 52"/>
          <p:cNvSpPr>
            <a:spLocks noChangeShapeType="1"/>
          </p:cNvSpPr>
          <p:nvPr/>
        </p:nvSpPr>
        <p:spPr bwMode="auto">
          <a:xfrm>
            <a:off x="7162800" y="4876800"/>
            <a:ext cx="0" cy="381000"/>
          </a:xfrm>
          <a:prstGeom prst="line">
            <a:avLst/>
          </a:prstGeom>
          <a:noFill/>
          <a:ln w="38100">
            <a:solidFill>
              <a:srgbClr val="8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 name="Line 53"/>
          <p:cNvSpPr>
            <a:spLocks noChangeShapeType="1"/>
          </p:cNvSpPr>
          <p:nvPr/>
        </p:nvSpPr>
        <p:spPr bwMode="auto">
          <a:xfrm flipH="1">
            <a:off x="6096000" y="5257800"/>
            <a:ext cx="1066800" cy="0"/>
          </a:xfrm>
          <a:prstGeom prst="line">
            <a:avLst/>
          </a:prstGeom>
          <a:noFill/>
          <a:ln w="38100">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 name="Line 54"/>
          <p:cNvSpPr>
            <a:spLocks noChangeShapeType="1"/>
          </p:cNvSpPr>
          <p:nvPr/>
        </p:nvSpPr>
        <p:spPr bwMode="auto">
          <a:xfrm flipH="1">
            <a:off x="4114800" y="5257800"/>
            <a:ext cx="381000" cy="0"/>
          </a:xfrm>
          <a:prstGeom prst="line">
            <a:avLst/>
          </a:prstGeom>
          <a:noFill/>
          <a:ln w="38100">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 name="Line 55"/>
          <p:cNvSpPr>
            <a:spLocks noChangeShapeType="1"/>
          </p:cNvSpPr>
          <p:nvPr/>
        </p:nvSpPr>
        <p:spPr bwMode="auto">
          <a:xfrm>
            <a:off x="914400" y="4191000"/>
            <a:ext cx="3200400" cy="0"/>
          </a:xfrm>
          <a:prstGeom prst="line">
            <a:avLst/>
          </a:prstGeom>
          <a:noFill/>
          <a:ln w="101600" cmpd="dbl">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AutoShape 56"/>
          <p:cNvSpPr>
            <a:spLocks noChangeArrowheads="1"/>
          </p:cNvSpPr>
          <p:nvPr/>
        </p:nvSpPr>
        <p:spPr bwMode="auto">
          <a:xfrm>
            <a:off x="2133600" y="3886200"/>
            <a:ext cx="152400" cy="228600"/>
          </a:xfrm>
          <a:prstGeom prst="upDownArrow">
            <a:avLst>
              <a:gd name="adj1" fmla="val 50000"/>
              <a:gd name="adj2" fmla="val 30000"/>
            </a:avLst>
          </a:prstGeom>
          <a:solidFill>
            <a:srgbClr val="008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 name="AutoShape 58"/>
          <p:cNvSpPr>
            <a:spLocks noChangeArrowheads="1"/>
          </p:cNvSpPr>
          <p:nvPr/>
        </p:nvSpPr>
        <p:spPr bwMode="auto">
          <a:xfrm>
            <a:off x="2590800" y="4722813"/>
            <a:ext cx="150813" cy="306387"/>
          </a:xfrm>
          <a:prstGeom prst="downArrow">
            <a:avLst>
              <a:gd name="adj1" fmla="val 50000"/>
              <a:gd name="adj2" fmla="val 50789"/>
            </a:avLst>
          </a:prstGeom>
          <a:solidFill>
            <a:srgbClr val="008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 name="AutoShape 59"/>
          <p:cNvSpPr>
            <a:spLocks noChangeArrowheads="1"/>
          </p:cNvSpPr>
          <p:nvPr/>
        </p:nvSpPr>
        <p:spPr bwMode="auto">
          <a:xfrm>
            <a:off x="1752600" y="4724400"/>
            <a:ext cx="150813" cy="306388"/>
          </a:xfrm>
          <a:prstGeom prst="downArrow">
            <a:avLst>
              <a:gd name="adj1" fmla="val 50000"/>
              <a:gd name="adj2" fmla="val 50789"/>
            </a:avLst>
          </a:prstGeom>
          <a:solidFill>
            <a:srgbClr val="008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 name="Line 61"/>
          <p:cNvSpPr>
            <a:spLocks noChangeShapeType="1"/>
          </p:cNvSpPr>
          <p:nvPr/>
        </p:nvSpPr>
        <p:spPr bwMode="auto">
          <a:xfrm>
            <a:off x="2208213" y="5410200"/>
            <a:ext cx="1587" cy="152400"/>
          </a:xfrm>
          <a:prstGeom prst="line">
            <a:avLst/>
          </a:prstGeom>
          <a:noFill/>
          <a:ln w="762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 name="Line 63"/>
          <p:cNvSpPr>
            <a:spLocks noChangeShapeType="1"/>
          </p:cNvSpPr>
          <p:nvPr/>
        </p:nvSpPr>
        <p:spPr bwMode="auto">
          <a:xfrm flipH="1">
            <a:off x="1295400" y="5562600"/>
            <a:ext cx="914400" cy="0"/>
          </a:xfrm>
          <a:prstGeom prst="line">
            <a:avLst/>
          </a:prstGeom>
          <a:noFill/>
          <a:ln w="762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Line 64"/>
          <p:cNvSpPr>
            <a:spLocks noChangeShapeType="1"/>
          </p:cNvSpPr>
          <p:nvPr/>
        </p:nvSpPr>
        <p:spPr bwMode="auto">
          <a:xfrm flipV="1">
            <a:off x="1295400" y="4267200"/>
            <a:ext cx="0" cy="1295400"/>
          </a:xfrm>
          <a:prstGeom prst="line">
            <a:avLst/>
          </a:prstGeom>
          <a:noFill/>
          <a:ln w="7620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Line 66"/>
          <p:cNvSpPr>
            <a:spLocks noChangeShapeType="1"/>
          </p:cNvSpPr>
          <p:nvPr/>
        </p:nvSpPr>
        <p:spPr bwMode="auto">
          <a:xfrm>
            <a:off x="2362200" y="5410200"/>
            <a:ext cx="0" cy="304800"/>
          </a:xfrm>
          <a:prstGeom prst="line">
            <a:avLst/>
          </a:prstGeom>
          <a:noFill/>
          <a:ln w="28575">
            <a:solidFill>
              <a:srgbClr val="008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Line 67"/>
          <p:cNvSpPr>
            <a:spLocks noChangeShapeType="1"/>
          </p:cNvSpPr>
          <p:nvPr/>
        </p:nvSpPr>
        <p:spPr bwMode="auto">
          <a:xfrm>
            <a:off x="2209800" y="5943600"/>
            <a:ext cx="0" cy="152400"/>
          </a:xfrm>
          <a:prstGeom prst="line">
            <a:avLst/>
          </a:prstGeom>
          <a:noFill/>
          <a:ln w="762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Line 68"/>
          <p:cNvSpPr>
            <a:spLocks noChangeShapeType="1"/>
          </p:cNvSpPr>
          <p:nvPr/>
        </p:nvSpPr>
        <p:spPr bwMode="auto">
          <a:xfrm flipH="1">
            <a:off x="990600" y="6096000"/>
            <a:ext cx="1219200" cy="0"/>
          </a:xfrm>
          <a:prstGeom prst="line">
            <a:avLst/>
          </a:prstGeom>
          <a:noFill/>
          <a:ln w="762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Line 69"/>
          <p:cNvSpPr>
            <a:spLocks noChangeShapeType="1"/>
          </p:cNvSpPr>
          <p:nvPr/>
        </p:nvSpPr>
        <p:spPr bwMode="auto">
          <a:xfrm flipV="1">
            <a:off x="990600" y="4267200"/>
            <a:ext cx="0" cy="1828800"/>
          </a:xfrm>
          <a:prstGeom prst="line">
            <a:avLst/>
          </a:prstGeom>
          <a:noFill/>
          <a:ln w="7620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AutoShape 71"/>
          <p:cNvSpPr>
            <a:spLocks noChangeArrowheads="1"/>
          </p:cNvSpPr>
          <p:nvPr/>
        </p:nvSpPr>
        <p:spPr bwMode="auto">
          <a:xfrm>
            <a:off x="3657600" y="3810000"/>
            <a:ext cx="150813" cy="306388"/>
          </a:xfrm>
          <a:prstGeom prst="downArrow">
            <a:avLst>
              <a:gd name="adj1" fmla="val 50000"/>
              <a:gd name="adj2" fmla="val 50789"/>
            </a:avLst>
          </a:prstGeom>
          <a:solidFill>
            <a:srgbClr val="008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Line 73"/>
          <p:cNvSpPr>
            <a:spLocks noChangeShapeType="1"/>
          </p:cNvSpPr>
          <p:nvPr/>
        </p:nvSpPr>
        <p:spPr bwMode="auto">
          <a:xfrm>
            <a:off x="3733800" y="3810000"/>
            <a:ext cx="838200" cy="0"/>
          </a:xfrm>
          <a:prstGeom prst="line">
            <a:avLst/>
          </a:prstGeom>
          <a:noFill/>
          <a:ln w="69850">
            <a:solidFill>
              <a:srgbClr val="008000"/>
            </a:solidFill>
            <a:rou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0" name="Line 74"/>
          <p:cNvSpPr>
            <a:spLocks noChangeShapeType="1"/>
          </p:cNvSpPr>
          <p:nvPr/>
        </p:nvSpPr>
        <p:spPr bwMode="auto">
          <a:xfrm>
            <a:off x="4343400" y="1447800"/>
            <a:ext cx="0" cy="4876800"/>
          </a:xfrm>
          <a:prstGeom prst="line">
            <a:avLst/>
          </a:prstGeom>
          <a:noFill/>
          <a:ln w="28575">
            <a:solidFill>
              <a:srgbClr val="800080"/>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Text Box 75"/>
          <p:cNvSpPr txBox="1">
            <a:spLocks noChangeArrowheads="1"/>
          </p:cNvSpPr>
          <p:nvPr/>
        </p:nvSpPr>
        <p:spPr bwMode="auto">
          <a:xfrm>
            <a:off x="5308600" y="5684838"/>
            <a:ext cx="815975" cy="519112"/>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76200">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2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solidFill>
                  <a:srgbClr val="FF0000"/>
                </a:solidFill>
              </a:rPr>
              <a:t>BIU</a:t>
            </a:r>
            <a:endParaRPr lang="en-US" altLang="zh-CN" sz="2800"/>
          </a:p>
        </p:txBody>
      </p:sp>
      <p:sp>
        <p:nvSpPr>
          <p:cNvPr id="52" name="Text Box 76"/>
          <p:cNvSpPr txBox="1">
            <a:spLocks noChangeArrowheads="1"/>
          </p:cNvSpPr>
          <p:nvPr/>
        </p:nvSpPr>
        <p:spPr bwMode="auto">
          <a:xfrm>
            <a:off x="3344863" y="5715000"/>
            <a:ext cx="677862" cy="5191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76200">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2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solidFill>
                  <a:srgbClr val="FF0000"/>
                </a:solidFill>
              </a:rPr>
              <a:t>EU</a:t>
            </a:r>
            <a:endParaRPr lang="en-US" altLang="zh-CN" sz="2800"/>
          </a:p>
        </p:txBody>
      </p:sp>
      <p:sp>
        <p:nvSpPr>
          <p:cNvPr id="53" name="Text Box 77"/>
          <p:cNvSpPr txBox="1">
            <a:spLocks noChangeArrowheads="1"/>
          </p:cNvSpPr>
          <p:nvPr/>
        </p:nvSpPr>
        <p:spPr bwMode="auto">
          <a:xfrm>
            <a:off x="5967413" y="2100263"/>
            <a:ext cx="1131887" cy="76835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76200">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lang="en-US" altLang="zh-CN" sz="2000" dirty="0">
                <a:solidFill>
                  <a:schemeClr val="accent6"/>
                </a:solidFill>
              </a:rPr>
              <a:t>Data Bus</a:t>
            </a:r>
          </a:p>
          <a:p>
            <a:pPr>
              <a:defRPr/>
            </a:pPr>
            <a:r>
              <a:rPr lang="en-US" altLang="zh-CN" sz="2000" dirty="0">
                <a:solidFill>
                  <a:schemeClr val="accent6"/>
                </a:solidFill>
              </a:rPr>
              <a:t>16 bit</a:t>
            </a:r>
          </a:p>
        </p:txBody>
      </p:sp>
      <p:sp>
        <p:nvSpPr>
          <p:cNvPr id="54" name="Text Box 78"/>
          <p:cNvSpPr txBox="1">
            <a:spLocks noChangeArrowheads="1"/>
          </p:cNvSpPr>
          <p:nvPr/>
        </p:nvSpPr>
        <p:spPr bwMode="auto">
          <a:xfrm>
            <a:off x="5384800" y="965200"/>
            <a:ext cx="1749425" cy="9048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76200">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lang="en-US" altLang="zh-CN" sz="2400" dirty="0">
                <a:solidFill>
                  <a:schemeClr val="accent6"/>
                </a:solidFill>
              </a:rPr>
              <a:t>Address Bus</a:t>
            </a:r>
          </a:p>
          <a:p>
            <a:pPr>
              <a:defRPr/>
            </a:pPr>
            <a:r>
              <a:rPr lang="en-US" altLang="zh-CN" sz="2400" dirty="0">
                <a:solidFill>
                  <a:schemeClr val="accent6"/>
                </a:solidFill>
              </a:rPr>
              <a:t>20 bit</a:t>
            </a:r>
          </a:p>
        </p:txBody>
      </p:sp>
      <p:sp>
        <p:nvSpPr>
          <p:cNvPr id="55" name="Text Box 79"/>
          <p:cNvSpPr txBox="1">
            <a:spLocks noChangeArrowheads="1"/>
          </p:cNvSpPr>
          <p:nvPr/>
        </p:nvSpPr>
        <p:spPr bwMode="auto">
          <a:xfrm>
            <a:off x="7515225" y="3549650"/>
            <a:ext cx="1416050" cy="4603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76200">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lang="zh-CN" altLang="en-US" sz="2400" dirty="0">
                <a:solidFill>
                  <a:schemeClr val="accent6"/>
                </a:solidFill>
              </a:rPr>
              <a:t>外部总线</a:t>
            </a:r>
          </a:p>
        </p:txBody>
      </p:sp>
      <p:sp>
        <p:nvSpPr>
          <p:cNvPr id="56" name="Line 80"/>
          <p:cNvSpPr>
            <a:spLocks noChangeShapeType="1"/>
          </p:cNvSpPr>
          <p:nvPr/>
        </p:nvSpPr>
        <p:spPr bwMode="auto">
          <a:xfrm>
            <a:off x="3124200" y="3733800"/>
            <a:ext cx="0" cy="205740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 name="Line 81"/>
          <p:cNvSpPr>
            <a:spLocks noChangeShapeType="1"/>
          </p:cNvSpPr>
          <p:nvPr/>
        </p:nvSpPr>
        <p:spPr bwMode="auto">
          <a:xfrm flipH="1">
            <a:off x="2895600" y="5789613"/>
            <a:ext cx="230188" cy="0"/>
          </a:xfrm>
          <a:prstGeom prst="line">
            <a:avLst/>
          </a:prstGeom>
          <a:noFill/>
          <a:ln w="28575">
            <a:solidFill>
              <a:srgbClr val="008000"/>
            </a:solidFill>
            <a:rou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 name="Line 82"/>
          <p:cNvSpPr>
            <a:spLocks noChangeShapeType="1"/>
          </p:cNvSpPr>
          <p:nvPr/>
        </p:nvSpPr>
        <p:spPr bwMode="auto">
          <a:xfrm flipH="1">
            <a:off x="2895600" y="4572000"/>
            <a:ext cx="230188" cy="0"/>
          </a:xfrm>
          <a:prstGeom prst="line">
            <a:avLst/>
          </a:prstGeom>
          <a:noFill/>
          <a:ln w="28575">
            <a:solidFill>
              <a:srgbClr val="008000"/>
            </a:solidFill>
            <a:rou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 name="Line 83"/>
          <p:cNvSpPr>
            <a:spLocks noChangeShapeType="1"/>
          </p:cNvSpPr>
          <p:nvPr/>
        </p:nvSpPr>
        <p:spPr bwMode="auto">
          <a:xfrm flipH="1">
            <a:off x="2667000" y="5257800"/>
            <a:ext cx="457200" cy="0"/>
          </a:xfrm>
          <a:prstGeom prst="line">
            <a:avLst/>
          </a:prstGeom>
          <a:noFill/>
          <a:ln w="28575">
            <a:solidFill>
              <a:srgbClr val="008000"/>
            </a:solidFill>
            <a:rou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 name="Line 84"/>
          <p:cNvSpPr>
            <a:spLocks noChangeShapeType="1"/>
          </p:cNvSpPr>
          <p:nvPr/>
        </p:nvSpPr>
        <p:spPr bwMode="auto">
          <a:xfrm flipH="1">
            <a:off x="3124200" y="5257800"/>
            <a:ext cx="228600" cy="0"/>
          </a:xfrm>
          <a:prstGeom prst="line">
            <a:avLst/>
          </a:prstGeom>
          <a:noFill/>
          <a:ln w="28575">
            <a:solidFill>
              <a:srgbClr val="008000"/>
            </a:solidFill>
            <a:round/>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 name="Line 85"/>
          <p:cNvSpPr>
            <a:spLocks noChangeShapeType="1"/>
          </p:cNvSpPr>
          <p:nvPr/>
        </p:nvSpPr>
        <p:spPr bwMode="auto">
          <a:xfrm flipH="1">
            <a:off x="2895600" y="3733800"/>
            <a:ext cx="230188" cy="0"/>
          </a:xfrm>
          <a:prstGeom prst="line">
            <a:avLst/>
          </a:prstGeom>
          <a:noFill/>
          <a:ln w="28575">
            <a:solidFill>
              <a:srgbClr val="008000"/>
            </a:solidFill>
            <a:rou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 name="Text Box 86"/>
          <p:cNvSpPr txBox="1">
            <a:spLocks noChangeArrowheads="1"/>
          </p:cNvSpPr>
          <p:nvPr/>
        </p:nvSpPr>
        <p:spPr bwMode="auto">
          <a:xfrm>
            <a:off x="1214438" y="1568450"/>
            <a:ext cx="2032000" cy="4603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28575">
                <a:solidFill>
                  <a:srgbClr val="008000"/>
                </a:solidFill>
                <a:miter lim="800000"/>
                <a:headEnd/>
                <a:tailEnd type="none" w="med"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2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400">
                <a:solidFill>
                  <a:srgbClr val="0033CC"/>
                </a:solidFill>
              </a:rPr>
              <a:t>通用寄存器组</a:t>
            </a:r>
            <a:endParaRPr lang="zh-CN" altLang="en-US" sz="2400"/>
          </a:p>
        </p:txBody>
      </p:sp>
      <p:sp>
        <p:nvSpPr>
          <p:cNvPr id="63" name="Text Box 87"/>
          <p:cNvSpPr txBox="1">
            <a:spLocks noChangeArrowheads="1"/>
          </p:cNvSpPr>
          <p:nvPr/>
        </p:nvSpPr>
        <p:spPr bwMode="auto">
          <a:xfrm>
            <a:off x="4268788" y="4235450"/>
            <a:ext cx="2032000" cy="4603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28575">
                <a:solidFill>
                  <a:srgbClr val="008000"/>
                </a:solidFill>
                <a:miter lim="800000"/>
                <a:headEnd/>
                <a:tailEnd type="none" w="med"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2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20000"/>
              </a:spcBef>
              <a:spcAft>
                <a:spcPct val="0"/>
              </a:spcAft>
              <a:buFont typeface="Wingdings" panose="05000000000000000000" pitchFamily="2" charset="2"/>
              <a:defRPr kumimoji="1" sz="32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400">
                <a:solidFill>
                  <a:srgbClr val="0033CC"/>
                </a:solidFill>
              </a:rPr>
              <a:t>专用寄存器组</a:t>
            </a:r>
            <a:endParaRPr lang="zh-CN" altLang="en-US" sz="2400"/>
          </a:p>
        </p:txBody>
      </p:sp>
      <p:sp>
        <p:nvSpPr>
          <p:cNvPr id="64" name="AutoShape 59"/>
          <p:cNvSpPr>
            <a:spLocks noChangeArrowheads="1"/>
          </p:cNvSpPr>
          <p:nvPr/>
        </p:nvSpPr>
        <p:spPr bwMode="auto">
          <a:xfrm>
            <a:off x="2132013" y="4267200"/>
            <a:ext cx="152400" cy="252413"/>
          </a:xfrm>
          <a:prstGeom prst="downArrow">
            <a:avLst>
              <a:gd name="adj1" fmla="val 50000"/>
              <a:gd name="adj2" fmla="val 50148"/>
            </a:avLst>
          </a:prstGeom>
          <a:solidFill>
            <a:srgbClr val="008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65" name="组合 30"/>
          <p:cNvGrpSpPr/>
          <p:nvPr/>
        </p:nvGrpSpPr>
        <p:grpSpPr bwMode="auto">
          <a:xfrm>
            <a:off x="228600" y="6388099"/>
            <a:ext cx="8402638" cy="479425"/>
            <a:chOff x="493486" y="6139542"/>
            <a:chExt cx="7286172" cy="367583"/>
          </a:xfrm>
        </p:grpSpPr>
        <p:sp>
          <p:nvSpPr>
            <p:cNvPr id="66" name="TextBox 4"/>
            <p:cNvSpPr txBox="1"/>
            <p:nvPr/>
          </p:nvSpPr>
          <p:spPr>
            <a:xfrm>
              <a:off x="493486" y="6154148"/>
              <a:ext cx="7213213" cy="338371"/>
            </a:xfrm>
            <a:prstGeom prst="rect">
              <a:avLst/>
            </a:prstGeom>
            <a:noFill/>
            <a:ln w="25400">
              <a:solidFill>
                <a:srgbClr val="FF0066"/>
              </a:solidFill>
            </a:ln>
          </p:spPr>
          <p:txBody>
            <a:bodyPr>
              <a:spAutoFit/>
            </a:bodyPr>
            <a:lstStyle/>
            <a:p>
              <a:pPr>
                <a:defRPr/>
              </a:pPr>
              <a:endParaRPr lang="zh-CN" altLang="en-US" sz="1600" dirty="0">
                <a:solidFill>
                  <a:srgbClr val="000000"/>
                </a:solidFill>
                <a:latin typeface="Arial" panose="020B0604020202020204"/>
                <a:ea typeface="宋体" panose="02010600030101010101" pitchFamily="2" charset="-122"/>
              </a:endParaRPr>
            </a:p>
          </p:txBody>
        </p:sp>
        <p:cxnSp>
          <p:nvCxnSpPr>
            <p:cNvPr id="67" name="直接连接符 6"/>
            <p:cNvCxnSpPr>
              <a:cxnSpLocks noChangeShapeType="1"/>
            </p:cNvCxnSpPr>
            <p:nvPr/>
          </p:nvCxnSpPr>
          <p:spPr bwMode="auto">
            <a:xfrm rot="16200000" flipH="1">
              <a:off x="3916495" y="6323334"/>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68" name="直接连接符 7"/>
            <p:cNvCxnSpPr>
              <a:cxnSpLocks noChangeShapeType="1"/>
            </p:cNvCxnSpPr>
            <p:nvPr/>
          </p:nvCxnSpPr>
          <p:spPr bwMode="auto">
            <a:xfrm rot="16200000" flipH="1">
              <a:off x="2080458" y="6316077"/>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69" name="直接连接符 8"/>
            <p:cNvCxnSpPr>
              <a:cxnSpLocks noChangeShapeType="1"/>
            </p:cNvCxnSpPr>
            <p:nvPr/>
          </p:nvCxnSpPr>
          <p:spPr bwMode="auto">
            <a:xfrm rot="16200000" flipH="1">
              <a:off x="5759829" y="6323334"/>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70" name="直接连接符 9"/>
            <p:cNvCxnSpPr>
              <a:cxnSpLocks noChangeShapeType="1"/>
            </p:cNvCxnSpPr>
            <p:nvPr/>
          </p:nvCxnSpPr>
          <p:spPr bwMode="auto">
            <a:xfrm rot="16200000" flipH="1">
              <a:off x="2987601" y="6323335"/>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71" name="直接连接符 10"/>
            <p:cNvCxnSpPr>
              <a:cxnSpLocks noChangeShapeType="1"/>
            </p:cNvCxnSpPr>
            <p:nvPr/>
          </p:nvCxnSpPr>
          <p:spPr bwMode="auto">
            <a:xfrm rot="16200000" flipH="1">
              <a:off x="1173315" y="6315571"/>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72" name="直接连接符 11"/>
            <p:cNvCxnSpPr>
              <a:cxnSpLocks noChangeShapeType="1"/>
            </p:cNvCxnSpPr>
            <p:nvPr/>
          </p:nvCxnSpPr>
          <p:spPr bwMode="auto">
            <a:xfrm rot="16200000" flipH="1">
              <a:off x="4816404" y="6337848"/>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73" name="直接连接符 12"/>
            <p:cNvCxnSpPr>
              <a:cxnSpLocks noChangeShapeType="1"/>
            </p:cNvCxnSpPr>
            <p:nvPr/>
          </p:nvCxnSpPr>
          <p:spPr bwMode="auto">
            <a:xfrm rot="16200000" flipH="1">
              <a:off x="6659718" y="6323334"/>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74" name="直接连接符 13"/>
            <p:cNvCxnSpPr>
              <a:cxnSpLocks noChangeShapeType="1"/>
            </p:cNvCxnSpPr>
            <p:nvPr/>
          </p:nvCxnSpPr>
          <p:spPr bwMode="auto">
            <a:xfrm rot="16200000" flipH="1">
              <a:off x="752402" y="6323334"/>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75" name="直接连接符 14"/>
            <p:cNvCxnSpPr>
              <a:cxnSpLocks noChangeShapeType="1"/>
            </p:cNvCxnSpPr>
            <p:nvPr/>
          </p:nvCxnSpPr>
          <p:spPr bwMode="auto">
            <a:xfrm rot="16200000" flipH="1">
              <a:off x="1608743" y="6323335"/>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76" name="直接连接符 15"/>
            <p:cNvCxnSpPr>
              <a:cxnSpLocks noChangeShapeType="1"/>
            </p:cNvCxnSpPr>
            <p:nvPr/>
          </p:nvCxnSpPr>
          <p:spPr bwMode="auto">
            <a:xfrm rot="16200000" flipH="1">
              <a:off x="2523144" y="6337848"/>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77" name="直接连接符 16"/>
            <p:cNvCxnSpPr>
              <a:cxnSpLocks noChangeShapeType="1"/>
            </p:cNvCxnSpPr>
            <p:nvPr/>
          </p:nvCxnSpPr>
          <p:spPr bwMode="auto">
            <a:xfrm rot="16200000" flipH="1">
              <a:off x="5317145" y="6308820"/>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78" name="直接连接符 17"/>
            <p:cNvCxnSpPr>
              <a:cxnSpLocks noChangeShapeType="1"/>
            </p:cNvCxnSpPr>
            <p:nvPr/>
          </p:nvCxnSpPr>
          <p:spPr bwMode="auto">
            <a:xfrm rot="16200000" flipH="1">
              <a:off x="6209774" y="6316077"/>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79" name="直接连接符 18"/>
            <p:cNvCxnSpPr>
              <a:cxnSpLocks noChangeShapeType="1"/>
            </p:cNvCxnSpPr>
            <p:nvPr/>
          </p:nvCxnSpPr>
          <p:spPr bwMode="auto">
            <a:xfrm rot="16200000" flipH="1">
              <a:off x="7116918" y="6323334"/>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80" name="直接连接符 19"/>
            <p:cNvCxnSpPr>
              <a:cxnSpLocks noChangeShapeType="1"/>
            </p:cNvCxnSpPr>
            <p:nvPr/>
          </p:nvCxnSpPr>
          <p:spPr bwMode="auto">
            <a:xfrm rot="16200000" flipH="1">
              <a:off x="4395487" y="6323334"/>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cxnSp>
          <p:nvCxnSpPr>
            <p:cNvPr id="81" name="直接连接符 20"/>
            <p:cNvCxnSpPr>
              <a:cxnSpLocks noChangeShapeType="1"/>
            </p:cNvCxnSpPr>
            <p:nvPr/>
          </p:nvCxnSpPr>
          <p:spPr bwMode="auto">
            <a:xfrm rot="16200000" flipH="1">
              <a:off x="3444803" y="6316077"/>
              <a:ext cx="338554" cy="0"/>
            </a:xfrm>
            <a:prstGeom prst="line">
              <a:avLst/>
            </a:prstGeom>
            <a:noFill/>
            <a:ln w="22225" algn="ctr">
              <a:solidFill>
                <a:srgbClr val="FF0066"/>
              </a:solidFill>
              <a:round/>
            </a:ln>
            <a:extLst>
              <a:ext uri="{909E8E84-426E-40DD-AFC4-6F175D3DCCD1}">
                <a14:hiddenFill xmlns:a14="http://schemas.microsoft.com/office/drawing/2010/main">
                  <a:noFill/>
                </a14:hiddenFill>
              </a:ext>
            </a:extLst>
          </p:spPr>
        </p:cxnSp>
        <p:sp>
          <p:nvSpPr>
            <p:cNvPr id="82" name="TextBox 21"/>
            <p:cNvSpPr txBox="1"/>
            <p:nvPr/>
          </p:nvSpPr>
          <p:spPr>
            <a:xfrm>
              <a:off x="7300613" y="6139542"/>
              <a:ext cx="479045" cy="283598"/>
            </a:xfrm>
            <a:prstGeom prst="rect">
              <a:avLst/>
            </a:prstGeom>
            <a:noFill/>
          </p:spPr>
          <p:txBody>
            <a:bodyPr>
              <a:spAutoFit/>
            </a:bodyPr>
            <a:lstStyle/>
            <a:p>
              <a:pPr>
                <a:defRPr/>
              </a:pPr>
              <a:r>
                <a:rPr lang="en-US" altLang="zh-CN" sz="1800" dirty="0">
                  <a:solidFill>
                    <a:srgbClr val="000000"/>
                  </a:solidFill>
                  <a:latin typeface="Arial" panose="020B0604020202020204"/>
                  <a:ea typeface="宋体" panose="02010600030101010101" pitchFamily="2" charset="-122"/>
                </a:rPr>
                <a:t>CF</a:t>
              </a:r>
              <a:endParaRPr lang="zh-CN" altLang="en-US" sz="1800" dirty="0">
                <a:solidFill>
                  <a:srgbClr val="000000"/>
                </a:solidFill>
                <a:latin typeface="Arial" panose="020B0604020202020204"/>
                <a:ea typeface="宋体" panose="02010600030101010101" pitchFamily="2" charset="-122"/>
              </a:endParaRPr>
            </a:p>
          </p:txBody>
        </p:sp>
        <p:sp>
          <p:nvSpPr>
            <p:cNvPr id="83" name="TextBox 22"/>
            <p:cNvSpPr txBox="1"/>
            <p:nvPr/>
          </p:nvSpPr>
          <p:spPr>
            <a:xfrm>
              <a:off x="6393454" y="6146845"/>
              <a:ext cx="479045" cy="283598"/>
            </a:xfrm>
            <a:prstGeom prst="rect">
              <a:avLst/>
            </a:prstGeom>
            <a:noFill/>
          </p:spPr>
          <p:txBody>
            <a:bodyPr>
              <a:spAutoFit/>
            </a:bodyPr>
            <a:lstStyle/>
            <a:p>
              <a:pPr>
                <a:defRPr/>
              </a:pPr>
              <a:r>
                <a:rPr lang="en-US" altLang="zh-CN" sz="1800" dirty="0">
                  <a:solidFill>
                    <a:srgbClr val="000000"/>
                  </a:solidFill>
                  <a:latin typeface="Arial" panose="020B0604020202020204"/>
                  <a:ea typeface="宋体" panose="02010600030101010101" pitchFamily="2" charset="-122"/>
                </a:rPr>
                <a:t>PF</a:t>
              </a:r>
              <a:endParaRPr lang="zh-CN" altLang="en-US" sz="1800" dirty="0">
                <a:solidFill>
                  <a:srgbClr val="000000"/>
                </a:solidFill>
                <a:latin typeface="Arial" panose="020B0604020202020204"/>
                <a:ea typeface="宋体" panose="02010600030101010101" pitchFamily="2" charset="-122"/>
              </a:endParaRPr>
            </a:p>
          </p:txBody>
        </p:sp>
        <p:sp>
          <p:nvSpPr>
            <p:cNvPr id="84" name="TextBox 23"/>
            <p:cNvSpPr txBox="1"/>
            <p:nvPr/>
          </p:nvSpPr>
          <p:spPr>
            <a:xfrm>
              <a:off x="5479413" y="6161451"/>
              <a:ext cx="479045" cy="283598"/>
            </a:xfrm>
            <a:prstGeom prst="rect">
              <a:avLst/>
            </a:prstGeom>
            <a:noFill/>
          </p:spPr>
          <p:txBody>
            <a:bodyPr>
              <a:spAutoFit/>
            </a:bodyPr>
            <a:lstStyle/>
            <a:p>
              <a:pPr>
                <a:defRPr/>
              </a:pPr>
              <a:r>
                <a:rPr lang="en-US" altLang="zh-CN" sz="1800" dirty="0">
                  <a:solidFill>
                    <a:srgbClr val="000000"/>
                  </a:solidFill>
                  <a:latin typeface="Arial" panose="020B0604020202020204"/>
                  <a:ea typeface="宋体" panose="02010600030101010101" pitchFamily="2" charset="-122"/>
                </a:rPr>
                <a:t>AF</a:t>
              </a:r>
              <a:endParaRPr lang="zh-CN" altLang="en-US" sz="1800" dirty="0">
                <a:solidFill>
                  <a:srgbClr val="000000"/>
                </a:solidFill>
                <a:latin typeface="Arial" panose="020B0604020202020204"/>
                <a:ea typeface="宋体" panose="02010600030101010101" pitchFamily="2" charset="-122"/>
              </a:endParaRPr>
            </a:p>
          </p:txBody>
        </p:sp>
        <p:sp>
          <p:nvSpPr>
            <p:cNvPr id="85" name="TextBox 24"/>
            <p:cNvSpPr txBox="1"/>
            <p:nvPr/>
          </p:nvSpPr>
          <p:spPr>
            <a:xfrm>
              <a:off x="4535088" y="6146845"/>
              <a:ext cx="479045" cy="283598"/>
            </a:xfrm>
            <a:prstGeom prst="rect">
              <a:avLst/>
            </a:prstGeom>
            <a:noFill/>
          </p:spPr>
          <p:txBody>
            <a:bodyPr>
              <a:spAutoFit/>
            </a:bodyPr>
            <a:lstStyle/>
            <a:p>
              <a:pPr>
                <a:defRPr/>
              </a:pPr>
              <a:r>
                <a:rPr lang="en-US" altLang="zh-CN" sz="1800" dirty="0">
                  <a:solidFill>
                    <a:srgbClr val="000000"/>
                  </a:solidFill>
                  <a:latin typeface="Arial" panose="020B0604020202020204"/>
                  <a:ea typeface="宋体" panose="02010600030101010101" pitchFamily="2" charset="-122"/>
                </a:rPr>
                <a:t>ZF</a:t>
              </a:r>
              <a:endParaRPr lang="zh-CN" altLang="en-US" sz="1800" dirty="0">
                <a:solidFill>
                  <a:srgbClr val="000000"/>
                </a:solidFill>
                <a:latin typeface="Arial" panose="020B0604020202020204"/>
                <a:ea typeface="宋体" panose="02010600030101010101" pitchFamily="2" charset="-122"/>
              </a:endParaRPr>
            </a:p>
          </p:txBody>
        </p:sp>
        <p:sp>
          <p:nvSpPr>
            <p:cNvPr id="86" name="TextBox 25"/>
            <p:cNvSpPr txBox="1"/>
            <p:nvPr/>
          </p:nvSpPr>
          <p:spPr>
            <a:xfrm>
              <a:off x="4106976" y="6154148"/>
              <a:ext cx="479045" cy="283598"/>
            </a:xfrm>
            <a:prstGeom prst="rect">
              <a:avLst/>
            </a:prstGeom>
            <a:noFill/>
          </p:spPr>
          <p:txBody>
            <a:bodyPr>
              <a:spAutoFit/>
            </a:bodyPr>
            <a:lstStyle/>
            <a:p>
              <a:pPr>
                <a:defRPr/>
              </a:pPr>
              <a:r>
                <a:rPr lang="en-US" altLang="zh-CN" sz="1800" dirty="0">
                  <a:solidFill>
                    <a:srgbClr val="000000"/>
                  </a:solidFill>
                  <a:latin typeface="Arial" panose="020B0604020202020204"/>
                  <a:ea typeface="宋体" panose="02010600030101010101" pitchFamily="2" charset="-122"/>
                </a:rPr>
                <a:t>SF</a:t>
              </a:r>
              <a:endParaRPr lang="zh-CN" altLang="en-US" sz="1800" dirty="0">
                <a:solidFill>
                  <a:srgbClr val="000000"/>
                </a:solidFill>
                <a:latin typeface="Arial" panose="020B0604020202020204"/>
                <a:ea typeface="宋体" panose="02010600030101010101" pitchFamily="2" charset="-122"/>
              </a:endParaRPr>
            </a:p>
          </p:txBody>
        </p:sp>
        <p:sp>
          <p:nvSpPr>
            <p:cNvPr id="87" name="TextBox 26"/>
            <p:cNvSpPr txBox="1"/>
            <p:nvPr/>
          </p:nvSpPr>
          <p:spPr>
            <a:xfrm>
              <a:off x="3627931" y="6154148"/>
              <a:ext cx="479045" cy="283598"/>
            </a:xfrm>
            <a:prstGeom prst="rect">
              <a:avLst/>
            </a:prstGeom>
            <a:noFill/>
          </p:spPr>
          <p:txBody>
            <a:bodyPr>
              <a:spAutoFit/>
            </a:bodyPr>
            <a:lstStyle/>
            <a:p>
              <a:pPr>
                <a:defRPr/>
              </a:pPr>
              <a:r>
                <a:rPr lang="en-US" altLang="zh-CN" sz="1800" dirty="0">
                  <a:solidFill>
                    <a:srgbClr val="000000"/>
                  </a:solidFill>
                  <a:latin typeface="Arial" panose="020B0604020202020204"/>
                  <a:ea typeface="宋体" panose="02010600030101010101" pitchFamily="2" charset="-122"/>
                </a:rPr>
                <a:t>TF</a:t>
              </a:r>
              <a:endParaRPr lang="zh-CN" altLang="en-US" sz="1800" dirty="0">
                <a:solidFill>
                  <a:srgbClr val="000000"/>
                </a:solidFill>
                <a:latin typeface="Arial" panose="020B0604020202020204"/>
                <a:ea typeface="宋体" panose="02010600030101010101" pitchFamily="2" charset="-122"/>
              </a:endParaRPr>
            </a:p>
          </p:txBody>
        </p:sp>
        <p:sp>
          <p:nvSpPr>
            <p:cNvPr id="88" name="TextBox 27"/>
            <p:cNvSpPr txBox="1"/>
            <p:nvPr/>
          </p:nvSpPr>
          <p:spPr>
            <a:xfrm>
              <a:off x="3179170" y="6154148"/>
              <a:ext cx="479045" cy="283598"/>
            </a:xfrm>
            <a:prstGeom prst="rect">
              <a:avLst/>
            </a:prstGeom>
            <a:noFill/>
          </p:spPr>
          <p:txBody>
            <a:bodyPr>
              <a:spAutoFit/>
            </a:bodyPr>
            <a:lstStyle/>
            <a:p>
              <a:pPr>
                <a:defRPr/>
              </a:pPr>
              <a:r>
                <a:rPr lang="en-US" altLang="zh-CN" sz="1800" dirty="0">
                  <a:solidFill>
                    <a:srgbClr val="000000"/>
                  </a:solidFill>
                  <a:latin typeface="Arial" panose="020B0604020202020204"/>
                  <a:ea typeface="宋体" panose="02010600030101010101" pitchFamily="2" charset="-122"/>
                </a:rPr>
                <a:t>IF</a:t>
              </a:r>
              <a:endParaRPr lang="zh-CN" altLang="en-US" sz="1800" dirty="0">
                <a:solidFill>
                  <a:srgbClr val="000000"/>
                </a:solidFill>
                <a:latin typeface="Arial" panose="020B0604020202020204"/>
                <a:ea typeface="宋体" panose="02010600030101010101" pitchFamily="2" charset="-122"/>
              </a:endParaRPr>
            </a:p>
          </p:txBody>
        </p:sp>
        <p:sp>
          <p:nvSpPr>
            <p:cNvPr id="89" name="TextBox 28"/>
            <p:cNvSpPr txBox="1"/>
            <p:nvPr/>
          </p:nvSpPr>
          <p:spPr>
            <a:xfrm>
              <a:off x="2707006" y="6161451"/>
              <a:ext cx="479045" cy="283598"/>
            </a:xfrm>
            <a:prstGeom prst="rect">
              <a:avLst/>
            </a:prstGeom>
            <a:noFill/>
          </p:spPr>
          <p:txBody>
            <a:bodyPr>
              <a:spAutoFit/>
            </a:bodyPr>
            <a:lstStyle/>
            <a:p>
              <a:pPr>
                <a:defRPr/>
              </a:pPr>
              <a:r>
                <a:rPr lang="en-US" altLang="zh-CN" sz="1800" dirty="0">
                  <a:solidFill>
                    <a:srgbClr val="000000"/>
                  </a:solidFill>
                  <a:latin typeface="Arial" panose="020B0604020202020204"/>
                  <a:ea typeface="宋体" panose="02010600030101010101" pitchFamily="2" charset="-122"/>
                </a:rPr>
                <a:t>DF</a:t>
              </a:r>
              <a:endParaRPr lang="zh-CN" altLang="en-US" sz="1800" dirty="0">
                <a:solidFill>
                  <a:srgbClr val="000000"/>
                </a:solidFill>
                <a:latin typeface="Arial" panose="020B0604020202020204"/>
                <a:ea typeface="宋体" panose="02010600030101010101" pitchFamily="2" charset="-122"/>
              </a:endParaRPr>
            </a:p>
          </p:txBody>
        </p:sp>
        <p:sp>
          <p:nvSpPr>
            <p:cNvPr id="90" name="TextBox 29"/>
            <p:cNvSpPr txBox="1"/>
            <p:nvPr/>
          </p:nvSpPr>
          <p:spPr>
            <a:xfrm>
              <a:off x="2227961" y="6161451"/>
              <a:ext cx="479045" cy="283598"/>
            </a:xfrm>
            <a:prstGeom prst="rect">
              <a:avLst/>
            </a:prstGeom>
            <a:noFill/>
          </p:spPr>
          <p:txBody>
            <a:bodyPr>
              <a:spAutoFit/>
            </a:bodyPr>
            <a:lstStyle/>
            <a:p>
              <a:pPr>
                <a:defRPr/>
              </a:pPr>
              <a:r>
                <a:rPr lang="en-US" altLang="zh-CN" sz="1800" dirty="0">
                  <a:solidFill>
                    <a:srgbClr val="000000"/>
                  </a:solidFill>
                  <a:latin typeface="Arial" panose="020B0604020202020204"/>
                  <a:ea typeface="宋体" panose="02010600030101010101" pitchFamily="2" charset="-122"/>
                </a:rPr>
                <a:t>OF</a:t>
              </a:r>
              <a:endParaRPr lang="zh-CN" altLang="en-US" sz="1800" dirty="0">
                <a:solidFill>
                  <a:srgbClr val="000000"/>
                </a:solidFill>
                <a:latin typeface="Arial" panose="020B0604020202020204"/>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endParaRPr lang="zh-CN" altLang="en-US" smtClean="0"/>
          </a:p>
        </p:txBody>
      </p:sp>
      <p:sp>
        <p:nvSpPr>
          <p:cNvPr id="17411" name="内容占位符 2"/>
          <p:cNvSpPr>
            <a:spLocks noGrp="1"/>
          </p:cNvSpPr>
          <p:nvPr>
            <p:ph idx="1"/>
          </p:nvPr>
        </p:nvSpPr>
        <p:spPr/>
        <p:txBody>
          <a:bodyPr/>
          <a:lstStyle/>
          <a:p>
            <a:endParaRPr lang="zh-CN" altLang="en-US" smtClean="0"/>
          </a:p>
        </p:txBody>
      </p:sp>
      <p:pic>
        <p:nvPicPr>
          <p:cNvPr id="17412" name="Picture 2" descr="c:\users\my\appdata\roaming\360se6\User Data\temp\college-photo_76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435678"/>
            <a:ext cx="9001125" cy="604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txBox="1">
            <a:spLocks noChangeArrowheads="1"/>
          </p:cNvSpPr>
          <p:nvPr/>
        </p:nvSpPr>
        <p:spPr bwMode="auto">
          <a:xfrm>
            <a:off x="611188" y="314325"/>
            <a:ext cx="8129587" cy="600075"/>
          </a:xfrm>
          <a:prstGeom prst="rect">
            <a:avLst/>
          </a:prstGeom>
          <a:noFill/>
          <a:ln w="9525">
            <a:noFill/>
            <a:miter lim="800000"/>
          </a:ln>
        </p:spPr>
        <p:txBody>
          <a:bodyPr vert="horz" wrap="square" lIns="63500" tIns="25400" rIns="63500" bIns="25400" numCol="1" anchor="t"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一个典型系统的硬件组成</a:t>
            </a:r>
          </a:p>
        </p:txBody>
      </p:sp>
      <p:graphicFrame>
        <p:nvGraphicFramePr>
          <p:cNvPr id="39" name="Object 4"/>
          <p:cNvGraphicFramePr>
            <a:graphicFrameLocks noChangeAspect="1"/>
          </p:cNvGraphicFramePr>
          <p:nvPr/>
        </p:nvGraphicFramePr>
        <p:xfrm>
          <a:off x="431800" y="1036638"/>
          <a:ext cx="8348663" cy="4675187"/>
        </p:xfrm>
        <a:graphic>
          <a:graphicData uri="http://schemas.openxmlformats.org/presentationml/2006/ole">
            <mc:AlternateContent xmlns:mc="http://schemas.openxmlformats.org/markup-compatibility/2006">
              <mc:Choice xmlns:v="urn:schemas-microsoft-com:vml" Requires="v">
                <p:oleObj spid="_x0000_s5179" name="位图图像" r:id="rId3" imgW="4705350" imgH="3324225" progId="Paint.Picture">
                  <p:embed/>
                </p:oleObj>
              </mc:Choice>
              <mc:Fallback>
                <p:oleObj name="位图图像" r:id="rId3" imgW="4705350" imgH="3324225" progId="Paint.Picture">
                  <p:embed/>
                  <p:pic>
                    <p:nvPicPr>
                      <p:cNvPr id="0" name="图片 51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036638"/>
                        <a:ext cx="8348663" cy="467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Text Box 6"/>
          <p:cNvSpPr txBox="1">
            <a:spLocks noChangeArrowheads="1"/>
          </p:cNvSpPr>
          <p:nvPr/>
        </p:nvSpPr>
        <p:spPr bwMode="auto">
          <a:xfrm>
            <a:off x="449263" y="5951538"/>
            <a:ext cx="8285162" cy="430212"/>
          </a:xfrm>
          <a:prstGeom prst="rect">
            <a:avLst/>
          </a:prstGeom>
          <a:noFill/>
          <a:ln w="9525">
            <a:noFill/>
            <a:miter lim="800000"/>
          </a:ln>
        </p:spPr>
        <p:txBody>
          <a:bodyPr>
            <a:spAutoFit/>
          </a:bodyPr>
          <a:lstStyle/>
          <a:p>
            <a:pPr algn="ctr" eaLnBrk="0" hangingPunct="0">
              <a:spcBef>
                <a:spcPct val="50000"/>
              </a:spcBef>
              <a:defRPr/>
            </a:pPr>
            <a:r>
              <a:rPr lang="en-US" altLang="zh-CN" sz="2200" b="1" dirty="0">
                <a:solidFill>
                  <a:srgbClr val="B3110D"/>
                </a:solidFill>
                <a:latin typeface="Arial" panose="020B0604020202020204" pitchFamily="34" charset="0"/>
                <a:cs typeface="Arial" panose="020B0604020202020204" pitchFamily="34" charset="0"/>
              </a:rPr>
              <a:t>PC</a:t>
            </a:r>
            <a:r>
              <a:rPr lang="zh-CN" altLang="en-US" sz="2200" b="1" dirty="0">
                <a:solidFill>
                  <a:srgbClr val="B3110D"/>
                </a:solidFill>
                <a:latin typeface="Arial" panose="020B0604020202020204" pitchFamily="34" charset="0"/>
                <a:cs typeface="Arial" panose="020B0604020202020204" pitchFamily="34" charset="0"/>
              </a:rPr>
              <a:t>：</a:t>
            </a:r>
            <a:r>
              <a:rPr lang="zh-CN" altLang="en-US" sz="2200" b="1" dirty="0">
                <a:solidFill>
                  <a:srgbClr val="B3110D"/>
                </a:solidFill>
                <a:latin typeface="+mn-lt"/>
                <a:ea typeface="黑体" panose="02010609060101010101" pitchFamily="49" charset="-122"/>
                <a:cs typeface="Arial" panose="020B0604020202020204" pitchFamily="34" charset="0"/>
              </a:rPr>
              <a:t>程序计数器；</a:t>
            </a:r>
            <a:r>
              <a:rPr lang="en-US" altLang="zh-CN" sz="2200" b="1" dirty="0">
                <a:solidFill>
                  <a:srgbClr val="B3110D"/>
                </a:solidFill>
                <a:latin typeface="+mn-lt"/>
                <a:ea typeface="黑体" panose="02010609060101010101" pitchFamily="49" charset="-122"/>
                <a:cs typeface="Arial" panose="020B0604020202020204" pitchFamily="34" charset="0"/>
              </a:rPr>
              <a:t>ALU</a:t>
            </a:r>
            <a:r>
              <a:rPr lang="zh-CN" altLang="en-US" sz="2200" b="1" dirty="0">
                <a:solidFill>
                  <a:srgbClr val="B3110D"/>
                </a:solidFill>
                <a:latin typeface="+mn-lt"/>
                <a:ea typeface="黑体" panose="02010609060101010101" pitchFamily="49" charset="-122"/>
                <a:cs typeface="Arial" panose="020B0604020202020204" pitchFamily="34" charset="0"/>
              </a:rPr>
              <a:t>：算术</a:t>
            </a:r>
            <a:r>
              <a:rPr lang="en-US" altLang="zh-CN" sz="2200" b="1" dirty="0">
                <a:solidFill>
                  <a:srgbClr val="B3110D"/>
                </a:solidFill>
                <a:latin typeface="+mn-lt"/>
                <a:ea typeface="黑体" panose="02010609060101010101" pitchFamily="49" charset="-122"/>
                <a:cs typeface="Arial" panose="020B0604020202020204" pitchFamily="34" charset="0"/>
              </a:rPr>
              <a:t>/</a:t>
            </a:r>
            <a:r>
              <a:rPr lang="zh-CN" altLang="en-US" sz="2200" b="1" dirty="0">
                <a:solidFill>
                  <a:srgbClr val="B3110D"/>
                </a:solidFill>
                <a:latin typeface="+mn-lt"/>
                <a:ea typeface="黑体" panose="02010609060101010101" pitchFamily="49" charset="-122"/>
                <a:cs typeface="Arial" panose="020B0604020202020204" pitchFamily="34" charset="0"/>
              </a:rPr>
              <a:t>逻辑单元；</a:t>
            </a:r>
            <a:r>
              <a:rPr lang="en-US" altLang="zh-CN" sz="2200" b="1" dirty="0">
                <a:solidFill>
                  <a:srgbClr val="B3110D"/>
                </a:solidFill>
                <a:latin typeface="+mn-lt"/>
                <a:ea typeface="黑体" panose="02010609060101010101" pitchFamily="49" charset="-122"/>
                <a:cs typeface="Arial" panose="020B0604020202020204" pitchFamily="34" charset="0"/>
              </a:rPr>
              <a:t>USB</a:t>
            </a:r>
            <a:r>
              <a:rPr lang="zh-CN" altLang="en-US" sz="2200" b="1" dirty="0">
                <a:solidFill>
                  <a:srgbClr val="B3110D"/>
                </a:solidFill>
                <a:latin typeface="+mn-lt"/>
                <a:ea typeface="黑体" panose="02010609060101010101" pitchFamily="49" charset="-122"/>
                <a:cs typeface="Arial" panose="020B0604020202020204" pitchFamily="34" charset="0"/>
              </a:rPr>
              <a:t>：通用串行总线</a:t>
            </a:r>
          </a:p>
        </p:txBody>
      </p:sp>
      <p:grpSp>
        <p:nvGrpSpPr>
          <p:cNvPr id="41" name="Group 17"/>
          <p:cNvGrpSpPr/>
          <p:nvPr/>
        </p:nvGrpSpPr>
        <p:grpSpPr bwMode="auto">
          <a:xfrm>
            <a:off x="869950" y="900113"/>
            <a:ext cx="3005138" cy="2336800"/>
            <a:chOff x="548" y="567"/>
            <a:chExt cx="1893" cy="1472"/>
          </a:xfrm>
        </p:grpSpPr>
        <p:sp>
          <p:nvSpPr>
            <p:cNvPr id="42" name="Rectangle 7"/>
            <p:cNvSpPr>
              <a:spLocks noChangeArrowheads="1"/>
            </p:cNvSpPr>
            <p:nvPr/>
          </p:nvSpPr>
          <p:spPr bwMode="auto">
            <a:xfrm>
              <a:off x="558" y="805"/>
              <a:ext cx="1883" cy="1234"/>
            </a:xfrm>
            <a:prstGeom prst="rect">
              <a:avLst/>
            </a:prstGeom>
            <a:noFill/>
            <a:ln w="28575">
              <a:solidFill>
                <a:srgbClr val="FF33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43" name="Text Box 13"/>
            <p:cNvSpPr txBox="1">
              <a:spLocks noChangeArrowheads="1"/>
            </p:cNvSpPr>
            <p:nvPr/>
          </p:nvSpPr>
          <p:spPr bwMode="auto">
            <a:xfrm>
              <a:off x="548" y="567"/>
              <a:ext cx="503" cy="231"/>
            </a:xfrm>
            <a:prstGeom prst="rect">
              <a:avLst/>
            </a:prstGeom>
            <a:solidFill>
              <a:srgbClr val="FFFFFF"/>
            </a:solid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rgbClr val="333399"/>
                  </a:solidFill>
                  <a:effectLst/>
                  <a:uLnTx/>
                  <a:uFillTx/>
                  <a:cs typeface="Arial" panose="020B0604020202020204" pitchFamily="34" charset="0"/>
                </a:rPr>
                <a:t>CPU</a:t>
              </a:r>
            </a:p>
          </p:txBody>
        </p:sp>
      </p:grpSp>
      <p:grpSp>
        <p:nvGrpSpPr>
          <p:cNvPr id="44" name="Group 18"/>
          <p:cNvGrpSpPr/>
          <p:nvPr/>
        </p:nvGrpSpPr>
        <p:grpSpPr bwMode="auto">
          <a:xfrm>
            <a:off x="6835775" y="2141538"/>
            <a:ext cx="955675" cy="1101725"/>
            <a:chOff x="4306" y="1325"/>
            <a:chExt cx="602" cy="694"/>
          </a:xfrm>
        </p:grpSpPr>
        <p:sp>
          <p:nvSpPr>
            <p:cNvPr id="45" name="Rectangle 9"/>
            <p:cNvSpPr>
              <a:spLocks noChangeArrowheads="1"/>
            </p:cNvSpPr>
            <p:nvPr/>
          </p:nvSpPr>
          <p:spPr bwMode="auto">
            <a:xfrm>
              <a:off x="4306" y="1571"/>
              <a:ext cx="566" cy="448"/>
            </a:xfrm>
            <a:prstGeom prst="rect">
              <a:avLst/>
            </a:prstGeom>
            <a:noFill/>
            <a:ln w="28575">
              <a:solidFill>
                <a:srgbClr val="FF33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46" name="Text Box 15"/>
            <p:cNvSpPr txBox="1">
              <a:spLocks noChangeArrowheads="1"/>
            </p:cNvSpPr>
            <p:nvPr/>
          </p:nvSpPr>
          <p:spPr bwMode="auto">
            <a:xfrm>
              <a:off x="4405" y="1325"/>
              <a:ext cx="503" cy="231"/>
            </a:xfrm>
            <a:prstGeom prst="rect">
              <a:avLst/>
            </a:prstGeom>
            <a:solidFill>
              <a:srgbClr val="FFFFFF"/>
            </a:solid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rgbClr val="333399"/>
                  </a:solidFill>
                  <a:effectLst/>
                  <a:uLnTx/>
                  <a:uFillTx/>
                  <a:cs typeface="Arial" panose="020B0604020202020204" pitchFamily="34" charset="0"/>
                </a:rPr>
                <a:t>MM</a:t>
              </a:r>
            </a:p>
          </p:txBody>
        </p:sp>
      </p:grpSp>
      <p:grpSp>
        <p:nvGrpSpPr>
          <p:cNvPr id="47" name="Group 23"/>
          <p:cNvGrpSpPr/>
          <p:nvPr/>
        </p:nvGrpSpPr>
        <p:grpSpPr bwMode="auto">
          <a:xfrm>
            <a:off x="1146175" y="4292600"/>
            <a:ext cx="5435600" cy="1441450"/>
            <a:chOff x="722" y="2704"/>
            <a:chExt cx="3424" cy="908"/>
          </a:xfrm>
        </p:grpSpPr>
        <p:sp>
          <p:nvSpPr>
            <p:cNvPr id="48" name="Rectangle 10"/>
            <p:cNvSpPr>
              <a:spLocks noChangeArrowheads="1"/>
            </p:cNvSpPr>
            <p:nvPr/>
          </p:nvSpPr>
          <p:spPr bwMode="auto">
            <a:xfrm>
              <a:off x="867" y="2704"/>
              <a:ext cx="731" cy="283"/>
            </a:xfrm>
            <a:prstGeom prst="rect">
              <a:avLst/>
            </a:prstGeom>
            <a:noFill/>
            <a:ln w="28575">
              <a:solidFill>
                <a:srgbClr val="FF33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49" name="Rectangle 11"/>
            <p:cNvSpPr>
              <a:spLocks noChangeArrowheads="1"/>
            </p:cNvSpPr>
            <p:nvPr/>
          </p:nvSpPr>
          <p:spPr bwMode="auto">
            <a:xfrm>
              <a:off x="1881" y="2731"/>
              <a:ext cx="813" cy="265"/>
            </a:xfrm>
            <a:prstGeom prst="rect">
              <a:avLst/>
            </a:prstGeom>
            <a:noFill/>
            <a:ln w="28575">
              <a:solidFill>
                <a:srgbClr val="FF33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50" name="Rectangle 12"/>
            <p:cNvSpPr>
              <a:spLocks noChangeArrowheads="1"/>
            </p:cNvSpPr>
            <p:nvPr/>
          </p:nvSpPr>
          <p:spPr bwMode="auto">
            <a:xfrm>
              <a:off x="3333" y="2730"/>
              <a:ext cx="813" cy="265"/>
            </a:xfrm>
            <a:prstGeom prst="rect">
              <a:avLst/>
            </a:prstGeom>
            <a:noFill/>
            <a:ln w="28575">
              <a:solidFill>
                <a:srgbClr val="FF33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51" name="Text Box 16"/>
            <p:cNvSpPr txBox="1">
              <a:spLocks noChangeArrowheads="1"/>
            </p:cNvSpPr>
            <p:nvPr/>
          </p:nvSpPr>
          <p:spPr bwMode="auto">
            <a:xfrm>
              <a:off x="1973" y="3381"/>
              <a:ext cx="1436" cy="231"/>
            </a:xfrm>
            <a:prstGeom prst="rect">
              <a:avLst/>
            </a:prstGeom>
            <a:solidFill>
              <a:srgbClr val="FFFFFF"/>
            </a:solid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rgbClr val="333399"/>
                  </a:solidFill>
                  <a:effectLst/>
                  <a:uLnTx/>
                  <a:uFillTx/>
                  <a:cs typeface="Arial" panose="020B0604020202020204" pitchFamily="34" charset="0"/>
                </a:rPr>
                <a:t>Input/Output</a:t>
              </a:r>
            </a:p>
          </p:txBody>
        </p:sp>
        <p:sp>
          <p:nvSpPr>
            <p:cNvPr id="52" name="Oval 19"/>
            <p:cNvSpPr>
              <a:spLocks noChangeArrowheads="1"/>
            </p:cNvSpPr>
            <p:nvPr/>
          </p:nvSpPr>
          <p:spPr bwMode="auto">
            <a:xfrm>
              <a:off x="722" y="3081"/>
              <a:ext cx="521" cy="210"/>
            </a:xfrm>
            <a:prstGeom prst="ellipse">
              <a:avLst/>
            </a:prstGeom>
            <a:noFill/>
            <a:ln w="28575">
              <a:solidFill>
                <a:srgbClr val="FF00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53" name="Oval 20"/>
            <p:cNvSpPr>
              <a:spLocks noChangeArrowheads="1"/>
            </p:cNvSpPr>
            <p:nvPr/>
          </p:nvSpPr>
          <p:spPr bwMode="auto">
            <a:xfrm>
              <a:off x="1214" y="3054"/>
              <a:ext cx="613" cy="310"/>
            </a:xfrm>
            <a:prstGeom prst="ellipse">
              <a:avLst/>
            </a:prstGeom>
            <a:noFill/>
            <a:ln w="28575">
              <a:solidFill>
                <a:srgbClr val="FF00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54" name="Oval 21"/>
            <p:cNvSpPr>
              <a:spLocks noChangeArrowheads="1"/>
            </p:cNvSpPr>
            <p:nvPr/>
          </p:nvSpPr>
          <p:spPr bwMode="auto">
            <a:xfrm>
              <a:off x="2028" y="3070"/>
              <a:ext cx="531" cy="246"/>
            </a:xfrm>
            <a:prstGeom prst="ellipse">
              <a:avLst/>
            </a:prstGeom>
            <a:noFill/>
            <a:ln w="28575">
              <a:solidFill>
                <a:srgbClr val="FF00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55" name="Oval 22"/>
            <p:cNvSpPr>
              <a:spLocks noChangeArrowheads="1"/>
            </p:cNvSpPr>
            <p:nvPr/>
          </p:nvSpPr>
          <p:spPr bwMode="auto">
            <a:xfrm>
              <a:off x="3455" y="3072"/>
              <a:ext cx="594" cy="511"/>
            </a:xfrm>
            <a:prstGeom prst="ellipse">
              <a:avLst/>
            </a:prstGeom>
            <a:noFill/>
            <a:ln w="28575">
              <a:solidFill>
                <a:srgbClr val="FF0000"/>
              </a:solidFill>
              <a:miter lim="800000"/>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linds(horizontal)">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linds(horizontal)">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
                                            <p:txEl>
                                              <p:pRg st="0" end="0"/>
                                            </p:txEl>
                                          </p:spTgt>
                                        </p:tgtEl>
                                        <p:attrNameLst>
                                          <p:attrName>style.visibility</p:attrName>
                                        </p:attrNameLst>
                                      </p:cBhvr>
                                      <p:to>
                                        <p:strVal val="visible"/>
                                      </p:to>
                                    </p:set>
                                    <p:animEffect transition="in" filter="blinds(horizontal)">
                                      <p:cBhvr>
                                        <p:cTn id="22"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1243013" y="238125"/>
            <a:ext cx="6529387" cy="600075"/>
          </a:xfrm>
          <a:prstGeom prst="rect">
            <a:avLst/>
          </a:prstGeom>
          <a:noFill/>
          <a:ln w="9525">
            <a:noFill/>
            <a:miter lim="800000"/>
          </a:ln>
        </p:spPr>
        <p:txBody>
          <a:bodyPr vert="horz" wrap="square" lIns="63500" tIns="25400" rIns="63500" bIns="25400" numCol="1" anchor="t"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一个典型程序的转换处理过程</a:t>
            </a:r>
          </a:p>
        </p:txBody>
      </p:sp>
      <p:sp>
        <p:nvSpPr>
          <p:cNvPr id="21" name="Rectangle 3"/>
          <p:cNvSpPr txBox="1">
            <a:spLocks noChangeArrowheads="1"/>
          </p:cNvSpPr>
          <p:nvPr/>
        </p:nvSpPr>
        <p:spPr bwMode="auto">
          <a:xfrm>
            <a:off x="206375" y="1179513"/>
            <a:ext cx="3178175" cy="2506662"/>
          </a:xfrm>
          <a:prstGeom prst="rect">
            <a:avLst/>
          </a:prstGeom>
          <a:noFill/>
          <a:ln w="9525">
            <a:noFill/>
            <a:miter lim="800000"/>
          </a:ln>
        </p:spPr>
        <p:txBody>
          <a:bodyPr vert="horz" wrap="square" lIns="63500" tIns="25400" rIns="63500" bIns="25400" numCol="1" anchor="t" anchorCtr="0" compatLnSpc="1">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203200" marR="0" lvl="0" indent="-203200" algn="l" defTabSz="914400" rtl="0" eaLnBrk="0" fontAlgn="base" latinLnBrk="0" hangingPunct="0">
              <a:lnSpc>
                <a:spcPct val="115000"/>
              </a:lnSpc>
              <a:spcBef>
                <a:spcPct val="0"/>
              </a:spcBef>
              <a:spcAft>
                <a:spcPct val="0"/>
              </a:spcAft>
              <a:buClrTx/>
              <a:buSzTx/>
              <a:buFontTx/>
              <a:buNone/>
              <a:defRPr/>
            </a:pPr>
            <a:r>
              <a:rPr kumimoji="0" lang="en-US" altLang="zh-CN" sz="2000" b="1" i="0" u="none" strike="noStrike" kern="0" cap="none" spc="0" normalizeH="0" baseline="0" noProof="0" smtClean="0">
                <a:ln>
                  <a:noFill/>
                </a:ln>
                <a:solidFill>
                  <a:srgbClr val="333399"/>
                </a:solidFill>
                <a:effectLst/>
                <a:uLnTx/>
                <a:uFillTx/>
                <a:latin typeface="Arial" panose="020B0604020202020204"/>
                <a:ea typeface="宋体" panose="02010600030101010101" pitchFamily="2" charset="-122"/>
                <a:cs typeface="Arial" panose="020B0604020202020204" pitchFamily="34" charset="0"/>
              </a:rPr>
              <a:t>1 #include &lt;stdio.h&gt;</a:t>
            </a:r>
          </a:p>
          <a:p>
            <a:pPr marL="203200" marR="0" lvl="0" indent="-203200" algn="l" defTabSz="914400" rtl="0" eaLnBrk="0" fontAlgn="base" latinLnBrk="0" hangingPunct="0">
              <a:lnSpc>
                <a:spcPct val="115000"/>
              </a:lnSpc>
              <a:spcBef>
                <a:spcPct val="0"/>
              </a:spcBef>
              <a:spcAft>
                <a:spcPct val="0"/>
              </a:spcAft>
              <a:buClrTx/>
              <a:buSzTx/>
              <a:buFontTx/>
              <a:buNone/>
              <a:defRPr/>
            </a:pPr>
            <a:r>
              <a:rPr kumimoji="0" lang="en-US" altLang="zh-CN" sz="2000" b="1" i="0" u="none" strike="noStrike" kern="0" cap="none" spc="0" normalizeH="0" baseline="0" noProof="0" smtClean="0">
                <a:ln>
                  <a:noFill/>
                </a:ln>
                <a:solidFill>
                  <a:srgbClr val="333399"/>
                </a:solidFill>
                <a:effectLst/>
                <a:uLnTx/>
                <a:uFillTx/>
                <a:latin typeface="Arial" panose="020B0604020202020204"/>
                <a:ea typeface="宋体" panose="02010600030101010101" pitchFamily="2" charset="-122"/>
                <a:cs typeface="Arial" panose="020B0604020202020204" pitchFamily="34" charset="0"/>
              </a:rPr>
              <a:t>2</a:t>
            </a:r>
          </a:p>
          <a:p>
            <a:pPr marL="203200" marR="0" lvl="0" indent="-203200" algn="l" defTabSz="914400" rtl="0" eaLnBrk="0" fontAlgn="base" latinLnBrk="0" hangingPunct="0">
              <a:lnSpc>
                <a:spcPct val="115000"/>
              </a:lnSpc>
              <a:spcBef>
                <a:spcPct val="0"/>
              </a:spcBef>
              <a:spcAft>
                <a:spcPct val="0"/>
              </a:spcAft>
              <a:buClrTx/>
              <a:buSzTx/>
              <a:buFontTx/>
              <a:buNone/>
              <a:defRPr/>
            </a:pPr>
            <a:r>
              <a:rPr kumimoji="0" lang="en-US" altLang="zh-CN" sz="2000" b="1" i="0" u="none" strike="noStrike" kern="0" cap="none" spc="0" normalizeH="0" baseline="0" noProof="0" smtClean="0">
                <a:ln>
                  <a:noFill/>
                </a:ln>
                <a:solidFill>
                  <a:srgbClr val="333399"/>
                </a:solidFill>
                <a:effectLst/>
                <a:uLnTx/>
                <a:uFillTx/>
                <a:latin typeface="Arial" panose="020B0604020202020204"/>
                <a:ea typeface="宋体" panose="02010600030101010101" pitchFamily="2" charset="-122"/>
                <a:cs typeface="Arial" panose="020B0604020202020204" pitchFamily="34" charset="0"/>
              </a:rPr>
              <a:t>3 int main()</a:t>
            </a:r>
          </a:p>
          <a:p>
            <a:pPr marL="203200" marR="0" lvl="0" indent="-203200" algn="l" defTabSz="914400" rtl="0" eaLnBrk="0" fontAlgn="base" latinLnBrk="0" hangingPunct="0">
              <a:lnSpc>
                <a:spcPct val="115000"/>
              </a:lnSpc>
              <a:spcBef>
                <a:spcPct val="0"/>
              </a:spcBef>
              <a:spcAft>
                <a:spcPct val="0"/>
              </a:spcAft>
              <a:buClrTx/>
              <a:buSzTx/>
              <a:buFontTx/>
              <a:buNone/>
              <a:defRPr/>
            </a:pPr>
            <a:r>
              <a:rPr kumimoji="0" lang="en-US" altLang="zh-CN" sz="2000" b="1" i="0" u="none" strike="noStrike" kern="0" cap="none" spc="0" normalizeH="0" baseline="0" noProof="0" smtClean="0">
                <a:ln>
                  <a:noFill/>
                </a:ln>
                <a:solidFill>
                  <a:srgbClr val="333399"/>
                </a:solidFill>
                <a:effectLst/>
                <a:uLnTx/>
                <a:uFillTx/>
                <a:latin typeface="Arial" panose="020B0604020202020204"/>
                <a:ea typeface="宋体" panose="02010600030101010101" pitchFamily="2" charset="-122"/>
                <a:cs typeface="Arial" panose="020B0604020202020204" pitchFamily="34" charset="0"/>
              </a:rPr>
              <a:t>4 {</a:t>
            </a:r>
          </a:p>
          <a:p>
            <a:pPr marL="203200" marR="0" lvl="0" indent="-203200" algn="l" defTabSz="914400" rtl="0" eaLnBrk="0" fontAlgn="base" latinLnBrk="0" hangingPunct="0">
              <a:lnSpc>
                <a:spcPct val="115000"/>
              </a:lnSpc>
              <a:spcBef>
                <a:spcPct val="0"/>
              </a:spcBef>
              <a:spcAft>
                <a:spcPct val="0"/>
              </a:spcAft>
              <a:buClrTx/>
              <a:buSzTx/>
              <a:buFontTx/>
              <a:buNone/>
              <a:defRPr/>
            </a:pPr>
            <a:r>
              <a:rPr kumimoji="0" lang="en-US" altLang="zh-CN" sz="2000" b="1" i="0" u="none" strike="noStrike" kern="0" cap="none" spc="0" normalizeH="0" baseline="0" noProof="0" smtClean="0">
                <a:ln>
                  <a:noFill/>
                </a:ln>
                <a:solidFill>
                  <a:srgbClr val="333399"/>
                </a:solidFill>
                <a:effectLst/>
                <a:uLnTx/>
                <a:uFillTx/>
                <a:latin typeface="Arial" panose="020B0604020202020204"/>
                <a:ea typeface="宋体" panose="02010600030101010101" pitchFamily="2" charset="-122"/>
                <a:cs typeface="Arial" panose="020B0604020202020204" pitchFamily="34" charset="0"/>
              </a:rPr>
              <a:t>5 printf("hello, world\n");</a:t>
            </a:r>
          </a:p>
          <a:p>
            <a:pPr marL="203200" marR="0" lvl="0" indent="-203200" algn="l" defTabSz="914400" rtl="0" eaLnBrk="0" fontAlgn="base" latinLnBrk="0" hangingPunct="0">
              <a:lnSpc>
                <a:spcPct val="115000"/>
              </a:lnSpc>
              <a:spcBef>
                <a:spcPct val="0"/>
              </a:spcBef>
              <a:spcAft>
                <a:spcPct val="0"/>
              </a:spcAft>
              <a:buClrTx/>
              <a:buSzTx/>
              <a:buFontTx/>
              <a:buNone/>
              <a:defRPr/>
            </a:pPr>
            <a:r>
              <a:rPr kumimoji="0" lang="en-US" altLang="zh-CN" sz="2000" b="1" i="0" u="none" strike="noStrike" kern="0" cap="none" spc="0" normalizeH="0" baseline="0" noProof="0" smtClean="0">
                <a:ln>
                  <a:noFill/>
                </a:ln>
                <a:solidFill>
                  <a:srgbClr val="333399"/>
                </a:solidFill>
                <a:effectLst/>
                <a:uLnTx/>
                <a:uFillTx/>
                <a:latin typeface="Arial" panose="020B0604020202020204"/>
                <a:ea typeface="宋体" panose="02010600030101010101" pitchFamily="2" charset="-122"/>
                <a:cs typeface="Arial" panose="020B0604020202020204" pitchFamily="34" charset="0"/>
              </a:rPr>
              <a:t>6 }</a:t>
            </a:r>
          </a:p>
          <a:p>
            <a:pPr marL="203200" marR="0" lvl="0" indent="-203200" algn="l" defTabSz="914400" rtl="0" eaLnBrk="0" fontAlgn="base" latinLnBrk="0" hangingPunct="0">
              <a:lnSpc>
                <a:spcPct val="115000"/>
              </a:lnSpc>
              <a:spcBef>
                <a:spcPct val="0"/>
              </a:spcBef>
              <a:spcAft>
                <a:spcPct val="0"/>
              </a:spcAft>
              <a:buClrTx/>
              <a:buSzTx/>
              <a:buFontTx/>
              <a:buChar char="•"/>
              <a:defRPr/>
            </a:pPr>
            <a:endParaRPr kumimoji="0" lang="zh-CN" altLang="en-US" sz="2000" b="1" i="0" u="none" strike="noStrike" kern="0" cap="none" spc="0" normalizeH="0" baseline="0" noProof="0" smtClean="0">
              <a:ln>
                <a:noFill/>
              </a:ln>
              <a:solidFill>
                <a:srgbClr val="333399"/>
              </a:solidFill>
              <a:effectLst/>
              <a:uLnTx/>
              <a:uFillTx/>
              <a:latin typeface="Arial" panose="020B0604020202020204"/>
              <a:ea typeface="宋体" panose="02010600030101010101" pitchFamily="2" charset="-122"/>
              <a:cs typeface="Arial" panose="020B0604020202020204" pitchFamily="34" charset="0"/>
            </a:endParaRPr>
          </a:p>
        </p:txBody>
      </p:sp>
      <p:sp>
        <p:nvSpPr>
          <p:cNvPr id="22" name="Text Box 5"/>
          <p:cNvSpPr txBox="1">
            <a:spLocks noChangeArrowheads="1"/>
          </p:cNvSpPr>
          <p:nvPr/>
        </p:nvSpPr>
        <p:spPr bwMode="auto">
          <a:xfrm>
            <a:off x="128588" y="819150"/>
            <a:ext cx="3587750" cy="396875"/>
          </a:xfrm>
          <a:prstGeom prst="rect">
            <a:avLst/>
          </a:prstGeom>
          <a:noFill/>
          <a:ln w="9525">
            <a:noFill/>
            <a:miter lim="800000"/>
          </a:ln>
        </p:spPr>
        <p:txBody>
          <a:bodyPr>
            <a:spAutoFit/>
          </a:bodyPr>
          <a:lstStyle/>
          <a:p>
            <a:pPr algn="ctr" eaLnBrk="0" hangingPunct="0">
              <a:spcBef>
                <a:spcPct val="50000"/>
              </a:spcBef>
              <a:defRPr/>
            </a:pPr>
            <a:r>
              <a:rPr lang="zh-CN" altLang="en-US" sz="2000" b="1" dirty="0">
                <a:latin typeface="+mn-lt"/>
                <a:ea typeface="黑体" panose="02010609060101010101" pitchFamily="49" charset="-122"/>
                <a:cs typeface="Arial" panose="020B0604020202020204" pitchFamily="34" charset="0"/>
              </a:rPr>
              <a:t>经典的“ </a:t>
            </a:r>
            <a:r>
              <a:rPr lang="en-US" altLang="zh-CN" sz="2000" b="1" dirty="0" err="1">
                <a:latin typeface="+mn-lt"/>
                <a:ea typeface="黑体" panose="02010609060101010101" pitchFamily="49" charset="-122"/>
                <a:cs typeface="Arial" panose="020B0604020202020204" pitchFamily="34" charset="0"/>
              </a:rPr>
              <a:t>hello.c</a:t>
            </a:r>
            <a:r>
              <a:rPr lang="en-US" altLang="zh-CN" sz="2000" b="1" dirty="0">
                <a:latin typeface="+mn-lt"/>
                <a:ea typeface="黑体" panose="02010609060101010101" pitchFamily="49" charset="-122"/>
                <a:cs typeface="Arial" panose="020B0604020202020204" pitchFamily="34" charset="0"/>
              </a:rPr>
              <a:t> ”C-</a:t>
            </a:r>
            <a:r>
              <a:rPr lang="zh-CN" altLang="en-US" sz="2000" b="1" dirty="0">
                <a:latin typeface="+mn-lt"/>
                <a:ea typeface="黑体" panose="02010609060101010101" pitchFamily="49" charset="-122"/>
                <a:cs typeface="Arial" panose="020B0604020202020204" pitchFamily="34" charset="0"/>
              </a:rPr>
              <a:t>源程序</a:t>
            </a:r>
          </a:p>
        </p:txBody>
      </p:sp>
      <p:sp>
        <p:nvSpPr>
          <p:cNvPr id="23" name="Rectangle 6"/>
          <p:cNvSpPr>
            <a:spLocks noChangeArrowheads="1"/>
          </p:cNvSpPr>
          <p:nvPr/>
        </p:nvSpPr>
        <p:spPr bwMode="auto">
          <a:xfrm>
            <a:off x="3563938" y="1506538"/>
            <a:ext cx="5372100" cy="2057400"/>
          </a:xfrm>
          <a:prstGeom prst="rect">
            <a:avLst/>
          </a:prstGeom>
          <a:noFill/>
          <a:ln w="9525">
            <a:solidFill>
              <a:srgbClr val="000000"/>
            </a:solidFill>
            <a:miter lim="800000"/>
          </a:ln>
        </p:spPr>
        <p:txBody>
          <a:bodyPr>
            <a:spAutoFit/>
          </a:bodyPr>
          <a:lstStyle/>
          <a:p>
            <a:pPr marL="0" marR="0" lvl="0" indent="0" algn="dist" defTabSz="9144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ED1611"/>
                </a:solidFill>
                <a:effectLst/>
                <a:uLnTx/>
                <a:uFillTx/>
                <a:latin typeface="Times New Roman" panose="02020603050405020304" pitchFamily="18" charset="0"/>
              </a:rPr>
              <a:t># i n c l u d e &lt;sp&gt; &lt; s t d i o .</a:t>
            </a:r>
          </a:p>
          <a:p>
            <a:pPr marL="0" marR="0" lvl="0" indent="0" algn="dist" defTabSz="9144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35 105 110 99 108 117 100 101 32 60 115 116 100 105 111 46</a:t>
            </a:r>
          </a:p>
          <a:p>
            <a:pPr marL="0" marR="0" lvl="0" indent="0" algn="dist" defTabSz="9144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ED1611"/>
                </a:solidFill>
                <a:effectLst/>
                <a:uLnTx/>
                <a:uFillTx/>
                <a:latin typeface="Times New Roman" panose="02020603050405020304" pitchFamily="18" charset="0"/>
              </a:rPr>
              <a:t>h &gt; \n \n i n t &lt;sp&gt; m a i n ( ) \n {</a:t>
            </a:r>
          </a:p>
          <a:p>
            <a:pPr marL="0" marR="0" lvl="0" indent="0" algn="dist" defTabSz="9144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104 62 10 10 105 110 116 32 109 97 105 110 40 41 10 123</a:t>
            </a:r>
          </a:p>
          <a:p>
            <a:pPr marL="0" marR="0" lvl="0" indent="0" algn="dist" defTabSz="9144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ED1611"/>
                </a:solidFill>
                <a:effectLst/>
                <a:uLnTx/>
                <a:uFillTx/>
                <a:latin typeface="Times New Roman" panose="02020603050405020304" pitchFamily="18" charset="0"/>
              </a:rPr>
              <a:t>\n &lt;sp&gt; &lt;sp&gt; &lt;sp&gt; &lt;sp&gt; p r i n t f ( " h e l</a:t>
            </a:r>
          </a:p>
          <a:p>
            <a:pPr marL="0" marR="0" lvl="0" indent="0" algn="dist" defTabSz="9144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10 32 32 32 32 112 114 105 110 116 102 40 34 104 101 108</a:t>
            </a:r>
          </a:p>
          <a:p>
            <a:pPr marL="0" marR="0" lvl="0" indent="0" algn="dist" defTabSz="9144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rgbClr val="ED1611"/>
                </a:solidFill>
                <a:effectLst/>
                <a:uLnTx/>
                <a:uFillTx/>
                <a:latin typeface="Times New Roman" panose="02020603050405020304" pitchFamily="18" charset="0"/>
              </a:rPr>
              <a:t>l o , &lt;sp&gt; w o r l d \ n " ) ; \n }</a:t>
            </a:r>
          </a:p>
          <a:p>
            <a:pPr marL="0" marR="0" lvl="0" indent="0" algn="dist" defTabSz="9144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108 111 44 32 119 111 114 108 100 92 110 34 41 59 10 125</a:t>
            </a:r>
          </a:p>
        </p:txBody>
      </p:sp>
      <p:sp>
        <p:nvSpPr>
          <p:cNvPr id="24" name="Text Box 7"/>
          <p:cNvSpPr txBox="1">
            <a:spLocks noChangeArrowheads="1"/>
          </p:cNvSpPr>
          <p:nvPr/>
        </p:nvSpPr>
        <p:spPr bwMode="auto">
          <a:xfrm>
            <a:off x="3570288" y="1058863"/>
            <a:ext cx="4992687" cy="430212"/>
          </a:xfrm>
          <a:prstGeom prst="rect">
            <a:avLst/>
          </a:prstGeom>
          <a:no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en-US" altLang="zh-CN" sz="2200" b="1" i="0" u="none" strike="noStrike" kern="0" cap="none" spc="0" normalizeH="0" baseline="0" noProof="0" dirty="0" err="1">
                <a:ln>
                  <a:noFill/>
                </a:ln>
                <a:solidFill>
                  <a:srgbClr val="333399"/>
                </a:solidFill>
                <a:effectLst/>
                <a:uLnTx/>
                <a:uFillTx/>
                <a:latin typeface="Arial" panose="020B0604020202020204"/>
                <a:ea typeface="黑体" panose="02010609060101010101" pitchFamily="49" charset="-122"/>
                <a:cs typeface="Arial" panose="020B0604020202020204" pitchFamily="34" charset="0"/>
              </a:rPr>
              <a:t>hello.c</a:t>
            </a:r>
            <a:r>
              <a:rPr kumimoji="0" lang="zh-CN" altLang="en-US" sz="2200" b="1" i="0" u="none" strike="noStrike" kern="0" cap="none" spc="0" normalizeH="0" baseline="0" noProof="0" dirty="0">
                <a:ln>
                  <a:noFill/>
                </a:ln>
                <a:solidFill>
                  <a:srgbClr val="333399"/>
                </a:solidFill>
                <a:effectLst/>
                <a:uLnTx/>
                <a:uFillTx/>
                <a:latin typeface="Arial" panose="020B0604020202020204"/>
                <a:ea typeface="黑体" panose="02010609060101010101" pitchFamily="49" charset="-122"/>
                <a:cs typeface="Arial" panose="020B0604020202020204" pitchFamily="34" charset="0"/>
              </a:rPr>
              <a:t>的</a:t>
            </a:r>
            <a:r>
              <a:rPr kumimoji="0" lang="en-US" altLang="zh-CN" sz="2200" b="1" i="0" u="none" strike="noStrike" kern="0" cap="none" spc="0" normalizeH="0" baseline="0" noProof="0" dirty="0">
                <a:ln>
                  <a:noFill/>
                </a:ln>
                <a:solidFill>
                  <a:srgbClr val="333399"/>
                </a:solidFill>
                <a:effectLst/>
                <a:uLnTx/>
                <a:uFillTx/>
                <a:latin typeface="Arial" panose="020B0604020202020204"/>
                <a:ea typeface="黑体" panose="02010609060101010101" pitchFamily="49" charset="-122"/>
                <a:cs typeface="Arial" panose="020B0604020202020204" pitchFamily="34" charset="0"/>
              </a:rPr>
              <a:t>ASCII</a:t>
            </a:r>
            <a:r>
              <a:rPr kumimoji="0" lang="zh-CN" altLang="en-US" sz="2200" b="1" i="0" u="none" strike="noStrike" kern="0" cap="none" spc="0" normalizeH="0" baseline="0" noProof="0" dirty="0">
                <a:ln>
                  <a:noFill/>
                </a:ln>
                <a:solidFill>
                  <a:srgbClr val="333399"/>
                </a:solidFill>
                <a:effectLst/>
                <a:uLnTx/>
                <a:uFillTx/>
                <a:latin typeface="Arial" panose="020B0604020202020204"/>
                <a:ea typeface="黑体" panose="02010609060101010101" pitchFamily="49" charset="-122"/>
                <a:cs typeface="Arial" panose="020B0604020202020204" pitchFamily="34" charset="0"/>
              </a:rPr>
              <a:t>文本表示</a:t>
            </a:r>
          </a:p>
        </p:txBody>
      </p:sp>
      <p:sp>
        <p:nvSpPr>
          <p:cNvPr id="25" name="AutoShape 14"/>
          <p:cNvSpPr>
            <a:spLocks noChangeArrowheads="1"/>
          </p:cNvSpPr>
          <p:nvPr/>
        </p:nvSpPr>
        <p:spPr bwMode="auto">
          <a:xfrm>
            <a:off x="5381625" y="4056063"/>
            <a:ext cx="3733800" cy="1038225"/>
          </a:xfrm>
          <a:prstGeom prst="cloudCallout">
            <a:avLst>
              <a:gd name="adj1" fmla="val -53231"/>
              <a:gd name="adj2" fmla="val 24005"/>
            </a:avLst>
          </a:prstGeom>
          <a:solidFill>
            <a:srgbClr val="FFFFFF"/>
          </a:solidFill>
          <a:ln w="9525">
            <a:solidFill>
              <a:srgbClr val="BBE0E3"/>
            </a:solid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zh-CN" altLang="en-US" sz="2000" b="1" i="0" u="none" strike="noStrike" kern="0" cap="none" spc="0" normalizeH="0" baseline="0" noProof="0">
                <a:ln>
                  <a:noFill/>
                </a:ln>
                <a:solidFill>
                  <a:srgbClr val="ED1611"/>
                </a:solidFill>
                <a:effectLst/>
                <a:uLnTx/>
                <a:uFillTx/>
                <a:ea typeface="黑体" panose="02010609060101010101" pitchFamily="49" charset="-122"/>
              </a:rPr>
              <a:t>计算机能够直接识别</a:t>
            </a:r>
            <a:r>
              <a:rPr kumimoji="0" lang="en-US" altLang="zh-CN" sz="2000" b="1" i="0" u="none" strike="noStrike" kern="0" cap="none" spc="0" normalizeH="0" baseline="0" noProof="0">
                <a:ln>
                  <a:noFill/>
                </a:ln>
                <a:solidFill>
                  <a:srgbClr val="ED1611"/>
                </a:solidFill>
                <a:effectLst/>
                <a:uLnTx/>
                <a:uFillTx/>
                <a:ea typeface="黑体" panose="02010609060101010101" pitchFamily="49" charset="-122"/>
              </a:rPr>
              <a:t>hello.c</a:t>
            </a:r>
            <a:r>
              <a:rPr kumimoji="0" lang="zh-CN" altLang="en-US" sz="2000" b="1" i="0" u="none" strike="noStrike" kern="0" cap="none" spc="0" normalizeH="0" baseline="0" noProof="0">
                <a:ln>
                  <a:noFill/>
                </a:ln>
                <a:solidFill>
                  <a:srgbClr val="ED1611"/>
                </a:solidFill>
                <a:effectLst/>
                <a:uLnTx/>
                <a:uFillTx/>
                <a:ea typeface="黑体" panose="02010609060101010101" pitchFamily="49" charset="-122"/>
              </a:rPr>
              <a:t>源程序吗？</a:t>
            </a:r>
          </a:p>
        </p:txBody>
      </p:sp>
      <p:sp>
        <p:nvSpPr>
          <p:cNvPr id="26" name="AutoShape 15"/>
          <p:cNvSpPr>
            <a:spLocks noChangeArrowheads="1"/>
          </p:cNvSpPr>
          <p:nvPr/>
        </p:nvSpPr>
        <p:spPr bwMode="auto">
          <a:xfrm>
            <a:off x="339725" y="4279900"/>
            <a:ext cx="4705350" cy="944563"/>
          </a:xfrm>
          <a:prstGeom prst="cloudCallout">
            <a:avLst>
              <a:gd name="adj1" fmla="val 37208"/>
              <a:gd name="adj2" fmla="val 15843"/>
            </a:avLst>
          </a:prstGeom>
          <a:solidFill>
            <a:srgbClr val="FFFFFF"/>
          </a:solidFill>
          <a:ln w="9525">
            <a:solidFill>
              <a:srgbClr val="BBE0E3"/>
            </a:solidFill>
            <a:miter lim="800000"/>
          </a:ln>
        </p:spPr>
        <p:txBody>
          <a:bodyPr lIns="0" tIns="0" rIns="0" bIns="0">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zh-CN" altLang="en-US" sz="2000" b="1" i="0" u="none" strike="noStrike" kern="0" cap="none" spc="0" normalizeH="0" baseline="0" noProof="0">
                <a:ln>
                  <a:noFill/>
                </a:ln>
                <a:solidFill>
                  <a:srgbClr val="333399"/>
                </a:solidFill>
                <a:effectLst/>
                <a:uLnTx/>
                <a:uFillTx/>
                <a:latin typeface="黑体" panose="02010609060101010101" pitchFamily="49" charset="-122"/>
                <a:ea typeface="黑体" panose="02010609060101010101" pitchFamily="49" charset="-122"/>
              </a:rPr>
              <a:t>不能，需要转换为机器语言代码</a:t>
            </a:r>
            <a:r>
              <a:rPr kumimoji="0" lang="en-US" altLang="zh-CN" sz="2000" b="1" i="0" u="none" strike="noStrike" kern="0" cap="none" spc="0" normalizeH="0" baseline="0" noProof="0">
                <a:ln>
                  <a:noFill/>
                </a:ln>
                <a:solidFill>
                  <a:srgbClr val="333399"/>
                </a:solidFill>
                <a:effectLst/>
                <a:uLnTx/>
                <a:uFillTx/>
                <a:latin typeface="黑体" panose="02010609060101010101" pitchFamily="49" charset="-122"/>
                <a:ea typeface="黑体" panose="02010609060101010101" pitchFamily="49" charset="-122"/>
              </a:rPr>
              <a:t>! </a:t>
            </a:r>
            <a:r>
              <a:rPr kumimoji="0" lang="zh-CN" altLang="en-US" sz="2000" b="1" i="0" u="none" strike="noStrike" kern="0" cap="none" spc="0" normalizeH="0" baseline="0" noProof="0">
                <a:ln>
                  <a:noFill/>
                </a:ln>
                <a:solidFill>
                  <a:srgbClr val="333399"/>
                </a:solidFill>
                <a:effectLst/>
                <a:uLnTx/>
                <a:uFillTx/>
                <a:latin typeface="黑体" panose="02010609060101010101" pitchFamily="49" charset="-122"/>
                <a:ea typeface="黑体" panose="02010609060101010101" pitchFamily="49" charset="-122"/>
              </a:rPr>
              <a:t>即：编译、汇编等</a:t>
            </a:r>
          </a:p>
        </p:txBody>
      </p:sp>
      <p:sp>
        <p:nvSpPr>
          <p:cNvPr id="27" name="Text Box 16"/>
          <p:cNvSpPr txBox="1">
            <a:spLocks noChangeArrowheads="1"/>
          </p:cNvSpPr>
          <p:nvPr/>
        </p:nvSpPr>
        <p:spPr bwMode="auto">
          <a:xfrm>
            <a:off x="217488" y="3324225"/>
            <a:ext cx="2743200" cy="762000"/>
          </a:xfrm>
          <a:prstGeom prst="rect">
            <a:avLst/>
          </a:prstGeom>
          <a:noFill/>
          <a:ln w="9525">
            <a:noFill/>
            <a:miter lim="800000"/>
          </a:ln>
        </p:spPr>
        <p:txBody>
          <a:bodyPr>
            <a:spAutoFit/>
          </a:bodyPr>
          <a:lstStyle/>
          <a:p>
            <a:pPr eaLnBrk="0" hangingPunct="0">
              <a:spcBef>
                <a:spcPct val="20000"/>
              </a:spcBef>
            </a:pPr>
            <a:r>
              <a:rPr lang="zh-CN" altLang="en-US" sz="2000" b="1">
                <a:solidFill>
                  <a:srgbClr val="CC3300"/>
                </a:solidFill>
                <a:ea typeface="黑体" panose="02010609060101010101" pitchFamily="49" charset="-122"/>
                <a:cs typeface="Arial" panose="020B0604020202020204" pitchFamily="34" charset="0"/>
              </a:rPr>
              <a:t>程序的功能是：</a:t>
            </a:r>
          </a:p>
          <a:p>
            <a:pPr eaLnBrk="0" hangingPunct="0">
              <a:spcBef>
                <a:spcPct val="20000"/>
              </a:spcBef>
            </a:pPr>
            <a:r>
              <a:rPr lang="zh-CN" altLang="en-US" sz="2000" b="1">
                <a:solidFill>
                  <a:srgbClr val="CC3300"/>
                </a:solidFill>
                <a:ea typeface="黑体" panose="02010609060101010101" pitchFamily="49" charset="-122"/>
                <a:cs typeface="Arial" panose="020B0604020202020204" pitchFamily="34" charset="0"/>
              </a:rPr>
              <a:t>输出“</a:t>
            </a:r>
            <a:r>
              <a:rPr lang="en-US" altLang="zh-CN" sz="2000" b="1">
                <a:solidFill>
                  <a:srgbClr val="CC3300"/>
                </a:solidFill>
                <a:ea typeface="黑体" panose="02010609060101010101" pitchFamily="49" charset="-122"/>
                <a:cs typeface="Arial" panose="020B0604020202020204" pitchFamily="34" charset="0"/>
              </a:rPr>
              <a:t>hello,world”</a:t>
            </a:r>
          </a:p>
        </p:txBody>
      </p:sp>
      <p:pic>
        <p:nvPicPr>
          <p:cNvPr id="28" name="Picture 11"/>
          <p:cNvPicPr>
            <a:picLocks noChangeAspect="1" noChangeArrowheads="1"/>
          </p:cNvPicPr>
          <p:nvPr/>
        </p:nvPicPr>
        <p:blipFill>
          <a:blip r:embed="rId2"/>
          <a:srcRect/>
          <a:stretch>
            <a:fillRect/>
          </a:stretch>
        </p:blipFill>
        <p:spPr bwMode="auto">
          <a:xfrm>
            <a:off x="0" y="4014788"/>
            <a:ext cx="9144000" cy="2843212"/>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blinds(horizontal)">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2"/>
          <p:cNvSpPr txBox="1">
            <a:spLocks noChangeArrowheads="1"/>
          </p:cNvSpPr>
          <p:nvPr/>
        </p:nvSpPr>
        <p:spPr bwMode="auto">
          <a:xfrm>
            <a:off x="611188" y="223838"/>
            <a:ext cx="5629275" cy="538162"/>
          </a:xfrm>
          <a:prstGeom prst="rect">
            <a:avLst/>
          </a:prstGeom>
          <a:noFill/>
          <a:ln w="9525">
            <a:noFill/>
            <a:miter lim="800000"/>
          </a:ln>
        </p:spPr>
        <p:txBody>
          <a:bodyPr vert="horz" wrap="square" lIns="63500" tIns="25400" rIns="63500" bIns="25400" numCol="1" anchor="t"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en-US" altLang="zh-CN" sz="3200" dirty="0" smtClean="0"/>
              <a:t>Hello</a:t>
            </a:r>
            <a:r>
              <a:rPr lang="zh-CN" altLang="en-US" sz="3200" dirty="0" smtClean="0"/>
              <a:t>程序的数据流动过程</a:t>
            </a:r>
          </a:p>
        </p:txBody>
      </p:sp>
      <p:pic>
        <p:nvPicPr>
          <p:cNvPr id="135" name="Picture 5"/>
          <p:cNvPicPr>
            <a:picLocks noChangeAspect="1" noChangeArrowheads="1"/>
          </p:cNvPicPr>
          <p:nvPr/>
        </p:nvPicPr>
        <p:blipFill>
          <a:blip r:embed="rId3"/>
          <a:srcRect/>
          <a:stretch>
            <a:fillRect/>
          </a:stretch>
        </p:blipFill>
        <p:spPr bwMode="auto">
          <a:xfrm>
            <a:off x="0" y="1089025"/>
            <a:ext cx="8535988" cy="4981575"/>
          </a:xfrm>
          <a:prstGeom prst="rect">
            <a:avLst/>
          </a:prstGeom>
          <a:noFill/>
          <a:ln w="9525">
            <a:noFill/>
            <a:miter lim="800000"/>
            <a:headEnd/>
            <a:tailEnd/>
          </a:ln>
        </p:spPr>
      </p:pic>
      <p:sp>
        <p:nvSpPr>
          <p:cNvPr id="136" name="Line 8"/>
          <p:cNvSpPr>
            <a:spLocks noChangeShapeType="1"/>
          </p:cNvSpPr>
          <p:nvPr/>
        </p:nvSpPr>
        <p:spPr bwMode="auto">
          <a:xfrm flipV="1">
            <a:off x="1646238" y="3968750"/>
            <a:ext cx="0" cy="609600"/>
          </a:xfrm>
          <a:prstGeom prst="line">
            <a:avLst/>
          </a:prstGeom>
          <a:noFill/>
          <a:ln w="38100">
            <a:solidFill>
              <a:srgbClr val="CC3300"/>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7" name="Line 9"/>
          <p:cNvSpPr>
            <a:spLocks noChangeShapeType="1"/>
          </p:cNvSpPr>
          <p:nvPr/>
        </p:nvSpPr>
        <p:spPr bwMode="auto">
          <a:xfrm>
            <a:off x="1646238" y="4014788"/>
            <a:ext cx="2974975" cy="0"/>
          </a:xfrm>
          <a:prstGeom prst="line">
            <a:avLst/>
          </a:prstGeom>
          <a:noFill/>
          <a:ln w="38100">
            <a:solidFill>
              <a:srgbClr val="CC3300"/>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8" name="Line 10"/>
          <p:cNvSpPr>
            <a:spLocks noChangeShapeType="1"/>
          </p:cNvSpPr>
          <p:nvPr/>
        </p:nvSpPr>
        <p:spPr bwMode="auto">
          <a:xfrm flipV="1">
            <a:off x="4572000" y="3338513"/>
            <a:ext cx="0" cy="625475"/>
          </a:xfrm>
          <a:prstGeom prst="line">
            <a:avLst/>
          </a:prstGeom>
          <a:noFill/>
          <a:ln w="38100">
            <a:solidFill>
              <a:srgbClr val="CC3300"/>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9" name="Line 11"/>
          <p:cNvSpPr>
            <a:spLocks noChangeShapeType="1"/>
          </p:cNvSpPr>
          <p:nvPr/>
        </p:nvSpPr>
        <p:spPr bwMode="auto">
          <a:xfrm flipH="1" flipV="1">
            <a:off x="2006600" y="3159125"/>
            <a:ext cx="2147888" cy="28575"/>
          </a:xfrm>
          <a:prstGeom prst="line">
            <a:avLst/>
          </a:prstGeom>
          <a:noFill/>
          <a:ln w="38100">
            <a:solidFill>
              <a:srgbClr val="CC3300"/>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0" name="Line 12"/>
          <p:cNvSpPr>
            <a:spLocks noChangeShapeType="1"/>
          </p:cNvSpPr>
          <p:nvPr/>
        </p:nvSpPr>
        <p:spPr bwMode="auto">
          <a:xfrm flipV="1">
            <a:off x="2006600" y="2438400"/>
            <a:ext cx="0" cy="739775"/>
          </a:xfrm>
          <a:prstGeom prst="line">
            <a:avLst/>
          </a:prstGeom>
          <a:noFill/>
          <a:ln w="38100">
            <a:solidFill>
              <a:srgbClr val="CC3300"/>
            </a:solidFill>
            <a:miter lim="800000"/>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41" name="Group 14"/>
          <p:cNvGrpSpPr/>
          <p:nvPr/>
        </p:nvGrpSpPr>
        <p:grpSpPr bwMode="auto">
          <a:xfrm>
            <a:off x="1511300" y="4554538"/>
            <a:ext cx="1190625" cy="1268412"/>
            <a:chOff x="1051" y="2980"/>
            <a:chExt cx="750" cy="799"/>
          </a:xfrm>
        </p:grpSpPr>
        <p:sp>
          <p:nvSpPr>
            <p:cNvPr id="142" name="Line 7"/>
            <p:cNvSpPr>
              <a:spLocks noChangeShapeType="1"/>
            </p:cNvSpPr>
            <p:nvPr/>
          </p:nvSpPr>
          <p:spPr bwMode="auto">
            <a:xfrm flipH="1" flipV="1">
              <a:off x="1134" y="2980"/>
              <a:ext cx="256" cy="330"/>
            </a:xfrm>
            <a:prstGeom prst="line">
              <a:avLst/>
            </a:prstGeom>
            <a:noFill/>
            <a:ln w="38100">
              <a:solidFill>
                <a:srgbClr val="CC3300"/>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3" name="Text Box 13"/>
            <p:cNvSpPr txBox="1">
              <a:spLocks noChangeArrowheads="1"/>
            </p:cNvSpPr>
            <p:nvPr/>
          </p:nvSpPr>
          <p:spPr bwMode="auto">
            <a:xfrm>
              <a:off x="1051" y="3548"/>
              <a:ext cx="750" cy="231"/>
            </a:xfrm>
            <a:prstGeom prst="rect">
              <a:avLst/>
            </a:prstGeom>
            <a:no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rgbClr val="CC3300"/>
                  </a:solidFill>
                  <a:effectLst/>
                  <a:uLnTx/>
                  <a:uFillTx/>
                  <a:cs typeface="Arial" panose="020B0604020202020204" pitchFamily="34" charset="0"/>
                </a:rPr>
                <a:t>“hello”</a:t>
              </a:r>
            </a:p>
          </p:txBody>
        </p:sp>
      </p:grpSp>
      <p:sp>
        <p:nvSpPr>
          <p:cNvPr id="144" name="Line 15"/>
          <p:cNvSpPr>
            <a:spLocks noChangeShapeType="1"/>
          </p:cNvSpPr>
          <p:nvPr/>
        </p:nvSpPr>
        <p:spPr bwMode="auto">
          <a:xfrm flipV="1">
            <a:off x="2232025" y="2259013"/>
            <a:ext cx="0" cy="596900"/>
          </a:xfrm>
          <a:prstGeom prst="line">
            <a:avLst/>
          </a:prstGeom>
          <a:noFill/>
          <a:ln w="38100">
            <a:solidFill>
              <a:srgbClr val="CC3300"/>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5" name="Line 16"/>
          <p:cNvSpPr>
            <a:spLocks noChangeShapeType="1"/>
          </p:cNvSpPr>
          <p:nvPr/>
        </p:nvSpPr>
        <p:spPr bwMode="auto">
          <a:xfrm flipH="1" flipV="1">
            <a:off x="2185988" y="2843213"/>
            <a:ext cx="4340225" cy="14287"/>
          </a:xfrm>
          <a:prstGeom prst="line">
            <a:avLst/>
          </a:prstGeom>
          <a:noFill/>
          <a:ln w="38100">
            <a:solidFill>
              <a:srgbClr val="CC3300"/>
            </a:solidFill>
            <a:miter lim="800000"/>
            <a:head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6" name="Line 17"/>
          <p:cNvSpPr>
            <a:spLocks noChangeShapeType="1"/>
          </p:cNvSpPr>
          <p:nvPr/>
        </p:nvSpPr>
        <p:spPr bwMode="auto">
          <a:xfrm flipV="1">
            <a:off x="5741988" y="3910013"/>
            <a:ext cx="0" cy="625475"/>
          </a:xfrm>
          <a:prstGeom prst="line">
            <a:avLst/>
          </a:prstGeom>
          <a:noFill/>
          <a:ln w="38100">
            <a:solidFill>
              <a:srgbClr val="0066CC"/>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7" name="Line 18"/>
          <p:cNvSpPr>
            <a:spLocks noChangeShapeType="1"/>
          </p:cNvSpPr>
          <p:nvPr/>
        </p:nvSpPr>
        <p:spPr bwMode="auto">
          <a:xfrm>
            <a:off x="4751388" y="3932238"/>
            <a:ext cx="1031875" cy="0"/>
          </a:xfrm>
          <a:prstGeom prst="line">
            <a:avLst/>
          </a:prstGeom>
          <a:noFill/>
          <a:ln w="38100">
            <a:solidFill>
              <a:srgbClr val="0066CC"/>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8" name="Line 19"/>
          <p:cNvSpPr>
            <a:spLocks noChangeShapeType="1"/>
          </p:cNvSpPr>
          <p:nvPr/>
        </p:nvSpPr>
        <p:spPr bwMode="auto">
          <a:xfrm flipV="1">
            <a:off x="4751388" y="3319463"/>
            <a:ext cx="0" cy="625475"/>
          </a:xfrm>
          <a:prstGeom prst="line">
            <a:avLst/>
          </a:prstGeom>
          <a:noFill/>
          <a:ln w="38100">
            <a:solidFill>
              <a:srgbClr val="0066CC"/>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9" name="Line 20"/>
          <p:cNvSpPr>
            <a:spLocks noChangeShapeType="1"/>
          </p:cNvSpPr>
          <p:nvPr/>
        </p:nvSpPr>
        <p:spPr bwMode="auto">
          <a:xfrm flipH="1" flipV="1">
            <a:off x="5021263" y="3203575"/>
            <a:ext cx="1566862" cy="28575"/>
          </a:xfrm>
          <a:prstGeom prst="line">
            <a:avLst/>
          </a:prstGeom>
          <a:noFill/>
          <a:ln w="38100">
            <a:solidFill>
              <a:srgbClr val="0066CC"/>
            </a:solidFill>
            <a:miter lim="800000"/>
            <a:head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0" name="Text Box 21"/>
          <p:cNvSpPr txBox="1">
            <a:spLocks noChangeArrowheads="1"/>
          </p:cNvSpPr>
          <p:nvPr/>
        </p:nvSpPr>
        <p:spPr bwMode="auto">
          <a:xfrm>
            <a:off x="6157913" y="5446713"/>
            <a:ext cx="1944687" cy="779462"/>
          </a:xfrm>
          <a:prstGeom prst="rect">
            <a:avLst/>
          </a:prstGeom>
          <a:solidFill>
            <a:srgbClr val="FFFFFF"/>
          </a:solid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rgbClr val="0066CC"/>
                </a:solidFill>
                <a:effectLst>
                  <a:outerShdw blurRad="38100" dist="38100" dir="2700000" algn="tl">
                    <a:srgbClr val="C0C0C0"/>
                  </a:outerShdw>
                </a:effectLst>
                <a:uLnTx/>
                <a:uFillTx/>
                <a:cs typeface="Arial" panose="020B0604020202020204" pitchFamily="34" charset="0"/>
              </a:rPr>
              <a:t>Hello</a:t>
            </a:r>
            <a:r>
              <a:rPr kumimoji="0" lang="zh-CN" altLang="en-US" sz="1800" b="1" i="0" u="none" strike="noStrike" kern="0" cap="none" spc="0" normalizeH="0" baseline="0" noProof="0">
                <a:ln>
                  <a:noFill/>
                </a:ln>
                <a:solidFill>
                  <a:srgbClr val="0066CC"/>
                </a:solidFill>
                <a:effectLst>
                  <a:outerShdw blurRad="38100" dist="38100" dir="2700000" algn="tl">
                    <a:srgbClr val="C0C0C0"/>
                  </a:outerShdw>
                </a:effectLst>
                <a:uLnTx/>
                <a:uFillTx/>
                <a:cs typeface="Arial" panose="020B0604020202020204" pitchFamily="34" charset="0"/>
              </a:rPr>
              <a:t>可执行文件</a:t>
            </a:r>
          </a:p>
          <a:p>
            <a:pPr marL="0" marR="0" lvl="0" indent="0" algn="ctr" defTabSz="914400" eaLnBrk="0" fontAlgn="auto" latinLnBrk="0" hangingPunct="0">
              <a:lnSpc>
                <a:spcPct val="100000"/>
              </a:lnSpc>
              <a:spcBef>
                <a:spcPct val="50000"/>
              </a:spcBef>
              <a:spcAft>
                <a:spcPts val="0"/>
              </a:spcAft>
              <a:buClrTx/>
              <a:buSzTx/>
              <a:buFontTx/>
              <a:buNone/>
              <a:defRPr/>
            </a:pPr>
            <a:endParaRPr kumimoji="0" lang="zh-CN" altLang="en-US" sz="1800" b="1" i="0" u="none" strike="noStrike" kern="0" cap="none" spc="0" normalizeH="0" baseline="0" noProof="0">
              <a:ln>
                <a:noFill/>
              </a:ln>
              <a:solidFill>
                <a:srgbClr val="333399"/>
              </a:solidFill>
              <a:effectLst/>
              <a:uLnTx/>
              <a:uFillTx/>
              <a:cs typeface="Arial" panose="020B0604020202020204" pitchFamily="34" charset="0"/>
            </a:endParaRPr>
          </a:p>
        </p:txBody>
      </p:sp>
      <p:sp>
        <p:nvSpPr>
          <p:cNvPr id="151" name="Text Box 23"/>
          <p:cNvSpPr txBox="1">
            <a:spLocks noChangeArrowheads="1"/>
          </p:cNvSpPr>
          <p:nvPr/>
        </p:nvSpPr>
        <p:spPr bwMode="auto">
          <a:xfrm>
            <a:off x="4113213" y="1082675"/>
            <a:ext cx="3789362" cy="1006429"/>
          </a:xfrm>
          <a:prstGeom prst="rect">
            <a:avLst/>
          </a:prstGeom>
          <a:noFill/>
          <a:ln w="9525">
            <a:noFill/>
            <a:miter lim="800000"/>
          </a:ln>
        </p:spPr>
        <p:txBody>
          <a:bodyPr>
            <a:spAutoFit/>
          </a:bodyPr>
          <a:lstStyle/>
          <a:p>
            <a:pPr algn="l" eaLnBrk="0" hangingPunct="0">
              <a:spcBef>
                <a:spcPct val="15000"/>
              </a:spcBef>
            </a:pPr>
            <a:r>
              <a:rPr lang="en-US" altLang="zh-CN" sz="1800" b="1" dirty="0">
                <a:solidFill>
                  <a:srgbClr val="CC3300"/>
                </a:solidFill>
                <a:ea typeface="黑体" panose="02010609060101010101" pitchFamily="49" charset="-122"/>
              </a:rPr>
              <a:t>Red</a:t>
            </a:r>
            <a:r>
              <a:rPr lang="zh-CN" altLang="en-US" sz="1800" b="1" dirty="0">
                <a:solidFill>
                  <a:srgbClr val="CC3300"/>
                </a:solidFill>
                <a:ea typeface="黑体" panose="02010609060101010101" pitchFamily="49" charset="-122"/>
              </a:rPr>
              <a:t>：</a:t>
            </a:r>
            <a:r>
              <a:rPr lang="en-US" altLang="zh-CN" sz="1800" b="1" dirty="0">
                <a:solidFill>
                  <a:srgbClr val="CC3300"/>
                </a:solidFill>
                <a:ea typeface="黑体" panose="02010609060101010101" pitchFamily="49" charset="-122"/>
              </a:rPr>
              <a:t>shell</a:t>
            </a:r>
            <a:r>
              <a:rPr lang="zh-CN" altLang="en-US" sz="1800" b="1" dirty="0">
                <a:solidFill>
                  <a:srgbClr val="CC3300"/>
                </a:solidFill>
                <a:ea typeface="黑体" panose="02010609060101010101" pitchFamily="49" charset="-122"/>
              </a:rPr>
              <a:t>命令行处理</a:t>
            </a:r>
          </a:p>
          <a:p>
            <a:pPr algn="l" eaLnBrk="0" hangingPunct="0">
              <a:spcBef>
                <a:spcPct val="15000"/>
              </a:spcBef>
            </a:pPr>
            <a:r>
              <a:rPr lang="en-US" altLang="zh-CN" sz="1800" b="1" dirty="0">
                <a:solidFill>
                  <a:srgbClr val="0066CC"/>
                </a:solidFill>
                <a:ea typeface="黑体" panose="02010609060101010101" pitchFamily="49" charset="-122"/>
              </a:rPr>
              <a:t>Blue</a:t>
            </a:r>
            <a:r>
              <a:rPr lang="zh-CN" altLang="en-US" sz="1800" b="1" dirty="0">
                <a:solidFill>
                  <a:srgbClr val="0066CC"/>
                </a:solidFill>
                <a:ea typeface="黑体" panose="02010609060101010101" pitchFamily="49" charset="-122"/>
              </a:rPr>
              <a:t>：可执行文件加载</a:t>
            </a:r>
          </a:p>
          <a:p>
            <a:pPr algn="l" eaLnBrk="0" hangingPunct="0">
              <a:spcBef>
                <a:spcPct val="15000"/>
              </a:spcBef>
            </a:pPr>
            <a:r>
              <a:rPr lang="en-US" altLang="zh-CN" sz="1800" b="1" dirty="0">
                <a:solidFill>
                  <a:srgbClr val="008000"/>
                </a:solidFill>
                <a:ea typeface="黑体" panose="02010609060101010101" pitchFamily="49" charset="-122"/>
              </a:rPr>
              <a:t>Cyan</a:t>
            </a:r>
            <a:r>
              <a:rPr lang="zh-CN" altLang="en-US" sz="1800" b="1" dirty="0">
                <a:solidFill>
                  <a:srgbClr val="008000"/>
                </a:solidFill>
                <a:ea typeface="黑体" panose="02010609060101010101" pitchFamily="49" charset="-122"/>
              </a:rPr>
              <a:t>：</a:t>
            </a:r>
            <a:r>
              <a:rPr lang="en-US" altLang="zh-CN" sz="1800" b="1" dirty="0">
                <a:solidFill>
                  <a:srgbClr val="008000"/>
                </a:solidFill>
                <a:ea typeface="黑体" panose="02010609060101010101" pitchFamily="49" charset="-122"/>
              </a:rPr>
              <a:t>hello</a:t>
            </a:r>
            <a:r>
              <a:rPr lang="zh-CN" altLang="en-US" sz="1800" b="1" dirty="0">
                <a:solidFill>
                  <a:srgbClr val="008000"/>
                </a:solidFill>
                <a:ea typeface="黑体" panose="02010609060101010101" pitchFamily="49" charset="-122"/>
              </a:rPr>
              <a:t>程序执行过程</a:t>
            </a:r>
          </a:p>
        </p:txBody>
      </p:sp>
      <p:sp>
        <p:nvSpPr>
          <p:cNvPr id="152" name="Text Box 25"/>
          <p:cNvSpPr txBox="1">
            <a:spLocks noChangeArrowheads="1"/>
          </p:cNvSpPr>
          <p:nvPr/>
        </p:nvSpPr>
        <p:spPr bwMode="auto">
          <a:xfrm>
            <a:off x="7532688" y="2600325"/>
            <a:ext cx="1030287" cy="336550"/>
          </a:xfrm>
          <a:prstGeom prst="rect">
            <a:avLst/>
          </a:prstGeom>
          <a:noFill/>
          <a:ln w="9525">
            <a:noFill/>
            <a:miter lim="800000"/>
          </a:ln>
        </p:spPr>
        <p:txBody>
          <a:bodyPr>
            <a:spAutoFit/>
          </a:bodyPr>
          <a:lstStyle/>
          <a:p>
            <a:pPr algn="ctr" eaLnBrk="0" hangingPunct="0">
              <a:spcBef>
                <a:spcPct val="50000"/>
              </a:spcBef>
            </a:pPr>
            <a:r>
              <a:rPr lang="en-US" altLang="zh-CN" sz="1600" b="1">
                <a:solidFill>
                  <a:srgbClr val="CC3300"/>
                </a:solidFill>
                <a:cs typeface="Arial" panose="020B0604020202020204" pitchFamily="34" charset="0"/>
              </a:rPr>
              <a:t>“hello”</a:t>
            </a:r>
          </a:p>
        </p:txBody>
      </p:sp>
      <p:sp>
        <p:nvSpPr>
          <p:cNvPr id="153" name="Text Box 26"/>
          <p:cNvSpPr txBox="1">
            <a:spLocks noChangeArrowheads="1"/>
          </p:cNvSpPr>
          <p:nvPr/>
        </p:nvSpPr>
        <p:spPr bwMode="auto">
          <a:xfrm>
            <a:off x="7489825" y="3019425"/>
            <a:ext cx="1654175" cy="336550"/>
          </a:xfrm>
          <a:prstGeom prst="rect">
            <a:avLst/>
          </a:prstGeom>
          <a:no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en-US" altLang="zh-CN" sz="1600" b="1" i="0" u="none" strike="noStrike" kern="0" cap="none" spc="0" normalizeH="0" baseline="0" noProof="0">
                <a:ln>
                  <a:noFill/>
                </a:ln>
                <a:solidFill>
                  <a:srgbClr val="333399"/>
                </a:solidFill>
                <a:effectLst/>
                <a:uLnTx/>
                <a:uFillTx/>
                <a:cs typeface="Arial" panose="020B0604020202020204" pitchFamily="34" charset="0"/>
              </a:rPr>
              <a:t>“hello,world/n”</a:t>
            </a:r>
          </a:p>
        </p:txBody>
      </p:sp>
      <p:sp>
        <p:nvSpPr>
          <p:cNvPr id="154" name="Text Box 27"/>
          <p:cNvSpPr txBox="1">
            <a:spLocks noChangeArrowheads="1"/>
          </p:cNvSpPr>
          <p:nvPr/>
        </p:nvSpPr>
        <p:spPr bwMode="auto">
          <a:xfrm>
            <a:off x="2857500" y="5445125"/>
            <a:ext cx="2090738" cy="400110"/>
          </a:xfrm>
          <a:prstGeom prst="rect">
            <a:avLst/>
          </a:prstGeom>
          <a:noFill/>
          <a:ln w="9525">
            <a:noFill/>
            <a:miter lim="800000"/>
          </a:ln>
        </p:spPr>
        <p:txBody>
          <a:bodyPr>
            <a:spAutoFit/>
          </a:bodyPr>
          <a:lstStyle/>
          <a:p>
            <a:pPr algn="ctr" eaLnBrk="0" hangingPunct="0">
              <a:spcBef>
                <a:spcPct val="50000"/>
              </a:spcBef>
            </a:pPr>
            <a:r>
              <a:rPr lang="en-US" altLang="zh-CN" sz="2000" b="1" dirty="0">
                <a:solidFill>
                  <a:srgbClr val="008000"/>
                </a:solidFill>
                <a:cs typeface="Arial" panose="020B0604020202020204" pitchFamily="34" charset="0"/>
              </a:rPr>
              <a:t>“</a:t>
            </a:r>
            <a:r>
              <a:rPr lang="en-US" altLang="zh-CN" sz="2000" b="1" dirty="0" err="1">
                <a:solidFill>
                  <a:srgbClr val="008000"/>
                </a:solidFill>
                <a:cs typeface="Arial" panose="020B0604020202020204" pitchFamily="34" charset="0"/>
              </a:rPr>
              <a:t>hello,world</a:t>
            </a:r>
            <a:r>
              <a:rPr lang="en-US" altLang="zh-CN" sz="2000" b="1" dirty="0">
                <a:solidFill>
                  <a:srgbClr val="008000"/>
                </a:solidFill>
                <a:cs typeface="Arial" panose="020B0604020202020204" pitchFamily="34" charset="0"/>
              </a:rPr>
              <a:t>/n”</a:t>
            </a:r>
          </a:p>
        </p:txBody>
      </p:sp>
      <p:sp>
        <p:nvSpPr>
          <p:cNvPr id="155" name="Line 29"/>
          <p:cNvSpPr>
            <a:spLocks noChangeShapeType="1"/>
          </p:cNvSpPr>
          <p:nvPr/>
        </p:nvSpPr>
        <p:spPr bwMode="auto">
          <a:xfrm flipH="1" flipV="1">
            <a:off x="2149475" y="3062288"/>
            <a:ext cx="4427538" cy="14287"/>
          </a:xfrm>
          <a:prstGeom prst="line">
            <a:avLst/>
          </a:prstGeom>
          <a:noFill/>
          <a:ln w="38100">
            <a:solidFill>
              <a:srgbClr val="008000"/>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6" name="Line 30"/>
          <p:cNvSpPr>
            <a:spLocks noChangeShapeType="1"/>
          </p:cNvSpPr>
          <p:nvPr/>
        </p:nvSpPr>
        <p:spPr bwMode="auto">
          <a:xfrm flipV="1">
            <a:off x="2120900" y="2300288"/>
            <a:ext cx="0" cy="739775"/>
          </a:xfrm>
          <a:prstGeom prst="line">
            <a:avLst/>
          </a:prstGeom>
          <a:noFill/>
          <a:ln w="38100">
            <a:solidFill>
              <a:srgbClr val="008000"/>
            </a:solidFill>
            <a:miter lim="800000"/>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7" name="Line 31"/>
          <p:cNvSpPr>
            <a:spLocks noChangeShapeType="1"/>
          </p:cNvSpPr>
          <p:nvPr/>
        </p:nvSpPr>
        <p:spPr bwMode="auto">
          <a:xfrm flipH="1" flipV="1">
            <a:off x="1773238" y="2295525"/>
            <a:ext cx="0" cy="1014413"/>
          </a:xfrm>
          <a:prstGeom prst="line">
            <a:avLst/>
          </a:prstGeom>
          <a:noFill/>
          <a:ln w="38100">
            <a:solidFill>
              <a:srgbClr val="008000"/>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8" name="Line 32"/>
          <p:cNvSpPr>
            <a:spLocks noChangeShapeType="1"/>
          </p:cNvSpPr>
          <p:nvPr/>
        </p:nvSpPr>
        <p:spPr bwMode="auto">
          <a:xfrm flipH="1" flipV="1">
            <a:off x="1849438" y="3322638"/>
            <a:ext cx="2351087" cy="28575"/>
          </a:xfrm>
          <a:prstGeom prst="line">
            <a:avLst/>
          </a:prstGeom>
          <a:noFill/>
          <a:ln w="38100">
            <a:solidFill>
              <a:srgbClr val="008000"/>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9" name="Line 34"/>
          <p:cNvSpPr>
            <a:spLocks noChangeShapeType="1"/>
          </p:cNvSpPr>
          <p:nvPr/>
        </p:nvSpPr>
        <p:spPr bwMode="auto">
          <a:xfrm flipV="1">
            <a:off x="4195763" y="3338513"/>
            <a:ext cx="0" cy="465137"/>
          </a:xfrm>
          <a:prstGeom prst="line">
            <a:avLst/>
          </a:prstGeom>
          <a:noFill/>
          <a:ln w="38100">
            <a:solidFill>
              <a:srgbClr val="008000"/>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0" name="Line 35"/>
          <p:cNvSpPr>
            <a:spLocks noChangeShapeType="1"/>
          </p:cNvSpPr>
          <p:nvPr/>
        </p:nvSpPr>
        <p:spPr bwMode="auto">
          <a:xfrm>
            <a:off x="3395663" y="3805238"/>
            <a:ext cx="798512" cy="0"/>
          </a:xfrm>
          <a:prstGeom prst="line">
            <a:avLst/>
          </a:prstGeom>
          <a:noFill/>
          <a:ln w="38100">
            <a:solidFill>
              <a:srgbClr val="008000"/>
            </a:solidFill>
            <a:miter lim="800000"/>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1" name="Line 37"/>
          <p:cNvSpPr>
            <a:spLocks noChangeShapeType="1"/>
          </p:cNvSpPr>
          <p:nvPr/>
        </p:nvSpPr>
        <p:spPr bwMode="auto">
          <a:xfrm flipV="1">
            <a:off x="3381375" y="3786188"/>
            <a:ext cx="0" cy="741362"/>
          </a:xfrm>
          <a:prstGeom prst="line">
            <a:avLst/>
          </a:prstGeom>
          <a:noFill/>
          <a:ln w="38100">
            <a:solidFill>
              <a:srgbClr val="008000"/>
            </a:solidFill>
            <a:miter lim="800000"/>
            <a:head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2" name="Text Box 38"/>
          <p:cNvSpPr txBox="1">
            <a:spLocks noChangeArrowheads="1"/>
          </p:cNvSpPr>
          <p:nvPr/>
        </p:nvSpPr>
        <p:spPr bwMode="auto">
          <a:xfrm>
            <a:off x="598488" y="6229350"/>
            <a:ext cx="7199312" cy="369332"/>
          </a:xfrm>
          <a:prstGeom prst="rect">
            <a:avLst/>
          </a:prstGeom>
          <a:noFill/>
          <a:ln w="9525">
            <a:noFill/>
            <a:miter lim="800000"/>
          </a:ln>
        </p:spPr>
        <p:txBody>
          <a:bodyPr>
            <a:spAutoFit/>
          </a:bodyPr>
          <a:lstStyle/>
          <a:p>
            <a:pPr algn="l" eaLnBrk="0" hangingPunct="0">
              <a:spcBef>
                <a:spcPct val="50000"/>
              </a:spcBef>
            </a:pPr>
            <a:r>
              <a:rPr lang="zh-CN" altLang="en-US" sz="1800" b="1" dirty="0">
                <a:solidFill>
                  <a:srgbClr val="ED1611"/>
                </a:solidFill>
                <a:latin typeface="黑体" panose="02010609060101010101" pitchFamily="49" charset="-122"/>
                <a:ea typeface="黑体" panose="02010609060101010101" pitchFamily="49" charset="-122"/>
              </a:rPr>
              <a:t>所有过程都是在</a:t>
            </a:r>
            <a:r>
              <a:rPr lang="en-US" altLang="zh-CN" sz="1800" b="1" dirty="0">
                <a:solidFill>
                  <a:srgbClr val="ED1611"/>
                </a:solidFill>
                <a:ea typeface="黑体" panose="02010609060101010101" pitchFamily="49" charset="-122"/>
              </a:rPr>
              <a:t>CPU</a:t>
            </a:r>
            <a:r>
              <a:rPr lang="zh-CN" altLang="en-US" sz="1800" b="1" dirty="0">
                <a:solidFill>
                  <a:srgbClr val="ED1611"/>
                </a:solidFill>
                <a:latin typeface="黑体" panose="02010609060101010101" pitchFamily="49" charset="-122"/>
                <a:ea typeface="黑体" panose="02010609060101010101" pitchFamily="49" charset="-122"/>
              </a:rPr>
              <a:t>执行指令所产生的控制信号的作用下进行的。</a:t>
            </a:r>
          </a:p>
        </p:txBody>
      </p:sp>
      <p:sp>
        <p:nvSpPr>
          <p:cNvPr id="163" name="Text Box 39"/>
          <p:cNvSpPr txBox="1">
            <a:spLocks noChangeArrowheads="1"/>
          </p:cNvSpPr>
          <p:nvPr/>
        </p:nvSpPr>
        <p:spPr bwMode="auto">
          <a:xfrm>
            <a:off x="617538" y="5919788"/>
            <a:ext cx="7707312" cy="366712"/>
          </a:xfrm>
          <a:prstGeom prst="rect">
            <a:avLst/>
          </a:prstGeom>
          <a:noFill/>
          <a:ln w="9525">
            <a:noFill/>
            <a:miter lim="800000"/>
          </a:ln>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defRPr/>
            </a:pPr>
            <a:r>
              <a:rPr kumimoji="0" lang="zh-CN" altLang="en-US" sz="18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49" charset="-122"/>
              </a:rPr>
              <a:t>数据经常在各存储部件间传送。故现代计算机大多采用“缓存”技术！</a:t>
            </a:r>
          </a:p>
        </p:txBody>
      </p:sp>
      <p:grpSp>
        <p:nvGrpSpPr>
          <p:cNvPr id="164" name="Group 40"/>
          <p:cNvGrpSpPr/>
          <p:nvPr/>
        </p:nvGrpSpPr>
        <p:grpSpPr bwMode="auto">
          <a:xfrm>
            <a:off x="6600825" y="307975"/>
            <a:ext cx="2562225" cy="1006475"/>
            <a:chOff x="901" y="977"/>
            <a:chExt cx="1614" cy="634"/>
          </a:xfrm>
        </p:grpSpPr>
        <p:sp>
          <p:nvSpPr>
            <p:cNvPr id="165" name="Rectangle 41"/>
            <p:cNvSpPr>
              <a:spLocks noChangeArrowheads="1"/>
            </p:cNvSpPr>
            <p:nvPr/>
          </p:nvSpPr>
          <p:spPr bwMode="auto">
            <a:xfrm>
              <a:off x="901" y="977"/>
              <a:ext cx="1216" cy="634"/>
            </a:xfrm>
            <a:prstGeom prst="rect">
              <a:avLst/>
            </a:prstGeom>
            <a:solidFill>
              <a:srgbClr val="FFFFFF">
                <a:alpha val="29019"/>
              </a:srgbClr>
            </a:solidFill>
            <a:ln w="9525">
              <a:noFill/>
              <a:miter lim="800000"/>
            </a:ln>
          </p:spPr>
          <p:txBody>
            <a:bodyPr>
              <a:spAutoFit/>
            </a:bodyPr>
            <a:lstStyle/>
            <a:p>
              <a:pPr marL="0" marR="0" lvl="0" indent="0" algn="l"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ED1611"/>
                  </a:solidFill>
                  <a:effectLst/>
                  <a:uLnTx/>
                  <a:uFillTx/>
                  <a:cs typeface="Arial" panose="020B0604020202020204" pitchFamily="34" charset="0"/>
                </a:rPr>
                <a:t>Unix&gt;./hello</a:t>
              </a:r>
            </a:p>
            <a:p>
              <a:pPr marL="0" marR="0" lvl="0" indent="0" algn="l"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008000"/>
                  </a:solidFill>
                  <a:effectLst/>
                  <a:uLnTx/>
                  <a:uFillTx/>
                  <a:cs typeface="Arial" panose="020B0604020202020204" pitchFamily="34" charset="0"/>
                </a:rPr>
                <a:t>hello, world</a:t>
              </a:r>
            </a:p>
            <a:p>
              <a:pPr marL="0" marR="0" lvl="0" indent="0" algn="l" defTabSz="9144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err="1">
                  <a:ln>
                    <a:noFill/>
                  </a:ln>
                  <a:solidFill>
                    <a:sysClr val="windowText" lastClr="000000"/>
                  </a:solidFill>
                  <a:effectLst/>
                  <a:uLnTx/>
                  <a:uFillTx/>
                  <a:cs typeface="Arial" panose="020B0604020202020204" pitchFamily="34" charset="0"/>
                </a:rPr>
                <a:t>unix</a:t>
              </a:r>
              <a:r>
                <a:rPr kumimoji="0" lang="en-US" altLang="zh-CN" sz="2000" b="1" i="0" u="none" strike="noStrike" kern="0" cap="none" spc="0" normalizeH="0" baseline="0" noProof="0" dirty="0">
                  <a:ln>
                    <a:noFill/>
                  </a:ln>
                  <a:solidFill>
                    <a:sysClr val="windowText" lastClr="000000"/>
                  </a:solidFill>
                  <a:effectLst/>
                  <a:uLnTx/>
                  <a:uFillTx/>
                  <a:cs typeface="Arial" panose="020B0604020202020204" pitchFamily="34" charset="0"/>
                </a:rPr>
                <a:t>&gt;</a:t>
              </a:r>
            </a:p>
          </p:txBody>
        </p:sp>
        <p:sp>
          <p:nvSpPr>
            <p:cNvPr id="166" name="Text Box 42"/>
            <p:cNvSpPr txBox="1">
              <a:spLocks noChangeArrowheads="1"/>
            </p:cNvSpPr>
            <p:nvPr/>
          </p:nvSpPr>
          <p:spPr bwMode="auto">
            <a:xfrm>
              <a:off x="1838" y="996"/>
              <a:ext cx="677" cy="231"/>
            </a:xfrm>
            <a:prstGeom prst="rect">
              <a:avLst/>
            </a:prstGeom>
            <a:noFill/>
            <a:ln w="9525">
              <a:noFill/>
              <a:miter lim="800000"/>
            </a:ln>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rgbClr val="333399"/>
                  </a:solidFill>
                  <a:effectLst/>
                  <a:uLnTx/>
                  <a:uFillTx/>
                  <a:cs typeface="Arial" panose="020B0604020202020204" pitchFamily="34" charset="0"/>
                </a:rPr>
                <a:t>[Enter]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blinds(horizontal)">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1">
                                            <p:txEl>
                                              <p:pRg st="0" end="0"/>
                                            </p:txEl>
                                          </p:spTgt>
                                        </p:tgtEl>
                                        <p:attrNameLst>
                                          <p:attrName>style.visibility</p:attrName>
                                        </p:attrNameLst>
                                      </p:cBhvr>
                                      <p:to>
                                        <p:strVal val="visible"/>
                                      </p:to>
                                    </p:set>
                                    <p:animEffect transition="in" filter="blinds(horizontal)">
                                      <p:cBhvr>
                                        <p:cTn id="12" dur="500"/>
                                        <p:tgtEl>
                                          <p:spTgt spid="1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blinds(horizontal)">
                                      <p:cBhvr>
                                        <p:cTn id="17" dur="5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slide(fromBottom)">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slide(fromLeft)">
                                      <p:cBhvr>
                                        <p:cTn id="27" dur="500"/>
                                        <p:tgtEl>
                                          <p:spTgt spid="13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38"/>
                                        </p:tgtEl>
                                        <p:attrNameLst>
                                          <p:attrName>style.visibility</p:attrName>
                                        </p:attrNameLst>
                                      </p:cBhvr>
                                      <p:to>
                                        <p:strVal val="visible"/>
                                      </p:to>
                                    </p:set>
                                    <p:animEffect transition="in" filter="slide(fromBottom)">
                                      <p:cBhvr>
                                        <p:cTn id="32" dur="500"/>
                                        <p:tgtEl>
                                          <p:spTgt spid="13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slide(fromRight)">
                                      <p:cBhvr>
                                        <p:cTn id="37" dur="500"/>
                                        <p:tgtEl>
                                          <p:spTgt spid="13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40"/>
                                        </p:tgtEl>
                                        <p:attrNameLst>
                                          <p:attrName>style.visibility</p:attrName>
                                        </p:attrNameLst>
                                      </p:cBhvr>
                                      <p:to>
                                        <p:strVal val="visible"/>
                                      </p:to>
                                    </p:set>
                                    <p:animEffect transition="in" filter="slide(fromBottom)">
                                      <p:cBhvr>
                                        <p:cTn id="42" dur="500"/>
                                        <p:tgtEl>
                                          <p:spTgt spid="14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144"/>
                                        </p:tgtEl>
                                        <p:attrNameLst>
                                          <p:attrName>style.visibility</p:attrName>
                                        </p:attrNameLst>
                                      </p:cBhvr>
                                      <p:to>
                                        <p:strVal val="visible"/>
                                      </p:to>
                                    </p:set>
                                    <p:animEffect transition="in" filter="slide(fromTop)">
                                      <p:cBhvr>
                                        <p:cTn id="47" dur="500"/>
                                        <p:tgtEl>
                                          <p:spTgt spid="144"/>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145"/>
                                        </p:tgtEl>
                                        <p:attrNameLst>
                                          <p:attrName>style.visibility</p:attrName>
                                        </p:attrNameLst>
                                      </p:cBhvr>
                                      <p:to>
                                        <p:strVal val="visible"/>
                                      </p:to>
                                    </p:set>
                                    <p:animEffect transition="in" filter="slide(fromLeft)">
                                      <p:cBhvr>
                                        <p:cTn id="52" dur="500"/>
                                        <p:tgtEl>
                                          <p:spTgt spid="14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2"/>
                                        </p:tgtEl>
                                        <p:attrNameLst>
                                          <p:attrName>style.visibility</p:attrName>
                                        </p:attrNameLst>
                                      </p:cBhvr>
                                      <p:to>
                                        <p:strVal val="visible"/>
                                      </p:to>
                                    </p:set>
                                    <p:animEffect transition="in" filter="blinds(horizontal)">
                                      <p:cBhvr>
                                        <p:cTn id="57" dur="500"/>
                                        <p:tgtEl>
                                          <p:spTgt spid="15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51">
                                            <p:txEl>
                                              <p:pRg st="1" end="1"/>
                                            </p:txEl>
                                          </p:spTgt>
                                        </p:tgtEl>
                                        <p:attrNameLst>
                                          <p:attrName>style.visibility</p:attrName>
                                        </p:attrNameLst>
                                      </p:cBhvr>
                                      <p:to>
                                        <p:strVal val="visible"/>
                                      </p:to>
                                    </p:set>
                                    <p:animEffect transition="in" filter="blinds(horizontal)">
                                      <p:cBhvr>
                                        <p:cTn id="62" dur="500"/>
                                        <p:tgtEl>
                                          <p:spTgt spid="15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0"/>
                                        </p:tgtEl>
                                        <p:attrNameLst>
                                          <p:attrName>style.visibility</p:attrName>
                                        </p:attrNameLst>
                                      </p:cBhvr>
                                      <p:to>
                                        <p:strVal val="visible"/>
                                      </p:to>
                                    </p:set>
                                    <p:animEffect transition="in" filter="blinds(horizontal)">
                                      <p:cBhvr>
                                        <p:cTn id="67" dur="500"/>
                                        <p:tgtEl>
                                          <p:spTgt spid="150"/>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146"/>
                                        </p:tgtEl>
                                        <p:attrNameLst>
                                          <p:attrName>style.visibility</p:attrName>
                                        </p:attrNameLst>
                                      </p:cBhvr>
                                      <p:to>
                                        <p:strVal val="visible"/>
                                      </p:to>
                                    </p:set>
                                    <p:animEffect transition="in" filter="slide(fromBottom)">
                                      <p:cBhvr>
                                        <p:cTn id="72" dur="500"/>
                                        <p:tgtEl>
                                          <p:spTgt spid="146"/>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147"/>
                                        </p:tgtEl>
                                        <p:attrNameLst>
                                          <p:attrName>style.visibility</p:attrName>
                                        </p:attrNameLst>
                                      </p:cBhvr>
                                      <p:to>
                                        <p:strVal val="visible"/>
                                      </p:to>
                                    </p:set>
                                    <p:animEffect transition="in" filter="slide(fromRight)">
                                      <p:cBhvr>
                                        <p:cTn id="77" dur="500"/>
                                        <p:tgtEl>
                                          <p:spTgt spid="147"/>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148"/>
                                        </p:tgtEl>
                                        <p:attrNameLst>
                                          <p:attrName>style.visibility</p:attrName>
                                        </p:attrNameLst>
                                      </p:cBhvr>
                                      <p:to>
                                        <p:strVal val="visible"/>
                                      </p:to>
                                    </p:set>
                                    <p:animEffect transition="in" filter="slide(fromBottom)">
                                      <p:cBhvr>
                                        <p:cTn id="82" dur="500"/>
                                        <p:tgtEl>
                                          <p:spTgt spid="148"/>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149"/>
                                        </p:tgtEl>
                                        <p:attrNameLst>
                                          <p:attrName>style.visibility</p:attrName>
                                        </p:attrNameLst>
                                      </p:cBhvr>
                                      <p:to>
                                        <p:strVal val="visible"/>
                                      </p:to>
                                    </p:set>
                                    <p:animEffect transition="in" filter="slide(fromLeft)">
                                      <p:cBhvr>
                                        <p:cTn id="87" dur="500"/>
                                        <p:tgtEl>
                                          <p:spTgt spid="14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blinds(horizontal)">
                                      <p:cBhvr>
                                        <p:cTn id="92" dur="5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51">
                                            <p:txEl>
                                              <p:pRg st="2" end="2"/>
                                            </p:txEl>
                                          </p:spTgt>
                                        </p:tgtEl>
                                        <p:attrNameLst>
                                          <p:attrName>style.visibility</p:attrName>
                                        </p:attrNameLst>
                                      </p:cBhvr>
                                      <p:to>
                                        <p:strVal val="visible"/>
                                      </p:to>
                                    </p:set>
                                    <p:animEffect transition="in" filter="blinds(horizontal)">
                                      <p:cBhvr>
                                        <p:cTn id="97" dur="500"/>
                                        <p:tgtEl>
                                          <p:spTgt spid="151">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2" fill="hold" grpId="0" nodeType="clickEffect">
                                  <p:stCondLst>
                                    <p:cond delay="0"/>
                                  </p:stCondLst>
                                  <p:childTnLst>
                                    <p:set>
                                      <p:cBhvr>
                                        <p:cTn id="101" dur="1" fill="hold">
                                          <p:stCondLst>
                                            <p:cond delay="0"/>
                                          </p:stCondLst>
                                        </p:cTn>
                                        <p:tgtEl>
                                          <p:spTgt spid="155"/>
                                        </p:tgtEl>
                                        <p:attrNameLst>
                                          <p:attrName>style.visibility</p:attrName>
                                        </p:attrNameLst>
                                      </p:cBhvr>
                                      <p:to>
                                        <p:strVal val="visible"/>
                                      </p:to>
                                    </p:set>
                                    <p:animEffect transition="in" filter="slide(fromRight)">
                                      <p:cBhvr>
                                        <p:cTn id="102" dur="500"/>
                                        <p:tgtEl>
                                          <p:spTgt spid="155"/>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156"/>
                                        </p:tgtEl>
                                        <p:attrNameLst>
                                          <p:attrName>style.visibility</p:attrName>
                                        </p:attrNameLst>
                                      </p:cBhvr>
                                      <p:to>
                                        <p:strVal val="visible"/>
                                      </p:to>
                                    </p:set>
                                    <p:animEffect transition="in" filter="slide(fromBottom)">
                                      <p:cBhvr>
                                        <p:cTn id="107" dur="500"/>
                                        <p:tgtEl>
                                          <p:spTgt spid="156"/>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1" fill="hold" grpId="0" nodeType="clickEffect">
                                  <p:stCondLst>
                                    <p:cond delay="0"/>
                                  </p:stCondLst>
                                  <p:childTnLst>
                                    <p:set>
                                      <p:cBhvr>
                                        <p:cTn id="111" dur="1" fill="hold">
                                          <p:stCondLst>
                                            <p:cond delay="0"/>
                                          </p:stCondLst>
                                        </p:cTn>
                                        <p:tgtEl>
                                          <p:spTgt spid="157"/>
                                        </p:tgtEl>
                                        <p:attrNameLst>
                                          <p:attrName>style.visibility</p:attrName>
                                        </p:attrNameLst>
                                      </p:cBhvr>
                                      <p:to>
                                        <p:strVal val="visible"/>
                                      </p:to>
                                    </p:set>
                                    <p:animEffect transition="in" filter="slide(fromTop)">
                                      <p:cBhvr>
                                        <p:cTn id="112" dur="500"/>
                                        <p:tgtEl>
                                          <p:spTgt spid="157"/>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8" fill="hold" grpId="0" nodeType="clickEffect">
                                  <p:stCondLst>
                                    <p:cond delay="0"/>
                                  </p:stCondLst>
                                  <p:childTnLst>
                                    <p:set>
                                      <p:cBhvr>
                                        <p:cTn id="116" dur="1" fill="hold">
                                          <p:stCondLst>
                                            <p:cond delay="0"/>
                                          </p:stCondLst>
                                        </p:cTn>
                                        <p:tgtEl>
                                          <p:spTgt spid="158"/>
                                        </p:tgtEl>
                                        <p:attrNameLst>
                                          <p:attrName>style.visibility</p:attrName>
                                        </p:attrNameLst>
                                      </p:cBhvr>
                                      <p:to>
                                        <p:strVal val="visible"/>
                                      </p:to>
                                    </p:set>
                                    <p:animEffect transition="in" filter="slide(fromLeft)">
                                      <p:cBhvr>
                                        <p:cTn id="117" dur="500"/>
                                        <p:tgtEl>
                                          <p:spTgt spid="158"/>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159"/>
                                        </p:tgtEl>
                                        <p:attrNameLst>
                                          <p:attrName>style.visibility</p:attrName>
                                        </p:attrNameLst>
                                      </p:cBhvr>
                                      <p:to>
                                        <p:strVal val="visible"/>
                                      </p:to>
                                    </p:set>
                                    <p:animEffect transition="in" filter="slide(fromTop)">
                                      <p:cBhvr>
                                        <p:cTn id="122" dur="500"/>
                                        <p:tgtEl>
                                          <p:spTgt spid="159"/>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2" fill="hold" grpId="0" nodeType="clickEffect">
                                  <p:stCondLst>
                                    <p:cond delay="0"/>
                                  </p:stCondLst>
                                  <p:childTnLst>
                                    <p:set>
                                      <p:cBhvr>
                                        <p:cTn id="126" dur="1" fill="hold">
                                          <p:stCondLst>
                                            <p:cond delay="0"/>
                                          </p:stCondLst>
                                        </p:cTn>
                                        <p:tgtEl>
                                          <p:spTgt spid="160"/>
                                        </p:tgtEl>
                                        <p:attrNameLst>
                                          <p:attrName>style.visibility</p:attrName>
                                        </p:attrNameLst>
                                      </p:cBhvr>
                                      <p:to>
                                        <p:strVal val="visible"/>
                                      </p:to>
                                    </p:set>
                                    <p:animEffect transition="in" filter="slide(fromRight)">
                                      <p:cBhvr>
                                        <p:cTn id="127" dur="500"/>
                                        <p:tgtEl>
                                          <p:spTgt spid="160"/>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1" fill="hold" grpId="0" nodeType="clickEffect">
                                  <p:stCondLst>
                                    <p:cond delay="0"/>
                                  </p:stCondLst>
                                  <p:childTnLst>
                                    <p:set>
                                      <p:cBhvr>
                                        <p:cTn id="131" dur="1" fill="hold">
                                          <p:stCondLst>
                                            <p:cond delay="0"/>
                                          </p:stCondLst>
                                        </p:cTn>
                                        <p:tgtEl>
                                          <p:spTgt spid="161"/>
                                        </p:tgtEl>
                                        <p:attrNameLst>
                                          <p:attrName>style.visibility</p:attrName>
                                        </p:attrNameLst>
                                      </p:cBhvr>
                                      <p:to>
                                        <p:strVal val="visible"/>
                                      </p:to>
                                    </p:set>
                                    <p:animEffect transition="in" filter="slide(fromTop)">
                                      <p:cBhvr>
                                        <p:cTn id="132" dur="500"/>
                                        <p:tgtEl>
                                          <p:spTgt spid="16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154"/>
                                        </p:tgtEl>
                                        <p:attrNameLst>
                                          <p:attrName>style.visibility</p:attrName>
                                        </p:attrNameLst>
                                      </p:cBhvr>
                                      <p:to>
                                        <p:strVal val="visible"/>
                                      </p:to>
                                    </p:set>
                                    <p:animEffect transition="in" filter="blinds(horizontal)">
                                      <p:cBhvr>
                                        <p:cTn id="137" dur="500"/>
                                        <p:tgtEl>
                                          <p:spTgt spid="154"/>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163">
                                            <p:txEl>
                                              <p:pRg st="0" end="0"/>
                                            </p:txEl>
                                          </p:spTgt>
                                        </p:tgtEl>
                                        <p:attrNameLst>
                                          <p:attrName>style.visibility</p:attrName>
                                        </p:attrNameLst>
                                      </p:cBhvr>
                                      <p:to>
                                        <p:strVal val="visible"/>
                                      </p:to>
                                    </p:set>
                                    <p:animEffect transition="in" filter="blinds(horizontal)">
                                      <p:cBhvr>
                                        <p:cTn id="142" dur="500"/>
                                        <p:tgtEl>
                                          <p:spTgt spid="163">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5" presetClass="entr" presetSubtype="10" fill="hold" nodeType="clickEffect">
                                  <p:stCondLst>
                                    <p:cond delay="0"/>
                                  </p:stCondLst>
                                  <p:childTnLst>
                                    <p:set>
                                      <p:cBhvr>
                                        <p:cTn id="146" dur="1" fill="hold">
                                          <p:stCondLst>
                                            <p:cond delay="0"/>
                                          </p:stCondLst>
                                        </p:cTn>
                                        <p:tgtEl>
                                          <p:spTgt spid="162">
                                            <p:txEl>
                                              <p:pRg st="0" end="0"/>
                                            </p:txEl>
                                          </p:spTgt>
                                        </p:tgtEl>
                                        <p:attrNameLst>
                                          <p:attrName>style.visibility</p:attrName>
                                        </p:attrNameLst>
                                      </p:cBhvr>
                                      <p:to>
                                        <p:strVal val="visible"/>
                                      </p:to>
                                    </p:set>
                                    <p:animEffect transition="in" filter="checkerboard(across)">
                                      <p:cBhvr>
                                        <p:cTn id="147" dur="500"/>
                                        <p:tgtEl>
                                          <p:spTgt spid="1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7" grpId="0" animBg="1"/>
      <p:bldP spid="138" grpId="0" animBg="1"/>
      <p:bldP spid="139" grpId="0" animBg="1"/>
      <p:bldP spid="140" grpId="0" animBg="1"/>
      <p:bldP spid="144" grpId="0" animBg="1"/>
      <p:bldP spid="145" grpId="0" animBg="1"/>
      <p:bldP spid="146" grpId="0" animBg="1"/>
      <p:bldP spid="147" grpId="0" animBg="1"/>
      <p:bldP spid="148" grpId="0" animBg="1"/>
      <p:bldP spid="149" grpId="0" animBg="1"/>
      <p:bldP spid="150" grpId="0" animBg="1"/>
      <p:bldP spid="152" grpId="0"/>
      <p:bldP spid="153" grpId="0"/>
      <p:bldP spid="154" grpId="0"/>
      <p:bldP spid="155" grpId="0" animBg="1"/>
      <p:bldP spid="156" grpId="0" animBg="1"/>
      <p:bldP spid="157" grpId="0" animBg="1"/>
      <p:bldP spid="158" grpId="0" animBg="1"/>
      <p:bldP spid="159" grpId="0" animBg="1"/>
      <p:bldP spid="160" grpId="0" animBg="1"/>
      <p:bldP spid="16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sz="7200" dirty="0"/>
              <a:t>Academic Integrity</a:t>
            </a:r>
          </a:p>
        </p:txBody>
      </p:sp>
      <p:sp>
        <p:nvSpPr>
          <p:cNvPr id="5" name="Text Placeholder 4"/>
          <p:cNvSpPr>
            <a:spLocks noGrp="1"/>
          </p:cNvSpPr>
          <p:nvPr>
            <p:ph type="subTitle" idx="1"/>
          </p:nvPr>
        </p:nvSpPr>
        <p:spPr/>
        <p:txBody>
          <a:bodyPr/>
          <a:lstStyle/>
          <a:p>
            <a:pPr algn="l"/>
            <a:r>
              <a:rPr lang="en-US" sz="3200" b="1" dirty="0">
                <a:solidFill>
                  <a:srgbClr val="FF0000"/>
                </a:solidFill>
              </a:rPr>
              <a:t>Please pay close attention, especially if this is your first semester at CMU</a:t>
            </a:r>
          </a:p>
          <a:p>
            <a:pPr algn="l"/>
            <a:endParaRPr lang="en-US" sz="32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Cheating/Plagiarism: Description</a:t>
            </a:r>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a:t>Unauthorized use of information</a:t>
            </a:r>
          </a:p>
          <a:p>
            <a:pPr lvl="1"/>
            <a:r>
              <a:rPr lang="en-US" dirty="0"/>
              <a:t>Borrowing code: by copying, retyping, </a:t>
            </a:r>
            <a:r>
              <a:rPr lang="en-US" b="1" dirty="0"/>
              <a:t>looking at</a:t>
            </a:r>
            <a:r>
              <a:rPr lang="en-US" dirty="0"/>
              <a:t> a file</a:t>
            </a:r>
          </a:p>
          <a:p>
            <a:pPr lvl="1"/>
            <a:r>
              <a:rPr lang="en-US" dirty="0"/>
              <a:t>Describing: verbal description of code from one person to another.</a:t>
            </a:r>
          </a:p>
          <a:p>
            <a:pPr lvl="1"/>
            <a:r>
              <a:rPr lang="en-US" dirty="0"/>
              <a:t>Searching the Web for solutions</a:t>
            </a:r>
          </a:p>
          <a:p>
            <a:pPr lvl="1"/>
            <a:r>
              <a:rPr lang="en-US" dirty="0"/>
              <a:t>Copying code from a previous course or online solution</a:t>
            </a:r>
          </a:p>
          <a:p>
            <a:pPr lvl="1"/>
            <a:r>
              <a:rPr lang="en-US" dirty="0"/>
              <a:t>Reusing your code from a previous semester (here or elsewhere)</a:t>
            </a:r>
          </a:p>
          <a:p>
            <a:pPr lvl="2"/>
            <a:r>
              <a:rPr lang="en-US" dirty="0"/>
              <a:t>If specific to 213/513, and you received credit</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Cheating/Plagiarism: Description (cont.)</a:t>
            </a:r>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a:t>Unauthorized supplying of information</a:t>
            </a:r>
          </a:p>
          <a:p>
            <a:pPr lvl="1"/>
            <a:r>
              <a:rPr lang="en-US" dirty="0"/>
              <a:t>Providing copy: Giving a copy of a file to someone</a:t>
            </a:r>
          </a:p>
          <a:p>
            <a:pPr lvl="1"/>
            <a:r>
              <a:rPr lang="en-US" dirty="0"/>
              <a:t>Providing access:</a:t>
            </a:r>
          </a:p>
          <a:p>
            <a:pPr lvl="2"/>
            <a:r>
              <a:rPr lang="en-US" dirty="0"/>
              <a:t>Putting material in unprotected directory</a:t>
            </a:r>
          </a:p>
          <a:p>
            <a:pPr lvl="2"/>
            <a:r>
              <a:rPr lang="en-US" dirty="0"/>
              <a:t>Putting material in unprotected code repository (e.g., </a:t>
            </a:r>
            <a:r>
              <a:rPr lang="en-US" dirty="0" err="1"/>
              <a:t>Github</a:t>
            </a:r>
            <a:r>
              <a:rPr lang="en-US" dirty="0"/>
              <a:t>)</a:t>
            </a:r>
          </a:p>
          <a:p>
            <a:pPr lvl="1"/>
            <a:r>
              <a:rPr lang="en-US" dirty="0"/>
              <a:t>Applies to this term and the future</a:t>
            </a:r>
          </a:p>
          <a:p>
            <a:pPr lvl="2"/>
            <a:r>
              <a:rPr lang="en-US" dirty="0"/>
              <a:t>There is no statute of limitations for academic integrity violations</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Cheating/Plagiarism: Description</a:t>
            </a:r>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a:t>What is NOT cheating?</a:t>
            </a:r>
          </a:p>
          <a:p>
            <a:pPr lvl="1"/>
            <a:r>
              <a:rPr lang="en-US" dirty="0"/>
              <a:t>Explaining how to use systems or tools</a:t>
            </a:r>
          </a:p>
          <a:p>
            <a:pPr lvl="1"/>
            <a:r>
              <a:rPr lang="en-US" dirty="0"/>
              <a:t>Helping others with </a:t>
            </a:r>
            <a:r>
              <a:rPr lang="en-US" i="1" dirty="0"/>
              <a:t>high-level </a:t>
            </a:r>
            <a:r>
              <a:rPr lang="en-US" dirty="0"/>
              <a:t>design issues</a:t>
            </a:r>
          </a:p>
          <a:p>
            <a:pPr lvl="1"/>
            <a:r>
              <a:rPr lang="en-US" dirty="0"/>
              <a:t>Using code supplied by us</a:t>
            </a:r>
          </a:p>
          <a:p>
            <a:pPr lvl="1"/>
            <a:r>
              <a:rPr lang="en-US" dirty="0"/>
              <a:t>Using code from the CS:APP web site</a:t>
            </a:r>
          </a:p>
          <a:p>
            <a:endParaRPr lang="en-US" dirty="0"/>
          </a:p>
          <a:p>
            <a:r>
              <a:rPr lang="en-US" dirty="0"/>
              <a:t>See the course syllabus for details.</a:t>
            </a:r>
          </a:p>
          <a:p>
            <a:pPr lvl="1"/>
            <a:r>
              <a:rPr lang="en-US" dirty="0"/>
              <a:t>Ignorance is not an excuse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 Consequences</a:t>
            </a:r>
          </a:p>
        </p:txBody>
      </p:sp>
      <p:sp>
        <p:nvSpPr>
          <p:cNvPr id="39940" name="Rectangle 4"/>
          <p:cNvSpPr>
            <a:spLocks noGrp="1" noChangeArrowheads="1"/>
          </p:cNvSpPr>
          <p:nvPr>
            <p:ph type="body" idx="1"/>
          </p:nvPr>
        </p:nvSpPr>
        <p:spPr>
          <a:xfrm>
            <a:off x="381000" y="1219200"/>
            <a:ext cx="8382000" cy="5435600"/>
          </a:xfrm>
        </p:spPr>
        <p:txBody>
          <a:bodyPr>
            <a:normAutofit fontScale="85000" lnSpcReduction="20000"/>
          </a:bodyPr>
          <a:lstStyle/>
          <a:p>
            <a:r>
              <a:rPr lang="en-US" dirty="0"/>
              <a:t>Penalty for cheating:</a:t>
            </a:r>
          </a:p>
          <a:p>
            <a:pPr lvl="1"/>
            <a:r>
              <a:rPr lang="en-US" dirty="0"/>
              <a:t>Best case: -100% for assignment</a:t>
            </a:r>
          </a:p>
          <a:p>
            <a:pPr lvl="2"/>
            <a:r>
              <a:rPr lang="en-US" dirty="0"/>
              <a:t>You would be better off to turn in nothing</a:t>
            </a:r>
          </a:p>
          <a:p>
            <a:pPr lvl="1"/>
            <a:r>
              <a:rPr lang="en-US" dirty="0"/>
              <a:t>Worst case: Removal from course with failing grade</a:t>
            </a:r>
          </a:p>
          <a:p>
            <a:pPr lvl="2"/>
            <a:r>
              <a:rPr lang="en-US" dirty="0"/>
              <a:t>This is the default</a:t>
            </a:r>
          </a:p>
          <a:p>
            <a:pPr lvl="1"/>
            <a:r>
              <a:rPr lang="en-US" dirty="0"/>
              <a:t>Permanent mark on your record</a:t>
            </a:r>
          </a:p>
          <a:p>
            <a:pPr lvl="1"/>
            <a:r>
              <a:rPr lang="en-US" dirty="0"/>
              <a:t>Loss of respect by you, the instructors and your colleagues</a:t>
            </a:r>
          </a:p>
          <a:p>
            <a:pPr lvl="1"/>
            <a:r>
              <a:rPr lang="en-US" dirty="0"/>
              <a:t>If you do cheat – come clean asap!</a:t>
            </a:r>
          </a:p>
          <a:p>
            <a:endParaRPr lang="en-US" dirty="0"/>
          </a:p>
          <a:p>
            <a:r>
              <a:rPr lang="en-US" dirty="0"/>
              <a:t>Detection of cheating:</a:t>
            </a:r>
          </a:p>
          <a:p>
            <a:pPr lvl="1"/>
            <a:r>
              <a:rPr lang="en-US" dirty="0"/>
              <a:t>We have sophisticated tools for detecting code plagiarism</a:t>
            </a:r>
          </a:p>
          <a:p>
            <a:pPr lvl="1"/>
            <a:r>
              <a:rPr lang="en-US" dirty="0"/>
              <a:t>In Fall 2015, 20 students were caught cheating and failed the course. </a:t>
            </a:r>
          </a:p>
          <a:p>
            <a:pPr lvl="2"/>
            <a:r>
              <a:rPr lang="en-US" dirty="0"/>
              <a:t>Some were </a:t>
            </a:r>
            <a:r>
              <a:rPr lang="en-US" b="1" dirty="0"/>
              <a:t>expelled</a:t>
            </a:r>
            <a:r>
              <a:rPr lang="en-US" dirty="0"/>
              <a:t> from the University</a:t>
            </a:r>
          </a:p>
          <a:p>
            <a:pPr lvl="1"/>
            <a:r>
              <a:rPr lang="en-US" dirty="0"/>
              <a:t>In January 2016, 11 students were penalized for cheating violations that occurred as far back as Spring 2014.</a:t>
            </a:r>
          </a:p>
          <a:p>
            <a:pPr lvl="1"/>
            <a:endParaRPr lang="en-US" dirty="0"/>
          </a:p>
          <a:p>
            <a:r>
              <a:rPr lang="en-US" dirty="0"/>
              <a:t>Don</a:t>
            </a:r>
            <a:r>
              <a:rPr lang="fr-FR" dirty="0"/>
              <a:t>’</a:t>
            </a:r>
            <a:r>
              <a:rPr lang="en-US" dirty="0"/>
              <a:t>t do it!</a:t>
            </a:r>
          </a:p>
          <a:p>
            <a:pPr lvl="1"/>
            <a:r>
              <a:rPr lang="en-US" dirty="0"/>
              <a:t>Manage your time carefully</a:t>
            </a:r>
          </a:p>
          <a:p>
            <a:pPr lvl="1"/>
            <a:r>
              <a:rPr lang="en-US" dirty="0"/>
              <a:t>Ask the staff for help when you get stuck</a:t>
            </a:r>
          </a:p>
          <a:p>
            <a:pPr marL="0" indent="0">
              <a:buNone/>
            </a:pP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Concrete Examples:</a:t>
            </a:r>
          </a:p>
        </p:txBody>
      </p:sp>
      <p:sp>
        <p:nvSpPr>
          <p:cNvPr id="3" name="Content Placeholder 2"/>
          <p:cNvSpPr>
            <a:spLocks noGrp="1"/>
          </p:cNvSpPr>
          <p:nvPr>
            <p:ph idx="1"/>
          </p:nvPr>
        </p:nvSpPr>
        <p:spPr>
          <a:xfrm>
            <a:off x="381000" y="1066800"/>
            <a:ext cx="8382000" cy="5435600"/>
          </a:xfrm>
        </p:spPr>
        <p:txBody>
          <a:bodyPr/>
          <a:lstStyle/>
          <a:p>
            <a:r>
              <a:rPr lang="en-US" dirty="0"/>
              <a:t>This is Cheating:</a:t>
            </a:r>
          </a:p>
          <a:p>
            <a:pPr lvl="1"/>
            <a:r>
              <a:rPr lang="en-US" dirty="0"/>
              <a:t>Searching the internet with the phrase 15-213, 15213, 213, 18213, </a:t>
            </a:r>
            <a:r>
              <a:rPr lang="en-US" dirty="0" err="1"/>
              <a:t>malloclab</a:t>
            </a:r>
            <a:r>
              <a:rPr lang="en-US" dirty="0"/>
              <a:t>, etc.</a:t>
            </a:r>
          </a:p>
          <a:p>
            <a:pPr lvl="2"/>
            <a:r>
              <a:rPr lang="en-US" dirty="0"/>
              <a:t>That’s right, just entering it in a search engine</a:t>
            </a:r>
          </a:p>
          <a:p>
            <a:pPr lvl="1"/>
            <a:r>
              <a:rPr lang="en-US" dirty="0"/>
              <a:t>Looking at someone’s code on the computer next to yours</a:t>
            </a:r>
          </a:p>
          <a:p>
            <a:pPr lvl="1"/>
            <a:r>
              <a:rPr lang="en-US" dirty="0"/>
              <a:t>Giving your code to someone else, now or in the future</a:t>
            </a:r>
          </a:p>
          <a:p>
            <a:pPr lvl="1"/>
            <a:r>
              <a:rPr lang="en-US" dirty="0"/>
              <a:t>Posting your code in a publicly accessible place on the Internet, now or in the future</a:t>
            </a:r>
          </a:p>
          <a:p>
            <a:pPr lvl="1"/>
            <a:r>
              <a:rPr lang="en-US" dirty="0"/>
              <a:t>Hacking the course infrastructure</a:t>
            </a:r>
          </a:p>
          <a:p>
            <a:r>
              <a:rPr lang="en-US" dirty="0"/>
              <a:t>This is OK (and encouraged):</a:t>
            </a:r>
          </a:p>
          <a:p>
            <a:pPr lvl="1"/>
            <a:r>
              <a:rPr lang="en-US" dirty="0"/>
              <a:t>Googling a man page for </a:t>
            </a:r>
            <a:r>
              <a:rPr lang="en-US" dirty="0" err="1"/>
              <a:t>fputs</a:t>
            </a:r>
            <a:endParaRPr lang="en-US" dirty="0"/>
          </a:p>
          <a:p>
            <a:pPr lvl="1"/>
            <a:r>
              <a:rPr lang="en-US" dirty="0"/>
              <a:t>Asking a friend for help with </a:t>
            </a:r>
            <a:r>
              <a:rPr lang="en-US" dirty="0" err="1"/>
              <a:t>gdb</a:t>
            </a:r>
            <a:r>
              <a:rPr lang="en-US" dirty="0"/>
              <a:t> </a:t>
            </a:r>
          </a:p>
          <a:p>
            <a:pPr lvl="1"/>
            <a:r>
              <a:rPr lang="en-US" dirty="0"/>
              <a:t>Asking a TA or course instructor for help, showing them your code, …</a:t>
            </a:r>
          </a:p>
          <a:p>
            <a:pPr lvl="1"/>
            <a:r>
              <a:rPr lang="en-US" dirty="0"/>
              <a:t>Looking in the textbook for a code example</a:t>
            </a:r>
          </a:p>
          <a:p>
            <a:pPr lvl="1"/>
            <a:r>
              <a:rPr lang="en-US" dirty="0"/>
              <a:t>Talking about a (high-level) approach to the lab with a classmate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Feels: Student and Instructor</a:t>
            </a:r>
          </a:p>
        </p:txBody>
      </p:sp>
      <p:sp>
        <p:nvSpPr>
          <p:cNvPr id="3" name="Content Placeholder 2"/>
          <p:cNvSpPr>
            <a:spLocks noGrp="1"/>
          </p:cNvSpPr>
          <p:nvPr>
            <p:ph idx="1"/>
          </p:nvPr>
        </p:nvSpPr>
        <p:spPr/>
        <p:txBody>
          <a:bodyPr/>
          <a:lstStyle/>
          <a:p>
            <a:r>
              <a:rPr lang="en-US" sz="2000" dirty="0"/>
              <a:t>Fred is desperate.  He can’t get his code to work and the deadline is drawing near.  In panic and frustration, he searches the web and finds a solution posted by a student at U. Oklahoma on </a:t>
            </a:r>
            <a:r>
              <a:rPr lang="en-US" sz="2000" dirty="0" err="1"/>
              <a:t>Github</a:t>
            </a:r>
            <a:r>
              <a:rPr lang="en-US" sz="2000" dirty="0"/>
              <a:t>.  He carefully strips out the comments and inserts his own.  He changes the names of the variables and functions.  Phew!  Got it done!</a:t>
            </a:r>
          </a:p>
          <a:p>
            <a:r>
              <a:rPr lang="en-US" sz="2000" dirty="0"/>
              <a:t>The course staff run checking tools that compare all submitted solutions to the solutions from this and other semesters, along with ones that are on the Web.</a:t>
            </a:r>
          </a:p>
          <a:p>
            <a:pPr lvl="1"/>
            <a:r>
              <a:rPr lang="en-US" sz="1800" dirty="0"/>
              <a:t>Remember: We are as good at web searching as you are</a:t>
            </a:r>
          </a:p>
          <a:p>
            <a:r>
              <a:rPr lang="en-US" sz="2000" dirty="0"/>
              <a:t>Meanwhile, Fred has had an uneasy feeling: Will I get away with it?  Why does my conscience bother me?</a:t>
            </a:r>
          </a:p>
          <a:p>
            <a:r>
              <a:rPr lang="en-US" sz="2000" dirty="0"/>
              <a:t>Fred gets email from an instructor: “Please see me tomorrow at 9:30 am.”</a:t>
            </a:r>
          </a:p>
          <a:p>
            <a:pPr lvl="1"/>
            <a:r>
              <a:rPr lang="en-US" dirty="0"/>
              <a:t>Fred does not sleep well that night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228600"/>
            <a:ext cx="7772400" cy="838200"/>
          </a:xfrm>
        </p:spPr>
        <p:txBody>
          <a:bodyPr/>
          <a:lstStyle/>
          <a:p>
            <a:r>
              <a:rPr lang="zh-CN" altLang="en-US" dirty="0" smtClean="0"/>
              <a:t>关于本书：</a:t>
            </a:r>
            <a:r>
              <a:rPr lang="en-US" altLang="zh-CN" dirty="0" smtClean="0">
                <a:solidFill>
                  <a:srgbClr val="FF0000"/>
                </a:solidFill>
              </a:rPr>
              <a:t>CMU</a:t>
            </a:r>
            <a:r>
              <a:rPr lang="zh-CN" altLang="en-US" dirty="0" smtClean="0">
                <a:solidFill>
                  <a:srgbClr val="FF0000"/>
                </a:solidFill>
              </a:rPr>
              <a:t>精品课程</a:t>
            </a:r>
            <a:endParaRPr lang="zh-CN" altLang="en-US" dirty="0">
              <a:solidFill>
                <a:srgbClr val="FF0000"/>
              </a:solidFill>
            </a:endParaRPr>
          </a:p>
        </p:txBody>
      </p:sp>
      <p:sp>
        <p:nvSpPr>
          <p:cNvPr id="3" name="内容占位符 2"/>
          <p:cNvSpPr>
            <a:spLocks noGrp="1"/>
          </p:cNvSpPr>
          <p:nvPr>
            <p:ph idx="1"/>
          </p:nvPr>
        </p:nvSpPr>
        <p:spPr>
          <a:xfrm>
            <a:off x="457200" y="1066800"/>
            <a:ext cx="8382000" cy="4953000"/>
          </a:xfrm>
        </p:spPr>
        <p:txBody>
          <a:bodyPr/>
          <a:lstStyle/>
          <a:p>
            <a:pPr marL="342900" indent="-342900">
              <a:buFont typeface="Wingdings" panose="05000000000000000000" pitchFamily="2" charset="2"/>
              <a:buChar char="Ø"/>
            </a:pPr>
            <a:r>
              <a:rPr lang="zh-CN" altLang="en-US" sz="2400" b="0" dirty="0">
                <a:latin typeface="华文细黑" panose="02010600040101010101" pitchFamily="2" charset="-122"/>
                <a:ea typeface="华文细黑" panose="02010600040101010101" pitchFamily="2" charset="-122"/>
              </a:rPr>
              <a:t>非常巧妙的把</a:t>
            </a:r>
            <a:r>
              <a:rPr lang="zh-CN" altLang="en-US" sz="2400" b="1" dirty="0">
                <a:solidFill>
                  <a:srgbClr val="FF0000"/>
                </a:solidFill>
                <a:latin typeface="华文细黑" panose="02010600040101010101" pitchFamily="2" charset="-122"/>
                <a:ea typeface="华文细黑" panose="02010600040101010101" pitchFamily="2" charset="-122"/>
              </a:rPr>
              <a:t>程序设计及优化、</a:t>
            </a:r>
            <a:r>
              <a:rPr lang="zh-CN" altLang="en-US" sz="2400" b="1" dirty="0">
                <a:solidFill>
                  <a:srgbClr val="00B050"/>
                </a:solidFill>
                <a:latin typeface="华文细黑" panose="02010600040101010101" pitchFamily="2" charset="-122"/>
                <a:ea typeface="华文细黑" panose="02010600040101010101" pitchFamily="2" charset="-122"/>
              </a:rPr>
              <a:t>数字电路基础、</a:t>
            </a:r>
            <a:r>
              <a:rPr lang="zh-CN" altLang="en-US" sz="2400" b="1" dirty="0">
                <a:solidFill>
                  <a:srgbClr val="FF0000"/>
                </a:solidFill>
                <a:latin typeface="华文细黑" panose="02010600040101010101" pitchFamily="2" charset="-122"/>
                <a:ea typeface="华文细黑" panose="02010600040101010101" pitchFamily="2" charset="-122"/>
              </a:rPr>
              <a:t>指令集体系、汇编语言、</a:t>
            </a:r>
            <a:r>
              <a:rPr lang="zh-CN" altLang="en-US" sz="2400" b="1" dirty="0">
                <a:solidFill>
                  <a:srgbClr val="00B050"/>
                </a:solidFill>
                <a:latin typeface="华文细黑" panose="02010600040101010101" pitchFamily="2" charset="-122"/>
                <a:ea typeface="华文细黑" panose="02010600040101010101" pitchFamily="2" charset="-122"/>
              </a:rPr>
              <a:t>存储器体系结构、</a:t>
            </a:r>
            <a:r>
              <a:rPr lang="zh-CN" altLang="en-US" sz="2400" b="1" dirty="0">
                <a:solidFill>
                  <a:srgbClr val="FF0000"/>
                </a:solidFill>
                <a:latin typeface="华文细黑" panose="02010600040101010101" pitchFamily="2" charset="-122"/>
                <a:ea typeface="华文细黑" panose="02010600040101010101" pitchFamily="2" charset="-122"/>
              </a:rPr>
              <a:t>链接与装载、</a:t>
            </a:r>
            <a:r>
              <a:rPr lang="zh-CN" altLang="en-US" sz="2400" b="1" dirty="0">
                <a:solidFill>
                  <a:srgbClr val="00B050"/>
                </a:solidFill>
                <a:latin typeface="华文细黑" panose="02010600040101010101" pitchFamily="2" charset="-122"/>
                <a:ea typeface="华文细黑" panose="02010600040101010101" pitchFamily="2" charset="-122"/>
              </a:rPr>
              <a:t>进程、虚存</a:t>
            </a:r>
            <a:r>
              <a:rPr lang="zh-CN" altLang="en-US" sz="2400" b="0" dirty="0">
                <a:latin typeface="华文细黑" panose="02010600040101010101" pitchFamily="2" charset="-122"/>
                <a:ea typeface="华文细黑" panose="02010600040101010101" pitchFamily="2" charset="-122"/>
              </a:rPr>
              <a:t>这</a:t>
            </a:r>
            <a:r>
              <a:rPr lang="zh-CN" altLang="en-US" sz="2400" b="0" dirty="0" smtClean="0">
                <a:latin typeface="华文细黑" panose="02010600040101010101" pitchFamily="2" charset="-122"/>
                <a:ea typeface="华文细黑" panose="02010600040101010101" pitchFamily="2" charset="-122"/>
              </a:rPr>
              <a:t>一些来</a:t>
            </a:r>
            <a:r>
              <a:rPr lang="zh-CN" altLang="en-US" sz="2400" b="0" dirty="0">
                <a:latin typeface="华文细黑" panose="02010600040101010101" pitchFamily="2" charset="-122"/>
                <a:ea typeface="华文细黑" panose="02010600040101010101" pitchFamily="2" charset="-122"/>
              </a:rPr>
              <a:t>自各不同</a:t>
            </a:r>
            <a:r>
              <a:rPr lang="zh-CN" altLang="en-US" sz="2400" b="0" dirty="0" smtClean="0">
                <a:latin typeface="华文细黑" panose="02010600040101010101" pitchFamily="2" charset="-122"/>
                <a:ea typeface="华文细黑" panose="02010600040101010101" pitchFamily="2" charset="-122"/>
              </a:rPr>
              <a:t>的内容（</a:t>
            </a:r>
            <a:r>
              <a:rPr lang="zh-CN" altLang="en-US" sz="2400" b="1" dirty="0" smtClean="0">
                <a:solidFill>
                  <a:srgbClr val="FF0000"/>
                </a:solidFill>
                <a:latin typeface="华文细黑" panose="02010600040101010101" pitchFamily="2" charset="-122"/>
                <a:ea typeface="华文细黑" panose="02010600040101010101" pitchFamily="2" charset="-122"/>
              </a:rPr>
              <a:t>软件设计</a:t>
            </a:r>
            <a:r>
              <a:rPr lang="en-US" altLang="zh-CN" sz="2400" b="1" dirty="0" smtClean="0">
                <a:solidFill>
                  <a:srgbClr val="FF0000"/>
                </a:solidFill>
                <a:latin typeface="华文细黑" panose="02010600040101010101" pitchFamily="2" charset="-122"/>
                <a:ea typeface="华文细黑" panose="02010600040101010101" pitchFamily="2" charset="-122"/>
              </a:rPr>
              <a:t>/</a:t>
            </a:r>
            <a:r>
              <a:rPr lang="zh-CN" altLang="en-US" sz="2400" b="1" dirty="0" smtClean="0">
                <a:solidFill>
                  <a:srgbClr val="FF0000"/>
                </a:solidFill>
                <a:latin typeface="华文细黑" panose="02010600040101010101" pitchFamily="2" charset="-122"/>
                <a:ea typeface="华文细黑" panose="02010600040101010101" pitchFamily="2" charset="-122"/>
              </a:rPr>
              <a:t>硬件基础</a:t>
            </a:r>
            <a:r>
              <a:rPr lang="en-US" altLang="zh-CN" sz="2400" b="1" dirty="0" smtClean="0">
                <a:solidFill>
                  <a:srgbClr val="FF0000"/>
                </a:solidFill>
                <a:latin typeface="华文细黑" panose="02010600040101010101" pitchFamily="2" charset="-122"/>
                <a:ea typeface="华文细黑" panose="02010600040101010101" pitchFamily="2" charset="-122"/>
              </a:rPr>
              <a:t>/</a:t>
            </a:r>
            <a:r>
              <a:rPr lang="zh-CN" altLang="en-US" sz="2400" b="1" dirty="0" smtClean="0">
                <a:solidFill>
                  <a:srgbClr val="FF0000"/>
                </a:solidFill>
                <a:latin typeface="华文细黑" panose="02010600040101010101" pitchFamily="2" charset="-122"/>
                <a:ea typeface="华文细黑" panose="02010600040101010101" pitchFamily="2" charset="-122"/>
              </a:rPr>
              <a:t>体系结构</a:t>
            </a:r>
            <a:r>
              <a:rPr lang="en-US" altLang="zh-CN" sz="2400" b="1" dirty="0" smtClean="0">
                <a:solidFill>
                  <a:srgbClr val="FF0000"/>
                </a:solidFill>
                <a:latin typeface="华文细黑" panose="02010600040101010101" pitchFamily="2" charset="-122"/>
                <a:ea typeface="华文细黑" panose="02010600040101010101" pitchFamily="2" charset="-122"/>
              </a:rPr>
              <a:t>/</a:t>
            </a:r>
            <a:r>
              <a:rPr lang="zh-CN" altLang="en-US" sz="2400" b="1" dirty="0" smtClean="0">
                <a:solidFill>
                  <a:srgbClr val="FF0000"/>
                </a:solidFill>
                <a:latin typeface="华文细黑" panose="02010600040101010101" pitchFamily="2" charset="-122"/>
                <a:ea typeface="华文细黑" panose="02010600040101010101" pitchFamily="2" charset="-122"/>
              </a:rPr>
              <a:t>组成原理</a:t>
            </a:r>
            <a:r>
              <a:rPr lang="en-US" altLang="zh-CN" sz="2400" b="1" dirty="0" smtClean="0">
                <a:solidFill>
                  <a:srgbClr val="FF0000"/>
                </a:solidFill>
                <a:latin typeface="华文细黑" panose="02010600040101010101" pitchFamily="2" charset="-122"/>
                <a:ea typeface="华文细黑" panose="02010600040101010101" pitchFamily="2" charset="-122"/>
              </a:rPr>
              <a:t>/</a:t>
            </a:r>
            <a:r>
              <a:rPr lang="zh-CN" altLang="en-US" sz="2400" b="1" dirty="0" smtClean="0">
                <a:solidFill>
                  <a:srgbClr val="FF0000"/>
                </a:solidFill>
                <a:latin typeface="华文细黑" panose="02010600040101010101" pitchFamily="2" charset="-122"/>
                <a:ea typeface="华文细黑" panose="02010600040101010101" pitchFamily="2" charset="-122"/>
              </a:rPr>
              <a:t>底层程序设计</a:t>
            </a:r>
            <a:r>
              <a:rPr lang="en-US" altLang="zh-CN" sz="2400" b="1" dirty="0" smtClean="0">
                <a:solidFill>
                  <a:srgbClr val="FF0000"/>
                </a:solidFill>
                <a:latin typeface="华文细黑" panose="02010600040101010101" pitchFamily="2" charset="-122"/>
                <a:ea typeface="华文细黑" panose="02010600040101010101" pitchFamily="2" charset="-122"/>
              </a:rPr>
              <a:t>/</a:t>
            </a:r>
            <a:r>
              <a:rPr lang="zh-CN" altLang="en-US" sz="2400" b="1" dirty="0" smtClean="0">
                <a:solidFill>
                  <a:srgbClr val="FF0000"/>
                </a:solidFill>
                <a:latin typeface="华文细黑" panose="02010600040101010101" pitchFamily="2" charset="-122"/>
                <a:ea typeface="华文细黑" panose="02010600040101010101" pitchFamily="2" charset="-122"/>
              </a:rPr>
              <a:t>编译原理</a:t>
            </a:r>
            <a:r>
              <a:rPr lang="en-US" altLang="zh-CN" sz="2400" b="1" dirty="0" smtClean="0">
                <a:solidFill>
                  <a:srgbClr val="FF0000"/>
                </a:solidFill>
                <a:latin typeface="华文细黑" panose="02010600040101010101" pitchFamily="2" charset="-122"/>
                <a:ea typeface="华文细黑" panose="02010600040101010101" pitchFamily="2" charset="-122"/>
              </a:rPr>
              <a:t>/</a:t>
            </a:r>
            <a:r>
              <a:rPr lang="zh-CN" altLang="en-US" sz="2400" b="1" dirty="0" smtClean="0">
                <a:solidFill>
                  <a:srgbClr val="FF0000"/>
                </a:solidFill>
                <a:latin typeface="华文细黑" panose="02010600040101010101" pitchFamily="2" charset="-122"/>
                <a:ea typeface="华文细黑" panose="02010600040101010101" pitchFamily="2" charset="-122"/>
              </a:rPr>
              <a:t>操作系统</a:t>
            </a:r>
            <a:r>
              <a:rPr lang="zh-CN" altLang="en-US" sz="2400" b="0" dirty="0" smtClean="0">
                <a:latin typeface="华文细黑" panose="02010600040101010101" pitchFamily="2" charset="-122"/>
                <a:ea typeface="华文细黑" panose="02010600040101010101" pitchFamily="2" charset="-122"/>
              </a:rPr>
              <a:t>）的</a:t>
            </a:r>
            <a:r>
              <a:rPr lang="zh-CN" altLang="en-US" sz="2400" b="0" dirty="0">
                <a:latin typeface="华文细黑" panose="02010600040101010101" pitchFamily="2" charset="-122"/>
                <a:ea typeface="华文细黑" panose="02010600040101010101" pitchFamily="2" charset="-122"/>
              </a:rPr>
              <a:t>核心知识</a:t>
            </a:r>
            <a:r>
              <a:rPr lang="zh-CN" altLang="en-US" sz="2400" b="0" dirty="0" smtClean="0">
                <a:latin typeface="华文细黑" panose="02010600040101010101" pitchFamily="2" charset="-122"/>
                <a:ea typeface="华文细黑" panose="02010600040101010101" pitchFamily="2" charset="-122"/>
              </a:rPr>
              <a:t>点混合在</a:t>
            </a:r>
            <a:r>
              <a:rPr lang="zh-CN" altLang="en-US" sz="2400" b="0" dirty="0">
                <a:latin typeface="华文细黑" panose="02010600040101010101" pitchFamily="2" charset="-122"/>
                <a:ea typeface="华文细黑" panose="02010600040101010101" pitchFamily="2" charset="-122"/>
              </a:rPr>
              <a:t>一起，并以程序员的视角呈现，所以这本书的书名叫</a:t>
            </a:r>
            <a:r>
              <a:rPr lang="en-US" altLang="zh-CN" sz="2400" b="0" dirty="0">
                <a:latin typeface="华文细黑" panose="02010600040101010101" pitchFamily="2" charset="-122"/>
                <a:ea typeface="华文细黑" panose="02010600040101010101" pitchFamily="2" charset="-122"/>
              </a:rPr>
              <a:t>A programmer's </a:t>
            </a:r>
            <a:r>
              <a:rPr lang="en-US" altLang="zh-CN" sz="2400" b="0" dirty="0" smtClean="0">
                <a:latin typeface="华文细黑" panose="02010600040101010101" pitchFamily="2" charset="-122"/>
                <a:ea typeface="华文细黑" panose="02010600040101010101" pitchFamily="2" charset="-122"/>
              </a:rPr>
              <a:t>perspective</a:t>
            </a:r>
          </a:p>
          <a:p>
            <a:pPr marL="342900" indent="-342900">
              <a:buFont typeface="Wingdings" panose="05000000000000000000" pitchFamily="2" charset="2"/>
              <a:buChar char="Ø"/>
            </a:pPr>
            <a:r>
              <a:rPr lang="zh-CN" altLang="en-US" sz="2400" b="0" dirty="0">
                <a:latin typeface="华文细黑" panose="02010600040101010101" pitchFamily="2" charset="-122"/>
                <a:ea typeface="华文细黑" panose="02010600040101010101" pitchFamily="2" charset="-122"/>
              </a:rPr>
              <a:t>这本书属于</a:t>
            </a:r>
            <a:r>
              <a:rPr lang="zh-CN" altLang="en-US" sz="2400" b="1" dirty="0">
                <a:solidFill>
                  <a:srgbClr val="FF0000"/>
                </a:solidFill>
                <a:latin typeface="华文细黑" panose="02010600040101010101" pitchFamily="2" charset="-122"/>
                <a:ea typeface="华文细黑" panose="02010600040101010101" pitchFamily="2" charset="-122"/>
              </a:rPr>
              <a:t>导论的性质</a:t>
            </a:r>
            <a:r>
              <a:rPr lang="zh-CN" altLang="en-US" sz="2400" b="0" dirty="0">
                <a:latin typeface="华文细黑" panose="02010600040101010101" pitchFamily="2" charset="-122"/>
                <a:ea typeface="华文细黑" panose="02010600040101010101" pitchFamily="2" charset="-122"/>
              </a:rPr>
              <a:t>（</a:t>
            </a:r>
            <a:r>
              <a:rPr lang="en-US" altLang="zh-CN" sz="2400" b="0" dirty="0">
                <a:latin typeface="华文细黑" panose="02010600040101010101" pitchFamily="2" charset="-122"/>
                <a:ea typeface="华文细黑" panose="02010600040101010101" pitchFamily="2" charset="-122"/>
              </a:rPr>
              <a:t>CSAPP</a:t>
            </a:r>
            <a:r>
              <a:rPr lang="zh-CN" altLang="en-US" sz="2400" b="0" dirty="0">
                <a:latin typeface="华文细黑" panose="02010600040101010101" pitchFamily="2" charset="-122"/>
                <a:ea typeface="华文细黑" panose="02010600040101010101" pitchFamily="2" charset="-122"/>
              </a:rPr>
              <a:t>对应</a:t>
            </a:r>
            <a:r>
              <a:rPr lang="en-US" altLang="zh-CN" sz="2400" b="0" dirty="0">
                <a:latin typeface="华文细黑" panose="02010600040101010101" pitchFamily="2" charset="-122"/>
                <a:ea typeface="华文细黑" panose="02010600040101010101" pitchFamily="2" charset="-122"/>
              </a:rPr>
              <a:t>CMU</a:t>
            </a:r>
            <a:r>
              <a:rPr lang="zh-CN" altLang="en-US" sz="2400" b="0" dirty="0">
                <a:latin typeface="华文细黑" panose="02010600040101010101" pitchFamily="2" charset="-122"/>
                <a:ea typeface="华文细黑" panose="02010600040101010101" pitchFamily="2" charset="-122"/>
              </a:rPr>
              <a:t>的 </a:t>
            </a:r>
            <a:r>
              <a:rPr lang="en-US" altLang="zh-CN" sz="2400" b="0" dirty="0">
                <a:latin typeface="华文细黑" panose="02010600040101010101" pitchFamily="2" charset="-122"/>
                <a:ea typeface="华文细黑" panose="02010600040101010101" pitchFamily="2" charset="-122"/>
              </a:rPr>
              <a:t>Introduction to computer systems</a:t>
            </a:r>
            <a:r>
              <a:rPr lang="zh-CN" altLang="en-US" sz="2400" b="0" dirty="0">
                <a:latin typeface="华文细黑" panose="02010600040101010101" pitchFamily="2" charset="-122"/>
                <a:ea typeface="华文细黑" panose="02010600040101010101" pitchFamily="2" charset="-122"/>
              </a:rPr>
              <a:t>这门本科课程，属于导论性质）。按照国内</a:t>
            </a:r>
            <a:r>
              <a:rPr lang="en-US" altLang="zh-CN" sz="2400" b="0" dirty="0">
                <a:latin typeface="华文细黑" panose="02010600040101010101" pitchFamily="2" charset="-122"/>
                <a:ea typeface="华文细黑" panose="02010600040101010101" pitchFamily="2" charset="-122"/>
              </a:rPr>
              <a:t>CS</a:t>
            </a:r>
            <a:r>
              <a:rPr lang="zh-CN" altLang="en-US" sz="2400" b="0" dirty="0">
                <a:latin typeface="华文细黑" panose="02010600040101010101" pitchFamily="2" charset="-122"/>
                <a:ea typeface="华文细黑" panose="02010600040101010101" pitchFamily="2" charset="-122"/>
              </a:rPr>
              <a:t>的课程安排的话，</a:t>
            </a:r>
            <a:r>
              <a:rPr lang="en-US" altLang="zh-CN" sz="2400" b="0" dirty="0">
                <a:latin typeface="华文细黑" panose="02010600040101010101" pitchFamily="2" charset="-122"/>
                <a:ea typeface="华文细黑" panose="02010600040101010101" pitchFamily="2" charset="-122"/>
              </a:rPr>
              <a:t>CSAPP</a:t>
            </a:r>
            <a:r>
              <a:rPr lang="zh-CN" altLang="en-US" sz="2400" b="0" dirty="0">
                <a:latin typeface="华文细黑" panose="02010600040101010101" pitchFamily="2" charset="-122"/>
                <a:ea typeface="华文细黑" panose="02010600040101010101" pitchFamily="2" charset="-122"/>
              </a:rPr>
              <a:t>介于计算机组成原理和操作系统之间，它的目的就是让你对这些计算机的基础学科有一个</a:t>
            </a:r>
            <a:r>
              <a:rPr lang="en-US" altLang="zh-CN" sz="2400" b="0" dirty="0">
                <a:latin typeface="华文细黑" panose="02010600040101010101" pitchFamily="2" charset="-122"/>
                <a:ea typeface="华文细黑" panose="02010600040101010101" pitchFamily="2" charset="-122"/>
              </a:rPr>
              <a:t>Overview</a:t>
            </a:r>
            <a:r>
              <a:rPr lang="zh-CN" altLang="en-US" sz="2400" b="0" dirty="0">
                <a:latin typeface="华文细黑" panose="02010600040101010101" pitchFamily="2" charset="-122"/>
                <a:ea typeface="华文细黑" panose="02010600040101010101" pitchFamily="2" charset="-122"/>
              </a:rPr>
              <a:t>，并尽可能的把作为一个程序员所必须了解的那些</a:t>
            </a:r>
            <a:r>
              <a:rPr lang="en-US" altLang="zh-CN" sz="2400" b="0" dirty="0">
                <a:latin typeface="华文细黑" panose="02010600040101010101" pitchFamily="2" charset="-122"/>
                <a:ea typeface="华文细黑" panose="02010600040101010101" pitchFamily="2" charset="-122"/>
              </a:rPr>
              <a:t>essence</a:t>
            </a:r>
            <a:r>
              <a:rPr lang="zh-CN" altLang="en-US" sz="2400" b="0" dirty="0">
                <a:latin typeface="华文细黑" panose="02010600040101010101" pitchFamily="2" charset="-122"/>
                <a:ea typeface="华文细黑" panose="02010600040101010101" pitchFamily="2" charset="-122"/>
              </a:rPr>
              <a:t>：那不到一成的计算机核心知识，尽早的灌输给你</a:t>
            </a:r>
            <a:endParaRPr lang="zh-CN" altLang="en-US" sz="2400" dirty="0">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Feels: Student and Instructor</a:t>
            </a:r>
          </a:p>
        </p:txBody>
      </p:sp>
      <p:sp>
        <p:nvSpPr>
          <p:cNvPr id="3" name="Content Placeholder 2"/>
          <p:cNvSpPr>
            <a:spLocks noGrp="1"/>
          </p:cNvSpPr>
          <p:nvPr>
            <p:ph idx="1"/>
          </p:nvPr>
        </p:nvSpPr>
        <p:spPr>
          <a:xfrm>
            <a:off x="381000" y="1295400"/>
            <a:ext cx="8382000" cy="5435600"/>
          </a:xfrm>
        </p:spPr>
        <p:txBody>
          <a:bodyPr/>
          <a:lstStyle/>
          <a:p>
            <a:r>
              <a:rPr lang="en-US" sz="2000" dirty="0"/>
              <a:t>The instructor feels frustrated.  His job is to help students learn, not to be police.  Every hour he spends looking at code for cheating is time that he cannot spend providing help to students.  But, these cases can’t be overlooked</a:t>
            </a:r>
          </a:p>
          <a:p>
            <a:r>
              <a:rPr lang="en-US" sz="2000" dirty="0"/>
              <a:t>At the meeting:</a:t>
            </a:r>
          </a:p>
          <a:p>
            <a:pPr lvl="1"/>
            <a:r>
              <a:rPr lang="en-US" sz="1800" dirty="0"/>
              <a:t>Instructor: “Explain why your code looks so much like the code on </a:t>
            </a:r>
            <a:r>
              <a:rPr lang="en-US" sz="1800" dirty="0" err="1"/>
              <a:t>Github</a:t>
            </a:r>
            <a:r>
              <a:rPr lang="en-US" sz="1800" dirty="0"/>
              <a:t>.”</a:t>
            </a:r>
          </a:p>
          <a:p>
            <a:pPr lvl="1"/>
            <a:r>
              <a:rPr lang="en-US" sz="1800" dirty="0"/>
              <a:t>Fred: “Gee, I don’t know.  I guess all solutions look pretty much alike.”</a:t>
            </a:r>
          </a:p>
          <a:p>
            <a:pPr lvl="1"/>
            <a:r>
              <a:rPr lang="en-US" sz="1800" dirty="0"/>
              <a:t>Instructor: “I don’t believe you.  I am going to file an academic integrity violation.”</a:t>
            </a:r>
          </a:p>
          <a:p>
            <a:pPr lvl="2"/>
            <a:r>
              <a:rPr lang="en-US" sz="1800" dirty="0"/>
              <a:t>Fred will have the right to appeal, but the instructor does not need him to admit his guilt in order to penalize him.</a:t>
            </a:r>
          </a:p>
          <a:p>
            <a:r>
              <a:rPr lang="en-US" sz="2200" dirty="0"/>
              <a:t>Consequences</a:t>
            </a:r>
          </a:p>
          <a:p>
            <a:pPr lvl="1"/>
            <a:r>
              <a:rPr lang="en-US" sz="1800" dirty="0"/>
              <a:t>Fred may (most likely) will be given a failing grade for the course</a:t>
            </a:r>
          </a:p>
          <a:p>
            <a:pPr lvl="1"/>
            <a:r>
              <a:rPr lang="en-US" sz="1800" dirty="0"/>
              <a:t>Fred will be reported to the university</a:t>
            </a:r>
          </a:p>
          <a:p>
            <a:pPr lvl="1"/>
            <a:r>
              <a:rPr lang="en-US" sz="1800" dirty="0"/>
              <a:t>A second AIV will lead to a disciplinary hearing</a:t>
            </a:r>
          </a:p>
          <a:p>
            <a:pPr lvl="1"/>
            <a:r>
              <a:rPr lang="en-US" sz="1800" dirty="0"/>
              <a:t>Fred will go through the rest of his life carrying a burden of shame</a:t>
            </a:r>
          </a:p>
          <a:p>
            <a:pPr lvl="1"/>
            <a:r>
              <a:rPr lang="en-US" sz="1800" dirty="0"/>
              <a:t>The instructor will experience a combination of betrayal and distress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Scenario: Cheating or Not?</a:t>
            </a:r>
          </a:p>
        </p:txBody>
      </p:sp>
      <p:sp>
        <p:nvSpPr>
          <p:cNvPr id="3" name="Content Placeholder 2"/>
          <p:cNvSpPr>
            <a:spLocks noGrp="1"/>
          </p:cNvSpPr>
          <p:nvPr>
            <p:ph idx="1"/>
          </p:nvPr>
        </p:nvSpPr>
        <p:spPr>
          <a:xfrm>
            <a:off x="228600" y="1143000"/>
            <a:ext cx="8686800" cy="5435600"/>
          </a:xfrm>
        </p:spPr>
        <p:txBody>
          <a:bodyPr/>
          <a:lstStyle/>
          <a:p>
            <a:pPr marL="0" indent="0">
              <a:buNone/>
            </a:pPr>
            <a:r>
              <a:rPr lang="en-US" dirty="0"/>
              <a:t>Alice is working on </a:t>
            </a:r>
            <a:r>
              <a:rPr lang="en-US" dirty="0" err="1"/>
              <a:t>malloc</a:t>
            </a:r>
            <a:r>
              <a:rPr lang="en-US" dirty="0"/>
              <a:t> lab and is just plain stuck.  Her code is </a:t>
            </a:r>
            <a:r>
              <a:rPr lang="en-US" dirty="0" err="1"/>
              <a:t>seg</a:t>
            </a:r>
            <a:r>
              <a:rPr lang="en-US" dirty="0"/>
              <a:t> faulting and she doesn't know why.  It is only 2 days until </a:t>
            </a:r>
            <a:r>
              <a:rPr lang="en-US" dirty="0" err="1"/>
              <a:t>malloc</a:t>
            </a:r>
            <a:r>
              <a:rPr lang="en-US" dirty="0"/>
              <a:t> lab is due and she has 3 other assignments due this same week.  She is in the cluster.</a:t>
            </a:r>
          </a:p>
          <a:p>
            <a:pPr marL="0" indent="0">
              <a:buNone/>
            </a:pPr>
            <a:r>
              <a:rPr lang="en-US" dirty="0"/>
              <a:t>Bob is sitting next to her.  He is pretty much done.</a:t>
            </a:r>
          </a:p>
          <a:p>
            <a:pPr marL="0" indent="0">
              <a:buNone/>
            </a:pPr>
            <a:r>
              <a:rPr lang="en-US" dirty="0"/>
              <a:t>Sitting next to Bob is Charlie.  He is also stuck.</a:t>
            </a:r>
          </a:p>
          <a:p>
            <a:r>
              <a:rPr lang="en-US" dirty="0"/>
              <a:t>1. Charlie gets up for a break and Bob makes a printout of his own code and leaves it on Charlie’s chair.</a:t>
            </a:r>
          </a:p>
          <a:p>
            <a:pPr lvl="1"/>
            <a:r>
              <a:rPr lang="en-US" dirty="0"/>
              <a:t>Who cheated: Charlie?       Bob?</a:t>
            </a:r>
          </a:p>
          <a:p>
            <a:r>
              <a:rPr lang="en-US" dirty="0"/>
              <a:t>2. Charlie finds the copy of Bob’s </a:t>
            </a:r>
            <a:r>
              <a:rPr lang="en-US" dirty="0" err="1"/>
              <a:t>malloc</a:t>
            </a:r>
            <a:r>
              <a:rPr lang="en-US" dirty="0"/>
              <a:t> code, looks it over, and then copies one function, but changes the names of all the variables.</a:t>
            </a:r>
          </a:p>
          <a:p>
            <a:pPr lvl="1"/>
            <a:r>
              <a:rPr lang="en-US" dirty="0">
                <a:solidFill>
                  <a:srgbClr val="000000"/>
                </a:solidFill>
              </a:rPr>
              <a:t>Who cheated: Charlie?       Bob?</a:t>
            </a:r>
          </a:p>
          <a:p>
            <a:endParaRPr lang="en-US" dirty="0"/>
          </a:p>
          <a:p>
            <a:endParaRPr 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Scenario</a:t>
            </a:r>
          </a:p>
        </p:txBody>
      </p:sp>
      <p:sp>
        <p:nvSpPr>
          <p:cNvPr id="3" name="Content Placeholder 2"/>
          <p:cNvSpPr>
            <a:spLocks noGrp="1"/>
          </p:cNvSpPr>
          <p:nvPr>
            <p:ph idx="1"/>
          </p:nvPr>
        </p:nvSpPr>
        <p:spPr>
          <a:xfrm>
            <a:off x="228600" y="1143000"/>
            <a:ext cx="8686800" cy="5435600"/>
          </a:xfrm>
        </p:spPr>
        <p:txBody>
          <a:bodyPr/>
          <a:lstStyle/>
          <a:p>
            <a:pPr marL="0" indent="0">
              <a:buNone/>
            </a:pPr>
            <a:r>
              <a:rPr lang="en-US" sz="2000" dirty="0"/>
              <a:t>Alice is working on </a:t>
            </a:r>
            <a:r>
              <a:rPr lang="en-US" sz="2000" dirty="0" err="1"/>
              <a:t>malloc</a:t>
            </a:r>
            <a:r>
              <a:rPr lang="en-US" sz="2000" dirty="0"/>
              <a:t> lab and is just plain stuck.  Her code is </a:t>
            </a:r>
            <a:r>
              <a:rPr lang="en-US" sz="2000" dirty="0" err="1"/>
              <a:t>seg</a:t>
            </a:r>
            <a:r>
              <a:rPr lang="en-US" sz="2000" dirty="0"/>
              <a:t> faulting and she doesn't know why.  It is only 2 days until </a:t>
            </a:r>
            <a:r>
              <a:rPr lang="en-US" sz="2000" dirty="0" err="1"/>
              <a:t>malloc</a:t>
            </a:r>
            <a:r>
              <a:rPr lang="en-US" sz="2000" dirty="0"/>
              <a:t> lab is due and she has 3 other assignments due this same week.  She is in the cluster.</a:t>
            </a:r>
          </a:p>
          <a:p>
            <a:pPr marL="0" indent="0">
              <a:buNone/>
            </a:pPr>
            <a:r>
              <a:rPr lang="en-US" sz="2000" dirty="0"/>
              <a:t>Bob is sitting next to her.  He is pretty much done.</a:t>
            </a:r>
          </a:p>
          <a:p>
            <a:pPr marL="0" indent="0">
              <a:buNone/>
            </a:pPr>
            <a:r>
              <a:rPr lang="en-US" sz="2000" dirty="0"/>
              <a:t>Sitting next to Bob is Charlie.  He is also stuck.</a:t>
            </a:r>
          </a:p>
          <a:p>
            <a:pPr>
              <a:spcAft>
                <a:spcPts val="600"/>
              </a:spcAft>
            </a:pPr>
            <a:r>
              <a:rPr lang="en-US" dirty="0"/>
              <a:t>1. Bob offers to help Alice and they go over her code together.</a:t>
            </a:r>
          </a:p>
          <a:p>
            <a:pPr lvl="1"/>
            <a:r>
              <a:rPr lang="en-US" dirty="0">
                <a:solidFill>
                  <a:srgbClr val="000000"/>
                </a:solidFill>
              </a:rPr>
              <a:t>Who cheated: Bob?       Alice?</a:t>
            </a:r>
            <a:endParaRPr lang="en-US" dirty="0"/>
          </a:p>
          <a:p>
            <a:pPr>
              <a:spcAft>
                <a:spcPts val="600"/>
              </a:spcAft>
            </a:pPr>
            <a:r>
              <a:rPr lang="en-US" dirty="0"/>
              <a:t>2. Bob gets up to go to the bathroom and Charlie looks over at his screen to see how Bob implemented his free list.</a:t>
            </a:r>
          </a:p>
          <a:p>
            <a:pPr lvl="1"/>
            <a:r>
              <a:rPr lang="en-US" dirty="0">
                <a:solidFill>
                  <a:srgbClr val="000000"/>
                </a:solidFill>
              </a:rPr>
              <a:t>Who cheated: Charlie?       Bob?</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Scenario (cont.)</a:t>
            </a:r>
          </a:p>
        </p:txBody>
      </p:sp>
      <p:sp>
        <p:nvSpPr>
          <p:cNvPr id="3" name="Content Placeholder 2"/>
          <p:cNvSpPr>
            <a:spLocks noGrp="1"/>
          </p:cNvSpPr>
          <p:nvPr>
            <p:ph idx="1"/>
          </p:nvPr>
        </p:nvSpPr>
        <p:spPr>
          <a:xfrm>
            <a:off x="228600" y="1143000"/>
            <a:ext cx="8686800" cy="5435600"/>
          </a:xfrm>
        </p:spPr>
        <p:txBody>
          <a:bodyPr/>
          <a:lstStyle/>
          <a:p>
            <a:pPr>
              <a:spcAft>
                <a:spcPts val="600"/>
              </a:spcAft>
            </a:pPr>
            <a:r>
              <a:rPr lang="en-US" dirty="0"/>
              <a:t>3. Alice is having trouble with GDB.  She asks Bob how to set a breakpoint, and he shows her.</a:t>
            </a:r>
          </a:p>
          <a:p>
            <a:pPr lvl="1"/>
            <a:r>
              <a:rPr lang="en-US" dirty="0">
                <a:solidFill>
                  <a:srgbClr val="000000"/>
                </a:solidFill>
              </a:rPr>
              <a:t>Who cheated: Bob?       Alice?</a:t>
            </a:r>
            <a:endParaRPr lang="en-US" dirty="0"/>
          </a:p>
          <a:p>
            <a:pPr>
              <a:spcAft>
                <a:spcPts val="600"/>
              </a:spcAft>
            </a:pPr>
            <a:r>
              <a:rPr lang="en-US" dirty="0"/>
              <a:t>4. Charlie goes to a TA and asks for help</a:t>
            </a:r>
          </a:p>
          <a:p>
            <a:pPr lvl="1"/>
            <a:r>
              <a:rPr lang="en-US" dirty="0">
                <a:solidFill>
                  <a:srgbClr val="000000"/>
                </a:solidFill>
              </a:rPr>
              <a:t>Who cheated: Charlie?       </a:t>
            </a:r>
          </a:p>
          <a:p>
            <a:pPr lvl="1"/>
            <a:endParaRPr lang="en-US" dirty="0">
              <a:solidFill>
                <a:srgbClr val="000000"/>
              </a:solidFill>
            </a:endParaRPr>
          </a:p>
          <a:p>
            <a:r>
              <a:rPr lang="en-US" dirty="0">
                <a:solidFill>
                  <a:srgbClr val="000000"/>
                </a:solidFill>
              </a:rPr>
              <a:t>If you are uncertain which of these constitutes cheating, and which do not, please read the syllabus carefully.  If you’re still uncertain, ask one of the staff</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Your Good Friend</a:t>
            </a:r>
          </a:p>
        </p:txBody>
      </p:sp>
      <p:sp>
        <p:nvSpPr>
          <p:cNvPr id="3" name="Content Placeholder 2"/>
          <p:cNvSpPr>
            <a:spLocks noGrp="1"/>
          </p:cNvSpPr>
          <p:nvPr>
            <p:ph idx="1"/>
          </p:nvPr>
        </p:nvSpPr>
        <p:spPr/>
        <p:txBody>
          <a:bodyPr/>
          <a:lstStyle/>
          <a:p>
            <a:r>
              <a:rPr lang="en-US" dirty="0"/>
              <a:t>Students will have access to the ECE GIT version control server</a:t>
            </a:r>
          </a:p>
          <a:p>
            <a:pPr lvl="1"/>
            <a:r>
              <a:rPr lang="en-US" dirty="0">
                <a:hlinkClick r:id="rId2"/>
              </a:rPr>
              <a:t>https://git.ece.cmu.edu</a:t>
            </a:r>
            <a:endParaRPr lang="en-US" dirty="0"/>
          </a:p>
          <a:p>
            <a:pPr lvl="1"/>
            <a:r>
              <a:rPr lang="en-US" dirty="0"/>
              <a:t>Please use instead of GitHub</a:t>
            </a:r>
          </a:p>
          <a:p>
            <a:r>
              <a:rPr lang="en-US" dirty="0"/>
              <a:t>Use as you should a version server</a:t>
            </a:r>
          </a:p>
          <a:p>
            <a:pPr lvl="1"/>
            <a:r>
              <a:rPr lang="en-US" dirty="0"/>
              <a:t>Commit early and often</a:t>
            </a:r>
          </a:p>
          <a:p>
            <a:pPr lvl="1"/>
            <a:r>
              <a:rPr lang="en-US" dirty="0"/>
              <a:t>Document your commits</a:t>
            </a:r>
          </a:p>
          <a:p>
            <a:pPr lvl="1"/>
            <a:r>
              <a:rPr lang="en-US" dirty="0"/>
              <a:t>Missing GIT history can count against you</a:t>
            </a:r>
          </a:p>
          <a:p>
            <a:r>
              <a:rPr lang="en-US" dirty="0"/>
              <a:t>How we use it</a:t>
            </a:r>
          </a:p>
          <a:p>
            <a:pPr lvl="1"/>
            <a:r>
              <a:rPr lang="en-US" dirty="0"/>
              <a:t>If we suspect academic integrity issues, we can see if commit history looks reasonable.</a:t>
            </a:r>
          </a:p>
          <a:p>
            <a:pPr lvl="2"/>
            <a:r>
              <a:rPr lang="en-US" dirty="0"/>
              <a:t>Steady, consistent, and sustained work</a:t>
            </a:r>
          </a:p>
          <a:p>
            <a:pPr lvl="2"/>
            <a:r>
              <a:rPr lang="en-US" dirty="0"/>
              <a:t>It can serve as your character witness</a:t>
            </a:r>
          </a:p>
          <a:p>
            <a:pPr lvl="1"/>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7200" dirty="0"/>
              <a:t>Logistics</a:t>
            </a:r>
          </a:p>
        </p:txBody>
      </p:sp>
      <p:sp>
        <p:nvSpPr>
          <p:cNvPr id="7" name="Subtitle 6"/>
          <p:cNvSpPr>
            <a:spLocks noGrp="1"/>
          </p:cNvSpPr>
          <p:nvPr>
            <p:ph type="subTitle" idx="1"/>
          </p:nvPr>
        </p:nvSpPr>
        <p:spPr/>
        <p:txBody>
          <a:bodyPr/>
          <a:lstStyle/>
          <a:p>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p:nvPr/>
        </p:nvSpPr>
        <p:spPr bwMode="auto">
          <a:xfrm>
            <a:off x="6996113" y="228600"/>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0723" name="Rectangle 3"/>
          <p:cNvSpPr>
            <a:spLocks noGrp="1" noChangeArrowheads="1"/>
          </p:cNvSpPr>
          <p:nvPr>
            <p:ph type="title"/>
          </p:nvPr>
        </p:nvSpPr>
        <p:spPr>
          <a:xfrm>
            <a:off x="381000" y="254000"/>
            <a:ext cx="8382000" cy="647700"/>
          </a:xfrm>
        </p:spPr>
        <p:txBody>
          <a:bodyPr/>
          <a:lstStyle/>
          <a:p>
            <a:pPr marL="119380" indent="-119380"/>
            <a:r>
              <a:rPr lang="en-US" dirty="0"/>
              <a:t>Instructors</a:t>
            </a:r>
          </a:p>
        </p:txBody>
      </p:sp>
      <p:sp>
        <p:nvSpPr>
          <p:cNvPr id="12" name="TextBox 10"/>
          <p:cNvSpPr txBox="1"/>
          <p:nvPr/>
        </p:nvSpPr>
        <p:spPr>
          <a:xfrm>
            <a:off x="2590800" y="3810000"/>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a:t>Brian Railing</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267200"/>
            <a:ext cx="1660170" cy="169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stretch>
            <a:fillRect/>
          </a:stretch>
        </p:blipFill>
        <p:spPr>
          <a:xfrm>
            <a:off x="2895600" y="1447800"/>
            <a:ext cx="1525684" cy="1917700"/>
          </a:xfrm>
          <a:prstGeom prst="rect">
            <a:avLst/>
          </a:prstGeom>
        </p:spPr>
      </p:pic>
      <p:sp>
        <p:nvSpPr>
          <p:cNvPr id="7" name="TextBox 10"/>
          <p:cNvSpPr txBox="1"/>
          <p:nvPr/>
        </p:nvSpPr>
        <p:spPr>
          <a:xfrm>
            <a:off x="2590800" y="990600"/>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a:t>Randy Bryant</a:t>
            </a:r>
          </a:p>
        </p:txBody>
      </p:sp>
      <p:pic>
        <p:nvPicPr>
          <p:cNvPr id="3" name="Picture 2"/>
          <p:cNvPicPr>
            <a:picLocks noChangeAspect="1"/>
          </p:cNvPicPr>
          <p:nvPr/>
        </p:nvPicPr>
        <p:blipFill>
          <a:blip r:embed="rId4"/>
          <a:stretch>
            <a:fillRect/>
          </a:stretch>
        </p:blipFill>
        <p:spPr>
          <a:xfrm>
            <a:off x="5410200" y="1447800"/>
            <a:ext cx="1905000" cy="1905000"/>
          </a:xfrm>
          <a:prstGeom prst="rect">
            <a:avLst/>
          </a:prstGeom>
        </p:spPr>
      </p:pic>
      <p:sp>
        <p:nvSpPr>
          <p:cNvPr id="9" name="TextBox 10"/>
          <p:cNvSpPr txBox="1"/>
          <p:nvPr/>
        </p:nvSpPr>
        <p:spPr>
          <a:xfrm>
            <a:off x="5181600" y="990600"/>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a:t>Phil Gibbons</a:t>
            </a:r>
          </a:p>
        </p:txBody>
      </p:sp>
      <p:sp>
        <p:nvSpPr>
          <p:cNvPr id="13" name="TextBox 10"/>
          <p:cNvSpPr txBox="1"/>
          <p:nvPr/>
        </p:nvSpPr>
        <p:spPr>
          <a:xfrm>
            <a:off x="152400" y="1828800"/>
            <a:ext cx="2435567" cy="830997"/>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a:t>15-213/18-213</a:t>
            </a:r>
          </a:p>
          <a:p>
            <a:pPr algn="l"/>
            <a:r>
              <a:rPr lang="en-US" sz="2400" dirty="0"/>
              <a:t>Lectures</a:t>
            </a:r>
          </a:p>
        </p:txBody>
      </p:sp>
      <p:sp>
        <p:nvSpPr>
          <p:cNvPr id="14" name="TextBox 10"/>
          <p:cNvSpPr txBox="1"/>
          <p:nvPr/>
        </p:nvSpPr>
        <p:spPr>
          <a:xfrm>
            <a:off x="228600" y="4572000"/>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a:t>15-513</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30722" name="Rectangle 2"/>
          <p:cNvSpPr/>
          <p:nvPr/>
        </p:nvSpPr>
        <p:spPr bwMode="auto">
          <a:xfrm>
            <a:off x="7910513" y="228600"/>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0723" name="Rectangle 3"/>
          <p:cNvSpPr>
            <a:spLocks noGrp="1" noChangeArrowheads="1"/>
          </p:cNvSpPr>
          <p:nvPr>
            <p:ph type="title"/>
          </p:nvPr>
        </p:nvSpPr>
        <p:spPr>
          <a:xfrm>
            <a:off x="381000" y="254000"/>
            <a:ext cx="8382000" cy="647700"/>
          </a:xfrm>
        </p:spPr>
        <p:txBody>
          <a:bodyPr/>
          <a:lstStyle/>
          <a:p>
            <a:pPr marL="119380" indent="-119380"/>
            <a:r>
              <a:rPr lang="en-US" dirty="0"/>
              <a:t>15-213/18-213 and 15-513</a:t>
            </a:r>
          </a:p>
        </p:txBody>
      </p:sp>
      <p:sp>
        <p:nvSpPr>
          <p:cNvPr id="11" name="Rectangle 4"/>
          <p:cNvSpPr txBox="1">
            <a:spLocks noChangeArrowheads="1"/>
          </p:cNvSpPr>
          <p:nvPr/>
        </p:nvSpPr>
        <p:spPr bwMode="auto">
          <a:xfrm>
            <a:off x="381000" y="106680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3pPr>
            <a:lvl4pPr marL="11430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4pPr>
            <a:lvl5pPr marL="14605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5pPr>
            <a:lvl6pPr marL="19177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6pPr>
            <a:lvl7pPr marL="23749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7pPr>
            <a:lvl8pPr marL="28321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8pPr>
            <a:lvl9pPr marL="32893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128"/>
                <a:cs typeface="ヒラギノ角ゴ ProN W3" charset="-128"/>
                <a:sym typeface="Calibri" panose="020F0502020204030204" charset="0"/>
              </a:defRPr>
            </a:lvl9pPr>
          </a:lstStyle>
          <a:p>
            <a:r>
              <a:rPr lang="en-US" sz="2000" dirty="0"/>
              <a:t>15-213/18-213 </a:t>
            </a:r>
          </a:p>
          <a:p>
            <a:pPr lvl="1"/>
            <a:r>
              <a:rPr lang="en-US" sz="1800" dirty="0"/>
              <a:t>Only undergraduates</a:t>
            </a:r>
          </a:p>
          <a:p>
            <a:pPr lvl="1"/>
            <a:r>
              <a:rPr lang="en-US" sz="1800" dirty="0"/>
              <a:t>Live lectures</a:t>
            </a:r>
          </a:p>
          <a:p>
            <a:pPr lvl="2"/>
            <a:r>
              <a:rPr lang="en-US" sz="1800" dirty="0"/>
              <a:t>In-class quizzes via Canvas</a:t>
            </a:r>
          </a:p>
          <a:p>
            <a:pPr lvl="1"/>
            <a:r>
              <a:rPr lang="en-US" sz="1800" dirty="0"/>
              <a:t>Recitations</a:t>
            </a:r>
          </a:p>
          <a:p>
            <a:r>
              <a:rPr lang="en-US" sz="2000" dirty="0"/>
              <a:t>15-513</a:t>
            </a:r>
          </a:p>
          <a:p>
            <a:pPr lvl="1"/>
            <a:r>
              <a:rPr lang="en-US" sz="1800" dirty="0"/>
              <a:t>Only Masters students</a:t>
            </a:r>
          </a:p>
          <a:p>
            <a:pPr lvl="1"/>
            <a:r>
              <a:rPr lang="en-US" sz="1800" dirty="0"/>
              <a:t>Lectures by video (on the website and </a:t>
            </a:r>
            <a:r>
              <a:rPr lang="en-US" sz="1800" dirty="0" err="1"/>
              <a:t>panopto</a:t>
            </a:r>
            <a:r>
              <a:rPr lang="en-US" sz="1800" dirty="0"/>
              <a:t>)</a:t>
            </a:r>
          </a:p>
          <a:p>
            <a:r>
              <a:rPr lang="en-US" sz="2000" dirty="0"/>
              <a:t>Everything else is the same for all the courses</a:t>
            </a:r>
          </a:p>
          <a:p>
            <a:pPr lvl="1"/>
            <a:endParaRPr lang="en-US" sz="180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dirty="0"/>
              <a:t>Textbooks</a:t>
            </a:r>
          </a:p>
        </p:txBody>
      </p:sp>
      <p:sp>
        <p:nvSpPr>
          <p:cNvPr id="31748" name="Rectangle 4"/>
          <p:cNvSpPr>
            <a:spLocks noGrp="1" noChangeArrowheads="1"/>
          </p:cNvSpPr>
          <p:nvPr>
            <p:ph type="body" idx="1"/>
          </p:nvPr>
        </p:nvSpPr>
        <p:spPr/>
        <p:txBody>
          <a:bodyPr/>
          <a:lstStyle/>
          <a:p>
            <a:r>
              <a:rPr lang="en-US" dirty="0"/>
              <a:t>Randal E. Bryant and David R. </a:t>
            </a:r>
            <a:r>
              <a:rPr lang="en-US" dirty="0" err="1"/>
              <a:t>O’Hallaron</a:t>
            </a:r>
            <a:r>
              <a:rPr lang="en-US" dirty="0"/>
              <a:t>, </a:t>
            </a:r>
          </a:p>
          <a:p>
            <a:pPr lvl="1"/>
            <a:r>
              <a:rPr lang="en-US" i="1" dirty="0"/>
              <a:t>Computer Systems: A Programmer’s Perspective</a:t>
            </a:r>
            <a:r>
              <a:rPr lang="en-US" dirty="0"/>
              <a:t>, </a:t>
            </a:r>
            <a:r>
              <a:rPr lang="en-US" b="1" dirty="0">
                <a:solidFill>
                  <a:srgbClr val="FF0000"/>
                </a:solidFill>
              </a:rPr>
              <a:t>Third Edition </a:t>
            </a:r>
            <a:r>
              <a:rPr lang="en-US" dirty="0"/>
              <a:t>(CS:APP3e), Pearson, 2016</a:t>
            </a:r>
          </a:p>
          <a:p>
            <a:pPr lvl="1"/>
            <a:r>
              <a:rPr lang="en-US" dirty="0"/>
              <a:t>http://</a:t>
            </a:r>
            <a:r>
              <a:rPr lang="en-US" dirty="0" err="1"/>
              <a:t>csapp.cs.cmu.edu</a:t>
            </a:r>
            <a:endParaRPr lang="en-US" dirty="0"/>
          </a:p>
          <a:p>
            <a:pPr lvl="1"/>
            <a:r>
              <a:rPr lang="en-US" dirty="0"/>
              <a:t>This book really matters for the course!</a:t>
            </a:r>
          </a:p>
          <a:p>
            <a:pPr lvl="2"/>
            <a:r>
              <a:rPr lang="en-US" dirty="0"/>
              <a:t>How to solve labs</a:t>
            </a:r>
          </a:p>
          <a:p>
            <a:pPr lvl="2"/>
            <a:r>
              <a:rPr lang="en-US" dirty="0"/>
              <a:t>Practice problems typical of exam problems</a:t>
            </a:r>
          </a:p>
          <a:p>
            <a:endParaRPr lang="en-US" dirty="0"/>
          </a:p>
          <a:p>
            <a:r>
              <a:rPr lang="en-US" dirty="0"/>
              <a:t>Brian Kernighan and Dennis Ritchie, </a:t>
            </a:r>
          </a:p>
          <a:p>
            <a:pPr lvl="1"/>
            <a:r>
              <a:rPr lang="en-US" i="1" dirty="0"/>
              <a:t>The C Programming Language</a:t>
            </a:r>
            <a:r>
              <a:rPr lang="en-US" dirty="0"/>
              <a:t>, Second Edition, Prentice Hall, 1988</a:t>
            </a:r>
          </a:p>
          <a:p>
            <a:pPr lvl="1"/>
            <a:r>
              <a:rPr lang="en-US" dirty="0"/>
              <a:t>Still the best book about C, from the originators</a:t>
            </a:r>
          </a:p>
          <a:p>
            <a:pPr lvl="1"/>
            <a:r>
              <a:rPr lang="en-US" dirty="0"/>
              <a:t>Even though it does not cover more recent extensions of C</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p:txBody>
          <a:bodyPr/>
          <a:lstStyle/>
          <a:p>
            <a:pPr marL="119380" indent="-119380"/>
            <a:r>
              <a:rPr lang="en-US"/>
              <a:t>Course Components</a:t>
            </a:r>
          </a:p>
        </p:txBody>
      </p:sp>
      <p:sp>
        <p:nvSpPr>
          <p:cNvPr id="32772" name="Rectangle 4"/>
          <p:cNvSpPr>
            <a:spLocks noGrp="1" noChangeArrowheads="1"/>
          </p:cNvSpPr>
          <p:nvPr>
            <p:ph type="body" idx="1"/>
          </p:nvPr>
        </p:nvSpPr>
        <p:spPr>
          <a:xfrm>
            <a:off x="381000" y="1143000"/>
            <a:ext cx="8382000" cy="5435600"/>
          </a:xfrm>
        </p:spPr>
        <p:txBody>
          <a:bodyPr/>
          <a:lstStyle/>
          <a:p>
            <a:r>
              <a:rPr lang="en-US" dirty="0"/>
              <a:t>Lectures </a:t>
            </a:r>
          </a:p>
          <a:p>
            <a:pPr lvl="1"/>
            <a:r>
              <a:rPr lang="en-US" dirty="0"/>
              <a:t>Higher level concepts</a:t>
            </a:r>
          </a:p>
          <a:p>
            <a:pPr marL="552450" lvl="1"/>
            <a:r>
              <a:rPr lang="en-US" dirty="0"/>
              <a:t>15-213/18-213: Will run in-class quizzes via Canvas</a:t>
            </a:r>
          </a:p>
          <a:p>
            <a:pPr marL="838200" lvl="2"/>
            <a:r>
              <a:rPr lang="en-US" dirty="0"/>
              <a:t>Your performance could tilt you to a higher grade if it’s a borderline case.</a:t>
            </a:r>
          </a:p>
          <a:p>
            <a:r>
              <a:rPr lang="en-US" dirty="0"/>
              <a:t>Labs (8)</a:t>
            </a:r>
          </a:p>
          <a:p>
            <a:pPr marL="552450" lvl="1"/>
            <a:r>
              <a:rPr lang="en-US" dirty="0"/>
              <a:t>The heart of the course</a:t>
            </a:r>
          </a:p>
          <a:p>
            <a:pPr marL="552450" lvl="1"/>
            <a:r>
              <a:rPr lang="en-US" dirty="0"/>
              <a:t>1-2+ weeks each</a:t>
            </a:r>
          </a:p>
          <a:p>
            <a:pPr marL="552450" lvl="1"/>
            <a:r>
              <a:rPr lang="en-US" dirty="0"/>
              <a:t>Provide in-depth understanding of an aspect of systems</a:t>
            </a:r>
          </a:p>
          <a:p>
            <a:pPr marL="552450" lvl="1"/>
            <a:r>
              <a:rPr lang="en-US" dirty="0"/>
              <a:t>Programming and measurement</a:t>
            </a:r>
          </a:p>
          <a:p>
            <a:r>
              <a:rPr lang="en-US" dirty="0"/>
              <a:t>Exams (midterm + final)</a:t>
            </a:r>
          </a:p>
          <a:p>
            <a:pPr marL="552450" lvl="1"/>
            <a:r>
              <a:rPr lang="en-US" dirty="0"/>
              <a:t>Test your understanding of concepts &amp; mathematical principles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85800" y="229072"/>
            <a:ext cx="7772400" cy="753110"/>
          </a:xfrm>
          <a:noFill/>
          <a:ln w="9525">
            <a:noFill/>
            <a:miter lim="800000"/>
          </a:ln>
          <a:effectLst/>
        </p:spPr>
        <p:txBody>
          <a:bodyPr vert="horz" wrap="square" lIns="38100" tIns="38100" rIns="38100" bIns="38100" numCol="1" anchor="ctr" anchorCtr="0" compatLnSpc="1">
            <a:spAutoFit/>
          </a:bodyPr>
          <a:lstStyle/>
          <a:p>
            <a:pPr algn="ctr">
              <a:spcBef>
                <a:spcPts val="1600"/>
              </a:spcBef>
            </a:pPr>
            <a:r>
              <a:rPr lang="zh-CN" altLang="en-US" sz="4400" kern="1200" dirty="0">
                <a:solidFill>
                  <a:srgbClr val="FF0000"/>
                </a:solidFill>
                <a:latin typeface="Gill Sans" charset="0"/>
                <a:ea typeface="黑体" panose="02010609060101010101" pitchFamily="49" charset="-122"/>
                <a:cs typeface="ヒラギノ角ゴ ProN W3" charset="-128"/>
              </a:rPr>
              <a:t>课程内容涵盖</a:t>
            </a:r>
          </a:p>
        </p:txBody>
      </p:sp>
      <p:sp>
        <p:nvSpPr>
          <p:cNvPr id="20483" name="内容占位符 2"/>
          <p:cNvSpPr>
            <a:spLocks noGrp="1"/>
          </p:cNvSpPr>
          <p:nvPr>
            <p:ph idx="1"/>
          </p:nvPr>
        </p:nvSpPr>
        <p:spPr>
          <a:xfrm>
            <a:off x="1064260" y="1282065"/>
            <a:ext cx="2273935" cy="3134360"/>
          </a:xfrm>
        </p:spPr>
        <p:txBody>
          <a:bodyPr/>
          <a:lstStyle/>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软件设计</a:t>
            </a:r>
          </a:p>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硬件基础</a:t>
            </a:r>
          </a:p>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体系结构</a:t>
            </a:r>
          </a:p>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组成原理</a:t>
            </a:r>
          </a:p>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底层程序设计</a:t>
            </a:r>
          </a:p>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编译原理</a:t>
            </a:r>
          </a:p>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操作系统</a:t>
            </a:r>
            <a:endParaRPr lang="zh-CN" altLang="en-US" sz="2000" dirty="0" smtClean="0">
              <a:latin typeface="华文细黑" panose="02010600040101010101" pitchFamily="2" charset="-122"/>
              <a:ea typeface="华文细黑" panose="02010600040101010101" pitchFamily="2" charset="-122"/>
            </a:endParaRPr>
          </a:p>
        </p:txBody>
      </p:sp>
      <p:sp>
        <p:nvSpPr>
          <p:cNvPr id="4" name="标题 1"/>
          <p:cNvSpPr>
            <a:spLocks noGrp="1"/>
          </p:cNvSpPr>
          <p:nvPr/>
        </p:nvSpPr>
        <p:spPr>
          <a:xfrm>
            <a:off x="490855" y="4008120"/>
            <a:ext cx="3836670" cy="838200"/>
          </a:xfrm>
          <a:prstGeom prst="rect">
            <a:avLst/>
          </a:prstGeom>
          <a:noFill/>
          <a:ln w="9525">
            <a:noFill/>
            <a:miter lim="800000"/>
          </a:ln>
          <a:effectLst/>
        </p:spPr>
        <p:txBody>
          <a:bodyPr vert="horz" wrap="square" lIns="38100" tIns="38100" rIns="38100" bIns="38100" numCol="1" anchor="ctr" anchorCtr="0" compatLnSpc="1"/>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pPr algn="ctr"/>
            <a:r>
              <a:rPr lang="zh-CN" altLang="en-US" sz="2800" dirty="0" smtClean="0">
                <a:solidFill>
                  <a:srgbClr val="FF0000"/>
                </a:solidFill>
                <a:ea typeface="宋体" panose="02010600030101010101" pitchFamily="2" charset="-122"/>
              </a:rPr>
              <a:t>真正与</a:t>
            </a:r>
          </a:p>
          <a:p>
            <a:pPr algn="ctr"/>
            <a:r>
              <a:rPr lang="zh-CN" altLang="en-US" sz="2800" dirty="0" smtClean="0">
                <a:solidFill>
                  <a:srgbClr val="FF0000"/>
                </a:solidFill>
                <a:ea typeface="宋体" panose="02010600030101010101" pitchFamily="2" charset="-122"/>
              </a:rPr>
              <a:t>世界顶级课程接轨</a:t>
            </a:r>
            <a:endParaRPr lang="zh-CN" altLang="en-US" sz="2800" dirty="0">
              <a:solidFill>
                <a:srgbClr val="FF0000"/>
              </a:solidFill>
            </a:endParaRPr>
          </a:p>
        </p:txBody>
      </p:sp>
      <p:sp>
        <p:nvSpPr>
          <p:cNvPr id="5" name="内容占位符 2"/>
          <p:cNvSpPr>
            <a:spLocks noGrp="1"/>
          </p:cNvSpPr>
          <p:nvPr/>
        </p:nvSpPr>
        <p:spPr>
          <a:xfrm>
            <a:off x="4819650" y="1607820"/>
            <a:ext cx="4036695" cy="2690495"/>
          </a:xfrm>
          <a:prstGeom prst="rect">
            <a:avLst/>
          </a:prstGeom>
          <a:noFill/>
          <a:ln w="9525">
            <a:noFill/>
            <a:miter lim="800000"/>
          </a:ln>
          <a:effectLst/>
        </p:spPr>
        <p:txBody>
          <a:bodyPr vert="horz" wrap="square" lIns="38100" tIns="38100" rIns="38100" bIns="38100" numCol="1" anchor="t" anchorCtr="0" compatLnSpc="1"/>
          <a:lstStyle>
            <a:lvl1pPr algn="l" rtl="0" fontAlgn="base">
              <a:spcBef>
                <a:spcPts val="500"/>
              </a:spcBef>
              <a:spcAft>
                <a:spcPct val="0"/>
              </a:spcAft>
              <a:defRPr sz="2000">
                <a:solidFill>
                  <a:schemeClr val="tx1"/>
                </a:solidFill>
                <a:latin typeface="+mn-lt"/>
                <a:ea typeface="+mn-ea"/>
                <a:cs typeface="+mn-cs"/>
                <a:sym typeface="Calibri" panose="020F0502020204030204" charset="0"/>
              </a:defRPr>
            </a:lvl1pPr>
            <a:lvl2pPr marL="419100" algn="ctr" rtl="0" fontAlgn="base">
              <a:spcBef>
                <a:spcPts val="500"/>
              </a:spcBef>
              <a:spcAft>
                <a:spcPct val="0"/>
              </a:spcAft>
              <a:defRPr sz="2000">
                <a:solidFill>
                  <a:schemeClr val="tx1"/>
                </a:solidFill>
                <a:latin typeface="+mn-lt"/>
                <a:ea typeface="+mn-ea"/>
                <a:cs typeface="+mn-cs"/>
                <a:sym typeface="Calibri" panose="020F0502020204030204" charset="0"/>
              </a:defRPr>
            </a:lvl2pPr>
            <a:lvl3pPr marL="876300" algn="ctr" rtl="0" fontAlgn="base">
              <a:spcBef>
                <a:spcPts val="500"/>
              </a:spcBef>
              <a:spcAft>
                <a:spcPct val="0"/>
              </a:spcAft>
              <a:defRPr sz="2000">
                <a:solidFill>
                  <a:schemeClr val="tx1"/>
                </a:solidFill>
                <a:latin typeface="+mn-lt"/>
                <a:ea typeface="+mn-ea"/>
                <a:cs typeface="+mn-cs"/>
                <a:sym typeface="Calibri" panose="020F0502020204030204" charset="0"/>
              </a:defRPr>
            </a:lvl3pPr>
            <a:lvl4pPr marL="1333500" algn="ctr" rtl="0" fontAlgn="base">
              <a:spcBef>
                <a:spcPts val="500"/>
              </a:spcBef>
              <a:spcAft>
                <a:spcPct val="0"/>
              </a:spcAft>
              <a:defRPr sz="2000">
                <a:solidFill>
                  <a:schemeClr val="tx1"/>
                </a:solidFill>
                <a:latin typeface="+mn-lt"/>
                <a:ea typeface="+mn-ea"/>
                <a:cs typeface="+mn-cs"/>
                <a:sym typeface="Calibri" panose="020F0502020204030204" charset="0"/>
              </a:defRPr>
            </a:lvl4pPr>
            <a:lvl5pPr marL="1790700" algn="ctr" rtl="0" fontAlgn="base">
              <a:spcBef>
                <a:spcPts val="500"/>
              </a:spcBef>
              <a:spcAft>
                <a:spcPct val="0"/>
              </a:spcAft>
              <a:defRPr sz="2000">
                <a:solidFill>
                  <a:schemeClr val="tx1"/>
                </a:solidFill>
                <a:latin typeface="+mn-lt"/>
                <a:ea typeface="+mn-ea"/>
                <a:cs typeface="+mn-cs"/>
                <a:sym typeface="Calibri" panose="020F0502020204030204" charset="0"/>
              </a:defRPr>
            </a:lvl5pPr>
            <a:lvl6pPr marL="2247900" algn="ctr" rtl="0" fontAlgn="base">
              <a:spcBef>
                <a:spcPts val="500"/>
              </a:spcBef>
              <a:spcAft>
                <a:spcPct val="0"/>
              </a:spcAft>
              <a:defRPr sz="2000">
                <a:solidFill>
                  <a:schemeClr val="tx1"/>
                </a:solidFill>
                <a:latin typeface="+mn-lt"/>
                <a:ea typeface="+mn-ea"/>
                <a:cs typeface="+mn-cs"/>
                <a:sym typeface="Calibri" panose="020F0502020204030204" charset="0"/>
              </a:defRPr>
            </a:lvl6pPr>
            <a:lvl7pPr marL="2705100" algn="ctr" rtl="0" fontAlgn="base">
              <a:spcBef>
                <a:spcPts val="500"/>
              </a:spcBef>
              <a:spcAft>
                <a:spcPct val="0"/>
              </a:spcAft>
              <a:defRPr sz="2000">
                <a:solidFill>
                  <a:schemeClr val="tx1"/>
                </a:solidFill>
                <a:latin typeface="+mn-lt"/>
                <a:ea typeface="+mn-ea"/>
                <a:cs typeface="+mn-cs"/>
                <a:sym typeface="Calibri" panose="020F0502020204030204" charset="0"/>
              </a:defRPr>
            </a:lvl7pPr>
            <a:lvl8pPr marL="3162300" algn="ctr" rtl="0" fontAlgn="base">
              <a:spcBef>
                <a:spcPts val="500"/>
              </a:spcBef>
              <a:spcAft>
                <a:spcPct val="0"/>
              </a:spcAft>
              <a:defRPr sz="2000">
                <a:solidFill>
                  <a:schemeClr val="tx1"/>
                </a:solidFill>
                <a:latin typeface="+mn-lt"/>
                <a:ea typeface="+mn-ea"/>
                <a:cs typeface="+mn-cs"/>
                <a:sym typeface="Calibri" panose="020F0502020204030204" charset="0"/>
              </a:defRPr>
            </a:lvl8pPr>
            <a:lvl9pPr marL="3619500" algn="ctr" rtl="0" fontAlgn="base">
              <a:spcBef>
                <a:spcPts val="500"/>
              </a:spcBef>
              <a:spcAft>
                <a:spcPct val="0"/>
              </a:spcAft>
              <a:defRPr sz="2000">
                <a:solidFill>
                  <a:schemeClr val="tx1"/>
                </a:solidFill>
                <a:latin typeface="+mn-lt"/>
                <a:ea typeface="+mn-ea"/>
                <a:cs typeface="+mn-cs"/>
                <a:sym typeface="Calibri" panose="020F0502020204030204" charset="0"/>
              </a:defRPr>
            </a:lvl9pPr>
          </a:lstStyle>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独立</a:t>
            </a:r>
            <a:r>
              <a:rPr lang="en-US" altLang="zh-CN" b="1" dirty="0" smtClean="0">
                <a:latin typeface="华文细黑" panose="02010600040101010101" pitchFamily="2" charset="-122"/>
                <a:ea typeface="华文细黑" panose="02010600040101010101" pitchFamily="2" charset="-122"/>
                <a:sym typeface="+mn-ea"/>
              </a:rPr>
              <a:t>C</a:t>
            </a:r>
            <a:r>
              <a:rPr lang="zh-CN" altLang="en-US" b="1" dirty="0" smtClean="0">
                <a:latin typeface="华文细黑" panose="02010600040101010101" pitchFamily="2" charset="-122"/>
                <a:ea typeface="华文细黑" panose="02010600040101010101" pitchFamily="2" charset="-122"/>
                <a:sym typeface="+mn-ea"/>
              </a:rPr>
              <a:t>语言编程</a:t>
            </a:r>
          </a:p>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读懂汇编语言代码（指令体系：实现从高级语言到机器语言飞跃）</a:t>
            </a:r>
          </a:p>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操作系统实践（</a:t>
            </a:r>
            <a:r>
              <a:rPr lang="en-US" altLang="zh-CN" b="1" dirty="0" smtClean="0">
                <a:latin typeface="华文细黑" panose="02010600040101010101" pitchFamily="2" charset="-122"/>
                <a:ea typeface="华文细黑" panose="02010600040101010101" pitchFamily="2" charset="-122"/>
                <a:sym typeface="+mn-ea"/>
              </a:rPr>
              <a:t>Linux</a:t>
            </a:r>
            <a:r>
              <a:rPr lang="zh-CN" altLang="en-US" b="1" dirty="0" smtClean="0">
                <a:latin typeface="华文细黑" panose="02010600040101010101" pitchFamily="2" charset="-122"/>
                <a:ea typeface="华文细黑" panose="02010600040101010101" pitchFamily="2" charset="-122"/>
                <a:sym typeface="+mn-ea"/>
              </a:rPr>
              <a:t>）</a:t>
            </a:r>
          </a:p>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编译实践（</a:t>
            </a:r>
            <a:r>
              <a:rPr lang="en-US" altLang="zh-CN" b="1" dirty="0" smtClean="0">
                <a:latin typeface="华文细黑" panose="02010600040101010101" pitchFamily="2" charset="-122"/>
                <a:ea typeface="华文细黑" panose="02010600040101010101" pitchFamily="2" charset="-122"/>
                <a:sym typeface="+mn-ea"/>
              </a:rPr>
              <a:t>gcc</a:t>
            </a:r>
            <a:r>
              <a:rPr lang="zh-CN" altLang="en-US" b="1" dirty="0" smtClean="0">
                <a:latin typeface="华文细黑" panose="02010600040101010101" pitchFamily="2" charset="-122"/>
                <a:ea typeface="华文细黑" panose="02010600040101010101" pitchFamily="2" charset="-122"/>
                <a:sym typeface="+mn-ea"/>
              </a:rPr>
              <a:t>编译）</a:t>
            </a:r>
          </a:p>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底层程序设计（操作硬件）</a:t>
            </a:r>
            <a:endParaRPr lang="zh-CN" altLang="en-US" sz="2000" dirty="0" smtClean="0">
              <a:latin typeface="华文细黑" panose="02010600040101010101" pitchFamily="2" charset="-122"/>
              <a:ea typeface="华文细黑" panose="02010600040101010101" pitchFamily="2" charset="-122"/>
            </a:endParaRPr>
          </a:p>
        </p:txBody>
      </p:sp>
      <p:sp>
        <p:nvSpPr>
          <p:cNvPr id="6" name="标题 1"/>
          <p:cNvSpPr>
            <a:spLocks noGrp="1"/>
          </p:cNvSpPr>
          <p:nvPr/>
        </p:nvSpPr>
        <p:spPr>
          <a:xfrm>
            <a:off x="560070" y="2120265"/>
            <a:ext cx="504190" cy="838200"/>
          </a:xfrm>
          <a:prstGeom prst="rect">
            <a:avLst/>
          </a:prstGeom>
          <a:noFill/>
          <a:ln w="9525">
            <a:noFill/>
            <a:miter lim="800000"/>
          </a:ln>
          <a:effectLst/>
        </p:spPr>
        <p:txBody>
          <a:bodyPr vert="horz" wrap="square" lIns="38100" tIns="38100" rIns="38100" bIns="38100" numCol="1" anchor="ctr" anchorCtr="0" compatLnSpc="1"/>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r>
              <a:rPr lang="zh-CN" altLang="en-US" sz="2400" dirty="0">
                <a:solidFill>
                  <a:srgbClr val="FF0000"/>
                </a:solidFill>
              </a:rPr>
              <a:t>涉及课程</a:t>
            </a:r>
          </a:p>
        </p:txBody>
      </p:sp>
      <p:sp>
        <p:nvSpPr>
          <p:cNvPr id="7" name="标题 1"/>
          <p:cNvSpPr>
            <a:spLocks noGrp="1"/>
          </p:cNvSpPr>
          <p:nvPr/>
        </p:nvSpPr>
        <p:spPr>
          <a:xfrm>
            <a:off x="4067810" y="2069465"/>
            <a:ext cx="504190" cy="838200"/>
          </a:xfrm>
          <a:prstGeom prst="rect">
            <a:avLst/>
          </a:prstGeom>
          <a:noFill/>
          <a:ln w="9525">
            <a:noFill/>
            <a:miter lim="800000"/>
          </a:ln>
          <a:effectLst/>
        </p:spPr>
        <p:txBody>
          <a:bodyPr vert="horz" wrap="square" lIns="38100" tIns="38100" rIns="38100" bIns="38100" numCol="1" anchor="ctr" anchorCtr="0" compatLnSpc="1"/>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r>
              <a:rPr lang="zh-CN" altLang="en-US" sz="2400" dirty="0">
                <a:solidFill>
                  <a:srgbClr val="FF0000"/>
                </a:solidFill>
              </a:rPr>
              <a:t>掌握操作</a:t>
            </a:r>
          </a:p>
        </p:txBody>
      </p:sp>
      <p:sp>
        <p:nvSpPr>
          <p:cNvPr id="8" name="内容占位符 2"/>
          <p:cNvSpPr>
            <a:spLocks noGrp="1"/>
          </p:cNvSpPr>
          <p:nvPr/>
        </p:nvSpPr>
        <p:spPr>
          <a:xfrm>
            <a:off x="4819650" y="3846195"/>
            <a:ext cx="3859530" cy="1778635"/>
          </a:xfrm>
          <a:prstGeom prst="rect">
            <a:avLst/>
          </a:prstGeom>
          <a:noFill/>
          <a:ln w="9525">
            <a:noFill/>
            <a:miter lim="800000"/>
          </a:ln>
          <a:effectLst/>
        </p:spPr>
        <p:txBody>
          <a:bodyPr vert="horz" wrap="square" lIns="38100" tIns="38100" rIns="38100" bIns="38100" numCol="1" anchor="t" anchorCtr="0" compatLnSpc="1"/>
          <a:lstStyle>
            <a:lvl1pPr algn="l" rtl="0" fontAlgn="base">
              <a:spcBef>
                <a:spcPts val="500"/>
              </a:spcBef>
              <a:spcAft>
                <a:spcPct val="0"/>
              </a:spcAft>
              <a:defRPr sz="2000">
                <a:solidFill>
                  <a:schemeClr val="tx1"/>
                </a:solidFill>
                <a:latin typeface="+mn-lt"/>
                <a:ea typeface="+mn-ea"/>
                <a:cs typeface="+mn-cs"/>
                <a:sym typeface="Calibri" panose="020F0502020204030204" charset="0"/>
              </a:defRPr>
            </a:lvl1pPr>
            <a:lvl2pPr marL="419100" algn="ctr" rtl="0" fontAlgn="base">
              <a:spcBef>
                <a:spcPts val="500"/>
              </a:spcBef>
              <a:spcAft>
                <a:spcPct val="0"/>
              </a:spcAft>
              <a:defRPr sz="2000">
                <a:solidFill>
                  <a:schemeClr val="tx1"/>
                </a:solidFill>
                <a:latin typeface="+mn-lt"/>
                <a:ea typeface="+mn-ea"/>
                <a:cs typeface="+mn-cs"/>
                <a:sym typeface="Calibri" panose="020F0502020204030204" charset="0"/>
              </a:defRPr>
            </a:lvl2pPr>
            <a:lvl3pPr marL="876300" algn="ctr" rtl="0" fontAlgn="base">
              <a:spcBef>
                <a:spcPts val="500"/>
              </a:spcBef>
              <a:spcAft>
                <a:spcPct val="0"/>
              </a:spcAft>
              <a:defRPr sz="2000">
                <a:solidFill>
                  <a:schemeClr val="tx1"/>
                </a:solidFill>
                <a:latin typeface="+mn-lt"/>
                <a:ea typeface="+mn-ea"/>
                <a:cs typeface="+mn-cs"/>
                <a:sym typeface="Calibri" panose="020F0502020204030204" charset="0"/>
              </a:defRPr>
            </a:lvl3pPr>
            <a:lvl4pPr marL="1333500" algn="ctr" rtl="0" fontAlgn="base">
              <a:spcBef>
                <a:spcPts val="500"/>
              </a:spcBef>
              <a:spcAft>
                <a:spcPct val="0"/>
              </a:spcAft>
              <a:defRPr sz="2000">
                <a:solidFill>
                  <a:schemeClr val="tx1"/>
                </a:solidFill>
                <a:latin typeface="+mn-lt"/>
                <a:ea typeface="+mn-ea"/>
                <a:cs typeface="+mn-cs"/>
                <a:sym typeface="Calibri" panose="020F0502020204030204" charset="0"/>
              </a:defRPr>
            </a:lvl4pPr>
            <a:lvl5pPr marL="1790700" algn="ctr" rtl="0" fontAlgn="base">
              <a:spcBef>
                <a:spcPts val="500"/>
              </a:spcBef>
              <a:spcAft>
                <a:spcPct val="0"/>
              </a:spcAft>
              <a:defRPr sz="2000">
                <a:solidFill>
                  <a:schemeClr val="tx1"/>
                </a:solidFill>
                <a:latin typeface="+mn-lt"/>
                <a:ea typeface="+mn-ea"/>
                <a:cs typeface="+mn-cs"/>
                <a:sym typeface="Calibri" panose="020F0502020204030204" charset="0"/>
              </a:defRPr>
            </a:lvl5pPr>
            <a:lvl6pPr marL="2247900" algn="ctr" rtl="0" fontAlgn="base">
              <a:spcBef>
                <a:spcPts val="500"/>
              </a:spcBef>
              <a:spcAft>
                <a:spcPct val="0"/>
              </a:spcAft>
              <a:defRPr sz="2000">
                <a:solidFill>
                  <a:schemeClr val="tx1"/>
                </a:solidFill>
                <a:latin typeface="+mn-lt"/>
                <a:ea typeface="+mn-ea"/>
                <a:cs typeface="+mn-cs"/>
                <a:sym typeface="Calibri" panose="020F0502020204030204" charset="0"/>
              </a:defRPr>
            </a:lvl6pPr>
            <a:lvl7pPr marL="2705100" algn="ctr" rtl="0" fontAlgn="base">
              <a:spcBef>
                <a:spcPts val="500"/>
              </a:spcBef>
              <a:spcAft>
                <a:spcPct val="0"/>
              </a:spcAft>
              <a:defRPr sz="2000">
                <a:solidFill>
                  <a:schemeClr val="tx1"/>
                </a:solidFill>
                <a:latin typeface="+mn-lt"/>
                <a:ea typeface="+mn-ea"/>
                <a:cs typeface="+mn-cs"/>
                <a:sym typeface="Calibri" panose="020F0502020204030204" charset="0"/>
              </a:defRPr>
            </a:lvl7pPr>
            <a:lvl8pPr marL="3162300" algn="ctr" rtl="0" fontAlgn="base">
              <a:spcBef>
                <a:spcPts val="500"/>
              </a:spcBef>
              <a:spcAft>
                <a:spcPct val="0"/>
              </a:spcAft>
              <a:defRPr sz="2000">
                <a:solidFill>
                  <a:schemeClr val="tx1"/>
                </a:solidFill>
                <a:latin typeface="+mn-lt"/>
                <a:ea typeface="+mn-ea"/>
                <a:cs typeface="+mn-cs"/>
                <a:sym typeface="Calibri" panose="020F0502020204030204" charset="0"/>
              </a:defRPr>
            </a:lvl8pPr>
            <a:lvl9pPr marL="3619500" algn="ctr" rtl="0" fontAlgn="base">
              <a:spcBef>
                <a:spcPts val="500"/>
              </a:spcBef>
              <a:spcAft>
                <a:spcPct val="0"/>
              </a:spcAft>
              <a:defRPr sz="2000">
                <a:solidFill>
                  <a:schemeClr val="tx1"/>
                </a:solidFill>
                <a:latin typeface="+mn-lt"/>
                <a:ea typeface="+mn-ea"/>
                <a:cs typeface="+mn-cs"/>
                <a:sym typeface="Calibri" panose="020F0502020204030204" charset="0"/>
              </a:defRPr>
            </a:lvl9pPr>
          </a:lstStyle>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涉及多学科交叉知识</a:t>
            </a:r>
          </a:p>
          <a:p>
            <a:pPr marL="342900" indent="-342900">
              <a:buFont typeface="Wingdings" panose="05000000000000000000" pitchFamily="2" charset="2"/>
              <a:buChar char="Ø"/>
            </a:pPr>
            <a:r>
              <a:rPr lang="zh-CN" altLang="en-US" b="1" dirty="0" smtClean="0">
                <a:latin typeface="华文细黑" panose="02010600040101010101" pitchFamily="2" charset="-122"/>
                <a:ea typeface="华文细黑" panose="02010600040101010101" pitchFamily="2" charset="-122"/>
                <a:sym typeface="+mn-ea"/>
              </a:rPr>
              <a:t>全部代码真实可运行</a:t>
            </a:r>
          </a:p>
          <a:p>
            <a:pPr marL="342900" indent="-342900">
              <a:buFont typeface="Wingdings" panose="05000000000000000000" pitchFamily="2" charset="2"/>
              <a:buChar char="Ø"/>
            </a:pPr>
            <a:r>
              <a:rPr lang="zh-CN" altLang="en-US" sz="2000" b="1" dirty="0" smtClean="0">
                <a:latin typeface="华文细黑" panose="02010600040101010101" pitchFamily="2" charset="-122"/>
                <a:ea typeface="华文细黑" panose="02010600040101010101" pitchFamily="2" charset="-122"/>
              </a:rPr>
              <a:t>顶级实验设计</a:t>
            </a:r>
          </a:p>
        </p:txBody>
      </p:sp>
      <p:sp>
        <p:nvSpPr>
          <p:cNvPr id="9" name="标题 1"/>
          <p:cNvSpPr>
            <a:spLocks noGrp="1"/>
          </p:cNvSpPr>
          <p:nvPr/>
        </p:nvSpPr>
        <p:spPr>
          <a:xfrm>
            <a:off x="560070" y="5212715"/>
            <a:ext cx="3836670" cy="838200"/>
          </a:xfrm>
          <a:prstGeom prst="rect">
            <a:avLst/>
          </a:prstGeom>
          <a:noFill/>
          <a:ln w="9525">
            <a:noFill/>
            <a:miter lim="800000"/>
          </a:ln>
          <a:effectLst/>
        </p:spPr>
        <p:txBody>
          <a:bodyPr vert="horz" wrap="square" lIns="38100" tIns="38100" rIns="38100" bIns="38100" numCol="1" anchor="ctr" anchorCtr="0" compatLnSpc="1"/>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pPr algn="ctr"/>
            <a:r>
              <a:rPr lang="zh-CN" altLang="en-US" sz="2800" dirty="0">
                <a:solidFill>
                  <a:srgbClr val="FF0000"/>
                </a:solidFill>
              </a:rPr>
              <a:t>遗憾：</a:t>
            </a:r>
          </a:p>
        </p:txBody>
      </p:sp>
      <p:sp>
        <p:nvSpPr>
          <p:cNvPr id="10" name="文本框 9"/>
          <p:cNvSpPr txBox="1"/>
          <p:nvPr/>
        </p:nvSpPr>
        <p:spPr>
          <a:xfrm>
            <a:off x="4791075" y="5380355"/>
            <a:ext cx="3667125" cy="398780"/>
          </a:xfrm>
          <a:prstGeom prst="rect">
            <a:avLst/>
          </a:prstGeom>
          <a:noFill/>
        </p:spPr>
        <p:txBody>
          <a:bodyPr wrap="square" rtlCol="0" anchor="t">
            <a:spAutoFit/>
          </a:bodyPr>
          <a:lstStyle/>
          <a:p>
            <a:pPr marL="342900" indent="-342900" algn="l">
              <a:buFont typeface="Wingdings" panose="05000000000000000000" pitchFamily="2" charset="2"/>
              <a:buChar char="Ø"/>
            </a:pPr>
            <a:r>
              <a:rPr lang="zh-CN" altLang="en-US" sz="2000" b="1" dirty="0" smtClean="0">
                <a:solidFill>
                  <a:schemeClr val="tx1"/>
                </a:solidFill>
                <a:latin typeface="华文细黑" panose="02010600040101010101" pitchFamily="2" charset="-122"/>
                <a:ea typeface="华文细黑" panose="02010600040101010101" pitchFamily="2" charset="-122"/>
                <a:cs typeface="+mn-cs"/>
              </a:rPr>
              <a:t>时间短，只能讲一小部分</a:t>
            </a:r>
            <a:endParaRPr lang="zh-CN" altLang="en-US"/>
          </a:p>
        </p:txBody>
      </p:sp>
      <p:sp>
        <p:nvSpPr>
          <p:cNvPr id="12" name="标题 1"/>
          <p:cNvSpPr>
            <a:spLocks noGrp="1"/>
          </p:cNvSpPr>
          <p:nvPr/>
        </p:nvSpPr>
        <p:spPr>
          <a:xfrm>
            <a:off x="1363345" y="5920105"/>
            <a:ext cx="7195820" cy="838200"/>
          </a:xfrm>
          <a:prstGeom prst="rect">
            <a:avLst/>
          </a:prstGeom>
          <a:noFill/>
          <a:ln w="9525">
            <a:noFill/>
            <a:miter lim="800000"/>
          </a:ln>
          <a:effectLst/>
        </p:spPr>
        <p:txBody>
          <a:bodyPr vert="horz" wrap="square" lIns="38100" tIns="38100" rIns="38100" bIns="38100" numCol="1" anchor="ctr" anchorCtr="0" compatLnSpc="1"/>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pPr algn="ctr"/>
            <a:r>
              <a:rPr lang="zh-CN" altLang="en-US" sz="3200" dirty="0">
                <a:solidFill>
                  <a:srgbClr val="FF0000"/>
                </a:solidFill>
                <a:sym typeface="+mn-ea"/>
              </a:rPr>
              <a:t>可扩展性、</a:t>
            </a:r>
            <a:r>
              <a:rPr lang="zh-CN" altLang="en-US" sz="3200" dirty="0">
                <a:solidFill>
                  <a:srgbClr val="FF0000"/>
                </a:solidFill>
              </a:rPr>
              <a:t>思维方式，</a:t>
            </a:r>
            <a:r>
              <a:rPr lang="zh-CN" altLang="en-US" sz="3200" dirty="0">
                <a:solidFill>
                  <a:srgbClr val="FF0000"/>
                </a:solidFill>
                <a:sym typeface="+mn-ea"/>
              </a:rPr>
              <a:t>有点难！！！</a:t>
            </a:r>
            <a:endParaRPr lang="zh-CN" altLang="en-US" sz="32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ppt_x"/>
                                          </p:val>
                                        </p:tav>
                                        <p:tav tm="100000">
                                          <p:val>
                                            <p:strVal val="#ppt_x"/>
                                          </p:val>
                                        </p:tav>
                                      </p:tavLst>
                                    </p:anim>
                                    <p:anim calcmode="lin" valueType="num">
                                      <p:cBhvr additive="base">
                                        <p:cTn id="6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500" fill="hold"/>
                                        <p:tgtEl>
                                          <p:spTgt spid="12"/>
                                        </p:tgtEl>
                                        <p:attrNameLst>
                                          <p:attrName>ppt_x</p:attrName>
                                        </p:attrNameLst>
                                      </p:cBhvr>
                                      <p:tavLst>
                                        <p:tav tm="0">
                                          <p:val>
                                            <p:strVal val="#ppt_x"/>
                                          </p:val>
                                        </p:tav>
                                        <p:tav tm="100000">
                                          <p:val>
                                            <p:strVal val="#ppt_x"/>
                                          </p:val>
                                        </p:tav>
                                      </p:tavLst>
                                    </p:anim>
                                    <p:anim calcmode="lin" valueType="num">
                                      <p:cBhvr additive="base">
                                        <p:cTn id="7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nimBg="1"/>
      <p:bldP spid="20483" grpId="1" build="p" animBg="1"/>
      <p:bldP spid="4" grpId="0" bldLvl="0" animBg="1"/>
      <p:bldP spid="4" grpId="1" animBg="1"/>
      <p:bldP spid="5" grpId="0" bldLvl="0" animBg="1"/>
      <p:bldP spid="6" grpId="0" animBg="1"/>
      <p:bldP spid="6" grpId="1" animBg="1"/>
      <p:bldP spid="7" grpId="0" animBg="1"/>
      <p:bldP spid="7" grpId="1" animBg="1"/>
      <p:bldP spid="8" grpId="0" bldLvl="0" animBg="1"/>
      <p:bldP spid="8" grpId="1" animBg="1"/>
      <p:bldP spid="9" grpId="0" bldLvl="0" animBg="1"/>
      <p:bldP spid="9" grpId="1" animBg="1"/>
      <p:bldP spid="10" grpId="0"/>
      <p:bldP spid="10" grpId="1"/>
      <p:bldP spid="12" grpId="0" animBg="1"/>
      <p:bldP spid="12"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33794" name="Rectangle 2"/>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3795" name="Rectangle 3"/>
          <p:cNvSpPr>
            <a:spLocks noGrp="1" noChangeArrowheads="1"/>
          </p:cNvSpPr>
          <p:nvPr>
            <p:ph type="title"/>
          </p:nvPr>
        </p:nvSpPr>
        <p:spPr/>
        <p:txBody>
          <a:bodyPr/>
          <a:lstStyle/>
          <a:p>
            <a:pPr marL="119380" indent="-119380"/>
            <a:r>
              <a:rPr lang="en-US" dirty="0"/>
              <a:t>Getting Help	</a:t>
            </a:r>
          </a:p>
        </p:txBody>
      </p:sp>
      <p:sp>
        <p:nvSpPr>
          <p:cNvPr id="33796" name="Rectangle 4"/>
          <p:cNvSpPr>
            <a:spLocks noGrp="1" noChangeArrowheads="1"/>
          </p:cNvSpPr>
          <p:nvPr>
            <p:ph type="body" idx="1"/>
          </p:nvPr>
        </p:nvSpPr>
        <p:spPr/>
        <p:txBody>
          <a:bodyPr/>
          <a:lstStyle/>
          <a:p>
            <a:r>
              <a:rPr lang="en-US" dirty="0"/>
              <a:t>Class Web page: </a:t>
            </a:r>
            <a:r>
              <a:rPr lang="en-US" b="1" dirty="0">
                <a:solidFill>
                  <a:srgbClr val="FF0000"/>
                </a:solidFill>
              </a:rPr>
              <a:t>http://www.cs.cmu.edu/~213</a:t>
            </a:r>
          </a:p>
          <a:p>
            <a:pPr marL="552450" lvl="1"/>
            <a:r>
              <a:rPr lang="en-US" dirty="0"/>
              <a:t>Complete schedule of lectures, exams, and assignments</a:t>
            </a:r>
          </a:p>
          <a:p>
            <a:pPr marL="552450" lvl="1"/>
            <a:r>
              <a:rPr lang="en-US" dirty="0"/>
              <a:t>Copies of lectures, assignments, exams, solutions</a:t>
            </a:r>
          </a:p>
          <a:p>
            <a:pPr marL="552450" lvl="1"/>
            <a:r>
              <a:rPr lang="en-US" dirty="0"/>
              <a:t>FAQ</a:t>
            </a:r>
          </a:p>
          <a:p>
            <a:r>
              <a:rPr lang="en-US" dirty="0"/>
              <a:t>Piazza</a:t>
            </a:r>
          </a:p>
          <a:p>
            <a:pPr lvl="1"/>
            <a:r>
              <a:rPr lang="en-US" dirty="0"/>
              <a:t>Best place for questions about assignments</a:t>
            </a:r>
          </a:p>
          <a:p>
            <a:pPr lvl="1"/>
            <a:r>
              <a:rPr lang="en-US" dirty="0"/>
              <a:t>By default, your posts will be private</a:t>
            </a:r>
          </a:p>
          <a:p>
            <a:pPr lvl="1"/>
            <a:r>
              <a:rPr lang="en-US" dirty="0"/>
              <a:t>Do not post code (even privately).  Put on </a:t>
            </a:r>
            <a:r>
              <a:rPr lang="en-US" dirty="0" err="1"/>
              <a:t>autolab</a:t>
            </a:r>
            <a:r>
              <a:rPr lang="en-US" dirty="0"/>
              <a:t> and then make post.</a:t>
            </a:r>
          </a:p>
          <a:p>
            <a:pPr lvl="1"/>
            <a:r>
              <a:rPr lang="en-US" dirty="0"/>
              <a:t>We will fill the FAQ and Piazza with answers to common questions</a:t>
            </a:r>
          </a:p>
          <a:p>
            <a:r>
              <a:rPr lang="en-US" dirty="0"/>
              <a:t>Canvas</a:t>
            </a:r>
          </a:p>
          <a:p>
            <a:pPr lvl="1"/>
            <a:r>
              <a:rPr lang="en-US" dirty="0"/>
              <a:t>We will use Canvas for in-class quizzes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34818" name="Rectangle 2"/>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4819" name="Rectangle 3"/>
          <p:cNvSpPr>
            <a:spLocks noGrp="1" noChangeArrowheads="1"/>
          </p:cNvSpPr>
          <p:nvPr>
            <p:ph type="title"/>
          </p:nvPr>
        </p:nvSpPr>
        <p:spPr/>
        <p:txBody>
          <a:bodyPr/>
          <a:lstStyle/>
          <a:p>
            <a:pPr marL="119380" indent="-119380"/>
            <a:r>
              <a:rPr lang="en-US" dirty="0"/>
              <a:t>Getting Help	</a:t>
            </a:r>
          </a:p>
        </p:txBody>
      </p:sp>
      <p:sp>
        <p:nvSpPr>
          <p:cNvPr id="34820" name="Rectangle 4"/>
          <p:cNvSpPr>
            <a:spLocks noGrp="1" noChangeArrowheads="1"/>
          </p:cNvSpPr>
          <p:nvPr>
            <p:ph type="body" idx="1"/>
          </p:nvPr>
        </p:nvSpPr>
        <p:spPr>
          <a:xfrm>
            <a:off x="381000" y="1193800"/>
            <a:ext cx="8382000" cy="5435600"/>
          </a:xfrm>
        </p:spPr>
        <p:txBody>
          <a:bodyPr/>
          <a:lstStyle/>
          <a:p>
            <a:r>
              <a:rPr lang="en-US" dirty="0"/>
              <a:t>Email</a:t>
            </a:r>
            <a:endParaRPr lang="en-US" b="1" dirty="0">
              <a:solidFill>
                <a:schemeClr val="accent1">
                  <a:lumMod val="60000"/>
                  <a:lumOff val="40000"/>
                </a:schemeClr>
              </a:solidFill>
            </a:endParaRPr>
          </a:p>
          <a:p>
            <a:pPr marL="552450" lvl="1"/>
            <a:r>
              <a:rPr lang="en-US" dirty="0"/>
              <a:t>Send email to individual instructors or TAs only to schedule appointments</a:t>
            </a:r>
          </a:p>
          <a:p>
            <a:pPr marL="552450" lvl="1"/>
            <a:endParaRPr lang="en-US" dirty="0"/>
          </a:p>
          <a:p>
            <a:pPr marL="292100"/>
            <a:r>
              <a:rPr lang="en-US" dirty="0"/>
              <a:t>Office hours (starting Tue Sep 5):</a:t>
            </a:r>
          </a:p>
          <a:p>
            <a:pPr marL="552450" lvl="1"/>
            <a:r>
              <a:rPr lang="en-US" dirty="0"/>
              <a:t>SMTWR, </a:t>
            </a:r>
            <a:r>
              <a:rPr lang="en-US" dirty="0" smtClean="0"/>
              <a:t>5:00–9:00pm</a:t>
            </a:r>
            <a:r>
              <a:rPr lang="en-US" dirty="0"/>
              <a:t>, </a:t>
            </a:r>
            <a:r>
              <a:rPr lang="en-US" dirty="0" err="1"/>
              <a:t>WeH</a:t>
            </a:r>
            <a:r>
              <a:rPr lang="en-US"/>
              <a:t> </a:t>
            </a:r>
            <a:r>
              <a:rPr lang="en-US" smtClean="0"/>
              <a:t>5207 [Thursdays are 5:30–9:00]</a:t>
            </a:r>
            <a:endParaRPr lang="en-US" dirty="0"/>
          </a:p>
          <a:p>
            <a:pPr marL="552450" lvl="1"/>
            <a:endParaRPr lang="en-US" dirty="0"/>
          </a:p>
          <a:p>
            <a:pPr marL="292100"/>
            <a:r>
              <a:rPr lang="en-US" dirty="0"/>
              <a:t>Walk-in Tutoring</a:t>
            </a:r>
          </a:p>
          <a:p>
            <a:pPr marL="552450" lvl="1"/>
            <a:r>
              <a:rPr lang="en-US" dirty="0"/>
              <a:t>Details TBA.  Will put information on class webpage.</a:t>
            </a:r>
          </a:p>
          <a:p>
            <a:pPr marL="292100">
              <a:buNone/>
            </a:pPr>
            <a:endParaRPr lang="en-US" dirty="0"/>
          </a:p>
          <a:p>
            <a:pPr marL="292100"/>
            <a:r>
              <a:rPr lang="en-US" dirty="0"/>
              <a:t>1:1 Appointments</a:t>
            </a:r>
          </a:p>
          <a:p>
            <a:pPr marL="552450" lvl="1"/>
            <a:r>
              <a:rPr lang="en-US" dirty="0"/>
              <a:t>You can schedule 1:1 appointments with any of the teaching staff</a:t>
            </a:r>
          </a:p>
          <a:p>
            <a:pPr marL="552450" lvl="1">
              <a:buNone/>
            </a:pPr>
            <a:endParaRPr lang="en-US" dirty="0"/>
          </a:p>
          <a:p>
            <a:pPr marL="292100"/>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xfrm>
            <a:off x="381000" y="228600"/>
            <a:ext cx="8382000" cy="1092200"/>
          </a:xfrm>
        </p:spPr>
        <p:txBody>
          <a:bodyPr/>
          <a:lstStyle/>
          <a:p>
            <a:pPr marL="119380" indent="-119380"/>
            <a:r>
              <a:rPr lang="en-US" dirty="0"/>
              <a:t>Policies: Labs And Exams</a:t>
            </a:r>
          </a:p>
        </p:txBody>
      </p:sp>
      <p:sp>
        <p:nvSpPr>
          <p:cNvPr id="36868" name="Rectangle 4"/>
          <p:cNvSpPr>
            <a:spLocks noGrp="1" noChangeArrowheads="1"/>
          </p:cNvSpPr>
          <p:nvPr>
            <p:ph type="body" idx="1"/>
          </p:nvPr>
        </p:nvSpPr>
        <p:spPr>
          <a:xfrm>
            <a:off x="381000" y="1397000"/>
            <a:ext cx="8382000" cy="4927600"/>
          </a:xfrm>
        </p:spPr>
        <p:txBody>
          <a:bodyPr/>
          <a:lstStyle/>
          <a:p>
            <a:r>
              <a:rPr lang="en-US" dirty="0"/>
              <a:t>Work groups</a:t>
            </a:r>
          </a:p>
          <a:p>
            <a:pPr marL="552450" lvl="1"/>
            <a:r>
              <a:rPr lang="en-US" dirty="0"/>
              <a:t>You must work alone on all lab assignments</a:t>
            </a:r>
          </a:p>
          <a:p>
            <a:r>
              <a:rPr lang="en-US" dirty="0" err="1"/>
              <a:t>Handins</a:t>
            </a:r>
            <a:endParaRPr lang="en-US" dirty="0"/>
          </a:p>
          <a:p>
            <a:pPr marL="552450" lvl="1"/>
            <a:r>
              <a:rPr lang="en-US" dirty="0"/>
              <a:t>Labs due at 11:59pm</a:t>
            </a:r>
          </a:p>
          <a:p>
            <a:pPr marL="552450" lvl="1"/>
            <a:r>
              <a:rPr lang="en-US" dirty="0"/>
              <a:t>Electronic handins using </a:t>
            </a:r>
            <a:r>
              <a:rPr lang="en-US" b="1" dirty="0" err="1">
                <a:solidFill>
                  <a:srgbClr val="FF0000"/>
                </a:solidFill>
              </a:rPr>
              <a:t>Autolab</a:t>
            </a:r>
            <a:r>
              <a:rPr lang="en-US" dirty="0"/>
              <a:t> (no exceptions!)</a:t>
            </a:r>
          </a:p>
          <a:p>
            <a:r>
              <a:rPr lang="en-US" dirty="0"/>
              <a:t>Exams</a:t>
            </a:r>
          </a:p>
          <a:p>
            <a:pPr marL="552450" lvl="1"/>
            <a:r>
              <a:rPr lang="en-US" dirty="0"/>
              <a:t>Exams will be online in network-isolated clusters</a:t>
            </a:r>
          </a:p>
          <a:p>
            <a:pPr marL="552450" lvl="1"/>
            <a:r>
              <a:rPr lang="en-US" dirty="0"/>
              <a:t>Held over multiple days. Self-scheduled; just sign up!</a:t>
            </a:r>
          </a:p>
          <a:p>
            <a:pPr marL="292100"/>
            <a:r>
              <a:rPr lang="en-US" dirty="0"/>
              <a:t>Appealing grades</a:t>
            </a:r>
          </a:p>
          <a:p>
            <a:pPr marL="552450" lvl="1"/>
            <a:r>
              <a:rPr lang="en-US" dirty="0"/>
              <a:t>Via detailed private post to Piazza within 7 days of completion of grading</a:t>
            </a:r>
          </a:p>
          <a:p>
            <a:pPr marL="552450" lvl="1"/>
            <a:r>
              <a:rPr lang="en-US" dirty="0"/>
              <a:t>Follow formal procedure described in syllabus</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p:txBody>
          <a:bodyPr/>
          <a:lstStyle/>
          <a:p>
            <a:pPr marL="119380" indent="-119380"/>
            <a:r>
              <a:rPr lang="en-US" dirty="0"/>
              <a:t>Facilities</a:t>
            </a:r>
          </a:p>
        </p:txBody>
      </p:sp>
      <p:sp>
        <p:nvSpPr>
          <p:cNvPr id="37892" name="Rectangle 4"/>
          <p:cNvSpPr>
            <a:spLocks noGrp="1" noChangeArrowheads="1"/>
          </p:cNvSpPr>
          <p:nvPr>
            <p:ph type="body" idx="1"/>
          </p:nvPr>
        </p:nvSpPr>
        <p:spPr>
          <a:xfrm>
            <a:off x="381000" y="1397000"/>
            <a:ext cx="7924800" cy="5435600"/>
          </a:xfrm>
        </p:spPr>
        <p:txBody>
          <a:bodyPr/>
          <a:lstStyle/>
          <a:p>
            <a:r>
              <a:rPr lang="en-US" dirty="0"/>
              <a:t>Labs will use the Intel Computer Systems Cluster</a:t>
            </a:r>
          </a:p>
          <a:p>
            <a:pPr lvl="1"/>
            <a:r>
              <a:rPr lang="en-US" dirty="0"/>
              <a:t>The “shark machines”</a:t>
            </a:r>
          </a:p>
          <a:p>
            <a:pPr lvl="1"/>
            <a:r>
              <a:rPr lang="en-US" dirty="0" err="1">
                <a:latin typeface="Courier New" panose="02070309020205020404"/>
                <a:cs typeface="Courier New" panose="02070309020205020404"/>
              </a:rPr>
              <a:t>linux</a:t>
            </a:r>
            <a:r>
              <a:rPr lang="en-US" dirty="0">
                <a:latin typeface="Courier New" panose="02070309020205020404"/>
                <a:cs typeface="Courier New" panose="02070309020205020404"/>
              </a:rPr>
              <a:t>&gt; </a:t>
            </a:r>
            <a:r>
              <a:rPr lang="en-US" dirty="0" err="1">
                <a:latin typeface="Courier New" panose="02070309020205020404"/>
                <a:cs typeface="Courier New" panose="02070309020205020404"/>
              </a:rPr>
              <a:t>ssh</a:t>
            </a:r>
            <a:r>
              <a:rPr lang="en-US" dirty="0">
                <a:latin typeface="Courier New" panose="02070309020205020404"/>
                <a:cs typeface="Courier New" panose="02070309020205020404"/>
              </a:rPr>
              <a:t> </a:t>
            </a:r>
            <a:r>
              <a:rPr lang="en-US" dirty="0" err="1">
                <a:latin typeface="Courier New" panose="02070309020205020404"/>
                <a:cs typeface="Courier New" panose="02070309020205020404"/>
              </a:rPr>
              <a:t>shark.ics.cs.cmu.edu</a:t>
            </a:r>
            <a:endParaRPr lang="en-US" dirty="0">
              <a:latin typeface="Courier New" panose="02070309020205020404"/>
              <a:cs typeface="Courier New" panose="02070309020205020404"/>
            </a:endParaRPr>
          </a:p>
          <a:p>
            <a:pPr lvl="1">
              <a:buNone/>
            </a:pPr>
            <a:endParaRPr lang="en-US" dirty="0">
              <a:latin typeface="Courier New" panose="02070309020205020404"/>
              <a:cs typeface="Courier New" panose="02070309020205020404"/>
            </a:endParaRPr>
          </a:p>
          <a:p>
            <a:pPr marL="552450" lvl="1"/>
            <a:r>
              <a:rPr lang="en-US" dirty="0"/>
              <a:t>21 servers donated by Intel for 213/513</a:t>
            </a:r>
          </a:p>
          <a:p>
            <a:pPr marL="838200" lvl="2"/>
            <a:r>
              <a:rPr lang="en-US" dirty="0"/>
              <a:t>10 student machines (for student logins)</a:t>
            </a:r>
          </a:p>
          <a:p>
            <a:pPr marL="838200" lvl="2"/>
            <a:r>
              <a:rPr lang="en-US" dirty="0"/>
              <a:t>1 head node (for instructor logins)</a:t>
            </a:r>
          </a:p>
          <a:p>
            <a:pPr marL="838200" lvl="2"/>
            <a:r>
              <a:rPr lang="en-US" dirty="0"/>
              <a:t>10 grading machines (for </a:t>
            </a:r>
            <a:r>
              <a:rPr lang="en-US" dirty="0" err="1"/>
              <a:t>autograding</a:t>
            </a:r>
            <a:r>
              <a:rPr lang="en-US" dirty="0"/>
              <a:t>)</a:t>
            </a:r>
          </a:p>
          <a:p>
            <a:pPr marL="552450" lvl="1"/>
            <a:r>
              <a:rPr lang="en-US" dirty="0"/>
              <a:t>Each server: Intel Core i7: 8 Nehalem cores, 32 GB DRAM, RHEL 6.1</a:t>
            </a:r>
          </a:p>
          <a:p>
            <a:pPr marL="552450" lvl="1"/>
            <a:r>
              <a:rPr lang="en-US" dirty="0"/>
              <a:t>Rack-mounted in Gates machine room</a:t>
            </a:r>
          </a:p>
          <a:p>
            <a:pPr marL="552450" lvl="1"/>
            <a:r>
              <a:rPr lang="en-US" dirty="0"/>
              <a:t>Login using your Andrew ID and password</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pPr marL="119380" indent="-119380"/>
            <a:r>
              <a:rPr lang="en-US" dirty="0"/>
              <a:t>Timeliness</a:t>
            </a:r>
          </a:p>
        </p:txBody>
      </p:sp>
      <p:sp>
        <p:nvSpPr>
          <p:cNvPr id="38916" name="Rectangle 4"/>
          <p:cNvSpPr>
            <a:spLocks noGrp="1" noChangeArrowheads="1"/>
          </p:cNvSpPr>
          <p:nvPr>
            <p:ph type="body" idx="1"/>
          </p:nvPr>
        </p:nvSpPr>
        <p:spPr>
          <a:xfrm>
            <a:off x="381000" y="1143000"/>
            <a:ext cx="8382000" cy="5435600"/>
          </a:xfrm>
        </p:spPr>
        <p:txBody>
          <a:bodyPr/>
          <a:lstStyle/>
          <a:p>
            <a:r>
              <a:rPr lang="en-US" dirty="0"/>
              <a:t>Grace days</a:t>
            </a:r>
          </a:p>
          <a:p>
            <a:pPr marL="552450" lvl="1"/>
            <a:r>
              <a:rPr lang="en-US" b="1" dirty="0">
                <a:solidFill>
                  <a:srgbClr val="FF0000"/>
                </a:solidFill>
                <a:latin typeface="Calibri Bold" charset="0"/>
                <a:ea typeface="Calibri Bold" charset="0"/>
                <a:cs typeface="Calibri Bold" charset="0"/>
                <a:sym typeface="Calibri Bold" charset="0"/>
              </a:rPr>
              <a:t>5 grace days </a:t>
            </a:r>
            <a:r>
              <a:rPr lang="en-US" dirty="0">
                <a:latin typeface="Calibri Bold" charset="0"/>
                <a:ea typeface="Calibri Bold" charset="0"/>
                <a:cs typeface="Calibri Bold" charset="0"/>
                <a:sym typeface="Calibri Bold" charset="0"/>
              </a:rPr>
              <a:t>for the semester</a:t>
            </a:r>
          </a:p>
          <a:p>
            <a:pPr marL="552450" lvl="1"/>
            <a:r>
              <a:rPr lang="en-US" dirty="0">
                <a:latin typeface="Calibri Bold" charset="0"/>
                <a:ea typeface="Calibri Bold" charset="0"/>
                <a:cs typeface="Calibri Bold" charset="0"/>
                <a:sym typeface="Calibri Bold" charset="0"/>
              </a:rPr>
              <a:t>Limit of</a:t>
            </a:r>
            <a:r>
              <a:rPr lang="en-US" b="1" dirty="0">
                <a:solidFill>
                  <a:srgbClr val="FF0000"/>
                </a:solidFill>
                <a:latin typeface="Calibri Bold" charset="0"/>
                <a:ea typeface="Calibri Bold" charset="0"/>
                <a:cs typeface="Calibri Bold" charset="0"/>
                <a:sym typeface="Calibri Bold" charset="0"/>
              </a:rPr>
              <a:t> 0, 1, or 2 grace days </a:t>
            </a:r>
            <a:r>
              <a:rPr lang="en-US" dirty="0">
                <a:latin typeface="Calibri Bold" charset="0"/>
                <a:ea typeface="Calibri Bold" charset="0"/>
                <a:cs typeface="Calibri Bold" charset="0"/>
                <a:sym typeface="Calibri Bold" charset="0"/>
              </a:rPr>
              <a:t>per lab used </a:t>
            </a:r>
            <a:r>
              <a:rPr lang="en-US" b="1" dirty="0">
                <a:solidFill>
                  <a:srgbClr val="FF0000"/>
                </a:solidFill>
                <a:latin typeface="Calibri Bold" charset="0"/>
                <a:ea typeface="Calibri Bold" charset="0"/>
                <a:cs typeface="Calibri Bold" charset="0"/>
                <a:sym typeface="Calibri Bold" charset="0"/>
              </a:rPr>
              <a:t>automatically</a:t>
            </a:r>
            <a:endParaRPr lang="en-US" b="1" dirty="0">
              <a:latin typeface="Calibri Bold" charset="0"/>
              <a:ea typeface="ヒラギノ角ゴ ProN W6" charset="-128"/>
              <a:cs typeface="ヒラギノ角ゴ ProN W6" charset="-128"/>
              <a:sym typeface="Calibri Bold" charset="0"/>
            </a:endParaRPr>
          </a:p>
          <a:p>
            <a:pPr marL="552450" lvl="1"/>
            <a:r>
              <a:rPr lang="en-US" dirty="0"/>
              <a:t>Covers scheduling crunch, out-of-town trips, illnesses, minor setbacks</a:t>
            </a:r>
          </a:p>
          <a:p>
            <a:r>
              <a:rPr lang="en-US" dirty="0"/>
              <a:t>Lateness penalties</a:t>
            </a:r>
          </a:p>
          <a:p>
            <a:pPr marL="552450" lvl="1"/>
            <a:r>
              <a:rPr lang="en-US" dirty="0"/>
              <a:t>Once grace </a:t>
            </a:r>
            <a:r>
              <a:rPr lang="en-US" dirty="0" err="1"/>
              <a:t>day(s</a:t>
            </a:r>
            <a:r>
              <a:rPr lang="en-US" dirty="0"/>
              <a:t>) used up, get penalized </a:t>
            </a:r>
            <a:r>
              <a:rPr lang="en-US" b="1" dirty="0">
                <a:solidFill>
                  <a:srgbClr val="FF0000"/>
                </a:solidFill>
              </a:rPr>
              <a:t>15% per day</a:t>
            </a:r>
          </a:p>
          <a:p>
            <a:pPr marL="552450" lvl="1"/>
            <a:r>
              <a:rPr lang="en-US" dirty="0"/>
              <a:t>No </a:t>
            </a:r>
            <a:r>
              <a:rPr lang="en-US" dirty="0" err="1"/>
              <a:t>handins</a:t>
            </a:r>
            <a:r>
              <a:rPr lang="en-US" dirty="0"/>
              <a:t> later than </a:t>
            </a:r>
            <a:r>
              <a:rPr lang="en-US" b="1" dirty="0">
                <a:solidFill>
                  <a:srgbClr val="FF0000"/>
                </a:solidFill>
              </a:rPr>
              <a:t>3 days after due date</a:t>
            </a:r>
          </a:p>
          <a:p>
            <a:r>
              <a:rPr lang="en-US" dirty="0"/>
              <a:t>Catastrophic events</a:t>
            </a:r>
          </a:p>
          <a:p>
            <a:pPr marL="552450" lvl="1"/>
            <a:r>
              <a:rPr lang="en-US" dirty="0"/>
              <a:t>Major illness, death in family, …</a:t>
            </a:r>
          </a:p>
          <a:p>
            <a:pPr marL="552450" lvl="1"/>
            <a:r>
              <a:rPr lang="en-US" dirty="0"/>
              <a:t>Formulate a plan (with your academic advisor) to get back on track</a:t>
            </a:r>
          </a:p>
          <a:p>
            <a:r>
              <a:rPr lang="en-US" dirty="0"/>
              <a:t>Advice</a:t>
            </a:r>
          </a:p>
          <a:p>
            <a:pPr marL="552450" lvl="1"/>
            <a:r>
              <a:rPr lang="en-US" dirty="0"/>
              <a:t>Once you start running late, it’s really hard to catch up</a:t>
            </a:r>
          </a:p>
          <a:p>
            <a:pPr marL="552450" lvl="1"/>
            <a:r>
              <a:rPr lang="en-US" dirty="0"/>
              <a:t>Try to save your grace days until the last few labs</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pPr marL="119380" indent="-119380"/>
            <a:r>
              <a:rPr lang="en-US" dirty="0"/>
              <a:t>Other Rules of the Lecture Hall</a:t>
            </a:r>
          </a:p>
        </p:txBody>
      </p:sp>
      <p:sp>
        <p:nvSpPr>
          <p:cNvPr id="40964" name="Rectangle 4"/>
          <p:cNvSpPr>
            <a:spLocks noGrp="1" noChangeArrowheads="1"/>
          </p:cNvSpPr>
          <p:nvPr>
            <p:ph type="body" idx="1"/>
          </p:nvPr>
        </p:nvSpPr>
        <p:spPr/>
        <p:txBody>
          <a:bodyPr/>
          <a:lstStyle/>
          <a:p>
            <a:r>
              <a:rPr lang="en-US" dirty="0"/>
              <a:t>Laptops: permitted</a:t>
            </a:r>
          </a:p>
          <a:p>
            <a:endParaRPr lang="en-US" dirty="0"/>
          </a:p>
          <a:p>
            <a:r>
              <a:rPr lang="en-US" dirty="0"/>
              <a:t>Electronic communications: </a:t>
            </a:r>
            <a:r>
              <a:rPr lang="en-US" b="1" dirty="0">
                <a:solidFill>
                  <a:srgbClr val="FF0000"/>
                </a:solidFill>
                <a:latin typeface="Calibri Bold" charset="0"/>
                <a:ea typeface="Calibri Bold" charset="0"/>
                <a:cs typeface="Calibri Bold" charset="0"/>
                <a:sym typeface="Calibri Italic" charset="0"/>
              </a:rPr>
              <a:t>forbidden</a:t>
            </a:r>
            <a:endParaRPr lang="en-US" b="1" dirty="0">
              <a:solidFill>
                <a:srgbClr val="FF0000"/>
              </a:solidFill>
              <a:latin typeface="Calibri Bold" charset="0"/>
              <a:ea typeface="Calibri Bold" charset="0"/>
              <a:cs typeface="Calibri Bold" charset="0"/>
              <a:sym typeface="Calibri" panose="020F0502020204030204" charset="0"/>
            </a:endParaRPr>
          </a:p>
          <a:p>
            <a:pPr marL="552450" lvl="1"/>
            <a:r>
              <a:rPr lang="en-US" dirty="0"/>
              <a:t>No email, instant messaging, cell phone calls, etc</a:t>
            </a:r>
          </a:p>
          <a:p>
            <a:endParaRPr lang="en-US" dirty="0"/>
          </a:p>
          <a:p>
            <a:r>
              <a:rPr lang="en-US" dirty="0"/>
              <a:t>Presence in lectures (213): strongly encouraged (and can count in your favor for borderline grades)</a:t>
            </a:r>
          </a:p>
          <a:p>
            <a:endParaRPr lang="en-US" dirty="0"/>
          </a:p>
          <a:p>
            <a:r>
              <a:rPr lang="en-US" dirty="0"/>
              <a:t>No recordings of </a:t>
            </a:r>
            <a:r>
              <a:rPr lang="en-US" b="1" dirty="0">
                <a:solidFill>
                  <a:srgbClr val="FF0000"/>
                </a:solidFill>
                <a:latin typeface="Calibri Bold" charset="0"/>
                <a:ea typeface="Calibri Bold" charset="0"/>
                <a:cs typeface="Calibri Bold" charset="0"/>
              </a:rPr>
              <a:t>ANY KIND</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p:txBody>
          <a:bodyPr/>
          <a:lstStyle/>
          <a:p>
            <a:pPr marL="119380" indent="-119380"/>
            <a:r>
              <a:rPr lang="en-US" dirty="0"/>
              <a:t>Policies: Grading</a:t>
            </a:r>
          </a:p>
        </p:txBody>
      </p:sp>
      <p:sp>
        <p:nvSpPr>
          <p:cNvPr id="41988" name="Rectangle 4"/>
          <p:cNvSpPr>
            <a:spLocks noGrp="1" noChangeArrowheads="1"/>
          </p:cNvSpPr>
          <p:nvPr>
            <p:ph type="body" idx="1"/>
          </p:nvPr>
        </p:nvSpPr>
        <p:spPr/>
        <p:txBody>
          <a:bodyPr/>
          <a:lstStyle/>
          <a:p>
            <a:r>
              <a:rPr lang="en-US" dirty="0"/>
              <a:t>Exams (50%): midterm (20%), final (30%)</a:t>
            </a:r>
            <a:br>
              <a:rPr lang="en-US" dirty="0"/>
            </a:br>
            <a:r>
              <a:rPr lang="en-US" dirty="0"/>
              <a:t>		</a:t>
            </a:r>
          </a:p>
          <a:p>
            <a:r>
              <a:rPr lang="en-US" dirty="0"/>
              <a:t>Labs (50%): weighted according to effort</a:t>
            </a:r>
          </a:p>
          <a:p>
            <a:pPr>
              <a:buNone/>
            </a:pPr>
            <a:endParaRPr lang="en-US" dirty="0"/>
          </a:p>
          <a:p>
            <a:r>
              <a:rPr lang="en-US" dirty="0"/>
              <a:t>Final grades based on a straight scale (90/80/70/60) with a small amount of curving</a:t>
            </a:r>
          </a:p>
          <a:p>
            <a:pPr lvl="1"/>
            <a:r>
              <a:rPr lang="en-US" dirty="0"/>
              <a:t>Only upward</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pPr marL="119380" indent="-119380"/>
            <a:r>
              <a:rPr lang="en-US"/>
              <a:t>Programs and Data</a:t>
            </a:r>
          </a:p>
        </p:txBody>
      </p:sp>
      <p:sp>
        <p:nvSpPr>
          <p:cNvPr id="43012" name="Rectangle 4"/>
          <p:cNvSpPr>
            <a:spLocks noGrp="1" noChangeArrowheads="1"/>
          </p:cNvSpPr>
          <p:nvPr>
            <p:ph type="body" idx="1"/>
          </p:nvPr>
        </p:nvSpPr>
        <p:spPr/>
        <p:txBody>
          <a:bodyPr/>
          <a:lstStyle/>
          <a:p>
            <a:r>
              <a:rPr lang="en-US" dirty="0"/>
              <a:t>Topics</a:t>
            </a:r>
          </a:p>
          <a:p>
            <a:pPr marL="552450" lvl="1"/>
            <a:r>
              <a:rPr lang="en-US" dirty="0"/>
              <a:t>Bit operations, arithmetic, assembly language programs</a:t>
            </a:r>
          </a:p>
          <a:p>
            <a:pPr marL="552450" lvl="1"/>
            <a:r>
              <a:rPr lang="en-US" dirty="0"/>
              <a:t>Representation of C control and data structures</a:t>
            </a:r>
          </a:p>
          <a:p>
            <a:pPr marL="552450" lvl="1"/>
            <a:r>
              <a:rPr lang="en-US" dirty="0"/>
              <a:t>Includes aspects of architecture and compilers </a:t>
            </a:r>
          </a:p>
          <a:p>
            <a:endParaRPr lang="en-US" dirty="0"/>
          </a:p>
          <a:p>
            <a:r>
              <a:rPr lang="en-US" dirty="0"/>
              <a:t>Assignments</a:t>
            </a:r>
          </a:p>
          <a:p>
            <a:pPr marL="552450" lvl="1"/>
            <a:r>
              <a:rPr lang="en-US" dirty="0"/>
              <a:t>L0 (C programming Lab): Test/refresh your C programming abilities</a:t>
            </a:r>
          </a:p>
          <a:p>
            <a:pPr marL="552450" lvl="1"/>
            <a:r>
              <a:rPr lang="en-US" dirty="0"/>
              <a:t>L1 (</a:t>
            </a:r>
            <a:r>
              <a:rPr lang="en-US" dirty="0" err="1"/>
              <a:t>datalab</a:t>
            </a:r>
            <a:r>
              <a:rPr lang="en-US" dirty="0"/>
              <a:t>): Manipulating bits</a:t>
            </a:r>
          </a:p>
          <a:p>
            <a:pPr marL="552450" lvl="1"/>
            <a:r>
              <a:rPr lang="en-US" dirty="0"/>
              <a:t>L2 (</a:t>
            </a:r>
            <a:r>
              <a:rPr lang="en-US" dirty="0" err="1"/>
              <a:t>bomblab</a:t>
            </a:r>
            <a:r>
              <a:rPr lang="en-US" dirty="0"/>
              <a:t>): Defusing a binary bomb</a:t>
            </a:r>
          </a:p>
          <a:p>
            <a:pPr marL="552450" lvl="1"/>
            <a:r>
              <a:rPr lang="en-US" dirty="0"/>
              <a:t>L3 (</a:t>
            </a:r>
            <a:r>
              <a:rPr lang="en-US" dirty="0" err="1"/>
              <a:t>attacklab</a:t>
            </a:r>
            <a:r>
              <a:rPr lang="en-US" dirty="0"/>
              <a:t>): The basics of code injection attacks</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p:txBody>
          <a:bodyPr/>
          <a:lstStyle/>
          <a:p>
            <a:pPr marL="119380" indent="-119380"/>
            <a:r>
              <a:rPr lang="en-US"/>
              <a:t>The Memory Hierarchy</a:t>
            </a:r>
          </a:p>
        </p:txBody>
      </p:sp>
      <p:sp>
        <p:nvSpPr>
          <p:cNvPr id="44036" name="Rectangle 4"/>
          <p:cNvSpPr>
            <a:spLocks noGrp="1" noChangeArrowheads="1"/>
          </p:cNvSpPr>
          <p:nvPr>
            <p:ph type="body" idx="1"/>
          </p:nvPr>
        </p:nvSpPr>
        <p:spPr/>
        <p:txBody>
          <a:bodyPr/>
          <a:lstStyle/>
          <a:p>
            <a:r>
              <a:rPr lang="en-US" dirty="0"/>
              <a:t>Topics</a:t>
            </a:r>
          </a:p>
          <a:p>
            <a:pPr marL="552450" lvl="1"/>
            <a:r>
              <a:rPr lang="en-US" dirty="0"/>
              <a:t>Memory technology, memory hierarchy, caches, disks, locality</a:t>
            </a:r>
          </a:p>
          <a:p>
            <a:pPr marL="552450" lvl="1"/>
            <a:r>
              <a:rPr lang="en-US" dirty="0"/>
              <a:t>Includes aspects of architecture and OS</a:t>
            </a:r>
          </a:p>
          <a:p>
            <a:pPr marL="552450" lvl="1"/>
            <a:endParaRPr lang="en-US" dirty="0"/>
          </a:p>
          <a:p>
            <a:pPr marL="292100"/>
            <a:r>
              <a:rPr lang="en-US" dirty="0"/>
              <a:t>Assignments</a:t>
            </a:r>
          </a:p>
          <a:p>
            <a:pPr marL="552450" lvl="1"/>
            <a:r>
              <a:rPr lang="en-US" dirty="0"/>
              <a:t>L4 (</a:t>
            </a:r>
            <a:r>
              <a:rPr lang="en-US" dirty="0" err="1"/>
              <a:t>cachelab</a:t>
            </a:r>
            <a:r>
              <a:rPr lang="en-US" dirty="0"/>
              <a:t>): Building a cache simulator and optimizing for locality.</a:t>
            </a:r>
          </a:p>
          <a:p>
            <a:pPr marL="838200" lvl="2"/>
            <a:r>
              <a:rPr lang="en-US" dirty="0"/>
              <a:t>Learn how to exploit locality in your programs.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pPr marL="119380" indent="-119380"/>
            <a:r>
              <a:rPr lang="en-US"/>
              <a:t>Exceptional  Control Flow</a:t>
            </a:r>
          </a:p>
        </p:txBody>
      </p:sp>
      <p:sp>
        <p:nvSpPr>
          <p:cNvPr id="46084" name="Rectangle 4"/>
          <p:cNvSpPr>
            <a:spLocks noGrp="1" noChangeArrowheads="1"/>
          </p:cNvSpPr>
          <p:nvPr>
            <p:ph type="body" idx="1"/>
          </p:nvPr>
        </p:nvSpPr>
        <p:spPr>
          <a:xfrm>
            <a:off x="381000" y="1397000"/>
            <a:ext cx="7823200" cy="5435600"/>
          </a:xfrm>
        </p:spPr>
        <p:txBody>
          <a:bodyPr/>
          <a:lstStyle/>
          <a:p>
            <a:r>
              <a:rPr lang="en-US" dirty="0"/>
              <a:t>Topics</a:t>
            </a:r>
          </a:p>
          <a:p>
            <a:pPr marL="552450" lvl="1"/>
            <a:r>
              <a:rPr lang="en-US" dirty="0"/>
              <a:t>Hardware exceptions, processes, process control, Unix signals, nonlocal jumps</a:t>
            </a:r>
          </a:p>
          <a:p>
            <a:pPr marL="552450" lvl="1"/>
            <a:r>
              <a:rPr lang="en-US" dirty="0"/>
              <a:t>Includes aspects of compilers, OS, and architecture</a:t>
            </a:r>
          </a:p>
          <a:p>
            <a:pPr marL="552450" lvl="1"/>
            <a:endParaRPr lang="en-US" dirty="0"/>
          </a:p>
          <a:p>
            <a:r>
              <a:rPr lang="en-US" dirty="0"/>
              <a:t>Assignments</a:t>
            </a:r>
          </a:p>
          <a:p>
            <a:pPr marL="552450" lvl="1"/>
            <a:r>
              <a:rPr lang="en-US" dirty="0"/>
              <a:t>L5 (</a:t>
            </a:r>
            <a:r>
              <a:rPr lang="en-US" dirty="0" err="1"/>
              <a:t>tshlab</a:t>
            </a:r>
            <a:r>
              <a:rPr lang="en-US" dirty="0"/>
              <a:t>): Writing your own Unix shell.</a:t>
            </a:r>
          </a:p>
          <a:p>
            <a:pPr marL="838200" lvl="2"/>
            <a:r>
              <a:rPr lang="en-US" dirty="0"/>
              <a:t>A first introduction to concurrency</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304800"/>
            <a:ext cx="7772400" cy="754053"/>
          </a:xfrm>
          <a:noFill/>
          <a:ln w="9525">
            <a:noFill/>
            <a:miter lim="800000"/>
          </a:ln>
          <a:effectLst/>
        </p:spPr>
        <p:txBody>
          <a:bodyPr vert="horz" wrap="square" lIns="38100" tIns="38100" rIns="38100" bIns="38100" numCol="1" anchor="ctr" anchorCtr="0" compatLnSpc="1">
            <a:spAutoFit/>
          </a:bodyPr>
          <a:lstStyle/>
          <a:p>
            <a:pPr algn="ctr">
              <a:spcBef>
                <a:spcPts val="1600"/>
              </a:spcBef>
            </a:pPr>
            <a:r>
              <a:rPr lang="zh-CN" altLang="en-US" sz="4400" kern="1200" dirty="0">
                <a:solidFill>
                  <a:srgbClr val="FF0000"/>
                </a:solidFill>
                <a:latin typeface="Gill Sans" charset="0"/>
                <a:ea typeface="黑体" panose="02010609060101010101" pitchFamily="49" charset="-122"/>
                <a:cs typeface="ヒラギノ角ゴ ProN W3" charset="-128"/>
              </a:rPr>
              <a:t>关于学习方法</a:t>
            </a:r>
          </a:p>
        </p:txBody>
      </p:sp>
      <p:sp>
        <p:nvSpPr>
          <p:cNvPr id="3" name="内容占位符 2"/>
          <p:cNvSpPr>
            <a:spLocks noGrp="1"/>
          </p:cNvSpPr>
          <p:nvPr>
            <p:ph idx="1"/>
          </p:nvPr>
        </p:nvSpPr>
        <p:spPr>
          <a:xfrm>
            <a:off x="685800" y="1447800"/>
            <a:ext cx="7677150" cy="4800600"/>
          </a:xfrm>
          <a:noFill/>
          <a:ln w="9525">
            <a:noFill/>
            <a:miter lim="800000"/>
          </a:ln>
          <a:effectLst/>
        </p:spPr>
        <p:txBody>
          <a:bodyPr vert="horz" wrap="square" lIns="38100" tIns="38100" rIns="38100" bIns="38100" numCol="1" anchor="t" anchorCtr="0" compatLnSpc="1"/>
          <a:lstStyle/>
          <a:p>
            <a:pPr marL="457200" indent="-457200">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关于大学的</a:t>
            </a:r>
            <a:r>
              <a:rPr lang="zh-CN" altLang="en-US" sz="2800" b="1" dirty="0" smtClean="0">
                <a:latin typeface="楷体" panose="02010609060101010101" pitchFamily="49" charset="-122"/>
                <a:ea typeface="楷体" panose="02010609060101010101" pitchFamily="49" charset="-122"/>
              </a:rPr>
              <a:t>学习方法</a:t>
            </a:r>
            <a:endParaRPr lang="en-US" altLang="zh-CN" sz="2800" b="1" dirty="0" smtClean="0">
              <a:latin typeface="楷体" panose="02010609060101010101" pitchFamily="49" charset="-122"/>
              <a:ea typeface="楷体" panose="02010609060101010101" pitchFamily="49" charset="-122"/>
            </a:endParaRPr>
          </a:p>
          <a:p>
            <a:pPr marL="812800" indent="-271780">
              <a:buFont typeface="Wingdings" panose="05000000000000000000" pitchFamily="2" charset="2"/>
              <a:buChar char="Ø"/>
            </a:pPr>
            <a:r>
              <a:rPr lang="zh-CN" altLang="en-US" sz="2400" b="1" dirty="0" smtClean="0">
                <a:solidFill>
                  <a:srgbClr val="FF0000"/>
                </a:solidFill>
                <a:latin typeface="楷体" panose="02010609060101010101" pitchFamily="49" charset="-122"/>
                <a:ea typeface="楷体" panose="02010609060101010101" pitchFamily="49" charset="-122"/>
              </a:rPr>
              <a:t>培养</a:t>
            </a:r>
            <a:r>
              <a:rPr lang="zh-CN" altLang="en-US" sz="2400" b="1" dirty="0">
                <a:solidFill>
                  <a:srgbClr val="FF0000"/>
                </a:solidFill>
                <a:latin typeface="楷体" panose="02010609060101010101" pitchFamily="49" charset="-122"/>
                <a:ea typeface="楷体" panose="02010609060101010101" pitchFamily="49" charset="-122"/>
              </a:rPr>
              <a:t>自我学习能力</a:t>
            </a:r>
            <a:endParaRPr lang="en-US" altLang="zh-CN" sz="2400" b="1" dirty="0">
              <a:solidFill>
                <a:srgbClr val="FF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计算机专业的学习方法</a:t>
            </a:r>
            <a:endParaRPr lang="en-US" altLang="zh-CN" sz="2800" b="1" dirty="0">
              <a:latin typeface="楷体" panose="02010609060101010101" pitchFamily="49" charset="-122"/>
              <a:ea typeface="楷体" panose="02010609060101010101" pitchFamily="49" charset="-122"/>
            </a:endParaRPr>
          </a:p>
          <a:p>
            <a:pPr marL="812800" lvl="1" indent="-271780" algn="l">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解决科学问题的能力</a:t>
            </a:r>
            <a:endParaRPr lang="en-US" altLang="zh-CN" sz="2400" b="1" dirty="0">
              <a:solidFill>
                <a:srgbClr val="FF0000"/>
              </a:solidFill>
              <a:latin typeface="楷体" panose="02010609060101010101" pitchFamily="49" charset="-122"/>
              <a:ea typeface="楷体" panose="02010609060101010101" pitchFamily="49" charset="-122"/>
            </a:endParaRPr>
          </a:p>
          <a:p>
            <a:pPr marL="812800" lvl="1" indent="-271780" algn="l">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快速适应性能力</a:t>
            </a:r>
            <a:endParaRPr lang="en-US" altLang="zh-CN" sz="2400" b="1" dirty="0">
              <a:solidFill>
                <a:srgbClr val="FF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本书学习建议</a:t>
            </a:r>
            <a:endParaRPr lang="en-US" altLang="zh-CN" sz="2800" b="1" dirty="0">
              <a:latin typeface="楷体" panose="02010609060101010101" pitchFamily="49" charset="-122"/>
              <a:ea typeface="楷体" panose="02010609060101010101" pitchFamily="49" charset="-122"/>
            </a:endParaRPr>
          </a:p>
          <a:p>
            <a:pPr marL="812800" lvl="1" indent="-271780" algn="l">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书中的练习</a:t>
            </a:r>
            <a:endParaRPr lang="en-US" altLang="zh-CN" sz="2400" b="1" dirty="0">
              <a:solidFill>
                <a:srgbClr val="FF0000"/>
              </a:solidFill>
              <a:latin typeface="楷体" panose="02010609060101010101" pitchFamily="49" charset="-122"/>
              <a:ea typeface="楷体" panose="02010609060101010101" pitchFamily="49" charset="-122"/>
            </a:endParaRPr>
          </a:p>
          <a:p>
            <a:pPr marL="812800" lvl="1" indent="-271780" algn="l">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勤于思考、举一反三、反对刷题</a:t>
            </a:r>
            <a:endParaRPr lang="en-US" altLang="zh-CN" sz="2400" b="1" dirty="0">
              <a:solidFill>
                <a:srgbClr val="FF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其它建议</a:t>
            </a:r>
            <a:endParaRPr lang="en-US" altLang="zh-CN" sz="2800" b="1" dirty="0">
              <a:latin typeface="楷体" panose="02010609060101010101" pitchFamily="49" charset="-122"/>
              <a:ea typeface="楷体" panose="02010609060101010101" pitchFamily="49" charset="-122"/>
            </a:endParaRPr>
          </a:p>
          <a:p>
            <a:pPr marL="812800" lvl="1" indent="-271780" algn="l">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读原版：专业术语</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专业知识能力培养</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p:txBody>
          <a:bodyPr/>
          <a:lstStyle/>
          <a:p>
            <a:pPr marL="119380" indent="-119380"/>
            <a:r>
              <a:rPr lang="en-US"/>
              <a:t> Virtual Memory</a:t>
            </a:r>
          </a:p>
        </p:txBody>
      </p:sp>
      <p:sp>
        <p:nvSpPr>
          <p:cNvPr id="47108" name="Rectangle 4"/>
          <p:cNvSpPr>
            <a:spLocks noGrp="1" noChangeArrowheads="1"/>
          </p:cNvSpPr>
          <p:nvPr>
            <p:ph type="body" idx="1"/>
          </p:nvPr>
        </p:nvSpPr>
        <p:spPr/>
        <p:txBody>
          <a:bodyPr/>
          <a:lstStyle/>
          <a:p>
            <a:r>
              <a:rPr lang="en-US" dirty="0"/>
              <a:t>Topics</a:t>
            </a:r>
          </a:p>
          <a:p>
            <a:pPr marL="552450" lvl="1"/>
            <a:r>
              <a:rPr lang="en-US" dirty="0"/>
              <a:t>Virtual memory, address translation, dynamic storage allocation</a:t>
            </a:r>
          </a:p>
          <a:p>
            <a:pPr marL="552450" lvl="1"/>
            <a:r>
              <a:rPr lang="en-US" dirty="0"/>
              <a:t>Includes aspects of architecture and OS</a:t>
            </a:r>
          </a:p>
          <a:p>
            <a:endParaRPr lang="en-US" dirty="0"/>
          </a:p>
          <a:p>
            <a:r>
              <a:rPr lang="en-US" dirty="0"/>
              <a:t>Assignments</a:t>
            </a:r>
          </a:p>
          <a:p>
            <a:pPr marL="552450" lvl="1"/>
            <a:r>
              <a:rPr lang="en-US" dirty="0"/>
              <a:t>L6 (</a:t>
            </a:r>
            <a:r>
              <a:rPr lang="en-US" dirty="0" err="1"/>
              <a:t>malloclab</a:t>
            </a:r>
            <a:r>
              <a:rPr lang="en-US" dirty="0"/>
              <a:t>): Writing your own </a:t>
            </a:r>
            <a:r>
              <a:rPr lang="en-US" dirty="0" err="1"/>
              <a:t>malloc</a:t>
            </a:r>
            <a:r>
              <a:rPr lang="en-US" dirty="0"/>
              <a:t> package</a:t>
            </a:r>
          </a:p>
          <a:p>
            <a:pPr marL="838200" lvl="2"/>
            <a:r>
              <a:rPr lang="en-US" dirty="0"/>
              <a:t>Get a real feel for systems-level programming</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p:txBody>
          <a:bodyPr/>
          <a:lstStyle/>
          <a:p>
            <a:pPr marL="119380" indent="-119380"/>
            <a:r>
              <a:rPr lang="en-US"/>
              <a:t> Networking, and Concurrency</a:t>
            </a:r>
          </a:p>
        </p:txBody>
      </p:sp>
      <p:sp>
        <p:nvSpPr>
          <p:cNvPr id="48132" name="Rectangle 4"/>
          <p:cNvSpPr>
            <a:spLocks noGrp="1" noChangeArrowheads="1"/>
          </p:cNvSpPr>
          <p:nvPr>
            <p:ph type="body" idx="1"/>
          </p:nvPr>
        </p:nvSpPr>
        <p:spPr/>
        <p:txBody>
          <a:bodyPr/>
          <a:lstStyle/>
          <a:p>
            <a:r>
              <a:rPr lang="en-US" dirty="0"/>
              <a:t>Topics</a:t>
            </a:r>
          </a:p>
          <a:p>
            <a:pPr marL="552450" lvl="1"/>
            <a:r>
              <a:rPr lang="en-US" dirty="0"/>
              <a:t>High level and low-level I/O, network programming</a:t>
            </a:r>
          </a:p>
          <a:p>
            <a:pPr marL="552450" lvl="1"/>
            <a:r>
              <a:rPr lang="en-US" dirty="0"/>
              <a:t>Internet services, Web servers</a:t>
            </a:r>
          </a:p>
          <a:p>
            <a:pPr marL="552450" lvl="1"/>
            <a:r>
              <a:rPr lang="en-US" dirty="0"/>
              <a:t>concurrency, concurrent server design, threads</a:t>
            </a:r>
          </a:p>
          <a:p>
            <a:pPr marL="552450" lvl="1"/>
            <a:r>
              <a:rPr lang="en-US" dirty="0"/>
              <a:t>I/O multiplexing with select</a:t>
            </a:r>
          </a:p>
          <a:p>
            <a:pPr marL="552450" lvl="1"/>
            <a:r>
              <a:rPr lang="en-US" dirty="0"/>
              <a:t>Includes aspects of networking, OS, and architecture</a:t>
            </a:r>
          </a:p>
          <a:p>
            <a:endParaRPr lang="en-US" dirty="0"/>
          </a:p>
          <a:p>
            <a:r>
              <a:rPr lang="en-US" dirty="0"/>
              <a:t>Assignments</a:t>
            </a:r>
          </a:p>
          <a:p>
            <a:pPr marL="552450" lvl="1"/>
            <a:r>
              <a:rPr lang="en-US" dirty="0"/>
              <a:t>L7 (</a:t>
            </a:r>
            <a:r>
              <a:rPr lang="en-US" dirty="0" err="1"/>
              <a:t>proxylab</a:t>
            </a:r>
            <a:r>
              <a:rPr lang="en-US" dirty="0"/>
              <a:t>): Writing your own Web proxy</a:t>
            </a:r>
          </a:p>
          <a:p>
            <a:pPr marL="838200" lvl="2"/>
            <a:r>
              <a:rPr lang="en-US" dirty="0"/>
              <a:t>Learn network programming and more about concurrency and synchronization. </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title"/>
          </p:nvPr>
        </p:nvSpPr>
        <p:spPr/>
        <p:txBody>
          <a:bodyPr/>
          <a:lstStyle/>
          <a:p>
            <a:pPr marL="119380" indent="-119380"/>
            <a:r>
              <a:rPr lang="en-US"/>
              <a:t>Lab Rationale </a:t>
            </a:r>
          </a:p>
        </p:txBody>
      </p:sp>
      <p:sp>
        <p:nvSpPr>
          <p:cNvPr id="49156" name="Rectangle 4"/>
          <p:cNvSpPr>
            <a:spLocks noGrp="1" noChangeArrowheads="1"/>
          </p:cNvSpPr>
          <p:nvPr>
            <p:ph type="body" idx="1"/>
          </p:nvPr>
        </p:nvSpPr>
        <p:spPr/>
        <p:txBody>
          <a:bodyPr/>
          <a:lstStyle/>
          <a:p>
            <a:r>
              <a:rPr lang="en-US" dirty="0"/>
              <a:t>Each lab has a well-defined goal such as solving a puzzle or winning a contest</a:t>
            </a:r>
          </a:p>
          <a:p>
            <a:endParaRPr lang="en-US" dirty="0"/>
          </a:p>
          <a:p>
            <a:r>
              <a:rPr lang="en-US" dirty="0"/>
              <a:t>Doing the lab should result in new skills and concepts</a:t>
            </a:r>
          </a:p>
          <a:p>
            <a:endParaRPr lang="en-US" dirty="0"/>
          </a:p>
          <a:p>
            <a:r>
              <a:rPr lang="en-US" dirty="0"/>
              <a:t>We try to use competition in a fun and healthy way</a:t>
            </a:r>
          </a:p>
          <a:p>
            <a:pPr marL="552450" lvl="1"/>
            <a:r>
              <a:rPr lang="en-US" dirty="0"/>
              <a:t>Set a reasonable threshold for full credit</a:t>
            </a:r>
          </a:p>
          <a:p>
            <a:pPr marL="552450" lvl="1"/>
            <a:r>
              <a:rPr lang="en-US" dirty="0"/>
              <a:t>Post intermediate results (anonymized) on Autolab scoreboard for glory!</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0800"/>
            <a:ext cx="8382000" cy="1092200"/>
          </a:xfrm>
        </p:spPr>
        <p:txBody>
          <a:bodyPr/>
          <a:lstStyle/>
          <a:p>
            <a:r>
              <a:rPr lang="en-US" dirty="0"/>
              <a:t>Doing the Lab</a:t>
            </a:r>
          </a:p>
        </p:txBody>
      </p:sp>
      <p:sp>
        <p:nvSpPr>
          <p:cNvPr id="3" name="Content Placeholder 2"/>
          <p:cNvSpPr>
            <a:spLocks noGrp="1"/>
          </p:cNvSpPr>
          <p:nvPr>
            <p:ph idx="1"/>
          </p:nvPr>
        </p:nvSpPr>
        <p:spPr>
          <a:xfrm>
            <a:off x="381000" y="914400"/>
            <a:ext cx="8382000" cy="5435600"/>
          </a:xfrm>
        </p:spPr>
        <p:txBody>
          <a:bodyPr/>
          <a:lstStyle/>
          <a:p>
            <a:r>
              <a:rPr lang="en-US" dirty="0">
                <a:hlinkClick r:id="rId2"/>
              </a:rPr>
              <a:t>https://theproject.zone/f17-15213</a:t>
            </a:r>
            <a:endParaRPr lang="en-US" dirty="0"/>
          </a:p>
          <a:p>
            <a:pPr lvl="1"/>
            <a:r>
              <a:rPr lang="en-US" dirty="0"/>
              <a:t>The project zone will contain the lab write-ups. </a:t>
            </a:r>
          </a:p>
          <a:p>
            <a:pPr lvl="1"/>
            <a:r>
              <a:rPr lang="en-US" dirty="0"/>
              <a:t>You </a:t>
            </a:r>
            <a:r>
              <a:rPr lang="en-US" dirty="0" err="1"/>
              <a:t>can</a:t>
            </a:r>
            <a:r>
              <a:rPr lang="en-US" b="1" dirty="0" err="1"/>
              <a:t>NOT</a:t>
            </a:r>
            <a:r>
              <a:rPr lang="en-US" dirty="0"/>
              <a:t> submit your work until you have completed the </a:t>
            </a:r>
            <a:r>
              <a:rPr lang="en-US" dirty="0" err="1"/>
              <a:t>writeup</a:t>
            </a:r>
            <a:r>
              <a:rPr lang="en-US" dirty="0"/>
              <a:t>.</a:t>
            </a:r>
          </a:p>
          <a:p>
            <a:pPr lvl="1"/>
            <a:r>
              <a:rPr lang="en-US" dirty="0"/>
              <a:t>Please get started on the </a:t>
            </a:r>
            <a:r>
              <a:rPr lang="en-US" dirty="0" err="1"/>
              <a:t>writeup</a:t>
            </a:r>
            <a:r>
              <a:rPr lang="en-US" dirty="0"/>
              <a:t> </a:t>
            </a:r>
            <a:r>
              <a:rPr lang="en-US" b="1" dirty="0"/>
              <a:t>early</a:t>
            </a:r>
            <a:r>
              <a:rPr lang="en-US" dirty="0"/>
              <a:t>!</a:t>
            </a:r>
          </a:p>
          <a:p>
            <a:pPr lvl="1"/>
            <a:r>
              <a:rPr lang="en-US" dirty="0"/>
              <a:t>After you have completed the </a:t>
            </a:r>
            <a:r>
              <a:rPr lang="en-US" dirty="0" err="1"/>
              <a:t>writeup</a:t>
            </a:r>
            <a:r>
              <a:rPr lang="en-US" dirty="0"/>
              <a:t>,</a:t>
            </a:r>
          </a:p>
          <a:p>
            <a:r>
              <a:rPr lang="en-US" dirty="0">
                <a:hlinkClick r:id="rId3"/>
              </a:rPr>
              <a:t>https://autolab.andrew.cmu.edu/courses/15213-f17</a:t>
            </a:r>
            <a:endParaRPr lang="en-US" dirty="0"/>
          </a:p>
          <a:p>
            <a:pPr lvl="1"/>
            <a:r>
              <a:rPr lang="en-US" dirty="0"/>
              <a:t>Download the lab materials</a:t>
            </a:r>
          </a:p>
          <a:p>
            <a:pPr lvl="1"/>
            <a:r>
              <a:rPr lang="en-US" dirty="0"/>
              <a:t>(Usually as a tar file, so you will need to </a:t>
            </a:r>
            <a:r>
              <a:rPr lang="en-US" dirty="0" err="1"/>
              <a:t>untar</a:t>
            </a:r>
            <a:r>
              <a:rPr lang="en-US" dirty="0"/>
              <a:t> them in a new directory)</a:t>
            </a:r>
          </a:p>
          <a:p>
            <a:r>
              <a:rPr lang="en-US" dirty="0">
                <a:hlinkClick r:id="rId4"/>
              </a:rPr>
              <a:t>https://git.ece.cmu.edu/</a:t>
            </a:r>
            <a:endParaRPr lang="en-US" dirty="0"/>
          </a:p>
          <a:p>
            <a:pPr lvl="1"/>
            <a:r>
              <a:rPr lang="en-US" dirty="0"/>
              <a:t>Create a new repository for this lab</a:t>
            </a:r>
          </a:p>
          <a:p>
            <a:pPr lvl="1"/>
            <a:r>
              <a:rPr lang="en-US" dirty="0"/>
              <a:t>Add all the files from the download and commit.</a:t>
            </a:r>
          </a:p>
          <a:p>
            <a:r>
              <a:rPr lang="en-US" dirty="0"/>
              <a:t>If you have questions</a:t>
            </a:r>
          </a:p>
          <a:p>
            <a:pPr lvl="1"/>
            <a:r>
              <a:rPr lang="en-US" dirty="0"/>
              <a:t>Piazza</a:t>
            </a:r>
          </a:p>
          <a:p>
            <a:pPr lvl="1"/>
            <a:r>
              <a:rPr lang="en-US" dirty="0"/>
              <a:t>Office hours</a:t>
            </a:r>
          </a:p>
          <a:p>
            <a:pPr lvl="1"/>
            <a:r>
              <a:rPr lang="en-US" dirty="0" err="1"/>
              <a:t>Walkin</a:t>
            </a:r>
            <a:r>
              <a:rPr lang="en-US" dirty="0"/>
              <a:t>-tutoring</a:t>
            </a:r>
          </a:p>
          <a:p>
            <a:endParaRPr 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Theproject.zone</a:t>
            </a:r>
            <a:endParaRPr lang="en-US" dirty="0"/>
          </a:p>
        </p:txBody>
      </p:sp>
      <p:sp>
        <p:nvSpPr>
          <p:cNvPr id="3" name="Content Placeholder 2"/>
          <p:cNvSpPr>
            <a:spLocks noGrp="1"/>
          </p:cNvSpPr>
          <p:nvPr>
            <p:ph idx="1"/>
          </p:nvPr>
        </p:nvSpPr>
        <p:spPr/>
        <p:txBody>
          <a:bodyPr/>
          <a:lstStyle/>
          <a:p>
            <a:r>
              <a:rPr lang="en-US" dirty="0"/>
              <a:t>Lab </a:t>
            </a:r>
            <a:r>
              <a:rPr lang="en-US" dirty="0" err="1"/>
              <a:t>writeups</a:t>
            </a:r>
            <a:r>
              <a:rPr lang="en-US" dirty="0"/>
              <a:t> will be online</a:t>
            </a:r>
          </a:p>
          <a:p>
            <a:r>
              <a:rPr lang="en-US" dirty="0"/>
              <a:t>As you read the </a:t>
            </a:r>
            <a:r>
              <a:rPr lang="en-US" dirty="0" err="1"/>
              <a:t>writeup</a:t>
            </a:r>
            <a:r>
              <a:rPr lang="en-US" dirty="0"/>
              <a:t> there will be assessment questions.</a:t>
            </a:r>
          </a:p>
          <a:p>
            <a:r>
              <a:rPr lang="en-US" dirty="0"/>
              <a:t>When you have completed all the assessment questions you will get a submission code.</a:t>
            </a:r>
          </a:p>
          <a:p>
            <a:r>
              <a:rPr lang="en-US" dirty="0"/>
              <a:t>Use the submission code when submitting your lab to </a:t>
            </a:r>
            <a:r>
              <a:rPr lang="en-US" dirty="0" err="1"/>
              <a:t>autolab</a:t>
            </a:r>
            <a:r>
              <a:rPr lang="en-US" dirty="0"/>
              <a:t>.</a:t>
            </a:r>
          </a:p>
          <a:p>
            <a:pPr lvl="1"/>
            <a:r>
              <a:rPr lang="en-US" dirty="0"/>
              <a:t>Not required for L0</a:t>
            </a:r>
          </a:p>
          <a:p>
            <a:pPr lvl="1"/>
            <a:endParaRPr lang="en-US" dirty="0"/>
          </a:p>
          <a:p>
            <a:pPr lvl="1"/>
            <a:endParaRPr lang="en-US"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p:txBody>
          <a:bodyPr/>
          <a:lstStyle/>
          <a:p>
            <a:pPr marL="119380" indent="-119380"/>
            <a:r>
              <a:rPr lang="en-US" dirty="0"/>
              <a:t> </a:t>
            </a:r>
            <a:r>
              <a:rPr lang="en-US" dirty="0">
                <a:cs typeface="Courier New" panose="02070309020205020404"/>
              </a:rPr>
              <a:t>Autolab</a:t>
            </a:r>
            <a:r>
              <a:rPr lang="en-US" dirty="0"/>
              <a:t>	</a:t>
            </a:r>
            <a:r>
              <a:rPr lang="en-US" sz="3200" dirty="0"/>
              <a:t>(https://autolab.andrew.cmu.edu)</a:t>
            </a:r>
            <a:endParaRPr lang="en-US" dirty="0"/>
          </a:p>
        </p:txBody>
      </p:sp>
      <p:sp>
        <p:nvSpPr>
          <p:cNvPr id="50180" name="Rectangle 4"/>
          <p:cNvSpPr>
            <a:spLocks noGrp="1" noChangeArrowheads="1"/>
          </p:cNvSpPr>
          <p:nvPr>
            <p:ph type="body" idx="1"/>
          </p:nvPr>
        </p:nvSpPr>
        <p:spPr>
          <a:xfrm>
            <a:off x="381000" y="1270000"/>
            <a:ext cx="8382000" cy="5435600"/>
          </a:xfrm>
        </p:spPr>
        <p:txBody>
          <a:bodyPr/>
          <a:lstStyle/>
          <a:p>
            <a:r>
              <a:rPr lang="en-US" dirty="0"/>
              <a:t>Labs are provided by the CMU </a:t>
            </a:r>
            <a:r>
              <a:rPr lang="en-US" dirty="0" err="1"/>
              <a:t>Autolab</a:t>
            </a:r>
            <a:r>
              <a:rPr lang="en-US" dirty="0"/>
              <a:t> system</a:t>
            </a:r>
          </a:p>
          <a:p>
            <a:pPr lvl="1"/>
            <a:r>
              <a:rPr lang="en-US" dirty="0"/>
              <a:t>Project page: </a:t>
            </a:r>
            <a:r>
              <a:rPr lang="en-US" dirty="0">
                <a:hlinkClick r:id="rId2"/>
              </a:rPr>
              <a:t>http://autolab.andrew.cmu.edu</a:t>
            </a:r>
            <a:r>
              <a:rPr lang="en-US" dirty="0"/>
              <a:t> </a:t>
            </a:r>
          </a:p>
          <a:p>
            <a:pPr lvl="1"/>
            <a:r>
              <a:rPr lang="en-US" dirty="0"/>
              <a:t>Developed by CMU faculty and students</a:t>
            </a:r>
          </a:p>
          <a:p>
            <a:pPr marL="552450" lvl="1"/>
            <a:r>
              <a:rPr lang="en-US" dirty="0"/>
              <a:t>Key ideas: Autograding and Scoreboards</a:t>
            </a:r>
          </a:p>
          <a:p>
            <a:pPr marL="838200" lvl="2"/>
            <a:r>
              <a:rPr lang="en-US" b="1" dirty="0">
                <a:solidFill>
                  <a:srgbClr val="FF0000"/>
                </a:solidFill>
              </a:rPr>
              <a:t>Autograding:</a:t>
            </a:r>
            <a:r>
              <a:rPr lang="en-US" dirty="0"/>
              <a:t> Providing you with instant feedback.</a:t>
            </a:r>
          </a:p>
          <a:p>
            <a:pPr marL="838200" lvl="2"/>
            <a:r>
              <a:rPr lang="en-US" b="1" dirty="0">
                <a:solidFill>
                  <a:srgbClr val="FF0000"/>
                </a:solidFill>
              </a:rPr>
              <a:t>Scoreboards:</a:t>
            </a:r>
            <a:r>
              <a:rPr lang="en-US" dirty="0"/>
              <a:t> Real-time, rank-ordered, and  anonymous summary.</a:t>
            </a:r>
          </a:p>
          <a:p>
            <a:pPr marL="552450" lvl="1"/>
            <a:r>
              <a:rPr lang="en-US" dirty="0"/>
              <a:t>Used by over 3,000  students each semester</a:t>
            </a:r>
          </a:p>
          <a:p>
            <a:r>
              <a:rPr lang="en-US" dirty="0"/>
              <a:t>With </a:t>
            </a:r>
            <a:r>
              <a:rPr lang="en-US" dirty="0" err="1"/>
              <a:t>Autolab</a:t>
            </a:r>
            <a:r>
              <a:rPr lang="en-US" dirty="0"/>
              <a:t> you can use your Web browser to:</a:t>
            </a:r>
          </a:p>
          <a:p>
            <a:pPr marL="552450" lvl="1"/>
            <a:r>
              <a:rPr lang="en-US" dirty="0"/>
              <a:t>Download the lab materials</a:t>
            </a:r>
          </a:p>
          <a:p>
            <a:pPr marL="552450" lvl="1"/>
            <a:r>
              <a:rPr lang="en-US" dirty="0"/>
              <a:t>Handin your code for autograding by the </a:t>
            </a:r>
            <a:r>
              <a:rPr lang="en-US" dirty="0" err="1"/>
              <a:t>Autolab</a:t>
            </a:r>
            <a:r>
              <a:rPr lang="en-US" dirty="0"/>
              <a:t> server</a:t>
            </a:r>
          </a:p>
          <a:p>
            <a:pPr marL="552450" lvl="1"/>
            <a:r>
              <a:rPr lang="en-US" dirty="0"/>
              <a:t>View the class scoreboard</a:t>
            </a:r>
          </a:p>
          <a:p>
            <a:pPr marL="552450" lvl="1"/>
            <a:r>
              <a:rPr lang="en-US" dirty="0"/>
              <a:t>View the complete history of your code handins, </a:t>
            </a:r>
            <a:r>
              <a:rPr lang="en-US" dirty="0" err="1"/>
              <a:t>autograded</a:t>
            </a:r>
            <a:r>
              <a:rPr lang="en-US" dirty="0"/>
              <a:t> results, instructor’s evaluations, and </a:t>
            </a:r>
            <a:r>
              <a:rPr lang="en-US" dirty="0" err="1"/>
              <a:t>gradebook</a:t>
            </a:r>
            <a:r>
              <a:rPr lang="en-US" dirty="0"/>
              <a:t>.</a:t>
            </a:r>
          </a:p>
          <a:p>
            <a:pPr marL="552450" lvl="1"/>
            <a:r>
              <a:rPr lang="en-US" dirty="0"/>
              <a:t>View the TA annotations of your code for Style points.</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p:txBody>
          <a:bodyPr/>
          <a:lstStyle/>
          <a:p>
            <a:pPr marL="119380" indent="-119380"/>
            <a:r>
              <a:rPr lang="en-US" dirty="0"/>
              <a:t> </a:t>
            </a:r>
            <a:r>
              <a:rPr lang="en-US" dirty="0" err="1">
                <a:cs typeface="Courier New" panose="02070309020205020404"/>
              </a:rPr>
              <a:t>Autolab</a:t>
            </a:r>
            <a:r>
              <a:rPr lang="en-US" dirty="0">
                <a:cs typeface="Courier New" panose="02070309020205020404"/>
              </a:rPr>
              <a:t> accounts</a:t>
            </a:r>
            <a:endParaRPr lang="en-US" dirty="0"/>
          </a:p>
        </p:txBody>
      </p:sp>
      <p:sp>
        <p:nvSpPr>
          <p:cNvPr id="50180" name="Rectangle 4"/>
          <p:cNvSpPr>
            <a:spLocks noGrp="1" noChangeArrowheads="1"/>
          </p:cNvSpPr>
          <p:nvPr>
            <p:ph type="body" idx="1"/>
          </p:nvPr>
        </p:nvSpPr>
        <p:spPr/>
        <p:txBody>
          <a:bodyPr/>
          <a:lstStyle/>
          <a:p>
            <a:pPr marL="292100"/>
            <a:r>
              <a:rPr lang="en-US" dirty="0"/>
              <a:t>Students enrolled 1:00pm on Mon, Aug 28 have Autolab accounts</a:t>
            </a:r>
          </a:p>
          <a:p>
            <a:pPr marL="292100">
              <a:spcBef>
                <a:spcPts val="1800"/>
              </a:spcBef>
            </a:pPr>
            <a:r>
              <a:rPr lang="en-US" dirty="0"/>
              <a:t>You must be enrolled to get an account</a:t>
            </a:r>
          </a:p>
          <a:p>
            <a:pPr marL="552450" lvl="1"/>
            <a:r>
              <a:rPr lang="en-US" dirty="0" err="1"/>
              <a:t>Autolab</a:t>
            </a:r>
            <a:r>
              <a:rPr lang="en-US" dirty="0"/>
              <a:t> is not tied in to the Hub’s rosters</a:t>
            </a:r>
          </a:p>
          <a:p>
            <a:pPr marL="552450" lvl="1"/>
            <a:r>
              <a:rPr lang="en-US" dirty="0"/>
              <a:t>If you add in, sign up with Google form:</a:t>
            </a:r>
          </a:p>
          <a:p>
            <a:pPr marL="317500" lvl="1" indent="0">
              <a:buNone/>
            </a:pPr>
            <a:r>
              <a:rPr lang="en-US" dirty="0">
                <a:hlinkClick r:id="rId2"/>
              </a:rPr>
              <a:t>https://docs.google.com/forms/d/1kZzg2nVWDJzt8QIbEiao1ZFTNJ21L_Rcaf5BaFq-5ZM/edit?usp=sharing</a:t>
            </a:r>
            <a:endParaRPr lang="en-US" dirty="0"/>
          </a:p>
          <a:p>
            <a:pPr marL="552450" lvl="1"/>
            <a:r>
              <a:rPr lang="en-US" dirty="0"/>
              <a:t>We will update the autolab accounts once a day, so check back in 24 hours.</a:t>
            </a:r>
          </a:p>
          <a:p>
            <a:pPr marL="292100">
              <a:spcBef>
                <a:spcPts val="1800"/>
              </a:spcBef>
            </a:pPr>
            <a:r>
              <a:rPr lang="en-US" dirty="0"/>
              <a:t>For those who are waiting to add in, the first lab (C Programming Lab) will be available on the Schedule page of the course Web site. </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a:t>
            </a:r>
            <a:r>
              <a:rPr lang="en-US" dirty="0" err="1"/>
              <a:t>Git</a:t>
            </a:r>
            <a:r>
              <a:rPr lang="en-US" dirty="0"/>
              <a:t> </a:t>
            </a:r>
            <a:r>
              <a:rPr lang="en-US" dirty="0" err="1"/>
              <a:t>bootcamp</a:t>
            </a:r>
            <a:endParaRPr lang="en-US" dirty="0"/>
          </a:p>
        </p:txBody>
      </p:sp>
      <p:sp>
        <p:nvSpPr>
          <p:cNvPr id="3" name="Content Placeholder 2"/>
          <p:cNvSpPr>
            <a:spLocks noGrp="1"/>
          </p:cNvSpPr>
          <p:nvPr>
            <p:ph idx="1"/>
          </p:nvPr>
        </p:nvSpPr>
        <p:spPr/>
        <p:txBody>
          <a:bodyPr/>
          <a:lstStyle/>
          <a:p>
            <a:r>
              <a:rPr lang="en-US" dirty="0"/>
              <a:t>Monday, Sept. 4, 7pm, GHC 4401 (Rashid Auditorium)</a:t>
            </a:r>
          </a:p>
          <a:p>
            <a:endParaRPr lang="en-US" dirty="0"/>
          </a:p>
          <a:p>
            <a:r>
              <a:rPr lang="en-US" dirty="0"/>
              <a:t>How to tar and </a:t>
            </a:r>
            <a:r>
              <a:rPr lang="en-US" dirty="0" err="1"/>
              <a:t>untar</a:t>
            </a:r>
            <a:r>
              <a:rPr lang="en-US" dirty="0"/>
              <a:t> files</a:t>
            </a:r>
          </a:p>
          <a:p>
            <a:r>
              <a:rPr lang="en-US" dirty="0"/>
              <a:t>How to set permissions on local and </a:t>
            </a:r>
            <a:r>
              <a:rPr lang="en-US" dirty="0" err="1"/>
              <a:t>afs</a:t>
            </a:r>
            <a:r>
              <a:rPr lang="en-US" dirty="0"/>
              <a:t> directories</a:t>
            </a:r>
          </a:p>
          <a:p>
            <a:r>
              <a:rPr lang="en-US" dirty="0"/>
              <a:t>How to set up GIT repository</a:t>
            </a:r>
          </a:p>
          <a:p>
            <a:r>
              <a:rPr lang="en-US" dirty="0"/>
              <a:t>How to recover old files from </a:t>
            </a:r>
            <a:r>
              <a:rPr lang="en-US" dirty="0" err="1"/>
              <a:t>git</a:t>
            </a:r>
            <a:endParaRPr lang="en-US" dirty="0"/>
          </a:p>
          <a:p>
            <a:r>
              <a:rPr lang="en-US" dirty="0"/>
              <a:t>How to </a:t>
            </a:r>
            <a:r>
              <a:rPr lang="en-US" dirty="0" err="1"/>
              <a:t>ssh</a:t>
            </a:r>
            <a:r>
              <a:rPr lang="en-US" dirty="0"/>
              <a:t> to the lab machines</a:t>
            </a:r>
          </a:p>
          <a:p>
            <a:r>
              <a:rPr lang="en-US" dirty="0"/>
              <a:t>How to use a make file</a:t>
            </a:r>
          </a:p>
          <a:p>
            <a:r>
              <a:rPr lang="en-US" dirty="0"/>
              <a:t>And all the other things you were always afraid to ask …</a:t>
            </a:r>
          </a:p>
          <a:p>
            <a:endParaRPr 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p:txBody>
          <a:bodyPr/>
          <a:lstStyle/>
          <a:p>
            <a:pPr marL="119380" indent="-119380"/>
            <a:r>
              <a:rPr lang="en-US" dirty="0"/>
              <a:t> </a:t>
            </a:r>
            <a:r>
              <a:rPr lang="en-US" dirty="0">
                <a:cs typeface="Courier New" panose="02070309020205020404"/>
              </a:rPr>
              <a:t>Waitlist questions</a:t>
            </a:r>
            <a:endParaRPr lang="en-US" dirty="0"/>
          </a:p>
        </p:txBody>
      </p:sp>
      <p:sp>
        <p:nvSpPr>
          <p:cNvPr id="50180" name="Rectangle 4"/>
          <p:cNvSpPr>
            <a:spLocks noGrp="1" noChangeArrowheads="1"/>
          </p:cNvSpPr>
          <p:nvPr>
            <p:ph type="body" idx="1"/>
          </p:nvPr>
        </p:nvSpPr>
        <p:spPr/>
        <p:txBody>
          <a:bodyPr/>
          <a:lstStyle/>
          <a:p>
            <a:pPr marL="292100"/>
            <a:r>
              <a:rPr lang="en-US" dirty="0"/>
              <a:t>15-213: Mary </a:t>
            </a:r>
            <a:r>
              <a:rPr lang="en-US" dirty="0" err="1"/>
              <a:t>Widom</a:t>
            </a:r>
            <a:r>
              <a:rPr lang="en-US" dirty="0"/>
              <a:t> (</a:t>
            </a:r>
            <a:r>
              <a:rPr lang="en-US" dirty="0" smtClean="0">
                <a:hlinkClick r:id="rId2"/>
              </a:rPr>
              <a:t>marwidom@cs.cmu.edu</a:t>
            </a:r>
            <a:r>
              <a:rPr lang="en-US" dirty="0"/>
              <a:t>)</a:t>
            </a:r>
          </a:p>
          <a:p>
            <a:pPr marL="292100"/>
            <a:r>
              <a:rPr lang="en-US" dirty="0"/>
              <a:t>18-213: </a:t>
            </a:r>
            <a:r>
              <a:rPr lang="en-US" dirty="0" smtClean="0"/>
              <a:t>ECE Academic services (</a:t>
            </a:r>
            <a:r>
              <a:rPr lang="en-US" dirty="0" err="1" smtClean="0"/>
              <a:t>ece-asc@andrew.cmu.edu</a:t>
            </a:r>
            <a:r>
              <a:rPr lang="en-US" dirty="0"/>
              <a:t>)</a:t>
            </a:r>
          </a:p>
          <a:p>
            <a:pPr marL="292100"/>
            <a:r>
              <a:rPr lang="en-US" dirty="0"/>
              <a:t>15-513: Mary </a:t>
            </a:r>
            <a:r>
              <a:rPr lang="en-US" dirty="0" err="1"/>
              <a:t>Widom</a:t>
            </a:r>
            <a:r>
              <a:rPr lang="en-US" dirty="0"/>
              <a:t> (</a:t>
            </a:r>
            <a:r>
              <a:rPr lang="en-US" smtClean="0"/>
              <a:t>marwidom@cs.cmu.edu</a:t>
            </a:r>
            <a:r>
              <a:rPr lang="en-US" dirty="0"/>
              <a:t>)</a:t>
            </a:r>
          </a:p>
          <a:p>
            <a:pPr marL="292100"/>
            <a:endParaRPr lang="en-US" dirty="0"/>
          </a:p>
          <a:p>
            <a:pPr marL="292100"/>
            <a:r>
              <a:rPr lang="en-US" dirty="0"/>
              <a:t>Please don’t contact the instructors with waitlist questions.</a:t>
            </a:r>
          </a:p>
          <a:p>
            <a:pPr marL="38100" indent="0">
              <a:buNone/>
            </a:pPr>
            <a:endParaRPr 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xfrm>
            <a:off x="2971800" y="2720975"/>
            <a:ext cx="2870200" cy="784225"/>
          </a:xfrm>
        </p:spPr>
        <p:txBody>
          <a:bodyPr/>
          <a:lstStyle/>
          <a:p>
            <a:pPr marL="81280" indent="-812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dirty="0">
                <a:solidFill>
                  <a:srgbClr val="606060"/>
                </a:solidFill>
                <a:latin typeface="Calibri Italic" charset="0"/>
                <a:ea typeface="Calibri Italic" charset="0"/>
                <a:cs typeface="Calibri Italic" charset="0"/>
                <a:sym typeface="Calibri Italic" charset="0"/>
              </a:rPr>
              <a:t>Welcome and Enjoy! </a:t>
            </a:r>
            <a:endParaRPr lang="en-US" sz="4800" dirty="0">
              <a:solidFill>
                <a:srgbClr val="606060"/>
              </a:solidFill>
              <a:latin typeface="Calibri Italic" charset="0"/>
              <a:ea typeface="ヒラギノ角ゴ ProN W3" charset="-128"/>
              <a:cs typeface="ヒラギノ角ゴ ProN W3" charset="-128"/>
              <a:sym typeface="Calibri Italic"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81000" y="423073"/>
            <a:ext cx="8382000" cy="754053"/>
          </a:xfrm>
          <a:noFill/>
          <a:ln w="9525">
            <a:noFill/>
            <a:miter lim="800000"/>
          </a:ln>
          <a:effectLst/>
        </p:spPr>
        <p:txBody>
          <a:bodyPr vert="horz" wrap="square" lIns="38100" tIns="38100" rIns="38100" bIns="38100" numCol="1" anchor="ctr" anchorCtr="0" compatLnSpc="1">
            <a:spAutoFit/>
          </a:bodyPr>
          <a:lstStyle/>
          <a:p>
            <a:pPr algn="ctr">
              <a:spcBef>
                <a:spcPts val="1600"/>
              </a:spcBef>
            </a:pPr>
            <a:r>
              <a:rPr lang="zh-CN" altLang="en-US" sz="4400" kern="1200" dirty="0">
                <a:solidFill>
                  <a:srgbClr val="FF0000"/>
                </a:solidFill>
                <a:latin typeface="Gill Sans" charset="0"/>
                <a:ea typeface="黑体" panose="02010609060101010101" pitchFamily="49" charset="-122"/>
                <a:cs typeface="ヒラギノ角ゴ ProN W3" charset="-128"/>
              </a:rPr>
              <a:t>课程计划</a:t>
            </a:r>
          </a:p>
        </p:txBody>
      </p:sp>
      <p:sp>
        <p:nvSpPr>
          <p:cNvPr id="5" name="内容占位符 2"/>
          <p:cNvSpPr>
            <a:spLocks noGrp="1"/>
          </p:cNvSpPr>
          <p:nvPr>
            <p:ph idx="1"/>
          </p:nvPr>
        </p:nvSpPr>
        <p:spPr>
          <a:xfrm>
            <a:off x="381000" y="1397000"/>
            <a:ext cx="8382000" cy="5435600"/>
          </a:xfrm>
        </p:spPr>
        <p:txBody>
          <a:bodyPr/>
          <a:lstStyle/>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总 学 </a:t>
            </a:r>
            <a:r>
              <a:rPr lang="zh-CN" altLang="en-US" sz="2800" b="1" dirty="0">
                <a:latin typeface="楷体" panose="02010609060101010101" pitchFamily="49" charset="-122"/>
                <a:ea typeface="楷体" panose="02010609060101010101" pitchFamily="49" charset="-122"/>
              </a:rPr>
              <a:t>时</a:t>
            </a:r>
            <a:r>
              <a:rPr lang="zh-CN" altLang="en-US"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32</a:t>
            </a:r>
            <a:r>
              <a:rPr lang="zh-CN" altLang="en-US" sz="2800" b="1" dirty="0" smtClean="0">
                <a:latin typeface="楷体" panose="02010609060101010101" pitchFamily="49" charset="-122"/>
                <a:ea typeface="楷体" panose="02010609060101010101" pitchFamily="49" charset="-122"/>
              </a:rPr>
              <a:t>学时</a:t>
            </a:r>
            <a:endParaRPr lang="zh-CN" altLang="en-US" sz="2800" b="1"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课堂教学</a:t>
            </a:r>
            <a:r>
              <a:rPr lang="zh-CN" altLang="en-US"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32</a:t>
            </a:r>
            <a:r>
              <a:rPr lang="zh-CN" altLang="en-US" sz="2800" b="1" dirty="0" smtClean="0">
                <a:latin typeface="楷体" panose="02010609060101010101" pitchFamily="49" charset="-122"/>
                <a:ea typeface="楷体" panose="02010609060101010101" pitchFamily="49" charset="-122"/>
              </a:rPr>
              <a:t>学时</a:t>
            </a:r>
            <a:endParaRPr lang="zh-CN" altLang="en-US" sz="2800" b="1"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作    </a:t>
            </a:r>
            <a:r>
              <a:rPr lang="zh-CN" altLang="en-US" sz="2800" b="1" dirty="0">
                <a:latin typeface="楷体" panose="02010609060101010101" pitchFamily="49" charset="-122"/>
                <a:ea typeface="楷体" panose="02010609060101010101" pitchFamily="49" charset="-122"/>
              </a:rPr>
              <a:t>业：</a:t>
            </a:r>
            <a:r>
              <a:rPr lang="en-US" altLang="zh-CN" sz="2800" b="1" dirty="0" smtClean="0">
                <a:latin typeface="楷体" panose="02010609060101010101" pitchFamily="49" charset="-122"/>
                <a:ea typeface="楷体" panose="02010609060101010101" pitchFamily="49" charset="-122"/>
              </a:rPr>
              <a:t>6 </a:t>
            </a:r>
            <a:r>
              <a:rPr lang="en-US" altLang="zh-CN" sz="2800" b="1" dirty="0" smtClean="0">
                <a:latin typeface="楷体" panose="02010609060101010101" pitchFamily="49" charset="-122"/>
                <a:ea typeface="楷体" panose="02010609060101010101" pitchFamily="49" charset="-122"/>
                <a:sym typeface="Symbol" panose="05050102010706020507" pitchFamily="18" charset="2"/>
              </a:rPr>
              <a:t></a:t>
            </a:r>
            <a:r>
              <a:rPr lang="en-US" altLang="zh-CN" sz="2800" b="1" dirty="0" smtClean="0">
                <a:latin typeface="楷体" panose="02010609060101010101" pitchFamily="49" charset="-122"/>
                <a:ea typeface="楷体" panose="02010609060101010101" pitchFamily="49" charset="-122"/>
              </a:rPr>
              <a:t> 8</a:t>
            </a:r>
            <a:r>
              <a:rPr lang="zh-CN" altLang="en-US" sz="2800" b="1" dirty="0">
                <a:latin typeface="楷体" panose="02010609060101010101" pitchFamily="49" charset="-122"/>
                <a:ea typeface="楷体" panose="02010609060101010101" pitchFamily="49" charset="-122"/>
              </a:rPr>
              <a:t>次</a:t>
            </a:r>
          </a:p>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考核方式：</a:t>
            </a:r>
            <a:r>
              <a:rPr lang="zh-CN" altLang="en-US" sz="2800" b="1" dirty="0">
                <a:latin typeface="楷体" panose="02010609060101010101" pitchFamily="49" charset="-122"/>
                <a:ea typeface="楷体" panose="02010609060101010101" pitchFamily="49" charset="-122"/>
              </a:rPr>
              <a:t>期中考试（闭卷</a:t>
            </a:r>
            <a:r>
              <a:rPr lang="zh-CN" altLang="en-US" sz="2800" b="1" dirty="0" smtClean="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r>
              <a:rPr lang="zh-CN" altLang="en-US" sz="2800" b="1" dirty="0" smtClean="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期末</a:t>
            </a:r>
            <a:r>
              <a:rPr lang="zh-CN" altLang="en-US" sz="2800" b="1" dirty="0">
                <a:latin typeface="楷体" panose="02010609060101010101" pitchFamily="49" charset="-122"/>
                <a:ea typeface="楷体" panose="02010609060101010101" pitchFamily="49" charset="-122"/>
              </a:rPr>
              <a:t>考试（闭卷）</a:t>
            </a:r>
          </a:p>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成绩评定</a:t>
            </a:r>
            <a:r>
              <a:rPr lang="zh-CN" altLang="en-US" sz="2800" b="1" dirty="0">
                <a:latin typeface="楷体" panose="02010609060101010101" pitchFamily="49" charset="-122"/>
                <a:ea typeface="楷体" panose="02010609060101010101" pitchFamily="49" charset="-122"/>
              </a:rPr>
              <a:t>：平时</a:t>
            </a:r>
            <a:r>
              <a:rPr lang="zh-CN" altLang="en-US" sz="2800" b="1" dirty="0" smtClean="0">
                <a:latin typeface="楷体" panose="02010609060101010101" pitchFamily="49" charset="-122"/>
                <a:ea typeface="楷体" panose="02010609060101010101" pitchFamily="49" charset="-122"/>
              </a:rPr>
              <a:t>作业</a:t>
            </a:r>
            <a:r>
              <a:rPr lang="en-US" altLang="zh-CN" sz="2800" b="1" dirty="0" smtClean="0">
                <a:latin typeface="楷体" panose="02010609060101010101" pitchFamily="49" charset="-122"/>
                <a:ea typeface="楷体" panose="02010609060101010101" pitchFamily="49" charset="-122"/>
              </a:rPr>
              <a:t>30%</a:t>
            </a:r>
          </a:p>
          <a:p>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期中考试</a:t>
            </a:r>
            <a:r>
              <a:rPr lang="en-US" altLang="zh-CN" sz="2800" b="1" dirty="0" smtClean="0">
                <a:latin typeface="楷体" panose="02010609060101010101" pitchFamily="49" charset="-122"/>
                <a:ea typeface="楷体" panose="02010609060101010101" pitchFamily="49" charset="-122"/>
              </a:rPr>
              <a:t>10%</a:t>
            </a:r>
          </a:p>
          <a:p>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期末</a:t>
            </a:r>
            <a:r>
              <a:rPr lang="zh-CN" altLang="en-US" sz="2800" b="1" dirty="0">
                <a:latin typeface="楷体" panose="02010609060101010101" pitchFamily="49" charset="-122"/>
                <a:ea typeface="楷体" panose="02010609060101010101" pitchFamily="49" charset="-122"/>
              </a:rPr>
              <a:t>考试</a:t>
            </a:r>
            <a:r>
              <a:rPr lang="en-US" altLang="zh-CN" sz="2800" b="1" dirty="0">
                <a:latin typeface="楷体" panose="02010609060101010101" pitchFamily="49" charset="-122"/>
                <a:ea typeface="楷体" panose="02010609060101010101" pitchFamily="49" charset="-122"/>
              </a:rPr>
              <a:t>60%</a:t>
            </a:r>
          </a:p>
          <a:p>
            <a:pPr marL="457200" indent="-457200">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答    疑：课前、课间及课后</a:t>
            </a:r>
            <a:endParaRPr lang="en-US" altLang="zh-CN" sz="2800" b="1" dirty="0" smtClean="0">
              <a:latin typeface="楷体" panose="02010609060101010101" pitchFamily="49" charset="-122"/>
              <a:ea typeface="楷体" panose="02010609060101010101" pitchFamily="49" charset="-122"/>
            </a:endParaRPr>
          </a:p>
          <a:p>
            <a:r>
              <a:rPr lang="en-US" altLang="zh-CN" sz="2800" b="1" dirty="0" smtClean="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微信随时</a:t>
            </a:r>
            <a:endParaRPr lang="zh-CN" altLang="en-US" sz="28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endParaRPr lang="zh-CN" alt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itle Slide">
  <a:themeElements>
    <a:clrScheme name="">
      <a:dk1>
        <a:srgbClr val="000000"/>
      </a:dk1>
      <a:lt1>
        <a:srgbClr val="FFFFFF"/>
      </a:lt1>
      <a:dk2>
        <a:srgbClr val="000000"/>
      </a:dk2>
      <a:lt2>
        <a:srgbClr val="80808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nd Content">
  <a:themeElements>
    <a:clrScheme name="">
      <a:dk1>
        <a:srgbClr val="000000"/>
      </a:dk1>
      <a:lt1>
        <a:srgbClr val="FFFFFF"/>
      </a:lt1>
      <a:dk2>
        <a:srgbClr val="000000"/>
      </a:dk2>
      <a:lt2>
        <a:srgbClr val="C0C0C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Only">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Only">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6618</Words>
  <Application>Microsoft Office PowerPoint</Application>
  <PresentationFormat>全屏显示(4:3)</PresentationFormat>
  <Paragraphs>981</Paragraphs>
  <Slides>89</Slides>
  <Notes>14</Notes>
  <HiddenSlides>0</HiddenSlides>
  <MMClips>0</MMClips>
  <ScaleCrop>false</ScaleCrop>
  <HeadingPairs>
    <vt:vector size="8" baseType="variant">
      <vt:variant>
        <vt:lpstr>已用的字体</vt:lpstr>
      </vt:variant>
      <vt:variant>
        <vt:i4>25</vt:i4>
      </vt:variant>
      <vt:variant>
        <vt:lpstr>主题</vt:lpstr>
      </vt:variant>
      <vt:variant>
        <vt:i4>3</vt:i4>
      </vt:variant>
      <vt:variant>
        <vt:lpstr>嵌入 OLE 服务器</vt:lpstr>
      </vt:variant>
      <vt:variant>
        <vt:i4>1</vt:i4>
      </vt:variant>
      <vt:variant>
        <vt:lpstr>幻灯片标题</vt:lpstr>
      </vt:variant>
      <vt:variant>
        <vt:i4>89</vt:i4>
      </vt:variant>
    </vt:vector>
  </HeadingPairs>
  <TitlesOfParts>
    <vt:vector size="118" baseType="lpstr">
      <vt:lpstr>Gill Sans</vt:lpstr>
      <vt:lpstr>Lucida Grande</vt:lpstr>
      <vt:lpstr>Monaco</vt:lpstr>
      <vt:lpstr>MS PGothic</vt:lpstr>
      <vt:lpstr>Zapf Dingbats</vt:lpstr>
      <vt:lpstr>ヒラギノ角ゴ ProN W3</vt:lpstr>
      <vt:lpstr>ヒラギノ角ゴ ProN W6</vt:lpstr>
      <vt:lpstr>方正姚体</vt:lpstr>
      <vt:lpstr>黑体</vt:lpstr>
      <vt:lpstr>华文行楷</vt:lpstr>
      <vt:lpstr>华文细黑</vt:lpstr>
      <vt:lpstr>楷体</vt:lpstr>
      <vt:lpstr>宋体</vt:lpstr>
      <vt:lpstr>微软雅黑</vt:lpstr>
      <vt:lpstr>Arial</vt:lpstr>
      <vt:lpstr>Arial Narrow</vt:lpstr>
      <vt:lpstr>Calibri</vt:lpstr>
      <vt:lpstr>Calibri Bold</vt:lpstr>
      <vt:lpstr>Calibri Italic</vt:lpstr>
      <vt:lpstr>Castellar</vt:lpstr>
      <vt:lpstr>Courier New</vt:lpstr>
      <vt:lpstr>Symbol</vt:lpstr>
      <vt:lpstr>Times New Roman</vt:lpstr>
      <vt:lpstr>Wingdings</vt:lpstr>
      <vt:lpstr>Wingdings 2</vt:lpstr>
      <vt:lpstr>Title Slide</vt:lpstr>
      <vt:lpstr>Title and Content</vt:lpstr>
      <vt:lpstr>Title Only</vt:lpstr>
      <vt:lpstr>位图图像</vt:lpstr>
      <vt:lpstr>计算机系统基础</vt:lpstr>
      <vt:lpstr>教材</vt:lpstr>
      <vt:lpstr>课程说明</vt:lpstr>
      <vt:lpstr>     CMU</vt:lpstr>
      <vt:lpstr>PowerPoint 演示文稿</vt:lpstr>
      <vt:lpstr>关于本书：CMU精品课程</vt:lpstr>
      <vt:lpstr>课程内容涵盖</vt:lpstr>
      <vt:lpstr>关于学习方法</vt:lpstr>
      <vt:lpstr>课程计划</vt:lpstr>
      <vt:lpstr>PowerPoint 演示文稿</vt:lpstr>
      <vt:lpstr>课程计划 -《计算机系统基础实践》</vt:lpstr>
      <vt:lpstr>《计算机系统基础实践》配套实践课</vt:lpstr>
      <vt:lpstr>Labs Policies</vt:lpstr>
      <vt:lpstr>Lab Rationale </vt:lpstr>
      <vt:lpstr>课程目的</vt:lpstr>
      <vt:lpstr>PowerPoint 演示文稿</vt:lpstr>
      <vt:lpstr>Overview</vt:lpstr>
      <vt:lpstr>The Big Picture</vt:lpstr>
      <vt:lpstr>Course Theme:  (Systems) Knowledge is Power!</vt:lpstr>
      <vt:lpstr>It’s Important to Understand How Things Work</vt:lpstr>
      <vt:lpstr>Great Reality #1:  Ints are not Integers, Floats are not Reals</vt:lpstr>
      <vt:lpstr>Computer Arithmetic</vt:lpstr>
      <vt:lpstr>Great Reality #2:  You’ve Got to Know Assembly</vt:lpstr>
      <vt:lpstr>Great Reality #3: Memory Matters Random Access Memory Is an Unphysical Abstraction </vt:lpstr>
      <vt:lpstr>Memory Referencing Bug Example</vt:lpstr>
      <vt:lpstr>Memory Referencing Bug Example</vt:lpstr>
      <vt:lpstr>Memory Referencing Errors</vt:lpstr>
      <vt:lpstr>Great Reality #4: There’s more to performance than asymptotic complexity </vt:lpstr>
      <vt:lpstr>Memory System Performance Example</vt:lpstr>
      <vt:lpstr>Great Reality #5: Computers do more than execute programs</vt:lpstr>
      <vt:lpstr>Course Perspective</vt:lpstr>
      <vt:lpstr>Course Perspective (Cont.)</vt:lpstr>
      <vt:lpstr>系统能力基于对系统的理解</vt:lpstr>
      <vt:lpstr>PowerPoint 演示文稿</vt:lpstr>
      <vt:lpstr>PowerPoint 演示文稿</vt:lpstr>
      <vt:lpstr>PowerPoint 演示文稿</vt:lpstr>
      <vt:lpstr>PowerPoint 演示文稿</vt:lpstr>
      <vt:lpstr>PowerPoint 演示文稿</vt:lpstr>
      <vt:lpstr>PowerPoint 演示文稿</vt:lpstr>
      <vt:lpstr>课程内容概要</vt:lpstr>
      <vt:lpstr>计算机系统概述</vt:lpstr>
      <vt:lpstr>Hardware/Software  Interface</vt:lpstr>
      <vt:lpstr>Hardware/Software  Interface（接口）</vt:lpstr>
      <vt:lpstr>PowerPoint 演示文稿</vt:lpstr>
      <vt:lpstr>PowerPoint 演示文稿</vt:lpstr>
      <vt:lpstr>PC主板</vt:lpstr>
      <vt:lpstr>PowerPoint 演示文稿</vt:lpstr>
      <vt:lpstr>PowerPoint 演示文稿</vt:lpstr>
      <vt:lpstr>PowerPoint 演示文稿</vt:lpstr>
      <vt:lpstr>PowerPoint 演示文稿</vt:lpstr>
      <vt:lpstr>PowerPoint 演示文稿</vt:lpstr>
      <vt:lpstr>PowerPoint 演示文稿</vt:lpstr>
      <vt:lpstr>Academic Integrity</vt:lpstr>
      <vt:lpstr>Cheating/Plagiarism: Description</vt:lpstr>
      <vt:lpstr>Cheating/Plagiarism: Description (cont.)</vt:lpstr>
      <vt:lpstr>Cheating/Plagiarism: Description</vt:lpstr>
      <vt:lpstr>Cheating: Consequences</vt:lpstr>
      <vt:lpstr>Some Concrete Examples:</vt:lpstr>
      <vt:lpstr>How it Feels: Student and Instructor</vt:lpstr>
      <vt:lpstr>How it Feels: Student and Instructor</vt:lpstr>
      <vt:lpstr>A Scenario: Cheating or Not?</vt:lpstr>
      <vt:lpstr>Another Scenario</vt:lpstr>
      <vt:lpstr>Another Scenario (cont.)</vt:lpstr>
      <vt:lpstr>Version Control: Your Good Friend</vt:lpstr>
      <vt:lpstr>Logistics</vt:lpstr>
      <vt:lpstr>Instructors</vt:lpstr>
      <vt:lpstr>15-213/18-213 and 15-513</vt:lpstr>
      <vt:lpstr>Textbooks</vt:lpstr>
      <vt:lpstr>Course Components</vt:lpstr>
      <vt:lpstr>Getting Help </vt:lpstr>
      <vt:lpstr>Getting Help </vt:lpstr>
      <vt:lpstr>Policies: Labs And Exams</vt:lpstr>
      <vt:lpstr>Facilities</vt:lpstr>
      <vt:lpstr>Timeliness</vt:lpstr>
      <vt:lpstr>Other Rules of the Lecture Hall</vt:lpstr>
      <vt:lpstr>Policies: Grading</vt:lpstr>
      <vt:lpstr>Programs and Data</vt:lpstr>
      <vt:lpstr>The Memory Hierarchy</vt:lpstr>
      <vt:lpstr>Exceptional  Control Flow</vt:lpstr>
      <vt:lpstr> Virtual Memory</vt:lpstr>
      <vt:lpstr> Networking, and Concurrency</vt:lpstr>
      <vt:lpstr>Lab Rationale </vt:lpstr>
      <vt:lpstr>Doing the Lab</vt:lpstr>
      <vt:lpstr>Theproject.zone</vt:lpstr>
      <vt:lpstr> Autolab (https://autolab.andrew.cmu.edu)</vt:lpstr>
      <vt:lpstr> Autolab accounts</vt:lpstr>
      <vt:lpstr>Linux/Git bootcamp</vt:lpstr>
      <vt:lpstr> Waitlist questions</vt:lpstr>
      <vt:lpstr>Welcome and Enjoy!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dc:description>Redesign of slides created by Randal E. Bryant and David R. O'Hallaron</dc:description>
  <cp:lastModifiedBy>Windows 用户</cp:lastModifiedBy>
  <cp:revision>240</cp:revision>
  <cp:lastPrinted>2011-08-30T03:47:00Z</cp:lastPrinted>
  <dcterms:created xsi:type="dcterms:W3CDTF">2012-08-28T17:04:00Z</dcterms:created>
  <dcterms:modified xsi:type="dcterms:W3CDTF">2019-09-17T10:40:33Z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