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542" r:id="rId2"/>
    <p:sldId id="745" r:id="rId3"/>
    <p:sldId id="746" r:id="rId4"/>
    <p:sldId id="681" r:id="rId5"/>
    <p:sldId id="692" r:id="rId6"/>
    <p:sldId id="706" r:id="rId7"/>
    <p:sldId id="719" r:id="rId8"/>
    <p:sldId id="739" r:id="rId9"/>
    <p:sldId id="753" r:id="rId10"/>
    <p:sldId id="740" r:id="rId11"/>
    <p:sldId id="754" r:id="rId12"/>
    <p:sldId id="755" r:id="rId13"/>
    <p:sldId id="690" r:id="rId14"/>
    <p:sldId id="731" r:id="rId15"/>
    <p:sldId id="756" r:id="rId16"/>
    <p:sldId id="732" r:id="rId17"/>
    <p:sldId id="733" r:id="rId18"/>
    <p:sldId id="758" r:id="rId19"/>
    <p:sldId id="736" r:id="rId20"/>
    <p:sldId id="737" r:id="rId21"/>
    <p:sldId id="738" r:id="rId22"/>
    <p:sldId id="683" r:id="rId23"/>
    <p:sldId id="748" r:id="rId24"/>
    <p:sldId id="671" r:id="rId25"/>
    <p:sldId id="673" r:id="rId26"/>
    <p:sldId id="674" r:id="rId27"/>
    <p:sldId id="675" r:id="rId28"/>
    <p:sldId id="710" r:id="rId29"/>
    <p:sldId id="676" r:id="rId30"/>
    <p:sldId id="677" r:id="rId31"/>
    <p:sldId id="749" r:id="rId32"/>
    <p:sldId id="750" r:id="rId33"/>
    <p:sldId id="751" r:id="rId34"/>
    <p:sldId id="684" r:id="rId35"/>
    <p:sldId id="591" r:id="rId36"/>
    <p:sldId id="592" r:id="rId37"/>
    <p:sldId id="720" r:id="rId38"/>
    <p:sldId id="593" r:id="rId39"/>
    <p:sldId id="594" r:id="rId40"/>
    <p:sldId id="595" r:id="rId41"/>
    <p:sldId id="685" r:id="rId42"/>
    <p:sldId id="596" r:id="rId43"/>
    <p:sldId id="597" r:id="rId44"/>
    <p:sldId id="645" r:id="rId45"/>
    <p:sldId id="599" r:id="rId46"/>
    <p:sldId id="602" r:id="rId47"/>
    <p:sldId id="759" r:id="rId48"/>
    <p:sldId id="600" r:id="rId49"/>
    <p:sldId id="601" r:id="rId50"/>
    <p:sldId id="741" r:id="rId51"/>
    <p:sldId id="742" r:id="rId52"/>
    <p:sldId id="743" r:id="rId53"/>
    <p:sldId id="727" r:id="rId54"/>
    <p:sldId id="648" r:id="rId55"/>
    <p:sldId id="686" r:id="rId56"/>
    <p:sldId id="606" r:id="rId57"/>
    <p:sldId id="721" r:id="rId58"/>
    <p:sldId id="607" r:id="rId59"/>
    <p:sldId id="722" r:id="rId60"/>
    <p:sldId id="723" r:id="rId61"/>
    <p:sldId id="744" r:id="rId62"/>
    <p:sldId id="649" r:id="rId63"/>
    <p:sldId id="747" r:id="rId64"/>
    <p:sldId id="752" r:id="rId65"/>
  </p:sldIdLst>
  <p:sldSz cx="9144000" cy="6858000" type="screen4x3"/>
  <p:notesSz cx="7302500" cy="9586913"/>
  <p:custDataLst>
    <p:tags r:id="rId6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4" autoAdjust="0"/>
    <p:restoredTop sz="92634" autoAdjust="0"/>
  </p:normalViewPr>
  <p:slideViewPr>
    <p:cSldViewPr snapToObjects="1">
      <p:cViewPr varScale="1">
        <p:scale>
          <a:sx n="81" d="100"/>
          <a:sy n="81" d="100"/>
        </p:scale>
        <p:origin x="12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5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Here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4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9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 smtClean="0"/>
              <a:t>B2U:</a:t>
            </a:r>
            <a:r>
              <a:rPr lang="zh-CN" altLang="en-US" dirty="0" smtClean="0"/>
              <a:t>二进制到无符号数；</a:t>
            </a:r>
            <a:r>
              <a:rPr lang="en-US" altLang="zh-CN" dirty="0" smtClean="0"/>
              <a:t>B2T:</a:t>
            </a:r>
            <a:r>
              <a:rPr lang="zh-CN" altLang="en-US" dirty="0" smtClean="0"/>
              <a:t>二进制到真值</a:t>
            </a:r>
            <a:endParaRPr lang="en-US" altLang="zh-CN" dirty="0" smtClean="0"/>
          </a:p>
          <a:p>
            <a:r>
              <a:rPr lang="en-US" altLang="zh-CN" dirty="0" smtClean="0"/>
              <a:t>Complement: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补码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52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2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2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dirty="0" smtClean="0"/>
              <a:t>T2B</a:t>
            </a:r>
            <a:r>
              <a:rPr lang="zh-CN" altLang="en-US" dirty="0" smtClean="0"/>
              <a:t>：真值（有符号数）到二进制；</a:t>
            </a:r>
            <a:r>
              <a:rPr lang="en-US" altLang="zh-CN" dirty="0" smtClean="0"/>
              <a:t>B2U</a:t>
            </a:r>
            <a:r>
              <a:rPr lang="zh-CN" altLang="en-US" dirty="0" smtClean="0"/>
              <a:t>：二进制到无符号数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4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72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2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zh-CN" altLang="en-US" dirty="0" smtClean="0"/>
              <a:t>例如：八位二进制，无符号数最大：</a:t>
            </a:r>
            <a:r>
              <a:rPr lang="en-US" altLang="zh-CN" dirty="0" smtClean="0"/>
              <a:t>11111111</a:t>
            </a:r>
            <a:r>
              <a:rPr lang="zh-CN" altLang="en-US" dirty="0" smtClean="0"/>
              <a:t>，有符号数中负数最小：</a:t>
            </a:r>
            <a:r>
              <a:rPr lang="en-US" altLang="zh-CN" dirty="0" smtClean="0"/>
              <a:t>11111111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4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altLang="zh-CN" dirty="0" smtClean="0"/>
              <a:t>Explicit casting</a:t>
            </a:r>
            <a:r>
              <a:rPr lang="zh-CN" altLang="en-US" dirty="0" smtClean="0"/>
              <a:t>：显式转换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8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0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895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8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2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1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5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r>
              <a:rPr lang="en-US" dirty="0" smtClean="0"/>
              <a:t>Truncation</a:t>
            </a:r>
            <a:r>
              <a:rPr lang="zh-CN" altLang="en-US" smtClean="0"/>
              <a:t>：截断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8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6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zh-CN" altLang="en-US" dirty="0" smtClean="0"/>
              <a:t>语言中表示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进制时，</a:t>
            </a:r>
            <a:r>
              <a:rPr lang="en-US" altLang="zh-CN" dirty="0" smtClean="0"/>
              <a:t>a-f</a:t>
            </a:r>
            <a:r>
              <a:rPr lang="zh-CN" altLang="en-US" dirty="0" smtClean="0"/>
              <a:t>大小写一致？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zh-CN" altLang="en-US" dirty="0" smtClean="0"/>
              <a:t>整形是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2018.10.11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8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Manipulations</a:t>
            </a:r>
            <a:r>
              <a:rPr lang="zh-CN" altLang="en-US" dirty="0" smtClean="0"/>
              <a:t>：操作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5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Algebra: </a:t>
            </a:r>
            <a:r>
              <a:rPr lang="zh-CN" altLang="en-US" dirty="0" smtClean="0"/>
              <a:t>代数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15-213/18-213/15-513: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</a:t>
            </a:r>
            <a:r>
              <a:rPr lang="en-US" sz="2000" b="0" dirty="0" smtClean="0"/>
              <a:t>Aug. 31</a:t>
            </a:r>
            <a:r>
              <a:rPr lang="en-US" sz="2000" b="0" dirty="0"/>
              <a:t>, </a:t>
            </a:r>
            <a:r>
              <a:rPr lang="en-US" sz="2000" b="0" dirty="0" smtClean="0"/>
              <a:t>2017</a:t>
            </a:r>
            <a:endParaRPr lang="en-US" sz="2000" b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Today’s Instructor:</a:t>
            </a:r>
            <a:r>
              <a:rPr lang="en-US" dirty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425450"/>
            <a:ext cx="8229600" cy="605294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数据的基本宽度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149350"/>
            <a:ext cx="8716963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>
              <a:spcBef>
                <a:spcPct val="30000"/>
              </a:spcBef>
            </a:pPr>
            <a:r>
              <a:rPr lang="zh-CN" altLang="en-US" sz="2500" dirty="0" smtClean="0">
                <a:ea typeface="黑体" pitchFamily="49" charset="-122"/>
              </a:rPr>
              <a:t>“字”和 “字长”的概念不同 </a:t>
            </a:r>
          </a:p>
          <a:p>
            <a:pPr marL="685800" lvl="1" indent="-190500">
              <a:spcBef>
                <a:spcPct val="30000"/>
              </a:spcBef>
            </a:pPr>
            <a:r>
              <a:rPr lang="zh-CN" altLang="en-US" sz="2400" dirty="0" smtClean="0">
                <a:ea typeface="黑体" pitchFamily="49" charset="-122"/>
              </a:rPr>
              <a:t>“字长”指数据通路的宽度。</a:t>
            </a:r>
          </a:p>
          <a:p>
            <a:pPr marL="685800" lvl="1" indent="-190500">
              <a:spcBef>
                <a:spcPct val="30000"/>
              </a:spcBef>
              <a:buFontTx/>
              <a:buNone/>
            </a:pPr>
            <a:r>
              <a:rPr lang="zh-CN" altLang="en-US" sz="2400" dirty="0" smtClean="0">
                <a:solidFill>
                  <a:srgbClr val="006600"/>
                </a:solidFill>
                <a:ea typeface="黑体" pitchFamily="49" charset="-122"/>
              </a:rPr>
              <a:t>（数据通路指</a:t>
            </a:r>
            <a:r>
              <a:rPr lang="en-US" altLang="zh-CN" sz="2400" dirty="0" smtClean="0">
                <a:solidFill>
                  <a:srgbClr val="006600"/>
                </a:solidFill>
                <a:ea typeface="黑体" pitchFamily="49" charset="-122"/>
              </a:rPr>
              <a:t>CPU</a:t>
            </a:r>
            <a:r>
              <a:rPr lang="zh-CN" altLang="en-US" sz="2400" dirty="0" smtClean="0">
                <a:solidFill>
                  <a:srgbClr val="006600"/>
                </a:solidFill>
                <a:ea typeface="黑体" pitchFamily="49" charset="-122"/>
              </a:rPr>
              <a:t>内部数据流经的路径以及路径上的部件，主要是</a:t>
            </a:r>
            <a:r>
              <a:rPr lang="en-US" altLang="zh-CN" sz="2400" dirty="0" smtClean="0">
                <a:solidFill>
                  <a:srgbClr val="006600"/>
                </a:solidFill>
                <a:ea typeface="黑体" pitchFamily="49" charset="-122"/>
              </a:rPr>
              <a:t>CPU</a:t>
            </a:r>
            <a:r>
              <a:rPr lang="zh-CN" altLang="en-US" sz="2400" dirty="0" smtClean="0">
                <a:solidFill>
                  <a:srgbClr val="006600"/>
                </a:solidFill>
                <a:ea typeface="黑体" pitchFamily="49" charset="-122"/>
              </a:rPr>
              <a:t>内部进行数据运算、存储和传送的部件，这些部件的宽度基本上要一致，才能相互匹配。因此，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</a:rPr>
              <a:t>”</a:t>
            </a:r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字</a:t>
            </a:r>
            <a:r>
              <a:rPr lang="zh-CN" altLang="en-US" sz="2400" dirty="0" smtClean="0">
                <a:solidFill>
                  <a:srgbClr val="FF0066"/>
                </a:solidFill>
                <a:ea typeface="黑体" pitchFamily="49" charset="-122"/>
              </a:rPr>
              <a:t>长</a:t>
            </a:r>
            <a:r>
              <a:rPr lang="en-US" altLang="zh-CN" sz="2400" dirty="0" smtClean="0">
                <a:solidFill>
                  <a:srgbClr val="FF0066"/>
                </a:solidFill>
                <a:ea typeface="黑体" pitchFamily="49" charset="-122"/>
              </a:rPr>
              <a:t>”</a:t>
            </a:r>
            <a:r>
              <a:rPr lang="zh-CN" altLang="en-US" sz="2400" dirty="0" smtClean="0">
                <a:solidFill>
                  <a:srgbClr val="FF0066"/>
                </a:solidFill>
                <a:ea typeface="黑体" pitchFamily="49" charset="-122"/>
              </a:rPr>
              <a:t>等于</a:t>
            </a:r>
            <a:r>
              <a:rPr lang="en-US" altLang="zh-CN" sz="2400" dirty="0" smtClean="0">
                <a:solidFill>
                  <a:srgbClr val="FF0066"/>
                </a:solidFill>
                <a:ea typeface="黑体" pitchFamily="49" charset="-122"/>
              </a:rPr>
              <a:t>CPU</a:t>
            </a:r>
            <a:r>
              <a:rPr lang="zh-CN" altLang="en-US" sz="2400" dirty="0" smtClean="0">
                <a:solidFill>
                  <a:srgbClr val="FF0066"/>
                </a:solidFill>
                <a:ea typeface="黑体" pitchFamily="49" charset="-122"/>
              </a:rPr>
              <a:t>内部总线的宽度、运算器的位数、通用寄存器的宽度等</a:t>
            </a:r>
            <a:r>
              <a:rPr lang="zh-CN" altLang="en-US" sz="2400" dirty="0" smtClean="0">
                <a:solidFill>
                  <a:srgbClr val="006600"/>
                </a:solidFill>
                <a:ea typeface="黑体" pitchFamily="49" charset="-122"/>
              </a:rPr>
              <a:t>。 ）</a:t>
            </a:r>
          </a:p>
          <a:p>
            <a:pPr marL="685800" lvl="1" indent="-190500">
              <a:spcBef>
                <a:spcPct val="30000"/>
              </a:spcBef>
            </a:pPr>
            <a:r>
              <a:rPr lang="en-US" altLang="zh-CN" sz="2400" dirty="0" smtClean="0">
                <a:ea typeface="黑体" pitchFamily="49" charset="-122"/>
              </a:rPr>
              <a:t>“</a:t>
            </a:r>
            <a:r>
              <a:rPr lang="zh-CN" altLang="en-US" sz="2400" dirty="0" smtClean="0">
                <a:ea typeface="黑体" pitchFamily="49" charset="-122"/>
              </a:rPr>
              <a:t>字”表示被处理信息的单位，用来度量数据类型的宽度。</a:t>
            </a:r>
          </a:p>
          <a:p>
            <a:pPr marL="685800" lvl="1" indent="-190500">
              <a:spcBef>
                <a:spcPct val="30000"/>
              </a:spcBef>
            </a:pPr>
            <a:r>
              <a:rPr lang="zh-CN" altLang="en-US" sz="2400" dirty="0" smtClean="0">
                <a:ea typeface="黑体" pitchFamily="49" charset="-122"/>
              </a:rPr>
              <a:t>字和字长的宽度可以一样，也可不同。</a:t>
            </a:r>
          </a:p>
          <a:p>
            <a:pPr marL="685800" lvl="1" indent="-190500">
              <a:spcBef>
                <a:spcPct val="30000"/>
              </a:spcBef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  <a:ea typeface="黑体" pitchFamily="49" charset="-122"/>
              </a:rPr>
              <a:t>  例如，</a:t>
            </a:r>
            <a:r>
              <a:rPr lang="en-US" altLang="zh-CN" sz="2400" dirty="0" smtClean="0">
                <a:solidFill>
                  <a:srgbClr val="CC0000"/>
                </a:solidFill>
                <a:ea typeface="黑体" pitchFamily="49" charset="-122"/>
              </a:rPr>
              <a:t>x86</a:t>
            </a:r>
            <a:r>
              <a:rPr lang="zh-CN" altLang="en-US" sz="2400" dirty="0" smtClean="0">
                <a:solidFill>
                  <a:srgbClr val="CC0000"/>
                </a:solidFill>
                <a:ea typeface="黑体" pitchFamily="49" charset="-122"/>
              </a:rPr>
              <a:t>体系结构定义“字”的宽度为</a:t>
            </a:r>
            <a:r>
              <a:rPr lang="en-US" altLang="zh-CN" sz="2400" dirty="0" smtClean="0">
                <a:solidFill>
                  <a:srgbClr val="CC0000"/>
                </a:solidFill>
                <a:ea typeface="黑体" pitchFamily="49" charset="-122"/>
              </a:rPr>
              <a:t>16</a:t>
            </a:r>
            <a:r>
              <a:rPr lang="zh-CN" altLang="en-US" sz="2400" dirty="0" smtClean="0">
                <a:solidFill>
                  <a:srgbClr val="CC0000"/>
                </a:solidFill>
                <a:ea typeface="黑体" pitchFamily="49" charset="-122"/>
              </a:rPr>
              <a:t>位，但从</a:t>
            </a:r>
            <a:r>
              <a:rPr lang="en-US" altLang="zh-CN" sz="2400" dirty="0" smtClean="0">
                <a:solidFill>
                  <a:srgbClr val="CC0000"/>
                </a:solidFill>
                <a:ea typeface="黑体" pitchFamily="49" charset="-122"/>
              </a:rPr>
              <a:t>386</a:t>
            </a:r>
            <a:r>
              <a:rPr lang="zh-CN" altLang="en-US" sz="2400" dirty="0" smtClean="0">
                <a:solidFill>
                  <a:srgbClr val="CC0000"/>
                </a:solidFill>
                <a:ea typeface="黑体" pitchFamily="49" charset="-122"/>
              </a:rPr>
              <a:t>开始字长就是</a:t>
            </a:r>
            <a:r>
              <a:rPr lang="en-US" altLang="zh-CN" sz="2400" dirty="0" smtClean="0">
                <a:solidFill>
                  <a:srgbClr val="CC0000"/>
                </a:solidFill>
                <a:ea typeface="黑体" pitchFamily="49" charset="-122"/>
              </a:rPr>
              <a:t>32</a:t>
            </a:r>
            <a:r>
              <a:rPr lang="zh-CN" altLang="en-US" sz="2400" dirty="0" smtClean="0">
                <a:solidFill>
                  <a:srgbClr val="CC0000"/>
                </a:solidFill>
                <a:ea typeface="黑体" pitchFamily="49" charset="-122"/>
              </a:rPr>
              <a:t>位了。</a:t>
            </a:r>
          </a:p>
        </p:txBody>
      </p:sp>
    </p:spTree>
    <p:extLst>
      <p:ext uri="{BB962C8B-B14F-4D97-AF65-F5344CB8AC3E}">
        <p14:creationId xmlns:p14="http://schemas.microsoft.com/office/powerpoint/2010/main" val="26923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given computer has a “</a:t>
            </a:r>
            <a:r>
              <a:rPr lang="en-US" dirty="0"/>
              <a:t>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  <a:endParaRPr lang="en-US" dirty="0" smtClean="0"/>
          </a:p>
          <a:p>
            <a:pPr marL="838200" lvl="2" eaLnBrk="1" hangingPunct="1"/>
            <a:r>
              <a:rPr lang="en-US" dirty="0" smtClean="0"/>
              <a:t>and of addresses</a:t>
            </a:r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Until recently, most </a:t>
            </a:r>
            <a:r>
              <a:rPr lang="en-US" dirty="0"/>
              <a:t>machines </a:t>
            </a:r>
            <a:r>
              <a:rPr lang="en-US" dirty="0" smtClean="0"/>
              <a:t>used </a:t>
            </a:r>
            <a:r>
              <a:rPr lang="en-US" dirty="0"/>
              <a:t>32 bits (4 bytes)</a:t>
            </a:r>
            <a:r>
              <a:rPr lang="en-US" dirty="0" smtClean="0"/>
              <a:t> as word size</a:t>
            </a:r>
          </a:p>
          <a:p>
            <a:pPr marL="838200" lvl="2" eaLnBrk="1" hangingPunct="1"/>
            <a:r>
              <a:rPr lang="en-US" dirty="0"/>
              <a:t>Limits addresses to </a:t>
            </a:r>
            <a:r>
              <a:rPr lang="en-US" dirty="0" smtClean="0"/>
              <a:t>4GB (2</a:t>
            </a:r>
            <a:r>
              <a:rPr lang="en-US" baseline="30000" dirty="0" smtClean="0"/>
              <a:t>32</a:t>
            </a:r>
            <a:r>
              <a:rPr lang="en-US" dirty="0" smtClean="0"/>
              <a:t> bytes)</a:t>
            </a:r>
          </a:p>
          <a:p>
            <a:pPr marL="438150" lvl="1"/>
            <a:endParaRPr lang="en-US" dirty="0" smtClean="0"/>
          </a:p>
          <a:p>
            <a:pPr marL="438150" lvl="1"/>
            <a:r>
              <a:rPr lang="en-US" dirty="0" smtClean="0"/>
              <a:t>Increasingly, machines have 64-bit word size</a:t>
            </a:r>
          </a:p>
          <a:p>
            <a:pPr marL="838200" lvl="2" eaLnBrk="1" hangingPunct="1"/>
            <a:r>
              <a:rPr lang="en-US" dirty="0" smtClean="0"/>
              <a:t>Potentially, could have 18 EB (</a:t>
            </a:r>
            <a:r>
              <a:rPr lang="en-US" dirty="0" err="1" smtClean="0"/>
              <a:t>exabytes</a:t>
            </a:r>
            <a:r>
              <a:rPr lang="en-US" dirty="0" smtClean="0"/>
              <a:t>) of addressable memory</a:t>
            </a:r>
          </a:p>
          <a:p>
            <a:pPr marL="838200" lvl="2" eaLnBrk="1" hangingPunct="1"/>
            <a:r>
              <a:rPr lang="en-US" dirty="0" smtClean="0"/>
              <a:t>That’s 18.4 </a:t>
            </a:r>
            <a:r>
              <a:rPr lang="en-US" smtClean="0"/>
              <a:t>X 10</a:t>
            </a:r>
            <a:r>
              <a:rPr lang="en-US" baseline="30000" smtClean="0"/>
              <a:t>18</a:t>
            </a:r>
            <a:endParaRPr lang="en-US" baseline="30000" dirty="0" smtClean="0"/>
          </a:p>
          <a:p>
            <a:pPr marL="552450" lvl="1" eaLnBrk="1" hangingPunct="1"/>
            <a:endParaRPr lang="en-US" dirty="0" smtClean="0"/>
          </a:p>
          <a:p>
            <a:pPr marL="552450" lvl="1" eaLnBrk="1" hangingPunct="1"/>
            <a:r>
              <a:rPr lang="en-US" dirty="0" smtClean="0"/>
              <a:t>Machines still support </a:t>
            </a:r>
            <a:r>
              <a:rPr lang="en-US" dirty="0"/>
              <a:t>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40724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78957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97725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576525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altLang="zh-CN" kern="0" dirty="0">
                <a:solidFill>
                  <a:srgbClr val="000000"/>
                </a:solidFill>
                <a:latin typeface="Calibri" pitchFamily="34" charset="0"/>
              </a:rPr>
              <a:t>So, how are the bytes within a multi-byte word ordered in memory?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78704" y="3708533"/>
            <a:ext cx="2990850" cy="81438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65535=2</a:t>
            </a:r>
            <a:r>
              <a:rPr kumimoji="0" lang="en-US" altLang="zh-CN" sz="1900" b="1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16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-1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[-65535]</a:t>
            </a:r>
            <a:r>
              <a:rPr kumimoji="0" lang="zh-CN" altLang="en-US" sz="1900" b="1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补</a:t>
            </a:r>
            <a:r>
              <a:rPr kumimoji="0" lang="en-US" altLang="zh-CN" sz="1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=FFFF0001H</a:t>
            </a:r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5200" y="228600"/>
            <a:ext cx="7264400" cy="543739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ea typeface="宋体" pitchFamily="2" charset="-122"/>
              </a:rPr>
              <a:t>数据的存储和排列顺序</a:t>
            </a:r>
            <a:endParaRPr lang="en-US" altLang="zh-CN" sz="32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25425" y="763588"/>
            <a:ext cx="77724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80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年代开始，几乎所有机器都用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字节编址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黑体" pitchFamily="49" charset="-122"/>
              <a:cs typeface="+mn-cs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ISA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设计时要考虑的两个问题：</a:t>
            </a:r>
          </a:p>
          <a:p>
            <a:pPr marL="6858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如何根据一个字节地址取到一个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32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位的字？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-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字的存放问题</a:t>
            </a:r>
          </a:p>
          <a:p>
            <a:pPr marL="685800" marR="0" lvl="1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一个字能否存放在任何字节边界？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-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字的边界对齐问题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249238" y="2320925"/>
            <a:ext cx="8234362" cy="9746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例如，若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int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 = -65535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，存放在内存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号单元（即占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100#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～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103#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），则用“取数”指令访问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号单元取出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时，必须清楚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个字节是如何存放的。</a:t>
            </a:r>
          </a:p>
        </p:txBody>
      </p: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2988597" y="3398837"/>
            <a:ext cx="6231603" cy="1401763"/>
            <a:chOff x="955" y="2082"/>
            <a:chExt cx="4346" cy="1004"/>
          </a:xfrm>
        </p:grpSpPr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955" y="2082"/>
              <a:ext cx="4346" cy="1004"/>
              <a:chOff x="767" y="2136"/>
              <a:chExt cx="4346" cy="1004"/>
            </a:xfrm>
          </p:grpSpPr>
          <p:sp>
            <p:nvSpPr>
              <p:cNvPr id="54" name="Rectangle 7"/>
              <p:cNvSpPr>
                <a:spLocks noChangeArrowheads="1"/>
              </p:cNvSpPr>
              <p:nvPr/>
            </p:nvSpPr>
            <p:spPr bwMode="auto">
              <a:xfrm>
                <a:off x="1252" y="2136"/>
                <a:ext cx="1960" cy="10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1252" y="2524"/>
                <a:ext cx="1960" cy="2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220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172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2688" y="2524"/>
                <a:ext cx="0" cy="2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12"/>
              <p:cNvSpPr>
                <a:spLocks noChangeArrowheads="1"/>
              </p:cNvSpPr>
              <p:nvPr/>
            </p:nvSpPr>
            <p:spPr bwMode="auto">
              <a:xfrm>
                <a:off x="1296" y="2568"/>
                <a:ext cx="376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msb</a:t>
                </a: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2784" y="2568"/>
                <a:ext cx="288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lsb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1400" y="2344"/>
                <a:ext cx="168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103     102     101      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</a:rPr>
                  <a:t>100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3320" y="2344"/>
                <a:ext cx="1793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little endian word 100#</a:t>
                </a:r>
              </a:p>
            </p:txBody>
          </p:sp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1400" y="2872"/>
                <a:ext cx="168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</a:rPr>
                  <a:t>100</a:t>
                </a: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101     102      103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3320" y="2824"/>
                <a:ext cx="1706" cy="1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big endian word 100#</a:t>
                </a:r>
              </a:p>
            </p:txBody>
          </p:sp>
          <p:sp>
            <p:nvSpPr>
              <p:cNvPr id="65" name="Text Box 18"/>
              <p:cNvSpPr txBox="1">
                <a:spLocks noChangeArrowheads="1"/>
              </p:cNvSpPr>
              <p:nvPr/>
            </p:nvSpPr>
            <p:spPr bwMode="auto">
              <a:xfrm>
                <a:off x="767" y="2548"/>
                <a:ext cx="57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Word:</a:t>
                </a:r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1506" y="2096"/>
              <a:ext cx="1811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    FF      FF       00        01</a:t>
              </a:r>
            </a:p>
          </p:txBody>
        </p:sp>
      </p:grp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442913" y="4821238"/>
            <a:ext cx="8183562" cy="1487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大端方式（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Big Endian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）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:  MSB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所在的地址是数的地址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e.g. IBM 360/370, Motorola 68k, MIPS, Sparc, HP PA</a:t>
            </a: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小端方式（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Little Endian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）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:  LSB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所在的地址是数的地址</a:t>
            </a:r>
          </a:p>
          <a:p>
            <a:pPr marL="342900" marR="0" lvl="0" indent="-342900" defTabSz="914400" eaLnBrk="0" fontAlgn="auto" latinLnBrk="0" hangingPunct="0">
              <a:lnSpc>
                <a:spcPct val="87000"/>
              </a:lnSpc>
              <a:spcBef>
                <a:spcPct val="41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>
                <a:tab pos="16002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                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e.g. Intel 80x86, DEC VAX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292100" y="6384925"/>
            <a:ext cx="8008938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有些机器两种方式都支持，可通过特定控制位来设定采用哪种方式。</a:t>
            </a:r>
          </a:p>
        </p:txBody>
      </p:sp>
    </p:spTree>
    <p:extLst>
      <p:ext uri="{BB962C8B-B14F-4D97-AF65-F5344CB8AC3E}">
        <p14:creationId xmlns:p14="http://schemas.microsoft.com/office/powerpoint/2010/main" val="129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</a:t>
            </a:r>
            <a:r>
              <a:rPr lang="en-US" sz="1800" dirty="0" smtClean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 smtClean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 smtClean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cxnSp>
        <p:nvCxnSpPr>
          <p:cNvPr id="18436" name="Straight Arrow Connector 18435"/>
          <p:cNvCxnSpPr/>
          <p:nvPr/>
        </p:nvCxnSpPr>
        <p:spPr bwMode="auto">
          <a:xfrm>
            <a:off x="435077" y="2239296"/>
            <a:ext cx="0" cy="1752600"/>
          </a:xfrm>
          <a:prstGeom prst="straightConnector1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437" name="TextBox 18436"/>
          <p:cNvSpPr txBox="1"/>
          <p:nvPr/>
        </p:nvSpPr>
        <p:spPr>
          <a:xfrm>
            <a:off x="26313" y="2199491"/>
            <a:ext cx="430887" cy="184941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Increasing addresses</a:t>
            </a:r>
          </a:p>
        </p:txBody>
      </p:sp>
    </p:spTree>
    <p:extLst>
      <p:ext uri="{BB962C8B-B14F-4D97-AF65-F5344CB8AC3E}">
        <p14:creationId xmlns:p14="http://schemas.microsoft.com/office/powerpoint/2010/main" val="67028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82587"/>
            <a:ext cx="7048500" cy="660400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 smtClean="0">
                <a:ea typeface="宋体" pitchFamily="2" charset="-122"/>
              </a:rPr>
              <a:t>BIG Endian versus Little Endian</a:t>
            </a:r>
            <a:r>
              <a:rPr lang="en-US" altLang="zh-CN" smtClean="0">
                <a:ea typeface="宋体" pitchFamily="2" charset="-122"/>
              </a:rPr>
              <a:t> </a:t>
            </a:r>
            <a:endParaRPr lang="en-US" altLang="zh-CN" sz="2800" smtClean="0">
              <a:ea typeface="宋体" pitchFamily="2" charset="-122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57213" y="1335087"/>
            <a:ext cx="7997825" cy="42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Ex3: Memory layout of a instruction  located in 1000</a:t>
            </a: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1155700" y="3767137"/>
            <a:ext cx="6226175" cy="173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30225" y="1831975"/>
            <a:ext cx="8343900" cy="137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假定小端机器中指令：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mov AX, 0x12345(BX)</a:t>
            </a:r>
          </a:p>
          <a:p>
            <a:pPr marL="0" marR="0" lvl="0" indent="0" defTabSz="914400" eaLnBrk="0" fontAlgn="auto" latinLnBrk="0" hangingPunct="0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其中操作码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mov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为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40H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，寄存器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AX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和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BX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的编号分别为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0001B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和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0010B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，立即数占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32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ea typeface="黑体" pitchFamily="49" charset="-122"/>
              </a:rPr>
              <a:t>位，则存放顺序为：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 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379413" y="4383087"/>
            <a:ext cx="4919662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solidFill>
                  <a:srgbClr val="CC0000"/>
                </a:solidFill>
                <a:ea typeface="黑体" pitchFamily="49" charset="-122"/>
              </a:rPr>
              <a:t>若在大端机器上，则存放顺序如何？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946150" y="4949825"/>
            <a:ext cx="3744913" cy="458787"/>
            <a:chOff x="3270" y="2978"/>
            <a:chExt cx="2359" cy="330"/>
          </a:xfrm>
        </p:grpSpPr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270" y="2986"/>
              <a:ext cx="2359" cy="274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3808" y="297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325" y="3021"/>
              <a:ext cx="42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4070" y="298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3821" y="3023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105" y="3031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359" y="2989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4466" y="3029"/>
              <a:ext cx="106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00 01 23 45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908050" y="3581400"/>
            <a:ext cx="3744913" cy="458787"/>
            <a:chOff x="3270" y="2978"/>
            <a:chExt cx="2359" cy="330"/>
          </a:xfrm>
        </p:grpSpPr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70" y="2986"/>
              <a:ext cx="2359" cy="274"/>
            </a:xfrm>
            <a:prstGeom prst="rect">
              <a:avLst/>
            </a:prstGeom>
            <a:noFill/>
            <a:ln w="12700">
              <a:solidFill>
                <a:srgbClr val="0033CC"/>
              </a:solidFill>
              <a:miter lim="800000"/>
              <a:headEnd/>
              <a:tailEnd/>
            </a:ln>
          </p:spPr>
          <p:txBody>
            <a:bodyPr lIns="63500" tIns="25400" rIns="63500" bIns="25400" anchor="ctr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808" y="297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3325" y="3021"/>
              <a:ext cx="42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4070" y="2988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821" y="3023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4105" y="3031"/>
              <a:ext cx="329" cy="2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359" y="2989"/>
              <a:ext cx="0" cy="283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4466" y="3029"/>
              <a:ext cx="1061" cy="2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45 23 01 00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4718050" y="3465512"/>
            <a:ext cx="1184275" cy="1901825"/>
            <a:chOff x="2947" y="3206"/>
            <a:chExt cx="746" cy="1198"/>
          </a:xfrm>
        </p:grpSpPr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381" y="3206"/>
              <a:ext cx="312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00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2947" y="3597"/>
              <a:ext cx="449" cy="1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4" name="Group 61"/>
          <p:cNvGrpSpPr>
            <a:grpSpLocks/>
          </p:cNvGrpSpPr>
          <p:nvPr/>
        </p:nvGrpSpPr>
        <p:grpSpPr bwMode="auto">
          <a:xfrm>
            <a:off x="4781550" y="3463925"/>
            <a:ext cx="2452688" cy="1901825"/>
            <a:chOff x="2907" y="3211"/>
            <a:chExt cx="1545" cy="1198"/>
          </a:xfrm>
        </p:grpSpPr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4140" y="3211"/>
              <a:ext cx="312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00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40</a:t>
              </a: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2907" y="3965"/>
              <a:ext cx="1266" cy="1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5922963" y="3455987"/>
            <a:ext cx="901700" cy="2344738"/>
            <a:chOff x="3731" y="2409"/>
            <a:chExt cx="521" cy="1477"/>
          </a:xfrm>
        </p:grpSpPr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3731" y="2409"/>
              <a:ext cx="466" cy="11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1005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1004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1003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</a:t>
              </a: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2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1001</a:t>
              </a:r>
            </a:p>
            <a:p>
              <a:pPr marL="0" marR="0" lvl="0" indent="0" defTabSz="914400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rPr>
                <a:t>1000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3783" y="3617"/>
              <a:ext cx="469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地址</a:t>
              </a: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31775" y="5786437"/>
            <a:ext cx="542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只需要考虑指令中立即数的顺序！</a:t>
            </a:r>
          </a:p>
        </p:txBody>
      </p:sp>
    </p:spTree>
    <p:extLst>
      <p:ext uri="{BB962C8B-B14F-4D97-AF65-F5344CB8AC3E}">
        <p14:creationId xmlns:p14="http://schemas.microsoft.com/office/powerpoint/2010/main" val="1219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11200" y="500062"/>
            <a:ext cx="78581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smtClean="0">
                <a:ea typeface="宋体" pitchFamily="2" charset="-122"/>
              </a:rPr>
              <a:t>Byte Swap Problem</a:t>
            </a:r>
            <a:r>
              <a:rPr lang="zh-CN" altLang="en-US" sz="3200" smtClean="0">
                <a:ea typeface="宋体" pitchFamily="2" charset="-122"/>
              </a:rPr>
              <a:t>（字节交换问题）</a:t>
            </a: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1606550" y="1193800"/>
            <a:ext cx="520700" cy="1587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1606550" y="1949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1606550" y="1568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1606550" y="2330450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676400" y="12509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78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676400" y="16192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676400" y="20002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34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76400" y="2432050"/>
            <a:ext cx="438150" cy="334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311400" y="24447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298700" y="2025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2298700" y="1644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298700" y="1263650"/>
            <a:ext cx="254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3263900" y="2025650"/>
            <a:ext cx="1397000" cy="827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increasing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byte</a:t>
            </a:r>
          </a:p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</a:t>
            </a: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 flipV="1">
            <a:off x="3771900" y="1460500"/>
            <a:ext cx="0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168400" y="2990850"/>
            <a:ext cx="13208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Big Endian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353050" y="1201737"/>
            <a:ext cx="520700" cy="1587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5353050" y="2001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>
            <a:off x="5353050" y="1620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5353050" y="2382837"/>
            <a:ext cx="520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410200" y="13033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410200" y="16716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34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410200" y="20526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56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5410200" y="2484437"/>
            <a:ext cx="438150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78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6057900" y="24971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6045200" y="2078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6045200" y="1697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6045200" y="1316037"/>
            <a:ext cx="282575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4914900" y="2997200"/>
            <a:ext cx="14986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Little Endian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 bwMode="auto">
          <a:xfrm>
            <a:off x="292100" y="4238625"/>
            <a:ext cx="8505825" cy="2619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每个系统内部是一致的，但在系统间通信时可能会发生问题！</a:t>
            </a: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Char char="u"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因为顺序不同，需要进行顺序转换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音、视频和图像等文件格式或处理程序都涉及到字节顺序问题</a:t>
            </a:r>
            <a:endParaRPr kumimoji="0" lang="en-US" altLang="zh-CN" sz="2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ex. Little endian: GIF, PC Paintbrush, Microsoft RTF,etc 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ea typeface="黑体" pitchFamily="49" charset="-122"/>
              <a:cs typeface="Arial" pitchFamily="34" charset="0"/>
            </a:endParaRP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          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ea typeface="黑体" pitchFamily="49" charset="-122"/>
                <a:cs typeface="Arial" pitchFamily="34" charset="0"/>
              </a:rPr>
              <a:t>Big endian:  Adobe Photoshop, JPEG, MacPaint, etc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rPr>
              <a:t>  </a:t>
            </a:r>
          </a:p>
          <a:p>
            <a:pPr marL="0" marR="0" lvl="0" indent="0" defTabSz="914400" eaLnBrk="0" fontAlgn="auto" latinLnBrk="0" hangingPunct="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03200" y="3406775"/>
            <a:ext cx="55022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上述存放在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0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 pitchFamily="34" charset="0"/>
              </a:rPr>
              <a:t>号单元的数据（字）是什么？</a:t>
            </a:r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5432425" y="3430587"/>
            <a:ext cx="3711575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12345678H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？ 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78563412H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rPr>
              <a:t>？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323850" y="3894137"/>
            <a:ext cx="8375650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200" b="1">
                <a:latin typeface="黑体" pitchFamily="49" charset="-122"/>
                <a:ea typeface="黑体" pitchFamily="49" charset="-122"/>
                <a:cs typeface="Arial" pitchFamily="34" charset="0"/>
              </a:rPr>
              <a:t>存放方式不同的机器间程序移植或数据通信时，会发生什么问题？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28154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c:\users\my\appdata\roaming\360se6\USERDA~1\Temp\201210~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1773238"/>
            <a:ext cx="91043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57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387350"/>
            <a:ext cx="7137400" cy="605294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49238" y="1714500"/>
            <a:ext cx="8737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目前机器字长一般为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位或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64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位，而存储器地址按字节编址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指令系统支持对字节、半字、字及双字的运算，也有位处理指令</a:t>
            </a:r>
          </a:p>
          <a:p>
            <a:pPr>
              <a:lnSpc>
                <a:spcPct val="100000"/>
              </a:lnSpc>
              <a:spcBef>
                <a:spcPct val="35000"/>
              </a:spcBef>
              <a:buSzPct val="75000"/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各种不同长度的数据存放时，有两种处理方式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chemeClr val="accent2"/>
              </a:buClr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按边界对齐 （假定</a:t>
            </a:r>
            <a:r>
              <a:rPr lang="zh-CN" altLang="en-US" sz="220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存储字</a:t>
            </a:r>
            <a:r>
              <a:rPr lang="zh-CN" altLang="en-US" sz="220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的宽度为</a:t>
            </a:r>
            <a:r>
              <a:rPr lang="en-US" altLang="zh-CN" sz="220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位，按字节编址）</a:t>
            </a:r>
            <a:endParaRPr lang="en-US" altLang="zh-CN" sz="2200" smtClean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字地址：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低两位为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半字地址：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的倍数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低位为</a:t>
            </a:r>
            <a:r>
              <a:rPr lang="en-US" altLang="zh-CN" sz="2200" smtClean="0">
                <a:latin typeface="黑体" pitchFamily="49" charset="-122"/>
                <a:ea typeface="黑体" pitchFamily="49" charset="-122"/>
              </a:rPr>
              <a:t>0)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</a:pPr>
            <a:r>
              <a:rPr lang="zh-CN" altLang="en-US" sz="2200" smtClean="0">
                <a:latin typeface="黑体" pitchFamily="49" charset="-122"/>
                <a:ea typeface="黑体" pitchFamily="49" charset="-122"/>
              </a:rPr>
              <a:t>字节地址：任意</a:t>
            </a:r>
          </a:p>
          <a:p>
            <a:pPr lvl="1">
              <a:lnSpc>
                <a:spcPct val="100000"/>
              </a:lnSpc>
              <a:spcBef>
                <a:spcPct val="35000"/>
              </a:spcBef>
              <a:buClr>
                <a:srgbClr val="3333FF"/>
              </a:buClr>
            </a:pPr>
            <a:r>
              <a:rPr lang="zh-CN" altLang="en-US" sz="2200" smtClean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不按边界对齐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zh-CN" altLang="en-US" sz="220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坏处：可能会增加访存次数！</a:t>
            </a:r>
          </a:p>
          <a:p>
            <a:pPr lvl="2">
              <a:lnSpc>
                <a:spcPct val="100000"/>
              </a:lnSpc>
              <a:spcBef>
                <a:spcPct val="35000"/>
              </a:spcBef>
              <a:buFontTx/>
              <a:buNone/>
            </a:pPr>
            <a:r>
              <a:rPr lang="zh-CN" altLang="en-US" sz="220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（学了存储器组织后会更明白！）</a:t>
            </a:r>
            <a:endParaRPr lang="en-US" altLang="zh-CN" sz="2200" smtClean="0">
              <a:solidFill>
                <a:srgbClr val="CC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5588" y="1184275"/>
            <a:ext cx="8472487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49" charset="-122"/>
              </a:rPr>
              <a:t>Alignment: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要求数据的地址是相应的边界地址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ea typeface="黑体" pitchFamily="49" charset="-122"/>
            </a:endParaRPr>
          </a:p>
        </p:txBody>
      </p: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3627438" y="3492500"/>
            <a:ext cx="4967287" cy="803275"/>
            <a:chOff x="2267" y="2048"/>
            <a:chExt cx="3129" cy="50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677" y="2304"/>
              <a:ext cx="17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每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个字节可同时读写</a:t>
              </a: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flipH="1" flipV="1">
              <a:off x="4508" y="2048"/>
              <a:ext cx="27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2267" y="2048"/>
              <a:ext cx="26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61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304800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数据的表示和运算</a:t>
            </a:r>
            <a:r>
              <a:rPr lang="en-US" altLang="zh-CN" sz="3200" dirty="0" smtClean="0"/>
              <a:t>(chapter2,</a:t>
            </a:r>
            <a:r>
              <a:rPr lang="zh-CN" altLang="en-US" sz="3200" dirty="0" smtClean="0"/>
              <a:t>课件</a:t>
            </a:r>
            <a:r>
              <a:rPr lang="en-US" altLang="zh-CN" sz="3200" dirty="0" smtClean="0"/>
              <a:t>2-4)</a:t>
            </a:r>
            <a:endParaRPr lang="zh-CN" altLang="en-US" sz="32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6250" y="1142999"/>
            <a:ext cx="837882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分三个部分介绍</a:t>
            </a:r>
          </a:p>
          <a:p>
            <a:pPr lvl="1"/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非数值数据的表示、数据的存储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宽度单位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硬件特征：大端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小端、对齐存放</a:t>
            </a:r>
          </a:p>
          <a:p>
            <a:pPr lvl="1"/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数值数据的表示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定点数的编码表示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整数的表示</a:t>
            </a:r>
          </a:p>
          <a:p>
            <a:pPr lvl="2">
              <a:buFontTx/>
              <a:buNone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kern="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无符号整数、带符号整数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浮点数的表示</a:t>
            </a:r>
          </a:p>
          <a:p>
            <a:pPr lvl="2"/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语言程序的整数类型和浮点数类型</a:t>
            </a:r>
          </a:p>
        </p:txBody>
      </p:sp>
    </p:spTree>
    <p:extLst>
      <p:ext uri="{BB962C8B-B14F-4D97-AF65-F5344CB8AC3E}">
        <p14:creationId xmlns:p14="http://schemas.microsoft.com/office/powerpoint/2010/main" val="8994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0888" y="476250"/>
            <a:ext cx="7924800" cy="541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endParaRPr lang="en-US" altLang="zh-CN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endParaRPr lang="zh-CN" altLang="en-US" sz="22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endParaRPr lang="zh-CN" altLang="en-US" sz="22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按边界对齐</a:t>
            </a:r>
            <a:r>
              <a:rPr lang="zh-CN" altLang="en-US" sz="2200" b="1" dirty="0">
                <a:ea typeface="黑体" pitchFamily="49" charset="-122"/>
              </a:rPr>
              <a:t> 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None/>
            </a:pPr>
            <a:r>
              <a:rPr lang="zh-CN" altLang="en-US" sz="2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               边界不对齐</a:t>
            </a:r>
            <a:endParaRPr lang="zh-CN" altLang="en-US" sz="2200" b="1" dirty="0">
              <a:solidFill>
                <a:srgbClr val="CC3300"/>
              </a:solidFill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 "/>
            </a:pPr>
            <a:endParaRPr lang="zh-CN" altLang="en-US" sz="2200" b="1" dirty="0">
              <a:ea typeface="黑体" pitchFamily="49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SzPct val="60000"/>
              <a:buFont typeface="Monotype Sorts" pitchFamily="2" charset="2"/>
              <a:buChar char="l"/>
            </a:pPr>
            <a:endParaRPr lang="zh-CN" altLang="en-US" sz="2200" b="1" dirty="0">
              <a:ea typeface="黑体" pitchFamily="49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103688" y="1328738"/>
            <a:ext cx="4419600" cy="1997075"/>
            <a:chOff x="1497" y="981"/>
            <a:chExt cx="2784" cy="125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81" y="1231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881" y="1423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81" y="1615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81" y="1999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033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57" y="1231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881" y="2191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 descr="新闻纸"/>
            <p:cNvSpPr txBox="1">
              <a:spLocks noChangeArrowheads="1"/>
            </p:cNvSpPr>
            <p:nvPr/>
          </p:nvSpPr>
          <p:spPr bwMode="auto">
            <a:xfrm>
              <a:off x="1881" y="1231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1" name="Text Box 19" descr="宽上对角线"/>
            <p:cNvSpPr txBox="1">
              <a:spLocks noChangeArrowheads="1"/>
            </p:cNvSpPr>
            <p:nvPr/>
          </p:nvSpPr>
          <p:spPr bwMode="auto">
            <a:xfrm>
              <a:off x="1881" y="1423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2" name="Text Box 20" descr="信纸"/>
            <p:cNvSpPr txBox="1">
              <a:spLocks noChangeArrowheads="1"/>
            </p:cNvSpPr>
            <p:nvPr/>
          </p:nvSpPr>
          <p:spPr bwMode="auto">
            <a:xfrm>
              <a:off x="1881" y="1615"/>
              <a:ext cx="2400" cy="3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3" name="Text Box 21" descr="宽上对角线"/>
            <p:cNvSpPr txBox="1">
              <a:spLocks noChangeArrowheads="1"/>
            </p:cNvSpPr>
            <p:nvPr/>
          </p:nvSpPr>
          <p:spPr bwMode="auto">
            <a:xfrm>
              <a:off x="3033" y="1999"/>
              <a:ext cx="1248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81" y="1999"/>
              <a:ext cx="576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97" y="1261"/>
              <a:ext cx="3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881" y="981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latin typeface="Times New Roman" pitchFamily="18" charset="0"/>
                </a:rPr>
                <a:t>0</a:t>
              </a:r>
              <a:r>
                <a:rPr kumimoji="1" lang="zh-CN" altLang="zh-CN" sz="2000">
                  <a:latin typeface="Times New Roman" pitchFamily="18" charset="0"/>
                </a:rPr>
                <a:t> 字节    1字节     2字节     3字节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57" y="1231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033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033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657" y="161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657" y="12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881" y="1807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4057650" y="3786188"/>
            <a:ext cx="4770438" cy="2085975"/>
            <a:chOff x="1488" y="2556"/>
            <a:chExt cx="2784" cy="131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88" y="2892"/>
              <a:ext cx="3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0004081216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1872" y="382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4" descr="新闻纸"/>
            <p:cNvSpPr txBox="1">
              <a:spLocks noChangeArrowheads="1"/>
            </p:cNvSpPr>
            <p:nvPr/>
          </p:nvSpPr>
          <p:spPr bwMode="auto">
            <a:xfrm>
              <a:off x="1872" y="2862"/>
              <a:ext cx="2400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7" name="Text Box 35" descr="宽上对角线"/>
            <p:cNvSpPr txBox="1">
              <a:spLocks noChangeArrowheads="1"/>
            </p:cNvSpPr>
            <p:nvPr/>
          </p:nvSpPr>
          <p:spPr bwMode="auto">
            <a:xfrm>
              <a:off x="1872" y="3054"/>
              <a:ext cx="1152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8" name="Text Box 36" descr="信纸"/>
            <p:cNvSpPr txBox="1">
              <a:spLocks noChangeArrowheads="1"/>
            </p:cNvSpPr>
            <p:nvPr/>
          </p:nvSpPr>
          <p:spPr bwMode="auto">
            <a:xfrm>
              <a:off x="1872" y="3246"/>
              <a:ext cx="2400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39" name="Text Box 37" descr="宽上对角线"/>
            <p:cNvSpPr txBox="1">
              <a:spLocks noChangeArrowheads="1"/>
            </p:cNvSpPr>
            <p:nvPr/>
          </p:nvSpPr>
          <p:spPr bwMode="auto">
            <a:xfrm>
              <a:off x="3648" y="3438"/>
              <a:ext cx="624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872" y="2556"/>
              <a:ext cx="2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000">
                  <a:ea typeface="黑体" pitchFamily="49" charset="-122"/>
                </a:rPr>
                <a:t>字节</a:t>
              </a:r>
              <a:r>
                <a:rPr kumimoji="1" lang="en-US" altLang="zh-CN" sz="2000">
                  <a:ea typeface="黑体" pitchFamily="49" charset="-122"/>
                </a:rPr>
                <a:t>0     </a:t>
              </a:r>
              <a:r>
                <a:rPr kumimoji="1" lang="zh-CN" altLang="zh-CN" sz="2000">
                  <a:ea typeface="黑体" pitchFamily="49" charset="-122"/>
                </a:rPr>
                <a:t>字节1</a:t>
              </a:r>
              <a:r>
                <a:rPr kumimoji="1" lang="zh-CN" altLang="en-US" sz="2000">
                  <a:ea typeface="黑体" pitchFamily="49" charset="-122"/>
                </a:rPr>
                <a:t>      </a:t>
              </a:r>
              <a:r>
                <a:rPr kumimoji="1" lang="zh-CN" altLang="zh-CN" sz="2000">
                  <a:ea typeface="黑体" pitchFamily="49" charset="-122"/>
                </a:rPr>
                <a:t>字节2</a:t>
              </a:r>
              <a:r>
                <a:rPr kumimoji="1" lang="zh-CN" altLang="en-US" sz="2000">
                  <a:ea typeface="黑体" pitchFamily="49" charset="-122"/>
                </a:rPr>
                <a:t>     </a:t>
              </a:r>
              <a:r>
                <a:rPr kumimoji="1" lang="zh-CN" altLang="zh-CN" sz="2000">
                  <a:ea typeface="黑体" pitchFamily="49" charset="-122"/>
                </a:rPr>
                <a:t>字节3</a:t>
              </a:r>
              <a:endParaRPr kumimoji="1" lang="zh-CN" altLang="en-US" sz="2000">
                <a:ea typeface="黑体" pitchFamily="49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872" y="2862"/>
              <a:ext cx="240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1600" b="1">
                <a:latin typeface="Times New Roman" pitchFamily="18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3024" y="286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024" y="32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872" y="343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3" descr="信纸"/>
            <p:cNvSpPr txBox="1">
              <a:spLocks noChangeArrowheads="1"/>
            </p:cNvSpPr>
            <p:nvPr/>
          </p:nvSpPr>
          <p:spPr bwMode="auto">
            <a:xfrm>
              <a:off x="3024" y="3054"/>
              <a:ext cx="1248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6" name="Text Box 44" descr="信纸"/>
            <p:cNvSpPr txBox="1">
              <a:spLocks noChangeArrowheads="1"/>
            </p:cNvSpPr>
            <p:nvPr/>
          </p:nvSpPr>
          <p:spPr bwMode="auto">
            <a:xfrm>
              <a:off x="1872" y="3438"/>
              <a:ext cx="115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3024" y="3054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3024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3024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1872" y="343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3024" y="343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272" y="305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872" y="3246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3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24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3648" y="286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1872" y="343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3024" y="3438"/>
              <a:ext cx="624" cy="19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59" name="Text Box 57" descr="宽上对角线"/>
            <p:cNvSpPr txBox="1">
              <a:spLocks noChangeArrowheads="1"/>
            </p:cNvSpPr>
            <p:nvPr/>
          </p:nvSpPr>
          <p:spPr bwMode="auto">
            <a:xfrm>
              <a:off x="1872" y="3630"/>
              <a:ext cx="576" cy="1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024" y="324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Rectangle 59"/>
          <p:cNvSpPr>
            <a:spLocks noGrp="1" noChangeArrowheads="1"/>
          </p:cNvSpPr>
          <p:nvPr>
            <p:ph type="title" idx="4294967295"/>
          </p:nvPr>
        </p:nvSpPr>
        <p:spPr>
          <a:xfrm>
            <a:off x="2001043" y="173603"/>
            <a:ext cx="4113213" cy="605294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2713038" y="746125"/>
            <a:ext cx="6359525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 </a:t>
            </a:r>
            <a:r>
              <a:rPr lang="zh-CN" altLang="en-US" sz="2200" b="1">
                <a:solidFill>
                  <a:schemeClr val="accent2"/>
                </a:solidFill>
                <a:ea typeface="黑体" pitchFamily="49" charset="-122"/>
              </a:rPr>
              <a:t>如：</a:t>
            </a:r>
            <a:r>
              <a:rPr lang="en-US" altLang="zh-CN" sz="2200" b="1">
                <a:solidFill>
                  <a:schemeClr val="accent2"/>
                </a:solidFill>
                <a:ea typeface="黑体" pitchFamily="49" charset="-122"/>
              </a:rPr>
              <a:t>int i, short k, double x, char c, short j,……</a:t>
            </a:r>
            <a:r>
              <a:rPr lang="en-US" altLang="zh-CN" b="1">
                <a:solidFill>
                  <a:schemeClr val="accent2"/>
                </a:solidFill>
              </a:rPr>
              <a:t>  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3090863" y="3373438"/>
            <a:ext cx="5849937" cy="385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&amp;x=8; &amp;c=16; &amp;j=18;……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3255963" y="5956300"/>
            <a:ext cx="5888037" cy="385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zh-CN" altLang="en-US" sz="2200" b="1">
                <a:solidFill>
                  <a:schemeClr val="accent2"/>
                </a:solidFill>
              </a:rPr>
              <a:t>则： </a:t>
            </a:r>
            <a:r>
              <a:rPr lang="en-US" altLang="zh-CN" sz="2200" b="1">
                <a:solidFill>
                  <a:schemeClr val="accent2"/>
                </a:solidFill>
              </a:rPr>
              <a:t>&amp;i=0; &amp;k=4; &amp;x=6; &amp;c=14; &amp;j=15;……</a:t>
            </a:r>
            <a:endParaRPr lang="zh-CN" altLang="en-US" sz="2200" b="1">
              <a:solidFill>
                <a:schemeClr val="accent2"/>
              </a:solidFill>
            </a:endParaRP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2460625" y="4889500"/>
            <a:ext cx="1698625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3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2335213" y="2368550"/>
            <a:ext cx="1698625" cy="78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x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2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j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：</a:t>
            </a:r>
            <a:r>
              <a:rPr lang="en-US" altLang="zh-CN" sz="2200" b="1">
                <a:solidFill>
                  <a:srgbClr val="3333FF"/>
                </a:solidFill>
                <a:ea typeface="黑体" pitchFamily="49" charset="-122"/>
              </a:rPr>
              <a:t>1</a:t>
            </a:r>
            <a:r>
              <a:rPr lang="zh-CN" altLang="en-US" sz="2200" b="1">
                <a:solidFill>
                  <a:srgbClr val="3333FF"/>
                </a:solidFill>
                <a:ea typeface="黑体" pitchFamily="49" charset="-122"/>
              </a:rPr>
              <a:t>个周期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203200" y="4421188"/>
            <a:ext cx="19431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虽节省了空间，但增加了访存次数！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ea typeface="黑体" pitchFamily="49" charset="-122"/>
              </a:rPr>
              <a:t>需要权衡，目前来看，浪费一点存储空间没有关系！ </a:t>
            </a:r>
            <a:endParaRPr lang="en-US" altLang="zh-CN" sz="2000" b="1">
              <a:solidFill>
                <a:srgbClr val="CC0000"/>
              </a:solidFill>
              <a:ea typeface="黑体" pitchFamily="49" charset="-122"/>
            </a:endParaRP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180975" y="1016000"/>
            <a:ext cx="1928813" cy="329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存储器按字节编址</a:t>
            </a:r>
          </a:p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>
                <a:ea typeface="黑体" pitchFamily="49" charset="-122"/>
              </a:rPr>
              <a:t>每次只能读写某个字地址开始的</a:t>
            </a:r>
            <a:r>
              <a:rPr lang="en-US" altLang="zh-CN" sz="2000" b="1">
                <a:ea typeface="黑体" pitchFamily="49" charset="-122"/>
              </a:rPr>
              <a:t>4</a:t>
            </a:r>
            <a:r>
              <a:rPr lang="zh-CN" altLang="en-US" sz="2000" b="1">
                <a:ea typeface="黑体" pitchFamily="49" charset="-122"/>
              </a:rPr>
              <a:t>个单元中连续的</a:t>
            </a:r>
            <a:r>
              <a:rPr lang="en-US" altLang="zh-CN" sz="2000" b="1">
                <a:ea typeface="黑体" pitchFamily="49" charset="-122"/>
              </a:rPr>
              <a:t>1</a:t>
            </a:r>
            <a:r>
              <a:rPr lang="zh-CN" altLang="en-US" sz="2000" b="1">
                <a:ea typeface="黑体" pitchFamily="49" charset="-122"/>
              </a:rPr>
              <a:t>个、</a:t>
            </a:r>
            <a:r>
              <a:rPr lang="en-US" altLang="zh-CN" sz="2000" b="1">
                <a:ea typeface="黑体" pitchFamily="49" charset="-122"/>
              </a:rPr>
              <a:t>2</a:t>
            </a:r>
            <a:r>
              <a:rPr lang="zh-CN" altLang="en-US" sz="2000" b="1">
                <a:ea typeface="黑体" pitchFamily="49" charset="-122"/>
              </a:rPr>
              <a:t>个、</a:t>
            </a:r>
            <a:r>
              <a:rPr lang="en-US" altLang="zh-CN" sz="2000" b="1">
                <a:ea typeface="黑体" pitchFamily="49" charset="-122"/>
              </a:rPr>
              <a:t>3</a:t>
            </a:r>
            <a:r>
              <a:rPr lang="zh-CN" altLang="en-US" sz="2000" b="1">
                <a:ea typeface="黑体" pitchFamily="49" charset="-122"/>
              </a:rPr>
              <a:t>个或</a:t>
            </a:r>
            <a:r>
              <a:rPr lang="en-US" altLang="zh-CN" sz="2000" b="1">
                <a:ea typeface="黑体" pitchFamily="49" charset="-122"/>
              </a:rPr>
              <a:t>4</a:t>
            </a:r>
            <a:r>
              <a:rPr lang="zh-CN" altLang="en-US" sz="2000" b="1">
                <a:ea typeface="黑体" pitchFamily="49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3506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 build="allAtOnce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6225"/>
            <a:ext cx="8229600" cy="561975"/>
          </a:xfrm>
        </p:spPr>
        <p:txBody>
          <a:bodyPr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ea typeface="宋体" pitchFamily="2" charset="-122"/>
              </a:rPr>
              <a:t>Alignment(</a:t>
            </a:r>
            <a:r>
              <a:rPr lang="zh-CN" altLang="en-US" sz="3600" dirty="0" smtClean="0">
                <a:solidFill>
                  <a:srgbClr val="FF0000"/>
                </a:solidFill>
                <a:ea typeface="宋体" pitchFamily="2" charset="-122"/>
              </a:rPr>
              <a:t>对齐</a:t>
            </a:r>
            <a:r>
              <a:rPr lang="en-US" altLang="zh-CN" sz="3600" dirty="0" smtClean="0">
                <a:solidFill>
                  <a:srgbClr val="FF0000"/>
                </a:solidFill>
                <a:ea typeface="宋体" pitchFamily="2" charset="-122"/>
              </a:rPr>
              <a:t>) </a:t>
            </a:r>
            <a:r>
              <a:rPr lang="zh-CN" altLang="en-US" sz="3600" dirty="0" smtClean="0">
                <a:solidFill>
                  <a:srgbClr val="FF0000"/>
                </a:solidFill>
                <a:ea typeface="宋体" pitchFamily="2" charset="-122"/>
              </a:rPr>
              <a:t>举例</a:t>
            </a: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31800" y="865188"/>
            <a:ext cx="4641850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例如，考虑下列两个结构声明：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struct  S1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int 	i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char	c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int	j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}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；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5202238" y="549275"/>
            <a:ext cx="2779712" cy="266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marR="0" lvl="0" indent="-342900" defTabSz="914400" eaLnBrk="0" fontAlgn="auto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  S2 {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int 	i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	j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char	c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274638" y="3362325"/>
            <a:ext cx="6953250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在要求对齐的情况下，哪种结构声明更好？</a:t>
            </a:r>
          </a:p>
        </p:txBody>
      </p: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377825" y="3725863"/>
            <a:ext cx="5691188" cy="852487"/>
            <a:chOff x="301" y="2411"/>
            <a:chExt cx="3585" cy="537"/>
          </a:xfrm>
        </p:grpSpPr>
        <p:sp>
          <p:nvSpPr>
            <p:cNvPr id="57" name="Rectangle 7"/>
            <p:cNvSpPr>
              <a:spLocks noChangeArrowheads="1"/>
            </p:cNvSpPr>
            <p:nvPr/>
          </p:nvSpPr>
          <p:spPr bwMode="auto">
            <a:xfrm>
              <a:off x="796" y="26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301" y="26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S1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59" name="Line 9"/>
            <p:cNvSpPr>
              <a:spLocks noChangeShapeType="1"/>
            </p:cNvSpPr>
            <p:nvPr/>
          </p:nvSpPr>
          <p:spPr bwMode="auto">
            <a:xfrm>
              <a:off x="1854" y="264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2192" y="263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258" y="26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1915" y="2641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2881" y="2646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2249" y="2694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  X  X</a:t>
              </a: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3339" y="264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66" name="Text Box 16"/>
            <p:cNvSpPr txBox="1">
              <a:spLocks noChangeArrowheads="1"/>
            </p:cNvSpPr>
            <p:nvPr/>
          </p:nvSpPr>
          <p:spPr bwMode="auto">
            <a:xfrm>
              <a:off x="826" y="24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1900" y="24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2959" y="24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grpSp>
        <p:nvGrpSpPr>
          <p:cNvPr id="69" name="Group 19"/>
          <p:cNvGrpSpPr>
            <a:grpSpLocks/>
          </p:cNvGrpSpPr>
          <p:nvPr/>
        </p:nvGrpSpPr>
        <p:grpSpPr bwMode="auto">
          <a:xfrm>
            <a:off x="376238" y="4640263"/>
            <a:ext cx="4827587" cy="852487"/>
            <a:chOff x="309" y="2977"/>
            <a:chExt cx="3041" cy="537"/>
          </a:xfrm>
        </p:grpSpPr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804" y="3207"/>
              <a:ext cx="2468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309" y="3190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S2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1862" y="3208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1266" y="3225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2929" y="321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75" name="Line 25"/>
            <p:cNvSpPr>
              <a:spLocks noChangeShapeType="1"/>
            </p:cNvSpPr>
            <p:nvPr/>
          </p:nvSpPr>
          <p:spPr bwMode="auto">
            <a:xfrm>
              <a:off x="2889" y="321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2341" y="3197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834" y="297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1908" y="2984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2967" y="2983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6257925" y="4175125"/>
            <a:ext cx="20177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6332538" y="4946650"/>
            <a:ext cx="19732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只需要</a:t>
            </a: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76225" y="5584825"/>
            <a:ext cx="7662863" cy="42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对于“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struct S2 d[4]”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，只分配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9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ea typeface="黑体" pitchFamily="49" charset="-122"/>
              </a:rPr>
              <a:t>个字节能否满足对齐要求？</a:t>
            </a:r>
          </a:p>
        </p:txBody>
      </p:sp>
      <p:grpSp>
        <p:nvGrpSpPr>
          <p:cNvPr id="83" name="Group 33"/>
          <p:cNvGrpSpPr>
            <a:grpSpLocks/>
          </p:cNvGrpSpPr>
          <p:nvPr/>
        </p:nvGrpSpPr>
        <p:grpSpPr bwMode="auto">
          <a:xfrm>
            <a:off x="406400" y="5891213"/>
            <a:ext cx="5691188" cy="850900"/>
            <a:chOff x="256" y="3711"/>
            <a:chExt cx="3585" cy="536"/>
          </a:xfrm>
        </p:grpSpPr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751" y="3941"/>
              <a:ext cx="3090" cy="30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256" y="3924"/>
              <a:ext cx="6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S2</a:t>
              </a: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86" name="Line 36"/>
            <p:cNvSpPr>
              <a:spLocks noChangeShapeType="1"/>
            </p:cNvSpPr>
            <p:nvPr/>
          </p:nvSpPr>
          <p:spPr bwMode="auto">
            <a:xfrm>
              <a:off x="2799" y="3933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3155" y="3941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Text Box 38"/>
            <p:cNvSpPr txBox="1">
              <a:spLocks noChangeArrowheads="1"/>
            </p:cNvSpPr>
            <p:nvPr/>
          </p:nvSpPr>
          <p:spPr bwMode="auto">
            <a:xfrm>
              <a:off x="1213" y="3959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89" name="Text Box 39"/>
            <p:cNvSpPr txBox="1">
              <a:spLocks noChangeArrowheads="1"/>
            </p:cNvSpPr>
            <p:nvPr/>
          </p:nvSpPr>
          <p:spPr bwMode="auto">
            <a:xfrm>
              <a:off x="2860" y="3932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>
              <a:off x="1810" y="3937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3194" y="3985"/>
              <a:ext cx="6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X  X  X</a:t>
              </a: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2295" y="3936"/>
              <a:ext cx="3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93" name="Text Box 43"/>
            <p:cNvSpPr txBox="1">
              <a:spLocks noChangeArrowheads="1"/>
            </p:cNvSpPr>
            <p:nvPr/>
          </p:nvSpPr>
          <p:spPr bwMode="auto">
            <a:xfrm>
              <a:off x="781" y="3711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1855" y="3718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2887" y="3717"/>
              <a:ext cx="38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</a:p>
          </p:txBody>
        </p:sp>
      </p:grp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7691438" y="5618163"/>
            <a:ext cx="12049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Times New Roman" pitchFamily="18" charset="0"/>
                <a:ea typeface="微软雅黑" pitchFamily="34" charset="-122"/>
              </a:rPr>
              <a:t>不能！</a:t>
            </a: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6270625" y="6269038"/>
            <a:ext cx="22939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也需要</a:t>
            </a:r>
            <a:r>
              <a:rPr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6223000" y="3413125"/>
            <a:ext cx="1552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S2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S1</a:t>
            </a:r>
            <a:r>
              <a:rPr lang="zh-CN" altLang="en-US" sz="2000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26329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80" grpId="0"/>
      <p:bldP spid="81" grpId="0"/>
      <p:bldP spid="82" grpId="0"/>
      <p:bldP spid="96" grpId="0"/>
      <p:bldP spid="97" grpId="0"/>
      <p:bldP spid="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25" y="1012825"/>
            <a:ext cx="7716838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表示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  <a:buFont typeface="宋体" panose="02010600030101010101" pitchFamily="2" charset="-122"/>
              <a:buChar char="•"/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用一位表示 。例如，真：1  /  假：0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  <a:buFont typeface="宋体" panose="02010600030101010101" pitchFamily="2" charset="-122"/>
              <a:buChar char="•"/>
            </a:pPr>
            <a:r>
              <a:rPr lang="en-US" altLang="zh-CN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位二进制数可表示</a:t>
            </a:r>
            <a:r>
              <a:rPr lang="en-US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个逻辑数据，或一个位串</a:t>
            </a: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运算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按位进行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如:按位与 / 按位或 / 逻辑左移 / 逻辑右移 等    </a:t>
            </a: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识别</a:t>
            </a: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逻辑数据和数值数据在形式上并无差别，也是一串0/1序列，机器靠指令来识别。</a:t>
            </a:r>
            <a:endParaRPr lang="en-US" altLang="zh-CN" sz="2200" kern="0" dirty="0" smtClean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203200" indent="-203200">
              <a:lnSpc>
                <a:spcPct val="100000"/>
              </a:lnSpc>
              <a:spcBef>
                <a:spcPct val="30000"/>
              </a:spcBef>
            </a:pPr>
            <a:r>
              <a:rPr lang="zh-CN" altLang="en-US" kern="0" dirty="0" smtClean="0">
                <a:ea typeface="黑体" panose="02010609060101010101" pitchFamily="49" charset="-122"/>
              </a:rPr>
              <a:t>位串</a:t>
            </a:r>
            <a:endParaRPr lang="en-US" altLang="zh-CN" kern="0" dirty="0" smtClean="0">
              <a:ea typeface="黑体" panose="02010609060101010101" pitchFamily="49" charset="-122"/>
            </a:endParaRPr>
          </a:p>
          <a:p>
            <a:pPr marL="685800" lvl="1" indent="-190500">
              <a:lnSpc>
                <a:spcPct val="100000"/>
              </a:lnSpc>
              <a:spcBef>
                <a:spcPct val="30000"/>
              </a:spcBef>
            </a:pP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用来表示若干个状态位或控制位（</a:t>
            </a:r>
            <a:r>
              <a:rPr lang="en-US" altLang="zh-CN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OS</a:t>
            </a:r>
            <a:r>
              <a:rPr lang="zh-CN" altLang="en-US" sz="2200" kern="0" dirty="0" smtClean="0">
                <a:solidFill>
                  <a:srgbClr val="0033CC"/>
                </a:solidFill>
                <a:ea typeface="黑体" panose="02010609060101010101" pitchFamily="49" charset="-122"/>
              </a:rPr>
              <a:t>中使用较多）</a:t>
            </a:r>
            <a:r>
              <a:rPr lang="zh-CN" altLang="en-US" sz="2200" kern="0" dirty="0" smtClean="0">
                <a:latin typeface="Times New Roman" panose="02020603050405020304" pitchFamily="18" charset="0"/>
              </a:rPr>
              <a:t> </a:t>
            </a:r>
            <a:endParaRPr lang="en-US" altLang="zh-CN" sz="2200" kern="0" dirty="0" smtClean="0">
              <a:latin typeface="Times New Roman" panose="02020603050405020304" pitchFamily="18" charset="0"/>
            </a:endParaRPr>
          </a:p>
          <a:p>
            <a:pPr marL="685800" lvl="1" indent="-190500">
              <a:spcBef>
                <a:spcPct val="30000"/>
              </a:spcBef>
              <a:buFontTx/>
              <a:buNone/>
            </a:pPr>
            <a: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例如，</a:t>
            </a:r>
            <a:r>
              <a:rPr lang="en-US" altLang="zh-CN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x86</a:t>
            </a:r>
            <a:r>
              <a:rPr lang="zh-CN" altLang="en-US" sz="22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的标志寄存器含义如下：</a:t>
            </a:r>
          </a:p>
          <a:p>
            <a:pPr marL="203200" indent="-203200">
              <a:lnSpc>
                <a:spcPct val="90000"/>
              </a:lnSpc>
              <a:buFontTx/>
              <a:buNone/>
            </a:pPr>
            <a:r>
              <a:rPr lang="zh-CN" altLang="en-US" kern="0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76250" y="239712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latin typeface="宋体" panose="02010600030101010101" pitchFamily="2" charset="-122"/>
                <a:ea typeface="宋体" panose="02010600030101010101" pitchFamily="2" charset="-122"/>
              </a:rPr>
              <a:t>逻辑数据的编码表示</a:t>
            </a:r>
            <a:endParaRPr lang="en-US" altLang="zh-CN" kern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4" name="组合 30"/>
          <p:cNvGrpSpPr>
            <a:grpSpLocks/>
          </p:cNvGrpSpPr>
          <p:nvPr/>
        </p:nvGrpSpPr>
        <p:grpSpPr bwMode="auto">
          <a:xfrm>
            <a:off x="174625" y="6378575"/>
            <a:ext cx="8402638" cy="479425"/>
            <a:chOff x="493486" y="6139542"/>
            <a:chExt cx="7286172" cy="367583"/>
          </a:xfrm>
        </p:grpSpPr>
        <p:sp>
          <p:nvSpPr>
            <p:cNvPr id="35" name="TextBox 4"/>
            <p:cNvSpPr txBox="1"/>
            <p:nvPr/>
          </p:nvSpPr>
          <p:spPr>
            <a:xfrm>
              <a:off x="493486" y="6154148"/>
              <a:ext cx="7213213" cy="338371"/>
            </a:xfrm>
            <a:prstGeom prst="rect">
              <a:avLst/>
            </a:prstGeom>
            <a:noFill/>
            <a:ln w="25400">
              <a:solidFill>
                <a:srgbClr val="FF0066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16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cxnSp>
          <p:nvCxnSpPr>
            <p:cNvPr id="36" name="直接连接符 6"/>
            <p:cNvCxnSpPr>
              <a:cxnSpLocks noChangeShapeType="1"/>
            </p:cNvCxnSpPr>
            <p:nvPr/>
          </p:nvCxnSpPr>
          <p:spPr bwMode="auto">
            <a:xfrm rot="16200000" flipH="1">
              <a:off x="3916495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连接符 7"/>
            <p:cNvCxnSpPr>
              <a:cxnSpLocks noChangeShapeType="1"/>
            </p:cNvCxnSpPr>
            <p:nvPr/>
          </p:nvCxnSpPr>
          <p:spPr bwMode="auto">
            <a:xfrm rot="16200000" flipH="1">
              <a:off x="2080458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8"/>
            <p:cNvCxnSpPr>
              <a:cxnSpLocks noChangeShapeType="1"/>
            </p:cNvCxnSpPr>
            <p:nvPr/>
          </p:nvCxnSpPr>
          <p:spPr bwMode="auto">
            <a:xfrm rot="16200000" flipH="1">
              <a:off x="5759829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9"/>
            <p:cNvCxnSpPr>
              <a:cxnSpLocks noChangeShapeType="1"/>
            </p:cNvCxnSpPr>
            <p:nvPr/>
          </p:nvCxnSpPr>
          <p:spPr bwMode="auto">
            <a:xfrm rot="16200000" flipH="1">
              <a:off x="2987601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0"/>
            <p:cNvCxnSpPr>
              <a:cxnSpLocks noChangeShapeType="1"/>
            </p:cNvCxnSpPr>
            <p:nvPr/>
          </p:nvCxnSpPr>
          <p:spPr bwMode="auto">
            <a:xfrm rot="16200000" flipH="1">
              <a:off x="1173315" y="6315571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连接符 11"/>
            <p:cNvCxnSpPr>
              <a:cxnSpLocks noChangeShapeType="1"/>
            </p:cNvCxnSpPr>
            <p:nvPr/>
          </p:nvCxnSpPr>
          <p:spPr bwMode="auto">
            <a:xfrm rot="16200000" flipH="1">
              <a:off x="481640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连接符 12"/>
            <p:cNvCxnSpPr>
              <a:cxnSpLocks noChangeShapeType="1"/>
            </p:cNvCxnSpPr>
            <p:nvPr/>
          </p:nvCxnSpPr>
          <p:spPr bwMode="auto">
            <a:xfrm rot="16200000" flipH="1">
              <a:off x="66597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13"/>
            <p:cNvCxnSpPr>
              <a:cxnSpLocks noChangeShapeType="1"/>
            </p:cNvCxnSpPr>
            <p:nvPr/>
          </p:nvCxnSpPr>
          <p:spPr bwMode="auto">
            <a:xfrm rot="16200000" flipH="1">
              <a:off x="752402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14"/>
            <p:cNvCxnSpPr>
              <a:cxnSpLocks noChangeShapeType="1"/>
            </p:cNvCxnSpPr>
            <p:nvPr/>
          </p:nvCxnSpPr>
          <p:spPr bwMode="auto">
            <a:xfrm rot="16200000" flipH="1">
              <a:off x="1608743" y="6323335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连接符 15"/>
            <p:cNvCxnSpPr>
              <a:cxnSpLocks noChangeShapeType="1"/>
            </p:cNvCxnSpPr>
            <p:nvPr/>
          </p:nvCxnSpPr>
          <p:spPr bwMode="auto">
            <a:xfrm rot="16200000" flipH="1">
              <a:off x="2523144" y="6337848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16"/>
            <p:cNvCxnSpPr>
              <a:cxnSpLocks noChangeShapeType="1"/>
            </p:cNvCxnSpPr>
            <p:nvPr/>
          </p:nvCxnSpPr>
          <p:spPr bwMode="auto">
            <a:xfrm rot="16200000" flipH="1">
              <a:off x="5317145" y="6308820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连接符 17"/>
            <p:cNvCxnSpPr>
              <a:cxnSpLocks noChangeShapeType="1"/>
            </p:cNvCxnSpPr>
            <p:nvPr/>
          </p:nvCxnSpPr>
          <p:spPr bwMode="auto">
            <a:xfrm rot="16200000" flipH="1">
              <a:off x="6209774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直接连接符 18"/>
            <p:cNvCxnSpPr>
              <a:cxnSpLocks noChangeShapeType="1"/>
            </p:cNvCxnSpPr>
            <p:nvPr/>
          </p:nvCxnSpPr>
          <p:spPr bwMode="auto">
            <a:xfrm rot="16200000" flipH="1">
              <a:off x="7116918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直接连接符 19"/>
            <p:cNvCxnSpPr>
              <a:cxnSpLocks noChangeShapeType="1"/>
            </p:cNvCxnSpPr>
            <p:nvPr/>
          </p:nvCxnSpPr>
          <p:spPr bwMode="auto">
            <a:xfrm rot="16200000" flipH="1">
              <a:off x="4395487" y="6323334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直接连接符 20"/>
            <p:cNvCxnSpPr>
              <a:cxnSpLocks noChangeShapeType="1"/>
            </p:cNvCxnSpPr>
            <p:nvPr/>
          </p:nvCxnSpPr>
          <p:spPr bwMode="auto">
            <a:xfrm rot="16200000" flipH="1">
              <a:off x="3444803" y="6316077"/>
              <a:ext cx="338554" cy="0"/>
            </a:xfrm>
            <a:prstGeom prst="line">
              <a:avLst/>
            </a:prstGeom>
            <a:noFill/>
            <a:ln w="22225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21"/>
            <p:cNvSpPr txBox="1"/>
            <p:nvPr/>
          </p:nvSpPr>
          <p:spPr>
            <a:xfrm>
              <a:off x="7300613" y="6139542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CF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2" name="TextBox 22"/>
            <p:cNvSpPr txBox="1"/>
            <p:nvPr/>
          </p:nvSpPr>
          <p:spPr>
            <a:xfrm>
              <a:off x="6393454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PF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3" name="TextBox 23"/>
            <p:cNvSpPr txBox="1"/>
            <p:nvPr/>
          </p:nvSpPr>
          <p:spPr>
            <a:xfrm>
              <a:off x="5479413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AF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4535088" y="6146845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ZF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5" name="TextBox 25"/>
            <p:cNvSpPr txBox="1"/>
            <p:nvPr/>
          </p:nvSpPr>
          <p:spPr>
            <a:xfrm>
              <a:off x="4106976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SF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6" name="TextBox 26"/>
            <p:cNvSpPr txBox="1"/>
            <p:nvPr/>
          </p:nvSpPr>
          <p:spPr>
            <a:xfrm>
              <a:off x="3627931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TF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7" name="TextBox 27"/>
            <p:cNvSpPr txBox="1"/>
            <p:nvPr/>
          </p:nvSpPr>
          <p:spPr>
            <a:xfrm>
              <a:off x="3179170" y="6154148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IF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2707006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DF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  <p:sp>
          <p:nvSpPr>
            <p:cNvPr id="59" name="TextBox 29"/>
            <p:cNvSpPr txBox="1"/>
            <p:nvPr/>
          </p:nvSpPr>
          <p:spPr>
            <a:xfrm>
              <a:off x="2227961" y="6161451"/>
              <a:ext cx="479045" cy="28359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800" dirty="0">
                  <a:solidFill>
                    <a:srgbClr val="000000"/>
                  </a:solidFill>
                  <a:latin typeface="Arial"/>
                  <a:ea typeface="宋体" panose="02010600030101010101" pitchFamily="2" charset="-122"/>
                </a:rPr>
                <a:t>OF</a:t>
              </a:r>
              <a:endParaRPr lang="zh-CN" altLang="en-US" sz="180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6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6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19050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one of the more common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oopsies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 in </a:t>
            </a:r>
          </a:p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4488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数据的表示和运算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分三个部分介绍（续）</a:t>
            </a:r>
          </a:p>
          <a:p>
            <a:pPr lvl="1"/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数据的运算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按位运算和逻辑运算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移位运算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位扩展和位截断运算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无符号和带符号整数的加减运算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无符号和带符号整数的乘除运算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变量与常数之间的乘除运算 </a:t>
            </a:r>
          </a:p>
          <a:p>
            <a:pPr lvl="2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浮点数的加减乘除运算 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5650" y="5691187"/>
            <a:ext cx="6840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从高级语言程序中的表达式出发，用机器数在具体电路中的执行过程，来解释表达式的执行结果</a:t>
            </a:r>
            <a:endParaRPr lang="en-US" altLang="zh-CN" sz="20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5614987" y="2322512"/>
            <a:ext cx="630238" cy="3059113"/>
          </a:xfrm>
          <a:prstGeom prst="rightBrace">
            <a:avLst>
              <a:gd name="adj1" fmla="val 4044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245225" y="3043237"/>
            <a:ext cx="22955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</a:t>
            </a:r>
            <a:r>
              <a:rPr lang="en-US" altLang="zh-CN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语言中的运算，解释其在底层机器级的实现方法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8066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b="1" dirty="0">
                <a:solidFill>
                  <a:srgbClr val="FF0000"/>
                </a:solidFill>
              </a:rPr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b="1" dirty="0">
                <a:solidFill>
                  <a:srgbClr val="FF0000"/>
                </a:solidFill>
              </a:rPr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1222375"/>
            <a:ext cx="8915400" cy="527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特点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是一种拼音文字，用有限几个字母可拼写出所有单词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只对有限个字母和数学符号、标点符号等辅助字符编码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所有字符总数不超过256个，使用7或8个二进位可表示</a:t>
            </a:r>
          </a:p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表示（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常用编码为7位</a:t>
            </a:r>
            <a:r>
              <a:rPr kumimoji="0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ASCII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码）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十进制数字：0/1/2…/9（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30H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英文字母：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A/B/…/Z/a/b/…/z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41H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61H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  <a:endParaRPr kumimoji="0" lang="en-US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专用符号：+/-/%/*/&amp;/…… 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控制字符（不可打印或显示）（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回车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0DH</a:t>
            </a:r>
            <a:r>
              <a:rPr lang="zh-CN" altLang="en-US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；换行：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"/>
                <a:ea typeface="黑体" panose="02010609060101010101" pitchFamily="49" charset="-122"/>
              </a:rPr>
              <a:t>0AH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）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操作</a:t>
            </a:r>
          </a:p>
          <a:p>
            <a:pPr marL="685800" marR="0" lvl="1" indent="-1905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字符串操作，如:传送/比较　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380999"/>
            <a:ext cx="8229600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latin typeface="宋体" panose="02010600030101010101" pitchFamily="2" charset="-122"/>
                <a:ea typeface="宋体" panose="02010600030101010101" pitchFamily="2" charset="-122"/>
              </a:rPr>
              <a:t>西文字符的编码表示</a:t>
            </a:r>
            <a:endParaRPr lang="en-US" altLang="zh-CN" kern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5"/>
          <p:cNvGrpSpPr>
            <a:grpSpLocks/>
          </p:cNvGrpSpPr>
          <p:nvPr/>
        </p:nvGrpSpPr>
        <p:grpSpPr bwMode="auto">
          <a:xfrm>
            <a:off x="6813550" y="3548062"/>
            <a:ext cx="2482850" cy="885825"/>
            <a:chOff x="5312229" y="3149601"/>
            <a:chExt cx="2481944" cy="885370"/>
          </a:xfrm>
        </p:grpSpPr>
        <p:sp>
          <p:nvSpPr>
            <p:cNvPr id="12" name="右大括号 3"/>
            <p:cNvSpPr>
              <a:spLocks/>
            </p:cNvSpPr>
            <p:nvPr/>
          </p:nvSpPr>
          <p:spPr bwMode="auto">
            <a:xfrm>
              <a:off x="5312229" y="3178628"/>
              <a:ext cx="333829" cy="856343"/>
            </a:xfrm>
            <a:prstGeom prst="rightBrace">
              <a:avLst>
                <a:gd name="adj1" fmla="val 20830"/>
                <a:gd name="adj2" fmla="val 50000"/>
              </a:avLst>
            </a:prstGeom>
            <a:noFill/>
            <a:ln w="25400" algn="ctr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544457" y="3149601"/>
              <a:ext cx="224971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必须熟悉对应的</a:t>
              </a:r>
              <a:r>
                <a:rPr lang="en-US" altLang="zh-CN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ASCII</a:t>
              </a:r>
              <a:r>
                <a:rPr lang="zh-CN" altLang="en-US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5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34771" y="2095500"/>
            <a:ext cx="457200" cy="2667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vert="vert270" wrap="none" anchor="ctr"/>
          <a:lstStyle/>
          <a:p>
            <a:pPr lvl="1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3200" b="0" dirty="0" err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ASCⅡ</a:t>
            </a:r>
            <a:r>
              <a:rPr kumimoji="1" lang="zh-CN" altLang="en-US" sz="32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码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71683"/>
              </p:ext>
            </p:extLst>
          </p:nvPr>
        </p:nvGraphicFramePr>
        <p:xfrm>
          <a:off x="762000" y="228600"/>
          <a:ext cx="8382000" cy="6477006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ASCII</a:t>
                      </a:r>
                      <a:r>
                        <a:rPr lang="zh-CN" sz="1200" kern="0" dirty="0">
                          <a:effectLst/>
                        </a:rPr>
                        <a:t>码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控制字符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ASCII</a:t>
                      </a:r>
                      <a:r>
                        <a:rPr lang="zh-CN" sz="1200" kern="0">
                          <a:effectLst/>
                        </a:rPr>
                        <a:t>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ASCII</a:t>
                      </a:r>
                      <a:r>
                        <a:rPr lang="zh-CN" sz="1200" kern="0">
                          <a:effectLst/>
                        </a:rPr>
                        <a:t>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ASCII</a:t>
                      </a:r>
                      <a:r>
                        <a:rPr lang="zh-CN" sz="1200" kern="0">
                          <a:effectLst/>
                        </a:rPr>
                        <a:t>码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33655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字符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NUL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(space)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@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‵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SOH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!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STX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″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ETX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#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EOT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%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ENQ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%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ACK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&amp;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BEL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′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g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8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(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H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h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HT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I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i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*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J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j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+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K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k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FF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,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SO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.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SI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/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O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o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DLE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48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DC1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q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18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DC2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19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DC3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DC4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NAK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U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22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SYN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54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v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ETB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W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119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w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CAN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X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x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25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EM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57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y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26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SUB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58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: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Z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z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27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ESC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59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;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[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123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{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28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60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\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124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│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29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GS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=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]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}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30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&gt; 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94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^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126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~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2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31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US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63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?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95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-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127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  <a:ea typeface="楷体_GB2312"/>
                        </a:defRPr>
                      </a:lvl9pPr>
                    </a:lstStyle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DEL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3838" y="1182688"/>
            <a:ext cx="8996362" cy="512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03200" indent="-203200">
              <a:spcBef>
                <a:spcPct val="35000"/>
              </a:spcBef>
            </a:pPr>
            <a:r>
              <a:rPr lang="zh-CN" altLang="en-US" kern="0" smtClean="0">
                <a:ea typeface="黑体" panose="02010609060101010101" pitchFamily="49" charset="-122"/>
              </a:rPr>
              <a:t>特点</a:t>
            </a:r>
          </a:p>
          <a:p>
            <a:pPr marL="685800" lvl="1" indent="-190500">
              <a:spcBef>
                <a:spcPct val="35000"/>
              </a:spcBef>
            </a:pPr>
            <a:r>
              <a:rPr lang="zh-CN" altLang="en-US" sz="2200" b="0" kern="0" smtClean="0">
                <a:solidFill>
                  <a:srgbClr val="0033CC"/>
                </a:solidFill>
                <a:ea typeface="黑体" panose="02010609060101010101" pitchFamily="49" charset="-122"/>
              </a:rPr>
              <a:t>汉字是表意文字，一个字就是一个方块图形。</a:t>
            </a:r>
          </a:p>
          <a:p>
            <a:pPr marL="685800" lvl="1" indent="-190500">
              <a:spcBef>
                <a:spcPct val="35000"/>
              </a:spcBef>
            </a:pPr>
            <a:r>
              <a:rPr lang="zh-CN" altLang="en-US" sz="2200" b="0" kern="0" smtClean="0">
                <a:solidFill>
                  <a:srgbClr val="0033CC"/>
                </a:solidFill>
                <a:ea typeface="黑体" panose="02010609060101010101" pitchFamily="49" charset="-122"/>
              </a:rPr>
              <a:t>汉字数量巨大，总数超过6万字，给汉字在计算机内部的表示、汉字的传输与交换、汉字的输入和输出等带来了一系列问题。</a:t>
            </a:r>
          </a:p>
          <a:p>
            <a:pPr marL="203200" indent="-203200">
              <a:spcBef>
                <a:spcPct val="35000"/>
              </a:spcBef>
            </a:pPr>
            <a:r>
              <a:rPr lang="zh-CN" altLang="en-US" kern="0" smtClean="0">
                <a:ea typeface="黑体" panose="02010609060101010101" pitchFamily="49" charset="-122"/>
              </a:rPr>
              <a:t>编码形式</a:t>
            </a:r>
          </a:p>
          <a:p>
            <a:pPr marL="685800" lvl="1" indent="-190500" algn="just">
              <a:spcBef>
                <a:spcPct val="35000"/>
              </a:spcBef>
            </a:pPr>
            <a:r>
              <a:rPr lang="zh-CN" altLang="en-US" sz="2200" b="0" kern="0" smtClean="0">
                <a:solidFill>
                  <a:srgbClr val="0033CC"/>
                </a:solidFill>
                <a:ea typeface="黑体" panose="02010609060101010101" pitchFamily="49" charset="-122"/>
              </a:rPr>
              <a:t>有以下几种汉字代码：</a:t>
            </a:r>
          </a:p>
          <a:p>
            <a:pPr marL="685800" lvl="1" indent="-190500" algn="just">
              <a:spcBef>
                <a:spcPct val="35000"/>
              </a:spcBef>
              <a:buFont typeface="Wingdings" pitchFamily="2" charset="2"/>
              <a:buChar char=" "/>
            </a:pPr>
            <a:r>
              <a:rPr lang="zh-CN" altLang="en-US" sz="2200" b="0" kern="0" smtClean="0">
                <a:solidFill>
                  <a:schemeClr val="accent2"/>
                </a:solidFill>
                <a:ea typeface="黑体" panose="02010609060101010101" pitchFamily="49" charset="-122"/>
              </a:rPr>
              <a:t>输入码：</a:t>
            </a:r>
            <a:r>
              <a:rPr lang="zh-CN" altLang="en-US" sz="2200" b="0" kern="0" smtClean="0">
                <a:solidFill>
                  <a:srgbClr val="008000"/>
                </a:solidFill>
                <a:ea typeface="黑体" panose="02010609060101010101" pitchFamily="49" charset="-122"/>
              </a:rPr>
              <a:t>对汉字用相应按键进行编码表示，用于输入</a:t>
            </a:r>
            <a:endParaRPr lang="zh-CN" altLang="en-US" sz="2200" b="0" kern="0" smtClean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685800" lvl="1" indent="-190500" algn="just">
              <a:spcBef>
                <a:spcPct val="35000"/>
              </a:spcBef>
              <a:buFont typeface="Wingdings" pitchFamily="2" charset="2"/>
              <a:buChar char=" "/>
            </a:pPr>
            <a:r>
              <a:rPr lang="zh-CN" altLang="en-US" sz="2200" b="0" kern="0" smtClean="0">
                <a:solidFill>
                  <a:schemeClr val="accent2"/>
                </a:solidFill>
                <a:ea typeface="黑体" panose="02010609060101010101" pitchFamily="49" charset="-122"/>
              </a:rPr>
              <a:t>内码：</a:t>
            </a:r>
            <a:r>
              <a:rPr lang="zh-CN" altLang="en-US" sz="2200" b="0" kern="0" smtClean="0">
                <a:solidFill>
                  <a:srgbClr val="008000"/>
                </a:solidFill>
                <a:ea typeface="黑体" panose="02010609060101010101" pitchFamily="49" charset="-122"/>
              </a:rPr>
              <a:t>用于在系统中进行存储、查找、传送等处理</a:t>
            </a:r>
            <a:endParaRPr lang="zh-CN" altLang="en-US" sz="2200" b="0" kern="0" smtClean="0">
              <a:solidFill>
                <a:srgbClr val="0033CC"/>
              </a:solidFill>
              <a:ea typeface="黑体" panose="02010609060101010101" pitchFamily="49" charset="-122"/>
            </a:endParaRPr>
          </a:p>
          <a:p>
            <a:pPr marL="685800" lvl="1" indent="-190500" algn="just">
              <a:spcBef>
                <a:spcPct val="35000"/>
              </a:spcBef>
              <a:buFont typeface="Wingdings" pitchFamily="2" charset="2"/>
              <a:buChar char=" "/>
            </a:pPr>
            <a:r>
              <a:rPr lang="zh-CN" altLang="en-US" sz="2200" b="0" kern="0" smtClean="0">
                <a:solidFill>
                  <a:schemeClr val="accent2"/>
                </a:solidFill>
                <a:ea typeface="黑体" panose="02010609060101010101" pitchFamily="49" charset="-122"/>
              </a:rPr>
              <a:t>字模点阵或轮廓描述</a:t>
            </a:r>
            <a:r>
              <a:rPr lang="en-US" altLang="zh-CN" sz="2200" b="0" kern="0" smtClean="0">
                <a:solidFill>
                  <a:schemeClr val="accent2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200" b="0" kern="0" smtClean="0">
                <a:ea typeface="黑体" panose="02010609060101010101" pitchFamily="49" charset="-122"/>
              </a:rPr>
              <a:t> </a:t>
            </a:r>
            <a:r>
              <a:rPr lang="zh-CN" altLang="en-US" sz="2200" b="0" kern="0" smtClean="0">
                <a:solidFill>
                  <a:srgbClr val="008000"/>
                </a:solidFill>
                <a:ea typeface="黑体" panose="02010609060101010101" pitchFamily="49" charset="-122"/>
              </a:rPr>
              <a:t>描述汉字字模点阵或轮廓，用于显示</a:t>
            </a:r>
            <a:r>
              <a:rPr lang="en-US" altLang="zh-CN" sz="2200" b="0" kern="0" smtClean="0">
                <a:solidFill>
                  <a:srgbClr val="008000"/>
                </a:solidFill>
                <a:ea typeface="黑体" panose="02010609060101010101" pitchFamily="49" charset="-122"/>
              </a:rPr>
              <a:t>/</a:t>
            </a:r>
            <a:r>
              <a:rPr lang="zh-CN" altLang="en-US" sz="2200" b="0" kern="0" smtClean="0">
                <a:solidFill>
                  <a:srgbClr val="008000"/>
                </a:solidFill>
                <a:ea typeface="黑体" panose="02010609060101010101" pitchFamily="49" charset="-122"/>
              </a:rPr>
              <a:t>打印</a:t>
            </a:r>
          </a:p>
          <a:p>
            <a:pPr marL="685800" lvl="1" indent="-190500">
              <a:lnSpc>
                <a:spcPct val="90000"/>
              </a:lnSpc>
              <a:buFont typeface="Wingdings" pitchFamily="2" charset="2"/>
              <a:buChar char=" "/>
            </a:pPr>
            <a:endParaRPr lang="zh-CN" altLang="en-US" sz="2200" b="0" kern="0" smtClean="0">
              <a:solidFill>
                <a:srgbClr val="008000"/>
              </a:solidFill>
              <a:ea typeface="黑体" panose="02010609060101010101" pitchFamily="49" charset="-122"/>
            </a:endParaRPr>
          </a:p>
          <a:p>
            <a:pPr marL="203200" indent="-203200">
              <a:lnSpc>
                <a:spcPct val="90000"/>
              </a:lnSpc>
              <a:buFontTx/>
              <a:buNone/>
            </a:pPr>
            <a:r>
              <a:rPr lang="zh-CN" altLang="en-US" sz="2200" kern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71463"/>
            <a:ext cx="8229600" cy="701675"/>
          </a:xfrm>
          <a:noFill/>
        </p:spPr>
        <p:txBody>
          <a:bodyPr>
            <a:spAutoFit/>
          </a:bodyPr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汉字及国际字符的编码表示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1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2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53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011…1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>
                <a:solidFill>
                  <a:srgbClr val="FF0000"/>
                </a:solidFill>
              </a:rPr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57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25908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25908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4196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0668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114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267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2667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25908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2743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5715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56388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4495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4196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4800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47244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2667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362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143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447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2192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15240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438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114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9906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2954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25908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2860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3962400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26670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0668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3622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补码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zh-CN" altLang="en-US" dirty="0" smtClean="0"/>
                  <a:t>无符号数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490" t="-8000" b="-18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𝑻𝑴𝒊𝒏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𝒘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𝑻𝑴𝒂𝒙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补码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𝑻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𝟐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𝒘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    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,               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&gt;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对于满足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𝒖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𝑼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𝑴𝒂𝒙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zh-CN" altLang="en-US" smtClean="0"/>
                  <a:t>无符号数</a:t>
                </a:r>
                <a:r>
                  <a:rPr lang="en-US" altLang="zh-CN" smtClean="0"/>
                  <a:t>)</a:t>
                </a:r>
                <a:r>
                  <a:rPr lang="zh-CN" altLang="en-US" dirty="0"/>
                  <a:t>有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𝑼</m:t>
                        </m:r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𝒘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zh-CN" b="1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𝑻𝑴𝒂𝒙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/>
                                      <a:ea typeface="Cambria Math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                </m:t>
                              </m:r>
                              <m:r>
                                <a:rPr lang="en-US" altLang="zh-CN" b="1" i="1" smtClean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altLang="zh-CN" i="1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𝑻𝑴𝒂𝒙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  <a:ea typeface="Cambria Math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98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</a:t>
            </a:r>
            <a:r>
              <a:rPr lang="en-US" b="1" dirty="0">
                <a:solidFill>
                  <a:srgbClr val="FF0000"/>
                </a:solidFill>
              </a:rPr>
              <a:t>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Explicit casting </a:t>
            </a:r>
            <a:r>
              <a:rPr lang="en-US" dirty="0"/>
              <a:t>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b="1" dirty="0">
                <a:solidFill>
                  <a:srgbClr val="FF0000"/>
                </a:solidFill>
              </a:rPr>
              <a:t>Implicit casting </a:t>
            </a:r>
            <a:r>
              <a:rPr lang="en-US" dirty="0"/>
              <a:t>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</a:t>
            </a:r>
            <a:r>
              <a:rPr lang="en-US" b="1" dirty="0" smtClean="0">
                <a:solidFill>
                  <a:srgbClr val="C00000"/>
                </a:solidFill>
              </a:rPr>
              <a:t>2,147,483,647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Group 102"/>
          <p:cNvGraphicFramePr>
            <a:graphicFrameLocks noGrp="1"/>
          </p:cNvGraphicFramePr>
          <p:nvPr/>
        </p:nvGraphicFramePr>
        <p:xfrm>
          <a:off x="160338" y="2941638"/>
          <a:ext cx="8828087" cy="3235960"/>
        </p:xfrm>
        <a:graphic>
          <a:graphicData uri="http://schemas.openxmlformats.org/drawingml/2006/table">
            <a:tbl>
              <a:tblPr/>
              <a:tblGrid>
                <a:gridCol w="3730625">
                  <a:extLst>
                    <a:ext uri="{9D8B030D-6E8A-4147-A177-3AD203B41FA5}">
                      <a16:colId xmlns:a16="http://schemas.microsoft.com/office/drawing/2014/main" val="60355079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67021744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951277406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662426588"/>
                    </a:ext>
                  </a:extLst>
                </a:gridCol>
              </a:tblGrid>
              <a:tr h="176213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关系表达式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运算类型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结果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746402"/>
                  </a:ext>
                </a:extLst>
              </a:tr>
              <a:tr h="2870200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 == 0U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&lt; 0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&lt; 0U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2147483647U &gt; -2147483647-1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2147483647 &gt; (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) 2147483648U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 &gt; -2</a:t>
                      </a: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65047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500" y="367507"/>
            <a:ext cx="8229600" cy="660400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graphicFrame>
        <p:nvGraphicFramePr>
          <p:cNvPr id="514051" name="Group 3"/>
          <p:cNvGraphicFramePr>
            <a:graphicFrameLocks noGrp="1"/>
          </p:cNvGraphicFramePr>
          <p:nvPr/>
        </p:nvGraphicFramePr>
        <p:xfrm>
          <a:off x="193675" y="1312863"/>
          <a:ext cx="8794750" cy="3764280"/>
        </p:xfrm>
        <a:graphic>
          <a:graphicData uri="http://schemas.openxmlformats.org/drawingml/2006/table">
            <a:tbl>
              <a:tblPr/>
              <a:tblGrid>
                <a:gridCol w="3751263">
                  <a:extLst>
                    <a:ext uri="{9D8B030D-6E8A-4147-A177-3AD203B41FA5}">
                      <a16:colId xmlns:a16="http://schemas.microsoft.com/office/drawing/2014/main" val="37533134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184776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409621602"/>
                    </a:ext>
                  </a:extLst>
                </a:gridCol>
                <a:gridCol w="3970337">
                  <a:extLst>
                    <a:ext uri="{9D8B030D-6E8A-4147-A177-3AD203B41FA5}">
                      <a16:colId xmlns:a16="http://schemas.microsoft.com/office/drawing/2014/main" val="2638587019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关系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类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</a:t>
                      </a: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075308"/>
                  </a:ext>
                </a:extLst>
              </a:tr>
              <a:tr h="2846388"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= = 0U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&lt; 0U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-2147483647 - 1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2147483647U &gt; -2147483647 - 1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2147483647 &gt; (int) 2147483648U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 &gt; -2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(unsigned) -1 &gt;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03200" indent="-2032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b="1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2000" b="1">
                          <a:solidFill>
                            <a:srgbClr val="00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400" b="1">
                          <a:solidFill>
                            <a:srgbClr val="CC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defRPr sz="1300" b="1">
                          <a:solidFill>
                            <a:srgbClr val="9966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00…0B   =   00…0B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&lt;   00…0B (0)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00…0B(0)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100…0B (-2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&lt;   100…0B(2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100…0B (-2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(-1)   &gt;   11…10B (-2)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203200" marR="0" lvl="0" indent="-203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11…1B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-1)   &gt;   11…10B (2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168451"/>
                  </a:ext>
                </a:extLst>
              </a:tr>
            </a:tbl>
          </a:graphicData>
        </a:graphic>
      </p:graphicFrame>
      <p:sp>
        <p:nvSpPr>
          <p:cNvPr id="514068" name="Rectangle 20"/>
          <p:cNvSpPr>
            <a:spLocks noChangeArrowheads="1"/>
          </p:cNvSpPr>
          <p:nvPr/>
        </p:nvSpPr>
        <p:spPr bwMode="auto">
          <a:xfrm>
            <a:off x="0" y="28987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14069" name="Text Box 37"/>
          <p:cNvSpPr txBox="1">
            <a:spLocks noChangeArrowheads="1"/>
          </p:cNvSpPr>
          <p:nvPr/>
        </p:nvSpPr>
        <p:spPr bwMode="auto">
          <a:xfrm>
            <a:off x="1006475" y="5513388"/>
            <a:ext cx="564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带*的结果与常规预想的相反！</a:t>
            </a:r>
            <a:endParaRPr lang="en-US" altLang="zh-CN" sz="28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70" name="Line 22"/>
          <p:cNvSpPr>
            <a:spLocks noChangeShapeType="1"/>
          </p:cNvSpPr>
          <p:nvPr/>
        </p:nvSpPr>
        <p:spPr bwMode="auto">
          <a:xfrm>
            <a:off x="203200" y="2409825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1" name="Line 23"/>
          <p:cNvSpPr>
            <a:spLocks noChangeShapeType="1"/>
          </p:cNvSpPr>
          <p:nvPr/>
        </p:nvSpPr>
        <p:spPr bwMode="auto">
          <a:xfrm>
            <a:off x="204788" y="2782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2" name="Line 24"/>
          <p:cNvSpPr>
            <a:spLocks noChangeShapeType="1"/>
          </p:cNvSpPr>
          <p:nvPr/>
        </p:nvSpPr>
        <p:spPr bwMode="auto">
          <a:xfrm>
            <a:off x="204788" y="315436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3" name="Line 25"/>
          <p:cNvSpPr>
            <a:spLocks noChangeShapeType="1"/>
          </p:cNvSpPr>
          <p:nvPr/>
        </p:nvSpPr>
        <p:spPr bwMode="auto">
          <a:xfrm>
            <a:off x="204788" y="3554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4" name="Line 26"/>
          <p:cNvSpPr>
            <a:spLocks noChangeShapeType="1"/>
          </p:cNvSpPr>
          <p:nvPr/>
        </p:nvSpPr>
        <p:spPr bwMode="auto">
          <a:xfrm>
            <a:off x="176213" y="392588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5" name="Line 27"/>
          <p:cNvSpPr>
            <a:spLocks noChangeShapeType="1"/>
          </p:cNvSpPr>
          <p:nvPr/>
        </p:nvSpPr>
        <p:spPr bwMode="auto">
          <a:xfrm>
            <a:off x="204788" y="4325938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76" name="Line 28"/>
          <p:cNvSpPr>
            <a:spLocks noChangeShapeType="1"/>
          </p:cNvSpPr>
          <p:nvPr/>
        </p:nvSpPr>
        <p:spPr bwMode="auto">
          <a:xfrm>
            <a:off x="204788" y="4697413"/>
            <a:ext cx="87661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175"/>
            <a:ext cx="8229600" cy="561975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C</a:t>
            </a:r>
            <a:r>
              <a:rPr lang="zh-CN" altLang="en-US" sz="3600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819150"/>
            <a:ext cx="8229600" cy="5849938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例如，考虑以下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	int x = –1;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	unsigned u = 2147483648;</a:t>
            </a:r>
            <a:endParaRPr lang="pt-BR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pt-BR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pt-BR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	printf ( “x = %u = %d\n”, x, x);</a:t>
            </a:r>
            <a:endParaRPr lang="en-US" altLang="zh-CN" sz="2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	printf ( “u = %u = %d\n”, u, u);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位机器上运行上述代码时，它的输出结果是什么？为什么？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4294967295 = –1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20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= 2147483648 = –2147483648</a:t>
            </a:r>
            <a:endParaRPr lang="en-US" altLang="zh-CN" sz="2200" i="1" smtClea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500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的补码整数表示为“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11…1”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位无符号数解释时，其值为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–1= 4 294 967 296–1 = 4 294 967 295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i="1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5000"/>
              </a:spcBef>
              <a:buClr>
                <a:srgbClr val="0033CC"/>
              </a:buClr>
              <a:buFont typeface="Wingdings" panose="05000000000000000000" pitchFamily="2" charset="2"/>
              <a:buChar char="u"/>
            </a:pP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的无符号数表示为“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100…0”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，被解释为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位带符号整数时，其值为最小负数：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32-1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–2</a:t>
            </a:r>
            <a:r>
              <a:rPr lang="en-US" altLang="zh-CN" sz="2200" baseline="300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en-US" altLang="zh-CN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–2 147 483 648</a:t>
            </a:r>
            <a:r>
              <a:rPr lang="zh-CN" altLang="en-US" sz="220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981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1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61975"/>
          </a:xfrm>
        </p:spPr>
        <p:txBody>
          <a:bodyPr/>
          <a:lstStyle/>
          <a:p>
            <a:r>
              <a:rPr lang="en-US" altLang="zh-CN" sz="3600" dirty="0" smtClean="0">
                <a:ea typeface="宋体" panose="02010600030101010101" pitchFamily="2" charset="-122"/>
              </a:rPr>
              <a:t>C</a:t>
            </a:r>
            <a:r>
              <a:rPr lang="zh-CN" altLang="en-US" sz="3600" dirty="0" smtClean="0">
                <a:ea typeface="宋体" panose="02010600030101010101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731250" cy="5715000"/>
          </a:xfrm>
        </p:spPr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）在有些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位系统上，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）若定义变量“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=-2147483648;”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，则“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的执行结果为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）如果将表达式写成“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-2147483647-1 &lt; 2147483647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，则结果会怎样呢？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按无符号数比较，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01……1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大，结果为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20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 err="1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按带符号整数比较，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01……1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小，结果为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2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型数比较，结果为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3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-2147483647-1 &lt; 2147483647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型比较，结果为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231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3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3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52400" y="1447800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190500">
              <a:spcBef>
                <a:spcPct val="20000"/>
              </a:spcBef>
            </a:pP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例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1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（扩展操作）：在大端机上输出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, 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ui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的十进制和十六进制值是什么？</a:t>
            </a:r>
            <a:endParaRPr lang="en-US" altLang="zh-CN" sz="2000" kern="0" dirty="0">
              <a:solidFill>
                <a:srgbClr val="CC0000"/>
              </a:solidFill>
              <a:latin typeface="Arial"/>
              <a:ea typeface="黑体" panose="02010609060101010101" pitchFamily="49" charset="-122"/>
            </a:endParaRP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short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-32768;</a:t>
            </a: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unsigned short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unsingned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usi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;</a:t>
            </a:r>
            <a:endParaRPr lang="zh-CN" altLang="en-US" sz="2000" kern="0" dirty="0">
              <a:solidFill>
                <a:srgbClr val="0000CC"/>
              </a:solidFill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562" y="4343400"/>
            <a:ext cx="34369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000" b="1" dirty="0"/>
              <a:t>si = -32768    80 00</a:t>
            </a:r>
            <a:endParaRPr lang="en-US" altLang="zh-CN" sz="2000" b="1" dirty="0"/>
          </a:p>
          <a:p>
            <a:r>
              <a:rPr lang="pt-BR" altLang="zh-CN" sz="2000" b="1" dirty="0"/>
              <a:t>usi = 32768   80 00</a:t>
            </a:r>
            <a:endParaRPr lang="en-US" altLang="zh-CN" sz="2000" b="1" dirty="0"/>
          </a:p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 = -32768     FF </a:t>
            </a:r>
            <a:r>
              <a:rPr lang="en-US" altLang="zh-CN" sz="2000" b="1" dirty="0" err="1"/>
              <a:t>FF</a:t>
            </a:r>
            <a:r>
              <a:rPr lang="en-US" altLang="zh-CN" sz="2000" b="1" dirty="0"/>
              <a:t> 80 00 </a:t>
            </a:r>
          </a:p>
          <a:p>
            <a:r>
              <a:rPr lang="en-US" altLang="zh-CN" sz="2000" b="1" dirty="0" err="1"/>
              <a:t>ui</a:t>
            </a:r>
            <a:r>
              <a:rPr lang="en-US" altLang="zh-CN" sz="2000" b="1" dirty="0"/>
              <a:t> = 32768    00 00 80 00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800600" y="1454304"/>
            <a:ext cx="4191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例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2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（截断操作）：</a:t>
            </a:r>
            <a:r>
              <a:rPr lang="en-US" altLang="zh-CN" sz="2000" kern="0" dirty="0" err="1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和</a:t>
            </a:r>
            <a:r>
              <a:rPr lang="en-US" altLang="zh-CN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j</a:t>
            </a:r>
            <a:r>
              <a:rPr lang="zh-CN" altLang="en-US" sz="2000" kern="0" dirty="0">
                <a:solidFill>
                  <a:srgbClr val="CC0000"/>
                </a:solidFill>
                <a:latin typeface="Arial"/>
                <a:ea typeface="黑体" panose="02010609060101010101" pitchFamily="49" charset="-122"/>
              </a:rPr>
              <a:t>是否相等？</a:t>
            </a:r>
            <a:endParaRPr lang="en-US" altLang="zh-CN" sz="2000" kern="0" dirty="0">
              <a:solidFill>
                <a:srgbClr val="CC0000"/>
              </a:solidFill>
              <a:latin typeface="Arial"/>
              <a:ea typeface="黑体" panose="02010609060101010101" pitchFamily="49" charset="-122"/>
            </a:endParaRP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32768;</a:t>
            </a:r>
          </a:p>
          <a:p>
            <a:pPr marL="685800" lvl="1" indent="-190500"/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short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= (short)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  <a:p>
            <a:pPr marL="685800" lvl="1" indent="-190500"/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int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 j = </a:t>
            </a:r>
            <a:r>
              <a:rPr lang="en-US" altLang="zh-CN" sz="2000" kern="0" dirty="0" err="1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si</a:t>
            </a:r>
            <a:r>
              <a:rPr lang="en-US" altLang="zh-CN" sz="2000" kern="0" dirty="0">
                <a:solidFill>
                  <a:srgbClr val="0000CC"/>
                </a:solidFill>
                <a:latin typeface="Arial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00600" y="2971800"/>
            <a:ext cx="3568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88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pt-BR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不相等！</a:t>
            </a:r>
          </a:p>
          <a:p>
            <a:r>
              <a:rPr lang="pt-BR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i = 32768   00 00 80 00</a:t>
            </a:r>
            <a:endParaRPr lang="en-US" altLang="zh-CN" sz="2000" dirty="0" smtClean="0">
              <a:solidFill>
                <a:srgbClr val="333399"/>
              </a:solidFill>
              <a:ea typeface="黑体" panose="02010609060101010101" pitchFamily="49" charset="-122"/>
            </a:endParaRPr>
          </a:p>
          <a:p>
            <a:r>
              <a:rPr lang="en-US" altLang="zh-CN" sz="2000" dirty="0" err="1" smtClean="0">
                <a:solidFill>
                  <a:srgbClr val="333399"/>
                </a:solidFill>
                <a:ea typeface="黑体" panose="02010609060101010101" pitchFamily="49" charset="-122"/>
              </a:rPr>
              <a:t>si</a:t>
            </a:r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 = -32768   80 00 </a:t>
            </a:r>
          </a:p>
          <a:p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j = -32768     FF </a:t>
            </a:r>
            <a:r>
              <a:rPr lang="en-US" altLang="zh-CN" sz="2000" dirty="0" err="1" smtClean="0">
                <a:solidFill>
                  <a:srgbClr val="333399"/>
                </a:solidFill>
                <a:ea typeface="黑体" panose="02010609060101010101" pitchFamily="49" charset="-122"/>
              </a:rPr>
              <a:t>FF</a:t>
            </a:r>
            <a:r>
              <a:rPr lang="en-US" altLang="zh-CN" sz="2000" dirty="0" smtClean="0">
                <a:solidFill>
                  <a:srgbClr val="333399"/>
                </a:solidFill>
                <a:ea typeface="黑体" panose="02010609060101010101" pitchFamily="49" charset="-122"/>
              </a:rPr>
              <a:t> 80 00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105401" y="4405312"/>
            <a:ext cx="3429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原因：对</a:t>
            </a:r>
            <a:r>
              <a:rPr lang="en-US" altLang="zh-CN" sz="2000" dirty="0" err="1" smtClean="0">
                <a:solidFill>
                  <a:srgbClr val="FF0066"/>
                </a:solidFill>
                <a:latin typeface="MingLiU" pitchFamily="49" charset="-128"/>
                <a:ea typeface="MingLiU" pitchFamily="49" charset="-128"/>
              </a:rPr>
              <a:t>i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截断时发生了“溢出”，即：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32768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截断为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位数时，因其超出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位能表示的最大值，故无法截断为正确的</a:t>
            </a:r>
            <a:r>
              <a:rPr lang="en-US" altLang="zh-CN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000" dirty="0" smtClean="0">
                <a:solidFill>
                  <a:srgbClr val="FF0066"/>
                </a:solidFill>
                <a:ea typeface="黑体" panose="02010609060101010101" pitchFamily="49" charset="-122"/>
              </a:rPr>
              <a:t>位数！</a:t>
            </a:r>
            <a:endParaRPr lang="en-US" altLang="zh-CN" sz="2000" dirty="0" smtClean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4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</a:t>
            </a:r>
            <a:r>
              <a:rPr lang="en-US" dirty="0" smtClean="0"/>
              <a:t>(</a:t>
            </a:r>
            <a:r>
              <a:rPr lang="en-US" smtClean="0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9709" y="304800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22238" y="819150"/>
            <a:ext cx="8950325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非数值数据的表示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逻辑数据用来表示真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假或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位位串，按位运算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西文字符：用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码表示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汉字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数据的宽度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位、字节、字（不一定等于字长）</a:t>
            </a:r>
          </a:p>
          <a:p>
            <a:pPr marL="685800" lvl="1" indent="-190500"/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 /K / M / G / T / P / E  / Z / Y 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有不同的含义</a:t>
            </a:r>
          </a:p>
          <a:p>
            <a:pPr marL="203200" indent="-203200"/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数据的存储排列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数据的地址：连续若干单元中最小的地址，即：从小地址开始存放数据</a:t>
            </a:r>
          </a:p>
          <a:p>
            <a:pPr lvl="2"/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问题：若一个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</a:t>
            </a:r>
            <a:r>
              <a:rPr lang="en-US" altLang="zh-CN" sz="2000" kern="0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存放在单元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0x08000100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0x08000101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中，那么</a:t>
            </a:r>
            <a:r>
              <a:rPr lang="en-US" altLang="zh-CN" sz="2000" kern="0" dirty="0" err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000" kern="0" dirty="0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的地址是什么？</a:t>
            </a:r>
            <a:endParaRPr lang="zh-CN" altLang="en-US" sz="20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大端方式：用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MSB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存放的地址表示数据的地址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小端方式：用</a:t>
            </a:r>
            <a:r>
              <a:rPr lang="en-US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存放的地址表示数据的地址</a:t>
            </a:r>
          </a:p>
          <a:p>
            <a:pPr marL="685800" lvl="1" indent="-190500"/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按边界对齐可减少访存次数</a:t>
            </a:r>
          </a:p>
        </p:txBody>
      </p:sp>
    </p:spTree>
    <p:extLst>
      <p:ext uri="{BB962C8B-B14F-4D97-AF65-F5344CB8AC3E}">
        <p14:creationId xmlns:p14="http://schemas.microsoft.com/office/powerpoint/2010/main" val="33101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89709" y="304800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dirty="0" smtClean="0"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09828" y="1066800"/>
            <a:ext cx="8383588" cy="505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在机器内部编码后的数称为机器数，其值称为真值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定义数值数据有三个要素：进制、定点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浮点、编码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整数的表示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无符号数：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正整数，用来表示地址等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；带符号整数：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用补码表示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语言中的整数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无符号数：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unsigned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( short / long)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；带符号数： </a:t>
            </a: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rPr>
              <a:t> ( short / long)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十进制数的表示：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用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码或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BCD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码表示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整形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/>
                <a:ea typeface="黑体" panose="02010609060101010101" pitchFamily="49" charset="-122"/>
                <a:cs typeface="Arial" panose="020B0604020202020204" pitchFamily="34" charset="0"/>
              </a:rPr>
              <a:t>运算</a:t>
            </a:r>
            <a:endParaRPr lang="en-US" altLang="zh-CN" sz="1400" kern="0" dirty="0" smtClean="0">
              <a:solidFill>
                <a:srgbClr val="000000"/>
              </a:solidFill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算术运算：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无符号整数、有符号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整数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按位运算：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|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&amp;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~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^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en-US" altLang="zh-CN" sz="2200" dirty="0" smtClean="0">
                <a:ea typeface="黑体" panose="02010609060101010101" pitchFamily="49" charset="-122"/>
              </a:rPr>
              <a:t> 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逻辑运算：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|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|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、“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&amp;</a:t>
            </a:r>
            <a:r>
              <a:rPr lang="en-US" altLang="zh-CN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 &amp;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、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“！”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移位运算：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&lt;&lt;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”、“</a:t>
            </a:r>
            <a:r>
              <a:rPr lang="en-US" altLang="zh-CN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&gt;&gt;</a:t>
            </a:r>
            <a:r>
              <a:rPr lang="zh-CN" altLang="en-US" sz="1800" kern="0" dirty="0" smtClean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”（逻辑移位、算术移位）</a:t>
            </a:r>
            <a:endParaRPr lang="en-US" altLang="zh-CN" sz="1800" kern="0" dirty="0" smtClean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r>
              <a:rPr lang="zh-CN" altLang="en-US" sz="1800" kern="0" dirty="0" smtClean="0">
                <a:solidFill>
                  <a:srgbClr val="3333FF"/>
                </a:solidFill>
                <a:latin typeface="Arial"/>
                <a:ea typeface="黑体" panose="02010609060101010101" pitchFamily="49" charset="-122"/>
              </a:rPr>
              <a:t>位扩展和位截断：</a:t>
            </a:r>
            <a:r>
              <a:rPr lang="zh-CN" altLang="en-US" sz="1800" kern="0" dirty="0">
                <a:solidFill>
                  <a:srgbClr val="009242"/>
                </a:solidFill>
                <a:latin typeface="Arial"/>
                <a:ea typeface="黑体" panose="02010609060101010101" pitchFamily="49" charset="-122"/>
              </a:rPr>
              <a:t>无符号和有符号</a:t>
            </a:r>
            <a:endParaRPr lang="en-US" altLang="zh-CN" sz="1800" kern="0" dirty="0">
              <a:solidFill>
                <a:srgbClr val="009242"/>
              </a:solidFill>
              <a:latin typeface="Arial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defRPr/>
            </a:pPr>
            <a:endParaRPr lang="en-US" altLang="zh-CN" sz="1800" kern="0" dirty="0" smtClean="0">
              <a:solidFill>
                <a:srgbClr val="3333FF"/>
              </a:solidFill>
              <a:latin typeface="Arial"/>
              <a:ea typeface="黑体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Arial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78091" y="302141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762000" y="5348583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2396310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3320182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240888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133062" y="5462485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300091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223963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144669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036843" y="592249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4962"/>
            <a:ext cx="8229600" cy="605294"/>
          </a:xfrm>
        </p:spPr>
        <p:txBody>
          <a:bodyPr lIns="63500" tIns="25400" rIns="63500" bIns="25400" anchor="t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</a:rPr>
              <a:t>数据量的度量单位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989012"/>
            <a:ext cx="8191500" cy="426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03200" indent="-203200"/>
            <a:r>
              <a:rPr lang="zh-CN" altLang="en-US" dirty="0" smtClean="0">
                <a:ea typeface="黑体" pitchFamily="49" charset="-122"/>
              </a:rPr>
              <a:t>存储二进制信息时的度量单位要比字节或字大得多</a:t>
            </a:r>
          </a:p>
          <a:p>
            <a:pPr marL="203200" indent="-203200"/>
            <a:r>
              <a:rPr lang="zh-CN" altLang="en-US" dirty="0" smtClean="0">
                <a:ea typeface="黑体" pitchFamily="49" charset="-122"/>
              </a:rPr>
              <a:t>容量经常使用的单位有：</a:t>
            </a:r>
          </a:p>
          <a:p>
            <a:pPr marL="685800" lvl="1" indent="-190500"/>
            <a:r>
              <a:rPr lang="zh-CN" altLang="en-US" dirty="0" smtClean="0">
                <a:ea typeface="黑体" pitchFamily="49" charset="-122"/>
              </a:rPr>
              <a:t>    </a:t>
            </a:r>
            <a:r>
              <a:rPr lang="en-US" altLang="zh-CN" dirty="0" smtClean="0">
                <a:ea typeface="黑体" pitchFamily="49" charset="-122"/>
              </a:rPr>
              <a:t>“</a:t>
            </a:r>
            <a:r>
              <a:rPr lang="zh-CN" altLang="en-US" dirty="0" smtClean="0">
                <a:ea typeface="黑体" pitchFamily="49" charset="-122"/>
              </a:rPr>
              <a:t>千字节”(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</a:rPr>
              <a:t>K</a:t>
            </a:r>
            <a:r>
              <a:rPr lang="en-US" altLang="zh-CN" dirty="0" smtClean="0">
                <a:ea typeface="黑体" pitchFamily="49" charset="-122"/>
              </a:rPr>
              <a:t>B)，1KB=2</a:t>
            </a:r>
            <a:r>
              <a:rPr lang="en-US" altLang="zh-CN" baseline="30000" dirty="0" smtClean="0">
                <a:ea typeface="黑体" pitchFamily="49" charset="-122"/>
              </a:rPr>
              <a:t>10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兆字节”(</a:t>
            </a:r>
            <a:r>
              <a:rPr lang="en-US" altLang="zh-CN" dirty="0" smtClean="0">
                <a:ea typeface="黑体" pitchFamily="49" charset="-122"/>
              </a:rPr>
              <a:t>MB)，1MB=2</a:t>
            </a:r>
            <a:r>
              <a:rPr lang="en-US" altLang="zh-CN" baseline="30000" dirty="0" smtClean="0">
                <a:ea typeface="黑体" pitchFamily="49" charset="-122"/>
              </a:rPr>
              <a:t>20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KB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千兆字节”(</a:t>
            </a:r>
            <a:r>
              <a:rPr lang="en-US" altLang="zh-CN" dirty="0" smtClean="0">
                <a:ea typeface="黑体" pitchFamily="49" charset="-122"/>
              </a:rPr>
              <a:t>GB)，1GB=2</a:t>
            </a:r>
            <a:r>
              <a:rPr lang="en-US" altLang="zh-CN" baseline="30000" dirty="0" smtClean="0">
                <a:ea typeface="黑体" pitchFamily="49" charset="-122"/>
              </a:rPr>
              <a:t>30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MB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兆兆字节”(</a:t>
            </a:r>
            <a:r>
              <a:rPr lang="en-US" altLang="zh-CN" dirty="0" smtClean="0">
                <a:ea typeface="黑体" pitchFamily="49" charset="-122"/>
              </a:rPr>
              <a:t>TB)，1TB=2</a:t>
            </a:r>
            <a:r>
              <a:rPr lang="en-US" altLang="zh-CN" baseline="30000" dirty="0" smtClean="0">
                <a:ea typeface="黑体" pitchFamily="49" charset="-122"/>
              </a:rPr>
              <a:t>40</a:t>
            </a:r>
            <a:r>
              <a:rPr lang="zh-CN" altLang="en-US" dirty="0" smtClean="0">
                <a:ea typeface="黑体" pitchFamily="49" charset="-122"/>
              </a:rPr>
              <a:t>字节=1024</a:t>
            </a:r>
            <a:r>
              <a:rPr lang="en-US" altLang="zh-CN" dirty="0" smtClean="0">
                <a:ea typeface="黑体" pitchFamily="49" charset="-122"/>
              </a:rPr>
              <a:t>GB</a:t>
            </a:r>
          </a:p>
          <a:p>
            <a:pPr marL="203200" indent="-203200"/>
            <a:r>
              <a:rPr lang="en-US" altLang="zh-CN" dirty="0" smtClean="0">
                <a:ea typeface="黑体" pitchFamily="49" charset="-122"/>
              </a:rPr>
              <a:t>  </a:t>
            </a:r>
            <a:r>
              <a:rPr lang="zh-CN" altLang="en-US" dirty="0" smtClean="0">
                <a:ea typeface="黑体" pitchFamily="49" charset="-122"/>
              </a:rPr>
              <a:t>通信中的带宽使用的单位有：</a:t>
            </a:r>
          </a:p>
          <a:p>
            <a:pPr marL="685800" lvl="1" indent="-190500"/>
            <a:r>
              <a:rPr lang="zh-CN" altLang="en-US" dirty="0" smtClean="0">
                <a:ea typeface="黑体" pitchFamily="49" charset="-122"/>
              </a:rPr>
              <a:t>    </a:t>
            </a:r>
            <a:r>
              <a:rPr lang="en-US" altLang="zh-CN" dirty="0" smtClean="0">
                <a:ea typeface="黑体" pitchFamily="49" charset="-122"/>
              </a:rPr>
              <a:t>“</a:t>
            </a:r>
            <a:r>
              <a:rPr lang="zh-CN" altLang="en-US" dirty="0" smtClean="0">
                <a:ea typeface="黑体" pitchFamily="49" charset="-122"/>
              </a:rPr>
              <a:t>千比特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</a:t>
            </a:r>
            <a:r>
              <a:rPr lang="en-US" altLang="zh-CN" dirty="0" smtClean="0">
                <a:ea typeface="黑体" pitchFamily="49" charset="-122"/>
              </a:rPr>
              <a:t>(</a:t>
            </a:r>
            <a:r>
              <a:rPr lang="en-US" altLang="zh-CN" dirty="0" smtClean="0">
                <a:solidFill>
                  <a:srgbClr val="CC0000"/>
                </a:solidFill>
                <a:ea typeface="黑体" pitchFamily="49" charset="-122"/>
              </a:rPr>
              <a:t>k</a:t>
            </a:r>
            <a:r>
              <a:rPr lang="en-US" altLang="zh-CN" dirty="0" smtClean="0">
                <a:ea typeface="黑体" pitchFamily="49" charset="-122"/>
              </a:rPr>
              <a:t>b/s)，1kbps=10</a:t>
            </a:r>
            <a:r>
              <a:rPr lang="en-US" altLang="zh-CN" baseline="30000" dirty="0" smtClean="0">
                <a:ea typeface="黑体" pitchFamily="49" charset="-122"/>
              </a:rPr>
              <a:t>3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=1000 </a:t>
            </a:r>
            <a:r>
              <a:rPr lang="en-US" altLang="zh-CN" dirty="0" smtClean="0">
                <a:ea typeface="黑体" pitchFamily="49" charset="-122"/>
              </a:rPr>
              <a:t>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Mb/s)，1Mbps=10</a:t>
            </a:r>
            <a:r>
              <a:rPr lang="en-US" altLang="zh-CN" baseline="30000" dirty="0" smtClean="0">
                <a:ea typeface="黑体" pitchFamily="49" charset="-122"/>
              </a:rPr>
              <a:t>6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en-US" altLang="zh-CN" baseline="30000" dirty="0" smtClean="0">
                <a:ea typeface="黑体" pitchFamily="49" charset="-122"/>
              </a:rPr>
              <a:t> </a:t>
            </a:r>
            <a:r>
              <a:rPr lang="zh-CN" altLang="en-US" dirty="0" smtClean="0">
                <a:ea typeface="黑体" pitchFamily="49" charset="-122"/>
              </a:rPr>
              <a:t>=1000 </a:t>
            </a:r>
            <a:r>
              <a:rPr lang="en-US" altLang="zh-CN" dirty="0" smtClean="0">
                <a:ea typeface="黑体" pitchFamily="49" charset="-122"/>
              </a:rPr>
              <a:t>kbps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千兆比特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Gb/s)，1Gbps=10</a:t>
            </a:r>
            <a:r>
              <a:rPr lang="en-US" altLang="zh-CN" baseline="30000" dirty="0" smtClean="0">
                <a:ea typeface="黑体" pitchFamily="49" charset="-122"/>
              </a:rPr>
              <a:t>9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 =1000 </a:t>
            </a:r>
            <a:r>
              <a:rPr lang="en-US" altLang="zh-CN" dirty="0" smtClean="0">
                <a:ea typeface="黑体" pitchFamily="49" charset="-122"/>
              </a:rPr>
              <a:t>Mbps</a:t>
            </a:r>
          </a:p>
          <a:p>
            <a:pPr marL="685800" lvl="1" indent="-190500"/>
            <a:r>
              <a:rPr lang="en-US" altLang="zh-CN" dirty="0" smtClean="0">
                <a:ea typeface="黑体" pitchFamily="49" charset="-122"/>
              </a:rPr>
              <a:t>    “</a:t>
            </a:r>
            <a:r>
              <a:rPr lang="zh-CN" altLang="en-US" dirty="0" smtClean="0">
                <a:ea typeface="黑体" pitchFamily="49" charset="-122"/>
              </a:rPr>
              <a:t>兆兆比特</a:t>
            </a:r>
            <a:r>
              <a:rPr lang="en-US" altLang="zh-CN" dirty="0" smtClean="0">
                <a:ea typeface="黑体" pitchFamily="49" charset="-122"/>
              </a:rPr>
              <a:t>/</a:t>
            </a:r>
            <a:r>
              <a:rPr lang="zh-CN" altLang="en-US" dirty="0" smtClean="0">
                <a:ea typeface="黑体" pitchFamily="49" charset="-122"/>
              </a:rPr>
              <a:t>秒”(</a:t>
            </a:r>
            <a:r>
              <a:rPr lang="en-US" altLang="zh-CN" dirty="0" smtClean="0">
                <a:ea typeface="黑体" pitchFamily="49" charset="-122"/>
              </a:rPr>
              <a:t>Tb/s)，1Tbps=10</a:t>
            </a:r>
            <a:r>
              <a:rPr lang="en-US" altLang="zh-CN" baseline="30000" dirty="0" smtClean="0">
                <a:ea typeface="黑体" pitchFamily="49" charset="-122"/>
              </a:rPr>
              <a:t>12 </a:t>
            </a:r>
            <a:r>
              <a:rPr lang="en-US" altLang="zh-CN" dirty="0" smtClean="0">
                <a:ea typeface="黑体" pitchFamily="49" charset="-122"/>
              </a:rPr>
              <a:t>b/s</a:t>
            </a:r>
            <a:r>
              <a:rPr lang="zh-CN" altLang="en-US" dirty="0" smtClean="0">
                <a:ea typeface="黑体" pitchFamily="49" charset="-122"/>
              </a:rPr>
              <a:t> =1000 </a:t>
            </a:r>
            <a:r>
              <a:rPr lang="en-US" altLang="zh-CN" dirty="0" err="1" smtClean="0">
                <a:ea typeface="黑体" pitchFamily="49" charset="-122"/>
              </a:rPr>
              <a:t>Gbps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5488" y="5486400"/>
            <a:ext cx="6780212" cy="1004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如果把</a:t>
            </a:r>
            <a:r>
              <a:rPr lang="en-US" altLang="zh-CN" sz="2400" b="1" dirty="0">
                <a:ea typeface="黑体" pitchFamily="49" charset="-122"/>
              </a:rPr>
              <a:t>b</a:t>
            </a:r>
            <a:r>
              <a:rPr lang="zh-CN" altLang="en-US" sz="2400" b="1" dirty="0">
                <a:ea typeface="黑体" pitchFamily="49" charset="-122"/>
              </a:rPr>
              <a:t>换成</a:t>
            </a:r>
            <a:r>
              <a:rPr lang="en-US" altLang="zh-CN" sz="2400" b="1" dirty="0">
                <a:ea typeface="黑体" pitchFamily="49" charset="-122"/>
              </a:rPr>
              <a:t>B</a:t>
            </a:r>
            <a:r>
              <a:rPr lang="zh-CN" altLang="en-US" sz="2400" b="1" dirty="0">
                <a:ea typeface="黑体" pitchFamily="49" charset="-122"/>
              </a:rPr>
              <a:t>，则表示字节而不是比特（位）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例如，</a:t>
            </a:r>
            <a:r>
              <a:rPr lang="en-US" altLang="zh-CN" sz="2400" b="1" dirty="0">
                <a:ea typeface="黑体" pitchFamily="49" charset="-122"/>
              </a:rPr>
              <a:t>10MBps</a:t>
            </a:r>
            <a:r>
              <a:rPr lang="zh-CN" altLang="en-US" sz="2400" b="1" dirty="0">
                <a:ea typeface="黑体" pitchFamily="49" charset="-122"/>
              </a:rPr>
              <a:t>表示 </a:t>
            </a:r>
            <a:r>
              <a:rPr lang="en-US" altLang="zh-CN" sz="2400" b="1" dirty="0">
                <a:ea typeface="黑体" pitchFamily="49" charset="-122"/>
              </a:rPr>
              <a:t>10</a:t>
            </a:r>
            <a:r>
              <a:rPr lang="zh-CN" altLang="en-US" sz="2400" b="1" dirty="0">
                <a:ea typeface="黑体" pitchFamily="49" charset="-122"/>
              </a:rPr>
              <a:t>兆字节</a:t>
            </a:r>
            <a:r>
              <a:rPr lang="en-US" altLang="zh-CN" sz="2400" b="1" dirty="0">
                <a:ea typeface="黑体" pitchFamily="49" charset="-122"/>
              </a:rPr>
              <a:t>/</a:t>
            </a:r>
            <a:r>
              <a:rPr lang="zh-CN" altLang="en-US" sz="2400" b="1" dirty="0">
                <a:ea typeface="黑体" pitchFamily="49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7550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</a:t>
            </a:r>
            <a:r>
              <a:rPr lang="en-US" dirty="0" smtClean="0"/>
              <a:t> refer </a:t>
            </a:r>
            <a:r>
              <a:rPr lang="en-US" dirty="0"/>
              <a:t>to</a:t>
            </a:r>
            <a:r>
              <a:rPr lang="en-US" dirty="0" smtClean="0"/>
              <a:t> data by address</a:t>
            </a:r>
          </a:p>
          <a:p>
            <a:pPr marL="552450" lvl="1" eaLnBrk="1" hangingPunct="1"/>
            <a:r>
              <a:rPr lang="en-US" dirty="0" smtClean="0"/>
              <a:t>Conceptually, envision it as a very </a:t>
            </a:r>
            <a:r>
              <a:rPr lang="en-US" dirty="0"/>
              <a:t>large array of </a:t>
            </a:r>
            <a:r>
              <a:rPr lang="en-US" dirty="0" smtClean="0"/>
              <a:t>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 eaLnBrk="1" hangingPunct="1"/>
            <a:r>
              <a:rPr lang="en-US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952500" lvl="2"/>
            <a:endParaRPr lang="en-US" dirty="0" smtClean="0"/>
          </a:p>
          <a:p>
            <a:pPr marL="152400"/>
            <a:r>
              <a:rPr lang="en-US" dirty="0" smtClean="0"/>
              <a:t>Note: system </a:t>
            </a:r>
            <a:r>
              <a:rPr lang="en-US" dirty="0"/>
              <a:t>provides</a:t>
            </a:r>
            <a:r>
              <a:rPr lang="en-US" dirty="0" smtClean="0"/>
              <a:t> private address spaces to each “</a:t>
            </a:r>
            <a:r>
              <a:rPr lang="en-US" dirty="0"/>
              <a:t>process”</a:t>
            </a:r>
            <a:endParaRPr lang="en-US" dirty="0" smtClean="0"/>
          </a:p>
          <a:p>
            <a:pPr marL="438150" lvl="1"/>
            <a:r>
              <a:rPr lang="en-US" dirty="0" smtClean="0"/>
              <a:t>Think of a process as a program </a:t>
            </a:r>
            <a:r>
              <a:rPr lang="en-US" dirty="0"/>
              <a:t>being executed</a:t>
            </a:r>
            <a:endParaRPr lang="en-US" dirty="0" smtClean="0"/>
          </a:p>
          <a:p>
            <a:pPr marL="438150" lvl="1"/>
            <a:r>
              <a:rPr lang="en-US" dirty="0" smtClean="0"/>
              <a:t>So, a program </a:t>
            </a:r>
            <a:r>
              <a:rPr lang="en-US" dirty="0"/>
              <a:t>can clobber its own data, but not that of </a:t>
            </a:r>
            <a:r>
              <a:rPr lang="en-US" dirty="0" smtClean="0"/>
              <a:t>others</a:t>
            </a: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683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16025</TotalTime>
  <Words>5501</Words>
  <Application>Microsoft Office PowerPoint</Application>
  <PresentationFormat>全屏显示(4:3)</PresentationFormat>
  <Paragraphs>1790</Paragraphs>
  <Slides>64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93" baseType="lpstr">
      <vt:lpstr>Gill Sans</vt:lpstr>
      <vt:lpstr>MingLiU</vt:lpstr>
      <vt:lpstr>Monaco</vt:lpstr>
      <vt:lpstr>Monotype Sorts</vt:lpstr>
      <vt:lpstr>ＭＳ Ｐゴシック</vt:lpstr>
      <vt:lpstr>Zapf Dingbats</vt:lpstr>
      <vt:lpstr>ヒラギノ角ゴ ProN W3</vt:lpstr>
      <vt:lpstr>黑体</vt:lpstr>
      <vt:lpstr>楷体_GB2312</vt:lpstr>
      <vt:lpstr>宋体</vt:lpstr>
      <vt:lpstr>微软雅黑</vt:lpstr>
      <vt:lpstr>Arial</vt:lpstr>
      <vt:lpstr>Arial Narrow</vt:lpstr>
      <vt:lpstr>Arial Narrow Bold</vt:lpstr>
      <vt:lpstr>Calibri</vt:lpstr>
      <vt:lpstr>Calibri Bold</vt:lpstr>
      <vt:lpstr>Cambria Math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Equation</vt:lpstr>
      <vt:lpstr>Document</vt:lpstr>
      <vt:lpstr>Bits, Bytes and Integers – Part 1  15-213/18-213/15-513: Introduction to Computer Systems 2nd Lecture,  Aug. 31, 2017</vt:lpstr>
      <vt:lpstr>数据的表示和运算(chapter2,课件2-4)</vt:lpstr>
      <vt:lpstr>数据的表示和运算</vt:lpstr>
      <vt:lpstr>Today: Bits, Bytes, and Integers</vt:lpstr>
      <vt:lpstr>Everything is bits</vt:lpstr>
      <vt:lpstr>For example, can count in binary</vt:lpstr>
      <vt:lpstr>Encoding Byte Values</vt:lpstr>
      <vt:lpstr>数据量的度量单位</vt:lpstr>
      <vt:lpstr>Byte-Oriented Memory Organization</vt:lpstr>
      <vt:lpstr>数据的基本宽度</vt:lpstr>
      <vt:lpstr>Machine Words</vt:lpstr>
      <vt:lpstr>Word-Oriented Memory Organization</vt:lpstr>
      <vt:lpstr>Example Data Representations</vt:lpstr>
      <vt:lpstr>数据的存储和排列顺序</vt:lpstr>
      <vt:lpstr>Representing Integers</vt:lpstr>
      <vt:lpstr>BIG Endian versus Little Endian </vt:lpstr>
      <vt:lpstr>PowerPoint 演示文稿</vt:lpstr>
      <vt:lpstr>PowerPoint 演示文稿</vt:lpstr>
      <vt:lpstr>Alignment(对齐)</vt:lpstr>
      <vt:lpstr>Alignment(对齐)</vt:lpstr>
      <vt:lpstr>Alignment(对齐) 举例</vt:lpstr>
      <vt:lpstr>Today: Bits, Bytes, and Integers</vt:lpstr>
      <vt:lpstr>PowerPoint 演示文稿</vt:lpstr>
      <vt:lpstr>Boolean Algebra</vt:lpstr>
      <vt:lpstr>General Boolean Algebras</vt:lpstr>
      <vt:lpstr>Example: Representing &amp; Manipulating Sets</vt:lpstr>
      <vt:lpstr>Bit-Level Operations in C</vt:lpstr>
      <vt:lpstr>Bit-Level Operations in C</vt:lpstr>
      <vt:lpstr>Contrast: Logic Operations in C</vt:lpstr>
      <vt:lpstr>Shift Operations</vt:lpstr>
      <vt:lpstr>PowerPoint 演示文稿</vt:lpstr>
      <vt:lpstr>PowerPoint 演示文稿</vt:lpstr>
      <vt:lpstr>汉字及国际字符的编码表示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补码↔无符号数</vt:lpstr>
      <vt:lpstr>Signed vs. Unsigned in C</vt:lpstr>
      <vt:lpstr>Casting Surprises</vt:lpstr>
      <vt:lpstr>C语言程序中的整数</vt:lpstr>
      <vt:lpstr>C语言程序中的整数</vt:lpstr>
      <vt:lpstr>C语言程序中的整数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举例</vt:lpstr>
      <vt:lpstr>Summary: Expanding, Truncating: Basic Rules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Windows 用户</cp:lastModifiedBy>
  <cp:revision>211</cp:revision>
  <cp:lastPrinted>2017-08-31T16:02:16Z</cp:lastPrinted>
  <dcterms:created xsi:type="dcterms:W3CDTF">2012-09-04T17:29:26Z</dcterms:created>
  <dcterms:modified xsi:type="dcterms:W3CDTF">2019-09-18T06:58:53Z</dcterms:modified>
</cp:coreProperties>
</file>