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2" r:id="rId2"/>
    <p:sldMasterId id="2147483664" r:id="rId3"/>
  </p:sldMasterIdLst>
  <p:notesMasterIdLst>
    <p:notesMasterId r:id="rId52"/>
  </p:notesMasterIdLst>
  <p:handoutMasterIdLst>
    <p:handoutMasterId r:id="rId53"/>
  </p:handoutMasterIdLst>
  <p:sldIdLst>
    <p:sldId id="542" r:id="rId4"/>
    <p:sldId id="687" r:id="rId5"/>
    <p:sldId id="728" r:id="rId6"/>
    <p:sldId id="724" r:id="rId7"/>
    <p:sldId id="725" r:id="rId8"/>
    <p:sldId id="711" r:id="rId9"/>
    <p:sldId id="729" r:id="rId10"/>
    <p:sldId id="730" r:id="rId11"/>
    <p:sldId id="611" r:id="rId12"/>
    <p:sldId id="612" r:id="rId13"/>
    <p:sldId id="613" r:id="rId14"/>
    <p:sldId id="615" r:id="rId15"/>
    <p:sldId id="616" r:id="rId16"/>
    <p:sldId id="617" r:id="rId17"/>
    <p:sldId id="727" r:id="rId18"/>
    <p:sldId id="731" r:id="rId19"/>
    <p:sldId id="732" r:id="rId20"/>
    <p:sldId id="733" r:id="rId21"/>
    <p:sldId id="734" r:id="rId22"/>
    <p:sldId id="620" r:id="rId23"/>
    <p:sldId id="621" r:id="rId24"/>
    <p:sldId id="625" r:id="rId25"/>
    <p:sldId id="735" r:id="rId26"/>
    <p:sldId id="736" r:id="rId27"/>
    <p:sldId id="737" r:id="rId28"/>
    <p:sldId id="738" r:id="rId29"/>
    <p:sldId id="739" r:id="rId30"/>
    <p:sldId id="626" r:id="rId31"/>
    <p:sldId id="740" r:id="rId32"/>
    <p:sldId id="628" r:id="rId33"/>
    <p:sldId id="715" r:id="rId34"/>
    <p:sldId id="716" r:id="rId35"/>
    <p:sldId id="717" r:id="rId36"/>
    <p:sldId id="718" r:id="rId37"/>
    <p:sldId id="719" r:id="rId38"/>
    <p:sldId id="689" r:id="rId39"/>
    <p:sldId id="651" r:id="rId40"/>
    <p:sldId id="650" r:id="rId41"/>
    <p:sldId id="707" r:id="rId42"/>
    <p:sldId id="708" r:id="rId43"/>
    <p:sldId id="688" r:id="rId44"/>
    <p:sldId id="666" r:id="rId45"/>
    <p:sldId id="667" r:id="rId46"/>
    <p:sldId id="669" r:id="rId47"/>
    <p:sldId id="705" r:id="rId48"/>
    <p:sldId id="665" r:id="rId49"/>
    <p:sldId id="636" r:id="rId50"/>
    <p:sldId id="713" r:id="rId51"/>
  </p:sldIdLst>
  <p:sldSz cx="9144000" cy="6858000" type="screen4x3"/>
  <p:notesSz cx="7302500" cy="9586913"/>
  <p:custDataLst>
    <p:tags r:id="rId54"/>
  </p:custDataLst>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E0F4E3"/>
    <a:srgbClr val="E0E0E0"/>
    <a:srgbClr val="E3E4E6"/>
    <a:srgbClr val="FFFF99"/>
    <a:srgbClr val="FF9999"/>
    <a:srgbClr val="EFBFBF"/>
    <a:srgbClr val="A8E799"/>
    <a:srgbClr val="CDF1C5"/>
    <a:srgbClr val="F1C7C7"/>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6" autoAdjust="0"/>
    <p:restoredTop sz="93380" autoAdjust="0"/>
  </p:normalViewPr>
  <p:slideViewPr>
    <p:cSldViewPr snapToObjects="1">
      <p:cViewPr varScale="1">
        <p:scale>
          <a:sx n="82" d="100"/>
          <a:sy n="82" d="100"/>
        </p:scale>
        <p:origin x="1555"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0" d="100"/>
          <a:sy n="70" d="100"/>
        </p:scale>
        <p:origin x="-2384" y="-120"/>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263650" y="725488"/>
            <a:ext cx="4776788" cy="3582987"/>
          </a:xfrm>
        </p:spPr>
      </p:sp>
      <p:sp>
        <p:nvSpPr>
          <p:cNvPr id="7577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263650" y="725488"/>
            <a:ext cx="4776788" cy="3582987"/>
          </a:xfrm>
        </p:spPr>
      </p:sp>
      <p:sp>
        <p:nvSpPr>
          <p:cNvPr id="7782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263650" y="725488"/>
            <a:ext cx="4776788" cy="3582987"/>
          </a:xfrm>
        </p:spPr>
      </p:sp>
      <p:sp>
        <p:nvSpPr>
          <p:cNvPr id="7885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263650" y="725488"/>
            <a:ext cx="4776788" cy="3582987"/>
          </a:xfrm>
        </p:spPr>
      </p:sp>
      <p:sp>
        <p:nvSpPr>
          <p:cNvPr id="7987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263650" y="725488"/>
            <a:ext cx="4776788" cy="3582987"/>
          </a:xfrm>
        </p:spPr>
      </p:sp>
      <p:sp>
        <p:nvSpPr>
          <p:cNvPr id="8089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1263650" y="725488"/>
            <a:ext cx="4776788" cy="3582987"/>
          </a:xfrm>
        </p:spPr>
      </p:sp>
      <p:sp>
        <p:nvSpPr>
          <p:cNvPr id="82947" name="Rectangle 3"/>
          <p:cNvSpPr>
            <a:spLocks noGrp="1" noChangeArrowheads="1"/>
          </p:cNvSpPr>
          <p:nvPr>
            <p:ph type="body" idx="1"/>
          </p:nvPr>
        </p:nvSpPr>
        <p:spPr>
          <a:xfrm>
            <a:off x="973033" y="4555686"/>
            <a:ext cx="5356434" cy="4313160"/>
          </a:xfrm>
          <a:noFill/>
          <a:ln w="9525"/>
        </p:spPr>
        <p:txBody>
          <a:bodyPr/>
          <a:lstStyle/>
          <a:p>
            <a:r>
              <a:rPr lang="en-US" dirty="0" smtClean="0"/>
              <a:t>Here</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263650" y="725488"/>
            <a:ext cx="4776788" cy="3582987"/>
          </a:xfrm>
        </p:spPr>
      </p:sp>
      <p:sp>
        <p:nvSpPr>
          <p:cNvPr id="8397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263650" y="725488"/>
            <a:ext cx="4776788" cy="3582987"/>
          </a:xfrm>
        </p:spPr>
      </p:sp>
      <p:sp>
        <p:nvSpPr>
          <p:cNvPr id="8806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63650" y="725488"/>
            <a:ext cx="4776788" cy="3582987"/>
          </a:xfrm>
        </p:spPr>
      </p:sp>
      <p:sp>
        <p:nvSpPr>
          <p:cNvPr id="8909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263650" y="725488"/>
            <a:ext cx="4776788" cy="3582987"/>
          </a:xfrm>
        </p:spPr>
      </p:sp>
      <p:sp>
        <p:nvSpPr>
          <p:cNvPr id="9113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263650" y="725488"/>
            <a:ext cx="4776788" cy="3582987"/>
          </a:xfrm>
        </p:spPr>
      </p:sp>
      <p:sp>
        <p:nvSpPr>
          <p:cNvPr id="9318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263650" y="725488"/>
            <a:ext cx="4776788" cy="3582987"/>
          </a:xfrm>
        </p:spPr>
      </p:sp>
      <p:sp>
        <p:nvSpPr>
          <p:cNvPr id="94211" name="Rectangle 3"/>
          <p:cNvSpPr>
            <a:spLocks noGrp="1" noChangeArrowheads="1"/>
          </p:cNvSpPr>
          <p:nvPr>
            <p:ph type="body" idx="1"/>
          </p:nvPr>
        </p:nvSpPr>
        <p:spPr>
          <a:xfrm>
            <a:off x="973033" y="4555686"/>
            <a:ext cx="5356434" cy="4313160"/>
          </a:xfrm>
          <a:noFill/>
          <a:ln w="9525"/>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63650" y="725488"/>
            <a:ext cx="4776788" cy="3582987"/>
          </a:xfrm>
        </p:spPr>
      </p:sp>
      <p:sp>
        <p:nvSpPr>
          <p:cNvPr id="9523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263650" y="725488"/>
            <a:ext cx="4776788" cy="3582987"/>
          </a:xfrm>
        </p:spPr>
      </p:sp>
      <p:sp>
        <p:nvSpPr>
          <p:cNvPr id="71683"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63650" y="725488"/>
            <a:ext cx="4776788" cy="3582987"/>
          </a:xfrm>
        </p:spPr>
      </p:sp>
      <p:sp>
        <p:nvSpPr>
          <p:cNvPr id="7270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41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263650" y="725488"/>
            <a:ext cx="4776788" cy="3582987"/>
          </a:xfrm>
        </p:spPr>
      </p:sp>
      <p:sp>
        <p:nvSpPr>
          <p:cNvPr id="99331" name="Rectangle 3"/>
          <p:cNvSpPr>
            <a:spLocks noGrp="1" noChangeArrowheads="1"/>
          </p:cNvSpPr>
          <p:nvPr>
            <p:ph type="body" idx="1"/>
          </p:nvPr>
        </p:nvSpPr>
        <p:spPr>
          <a:xfrm>
            <a:off x="973033" y="4555686"/>
            <a:ext cx="5356434" cy="4313160"/>
          </a:xfrm>
          <a:noFill/>
          <a:ln w="9525"/>
        </p:spPr>
        <p:txBody>
          <a:bodyPr/>
          <a:lstStyle/>
          <a:p>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p:spPr>
      </p:sp>
      <p:sp>
        <p:nvSpPr>
          <p:cNvPr id="57347"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263650" y="725488"/>
            <a:ext cx="4776788" cy="3582987"/>
          </a:xfrm>
        </p:spPr>
      </p:sp>
      <p:sp>
        <p:nvSpPr>
          <p:cNvPr id="73731"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63650" y="725488"/>
            <a:ext cx="4776788" cy="3582987"/>
          </a:xfrm>
        </p:spPr>
      </p:sp>
      <p:sp>
        <p:nvSpPr>
          <p:cNvPr id="74755" name="Rectangle 3"/>
          <p:cNvSpPr>
            <a:spLocks noGrp="1" noChangeArrowheads="1"/>
          </p:cNvSpPr>
          <p:nvPr>
            <p:ph type="body" idx="1"/>
          </p:nvPr>
        </p:nvSpPr>
        <p:spPr>
          <a:xfrm>
            <a:off x="973033" y="4555686"/>
            <a:ext cx="5356434" cy="4313160"/>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ln>
          <a:effectLst/>
        </p:spPr>
        <p:txBody>
          <a:bodyPr>
            <a:spAutoFit/>
          </a:bodyPr>
          <a:lstStyle/>
          <a:p>
            <a:pPr>
              <a:defRPr/>
            </a:pPr>
            <a:r>
              <a:rPr lang="en-US" sz="1200" dirty="0">
                <a:solidFill>
                  <a:schemeClr val="bg1"/>
                </a:solidFill>
                <a:latin typeface="Times New Roman" panose="02020603050405020304"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MS PGothic" panose="020B0600070205080204" pitchFamily="-96" charset="-128"/>
                <a:cs typeface="MS PGothic" panose="020B0600070205080204" pitchFamily="-96" charset="-128"/>
              </a:r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mj-ea"/>
          <a:cs typeface="+mj-cs"/>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381000" y="254000"/>
            <a:ext cx="8382000" cy="1092200"/>
          </a:xfrm>
          <a:prstGeom prst="rect">
            <a:avLst/>
          </a:prstGeom>
          <a:noFill/>
          <a:ln w="9525">
            <a:noFill/>
            <a:miter lim="800000"/>
          </a:ln>
        </p:spPr>
        <p:txBody>
          <a:bodyPr vert="horz" wrap="square" lIns="38100" tIns="38100" rIns="38100" bIns="38100" numCol="1" anchor="ctr" anchorCtr="0" compatLnSpc="1"/>
          <a:lstStyle/>
          <a:p>
            <a:pPr lvl="0"/>
            <a:r>
              <a:rPr lang="en-US">
                <a:sym typeface="Calibri Bold" charset="0"/>
              </a:rPr>
              <a:t>Click to edit Master title style</a:t>
            </a:r>
          </a:p>
        </p:txBody>
      </p:sp>
      <p:sp>
        <p:nvSpPr>
          <p:cNvPr id="13315" name="Rectangle 2"/>
          <p:cNvSpPr>
            <a:spLocks noGrp="1" noChangeArrowheads="1"/>
          </p:cNvSpPr>
          <p:nvPr>
            <p:ph type="body" idx="1"/>
          </p:nvPr>
        </p:nvSpPr>
        <p:spPr bwMode="auto">
          <a:xfrm>
            <a:off x="381000" y="1397000"/>
            <a:ext cx="8382000" cy="5435600"/>
          </a:xfrm>
          <a:prstGeom prst="rect">
            <a:avLst/>
          </a:prstGeom>
          <a:noFill/>
          <a:ln w="9525">
            <a:noFill/>
            <a:miter lim="800000"/>
          </a:ln>
        </p:spPr>
        <p:txBody>
          <a:bodyPr vert="horz" wrap="square" lIns="38100" tIns="38100" rIns="38100" bIns="38100" numCol="1" anchor="t" anchorCtr="0" compatLnSpc="1"/>
          <a:lstStyle/>
          <a:p>
            <a:pPr lvl="0"/>
            <a:r>
              <a:rPr lang="en-US">
                <a:sym typeface="Calibri Bold" charset="0"/>
              </a:rPr>
              <a:t>Click to edit Master text styles</a:t>
            </a:r>
          </a:p>
          <a:p>
            <a:pPr lvl="1"/>
            <a:r>
              <a:rPr lang="en-US">
                <a:sym typeface="Calibri" panose="020F0502020204030204" pitchFamily="34" charset="0"/>
              </a:rPr>
              <a:t>Second level</a:t>
            </a:r>
          </a:p>
          <a:p>
            <a:pPr lvl="2"/>
            <a:r>
              <a:rPr lang="en-US">
                <a:sym typeface="Calibri" panose="020F0502020204030204" pitchFamily="34" charset="0"/>
              </a:rPr>
              <a:t>Third level</a:t>
            </a:r>
          </a:p>
          <a:p>
            <a:pPr lvl="3"/>
            <a:r>
              <a:rPr lang="en-US">
                <a:sym typeface="Calibri" panose="020F0502020204030204" pitchFamily="34" charset="0"/>
              </a:rPr>
              <a:t>Fourth level</a:t>
            </a:r>
          </a:p>
          <a:p>
            <a:pPr lvl="4"/>
            <a:r>
              <a:rPr lang="en-US">
                <a:sym typeface="Calibri" panose="020F0502020204030204" pitchFamily="34" charset="0"/>
              </a:rPr>
              <a:t>Fifth level</a:t>
            </a:r>
          </a:p>
        </p:txBody>
      </p:sp>
    </p:spTree>
  </p:cSld>
  <p:clrMap bg1="lt1" tx1="dk1" bg2="lt2" tx2="dk2" accent1="accent1" accent2="accent2" accent3="accent3" accent4="accent4" accent5="accent5" accent6="accent6" hlink="hlink" folHlink="folHlink"/>
  <p:sldLayoutIdLst>
    <p:sldLayoutId id="2147483663"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eaLnBrk="0" fontAlgn="base" hangingPunct="0">
        <a:spcBef>
          <a:spcPts val="600"/>
        </a:spcBef>
        <a:spcAft>
          <a:spcPct val="0"/>
        </a:spcAft>
        <a:buClr>
          <a:srgbClr val="990000"/>
        </a:buClr>
        <a:buSzPct val="60000"/>
        <a:buFont typeface="Wingdings 2" panose="05020102010507070707" pitchFamily="18" charset="2"/>
        <a:buChar char="¢"/>
        <a:defRPr sz="2400">
          <a:solidFill>
            <a:schemeClr val="tx1"/>
          </a:solidFill>
          <a:latin typeface="+mn-lt"/>
          <a:ea typeface="+mn-ea"/>
          <a:cs typeface="+mn-cs"/>
          <a:sym typeface="Calibri Bold" charset="0"/>
        </a:defRPr>
      </a:lvl1pPr>
      <a:lvl2pPr marL="514350" indent="-234950" algn="l" rtl="0" eaLnBrk="0" fontAlgn="base" hangingPunct="0">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2pPr>
      <a:lvl3pPr marL="800100" indent="-203200" algn="l" rtl="0" eaLnBrk="0" fontAlgn="base" hangingPunct="0">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3pPr>
      <a:lvl4pPr marL="1143000" indent="-228600" algn="l" rtl="0" eaLnBrk="0" fontAlgn="base" hangingPunct="0">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4pPr>
      <a:lvl5pPr marL="1460500" indent="-228600" algn="l" rtl="0" eaLnBrk="0" fontAlgn="base" hangingPunct="0">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5pPr>
      <a:lvl6pPr marL="19177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6pPr>
      <a:lvl7pPr marL="23749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7pPr>
      <a:lvl8pPr marL="28321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8pPr>
      <a:lvl9pPr marL="32893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357188" y="50800"/>
            <a:ext cx="7591425" cy="1549400"/>
          </a:xfrm>
          <a:prstGeom prst="rect">
            <a:avLst/>
          </a:prstGeom>
          <a:noFill/>
          <a:ln w="9525">
            <a:noFill/>
            <a:miter lim="800000"/>
          </a:ln>
        </p:spPr>
        <p:txBody>
          <a:bodyPr vert="horz" wrap="square" lIns="38100" tIns="38100" rIns="38100" bIns="38100" numCol="1" anchor="ctr" anchorCtr="0" compatLnSpc="1"/>
          <a:lstStyle/>
          <a:p>
            <a:pPr lvl="0"/>
            <a:r>
              <a:rPr lang="en-US">
                <a:sym typeface="Calibri Bold" charset="0"/>
              </a:rPr>
              <a:t>Click to edit Master title style</a:t>
            </a:r>
          </a:p>
        </p:txBody>
      </p:sp>
    </p:spTree>
  </p:cSld>
  <p:clrMap bg1="lt1" tx1="dk1" bg2="lt2" tx2="dk2" accent1="accent1" accent2="accent2" accent3="accent3" accent4="accent4" accent5="accent5" accent6="accent6" hlink="hlink" folHlink="folHlink"/>
  <p:sldLayoutIdLst>
    <p:sldLayoutId id="2147483665" r:id="rId1"/>
  </p:sldLayoutIdLst>
  <p:transition/>
  <p:txStyles>
    <p:titleStyle>
      <a:lvl1pPr algn="l" rtl="0" eaLnBrk="0" fontAlgn="base" hangingPunct="0">
        <a:spcBef>
          <a:spcPct val="0"/>
        </a:spcBef>
        <a:spcAft>
          <a:spcPct val="0"/>
        </a:spcAft>
        <a:defRPr sz="3600">
          <a:solidFill>
            <a:schemeClr val="tx1"/>
          </a:solidFill>
          <a:latin typeface="+mj-lt"/>
          <a:ea typeface="+mj-ea"/>
          <a:cs typeface="+mj-cs"/>
          <a:sym typeface="Calibri Bold" charset="0"/>
        </a:defRPr>
      </a:lvl1pPr>
      <a:lvl2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eaLnBrk="0" fontAlgn="base" hangingPunct="0">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342900" indent="-342900" algn="l" rtl="0" eaLnBrk="0" fontAlgn="base" hangingPunct="0">
        <a:spcBef>
          <a:spcPts val="600"/>
        </a:spcBef>
        <a:spcAft>
          <a:spcPct val="0"/>
        </a:spcAft>
        <a:buClr>
          <a:srgbClr val="990000"/>
        </a:buClr>
        <a:buSzPct val="60000"/>
        <a:buFont typeface="Wingdings 2" panose="05020102010507070707" pitchFamily="18" charset="2"/>
        <a:buChar char="¢"/>
        <a:defRPr sz="2400">
          <a:solidFill>
            <a:schemeClr val="tx1"/>
          </a:solidFill>
          <a:latin typeface="+mn-lt"/>
          <a:ea typeface="+mn-ea"/>
          <a:cs typeface="+mn-cs"/>
          <a:sym typeface="Calibri Bold" charset="0"/>
        </a:defRPr>
      </a:lvl1pPr>
      <a:lvl2pPr marL="742950" indent="-285750" algn="l" rtl="0" eaLnBrk="0" fontAlgn="base" hangingPunct="0">
        <a:spcBef>
          <a:spcPts val="5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2pPr>
      <a:lvl3pPr marL="1143000" indent="-228600" algn="l" rtl="0" eaLnBrk="0" fontAlgn="base" hangingPunct="0">
        <a:spcBef>
          <a:spcPts val="500"/>
        </a:spcBef>
        <a:spcAft>
          <a:spcPct val="0"/>
        </a:spcAft>
        <a:buClr>
          <a:srgbClr val="000000"/>
        </a:buClr>
        <a:buSzPct val="80000"/>
        <a:buFont typeface="Wingdings" panose="05000000000000000000" pitchFamily="2" charset="2"/>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3pPr>
      <a:lvl4pPr marL="1600200" indent="-228600" algn="l" rtl="0" eaLnBrk="0" fontAlgn="base" hangingPunct="0">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4pPr>
      <a:lvl5pPr marL="2057400" indent="-228600" algn="l" rtl="0" eaLnBrk="0" fontAlgn="base" hangingPunct="0">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5pPr>
      <a:lvl6pPr marL="25146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6pPr>
      <a:lvl7pPr marL="29718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7pPr>
      <a:lvl8pPr marL="34290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8pPr>
      <a:lvl9pPr marL="3886200" indent="-228600" algn="l" rtl="0" fontAlgn="base">
        <a:spcBef>
          <a:spcPts val="500"/>
        </a:spcBef>
        <a:spcAft>
          <a:spcPct val="0"/>
        </a:spcAft>
        <a:buClr>
          <a:srgbClr val="000000"/>
        </a:buClr>
        <a:buSzPct val="100000"/>
        <a:buFont typeface="Calibri" panose="020F0502020204030204" pitchFamily="34" charset="0"/>
        <a:buChar char="»"/>
        <a:defRPr sz="2000">
          <a:solidFill>
            <a:schemeClr val="tx1"/>
          </a:solidFill>
          <a:latin typeface="Calibri" panose="020F0502020204030204" pitchFamily="34" charset="0"/>
          <a:ea typeface="ヒラギノ角ゴ ProN W3" charset="-128"/>
          <a:cs typeface="ヒラギノ角ゴ ProN W3" charset="-128"/>
          <a:sym typeface="Calibri" panose="020F050202020403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e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hyperlink" Target="https://upload.wikimedia.org/wikipedia/commons/archive/0/03/20080524210756!Green_check.svg"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470025"/>
          </a:xfrm>
        </p:spPr>
        <p:txBody>
          <a:bodyPr/>
          <a:lstStyle/>
          <a:p>
            <a:pPr marL="0" indent="0"/>
            <a:r>
              <a:rPr lang="en-US" dirty="0" smtClean="0"/>
              <a:t>Bits, Bytes, and Integers – Part 2</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3</a:t>
            </a:r>
            <a:r>
              <a:rPr lang="en-US" sz="2000" b="0" baseline="30000" dirty="0" smtClean="0"/>
              <a:t>rd</a:t>
            </a:r>
            <a:r>
              <a:rPr lang="en-US" sz="2000" b="0" dirty="0" smtClean="0"/>
              <a:t> Lecture, Sept. 5, 2017</a:t>
            </a:r>
          </a:p>
        </p:txBody>
      </p:sp>
      <p:sp>
        <p:nvSpPr>
          <p:cNvPr id="9219" name="Subtitle 2"/>
          <p:cNvSpPr>
            <a:spLocks noGrp="1"/>
          </p:cNvSpPr>
          <p:nvPr>
            <p:ph type="subTitle" idx="1"/>
          </p:nvPr>
        </p:nvSpPr>
        <p:spPr>
          <a:xfrm>
            <a:off x="685800" y="3886200"/>
            <a:ext cx="7678738" cy="1752600"/>
          </a:xfrm>
        </p:spPr>
        <p:txBody>
          <a:bodyPr/>
          <a:lstStyle/>
          <a:p>
            <a:r>
              <a:rPr lang="en-US" b="1" dirty="0" smtClean="0"/>
              <a:t>Today’s Instructor:</a:t>
            </a:r>
            <a:r>
              <a:rPr lang="en-US" dirty="0" smtClean="0"/>
              <a:t> </a:t>
            </a:r>
          </a:p>
          <a:p>
            <a:r>
              <a:rPr lang="en-US" dirty="0" smtClean="0"/>
              <a:t>Randy Bryant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3733800" y="2012950"/>
          <a:ext cx="4560888" cy="3973513"/>
        </p:xfrm>
        <a:graphic>
          <a:graphicData uri="http://schemas.openxmlformats.org/presentationml/2006/ole">
            <mc:AlternateContent xmlns:mc="http://schemas.openxmlformats.org/markup-compatibility/2006">
              <mc:Choice xmlns:v="urn:schemas-microsoft-com:vml" Requires="v">
                <p:oleObj spid="_x0000_s65674" name="Chart" r:id="rId4" imgW="6149975" imgH="5360670" progId="Excel.Sheet.8">
                  <p:embed/>
                </p:oleObj>
              </mc:Choice>
              <mc:Fallback>
                <p:oleObj name="Chart" r:id="rId4" imgW="6149975" imgH="536067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12950"/>
                        <a:ext cx="4560888" cy="3973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0291" name="Rectangle 3"/>
          <p:cNvSpPr>
            <a:spLocks noGrp="1" noChangeArrowheads="1"/>
          </p:cNvSpPr>
          <p:nvPr>
            <p:ph type="title"/>
          </p:nvPr>
        </p:nvSpPr>
        <p:spPr>
          <a:xfrm>
            <a:off x="304800" y="609600"/>
            <a:ext cx="8839200" cy="555625"/>
          </a:xfrm>
        </p:spPr>
        <p:txBody>
          <a:bodyPr/>
          <a:lstStyle/>
          <a:p>
            <a:pPr eaLnBrk="1" hangingPunct="1">
              <a:defRPr/>
            </a:pPr>
            <a:r>
              <a:rPr lang="en-US" dirty="0" smtClean="0"/>
              <a:t>Visualizing (Mathematical) Integer Addition</a:t>
            </a:r>
          </a:p>
        </p:txBody>
      </p:sp>
      <p:sp>
        <p:nvSpPr>
          <p:cNvPr id="140292" name="Rectangle 4"/>
          <p:cNvSpPr>
            <a:spLocks noGrp="1" noChangeArrowheads="1"/>
          </p:cNvSpPr>
          <p:nvPr>
            <p:ph type="body" idx="1"/>
          </p:nvPr>
        </p:nvSpPr>
        <p:spPr>
          <a:xfrm>
            <a:off x="290513" y="1557338"/>
            <a:ext cx="3290887" cy="5224462"/>
          </a:xfrm>
        </p:spPr>
        <p:txBody>
          <a:bodyPr lIns="90487" tIns="44450" rIns="90487" bIns="44450"/>
          <a:lstStyle/>
          <a:p>
            <a:pPr marL="228600" indent="-228600" eaLnBrk="1" hangingPunct="1">
              <a:defRPr/>
            </a:pPr>
            <a:r>
              <a:rPr lang="en-US" smtClean="0"/>
              <a:t>Integer Addition</a:t>
            </a:r>
          </a:p>
          <a:p>
            <a:pPr marL="635000" lvl="1" indent="-228600" eaLnBrk="1" hangingPunct="1">
              <a:defRPr/>
            </a:pPr>
            <a:r>
              <a:rPr lang="en-US" smtClean="0"/>
              <a:t>4-bit integers </a:t>
            </a:r>
            <a:r>
              <a:rPr lang="en-US" i="1" smtClean="0"/>
              <a:t>u</a:t>
            </a:r>
            <a:r>
              <a:rPr lang="en-US" smtClean="0"/>
              <a:t>, </a:t>
            </a:r>
            <a:r>
              <a:rPr lang="en-US" i="1" smtClean="0"/>
              <a:t>v</a:t>
            </a:r>
            <a:endParaRPr lang="en-US" smtClean="0"/>
          </a:p>
          <a:p>
            <a:pPr marL="635000" lvl="1" indent="-228600" eaLnBrk="1" hangingPunct="1">
              <a:defRPr/>
            </a:pPr>
            <a:r>
              <a:rPr lang="en-US" smtClean="0"/>
              <a:t>Compute true sum Add</a:t>
            </a:r>
            <a:r>
              <a:rPr lang="en-US" baseline="-25000" smtClean="0"/>
              <a:t>4</a:t>
            </a:r>
            <a:r>
              <a:rPr lang="en-US" smtClean="0"/>
              <a:t>(</a:t>
            </a:r>
            <a:r>
              <a:rPr lang="en-US" i="1" smtClean="0"/>
              <a:t>u</a:t>
            </a:r>
            <a:r>
              <a:rPr lang="en-US" smtClean="0"/>
              <a:t> , </a:t>
            </a:r>
            <a:r>
              <a:rPr lang="en-US" i="1" smtClean="0"/>
              <a:t>v</a:t>
            </a:r>
            <a:r>
              <a:rPr lang="en-US" smtClean="0"/>
              <a:t>)</a:t>
            </a:r>
          </a:p>
          <a:p>
            <a:pPr marL="635000" lvl="1" indent="-228600" eaLnBrk="1" hangingPunct="1">
              <a:defRPr/>
            </a:pPr>
            <a:r>
              <a:rPr lang="en-US" smtClean="0"/>
              <a:t>Values increase linearly with </a:t>
            </a:r>
            <a:r>
              <a:rPr lang="en-US" i="1" smtClean="0"/>
              <a:t>u</a:t>
            </a:r>
            <a:r>
              <a:rPr lang="en-US" smtClean="0"/>
              <a:t> and </a:t>
            </a:r>
            <a:r>
              <a:rPr lang="en-US" i="1" smtClean="0"/>
              <a:t>v</a:t>
            </a:r>
          </a:p>
          <a:p>
            <a:pPr marL="635000" lvl="1" indent="-228600" eaLnBrk="1" hangingPunct="1">
              <a:defRPr/>
            </a:pPr>
            <a:r>
              <a:rPr lang="en-US" smtClean="0"/>
              <a:t>Forms planar surface</a:t>
            </a:r>
          </a:p>
        </p:txBody>
      </p:sp>
      <p:sp>
        <p:nvSpPr>
          <p:cNvPr id="8197" name="Rectangle 5"/>
          <p:cNvSpPr>
            <a:spLocks noChangeArrowheads="1"/>
          </p:cNvSpPr>
          <p:nvPr/>
        </p:nvSpPr>
        <p:spPr bwMode="auto">
          <a:xfrm>
            <a:off x="5257800" y="1555750"/>
            <a:ext cx="1553309" cy="459100"/>
          </a:xfrm>
          <a:prstGeom prst="rect">
            <a:avLst/>
          </a:prstGeom>
          <a:noFill/>
          <a:ln w="25400">
            <a:noFill/>
            <a:miter lim="800000"/>
          </a:ln>
        </p:spPr>
        <p:txBody>
          <a:bodyPr wrap="none" lIns="90487" tIns="44450" rIns="90487" bIns="44450">
            <a:spAutoFit/>
          </a:bodyPr>
          <a:lstStyle/>
          <a:p>
            <a:pPr>
              <a:spcBef>
                <a:spcPct val="30000"/>
              </a:spcBef>
            </a:pPr>
            <a:r>
              <a:rPr lang="en-US" dirty="0">
                <a:solidFill>
                  <a:schemeClr val="tx2"/>
                </a:solidFill>
                <a:latin typeface="Calibri" panose="020F0502020204030204" pitchFamily="34" charset="0"/>
              </a:rPr>
              <a:t>Add</a:t>
            </a:r>
            <a:r>
              <a:rPr lang="en-US" baseline="-25000" dirty="0">
                <a:solidFill>
                  <a:schemeClr val="tx2"/>
                </a:solidFill>
                <a:latin typeface="Calibri" panose="020F0502020204030204" pitchFamily="34" charset="0"/>
              </a:rPr>
              <a:t>4</a:t>
            </a:r>
            <a:r>
              <a:rPr lang="en-US" dirty="0">
                <a:solidFill>
                  <a:schemeClr val="tx2"/>
                </a:solidFill>
                <a:latin typeface="Calibri" panose="020F0502020204030204" pitchFamily="34" charset="0"/>
              </a:rPr>
              <a:t>(</a:t>
            </a:r>
            <a:r>
              <a:rPr lang="en-US" i="1" dirty="0">
                <a:solidFill>
                  <a:schemeClr val="tx2"/>
                </a:solidFill>
                <a:latin typeface="Calibri" panose="020F0502020204030204" pitchFamily="34" charset="0"/>
              </a:rPr>
              <a:t>u</a:t>
            </a:r>
            <a:r>
              <a:rPr lang="en-US" dirty="0">
                <a:solidFill>
                  <a:schemeClr val="tx2"/>
                </a:solidFill>
                <a:latin typeface="Calibri" panose="020F0502020204030204" pitchFamily="34" charset="0"/>
              </a:rPr>
              <a:t> , </a:t>
            </a:r>
            <a:r>
              <a:rPr lang="en-US" i="1" dirty="0">
                <a:solidFill>
                  <a:schemeClr val="tx2"/>
                </a:solidFill>
                <a:latin typeface="Calibri" panose="020F0502020204030204" pitchFamily="34" charset="0"/>
              </a:rPr>
              <a:t>v</a:t>
            </a:r>
            <a:r>
              <a:rPr lang="en-US" dirty="0">
                <a:solidFill>
                  <a:schemeClr val="tx2"/>
                </a:solidFill>
                <a:latin typeface="Calibri" panose="020F0502020204030204" pitchFamily="34" charset="0"/>
              </a:rPr>
              <a:t>)</a:t>
            </a:r>
          </a:p>
        </p:txBody>
      </p:sp>
      <p:sp>
        <p:nvSpPr>
          <p:cNvPr id="8198" name="Rectangle 6"/>
          <p:cNvSpPr>
            <a:spLocks noChangeArrowheads="1"/>
          </p:cNvSpPr>
          <p:nvPr/>
        </p:nvSpPr>
        <p:spPr bwMode="auto">
          <a:xfrm>
            <a:off x="4343400" y="5365750"/>
            <a:ext cx="344645"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u</a:t>
            </a:r>
          </a:p>
        </p:txBody>
      </p:sp>
      <p:sp>
        <p:nvSpPr>
          <p:cNvPr id="8199" name="Rectangle 7"/>
          <p:cNvSpPr>
            <a:spLocks noChangeArrowheads="1"/>
          </p:cNvSpPr>
          <p:nvPr/>
        </p:nvSpPr>
        <p:spPr bwMode="auto">
          <a:xfrm>
            <a:off x="7239000" y="4832350"/>
            <a:ext cx="327012"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v</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3810000" y="2241550"/>
          <a:ext cx="4560888" cy="3975100"/>
        </p:xfrm>
        <a:graphic>
          <a:graphicData uri="http://schemas.openxmlformats.org/presentationml/2006/ole">
            <mc:AlternateContent xmlns:mc="http://schemas.openxmlformats.org/markup-compatibility/2006">
              <mc:Choice xmlns:v="urn:schemas-microsoft-com:vml" Requires="v">
                <p:oleObj spid="_x0000_s66698" name="Chart" r:id="rId4" imgW="6149975" imgH="5360670" progId="Excel.Sheet.8">
                  <p:embed/>
                </p:oleObj>
              </mc:Choice>
              <mc:Fallback>
                <p:oleObj name="Chart" r:id="rId4" imgW="6149975" imgH="536067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24155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42339" name="Rectangle 3"/>
          <p:cNvSpPr>
            <a:spLocks noGrp="1" noChangeArrowheads="1"/>
          </p:cNvSpPr>
          <p:nvPr>
            <p:ph type="title"/>
          </p:nvPr>
        </p:nvSpPr>
        <p:spPr>
          <a:xfrm>
            <a:off x="304800" y="511175"/>
            <a:ext cx="7853363" cy="555625"/>
          </a:xfrm>
        </p:spPr>
        <p:txBody>
          <a:bodyPr/>
          <a:lstStyle/>
          <a:p>
            <a:pPr eaLnBrk="1" hangingPunct="1">
              <a:defRPr/>
            </a:pPr>
            <a:r>
              <a:rPr lang="en-US" smtClean="0"/>
              <a:t>Visualizing Unsigned Addition</a:t>
            </a:r>
          </a:p>
        </p:txBody>
      </p:sp>
      <p:sp>
        <p:nvSpPr>
          <p:cNvPr id="142340" name="Rectangle 4"/>
          <p:cNvSpPr>
            <a:spLocks noGrp="1" noChangeArrowheads="1"/>
          </p:cNvSpPr>
          <p:nvPr>
            <p:ph type="body" idx="1"/>
          </p:nvPr>
        </p:nvSpPr>
        <p:spPr>
          <a:xfrm>
            <a:off x="290513" y="1633538"/>
            <a:ext cx="3476625" cy="5224462"/>
          </a:xfrm>
        </p:spPr>
        <p:txBody>
          <a:bodyPr lIns="90487" tIns="44450" rIns="90487" bIns="44450"/>
          <a:lstStyle/>
          <a:p>
            <a:pPr eaLnBrk="1" hangingPunct="1">
              <a:defRPr/>
            </a:pPr>
            <a:r>
              <a:rPr lang="en-US" smtClean="0"/>
              <a:t>Wraps Around</a:t>
            </a:r>
          </a:p>
          <a:p>
            <a:pPr lvl="1" eaLnBrk="1" hangingPunct="1">
              <a:defRPr/>
            </a:pPr>
            <a:r>
              <a:rPr lang="en-US" smtClean="0"/>
              <a:t>If true sum ≥ 2</a:t>
            </a:r>
            <a:r>
              <a:rPr lang="en-US" i="1" baseline="30000" smtClean="0"/>
              <a:t>w</a:t>
            </a:r>
            <a:endParaRPr lang="en-US" smtClean="0"/>
          </a:p>
          <a:p>
            <a:pPr lvl="1" eaLnBrk="1" hangingPunct="1">
              <a:defRPr/>
            </a:pPr>
            <a:r>
              <a:rPr lang="en-US" smtClean="0"/>
              <a:t>At most once</a:t>
            </a:r>
          </a:p>
        </p:txBody>
      </p:sp>
      <p:grpSp>
        <p:nvGrpSpPr>
          <p:cNvPr id="2" name="Group 5"/>
          <p:cNvGrpSpPr/>
          <p:nvPr/>
        </p:nvGrpSpPr>
        <p:grpSpPr bwMode="auto">
          <a:xfrm>
            <a:off x="609600" y="3743325"/>
            <a:ext cx="2044699" cy="1830388"/>
            <a:chOff x="384" y="2098"/>
            <a:chExt cx="1288" cy="1153"/>
          </a:xfrm>
        </p:grpSpPr>
        <p:grpSp>
          <p:nvGrpSpPr>
            <p:cNvPr id="3" name="Group 6"/>
            <p:cNvGrpSpPr/>
            <p:nvPr/>
          </p:nvGrpSpPr>
          <p:grpSpPr bwMode="auto">
            <a:xfrm>
              <a:off x="776" y="2208"/>
              <a:ext cx="80" cy="864"/>
              <a:chOff x="776" y="2208"/>
              <a:chExt cx="80" cy="864"/>
            </a:xfrm>
          </p:grpSpPr>
          <p:sp>
            <p:nvSpPr>
              <p:cNvPr id="9240" name="Line 7"/>
              <p:cNvSpPr>
                <a:spLocks noChangeShapeType="1"/>
              </p:cNvSpPr>
              <p:nvPr/>
            </p:nvSpPr>
            <p:spPr bwMode="auto">
              <a:xfrm>
                <a:off x="816" y="2216"/>
                <a:ext cx="0" cy="848"/>
              </a:xfrm>
              <a:prstGeom prst="line">
                <a:avLst/>
              </a:prstGeom>
              <a:noFill/>
              <a:ln w="25400">
                <a:solidFill>
                  <a:schemeClr val="tx1"/>
                </a:solidFill>
                <a:round/>
              </a:ln>
            </p:spPr>
            <p:txBody>
              <a:bodyPr wrap="none" anchor="ctr"/>
              <a:lstStyle/>
              <a:p>
                <a:endParaRPr lang="en-US"/>
              </a:p>
            </p:txBody>
          </p:sp>
          <p:sp>
            <p:nvSpPr>
              <p:cNvPr id="9241" name="Line 8"/>
              <p:cNvSpPr>
                <a:spLocks noChangeShapeType="1"/>
              </p:cNvSpPr>
              <p:nvPr/>
            </p:nvSpPr>
            <p:spPr bwMode="auto">
              <a:xfrm>
                <a:off x="776" y="3072"/>
                <a:ext cx="80" cy="0"/>
              </a:xfrm>
              <a:prstGeom prst="line">
                <a:avLst/>
              </a:prstGeom>
              <a:noFill/>
              <a:ln w="25400">
                <a:solidFill>
                  <a:schemeClr val="tx1"/>
                </a:solidFill>
                <a:round/>
              </a:ln>
            </p:spPr>
            <p:txBody>
              <a:bodyPr wrap="none" anchor="ctr"/>
              <a:lstStyle/>
              <a:p>
                <a:endParaRPr lang="en-US"/>
              </a:p>
            </p:txBody>
          </p:sp>
          <p:sp>
            <p:nvSpPr>
              <p:cNvPr id="9242" name="Line 9"/>
              <p:cNvSpPr>
                <a:spLocks noChangeShapeType="1"/>
              </p:cNvSpPr>
              <p:nvPr/>
            </p:nvSpPr>
            <p:spPr bwMode="auto">
              <a:xfrm>
                <a:off x="776" y="2640"/>
                <a:ext cx="80" cy="0"/>
              </a:xfrm>
              <a:prstGeom prst="line">
                <a:avLst/>
              </a:prstGeom>
              <a:noFill/>
              <a:ln w="25400">
                <a:solidFill>
                  <a:schemeClr val="tx1"/>
                </a:solidFill>
                <a:round/>
              </a:ln>
            </p:spPr>
            <p:txBody>
              <a:bodyPr wrap="none" anchor="ctr"/>
              <a:lstStyle/>
              <a:p>
                <a:endParaRPr lang="en-US"/>
              </a:p>
            </p:txBody>
          </p:sp>
          <p:sp>
            <p:nvSpPr>
              <p:cNvPr id="9243" name="Line 10"/>
              <p:cNvSpPr>
                <a:spLocks noChangeShapeType="1"/>
              </p:cNvSpPr>
              <p:nvPr/>
            </p:nvSpPr>
            <p:spPr bwMode="auto">
              <a:xfrm>
                <a:off x="776" y="2208"/>
                <a:ext cx="80" cy="0"/>
              </a:xfrm>
              <a:prstGeom prst="line">
                <a:avLst/>
              </a:prstGeom>
              <a:noFill/>
              <a:ln w="25400">
                <a:solidFill>
                  <a:schemeClr val="tx1"/>
                </a:solidFill>
                <a:round/>
              </a:ln>
            </p:spPr>
            <p:txBody>
              <a:bodyPr wrap="none" anchor="ctr"/>
              <a:lstStyle/>
              <a:p>
                <a:endParaRPr lang="en-US"/>
              </a:p>
            </p:txBody>
          </p:sp>
        </p:grpSp>
        <p:grpSp>
          <p:nvGrpSpPr>
            <p:cNvPr id="4" name="Group 11"/>
            <p:cNvGrpSpPr/>
            <p:nvPr/>
          </p:nvGrpSpPr>
          <p:grpSpPr bwMode="auto">
            <a:xfrm>
              <a:off x="1592" y="2640"/>
              <a:ext cx="80" cy="432"/>
              <a:chOff x="1592" y="2640"/>
              <a:chExt cx="80" cy="432"/>
            </a:xfrm>
          </p:grpSpPr>
          <p:sp>
            <p:nvSpPr>
              <p:cNvPr id="9237" name="Line 12"/>
              <p:cNvSpPr>
                <a:spLocks noChangeShapeType="1"/>
              </p:cNvSpPr>
              <p:nvPr/>
            </p:nvSpPr>
            <p:spPr bwMode="auto">
              <a:xfrm>
                <a:off x="1632" y="2648"/>
                <a:ext cx="0" cy="416"/>
              </a:xfrm>
              <a:prstGeom prst="line">
                <a:avLst/>
              </a:prstGeom>
              <a:noFill/>
              <a:ln w="25400">
                <a:solidFill>
                  <a:schemeClr val="tx1"/>
                </a:solidFill>
                <a:round/>
              </a:ln>
            </p:spPr>
            <p:txBody>
              <a:bodyPr wrap="none" anchor="ctr"/>
              <a:lstStyle/>
              <a:p>
                <a:endParaRPr lang="en-US"/>
              </a:p>
            </p:txBody>
          </p:sp>
          <p:sp>
            <p:nvSpPr>
              <p:cNvPr id="9238" name="Line 13"/>
              <p:cNvSpPr>
                <a:spLocks noChangeShapeType="1"/>
              </p:cNvSpPr>
              <p:nvPr/>
            </p:nvSpPr>
            <p:spPr bwMode="auto">
              <a:xfrm>
                <a:off x="1592" y="3072"/>
                <a:ext cx="80" cy="0"/>
              </a:xfrm>
              <a:prstGeom prst="line">
                <a:avLst/>
              </a:prstGeom>
              <a:noFill/>
              <a:ln w="25400">
                <a:solidFill>
                  <a:schemeClr val="tx1"/>
                </a:solidFill>
                <a:round/>
              </a:ln>
            </p:spPr>
            <p:txBody>
              <a:bodyPr wrap="none" anchor="ctr"/>
              <a:lstStyle/>
              <a:p>
                <a:endParaRPr lang="en-US"/>
              </a:p>
            </p:txBody>
          </p:sp>
          <p:sp>
            <p:nvSpPr>
              <p:cNvPr id="9239" name="Line 14"/>
              <p:cNvSpPr>
                <a:spLocks noChangeShapeType="1"/>
              </p:cNvSpPr>
              <p:nvPr/>
            </p:nvSpPr>
            <p:spPr bwMode="auto">
              <a:xfrm>
                <a:off x="1592" y="2640"/>
                <a:ext cx="80" cy="0"/>
              </a:xfrm>
              <a:prstGeom prst="line">
                <a:avLst/>
              </a:prstGeom>
              <a:noFill/>
              <a:ln w="25400">
                <a:solidFill>
                  <a:schemeClr val="tx1"/>
                </a:solidFill>
                <a:round/>
              </a:ln>
            </p:spPr>
            <p:txBody>
              <a:bodyPr wrap="none" anchor="ctr"/>
              <a:lstStyle/>
              <a:p>
                <a:endParaRPr lang="en-US"/>
              </a:p>
            </p:txBody>
          </p:sp>
        </p:grpSp>
        <p:sp>
          <p:nvSpPr>
            <p:cNvPr id="9232" name="Line 15"/>
            <p:cNvSpPr>
              <a:spLocks noChangeShapeType="1"/>
            </p:cNvSpPr>
            <p:nvPr/>
          </p:nvSpPr>
          <p:spPr bwMode="auto">
            <a:xfrm>
              <a:off x="920" y="2880"/>
              <a:ext cx="608" cy="0"/>
            </a:xfrm>
            <a:prstGeom prst="line">
              <a:avLst/>
            </a:prstGeom>
            <a:noFill/>
            <a:ln w="25400">
              <a:solidFill>
                <a:schemeClr val="tx1"/>
              </a:solidFill>
              <a:round/>
              <a:tailEnd type="triangle" w="med" len="med"/>
            </a:ln>
          </p:spPr>
          <p:txBody>
            <a:bodyPr wrap="none" anchor="ctr"/>
            <a:lstStyle/>
            <a:p>
              <a:endParaRPr lang="en-US"/>
            </a:p>
          </p:txBody>
        </p:sp>
        <p:sp>
          <p:nvSpPr>
            <p:cNvPr id="9233" name="Freeform 16"/>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tailEnd type="triangle" w="med" len="med"/>
            </a:ln>
          </p:spPr>
          <p:txBody>
            <a:bodyPr/>
            <a:lstStyle/>
            <a:p>
              <a:endParaRPr lang="en-US"/>
            </a:p>
          </p:txBody>
        </p:sp>
        <p:sp>
          <p:nvSpPr>
            <p:cNvPr id="9234" name="Rectangle 17"/>
            <p:cNvSpPr>
              <a:spLocks noChangeArrowheads="1"/>
            </p:cNvSpPr>
            <p:nvPr/>
          </p:nvSpPr>
          <p:spPr bwMode="auto">
            <a:xfrm>
              <a:off x="384" y="2962"/>
              <a:ext cx="213" cy="289"/>
            </a:xfrm>
            <a:prstGeom prst="rect">
              <a:avLst/>
            </a:prstGeom>
            <a:noFill/>
            <a:ln w="25400">
              <a:noFill/>
              <a:miter lim="800000"/>
            </a:ln>
          </p:spPr>
          <p:txBody>
            <a:bodyPr wrap="none" lIns="90487" tIns="44450" rIns="90487" bIns="44450">
              <a:spAutoFit/>
            </a:bodyPr>
            <a:lstStyle/>
            <a:p>
              <a:pPr>
                <a:lnSpc>
                  <a:spcPct val="100000"/>
                </a:lnSpc>
              </a:pPr>
              <a:r>
                <a:rPr lang="en-US" b="0" dirty="0">
                  <a:latin typeface="Calibri" panose="020F0502020204030204" pitchFamily="34" charset="0"/>
                </a:rPr>
                <a:t>0</a:t>
              </a:r>
            </a:p>
          </p:txBody>
        </p:sp>
        <p:sp>
          <p:nvSpPr>
            <p:cNvPr id="9235" name="Rectangle 18"/>
            <p:cNvSpPr>
              <a:spLocks noChangeArrowheads="1"/>
            </p:cNvSpPr>
            <p:nvPr/>
          </p:nvSpPr>
          <p:spPr bwMode="auto">
            <a:xfrm>
              <a:off x="384" y="2530"/>
              <a:ext cx="306" cy="289"/>
            </a:xfrm>
            <a:prstGeom prst="rect">
              <a:avLst/>
            </a:prstGeom>
            <a:noFill/>
            <a:ln w="25400">
              <a:noFill/>
              <a:miter lim="800000"/>
            </a:ln>
          </p:spPr>
          <p:txBody>
            <a:bodyPr wrap="none" lIns="90487" tIns="44450" rIns="90487" bIns="44450">
              <a:spAutoFit/>
            </a:bodyPr>
            <a:lstStyle/>
            <a:p>
              <a:pPr>
                <a:lnSpc>
                  <a:spcPct val="100000"/>
                </a:lnSpc>
              </a:pPr>
              <a:r>
                <a:rPr lang="en-US" b="0" dirty="0">
                  <a:latin typeface="Calibri" panose="020F0502020204030204" pitchFamily="34" charset="0"/>
                </a:rPr>
                <a:t>2</a:t>
              </a:r>
              <a:r>
                <a:rPr lang="en-US" b="0" i="1" baseline="30000" dirty="0">
                  <a:latin typeface="Calibri" panose="020F0502020204030204" pitchFamily="34" charset="0"/>
                </a:rPr>
                <a:t>w</a:t>
              </a:r>
            </a:p>
          </p:txBody>
        </p:sp>
        <p:sp>
          <p:nvSpPr>
            <p:cNvPr id="9236" name="Rectangle 19"/>
            <p:cNvSpPr>
              <a:spLocks noChangeArrowheads="1"/>
            </p:cNvSpPr>
            <p:nvPr/>
          </p:nvSpPr>
          <p:spPr bwMode="auto">
            <a:xfrm>
              <a:off x="384" y="2098"/>
              <a:ext cx="453" cy="289"/>
            </a:xfrm>
            <a:prstGeom prst="rect">
              <a:avLst/>
            </a:prstGeom>
            <a:noFill/>
            <a:ln w="25400">
              <a:noFill/>
              <a:miter lim="800000"/>
            </a:ln>
          </p:spPr>
          <p:txBody>
            <a:bodyPr wrap="none" lIns="90487" tIns="44450" rIns="90487" bIns="44450">
              <a:spAutoFit/>
            </a:bodyPr>
            <a:lstStyle/>
            <a:p>
              <a:pPr>
                <a:lnSpc>
                  <a:spcPct val="100000"/>
                </a:lnSpc>
              </a:pPr>
              <a:r>
                <a:rPr lang="en-US" b="0" dirty="0">
                  <a:latin typeface="Calibri" panose="020F0502020204030204" pitchFamily="34" charset="0"/>
                </a:rPr>
                <a:t>2</a:t>
              </a:r>
              <a:r>
                <a:rPr lang="en-US" b="0" i="1" baseline="30000" dirty="0">
                  <a:latin typeface="Calibri" panose="020F0502020204030204" pitchFamily="34" charset="0"/>
                </a:rPr>
                <a:t>w</a:t>
              </a:r>
              <a:r>
                <a:rPr lang="en-US" b="0" baseline="30000" dirty="0">
                  <a:latin typeface="Calibri" panose="020F0502020204030204" pitchFamily="34" charset="0"/>
                </a:rPr>
                <a:t>+1</a:t>
              </a:r>
            </a:p>
          </p:txBody>
        </p:sp>
      </p:grpSp>
      <p:sp>
        <p:nvSpPr>
          <p:cNvPr id="9222" name="Rectangle 20"/>
          <p:cNvSpPr>
            <a:spLocks noChangeArrowheads="1"/>
          </p:cNvSpPr>
          <p:nvPr/>
        </p:nvSpPr>
        <p:spPr bwMode="auto">
          <a:xfrm>
            <a:off x="5410200" y="2317750"/>
            <a:ext cx="1745413" cy="459100"/>
          </a:xfrm>
          <a:prstGeom prst="rect">
            <a:avLst/>
          </a:prstGeom>
          <a:noFill/>
          <a:ln w="25400">
            <a:noFill/>
            <a:miter lim="800000"/>
          </a:ln>
        </p:spPr>
        <p:txBody>
          <a:bodyPr wrap="none" lIns="90487" tIns="44450" rIns="90487" bIns="44450">
            <a:spAutoFit/>
          </a:bodyPr>
          <a:lstStyle/>
          <a:p>
            <a:pPr>
              <a:spcBef>
                <a:spcPct val="30000"/>
              </a:spcBef>
            </a:pPr>
            <a:r>
              <a:rPr lang="en-US" dirty="0">
                <a:solidFill>
                  <a:schemeClr val="tx2"/>
                </a:solidFill>
                <a:latin typeface="Calibri" panose="020F0502020204030204" pitchFamily="34" charset="0"/>
              </a:rPr>
              <a:t>UAdd</a:t>
            </a:r>
            <a:r>
              <a:rPr lang="en-US" baseline="-25000" dirty="0">
                <a:solidFill>
                  <a:schemeClr val="tx2"/>
                </a:solidFill>
                <a:latin typeface="Calibri" panose="020F0502020204030204" pitchFamily="34" charset="0"/>
              </a:rPr>
              <a:t>4</a:t>
            </a:r>
            <a:r>
              <a:rPr lang="en-US" dirty="0">
                <a:solidFill>
                  <a:schemeClr val="tx2"/>
                </a:solidFill>
                <a:latin typeface="Calibri" panose="020F0502020204030204" pitchFamily="34" charset="0"/>
              </a:rPr>
              <a:t>(</a:t>
            </a:r>
            <a:r>
              <a:rPr lang="en-US" i="1" dirty="0">
                <a:solidFill>
                  <a:schemeClr val="tx2"/>
                </a:solidFill>
                <a:latin typeface="Calibri" panose="020F0502020204030204" pitchFamily="34" charset="0"/>
              </a:rPr>
              <a:t>u</a:t>
            </a:r>
            <a:r>
              <a:rPr lang="en-US" dirty="0">
                <a:solidFill>
                  <a:schemeClr val="tx2"/>
                </a:solidFill>
                <a:latin typeface="Calibri" panose="020F0502020204030204" pitchFamily="34" charset="0"/>
              </a:rPr>
              <a:t> , </a:t>
            </a:r>
            <a:r>
              <a:rPr lang="en-US" i="1" dirty="0">
                <a:solidFill>
                  <a:schemeClr val="tx2"/>
                </a:solidFill>
                <a:latin typeface="Calibri" panose="020F0502020204030204" pitchFamily="34" charset="0"/>
              </a:rPr>
              <a:t>v</a:t>
            </a:r>
            <a:r>
              <a:rPr lang="en-US" dirty="0">
                <a:solidFill>
                  <a:schemeClr val="tx2"/>
                </a:solidFill>
                <a:latin typeface="Calibri" panose="020F0502020204030204" pitchFamily="34" charset="0"/>
              </a:rPr>
              <a:t>)</a:t>
            </a:r>
          </a:p>
        </p:txBody>
      </p:sp>
      <p:sp>
        <p:nvSpPr>
          <p:cNvPr id="9223" name="Rectangle 21"/>
          <p:cNvSpPr>
            <a:spLocks noChangeArrowheads="1"/>
          </p:cNvSpPr>
          <p:nvPr/>
        </p:nvSpPr>
        <p:spPr bwMode="auto">
          <a:xfrm>
            <a:off x="4240213" y="5618163"/>
            <a:ext cx="344645"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u</a:t>
            </a:r>
          </a:p>
        </p:txBody>
      </p:sp>
      <p:sp>
        <p:nvSpPr>
          <p:cNvPr id="9224" name="Rectangle 22"/>
          <p:cNvSpPr>
            <a:spLocks noChangeArrowheads="1"/>
          </p:cNvSpPr>
          <p:nvPr/>
        </p:nvSpPr>
        <p:spPr bwMode="auto">
          <a:xfrm>
            <a:off x="7764463" y="4932363"/>
            <a:ext cx="327012"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v</a:t>
            </a:r>
          </a:p>
        </p:txBody>
      </p:sp>
      <p:sp>
        <p:nvSpPr>
          <p:cNvPr id="9225" name="Rectangle 23"/>
          <p:cNvSpPr>
            <a:spLocks noChangeArrowheads="1"/>
          </p:cNvSpPr>
          <p:nvPr/>
        </p:nvSpPr>
        <p:spPr bwMode="auto">
          <a:xfrm>
            <a:off x="442913" y="3438525"/>
            <a:ext cx="1378838" cy="459100"/>
          </a:xfrm>
          <a:prstGeom prst="rect">
            <a:avLst/>
          </a:prstGeom>
          <a:noFill/>
          <a:ln w="25400">
            <a:noFill/>
            <a:miter lim="800000"/>
          </a:ln>
        </p:spPr>
        <p:txBody>
          <a:bodyPr wrap="none" lIns="90487" tIns="44450" rIns="90487" bIns="44450">
            <a:spAutoFit/>
          </a:bodyPr>
          <a:lstStyle/>
          <a:p>
            <a:pPr>
              <a:lnSpc>
                <a:spcPct val="100000"/>
              </a:lnSpc>
            </a:pPr>
            <a:r>
              <a:rPr lang="en-US" dirty="0">
                <a:latin typeface="Calibri" panose="020F0502020204030204" pitchFamily="34" charset="0"/>
              </a:rPr>
              <a:t>True Sum</a:t>
            </a:r>
          </a:p>
        </p:txBody>
      </p:sp>
      <p:sp>
        <p:nvSpPr>
          <p:cNvPr id="9226" name="Rectangle 24"/>
          <p:cNvSpPr>
            <a:spLocks noChangeArrowheads="1"/>
          </p:cNvSpPr>
          <p:nvPr/>
        </p:nvSpPr>
        <p:spPr bwMode="auto">
          <a:xfrm>
            <a:off x="1662113" y="5343525"/>
            <a:ext cx="1913984" cy="459100"/>
          </a:xfrm>
          <a:prstGeom prst="rect">
            <a:avLst/>
          </a:prstGeom>
          <a:noFill/>
          <a:ln w="25400">
            <a:noFill/>
            <a:miter lim="800000"/>
          </a:ln>
        </p:spPr>
        <p:txBody>
          <a:bodyPr wrap="none" lIns="90487" tIns="44450" rIns="90487" bIns="44450">
            <a:spAutoFit/>
          </a:bodyPr>
          <a:lstStyle/>
          <a:p>
            <a:pPr>
              <a:lnSpc>
                <a:spcPct val="100000"/>
              </a:lnSpc>
            </a:pPr>
            <a:r>
              <a:rPr lang="en-US" dirty="0">
                <a:latin typeface="Calibri" panose="020F0502020204030204" pitchFamily="34" charset="0"/>
              </a:rPr>
              <a:t>Modular Sum</a:t>
            </a:r>
          </a:p>
        </p:txBody>
      </p:sp>
      <p:sp>
        <p:nvSpPr>
          <p:cNvPr id="9227" name="Text Box 25"/>
          <p:cNvSpPr txBox="1">
            <a:spLocks noChangeArrowheads="1"/>
          </p:cNvSpPr>
          <p:nvPr/>
        </p:nvSpPr>
        <p:spPr bwMode="auto">
          <a:xfrm>
            <a:off x="1524000" y="3917950"/>
            <a:ext cx="985838" cy="336550"/>
          </a:xfrm>
          <a:prstGeom prst="rect">
            <a:avLst/>
          </a:prstGeom>
          <a:noFill/>
          <a:ln w="25400">
            <a:noFill/>
            <a:miter lim="800000"/>
          </a:ln>
        </p:spPr>
        <p:txBody>
          <a:bodyPr wrap="none">
            <a:spAutoFit/>
          </a:bodyPr>
          <a:lstStyle/>
          <a:p>
            <a:pPr>
              <a:lnSpc>
                <a:spcPct val="100000"/>
              </a:lnSpc>
            </a:pPr>
            <a:r>
              <a:rPr lang="en-US" sz="1600" b="0" dirty="0">
                <a:latin typeface="Calibri" panose="020F0502020204030204" pitchFamily="34" charset="0"/>
              </a:rPr>
              <a:t>Overflow</a:t>
            </a:r>
          </a:p>
        </p:txBody>
      </p:sp>
      <p:sp>
        <p:nvSpPr>
          <p:cNvPr id="9228" name="Text Box 26"/>
          <p:cNvSpPr txBox="1">
            <a:spLocks noChangeArrowheads="1"/>
          </p:cNvSpPr>
          <p:nvPr/>
        </p:nvSpPr>
        <p:spPr bwMode="auto">
          <a:xfrm>
            <a:off x="6477000" y="1631950"/>
            <a:ext cx="974241" cy="338554"/>
          </a:xfrm>
          <a:prstGeom prst="rect">
            <a:avLst/>
          </a:prstGeom>
          <a:noFill/>
          <a:ln w="25400">
            <a:noFill/>
            <a:miter lim="800000"/>
          </a:ln>
        </p:spPr>
        <p:txBody>
          <a:bodyPr wrap="none">
            <a:spAutoFit/>
          </a:bodyPr>
          <a:lstStyle/>
          <a:p>
            <a:pPr>
              <a:lnSpc>
                <a:spcPct val="100000"/>
              </a:lnSpc>
            </a:pPr>
            <a:r>
              <a:rPr lang="en-US" sz="1600" dirty="0">
                <a:latin typeface="Calibri" panose="020F0502020204030204" pitchFamily="34" charset="0"/>
              </a:rPr>
              <a:t>Overflow</a:t>
            </a:r>
          </a:p>
        </p:txBody>
      </p:sp>
      <p:sp>
        <p:nvSpPr>
          <p:cNvPr id="9229" name="Line 27"/>
          <p:cNvSpPr>
            <a:spLocks noChangeShapeType="1"/>
          </p:cNvSpPr>
          <p:nvPr/>
        </p:nvSpPr>
        <p:spPr bwMode="auto">
          <a:xfrm>
            <a:off x="7010400" y="2089150"/>
            <a:ext cx="381000" cy="1295400"/>
          </a:xfrm>
          <a:prstGeom prst="line">
            <a:avLst/>
          </a:prstGeom>
          <a:noFill/>
          <a:ln w="25400">
            <a:solidFill>
              <a:schemeClr val="tx1"/>
            </a:solidFill>
            <a:rou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381000" y="511175"/>
            <a:ext cx="7473950" cy="555625"/>
          </a:xfrm>
        </p:spPr>
        <p:txBody>
          <a:bodyPr/>
          <a:lstStyle/>
          <a:p>
            <a:pPr eaLnBrk="1" hangingPunct="1">
              <a:defRPr/>
            </a:pPr>
            <a:r>
              <a:rPr lang="en-US" smtClean="0"/>
              <a:t>Two’s Complement Addition</a:t>
            </a:r>
          </a:p>
        </p:txBody>
      </p:sp>
      <p:sp>
        <p:nvSpPr>
          <p:cNvPr id="146435" name="Rectangle 3"/>
          <p:cNvSpPr>
            <a:spLocks noGrp="1" noChangeArrowheads="1"/>
          </p:cNvSpPr>
          <p:nvPr>
            <p:ph type="body"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smtClean="0"/>
              <a:t>TAdd</a:t>
            </a:r>
            <a:r>
              <a:rPr lang="en-US" dirty="0" smtClean="0"/>
              <a:t> and </a:t>
            </a:r>
            <a:r>
              <a:rPr lang="en-US" dirty="0" err="1" smtClean="0"/>
              <a:t>UAdd</a:t>
            </a:r>
            <a:r>
              <a:rPr lang="en-US" dirty="0" smtClean="0"/>
              <a:t> have Identical Bit-Level Behavior</a:t>
            </a:r>
          </a:p>
          <a:p>
            <a:pPr lvl="1" eaLnBrk="1" hangingPunct="1">
              <a:tabLst>
                <a:tab pos="1371600" algn="l"/>
                <a:tab pos="1892300" algn="l"/>
                <a:tab pos="2349500" algn="l"/>
              </a:tabLst>
              <a:defRPr/>
            </a:pPr>
            <a:r>
              <a:rPr lang="en-US" dirty="0" smtClean="0"/>
              <a:t>Signed vs. unsigned addition in C:</a:t>
            </a:r>
          </a:p>
          <a:p>
            <a:pPr lvl="1" eaLnBrk="1" hangingPunct="1">
              <a:buFont typeface="Wingdings" panose="05000000000000000000" pitchFamily="2" charset="2"/>
              <a:buNone/>
              <a:tabLst>
                <a:tab pos="1371600" algn="l"/>
                <a:tab pos="1892300" algn="l"/>
                <a:tab pos="2349500" algn="l"/>
              </a:tabLst>
              <a:defRPr/>
            </a:pPr>
            <a:r>
              <a:rPr lang="en-US" sz="1800" b="1" dirty="0" smtClean="0">
                <a:latin typeface="Courier New" panose="02070309020205020404" pitchFamily="49" charset="0"/>
              </a:rPr>
              <a:t>	</a:t>
            </a:r>
            <a:r>
              <a:rPr lang="en-US" sz="1800" b="1" dirty="0" err="1" smtClean="0">
                <a:latin typeface="Courier New" panose="02070309020205020404" pitchFamily="49" charset="0"/>
              </a:rPr>
              <a:t>int</a:t>
            </a:r>
            <a:r>
              <a:rPr lang="en-US" sz="1800" b="1" dirty="0" smtClean="0">
                <a:latin typeface="Courier New" panose="02070309020205020404" pitchFamily="49" charset="0"/>
              </a:rPr>
              <a:t> s, t, u, v;</a:t>
            </a:r>
          </a:p>
          <a:p>
            <a:pPr lvl="1" eaLnBrk="1" hangingPunct="1">
              <a:buFont typeface="Wingdings" panose="05000000000000000000" pitchFamily="2" charset="2"/>
              <a:buNone/>
              <a:tabLst>
                <a:tab pos="1371600" algn="l"/>
                <a:tab pos="1892300" algn="l"/>
                <a:tab pos="2349500" algn="l"/>
              </a:tabLst>
              <a:defRPr/>
            </a:pPr>
            <a:r>
              <a:rPr lang="en-US" sz="1800" b="1" dirty="0" smtClean="0">
                <a:latin typeface="Courier New" panose="02070309020205020404" pitchFamily="49" charset="0"/>
              </a:rPr>
              <a:t>	s = (</a:t>
            </a:r>
            <a:r>
              <a:rPr lang="en-US" sz="1800" b="1" dirty="0" err="1" smtClean="0">
                <a:latin typeface="Courier New" panose="02070309020205020404" pitchFamily="49" charset="0"/>
              </a:rPr>
              <a:t>int</a:t>
            </a:r>
            <a:r>
              <a:rPr lang="en-US" sz="1800" b="1" dirty="0" smtClean="0">
                <a:latin typeface="Courier New" panose="02070309020205020404" pitchFamily="49" charset="0"/>
              </a:rPr>
              <a:t>) ((unsigned) u + (unsigned) v);</a:t>
            </a:r>
          </a:p>
          <a:p>
            <a:pPr lvl="1" eaLnBrk="1" hangingPunct="1">
              <a:buFont typeface="Wingdings" panose="05000000000000000000" pitchFamily="2" charset="2"/>
              <a:buNone/>
              <a:tabLst>
                <a:tab pos="1371600" algn="l"/>
                <a:tab pos="1892300" algn="l"/>
                <a:tab pos="2349500" algn="l"/>
              </a:tabLst>
              <a:defRPr/>
            </a:pPr>
            <a:r>
              <a:rPr lang="en-US" sz="1800" b="1" dirty="0" smtClean="0">
                <a:latin typeface="Courier New" panose="02070309020205020404" pitchFamily="49" charset="0"/>
              </a:rPr>
              <a:t> 	t = u + v</a:t>
            </a:r>
          </a:p>
          <a:p>
            <a:pPr lvl="1" eaLnBrk="1" hangingPunct="1">
              <a:tabLst>
                <a:tab pos="1371600" algn="l"/>
                <a:tab pos="1892300" algn="l"/>
                <a:tab pos="2349500" algn="l"/>
              </a:tabLst>
              <a:defRPr/>
            </a:pPr>
            <a:r>
              <a:rPr lang="en-US" dirty="0" smtClean="0"/>
              <a:t>Will give</a:t>
            </a:r>
            <a:r>
              <a:rPr lang="en-US" dirty="0" smtClean="0">
                <a:latin typeface="Courier New" panose="02070309020205020404" pitchFamily="49" charset="0"/>
              </a:rPr>
              <a:t> </a:t>
            </a:r>
            <a:r>
              <a:rPr lang="en-US" sz="1800" b="1" dirty="0" smtClean="0">
                <a:latin typeface="Courier New" panose="02070309020205020404" pitchFamily="49" charset="0"/>
              </a:rPr>
              <a:t>s == t</a:t>
            </a:r>
          </a:p>
        </p:txBody>
      </p:sp>
      <p:grpSp>
        <p:nvGrpSpPr>
          <p:cNvPr id="2" name="Group 4"/>
          <p:cNvGrpSpPr/>
          <p:nvPr/>
        </p:nvGrpSpPr>
        <p:grpSpPr bwMode="auto">
          <a:xfrm>
            <a:off x="4626534" y="1392381"/>
            <a:ext cx="2743200" cy="228600"/>
            <a:chOff x="2976" y="816"/>
            <a:chExt cx="1728" cy="144"/>
          </a:xfrm>
        </p:grpSpPr>
        <p:sp>
          <p:nvSpPr>
            <p:cNvPr id="33833"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4"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5"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6"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7"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8"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9"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3" name="Group 12"/>
          <p:cNvGrpSpPr/>
          <p:nvPr/>
        </p:nvGrpSpPr>
        <p:grpSpPr bwMode="auto">
          <a:xfrm>
            <a:off x="4626534" y="1849581"/>
            <a:ext cx="2743200" cy="228600"/>
            <a:chOff x="2976" y="1104"/>
            <a:chExt cx="1728" cy="144"/>
          </a:xfrm>
        </p:grpSpPr>
        <p:sp>
          <p:nvSpPr>
            <p:cNvPr id="33826"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7"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8"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9"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0"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1"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32"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3798" name="Rectangle 20"/>
          <p:cNvSpPr>
            <a:spLocks noChangeArrowheads="1"/>
          </p:cNvSpPr>
          <p:nvPr/>
        </p:nvSpPr>
        <p:spPr bwMode="auto">
          <a:xfrm>
            <a:off x="4016934" y="1316181"/>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3799" name="Rectangle 21"/>
          <p:cNvSpPr>
            <a:spLocks noChangeArrowheads="1"/>
          </p:cNvSpPr>
          <p:nvPr/>
        </p:nvSpPr>
        <p:spPr bwMode="auto">
          <a:xfrm>
            <a:off x="4016934" y="1773381"/>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3800" name="Line 22"/>
          <p:cNvSpPr>
            <a:spLocks noChangeShapeType="1"/>
          </p:cNvSpPr>
          <p:nvPr/>
        </p:nvSpPr>
        <p:spPr bwMode="auto">
          <a:xfrm>
            <a:off x="3635934" y="2154381"/>
            <a:ext cx="3886200" cy="0"/>
          </a:xfrm>
          <a:prstGeom prst="line">
            <a:avLst/>
          </a:prstGeom>
          <a:noFill/>
          <a:ln w="25400">
            <a:solidFill>
              <a:schemeClr val="tx1"/>
            </a:solidFill>
            <a:round/>
          </a:ln>
        </p:spPr>
        <p:txBody>
          <a:bodyPr wrap="none" anchor="ctr"/>
          <a:lstStyle/>
          <a:p>
            <a:endParaRPr lang="en-US"/>
          </a:p>
        </p:txBody>
      </p:sp>
      <p:sp>
        <p:nvSpPr>
          <p:cNvPr id="33801" name="Rectangle 23"/>
          <p:cNvSpPr>
            <a:spLocks noChangeArrowheads="1"/>
          </p:cNvSpPr>
          <p:nvPr/>
        </p:nvSpPr>
        <p:spPr bwMode="auto">
          <a:xfrm>
            <a:off x="3635934" y="1773381"/>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 name="Group 24"/>
          <p:cNvGrpSpPr/>
          <p:nvPr/>
        </p:nvGrpSpPr>
        <p:grpSpPr bwMode="auto">
          <a:xfrm>
            <a:off x="4397934" y="2306781"/>
            <a:ext cx="2971800" cy="228600"/>
            <a:chOff x="2832" y="1392"/>
            <a:chExt cx="1872" cy="144"/>
          </a:xfrm>
        </p:grpSpPr>
        <p:grpSp>
          <p:nvGrpSpPr>
            <p:cNvPr id="5" name="Group 25"/>
            <p:cNvGrpSpPr/>
            <p:nvPr/>
          </p:nvGrpSpPr>
          <p:grpSpPr bwMode="auto">
            <a:xfrm>
              <a:off x="2976" y="1392"/>
              <a:ext cx="1728" cy="144"/>
              <a:chOff x="2976" y="1392"/>
              <a:chExt cx="1728" cy="144"/>
            </a:xfrm>
          </p:grpSpPr>
          <p:sp>
            <p:nvSpPr>
              <p:cNvPr id="33819"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0"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1"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2"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3"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4"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25"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3818" name="Rectangle 33"/>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33803" name="Rectangle 34"/>
          <p:cNvSpPr>
            <a:spLocks noChangeArrowheads="1"/>
          </p:cNvSpPr>
          <p:nvPr/>
        </p:nvSpPr>
        <p:spPr bwMode="auto">
          <a:xfrm>
            <a:off x="3635934" y="2154381"/>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5"/>
          <p:cNvGrpSpPr/>
          <p:nvPr/>
        </p:nvGrpSpPr>
        <p:grpSpPr bwMode="auto">
          <a:xfrm>
            <a:off x="4626534" y="2763981"/>
            <a:ext cx="2743200" cy="228600"/>
            <a:chOff x="2976" y="1392"/>
            <a:chExt cx="1728" cy="144"/>
          </a:xfrm>
        </p:grpSpPr>
        <p:sp>
          <p:nvSpPr>
            <p:cNvPr id="33810"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1"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2"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3"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4"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5"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3816"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3805" name="Line 43"/>
          <p:cNvSpPr>
            <a:spLocks noChangeShapeType="1"/>
          </p:cNvSpPr>
          <p:nvPr/>
        </p:nvSpPr>
        <p:spPr bwMode="auto">
          <a:xfrm>
            <a:off x="3635934" y="2611581"/>
            <a:ext cx="3886200" cy="0"/>
          </a:xfrm>
          <a:prstGeom prst="line">
            <a:avLst/>
          </a:prstGeom>
          <a:noFill/>
          <a:ln w="25400">
            <a:solidFill>
              <a:schemeClr val="tx1"/>
            </a:solidFill>
            <a:round/>
          </a:ln>
        </p:spPr>
        <p:txBody>
          <a:bodyPr wrap="none" anchor="ctr"/>
          <a:lstStyle/>
          <a:p>
            <a:endParaRPr lang="en-US"/>
          </a:p>
        </p:txBody>
      </p:sp>
      <p:sp>
        <p:nvSpPr>
          <p:cNvPr id="33806" name="Text Box 44"/>
          <p:cNvSpPr txBox="1">
            <a:spLocks noChangeArrowheads="1"/>
          </p:cNvSpPr>
          <p:nvPr/>
        </p:nvSpPr>
        <p:spPr bwMode="auto">
          <a:xfrm>
            <a:off x="457200" y="2057400"/>
            <a:ext cx="2169312"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True Sum: </a:t>
            </a:r>
            <a:r>
              <a:rPr lang="en-US" sz="2000" b="0" i="1" dirty="0">
                <a:latin typeface="Calibri" panose="020F0502020204030204" pitchFamily="34" charset="0"/>
              </a:rPr>
              <a:t>w</a:t>
            </a:r>
            <a:r>
              <a:rPr lang="en-US" sz="2000" b="0" dirty="0">
                <a:latin typeface="Calibri" panose="020F0502020204030204" pitchFamily="34" charset="0"/>
              </a:rPr>
              <a:t>+1 bits</a:t>
            </a:r>
          </a:p>
        </p:txBody>
      </p:sp>
      <p:sp>
        <p:nvSpPr>
          <p:cNvPr id="33807" name="Text Box 45"/>
          <p:cNvSpPr txBox="1">
            <a:spLocks noChangeArrowheads="1"/>
          </p:cNvSpPr>
          <p:nvPr/>
        </p:nvSpPr>
        <p:spPr bwMode="auto">
          <a:xfrm>
            <a:off x="457200" y="1371600"/>
            <a:ext cx="1944315"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33808" name="Text Box 46"/>
          <p:cNvSpPr txBox="1">
            <a:spLocks noChangeArrowheads="1"/>
          </p:cNvSpPr>
          <p:nvPr/>
        </p:nvSpPr>
        <p:spPr bwMode="auto">
          <a:xfrm>
            <a:off x="457200" y="2667000"/>
            <a:ext cx="2971800" cy="400110"/>
          </a:xfrm>
          <a:prstGeom prst="rect">
            <a:avLst/>
          </a:prstGeom>
          <a:noFill/>
          <a:ln w="25400">
            <a:noFill/>
            <a:miter lim="800000"/>
          </a:ln>
        </p:spPr>
        <p:txBody>
          <a:bodyPr wrap="square">
            <a:spAutoFit/>
          </a:bodyPr>
          <a:lstStyle/>
          <a:p>
            <a:pPr>
              <a:lnSpc>
                <a:spcPct val="100000"/>
              </a:lnSpc>
            </a:pPr>
            <a:r>
              <a:rPr lang="en-US" sz="2000" b="0" dirty="0">
                <a:latin typeface="Calibri" panose="020F0502020204030204" pitchFamily="34" charset="0"/>
              </a:rPr>
              <a:t>Discard Carry: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33809" name="Rectangle 47"/>
          <p:cNvSpPr>
            <a:spLocks noChangeArrowheads="1"/>
          </p:cNvSpPr>
          <p:nvPr/>
        </p:nvSpPr>
        <p:spPr bwMode="auto">
          <a:xfrm>
            <a:off x="3048000" y="2668671"/>
            <a:ext cx="1502334" cy="400110"/>
          </a:xfrm>
          <a:prstGeom prst="rect">
            <a:avLst/>
          </a:prstGeom>
          <a:noFill/>
          <a:ln w="25400">
            <a:noFill/>
            <a:miter lim="800000"/>
          </a:ln>
        </p:spPr>
        <p:txBody>
          <a:bodyPr wrap="none">
            <a:spAutoFit/>
          </a:bodyPr>
          <a:lstStyle/>
          <a:p>
            <a:pPr algn="r">
              <a:lnSpc>
                <a:spcPct val="100000"/>
              </a:lnSpc>
            </a:pPr>
            <a:r>
              <a:rPr lang="en-US" sz="2000" b="0">
                <a:latin typeface="Times" pitchFamily="18" charset="0"/>
              </a:rPr>
              <a:t>TAdd</a:t>
            </a:r>
            <a:r>
              <a:rPr lang="en-US" sz="2000" b="0" i="1" baseline="-25000">
                <a:latin typeface="Times" pitchFamily="18" charset="0"/>
              </a:rPr>
              <a:t>w</a:t>
            </a:r>
            <a:r>
              <a:rPr lang="en-US" sz="2000" b="0">
                <a:latin typeface="Times" pitchFamily="18" charset="0"/>
              </a:rPr>
              <a:t>(</a:t>
            </a:r>
            <a:r>
              <a:rPr lang="en-US" sz="2000" b="0" i="1">
                <a:latin typeface="Times" pitchFamily="18" charset="0"/>
              </a:rPr>
              <a:t>u</a:t>
            </a:r>
            <a:r>
              <a:rPr lang="en-US" sz="2000" b="0">
                <a:latin typeface="Times" pitchFamily="18" charset="0"/>
              </a:rPr>
              <a:t> , </a:t>
            </a:r>
            <a:r>
              <a:rPr lang="en-US" sz="2000" b="0" i="1">
                <a:latin typeface="Times" pitchFamily="18" charset="0"/>
              </a:rPr>
              <a:t>v</a:t>
            </a:r>
            <a:r>
              <a:rPr lang="en-US" sz="2000" b="0">
                <a:latin typeface="Times" pitchFamily="18" charset="0"/>
              </a:rPr>
              <a:t>)</a:t>
            </a:r>
          </a:p>
        </p:txBody>
      </p:sp>
      <p:sp>
        <p:nvSpPr>
          <p:cNvPr id="58" name="Rectangle 5"/>
          <p:cNvSpPr/>
          <p:nvPr/>
        </p:nvSpPr>
        <p:spPr bwMode="auto">
          <a:xfrm>
            <a:off x="4386444" y="5350589"/>
            <a:ext cx="1990288"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9" name="Line 6"/>
          <p:cNvSpPr>
            <a:spLocks noChangeShapeType="1"/>
          </p:cNvSpPr>
          <p:nvPr/>
        </p:nvSpPr>
        <p:spPr bwMode="auto">
          <a:xfrm>
            <a:off x="4416328" y="6036389"/>
            <a:ext cx="1832072"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0" name="Rectangle 13"/>
          <p:cNvSpPr/>
          <p:nvPr/>
        </p:nvSpPr>
        <p:spPr bwMode="auto">
          <a:xfrm>
            <a:off x="4386444" y="6007020"/>
            <a:ext cx="1990288" cy="410369"/>
          </a:xfrm>
          <a:prstGeom prst="rect">
            <a:avLst/>
          </a:prstGeom>
          <a:noFill/>
          <a:ln w="25400">
            <a:noFill/>
            <a:miter lim="800000"/>
          </a:ln>
        </p:spPr>
        <p:txBody>
          <a:bodyPr wrap="none" lIns="50800" tIns="50800" bIns="50800">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1" name="Rectangle 13"/>
          <p:cNvSpPr/>
          <p:nvPr/>
        </p:nvSpPr>
        <p:spPr bwMode="auto">
          <a:xfrm>
            <a:off x="4386444" y="6371431"/>
            <a:ext cx="1990288"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2" name="Line 6"/>
          <p:cNvSpPr>
            <a:spLocks noChangeShapeType="1"/>
          </p:cNvSpPr>
          <p:nvPr/>
        </p:nvSpPr>
        <p:spPr bwMode="auto">
          <a:xfrm>
            <a:off x="4416328" y="6376511"/>
            <a:ext cx="1832072"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3" name="Rectangle 5"/>
          <p:cNvSpPr/>
          <p:nvPr/>
        </p:nvSpPr>
        <p:spPr bwMode="auto">
          <a:xfrm>
            <a:off x="6725188" y="5350589"/>
            <a:ext cx="759182" cy="718145"/>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64" name="Line 6"/>
          <p:cNvSpPr>
            <a:spLocks noChangeShapeType="1"/>
          </p:cNvSpPr>
          <p:nvPr/>
        </p:nvSpPr>
        <p:spPr bwMode="auto">
          <a:xfrm>
            <a:off x="6801388" y="6036389"/>
            <a:ext cx="59690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5" name="Rectangle 13"/>
          <p:cNvSpPr/>
          <p:nvPr/>
        </p:nvSpPr>
        <p:spPr bwMode="auto">
          <a:xfrm>
            <a:off x="6725188" y="6007020"/>
            <a:ext cx="759182"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1BE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6" name="Rectangle 13"/>
          <p:cNvSpPr/>
          <p:nvPr/>
        </p:nvSpPr>
        <p:spPr bwMode="auto">
          <a:xfrm>
            <a:off x="6725188" y="6371431"/>
            <a:ext cx="759182"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7" name="Line 6"/>
          <p:cNvSpPr>
            <a:spLocks noChangeShapeType="1"/>
          </p:cNvSpPr>
          <p:nvPr/>
        </p:nvSpPr>
        <p:spPr bwMode="auto">
          <a:xfrm>
            <a:off x="6801388" y="6376511"/>
            <a:ext cx="59690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8" name="Rectangle 5"/>
          <p:cNvSpPr/>
          <p:nvPr/>
        </p:nvSpPr>
        <p:spPr bwMode="auto">
          <a:xfrm>
            <a:off x="7976932" y="5350589"/>
            <a:ext cx="913070"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-43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9" name="Line 6"/>
          <p:cNvSpPr>
            <a:spLocks noChangeShapeType="1"/>
          </p:cNvSpPr>
          <p:nvPr/>
        </p:nvSpPr>
        <p:spPr bwMode="auto">
          <a:xfrm>
            <a:off x="8053132" y="6036389"/>
            <a:ext cx="76505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0" name="Rectangle 13"/>
          <p:cNvSpPr/>
          <p:nvPr/>
        </p:nvSpPr>
        <p:spPr bwMode="auto">
          <a:xfrm>
            <a:off x="7976932" y="6007020"/>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446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1" name="Rectangle 13"/>
          <p:cNvSpPr/>
          <p:nvPr/>
        </p:nvSpPr>
        <p:spPr bwMode="auto">
          <a:xfrm>
            <a:off x="7976932" y="6371431"/>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-66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Line 6"/>
          <p:cNvSpPr>
            <a:spLocks noChangeShapeType="1"/>
          </p:cNvSpPr>
          <p:nvPr/>
        </p:nvSpPr>
        <p:spPr bwMode="auto">
          <a:xfrm>
            <a:off x="8053132" y="6376511"/>
            <a:ext cx="76505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58" grpId="0"/>
      <p:bldP spid="59" grpId="0" animBg="1"/>
      <p:bldP spid="60" grpId="0"/>
      <p:bldP spid="61" grpId="0"/>
      <p:bldP spid="62" grpId="0" animBg="1"/>
      <p:bldP spid="63" grpId="0"/>
      <p:bldP spid="64" grpId="0" animBg="1"/>
      <p:bldP spid="65" grpId="0"/>
      <p:bldP spid="66" grpId="0"/>
      <p:bldP spid="67" grpId="0" animBg="1"/>
      <p:bldP spid="68" grpId="0"/>
      <p:bldP spid="69" grpId="0" animBg="1"/>
      <p:bldP spid="70" grpId="0"/>
      <p:bldP spid="71" grpId="0"/>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304800" y="663575"/>
            <a:ext cx="6759575" cy="555625"/>
          </a:xfrm>
        </p:spPr>
        <p:txBody>
          <a:bodyPr/>
          <a:lstStyle/>
          <a:p>
            <a:pPr eaLnBrk="1" hangingPunct="1">
              <a:defRPr/>
            </a:pPr>
            <a:r>
              <a:rPr lang="en-US" smtClean="0"/>
              <a:t>TAdd Overflow</a:t>
            </a:r>
          </a:p>
        </p:txBody>
      </p:sp>
      <p:sp>
        <p:nvSpPr>
          <p:cNvPr id="148483" name="Rectangle 3"/>
          <p:cNvSpPr>
            <a:spLocks noGrp="1" noChangeArrowheads="1"/>
          </p:cNvSpPr>
          <p:nvPr>
            <p:ph type="body" idx="1"/>
          </p:nvPr>
        </p:nvSpPr>
        <p:spPr>
          <a:xfrm>
            <a:off x="304800" y="1557337"/>
            <a:ext cx="3309938" cy="5224463"/>
          </a:xfrm>
        </p:spPr>
        <p:txBody>
          <a:bodyPr lIns="90487" tIns="44450" rIns="90487" bIns="44450"/>
          <a:lstStyle/>
          <a:p>
            <a:pPr eaLnBrk="1" hangingPunct="1">
              <a:defRPr/>
            </a:pPr>
            <a:r>
              <a:rPr lang="en-US" dirty="0" smtClean="0"/>
              <a:t>Functionality</a:t>
            </a:r>
          </a:p>
          <a:p>
            <a:pPr lvl="1" eaLnBrk="1" hangingPunct="1">
              <a:defRPr/>
            </a:pPr>
            <a:r>
              <a:rPr lang="en-US" dirty="0" smtClean="0"/>
              <a:t>True sum requires </a:t>
            </a:r>
            <a:r>
              <a:rPr lang="en-US" b="0" i="1" dirty="0" smtClean="0"/>
              <a:t>w</a:t>
            </a:r>
            <a:r>
              <a:rPr lang="en-US" b="0" dirty="0" smtClean="0"/>
              <a:t>+1</a:t>
            </a:r>
            <a:r>
              <a:rPr lang="en-US" dirty="0" smtClean="0"/>
              <a:t> bits</a:t>
            </a:r>
          </a:p>
          <a:p>
            <a:pPr lvl="1" eaLnBrk="1" hangingPunct="1">
              <a:defRPr/>
            </a:pPr>
            <a:r>
              <a:rPr lang="en-US" dirty="0" smtClean="0"/>
              <a:t>Drop off MSB</a:t>
            </a:r>
          </a:p>
          <a:p>
            <a:pPr lvl="1" eaLnBrk="1" hangingPunct="1">
              <a:defRPr/>
            </a:pPr>
            <a:r>
              <a:rPr lang="en-US" dirty="0" smtClean="0"/>
              <a:t>Treat remaining bits as 2’s comp. integer</a:t>
            </a:r>
          </a:p>
        </p:txBody>
      </p:sp>
      <p:sp>
        <p:nvSpPr>
          <p:cNvPr id="34820" name="Rectangle 5"/>
          <p:cNvSpPr>
            <a:spLocks noChangeArrowheads="1"/>
          </p:cNvSpPr>
          <p:nvPr/>
        </p:nvSpPr>
        <p:spPr bwMode="auto">
          <a:xfrm>
            <a:off x="4959240" y="4066687"/>
            <a:ext cx="714137"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a:t>
            </a:r>
            <a:r>
              <a:rPr lang="en-US" sz="1800" b="0" baseline="30000" dirty="0" smtClean="0">
                <a:latin typeface="Calibri" panose="020F0502020204030204" pitchFamily="34" charset="0"/>
              </a:rPr>
              <a:t>1</a:t>
            </a:r>
            <a:endParaRPr lang="en-US" sz="1800" b="0" dirty="0">
              <a:latin typeface="Calibri" panose="020F0502020204030204" pitchFamily="34" charset="0"/>
            </a:endParaRPr>
          </a:p>
        </p:txBody>
      </p:sp>
      <p:sp>
        <p:nvSpPr>
          <p:cNvPr id="34821" name="Rectangle 6"/>
          <p:cNvSpPr>
            <a:spLocks noChangeArrowheads="1"/>
          </p:cNvSpPr>
          <p:nvPr/>
        </p:nvSpPr>
        <p:spPr bwMode="auto">
          <a:xfrm>
            <a:off x="5147593" y="4752111"/>
            <a:ext cx="525784" cy="366767"/>
          </a:xfrm>
          <a:prstGeom prst="rect">
            <a:avLst/>
          </a:prstGeom>
          <a:noFill/>
          <a:ln w="25400">
            <a:noFill/>
            <a:miter lim="800000"/>
          </a:ln>
        </p:spPr>
        <p:txBody>
          <a:bodyPr wrap="none" lIns="90487" tIns="44450" rIns="90487" bIns="44450">
            <a:spAutoFit/>
          </a:bodyPr>
          <a:lstStyle/>
          <a:p>
            <a:pPr algn="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p>
        </p:txBody>
      </p:sp>
      <p:sp>
        <p:nvSpPr>
          <p:cNvPr id="34835" name="Line 8"/>
          <p:cNvSpPr>
            <a:spLocks noChangeShapeType="1"/>
          </p:cNvSpPr>
          <p:nvPr/>
        </p:nvSpPr>
        <p:spPr bwMode="auto">
          <a:xfrm>
            <a:off x="5818911" y="2201862"/>
            <a:ext cx="0" cy="1346200"/>
          </a:xfrm>
          <a:prstGeom prst="line">
            <a:avLst/>
          </a:prstGeom>
          <a:noFill/>
          <a:ln w="25400">
            <a:solidFill>
              <a:schemeClr val="tx1"/>
            </a:solidFill>
            <a:round/>
          </a:ln>
        </p:spPr>
        <p:txBody>
          <a:bodyPr wrap="none" anchor="ctr"/>
          <a:lstStyle/>
          <a:p>
            <a:endParaRPr lang="en-US"/>
          </a:p>
        </p:txBody>
      </p:sp>
      <p:sp>
        <p:nvSpPr>
          <p:cNvPr id="34836" name="Line 9"/>
          <p:cNvSpPr>
            <a:spLocks noChangeShapeType="1"/>
          </p:cNvSpPr>
          <p:nvPr/>
        </p:nvSpPr>
        <p:spPr bwMode="auto">
          <a:xfrm>
            <a:off x="5754696" y="3560762"/>
            <a:ext cx="127000" cy="0"/>
          </a:xfrm>
          <a:prstGeom prst="line">
            <a:avLst/>
          </a:prstGeom>
          <a:noFill/>
          <a:ln w="25400">
            <a:solidFill>
              <a:schemeClr val="tx1"/>
            </a:solidFill>
            <a:round/>
          </a:ln>
        </p:spPr>
        <p:txBody>
          <a:bodyPr wrap="none" anchor="ctr"/>
          <a:lstStyle/>
          <a:p>
            <a:endParaRPr lang="en-US"/>
          </a:p>
        </p:txBody>
      </p:sp>
      <p:sp>
        <p:nvSpPr>
          <p:cNvPr id="34837" name="Line 10"/>
          <p:cNvSpPr>
            <a:spLocks noChangeShapeType="1"/>
          </p:cNvSpPr>
          <p:nvPr/>
        </p:nvSpPr>
        <p:spPr bwMode="auto">
          <a:xfrm>
            <a:off x="5754696" y="2874962"/>
            <a:ext cx="127000" cy="0"/>
          </a:xfrm>
          <a:prstGeom prst="line">
            <a:avLst/>
          </a:prstGeom>
          <a:noFill/>
          <a:ln w="25400">
            <a:solidFill>
              <a:schemeClr val="tx1"/>
            </a:solidFill>
            <a:round/>
          </a:ln>
        </p:spPr>
        <p:txBody>
          <a:bodyPr wrap="none" anchor="ctr"/>
          <a:lstStyle/>
          <a:p>
            <a:endParaRPr lang="en-US"/>
          </a:p>
        </p:txBody>
      </p:sp>
      <p:sp>
        <p:nvSpPr>
          <p:cNvPr id="34838" name="Line 11"/>
          <p:cNvSpPr>
            <a:spLocks noChangeShapeType="1"/>
          </p:cNvSpPr>
          <p:nvPr/>
        </p:nvSpPr>
        <p:spPr bwMode="auto">
          <a:xfrm>
            <a:off x="5754696" y="2189162"/>
            <a:ext cx="127000" cy="0"/>
          </a:xfrm>
          <a:prstGeom prst="line">
            <a:avLst/>
          </a:prstGeom>
          <a:noFill/>
          <a:ln w="25400">
            <a:solidFill>
              <a:schemeClr val="tx1"/>
            </a:solidFill>
            <a:round/>
          </a:ln>
        </p:spPr>
        <p:txBody>
          <a:bodyPr wrap="none" anchor="ctr"/>
          <a:lstStyle/>
          <a:p>
            <a:endParaRPr lang="en-US"/>
          </a:p>
        </p:txBody>
      </p:sp>
      <p:sp>
        <p:nvSpPr>
          <p:cNvPr id="34839" name="Line 12"/>
          <p:cNvSpPr>
            <a:spLocks noChangeShapeType="1"/>
          </p:cNvSpPr>
          <p:nvPr/>
        </p:nvSpPr>
        <p:spPr bwMode="auto">
          <a:xfrm>
            <a:off x="7113598" y="2887662"/>
            <a:ext cx="0" cy="660400"/>
          </a:xfrm>
          <a:prstGeom prst="line">
            <a:avLst/>
          </a:prstGeom>
          <a:noFill/>
          <a:ln w="25400">
            <a:solidFill>
              <a:schemeClr val="tx1"/>
            </a:solidFill>
            <a:round/>
          </a:ln>
        </p:spPr>
        <p:txBody>
          <a:bodyPr wrap="none" anchor="ctr"/>
          <a:lstStyle/>
          <a:p>
            <a:endParaRPr lang="en-US"/>
          </a:p>
        </p:txBody>
      </p:sp>
      <p:sp>
        <p:nvSpPr>
          <p:cNvPr id="34840" name="Line 13"/>
          <p:cNvSpPr>
            <a:spLocks noChangeShapeType="1"/>
          </p:cNvSpPr>
          <p:nvPr/>
        </p:nvSpPr>
        <p:spPr bwMode="auto">
          <a:xfrm>
            <a:off x="7050098" y="3560762"/>
            <a:ext cx="127000" cy="0"/>
          </a:xfrm>
          <a:prstGeom prst="line">
            <a:avLst/>
          </a:prstGeom>
          <a:noFill/>
          <a:ln w="25400">
            <a:solidFill>
              <a:schemeClr val="tx1"/>
            </a:solidFill>
            <a:round/>
          </a:ln>
        </p:spPr>
        <p:txBody>
          <a:bodyPr wrap="none" anchor="ctr"/>
          <a:lstStyle/>
          <a:p>
            <a:endParaRPr lang="en-US"/>
          </a:p>
        </p:txBody>
      </p:sp>
      <p:sp>
        <p:nvSpPr>
          <p:cNvPr id="34841" name="Line 14"/>
          <p:cNvSpPr>
            <a:spLocks noChangeShapeType="1"/>
          </p:cNvSpPr>
          <p:nvPr/>
        </p:nvSpPr>
        <p:spPr bwMode="auto">
          <a:xfrm>
            <a:off x="7050098" y="2874962"/>
            <a:ext cx="127000" cy="0"/>
          </a:xfrm>
          <a:prstGeom prst="line">
            <a:avLst/>
          </a:prstGeom>
          <a:noFill/>
          <a:ln w="25400">
            <a:solidFill>
              <a:schemeClr val="tx1"/>
            </a:solidFill>
            <a:round/>
          </a:ln>
        </p:spPr>
        <p:txBody>
          <a:bodyPr wrap="none" anchor="ctr"/>
          <a:lstStyle/>
          <a:p>
            <a:endParaRPr lang="en-US"/>
          </a:p>
        </p:txBody>
      </p:sp>
      <p:sp>
        <p:nvSpPr>
          <p:cNvPr id="34842" name="Line 15"/>
          <p:cNvSpPr>
            <a:spLocks noChangeShapeType="1"/>
          </p:cNvSpPr>
          <p:nvPr/>
        </p:nvSpPr>
        <p:spPr bwMode="auto">
          <a:xfrm>
            <a:off x="5983296" y="3103562"/>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4843" name="Freeform 16"/>
          <p:cNvSpPr/>
          <p:nvPr/>
        </p:nvSpPr>
        <p:spPr bwMode="auto">
          <a:xfrm>
            <a:off x="5970596" y="2570162"/>
            <a:ext cx="992189" cy="1296988"/>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rgbClr val="C00000"/>
            </a:solidFill>
            <a:round/>
            <a:tailEnd type="triangle" w="med" len="med"/>
          </a:ln>
        </p:spPr>
        <p:txBody>
          <a:bodyPr/>
          <a:lstStyle/>
          <a:p>
            <a:endParaRPr lang="en-US"/>
          </a:p>
        </p:txBody>
      </p:sp>
      <p:sp>
        <p:nvSpPr>
          <p:cNvPr id="34844" name="Rectangle 17"/>
          <p:cNvSpPr>
            <a:spLocks noChangeArrowheads="1"/>
          </p:cNvSpPr>
          <p:nvPr/>
        </p:nvSpPr>
        <p:spPr bwMode="auto">
          <a:xfrm>
            <a:off x="5373616" y="3373581"/>
            <a:ext cx="299761"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0</a:t>
            </a:r>
          </a:p>
        </p:txBody>
      </p:sp>
      <p:sp>
        <p:nvSpPr>
          <p:cNvPr id="34845" name="Rectangle 18"/>
          <p:cNvSpPr>
            <a:spLocks noChangeArrowheads="1"/>
          </p:cNvSpPr>
          <p:nvPr/>
        </p:nvSpPr>
        <p:spPr bwMode="auto">
          <a:xfrm>
            <a:off x="4959240" y="2695087"/>
            <a:ext cx="944143" cy="366767"/>
          </a:xfrm>
          <a:prstGeom prst="rect">
            <a:avLst/>
          </a:prstGeom>
          <a:noFill/>
          <a:ln w="25400">
            <a:noFill/>
            <a:miter lim="800000"/>
          </a:ln>
        </p:spPr>
        <p:txBody>
          <a:bodyPr wrap="squar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 </a:t>
            </a:r>
            <a:r>
              <a:rPr lang="en-US" sz="1800" b="0" baseline="30000" dirty="0">
                <a:latin typeface="Calibri" panose="020F0502020204030204" pitchFamily="34" charset="0"/>
              </a:rPr>
              <a:t>–</a:t>
            </a:r>
            <a:r>
              <a:rPr lang="en-US" sz="1800" b="0" baseline="30000" dirty="0" smtClean="0">
                <a:latin typeface="Calibri" panose="020F0502020204030204" pitchFamily="34" charset="0"/>
              </a:rPr>
              <a:t>1</a:t>
            </a:r>
            <a:r>
              <a:rPr lang="en-US" sz="1800" b="0" dirty="0" smtClean="0">
                <a:latin typeface="Calibri" panose="020F0502020204030204" pitchFamily="34" charset="0"/>
              </a:rPr>
              <a:t>–1</a:t>
            </a:r>
            <a:endParaRPr lang="en-US" sz="1800" b="0" dirty="0">
              <a:latin typeface="Calibri" panose="020F0502020204030204" pitchFamily="34" charset="0"/>
            </a:endParaRPr>
          </a:p>
        </p:txBody>
      </p:sp>
      <p:sp>
        <p:nvSpPr>
          <p:cNvPr id="34846" name="Rectangle 19"/>
          <p:cNvSpPr>
            <a:spLocks noChangeArrowheads="1"/>
          </p:cNvSpPr>
          <p:nvPr/>
        </p:nvSpPr>
        <p:spPr bwMode="auto">
          <a:xfrm>
            <a:off x="5030573" y="2001981"/>
            <a:ext cx="642804" cy="366767"/>
          </a:xfrm>
          <a:prstGeom prst="rect">
            <a:avLst/>
          </a:prstGeom>
          <a:noFill/>
          <a:ln w="25400">
            <a:noFill/>
            <a:miter lim="800000"/>
          </a:ln>
        </p:spPr>
        <p:txBody>
          <a:bodyPr wrap="none" lIns="90487" tIns="44450" rIns="90487" bIns="44450">
            <a:spAutoFit/>
          </a:bodyPr>
          <a:lstStyle/>
          <a:p>
            <a:pPr>
              <a:lnSpc>
                <a:spcPct val="100000"/>
              </a:lnSpc>
            </a:pPr>
            <a:r>
              <a:rPr lang="en-US" sz="1800" b="0" dirty="0">
                <a:latin typeface="Calibri" panose="020F0502020204030204" pitchFamily="34" charset="0"/>
              </a:rPr>
              <a:t>2</a:t>
            </a:r>
            <a:r>
              <a:rPr lang="en-US" sz="1800" b="0" i="1" baseline="30000" dirty="0">
                <a:latin typeface="Calibri" panose="020F0502020204030204" pitchFamily="34" charset="0"/>
              </a:rPr>
              <a:t>w</a:t>
            </a:r>
            <a:r>
              <a:rPr lang="en-US" sz="1800" b="0" dirty="0">
                <a:latin typeface="Calibri" panose="020F0502020204030204" pitchFamily="34" charset="0"/>
              </a:rPr>
              <a:t>–1</a:t>
            </a:r>
          </a:p>
        </p:txBody>
      </p:sp>
      <p:sp>
        <p:nvSpPr>
          <p:cNvPr id="34847" name="Line 20"/>
          <p:cNvSpPr>
            <a:spLocks noChangeShapeType="1"/>
          </p:cNvSpPr>
          <p:nvPr/>
        </p:nvSpPr>
        <p:spPr bwMode="auto">
          <a:xfrm>
            <a:off x="5818196" y="3573462"/>
            <a:ext cx="0" cy="1346200"/>
          </a:xfrm>
          <a:prstGeom prst="line">
            <a:avLst/>
          </a:prstGeom>
          <a:noFill/>
          <a:ln w="25400">
            <a:solidFill>
              <a:schemeClr val="tx1"/>
            </a:solidFill>
            <a:round/>
          </a:ln>
        </p:spPr>
        <p:txBody>
          <a:bodyPr wrap="none" anchor="ctr"/>
          <a:lstStyle/>
          <a:p>
            <a:endParaRPr lang="en-US"/>
          </a:p>
        </p:txBody>
      </p:sp>
      <p:sp>
        <p:nvSpPr>
          <p:cNvPr id="34848" name="Line 21"/>
          <p:cNvSpPr>
            <a:spLocks noChangeShapeType="1"/>
          </p:cNvSpPr>
          <p:nvPr/>
        </p:nvSpPr>
        <p:spPr bwMode="auto">
          <a:xfrm>
            <a:off x="5754696" y="4932362"/>
            <a:ext cx="127000" cy="0"/>
          </a:xfrm>
          <a:prstGeom prst="line">
            <a:avLst/>
          </a:prstGeom>
          <a:noFill/>
          <a:ln w="25400">
            <a:solidFill>
              <a:schemeClr val="tx1"/>
            </a:solidFill>
            <a:round/>
          </a:ln>
        </p:spPr>
        <p:txBody>
          <a:bodyPr wrap="none" anchor="ctr"/>
          <a:lstStyle/>
          <a:p>
            <a:endParaRPr lang="en-US"/>
          </a:p>
        </p:txBody>
      </p:sp>
      <p:sp>
        <p:nvSpPr>
          <p:cNvPr id="34849" name="Line 22"/>
          <p:cNvSpPr>
            <a:spLocks noChangeShapeType="1"/>
          </p:cNvSpPr>
          <p:nvPr/>
        </p:nvSpPr>
        <p:spPr bwMode="auto">
          <a:xfrm>
            <a:off x="5754696" y="4246562"/>
            <a:ext cx="127000" cy="0"/>
          </a:xfrm>
          <a:prstGeom prst="line">
            <a:avLst/>
          </a:prstGeom>
          <a:noFill/>
          <a:ln w="25400">
            <a:solidFill>
              <a:schemeClr val="tx1"/>
            </a:solidFill>
            <a:round/>
          </a:ln>
        </p:spPr>
        <p:txBody>
          <a:bodyPr wrap="none" anchor="ctr"/>
          <a:lstStyle/>
          <a:p>
            <a:endParaRPr lang="en-US"/>
          </a:p>
        </p:txBody>
      </p:sp>
      <p:sp>
        <p:nvSpPr>
          <p:cNvPr id="34850" name="Line 23"/>
          <p:cNvSpPr>
            <a:spLocks noChangeShapeType="1"/>
          </p:cNvSpPr>
          <p:nvPr/>
        </p:nvSpPr>
        <p:spPr bwMode="auto">
          <a:xfrm>
            <a:off x="5754696" y="3560762"/>
            <a:ext cx="127000" cy="0"/>
          </a:xfrm>
          <a:prstGeom prst="line">
            <a:avLst/>
          </a:prstGeom>
          <a:noFill/>
          <a:ln w="25400">
            <a:solidFill>
              <a:schemeClr val="tx1"/>
            </a:solidFill>
            <a:round/>
          </a:ln>
        </p:spPr>
        <p:txBody>
          <a:bodyPr wrap="none" anchor="ctr"/>
          <a:lstStyle/>
          <a:p>
            <a:endParaRPr lang="en-US"/>
          </a:p>
        </p:txBody>
      </p:sp>
      <p:sp>
        <p:nvSpPr>
          <p:cNvPr id="34851" name="Line 24"/>
          <p:cNvSpPr>
            <a:spLocks noChangeShapeType="1"/>
          </p:cNvSpPr>
          <p:nvPr/>
        </p:nvSpPr>
        <p:spPr bwMode="auto">
          <a:xfrm>
            <a:off x="7113598" y="3573462"/>
            <a:ext cx="0" cy="660400"/>
          </a:xfrm>
          <a:prstGeom prst="line">
            <a:avLst/>
          </a:prstGeom>
          <a:noFill/>
          <a:ln w="25400">
            <a:solidFill>
              <a:schemeClr val="tx1"/>
            </a:solidFill>
            <a:round/>
          </a:ln>
        </p:spPr>
        <p:txBody>
          <a:bodyPr wrap="none" anchor="ctr"/>
          <a:lstStyle/>
          <a:p>
            <a:endParaRPr lang="en-US"/>
          </a:p>
        </p:txBody>
      </p:sp>
      <p:sp>
        <p:nvSpPr>
          <p:cNvPr id="34852" name="Line 25"/>
          <p:cNvSpPr>
            <a:spLocks noChangeShapeType="1"/>
          </p:cNvSpPr>
          <p:nvPr/>
        </p:nvSpPr>
        <p:spPr bwMode="auto">
          <a:xfrm>
            <a:off x="7050098" y="4246562"/>
            <a:ext cx="127000" cy="0"/>
          </a:xfrm>
          <a:prstGeom prst="line">
            <a:avLst/>
          </a:prstGeom>
          <a:noFill/>
          <a:ln w="25400">
            <a:solidFill>
              <a:schemeClr val="tx1"/>
            </a:solidFill>
            <a:round/>
          </a:ln>
        </p:spPr>
        <p:txBody>
          <a:bodyPr wrap="none" anchor="ctr"/>
          <a:lstStyle/>
          <a:p>
            <a:endParaRPr lang="en-US"/>
          </a:p>
        </p:txBody>
      </p:sp>
      <p:sp>
        <p:nvSpPr>
          <p:cNvPr id="34853" name="Line 26"/>
          <p:cNvSpPr>
            <a:spLocks noChangeShapeType="1"/>
          </p:cNvSpPr>
          <p:nvPr/>
        </p:nvSpPr>
        <p:spPr bwMode="auto">
          <a:xfrm>
            <a:off x="7050098" y="3560762"/>
            <a:ext cx="127000" cy="0"/>
          </a:xfrm>
          <a:prstGeom prst="line">
            <a:avLst/>
          </a:prstGeom>
          <a:noFill/>
          <a:ln w="25400">
            <a:solidFill>
              <a:schemeClr val="tx1"/>
            </a:solidFill>
            <a:round/>
          </a:ln>
        </p:spPr>
        <p:txBody>
          <a:bodyPr wrap="none" anchor="ctr"/>
          <a:lstStyle/>
          <a:p>
            <a:endParaRPr lang="en-US"/>
          </a:p>
        </p:txBody>
      </p:sp>
      <p:sp>
        <p:nvSpPr>
          <p:cNvPr id="34854" name="Line 27"/>
          <p:cNvSpPr>
            <a:spLocks noChangeShapeType="1"/>
          </p:cNvSpPr>
          <p:nvPr/>
        </p:nvSpPr>
        <p:spPr bwMode="auto">
          <a:xfrm>
            <a:off x="5983296" y="4017962"/>
            <a:ext cx="965201" cy="0"/>
          </a:xfrm>
          <a:prstGeom prst="line">
            <a:avLst/>
          </a:prstGeom>
          <a:noFill/>
          <a:ln w="76200">
            <a:solidFill>
              <a:schemeClr val="accent2">
                <a:lumMod val="75000"/>
              </a:schemeClr>
            </a:solidFill>
            <a:round/>
            <a:tailEnd type="triangle" w="med" len="med"/>
          </a:ln>
        </p:spPr>
        <p:txBody>
          <a:bodyPr wrap="none" anchor="ctr"/>
          <a:lstStyle/>
          <a:p>
            <a:endParaRPr lang="en-US"/>
          </a:p>
        </p:txBody>
      </p:sp>
      <p:sp>
        <p:nvSpPr>
          <p:cNvPr id="34855" name="Freeform 28"/>
          <p:cNvSpPr/>
          <p:nvPr/>
        </p:nvSpPr>
        <p:spPr bwMode="auto">
          <a:xfrm>
            <a:off x="5970596" y="3332162"/>
            <a:ext cx="992189" cy="1296988"/>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rgbClr val="C00000"/>
            </a:solidFill>
            <a:round/>
            <a:tailEnd type="triangle" w="med" len="med"/>
          </a:ln>
        </p:spPr>
        <p:txBody>
          <a:bodyPr/>
          <a:lstStyle/>
          <a:p>
            <a:endParaRPr lang="en-US"/>
          </a:p>
        </p:txBody>
      </p:sp>
      <p:sp>
        <p:nvSpPr>
          <p:cNvPr id="34823" name="Rectangle 29"/>
          <p:cNvSpPr>
            <a:spLocks noChangeArrowheads="1"/>
          </p:cNvSpPr>
          <p:nvPr/>
        </p:nvSpPr>
        <p:spPr bwMode="auto">
          <a:xfrm>
            <a:off x="5181600" y="1524000"/>
            <a:ext cx="1378838" cy="459100"/>
          </a:xfrm>
          <a:prstGeom prst="rect">
            <a:avLst/>
          </a:prstGeom>
          <a:noFill/>
          <a:ln w="25400">
            <a:noFill/>
            <a:miter lim="800000"/>
          </a:ln>
        </p:spPr>
        <p:txBody>
          <a:bodyPr wrap="none" lIns="90487" tIns="44450" rIns="90487" bIns="44450">
            <a:spAutoFit/>
          </a:bodyPr>
          <a:lstStyle/>
          <a:p>
            <a:pPr>
              <a:lnSpc>
                <a:spcPct val="100000"/>
              </a:lnSpc>
            </a:pPr>
            <a:r>
              <a:rPr lang="en-US" dirty="0">
                <a:latin typeface="Calibri" panose="020F0502020204030204" pitchFamily="34" charset="0"/>
              </a:rPr>
              <a:t>True Sum</a:t>
            </a:r>
          </a:p>
        </p:txBody>
      </p:sp>
      <p:sp>
        <p:nvSpPr>
          <p:cNvPr id="34824" name="Rectangle 30"/>
          <p:cNvSpPr>
            <a:spLocks noChangeArrowheads="1"/>
          </p:cNvSpPr>
          <p:nvPr/>
        </p:nvSpPr>
        <p:spPr bwMode="auto">
          <a:xfrm>
            <a:off x="6781800" y="2286000"/>
            <a:ext cx="1691359" cy="459100"/>
          </a:xfrm>
          <a:prstGeom prst="rect">
            <a:avLst/>
          </a:prstGeom>
          <a:noFill/>
          <a:ln w="25400">
            <a:noFill/>
            <a:miter lim="800000"/>
          </a:ln>
        </p:spPr>
        <p:txBody>
          <a:bodyPr wrap="none" lIns="90487" tIns="44450" rIns="90487" bIns="44450">
            <a:spAutoFit/>
          </a:bodyPr>
          <a:lstStyle/>
          <a:p>
            <a:pPr>
              <a:lnSpc>
                <a:spcPct val="100000"/>
              </a:lnSpc>
            </a:pPr>
            <a:r>
              <a:rPr lang="en-US" dirty="0" err="1">
                <a:latin typeface="Calibri" panose="020F0502020204030204" pitchFamily="34" charset="0"/>
              </a:rPr>
              <a:t>TAdd</a:t>
            </a:r>
            <a:r>
              <a:rPr lang="en-US" dirty="0">
                <a:latin typeface="Calibri" panose="020F0502020204030204" pitchFamily="34" charset="0"/>
              </a:rPr>
              <a:t> Result</a:t>
            </a:r>
          </a:p>
        </p:txBody>
      </p:sp>
      <p:sp>
        <p:nvSpPr>
          <p:cNvPr id="34825" name="Rectangle 31"/>
          <p:cNvSpPr>
            <a:spLocks noChangeArrowheads="1"/>
          </p:cNvSpPr>
          <p:nvPr/>
        </p:nvSpPr>
        <p:spPr bwMode="auto">
          <a:xfrm>
            <a:off x="3886200" y="4727575"/>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000…0</a:t>
            </a:r>
          </a:p>
        </p:txBody>
      </p:sp>
      <p:sp>
        <p:nvSpPr>
          <p:cNvPr id="34826" name="Rectangle 32"/>
          <p:cNvSpPr>
            <a:spLocks noChangeArrowheads="1"/>
          </p:cNvSpPr>
          <p:nvPr/>
        </p:nvSpPr>
        <p:spPr bwMode="auto">
          <a:xfrm>
            <a:off x="3886200" y="4041775"/>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1</a:t>
            </a:r>
            <a:r>
              <a:rPr lang="en-US" sz="1400" b="0" dirty="0">
                <a:latin typeface="Calibri" panose="020F0502020204030204" pitchFamily="34" charset="0"/>
              </a:rPr>
              <a:t> 011…1</a:t>
            </a:r>
          </a:p>
        </p:txBody>
      </p:sp>
      <p:sp>
        <p:nvSpPr>
          <p:cNvPr id="34827" name="Rectangle 33"/>
          <p:cNvSpPr>
            <a:spLocks noChangeArrowheads="1"/>
          </p:cNvSpPr>
          <p:nvPr/>
        </p:nvSpPr>
        <p:spPr bwMode="auto">
          <a:xfrm>
            <a:off x="3886200" y="3355975"/>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000…0</a:t>
            </a:r>
          </a:p>
        </p:txBody>
      </p:sp>
      <p:sp>
        <p:nvSpPr>
          <p:cNvPr id="34828" name="Rectangle 34"/>
          <p:cNvSpPr>
            <a:spLocks noChangeArrowheads="1"/>
          </p:cNvSpPr>
          <p:nvPr/>
        </p:nvSpPr>
        <p:spPr bwMode="auto">
          <a:xfrm>
            <a:off x="3886200" y="2670175"/>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100…0</a:t>
            </a:r>
          </a:p>
        </p:txBody>
      </p:sp>
      <p:sp>
        <p:nvSpPr>
          <p:cNvPr id="34829" name="Rectangle 35"/>
          <p:cNvSpPr>
            <a:spLocks noChangeArrowheads="1"/>
          </p:cNvSpPr>
          <p:nvPr/>
        </p:nvSpPr>
        <p:spPr bwMode="auto">
          <a:xfrm>
            <a:off x="3886200" y="1984375"/>
            <a:ext cx="803104" cy="305212"/>
          </a:xfrm>
          <a:prstGeom prst="rect">
            <a:avLst/>
          </a:prstGeom>
          <a:noFill/>
          <a:ln w="25400">
            <a:noFill/>
            <a:miter lim="800000"/>
          </a:ln>
        </p:spPr>
        <p:txBody>
          <a:bodyPr wrap="none" lIns="90487" tIns="44450" rIns="90487" bIns="44450">
            <a:spAutoFit/>
          </a:bodyPr>
          <a:lstStyle/>
          <a:p>
            <a:pPr>
              <a:lnSpc>
                <a:spcPct val="100000"/>
              </a:lnSpc>
            </a:pPr>
            <a:r>
              <a:rPr lang="en-US" sz="1400" dirty="0">
                <a:latin typeface="Calibri" panose="020F0502020204030204" pitchFamily="34" charset="0"/>
              </a:rPr>
              <a:t>0</a:t>
            </a:r>
            <a:r>
              <a:rPr lang="en-US" sz="1400" b="0" dirty="0">
                <a:latin typeface="Calibri" panose="020F0502020204030204" pitchFamily="34" charset="0"/>
              </a:rPr>
              <a:t> 111…1</a:t>
            </a:r>
          </a:p>
        </p:txBody>
      </p:sp>
      <p:sp>
        <p:nvSpPr>
          <p:cNvPr id="34830" name="Rectangle 36"/>
          <p:cNvSpPr>
            <a:spLocks noChangeArrowheads="1"/>
          </p:cNvSpPr>
          <p:nvPr/>
        </p:nvSpPr>
        <p:spPr bwMode="auto">
          <a:xfrm>
            <a:off x="7391400" y="4117975"/>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100…0</a:t>
            </a:r>
          </a:p>
        </p:txBody>
      </p:sp>
      <p:sp>
        <p:nvSpPr>
          <p:cNvPr id="34831" name="Rectangle 37"/>
          <p:cNvSpPr>
            <a:spLocks noChangeArrowheads="1"/>
          </p:cNvSpPr>
          <p:nvPr/>
        </p:nvSpPr>
        <p:spPr bwMode="auto">
          <a:xfrm>
            <a:off x="7391400" y="3432175"/>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000…0</a:t>
            </a:r>
          </a:p>
        </p:txBody>
      </p:sp>
      <p:sp>
        <p:nvSpPr>
          <p:cNvPr id="34832" name="Rectangle 38"/>
          <p:cNvSpPr>
            <a:spLocks noChangeArrowheads="1"/>
          </p:cNvSpPr>
          <p:nvPr/>
        </p:nvSpPr>
        <p:spPr bwMode="auto">
          <a:xfrm>
            <a:off x="7391400" y="2746375"/>
            <a:ext cx="671658" cy="305212"/>
          </a:xfrm>
          <a:prstGeom prst="rect">
            <a:avLst/>
          </a:prstGeom>
          <a:noFill/>
          <a:ln w="25400">
            <a:noFill/>
            <a:miter lim="800000"/>
          </a:ln>
        </p:spPr>
        <p:txBody>
          <a:bodyPr wrap="none" lIns="90487" tIns="44450" rIns="90487" bIns="44450">
            <a:spAutoFit/>
          </a:bodyPr>
          <a:lstStyle/>
          <a:p>
            <a:pPr>
              <a:lnSpc>
                <a:spcPct val="100000"/>
              </a:lnSpc>
            </a:pPr>
            <a:r>
              <a:rPr lang="en-US" sz="1400" b="0" dirty="0">
                <a:latin typeface="Calibri" panose="020F0502020204030204" pitchFamily="34" charset="0"/>
              </a:rPr>
              <a:t>011…1</a:t>
            </a:r>
          </a:p>
        </p:txBody>
      </p:sp>
      <p:sp>
        <p:nvSpPr>
          <p:cNvPr id="34833" name="Text Box 39"/>
          <p:cNvSpPr txBox="1">
            <a:spLocks noChangeArrowheads="1"/>
          </p:cNvSpPr>
          <p:nvPr/>
        </p:nvSpPr>
        <p:spPr bwMode="auto">
          <a:xfrm>
            <a:off x="5867400" y="2243137"/>
            <a:ext cx="790088"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PosOver</a:t>
            </a:r>
            <a:endParaRPr lang="en-US" sz="1400" b="0" dirty="0">
              <a:latin typeface="Calibri" panose="020F0502020204030204" pitchFamily="34" charset="0"/>
            </a:endParaRPr>
          </a:p>
        </p:txBody>
      </p:sp>
      <p:sp>
        <p:nvSpPr>
          <p:cNvPr id="34834" name="Text Box 40"/>
          <p:cNvSpPr txBox="1">
            <a:spLocks noChangeArrowheads="1"/>
          </p:cNvSpPr>
          <p:nvPr/>
        </p:nvSpPr>
        <p:spPr bwMode="auto">
          <a:xfrm>
            <a:off x="5943600" y="4681537"/>
            <a:ext cx="825739" cy="307777"/>
          </a:xfrm>
          <a:prstGeom prst="rect">
            <a:avLst/>
          </a:prstGeom>
          <a:noFill/>
          <a:ln w="25400">
            <a:noFill/>
            <a:miter lim="800000"/>
          </a:ln>
        </p:spPr>
        <p:txBody>
          <a:bodyPr wrap="none">
            <a:spAutoFit/>
          </a:bodyPr>
          <a:lstStyle/>
          <a:p>
            <a:pPr>
              <a:lnSpc>
                <a:spcPct val="100000"/>
              </a:lnSpc>
            </a:pPr>
            <a:r>
              <a:rPr lang="en-US" sz="1400" b="0" dirty="0" err="1">
                <a:latin typeface="Calibri" panose="020F0502020204030204" pitchFamily="34" charset="0"/>
              </a:rPr>
              <a:t>NegOver</a:t>
            </a:r>
            <a:endParaRPr lang="en-US" sz="1400" b="0" dirty="0">
              <a:latin typeface="Calibri" panose="020F0502020204030204"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886200" y="2057400"/>
          <a:ext cx="4560888" cy="3975100"/>
        </p:xfrm>
        <a:graphic>
          <a:graphicData uri="http://schemas.openxmlformats.org/presentationml/2006/ole">
            <mc:AlternateContent xmlns:mc="http://schemas.openxmlformats.org/markup-compatibility/2006">
              <mc:Choice xmlns:v="urn:schemas-microsoft-com:vml" Requires="v">
                <p:oleObj spid="_x0000_s67722" name="Chart" r:id="rId4" imgW="6149975" imgH="5360670" progId="Excel.Sheet.8">
                  <p:embed/>
                </p:oleObj>
              </mc:Choice>
              <mc:Fallback>
                <p:oleObj name="Chart" r:id="rId4" imgW="6149975" imgH="536067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057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50531" name="Rectangle 3"/>
          <p:cNvSpPr>
            <a:spLocks noGrp="1" noChangeArrowheads="1"/>
          </p:cNvSpPr>
          <p:nvPr>
            <p:ph type="title"/>
          </p:nvPr>
        </p:nvSpPr>
        <p:spPr>
          <a:xfrm>
            <a:off x="228600" y="587375"/>
            <a:ext cx="7983538" cy="555625"/>
          </a:xfrm>
        </p:spPr>
        <p:txBody>
          <a:bodyPr/>
          <a:lstStyle/>
          <a:p>
            <a:pPr eaLnBrk="1" hangingPunct="1">
              <a:defRPr/>
            </a:pPr>
            <a:r>
              <a:rPr lang="en-US" dirty="0" smtClean="0"/>
              <a:t>Visualizing 2’s Complement Addition</a:t>
            </a:r>
          </a:p>
        </p:txBody>
      </p:sp>
      <p:sp>
        <p:nvSpPr>
          <p:cNvPr id="150532" name="Rectangle 4"/>
          <p:cNvSpPr>
            <a:spLocks noGrp="1" noChangeArrowheads="1"/>
          </p:cNvSpPr>
          <p:nvPr>
            <p:ph type="body" idx="1"/>
          </p:nvPr>
        </p:nvSpPr>
        <p:spPr>
          <a:xfrm>
            <a:off x="228600" y="1752600"/>
            <a:ext cx="3354388" cy="4592638"/>
          </a:xfrm>
        </p:spPr>
        <p:txBody>
          <a:bodyPr lIns="90487" tIns="44450" rIns="90487" bIns="44450"/>
          <a:lstStyle/>
          <a:p>
            <a:pPr eaLnBrk="1" hangingPunct="1">
              <a:defRPr/>
            </a:pPr>
            <a:r>
              <a:rPr lang="en-US" smtClean="0"/>
              <a:t>Values</a:t>
            </a:r>
          </a:p>
          <a:p>
            <a:pPr lvl="1" eaLnBrk="1" hangingPunct="1">
              <a:defRPr/>
            </a:pPr>
            <a:r>
              <a:rPr lang="en-US" smtClean="0"/>
              <a:t>4-bit two’s comp.</a:t>
            </a:r>
          </a:p>
          <a:p>
            <a:pPr lvl="1" eaLnBrk="1" hangingPunct="1">
              <a:defRPr/>
            </a:pPr>
            <a:r>
              <a:rPr lang="en-US" smtClean="0"/>
              <a:t>Range from -8 to +7</a:t>
            </a:r>
          </a:p>
          <a:p>
            <a:pPr eaLnBrk="1" hangingPunct="1">
              <a:defRPr/>
            </a:pPr>
            <a:r>
              <a:rPr lang="en-US" smtClean="0"/>
              <a:t>Wraps Around</a:t>
            </a:r>
          </a:p>
          <a:p>
            <a:pPr lvl="1" eaLnBrk="1" hangingPunct="1">
              <a:defRPr/>
            </a:pPr>
            <a:r>
              <a:rPr lang="en-US" smtClean="0"/>
              <a:t>If sum </a:t>
            </a:r>
            <a:r>
              <a:rPr lang="en-US" smtClean="0">
                <a:sym typeface="Symbol" panose="05050102010706020507" pitchFamily="18" charset="2"/>
              </a:rPr>
              <a:t> </a:t>
            </a:r>
            <a:r>
              <a:rPr lang="en-US" smtClean="0"/>
              <a:t>2</a:t>
            </a:r>
            <a:r>
              <a:rPr lang="en-US" i="1" baseline="30000" smtClean="0"/>
              <a:t>w</a:t>
            </a:r>
            <a:r>
              <a:rPr lang="en-US" baseline="30000" smtClean="0"/>
              <a:t>–1</a:t>
            </a:r>
            <a:endParaRPr lang="en-US" smtClean="0"/>
          </a:p>
          <a:p>
            <a:pPr lvl="2" eaLnBrk="1" hangingPunct="1">
              <a:defRPr/>
            </a:pPr>
            <a:r>
              <a:rPr lang="en-US" smtClean="0"/>
              <a:t>Becomes negative</a:t>
            </a:r>
          </a:p>
          <a:p>
            <a:pPr lvl="2" eaLnBrk="1" hangingPunct="1">
              <a:defRPr/>
            </a:pPr>
            <a:r>
              <a:rPr lang="en-US" smtClean="0"/>
              <a:t>At most once</a:t>
            </a:r>
          </a:p>
          <a:p>
            <a:pPr lvl="1" eaLnBrk="1" hangingPunct="1">
              <a:defRPr/>
            </a:pPr>
            <a:r>
              <a:rPr lang="en-US" smtClean="0"/>
              <a:t>If sum &lt; –2</a:t>
            </a:r>
            <a:r>
              <a:rPr lang="en-US" i="1" baseline="30000" smtClean="0"/>
              <a:t>w</a:t>
            </a:r>
            <a:r>
              <a:rPr lang="en-US" baseline="30000" smtClean="0"/>
              <a:t>–1</a:t>
            </a:r>
            <a:endParaRPr lang="en-US" smtClean="0"/>
          </a:p>
          <a:p>
            <a:pPr lvl="2" eaLnBrk="1" hangingPunct="1">
              <a:defRPr/>
            </a:pPr>
            <a:r>
              <a:rPr lang="en-US" smtClean="0"/>
              <a:t>Becomes positive</a:t>
            </a:r>
          </a:p>
          <a:p>
            <a:pPr lvl="2" eaLnBrk="1" hangingPunct="1">
              <a:defRPr/>
            </a:pPr>
            <a:r>
              <a:rPr lang="en-US" smtClean="0"/>
              <a:t>At most once</a:t>
            </a:r>
          </a:p>
        </p:txBody>
      </p:sp>
      <p:sp>
        <p:nvSpPr>
          <p:cNvPr id="10245" name="Rectangle 5"/>
          <p:cNvSpPr>
            <a:spLocks noChangeArrowheads="1"/>
          </p:cNvSpPr>
          <p:nvPr/>
        </p:nvSpPr>
        <p:spPr bwMode="auto">
          <a:xfrm>
            <a:off x="5638800" y="2133600"/>
            <a:ext cx="1681421" cy="459100"/>
          </a:xfrm>
          <a:prstGeom prst="rect">
            <a:avLst/>
          </a:prstGeom>
          <a:noFill/>
          <a:ln w="25400">
            <a:noFill/>
            <a:miter lim="800000"/>
          </a:ln>
        </p:spPr>
        <p:txBody>
          <a:bodyPr wrap="none" lIns="90487" tIns="44450" rIns="90487" bIns="44450">
            <a:spAutoFit/>
          </a:bodyPr>
          <a:lstStyle/>
          <a:p>
            <a:pPr>
              <a:spcBef>
                <a:spcPct val="30000"/>
              </a:spcBef>
            </a:pPr>
            <a:r>
              <a:rPr lang="en-US" dirty="0">
                <a:solidFill>
                  <a:schemeClr val="tx2"/>
                </a:solidFill>
                <a:latin typeface="Calibri" panose="020F0502020204030204" pitchFamily="34" charset="0"/>
              </a:rPr>
              <a:t>TAdd</a:t>
            </a:r>
            <a:r>
              <a:rPr lang="en-US" baseline="-25000" dirty="0">
                <a:solidFill>
                  <a:schemeClr val="tx2"/>
                </a:solidFill>
                <a:latin typeface="Calibri" panose="020F0502020204030204" pitchFamily="34" charset="0"/>
              </a:rPr>
              <a:t>4</a:t>
            </a:r>
            <a:r>
              <a:rPr lang="en-US" dirty="0">
                <a:solidFill>
                  <a:schemeClr val="tx2"/>
                </a:solidFill>
                <a:latin typeface="Calibri" panose="020F0502020204030204" pitchFamily="34" charset="0"/>
              </a:rPr>
              <a:t>(</a:t>
            </a:r>
            <a:r>
              <a:rPr lang="en-US" i="1" dirty="0">
                <a:solidFill>
                  <a:schemeClr val="tx2"/>
                </a:solidFill>
                <a:latin typeface="Calibri" panose="020F0502020204030204" pitchFamily="34" charset="0"/>
              </a:rPr>
              <a:t>u</a:t>
            </a:r>
            <a:r>
              <a:rPr lang="en-US" dirty="0">
                <a:solidFill>
                  <a:schemeClr val="tx2"/>
                </a:solidFill>
                <a:latin typeface="Calibri" panose="020F0502020204030204" pitchFamily="34" charset="0"/>
              </a:rPr>
              <a:t> , </a:t>
            </a:r>
            <a:r>
              <a:rPr lang="en-US" i="1" dirty="0">
                <a:solidFill>
                  <a:schemeClr val="tx2"/>
                </a:solidFill>
                <a:latin typeface="Calibri" panose="020F0502020204030204" pitchFamily="34" charset="0"/>
              </a:rPr>
              <a:t>v</a:t>
            </a:r>
            <a:r>
              <a:rPr lang="en-US" dirty="0">
                <a:solidFill>
                  <a:schemeClr val="tx2"/>
                </a:solidFill>
                <a:latin typeface="Calibri" panose="020F0502020204030204" pitchFamily="34" charset="0"/>
              </a:rPr>
              <a:t>)</a:t>
            </a:r>
          </a:p>
        </p:txBody>
      </p:sp>
      <p:sp>
        <p:nvSpPr>
          <p:cNvPr id="10246" name="Rectangle 6"/>
          <p:cNvSpPr>
            <a:spLocks noChangeArrowheads="1"/>
          </p:cNvSpPr>
          <p:nvPr/>
        </p:nvSpPr>
        <p:spPr bwMode="auto">
          <a:xfrm>
            <a:off x="4648200" y="5562600"/>
            <a:ext cx="344645"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u</a:t>
            </a:r>
          </a:p>
        </p:txBody>
      </p:sp>
      <p:sp>
        <p:nvSpPr>
          <p:cNvPr id="10247" name="Rectangle 7"/>
          <p:cNvSpPr>
            <a:spLocks noChangeArrowheads="1"/>
          </p:cNvSpPr>
          <p:nvPr/>
        </p:nvSpPr>
        <p:spPr bwMode="auto">
          <a:xfrm>
            <a:off x="7315200" y="5029200"/>
            <a:ext cx="327012" cy="459100"/>
          </a:xfrm>
          <a:prstGeom prst="rect">
            <a:avLst/>
          </a:prstGeom>
          <a:noFill/>
          <a:ln w="25400">
            <a:noFill/>
            <a:miter lim="800000"/>
          </a:ln>
        </p:spPr>
        <p:txBody>
          <a:bodyPr wrap="none" lIns="90487" tIns="44450" rIns="90487" bIns="44450">
            <a:spAutoFit/>
          </a:bodyPr>
          <a:lstStyle/>
          <a:p>
            <a:pPr>
              <a:spcBef>
                <a:spcPct val="30000"/>
              </a:spcBef>
            </a:pPr>
            <a:r>
              <a:rPr lang="en-US" i="1" dirty="0">
                <a:solidFill>
                  <a:schemeClr val="tx2"/>
                </a:solidFill>
                <a:latin typeface="Calibri" panose="020F0502020204030204" pitchFamily="34" charset="0"/>
              </a:rPr>
              <a:t>v</a:t>
            </a:r>
          </a:p>
        </p:txBody>
      </p:sp>
      <p:sp>
        <p:nvSpPr>
          <p:cNvPr id="10248" name="Text Box 8"/>
          <p:cNvSpPr txBox="1">
            <a:spLocks noChangeArrowheads="1"/>
          </p:cNvSpPr>
          <p:nvPr/>
        </p:nvSpPr>
        <p:spPr bwMode="auto">
          <a:xfrm>
            <a:off x="7391400" y="5562600"/>
            <a:ext cx="894347" cy="338554"/>
          </a:xfrm>
          <a:prstGeom prst="rect">
            <a:avLst/>
          </a:prstGeom>
          <a:noFill/>
          <a:ln w="25400">
            <a:noFill/>
            <a:miter lim="800000"/>
          </a:ln>
        </p:spPr>
        <p:txBody>
          <a:bodyPr wrap="none">
            <a:spAutoFit/>
          </a:bodyPr>
          <a:lstStyle/>
          <a:p>
            <a:pPr>
              <a:lnSpc>
                <a:spcPct val="100000"/>
              </a:lnSpc>
            </a:pPr>
            <a:r>
              <a:rPr lang="en-US" sz="1600" dirty="0" err="1">
                <a:latin typeface="Calibri" panose="020F0502020204030204" pitchFamily="34" charset="0"/>
              </a:rPr>
              <a:t>PosOver</a:t>
            </a:r>
            <a:endParaRPr lang="en-US" sz="1600" dirty="0">
              <a:latin typeface="Calibri" panose="020F0502020204030204" pitchFamily="34" charset="0"/>
            </a:endParaRPr>
          </a:p>
        </p:txBody>
      </p:sp>
      <p:sp>
        <p:nvSpPr>
          <p:cNvPr id="10249" name="Text Box 9"/>
          <p:cNvSpPr txBox="1">
            <a:spLocks noChangeArrowheads="1"/>
          </p:cNvSpPr>
          <p:nvPr/>
        </p:nvSpPr>
        <p:spPr bwMode="auto">
          <a:xfrm>
            <a:off x="3429000" y="1371600"/>
            <a:ext cx="931345" cy="338554"/>
          </a:xfrm>
          <a:prstGeom prst="rect">
            <a:avLst/>
          </a:prstGeom>
          <a:noFill/>
          <a:ln w="25400">
            <a:noFill/>
            <a:miter lim="800000"/>
          </a:ln>
        </p:spPr>
        <p:txBody>
          <a:bodyPr wrap="none">
            <a:spAutoFit/>
          </a:bodyPr>
          <a:lstStyle/>
          <a:p>
            <a:pPr>
              <a:lnSpc>
                <a:spcPct val="100000"/>
              </a:lnSpc>
            </a:pPr>
            <a:r>
              <a:rPr lang="en-US" sz="1600" dirty="0" err="1">
                <a:latin typeface="Calibri" panose="020F0502020204030204" pitchFamily="34" charset="0"/>
              </a:rPr>
              <a:t>NegOver</a:t>
            </a:r>
            <a:endParaRPr lang="en-US" sz="1600" dirty="0">
              <a:latin typeface="Calibri" panose="020F0502020204030204" pitchFamily="34" charset="0"/>
            </a:endParaRPr>
          </a:p>
        </p:txBody>
      </p:sp>
      <p:sp>
        <p:nvSpPr>
          <p:cNvPr id="10250" name="Line 10"/>
          <p:cNvSpPr>
            <a:spLocks noChangeShapeType="1"/>
          </p:cNvSpPr>
          <p:nvPr/>
        </p:nvSpPr>
        <p:spPr bwMode="auto">
          <a:xfrm>
            <a:off x="4038600" y="1752600"/>
            <a:ext cx="838200" cy="1752600"/>
          </a:xfrm>
          <a:prstGeom prst="line">
            <a:avLst/>
          </a:prstGeom>
          <a:noFill/>
          <a:ln w="25400">
            <a:solidFill>
              <a:srgbClr val="CC0000"/>
            </a:solidFill>
            <a:round/>
            <a:tailEnd type="triangle" w="med" len="med"/>
          </a:ln>
        </p:spPr>
        <p:txBody>
          <a:bodyPr wrap="none" anchor="ctr"/>
          <a:lstStyle/>
          <a:p>
            <a:endParaRPr lang="en-US"/>
          </a:p>
        </p:txBody>
      </p:sp>
      <p:sp>
        <p:nvSpPr>
          <p:cNvPr id="10251" name="Line 11"/>
          <p:cNvSpPr>
            <a:spLocks noChangeShapeType="1"/>
          </p:cNvSpPr>
          <p:nvPr/>
        </p:nvSpPr>
        <p:spPr bwMode="auto">
          <a:xfrm flipH="1" flipV="1">
            <a:off x="7543800" y="4191000"/>
            <a:ext cx="609600" cy="1295400"/>
          </a:xfrm>
          <a:prstGeom prst="line">
            <a:avLst/>
          </a:prstGeom>
          <a:noFill/>
          <a:ln w="25400">
            <a:solidFill>
              <a:srgbClr val="CC0000"/>
            </a:solidFill>
            <a:round/>
            <a:tailEnd type="triangle" w="med" len="me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587375"/>
            <a:ext cx="6759575" cy="555625"/>
          </a:xfrm>
        </p:spPr>
        <p:txBody>
          <a:bodyPr/>
          <a:lstStyle/>
          <a:p>
            <a:pPr eaLnBrk="1" hangingPunct="1">
              <a:defRPr/>
            </a:pPr>
            <a:r>
              <a:rPr lang="en-US" smtClean="0"/>
              <a:t>Characterizing TAdd</a:t>
            </a:r>
          </a:p>
        </p:txBody>
      </p:sp>
      <p:sp>
        <p:nvSpPr>
          <p:cNvPr id="221187" name="Rectangle 3"/>
          <p:cNvSpPr>
            <a:spLocks noGrp="1" noChangeArrowheads="1"/>
          </p:cNvSpPr>
          <p:nvPr>
            <p:ph type="body" idx="1"/>
          </p:nvPr>
        </p:nvSpPr>
        <p:spPr>
          <a:xfrm>
            <a:off x="304800" y="1633537"/>
            <a:ext cx="3810000" cy="3471863"/>
          </a:xfrm>
        </p:spPr>
        <p:txBody>
          <a:bodyPr lIns="90487" tIns="44450" rIns="90487" bIns="44450"/>
          <a:lstStyle/>
          <a:p>
            <a:pPr eaLnBrk="1" hangingPunct="1">
              <a:defRPr/>
            </a:pPr>
            <a:r>
              <a:rPr lang="en-US" dirty="0" smtClean="0"/>
              <a:t>Functionality</a:t>
            </a:r>
          </a:p>
          <a:p>
            <a:pPr lvl="1" eaLnBrk="1" hangingPunct="1">
              <a:defRPr/>
            </a:pPr>
            <a:r>
              <a:rPr lang="en-US" dirty="0" smtClean="0"/>
              <a:t>True sum requires </a:t>
            </a:r>
            <a:r>
              <a:rPr lang="en-US" b="0" i="1" dirty="0" smtClean="0"/>
              <a:t>w</a:t>
            </a:r>
            <a:r>
              <a:rPr lang="en-US" b="0" dirty="0" smtClean="0"/>
              <a:t>+1</a:t>
            </a:r>
            <a:r>
              <a:rPr lang="en-US" dirty="0" smtClean="0"/>
              <a:t> bits</a:t>
            </a:r>
          </a:p>
          <a:p>
            <a:pPr lvl="1" eaLnBrk="1" hangingPunct="1">
              <a:defRPr/>
            </a:pPr>
            <a:r>
              <a:rPr lang="en-US" dirty="0" smtClean="0"/>
              <a:t>Drop off MSB</a:t>
            </a:r>
          </a:p>
          <a:p>
            <a:pPr lvl="1" eaLnBrk="1" hangingPunct="1">
              <a:defRPr/>
            </a:pPr>
            <a:r>
              <a:rPr lang="en-US" dirty="0" smtClean="0"/>
              <a:t>Treat remaining bits as 2’s comp. integer</a:t>
            </a:r>
          </a:p>
        </p:txBody>
      </p:sp>
      <p:graphicFrame>
        <p:nvGraphicFramePr>
          <p:cNvPr id="11266" name="Object 40"/>
          <p:cNvGraphicFramePr/>
          <p:nvPr/>
        </p:nvGraphicFramePr>
        <p:xfrm>
          <a:off x="1866900" y="4953000"/>
          <a:ext cx="5473700" cy="1201738"/>
        </p:xfrm>
        <a:graphic>
          <a:graphicData uri="http://schemas.openxmlformats.org/presentationml/2006/ole">
            <mc:AlternateContent xmlns:mc="http://schemas.openxmlformats.org/markup-compatibility/2006">
              <mc:Choice xmlns:v="urn:schemas-microsoft-com:vml" Requires="v">
                <p:oleObj spid="_x0000_s1068" name="Equation" r:id="rId4" imgW="6084570" imgH="4044315" progId="Equation.3">
                  <p:embed/>
                </p:oleObj>
              </mc:Choice>
              <mc:Fallback>
                <p:oleObj name="Equation" r:id="rId4" imgW="6084570" imgH="4044315" progId="Equation.3">
                  <p:embed/>
                  <p:pic>
                    <p:nvPicPr>
                      <p:cNvPr id="0" name="图片 1064"/>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1866900" y="4953000"/>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269" name="Text Box 41"/>
          <p:cNvSpPr txBox="1">
            <a:spLocks noChangeArrowheads="1"/>
          </p:cNvSpPr>
          <p:nvPr/>
        </p:nvSpPr>
        <p:spPr bwMode="auto">
          <a:xfrm>
            <a:off x="6286500" y="4951413"/>
            <a:ext cx="949234" cy="307777"/>
          </a:xfrm>
          <a:prstGeom prst="rect">
            <a:avLst/>
          </a:prstGeom>
          <a:noFill/>
          <a:ln w="25400">
            <a:noFill/>
            <a:miter lim="800000"/>
          </a:ln>
        </p:spPr>
        <p:txBody>
          <a:bodyPr wrap="none">
            <a:spAutoFit/>
          </a:bodyPr>
          <a:lstStyle/>
          <a:p>
            <a:pPr>
              <a:lnSpc>
                <a:spcPct val="100000"/>
              </a:lnSpc>
            </a:pPr>
            <a:r>
              <a:rPr lang="en-US" sz="1400" dirty="0">
                <a:latin typeface="Calibri" panose="020F0502020204030204" pitchFamily="34" charset="0"/>
              </a:rPr>
              <a:t>(</a:t>
            </a:r>
            <a:r>
              <a:rPr lang="en-US" sz="1400" dirty="0" err="1">
                <a:latin typeface="Calibri" panose="020F0502020204030204" pitchFamily="34" charset="0"/>
              </a:rPr>
              <a:t>NegOver</a:t>
            </a:r>
            <a:r>
              <a:rPr lang="en-US" sz="1400" dirty="0">
                <a:latin typeface="Calibri" panose="020F0502020204030204" pitchFamily="34" charset="0"/>
              </a:rPr>
              <a:t>)</a:t>
            </a:r>
          </a:p>
        </p:txBody>
      </p:sp>
      <p:sp>
        <p:nvSpPr>
          <p:cNvPr id="11270" name="Text Box 42"/>
          <p:cNvSpPr txBox="1">
            <a:spLocks noChangeArrowheads="1"/>
          </p:cNvSpPr>
          <p:nvPr/>
        </p:nvSpPr>
        <p:spPr bwMode="auto">
          <a:xfrm>
            <a:off x="6362700" y="5713413"/>
            <a:ext cx="917495" cy="307777"/>
          </a:xfrm>
          <a:prstGeom prst="rect">
            <a:avLst/>
          </a:prstGeom>
          <a:noFill/>
          <a:ln w="25400">
            <a:noFill/>
            <a:miter lim="800000"/>
          </a:ln>
        </p:spPr>
        <p:txBody>
          <a:bodyPr wrap="none">
            <a:spAutoFit/>
          </a:bodyPr>
          <a:lstStyle/>
          <a:p>
            <a:pPr>
              <a:lnSpc>
                <a:spcPct val="100000"/>
              </a:lnSpc>
            </a:pPr>
            <a:r>
              <a:rPr lang="en-US" sz="1400" dirty="0">
                <a:latin typeface="Calibri" panose="020F0502020204030204" pitchFamily="34" charset="0"/>
              </a:rPr>
              <a:t>(</a:t>
            </a:r>
            <a:r>
              <a:rPr lang="en-US" sz="1400" dirty="0" err="1">
                <a:latin typeface="Calibri" panose="020F0502020204030204" pitchFamily="34" charset="0"/>
              </a:rPr>
              <a:t>PosOver</a:t>
            </a:r>
            <a:r>
              <a:rPr lang="en-US" sz="1400" dirty="0">
                <a:latin typeface="Calibri" panose="020F0502020204030204" pitchFamily="34" charset="0"/>
              </a:rPr>
              <a:t>)</a:t>
            </a:r>
          </a:p>
        </p:txBody>
      </p:sp>
      <p:grpSp>
        <p:nvGrpSpPr>
          <p:cNvPr id="2" name="Group 43"/>
          <p:cNvGrpSpPr/>
          <p:nvPr/>
        </p:nvGrpSpPr>
        <p:grpSpPr bwMode="auto">
          <a:xfrm>
            <a:off x="4314824" y="1444625"/>
            <a:ext cx="3609976" cy="2670175"/>
            <a:chOff x="-105" y="2016"/>
            <a:chExt cx="2274" cy="1682"/>
          </a:xfrm>
        </p:grpSpPr>
        <p:sp>
          <p:nvSpPr>
            <p:cNvPr id="11272" name="Rectangle 44"/>
            <p:cNvSpPr>
              <a:spLocks noChangeArrowheads="1"/>
            </p:cNvSpPr>
            <p:nvPr/>
          </p:nvSpPr>
          <p:spPr bwMode="auto">
            <a:xfrm>
              <a:off x="720" y="2448"/>
              <a:ext cx="432" cy="384"/>
            </a:xfrm>
            <a:prstGeom prst="rect">
              <a:avLst/>
            </a:prstGeom>
            <a:solidFill>
              <a:schemeClr val="bg1"/>
            </a:solidFill>
            <a:ln w="25400">
              <a:solidFill>
                <a:schemeClr val="tx1"/>
              </a:solidFill>
              <a:miter lim="800000"/>
            </a:ln>
          </p:spPr>
          <p:txBody>
            <a:bodyPr wrap="none" anchor="ctr"/>
            <a:lstStyle/>
            <a:p>
              <a:endParaRPr lang="en-US"/>
            </a:p>
          </p:txBody>
        </p:sp>
        <p:sp>
          <p:nvSpPr>
            <p:cNvPr id="11273" name="Rectangle 45"/>
            <p:cNvSpPr>
              <a:spLocks noChangeArrowheads="1"/>
            </p:cNvSpPr>
            <p:nvPr/>
          </p:nvSpPr>
          <p:spPr bwMode="auto">
            <a:xfrm>
              <a:off x="1056" y="3312"/>
              <a:ext cx="213" cy="291"/>
            </a:xfrm>
            <a:prstGeom prst="rect">
              <a:avLst/>
            </a:prstGeom>
            <a:noFill/>
            <a:ln w="25400">
              <a:noFill/>
              <a:miter lim="800000"/>
            </a:ln>
          </p:spPr>
          <p:txBody>
            <a:bodyPr wrap="none">
              <a:spAutoFit/>
            </a:bodyPr>
            <a:lstStyle/>
            <a:p>
              <a:pPr>
                <a:lnSpc>
                  <a:spcPct val="100000"/>
                </a:lnSpc>
              </a:pPr>
              <a:r>
                <a:rPr lang="en-US" dirty="0"/>
                <a:t>u</a:t>
              </a:r>
            </a:p>
          </p:txBody>
        </p:sp>
        <p:sp>
          <p:nvSpPr>
            <p:cNvPr id="11274" name="Rectangle 46"/>
            <p:cNvSpPr>
              <a:spLocks noChangeArrowheads="1"/>
            </p:cNvSpPr>
            <p:nvPr/>
          </p:nvSpPr>
          <p:spPr bwMode="auto">
            <a:xfrm>
              <a:off x="192" y="2670"/>
              <a:ext cx="205" cy="291"/>
            </a:xfrm>
            <a:prstGeom prst="rect">
              <a:avLst/>
            </a:prstGeom>
            <a:noFill/>
            <a:ln w="25400">
              <a:noFill/>
              <a:miter lim="800000"/>
            </a:ln>
          </p:spPr>
          <p:txBody>
            <a:bodyPr wrap="none">
              <a:spAutoFit/>
            </a:bodyPr>
            <a:lstStyle/>
            <a:p>
              <a:pPr>
                <a:lnSpc>
                  <a:spcPct val="100000"/>
                </a:lnSpc>
              </a:pPr>
              <a:r>
                <a:rPr lang="en-US" dirty="0"/>
                <a:t>v</a:t>
              </a:r>
            </a:p>
          </p:txBody>
        </p:sp>
        <p:sp>
          <p:nvSpPr>
            <p:cNvPr id="11275" name="Rectangle 47"/>
            <p:cNvSpPr>
              <a:spLocks noChangeArrowheads="1"/>
            </p:cNvSpPr>
            <p:nvPr/>
          </p:nvSpPr>
          <p:spPr bwMode="auto">
            <a:xfrm>
              <a:off x="768" y="3216"/>
              <a:ext cx="696" cy="291"/>
            </a:xfrm>
            <a:prstGeom prst="rect">
              <a:avLst/>
            </a:prstGeom>
            <a:noFill/>
            <a:ln w="25400">
              <a:noFill/>
              <a:miter lim="800000"/>
            </a:ln>
          </p:spPr>
          <p:txBody>
            <a:bodyPr wrap="square">
              <a:spAutoFit/>
            </a:bodyPr>
            <a:lstStyle/>
            <a:p>
              <a:pPr>
                <a:lnSpc>
                  <a:spcPct val="100000"/>
                </a:lnSpc>
              </a:pPr>
              <a:r>
                <a:rPr lang="en-US" b="0" dirty="0">
                  <a:latin typeface="Calibri" panose="020F0502020204030204" pitchFamily="34" charset="0"/>
                </a:rPr>
                <a:t>&lt; 0</a:t>
              </a:r>
            </a:p>
          </p:txBody>
        </p:sp>
        <p:sp>
          <p:nvSpPr>
            <p:cNvPr id="11276" name="Rectangle 48"/>
            <p:cNvSpPr>
              <a:spLocks noChangeArrowheads="1"/>
            </p:cNvSpPr>
            <p:nvPr/>
          </p:nvSpPr>
          <p:spPr bwMode="auto">
            <a:xfrm>
              <a:off x="1200" y="3216"/>
              <a:ext cx="480" cy="291"/>
            </a:xfrm>
            <a:prstGeom prst="rect">
              <a:avLst/>
            </a:prstGeom>
            <a:noFill/>
            <a:ln w="25400">
              <a:noFill/>
              <a:miter lim="800000"/>
            </a:ln>
          </p:spPr>
          <p:txBody>
            <a:bodyPr wrap="square">
              <a:spAutoFit/>
            </a:bodyPr>
            <a:lstStyle/>
            <a:p>
              <a:pPr>
                <a:lnSpc>
                  <a:spcPct val="100000"/>
                </a:lnSpc>
              </a:pPr>
              <a:r>
                <a:rPr lang="en-US" b="0" dirty="0">
                  <a:latin typeface="Calibri" panose="020F0502020204030204" pitchFamily="34" charset="0"/>
                </a:rPr>
                <a:t>&gt; 0</a:t>
              </a:r>
            </a:p>
          </p:txBody>
        </p:sp>
        <p:sp>
          <p:nvSpPr>
            <p:cNvPr id="11277" name="Rectangle 49"/>
            <p:cNvSpPr>
              <a:spLocks noChangeArrowheads="1"/>
            </p:cNvSpPr>
            <p:nvPr/>
          </p:nvSpPr>
          <p:spPr bwMode="auto">
            <a:xfrm>
              <a:off x="240" y="2880"/>
              <a:ext cx="464" cy="291"/>
            </a:xfrm>
            <a:prstGeom prst="rect">
              <a:avLst/>
            </a:prstGeom>
            <a:noFill/>
            <a:ln w="25400">
              <a:noFill/>
              <a:miter lim="800000"/>
            </a:ln>
          </p:spPr>
          <p:txBody>
            <a:bodyPr wrap="square">
              <a:spAutoFit/>
            </a:bodyPr>
            <a:lstStyle/>
            <a:p>
              <a:pPr>
                <a:lnSpc>
                  <a:spcPct val="100000"/>
                </a:lnSpc>
              </a:pPr>
              <a:r>
                <a:rPr lang="en-US" b="0" dirty="0">
                  <a:latin typeface="Calibri" panose="020F0502020204030204" pitchFamily="34" charset="0"/>
                </a:rPr>
                <a:t>&lt; 0</a:t>
              </a:r>
            </a:p>
          </p:txBody>
        </p:sp>
        <p:sp>
          <p:nvSpPr>
            <p:cNvPr id="11278" name="Rectangle 50"/>
            <p:cNvSpPr>
              <a:spLocks noChangeArrowheads="1"/>
            </p:cNvSpPr>
            <p:nvPr/>
          </p:nvSpPr>
          <p:spPr bwMode="auto">
            <a:xfrm>
              <a:off x="240" y="2496"/>
              <a:ext cx="464" cy="291"/>
            </a:xfrm>
            <a:prstGeom prst="rect">
              <a:avLst/>
            </a:prstGeom>
            <a:noFill/>
            <a:ln w="25400">
              <a:noFill/>
              <a:miter lim="800000"/>
            </a:ln>
          </p:spPr>
          <p:txBody>
            <a:bodyPr wrap="square">
              <a:spAutoFit/>
            </a:bodyPr>
            <a:lstStyle/>
            <a:p>
              <a:pPr>
                <a:lnSpc>
                  <a:spcPct val="100000"/>
                </a:lnSpc>
              </a:pPr>
              <a:r>
                <a:rPr lang="en-US" b="0" dirty="0">
                  <a:latin typeface="Calibri" panose="020F0502020204030204" pitchFamily="34" charset="0"/>
                </a:rPr>
                <a:t>&gt; 0</a:t>
              </a:r>
            </a:p>
          </p:txBody>
        </p:sp>
        <p:sp>
          <p:nvSpPr>
            <p:cNvPr id="11279" name="Rectangle 51"/>
            <p:cNvSpPr>
              <a:spLocks noChangeArrowheads="1"/>
            </p:cNvSpPr>
            <p:nvPr/>
          </p:nvSpPr>
          <p:spPr bwMode="auto">
            <a:xfrm>
              <a:off x="-105" y="3504"/>
              <a:ext cx="969" cy="194"/>
            </a:xfrm>
            <a:prstGeom prst="rect">
              <a:avLst/>
            </a:prstGeom>
            <a:noFill/>
            <a:ln w="25400">
              <a:noFill/>
              <a:miter lim="800000"/>
            </a:ln>
          </p:spPr>
          <p:txBody>
            <a:bodyPr wrap="none">
              <a:spAutoFit/>
            </a:bodyPr>
            <a:lstStyle/>
            <a:p>
              <a:pPr>
                <a:lnSpc>
                  <a:spcPct val="100000"/>
                </a:lnSpc>
              </a:pPr>
              <a:r>
                <a:rPr lang="en-US" sz="1400" b="0" dirty="0" smtClean="0">
                  <a:latin typeface="Calibri" panose="020F0502020204030204" pitchFamily="34" charset="0"/>
                </a:rPr>
                <a:t>Negative Overflow</a:t>
              </a:r>
              <a:endParaRPr lang="en-US" sz="1400" b="0" dirty="0">
                <a:latin typeface="Calibri" panose="020F0502020204030204" pitchFamily="34" charset="0"/>
              </a:endParaRPr>
            </a:p>
          </p:txBody>
        </p:sp>
        <p:sp>
          <p:nvSpPr>
            <p:cNvPr id="11280" name="Rectangle 52"/>
            <p:cNvSpPr>
              <a:spLocks noChangeArrowheads="1"/>
            </p:cNvSpPr>
            <p:nvPr/>
          </p:nvSpPr>
          <p:spPr bwMode="auto">
            <a:xfrm>
              <a:off x="1248" y="2016"/>
              <a:ext cx="921" cy="194"/>
            </a:xfrm>
            <a:prstGeom prst="rect">
              <a:avLst/>
            </a:prstGeom>
            <a:noFill/>
            <a:ln w="25400">
              <a:noFill/>
              <a:miter lim="800000"/>
            </a:ln>
          </p:spPr>
          <p:txBody>
            <a:bodyPr wrap="none">
              <a:spAutoFit/>
            </a:bodyPr>
            <a:lstStyle/>
            <a:p>
              <a:pPr>
                <a:lnSpc>
                  <a:spcPct val="100000"/>
                </a:lnSpc>
              </a:pPr>
              <a:r>
                <a:rPr lang="en-US" sz="1400" b="0" dirty="0" smtClean="0">
                  <a:latin typeface="Calibri" panose="020F0502020204030204" pitchFamily="34" charset="0"/>
                </a:rPr>
                <a:t>Positive Overflow</a:t>
              </a:r>
              <a:endParaRPr lang="en-US" sz="1400" b="0" dirty="0">
                <a:latin typeface="Calibri" panose="020F0502020204030204" pitchFamily="34" charset="0"/>
              </a:endParaRPr>
            </a:p>
          </p:txBody>
        </p:sp>
        <p:sp>
          <p:nvSpPr>
            <p:cNvPr id="11281" name="Rectangle 53"/>
            <p:cNvSpPr>
              <a:spLocks noChangeArrowheads="1"/>
            </p:cNvSpPr>
            <p:nvPr/>
          </p:nvSpPr>
          <p:spPr bwMode="auto">
            <a:xfrm>
              <a:off x="1152" y="2448"/>
              <a:ext cx="432" cy="384"/>
            </a:xfrm>
            <a:prstGeom prst="rect">
              <a:avLst/>
            </a:prstGeom>
            <a:solidFill>
              <a:schemeClr val="bg1"/>
            </a:solidFill>
            <a:ln w="25400">
              <a:solidFill>
                <a:schemeClr val="tx1"/>
              </a:solidFill>
              <a:miter lim="800000"/>
            </a:ln>
          </p:spPr>
          <p:txBody>
            <a:bodyPr wrap="none" anchor="ctr"/>
            <a:lstStyle/>
            <a:p>
              <a:endParaRPr lang="en-US"/>
            </a:p>
          </p:txBody>
        </p:sp>
        <p:sp>
          <p:nvSpPr>
            <p:cNvPr id="11282" name="Rectangle 54"/>
            <p:cNvSpPr>
              <a:spLocks noChangeArrowheads="1"/>
            </p:cNvSpPr>
            <p:nvPr/>
          </p:nvSpPr>
          <p:spPr bwMode="auto">
            <a:xfrm>
              <a:off x="720" y="2832"/>
              <a:ext cx="432" cy="384"/>
            </a:xfrm>
            <a:prstGeom prst="rect">
              <a:avLst/>
            </a:prstGeom>
            <a:solidFill>
              <a:schemeClr val="bg1"/>
            </a:solidFill>
            <a:ln w="25400">
              <a:solidFill>
                <a:schemeClr val="tx1"/>
              </a:solidFill>
              <a:miter lim="800000"/>
            </a:ln>
          </p:spPr>
          <p:txBody>
            <a:bodyPr wrap="none" anchor="ctr"/>
            <a:lstStyle/>
            <a:p>
              <a:endParaRPr lang="en-US"/>
            </a:p>
          </p:txBody>
        </p:sp>
        <p:sp>
          <p:nvSpPr>
            <p:cNvPr id="11283" name="Rectangle 55"/>
            <p:cNvSpPr>
              <a:spLocks noChangeArrowheads="1"/>
            </p:cNvSpPr>
            <p:nvPr/>
          </p:nvSpPr>
          <p:spPr bwMode="auto">
            <a:xfrm>
              <a:off x="1152" y="2832"/>
              <a:ext cx="432" cy="384"/>
            </a:xfrm>
            <a:prstGeom prst="rect">
              <a:avLst/>
            </a:prstGeom>
            <a:solidFill>
              <a:schemeClr val="bg1"/>
            </a:solidFill>
            <a:ln w="25400">
              <a:solidFill>
                <a:schemeClr val="tx1"/>
              </a:solidFill>
              <a:miter lim="800000"/>
            </a:ln>
          </p:spPr>
          <p:txBody>
            <a:bodyPr wrap="none" anchor="ctr"/>
            <a:lstStyle/>
            <a:p>
              <a:endParaRPr lang="en-US"/>
            </a:p>
          </p:txBody>
        </p:sp>
        <p:sp>
          <p:nvSpPr>
            <p:cNvPr id="11284" name="Freeform 56"/>
            <p:cNvSpPr/>
            <p:nvPr/>
          </p:nvSpPr>
          <p:spPr bwMode="auto">
            <a:xfrm rot="5400000" flipH="1">
              <a:off x="1176" y="2424"/>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ln>
          </p:spPr>
          <p:txBody>
            <a:bodyPr wrap="none" anchor="ctr"/>
            <a:lstStyle/>
            <a:p>
              <a:endParaRPr lang="en-US"/>
            </a:p>
          </p:txBody>
        </p:sp>
        <p:sp>
          <p:nvSpPr>
            <p:cNvPr id="11285" name="Freeform 57"/>
            <p:cNvSpPr/>
            <p:nvPr/>
          </p:nvSpPr>
          <p:spPr bwMode="auto">
            <a:xfrm rot="16200000" flipH="1">
              <a:off x="744" y="2808"/>
              <a:ext cx="384" cy="432"/>
            </a:xfrm>
            <a:custGeom>
              <a:avLst/>
              <a:gdLst>
                <a:gd name="T0" fmla="*/ 0 w 432"/>
                <a:gd name="T1" fmla="*/ 0 h 384"/>
                <a:gd name="T2" fmla="*/ 432 w 432"/>
                <a:gd name="T3" fmla="*/ 384 h 384"/>
                <a:gd name="T4" fmla="*/ 432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rgbClr val="FF9999"/>
            </a:solidFill>
            <a:ln w="25400">
              <a:solidFill>
                <a:schemeClr val="tx1"/>
              </a:solidFill>
              <a:round/>
            </a:ln>
          </p:spPr>
          <p:txBody>
            <a:bodyPr wrap="none" anchor="ctr"/>
            <a:lstStyle/>
            <a:p>
              <a:endParaRPr lang="en-US"/>
            </a:p>
          </p:txBody>
        </p:sp>
        <p:sp>
          <p:nvSpPr>
            <p:cNvPr id="11286" name="Line 58"/>
            <p:cNvSpPr>
              <a:spLocks noChangeShapeType="1"/>
            </p:cNvSpPr>
            <p:nvPr/>
          </p:nvSpPr>
          <p:spPr bwMode="auto">
            <a:xfrm flipV="1">
              <a:off x="672" y="3072"/>
              <a:ext cx="144" cy="432"/>
            </a:xfrm>
            <a:prstGeom prst="line">
              <a:avLst/>
            </a:prstGeom>
            <a:noFill/>
            <a:ln w="25400">
              <a:solidFill>
                <a:schemeClr val="tx1"/>
              </a:solidFill>
              <a:round/>
              <a:tailEnd type="triangle" w="med" len="med"/>
            </a:ln>
          </p:spPr>
          <p:txBody>
            <a:bodyPr wrap="none" anchor="ctr"/>
            <a:lstStyle/>
            <a:p>
              <a:endParaRPr lang="en-US"/>
            </a:p>
          </p:txBody>
        </p:sp>
        <p:sp>
          <p:nvSpPr>
            <p:cNvPr id="11287" name="Line 59"/>
            <p:cNvSpPr>
              <a:spLocks noChangeShapeType="1"/>
            </p:cNvSpPr>
            <p:nvPr/>
          </p:nvSpPr>
          <p:spPr bwMode="auto">
            <a:xfrm flipH="1">
              <a:off x="1440" y="2256"/>
              <a:ext cx="0" cy="336"/>
            </a:xfrm>
            <a:prstGeom prst="line">
              <a:avLst/>
            </a:prstGeom>
            <a:noFill/>
            <a:ln w="25400">
              <a:solidFill>
                <a:schemeClr val="tx1"/>
              </a:solidFill>
              <a:round/>
              <a:tailEnd type="triangle" w="med" len="med"/>
            </a:ln>
          </p:spPr>
          <p:txBody>
            <a:bodyPr wrap="none" anchor="ctr"/>
            <a:lstStyle/>
            <a:p>
              <a:endParaRPr lang="en-US"/>
            </a:p>
          </p:txBody>
        </p:sp>
        <p:sp>
          <p:nvSpPr>
            <p:cNvPr id="11288" name="Rectangle 60"/>
            <p:cNvSpPr>
              <a:spLocks noChangeArrowheads="1"/>
            </p:cNvSpPr>
            <p:nvPr/>
          </p:nvSpPr>
          <p:spPr bwMode="auto">
            <a:xfrm>
              <a:off x="144" y="2159"/>
              <a:ext cx="976" cy="289"/>
            </a:xfrm>
            <a:prstGeom prst="rect">
              <a:avLst/>
            </a:prstGeom>
            <a:noFill/>
            <a:ln w="25400">
              <a:noFill/>
              <a:miter lim="800000"/>
            </a:ln>
          </p:spPr>
          <p:txBody>
            <a:bodyPr wrap="none" lIns="90487" tIns="44450" rIns="90487" bIns="44450">
              <a:spAutoFit/>
            </a:bodyPr>
            <a:lstStyle/>
            <a:p>
              <a:pPr>
                <a:spcBef>
                  <a:spcPct val="30000"/>
                </a:spcBef>
              </a:pPr>
              <a:r>
                <a:rPr lang="en-US" dirty="0" err="1">
                  <a:solidFill>
                    <a:schemeClr val="tx2"/>
                  </a:solidFill>
                  <a:latin typeface="Calibri" panose="020F0502020204030204" pitchFamily="34" charset="0"/>
                </a:rPr>
                <a:t>TAdd</a:t>
              </a:r>
              <a:r>
                <a:rPr lang="en-US" dirty="0">
                  <a:solidFill>
                    <a:schemeClr val="tx2"/>
                  </a:solidFill>
                  <a:latin typeface="Calibri" panose="020F0502020204030204" pitchFamily="34" charset="0"/>
                </a:rPr>
                <a:t>(</a:t>
              </a:r>
              <a:r>
                <a:rPr lang="en-US" i="1" dirty="0">
                  <a:solidFill>
                    <a:schemeClr val="tx2"/>
                  </a:solidFill>
                  <a:latin typeface="Calibri" panose="020F0502020204030204" pitchFamily="34" charset="0"/>
                </a:rPr>
                <a:t>u</a:t>
              </a:r>
              <a:r>
                <a:rPr lang="en-US" dirty="0">
                  <a:solidFill>
                    <a:schemeClr val="tx2"/>
                  </a:solidFill>
                  <a:latin typeface="Calibri" panose="020F0502020204030204" pitchFamily="34" charset="0"/>
                </a:rPr>
                <a:t> , </a:t>
              </a:r>
              <a:r>
                <a:rPr lang="en-US" i="1" dirty="0">
                  <a:solidFill>
                    <a:schemeClr val="tx2"/>
                  </a:solidFill>
                  <a:latin typeface="Calibri" panose="020F0502020204030204" pitchFamily="34" charset="0"/>
                </a:rPr>
                <a:t>v</a:t>
              </a:r>
              <a:r>
                <a:rPr lang="en-US" dirty="0">
                  <a:solidFill>
                    <a:schemeClr val="tx2"/>
                  </a:solidFill>
                  <a:latin typeface="Calibri" panose="020F0502020204030204" pitchFamily="34" charset="0"/>
                </a:rPr>
                <a:t>)</a:t>
              </a:r>
            </a:p>
          </p:txBody>
        </p:sp>
      </p:grpSp>
      <p:sp>
        <p:nvSpPr>
          <p:cNvPr id="25" name="TextBox 24"/>
          <p:cNvSpPr txBox="1"/>
          <p:nvPr/>
        </p:nvSpPr>
        <p:spPr>
          <a:xfrm>
            <a:off x="4235302" y="4953000"/>
            <a:ext cx="551010" cy="363534"/>
          </a:xfrm>
          <a:prstGeom prst="rect">
            <a:avLst/>
          </a:prstGeom>
          <a:solidFill>
            <a:srgbClr val="FFFF99"/>
          </a:solidFill>
        </p:spPr>
        <p:txBody>
          <a:bodyPr wrap="square" rtlCol="0">
            <a:spAutoFit/>
          </a:bodyPr>
          <a:lstStyle/>
          <a:p>
            <a:r>
              <a:rPr lang="en-US" sz="2000" b="0" i="1" dirty="0" smtClean="0">
                <a:latin typeface="Times New Roman" panose="02020603050405020304" pitchFamily="18" charset="0"/>
                <a:cs typeface="Times New Roman" panose="02020603050405020304" pitchFamily="18" charset="0"/>
              </a:rPr>
              <a:t>2</a:t>
            </a:r>
            <a:r>
              <a:rPr lang="en-US" sz="2000" b="0" i="1" baseline="30000" dirty="0" smtClean="0">
                <a:latin typeface="Times New Roman" panose="02020603050405020304" pitchFamily="18" charset="0"/>
                <a:cs typeface="Times New Roman" panose="02020603050405020304" pitchFamily="18" charset="0"/>
              </a:rPr>
              <a:t>w</a:t>
            </a:r>
          </a:p>
        </p:txBody>
      </p:sp>
      <p:sp>
        <p:nvSpPr>
          <p:cNvPr id="26" name="TextBox 25"/>
          <p:cNvSpPr txBox="1"/>
          <p:nvPr/>
        </p:nvSpPr>
        <p:spPr>
          <a:xfrm>
            <a:off x="4288970" y="5619690"/>
            <a:ext cx="551010" cy="400110"/>
          </a:xfrm>
          <a:prstGeom prst="rect">
            <a:avLst/>
          </a:prstGeom>
          <a:solidFill>
            <a:srgbClr val="FFFF99"/>
          </a:solidFill>
        </p:spPr>
        <p:txBody>
          <a:bodyPr wrap="square" rtlCol="0">
            <a:spAutoFit/>
          </a:bodyPr>
          <a:lstStyle/>
          <a:p>
            <a:r>
              <a:rPr lang="en-US" sz="2000" b="0" i="1" dirty="0" smtClean="0">
                <a:latin typeface="Times New Roman" panose="02020603050405020304" pitchFamily="18" charset="0"/>
                <a:cs typeface="Times New Roman" panose="02020603050405020304" pitchFamily="18" charset="0"/>
              </a:rPr>
              <a:t>2</a:t>
            </a:r>
            <a:r>
              <a:rPr lang="en-US" sz="2000" b="0" i="1" baseline="30000" dirty="0" smtClean="0">
                <a:latin typeface="Times New Roman" panose="02020603050405020304" pitchFamily="18" charset="0"/>
                <a:cs typeface="Times New Roman" panose="02020603050405020304" pitchFamily="18" charset="0"/>
              </a:rPr>
              <a:t>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2"/>
          <p:cNvSpPr txBox="1">
            <a:spLocks noChangeArrowheads="1"/>
          </p:cNvSpPr>
          <p:nvPr/>
        </p:nvSpPr>
        <p:spPr bwMode="auto">
          <a:xfrm>
            <a:off x="296863" y="201613"/>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kern="0" smtClean="0">
                <a:ea typeface="宋体" panose="02010600030101010101" pitchFamily="2" charset="-122"/>
              </a:rPr>
              <a:t>整数加减运算及其部件</a:t>
            </a:r>
          </a:p>
        </p:txBody>
      </p:sp>
      <p:sp>
        <p:nvSpPr>
          <p:cNvPr id="129" name="Rectangle 3"/>
          <p:cNvSpPr txBox="1">
            <a:spLocks noChangeArrowheads="1"/>
          </p:cNvSpPr>
          <p:nvPr/>
        </p:nvSpPr>
        <p:spPr bwMode="auto">
          <a:xfrm>
            <a:off x="25400" y="835025"/>
            <a:ext cx="81915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203200" marR="0" lvl="0" indent="-203200" algn="l" defTabSz="914400" rtl="0" eaLnBrk="0" fontAlgn="base" latinLnBrk="0" hangingPunct="0">
              <a:lnSpc>
                <a:spcPct val="115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t>补码加减运算公式</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[A+B]</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[B] </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MOD 2</a:t>
            </a:r>
            <a:r>
              <a:rPr kumimoji="0" lang="en-US" altLang="zh-CN" sz="2000" b="1" i="0" u="none" strike="noStrike" kern="0" cap="none" spc="0" normalizeH="0" baseline="30000" noProof="0" smtClean="0">
                <a:ln>
                  <a:noFill/>
                </a:ln>
                <a:solidFill>
                  <a:srgbClr val="0000CC"/>
                </a:solidFill>
                <a:effectLst/>
                <a:uLnTx/>
                <a:uFillTx/>
                <a:latin typeface="Times New Roman" panose="02020603050405020304" pitchFamily="18" charset="0"/>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a:t>
            </a:r>
            <a:r>
              <a:rPr kumimoji="0" lang="pt-BR"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B]</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pt-BR"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B] </a:t>
            </a:r>
            <a:r>
              <a:rPr kumimoji="0" lang="zh-CN" altLang="en-US" sz="2200" b="1" i="0" u="none" strike="noStrike" kern="0" cap="none" spc="0" normalizeH="0" baseline="-25000" noProof="0" smtClean="0">
                <a:ln>
                  <a:noFill/>
                </a:ln>
                <a:solidFill>
                  <a:srgbClr val="3333FF"/>
                </a:solidFill>
                <a:effectLst/>
                <a:uLnTx/>
                <a:uFillTx/>
                <a:latin typeface="Arial" panose="020B0604020202020204"/>
                <a:ea typeface="黑体" panose="02010609060101010101" pitchFamily="49" charset="-122"/>
              </a:rPr>
              <a:t>补</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MOD 2</a:t>
            </a:r>
            <a:r>
              <a:rPr kumimoji="0" lang="en-US" altLang="zh-CN" sz="2000" b="1" i="0" u="none" strike="noStrike" kern="0" cap="none" spc="0" normalizeH="0" baseline="30000" noProof="0" smtClean="0">
                <a:ln>
                  <a:noFill/>
                </a:ln>
                <a:solidFill>
                  <a:srgbClr val="0000CC"/>
                </a:solidFill>
                <a:effectLst/>
                <a:uLnTx/>
                <a:uFillTx/>
                <a:latin typeface="Times New Roman" panose="02020603050405020304" pitchFamily="18" charset="0"/>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 )</a:t>
            </a:r>
          </a:p>
          <a:p>
            <a:pPr marL="203200" marR="0" lvl="0" indent="-203200" algn="l" defTabSz="914400" rtl="0" eaLnBrk="0" fontAlgn="base" latinLnBrk="0" hangingPunct="0">
              <a:lnSpc>
                <a:spcPct val="115000"/>
              </a:lnSpc>
              <a:spcBef>
                <a:spcPct val="20000"/>
              </a:spcBef>
              <a:spcAft>
                <a:spcPct val="0"/>
              </a:spcAft>
              <a:buClrTx/>
              <a:buSzTx/>
              <a:buFontTx/>
              <a:buChar char="•"/>
              <a:defRPr/>
            </a:pPr>
            <a:r>
              <a:rPr kumimoji="0" lang="zh-CN" altLang="en-US" sz="2200" b="1" i="0" u="none" strike="noStrike" kern="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t>补码加减运算要点和运算部件</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加、减法运算统一采用加法来处理</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符号位</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最高有效位</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MSB)</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和数值位一起参与运算</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直接用</a:t>
            </a:r>
            <a:r>
              <a:rPr kumimoji="0" lang="en-US" altLang="zh-CN"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Adder</a:t>
            </a:r>
            <a:r>
              <a:rPr kumimoji="0" lang="zh-CN" altLang="en-US" sz="2000" b="1" i="0" u="none" strike="noStrike" kern="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rPr>
              <a:t>实现两个数的加运算（模运算系统）</a:t>
            </a:r>
          </a:p>
          <a:p>
            <a:pPr marL="685800" marR="0" lvl="1" indent="-190500" algn="l" defTabSz="914400" rtl="0" eaLnBrk="0" fontAlgn="base" latinLnBrk="0" hangingPunct="0">
              <a:lnSpc>
                <a:spcPct val="115000"/>
              </a:lnSpc>
              <a:spcBef>
                <a:spcPct val="20000"/>
              </a:spcBef>
              <a:spcAft>
                <a:spcPct val="0"/>
              </a:spcAft>
              <a:buClrTx/>
              <a:buSzTx/>
              <a:buFontTx/>
              <a:buNone/>
              <a:defRPr/>
            </a:pPr>
            <a:r>
              <a:rPr kumimoji="0" lang="zh-CN" altLang="en-US" sz="2000" b="1" i="0" u="none" strike="noStrike" kern="0" cap="none" spc="0" normalizeH="0" baseline="0" noProof="0" smtClean="0">
                <a:ln>
                  <a:noFill/>
                </a:ln>
                <a:solidFill>
                  <a:srgbClr val="0000CC"/>
                </a:solidFill>
                <a:effectLst/>
                <a:uLnTx/>
                <a:uFillTx/>
                <a:latin typeface="Arial" panose="020B0604020202020204"/>
                <a:ea typeface="宋体" panose="02010600030101010101" pitchFamily="2" charset="-122"/>
              </a:rPr>
              <a:t>   </a:t>
            </a:r>
            <a:r>
              <a:rPr kumimoji="0" lang="zh-CN" altLang="en-US" sz="2000" b="1" i="0" u="none" strike="noStrike" kern="0" cap="none" spc="0" normalizeH="0" baseline="0" noProof="0" smtClean="0">
                <a:ln>
                  <a:noFill/>
                </a:ln>
                <a:solidFill>
                  <a:srgbClr val="CC0000"/>
                </a:solidFill>
                <a:effectLst/>
                <a:uLnTx/>
                <a:uFillTx/>
                <a:latin typeface="Arial" panose="020B0604020202020204"/>
                <a:ea typeface="黑体" panose="02010609060101010101" pitchFamily="49" charset="-122"/>
              </a:rPr>
              <a:t>问题：模是多少？</a:t>
            </a:r>
            <a:r>
              <a:rPr kumimoji="0" lang="zh-CN" altLang="en-US"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运算结果高位丢弃，保留低</a:t>
            </a:r>
            <a:r>
              <a:rPr kumimoji="0" lang="en-US"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n</a:t>
            </a:r>
            <a:r>
              <a:rPr kumimoji="0" lang="zh-CN" altLang="en-US"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位，相当于取模</a:t>
            </a:r>
            <a:r>
              <a:rPr kumimoji="0" lang="en-US"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2</a:t>
            </a:r>
            <a:r>
              <a:rPr kumimoji="0" lang="en-US" altLang="zh-CN" sz="2000" b="1" i="0" u="none" strike="noStrike" kern="0" cap="none" spc="0" normalizeH="0" baseline="30000" noProof="0" smtClean="0">
                <a:ln>
                  <a:noFill/>
                </a:ln>
                <a:solidFill>
                  <a:srgbClr val="0000CC"/>
                </a:solidFill>
                <a:effectLst/>
                <a:uLnTx/>
                <a:uFillTx/>
                <a:latin typeface="Arial" panose="020B0604020202020204"/>
                <a:ea typeface="黑体" panose="02010609060101010101" pitchFamily="49" charset="-122"/>
              </a:rPr>
              <a:t>n</a:t>
            </a:r>
            <a:r>
              <a:rPr kumimoji="0" lang="en-US"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 </a:t>
            </a:r>
          </a:p>
          <a:p>
            <a:pPr marL="685800" marR="0" lvl="1" indent="-190500" algn="l" defTabSz="914400" rtl="0" eaLnBrk="0" fontAlgn="base" latinLnBrk="0" hangingPunct="0">
              <a:lnSpc>
                <a:spcPct val="115000"/>
              </a:lnSpc>
              <a:spcBef>
                <a:spcPct val="20000"/>
              </a:spcBef>
              <a:spcAft>
                <a:spcPct val="0"/>
              </a:spcAft>
              <a:buClrTx/>
              <a:buSzTx/>
              <a:buFontTx/>
              <a:buChar char="–"/>
              <a:defRPr/>
            </a:pPr>
            <a:r>
              <a:rPr kumimoji="0" lang="zh-CN" altLang="en-US"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实现减法的主要工作在于：求</a:t>
            </a:r>
            <a:r>
              <a:rPr kumimoji="0" lang="en-US"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a:t>
            </a:r>
            <a:r>
              <a:rPr kumimoji="0" lang="pt-BR"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a:t>
            </a:r>
            <a:r>
              <a:rPr kumimoji="0" lang="en-US" altLang="zh-CN" sz="2000" b="1" i="0" u="none" strike="noStrike" kern="0" cap="none" spc="0" normalizeH="0" baseline="0" noProof="0" smtClean="0">
                <a:ln>
                  <a:noFill/>
                </a:ln>
                <a:solidFill>
                  <a:srgbClr val="0000CC"/>
                </a:solidFill>
                <a:effectLst/>
                <a:uLnTx/>
                <a:uFillTx/>
                <a:latin typeface="Arial" panose="020B0604020202020204"/>
                <a:ea typeface="黑体" panose="02010609060101010101" pitchFamily="49" charset="-122"/>
              </a:rPr>
              <a:t>B] </a:t>
            </a:r>
            <a:r>
              <a:rPr kumimoji="0" lang="zh-CN" altLang="en-US" sz="2000" b="1" i="0" u="none" strike="noStrike" kern="0" cap="none" spc="0" normalizeH="0" baseline="-25000" noProof="0" smtClean="0">
                <a:ln>
                  <a:noFill/>
                </a:ln>
                <a:solidFill>
                  <a:srgbClr val="0000CC"/>
                </a:solidFill>
                <a:effectLst/>
                <a:uLnTx/>
                <a:uFillTx/>
                <a:latin typeface="Arial" panose="020B0604020202020204"/>
                <a:ea typeface="黑体" panose="02010609060101010101" pitchFamily="49" charset="-122"/>
              </a:rPr>
              <a:t>补</a:t>
            </a:r>
          </a:p>
        </p:txBody>
      </p:sp>
      <p:sp>
        <p:nvSpPr>
          <p:cNvPr id="130" name="Text Box 4"/>
          <p:cNvSpPr txBox="1">
            <a:spLocks noChangeArrowheads="1"/>
          </p:cNvSpPr>
          <p:nvPr/>
        </p:nvSpPr>
        <p:spPr bwMode="auto">
          <a:xfrm>
            <a:off x="419100" y="4689475"/>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CC0000"/>
                </a:solidFill>
                <a:latin typeface="黑体" panose="02010609060101010101" pitchFamily="49" charset="-122"/>
                <a:ea typeface="黑体" panose="02010609060101010101" pitchFamily="49" charset="-122"/>
              </a:rPr>
              <a:t>问题：如何求</a:t>
            </a:r>
            <a:r>
              <a:rPr lang="en-US" altLang="zh-CN" sz="2000" smtClean="0">
                <a:solidFill>
                  <a:srgbClr val="CC0000"/>
                </a:solidFill>
                <a:latin typeface="黑体" panose="02010609060101010101" pitchFamily="49" charset="-122"/>
                <a:ea typeface="黑体" panose="02010609060101010101" pitchFamily="49" charset="-122"/>
              </a:rPr>
              <a:t>[</a:t>
            </a:r>
            <a:r>
              <a:rPr lang="pt-BR" altLang="zh-CN" sz="2000" smtClean="0">
                <a:solidFill>
                  <a:srgbClr val="CC0000"/>
                </a:solidFill>
                <a:latin typeface="Times New Roman" panose="02020603050405020304" pitchFamily="18" charset="0"/>
                <a:ea typeface="黑体" panose="02010609060101010101" pitchFamily="49" charset="-122"/>
              </a:rPr>
              <a:t>–</a:t>
            </a:r>
            <a:r>
              <a:rPr lang="en-US" altLang="zh-CN" sz="2000" smtClean="0">
                <a:solidFill>
                  <a:srgbClr val="CC0000"/>
                </a:solidFill>
                <a:latin typeface="黑体" panose="02010609060101010101" pitchFamily="49" charset="-122"/>
                <a:ea typeface="黑体" panose="02010609060101010101" pitchFamily="49" charset="-122"/>
              </a:rPr>
              <a:t>B]</a:t>
            </a:r>
            <a:r>
              <a:rPr lang="zh-CN" altLang="en-US" sz="2000" baseline="-25000" smtClean="0">
                <a:solidFill>
                  <a:srgbClr val="CC0000"/>
                </a:solidFill>
                <a:latin typeface="黑体" panose="02010609060101010101" pitchFamily="49" charset="-122"/>
                <a:ea typeface="黑体" panose="02010609060101010101" pitchFamily="49" charset="-122"/>
              </a:rPr>
              <a:t>补</a:t>
            </a:r>
            <a:r>
              <a:rPr lang="zh-CN" altLang="en-US" sz="2000" smtClean="0">
                <a:solidFill>
                  <a:srgbClr val="CC0000"/>
                </a:solidFill>
                <a:latin typeface="黑体" panose="02010609060101010101" pitchFamily="49" charset="-122"/>
                <a:ea typeface="黑体" panose="02010609060101010101" pitchFamily="49" charset="-122"/>
              </a:rPr>
              <a:t>？</a:t>
            </a:r>
          </a:p>
        </p:txBody>
      </p:sp>
      <p:grpSp>
        <p:nvGrpSpPr>
          <p:cNvPr id="131" name="Group 9"/>
          <p:cNvGrpSpPr/>
          <p:nvPr/>
        </p:nvGrpSpPr>
        <p:grpSpPr bwMode="auto">
          <a:xfrm>
            <a:off x="493713" y="5254625"/>
            <a:ext cx="2089150" cy="427038"/>
            <a:chOff x="407" y="3398"/>
            <a:chExt cx="962" cy="269"/>
          </a:xfrm>
        </p:grpSpPr>
        <p:sp>
          <p:nvSpPr>
            <p:cNvPr id="132" name="Rectangle 6"/>
            <p:cNvSpPr>
              <a:spLocks noChangeArrowheads="1"/>
            </p:cNvSpPr>
            <p:nvPr/>
          </p:nvSpPr>
          <p:spPr bwMode="auto">
            <a:xfrm>
              <a:off x="407" y="3398"/>
              <a:ext cx="9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200" smtClean="0">
                  <a:solidFill>
                    <a:srgbClr val="3333FF"/>
                  </a:solidFill>
                  <a:ea typeface="黑体" panose="02010609060101010101" pitchFamily="49" charset="-122"/>
                </a:rPr>
                <a:t>[</a:t>
              </a:r>
              <a:r>
                <a:rPr lang="pt-BR" altLang="zh-CN" sz="2200" smtClean="0">
                  <a:solidFill>
                    <a:srgbClr val="3333FF"/>
                  </a:solidFill>
                  <a:ea typeface="黑体" panose="02010609060101010101" pitchFamily="49" charset="-122"/>
                </a:rPr>
                <a:t>–</a:t>
              </a:r>
              <a:r>
                <a:rPr lang="en-US" altLang="zh-CN" sz="2200" smtClean="0">
                  <a:solidFill>
                    <a:srgbClr val="3333FF"/>
                  </a:solidFill>
                  <a:ea typeface="黑体" panose="02010609060101010101" pitchFamily="49" charset="-122"/>
                </a:rPr>
                <a:t>B] </a:t>
              </a:r>
              <a:r>
                <a:rPr lang="zh-CN" altLang="en-US" sz="2200" baseline="-25000" smtClean="0">
                  <a:solidFill>
                    <a:srgbClr val="3333FF"/>
                  </a:solidFill>
                  <a:ea typeface="黑体" panose="02010609060101010101" pitchFamily="49" charset="-122"/>
                </a:rPr>
                <a:t>补</a:t>
              </a:r>
              <a:r>
                <a:rPr lang="en-US" altLang="zh-CN" sz="2200" smtClean="0">
                  <a:solidFill>
                    <a:srgbClr val="3333FF"/>
                  </a:solidFill>
                  <a:ea typeface="黑体" panose="02010609060101010101" pitchFamily="49" charset="-122"/>
                </a:rPr>
                <a:t>=B+1</a:t>
              </a:r>
            </a:p>
          </p:txBody>
        </p:sp>
        <p:sp>
          <p:nvSpPr>
            <p:cNvPr id="133" name="Line 7"/>
            <p:cNvSpPr>
              <a:spLocks noChangeShapeType="1"/>
            </p:cNvSpPr>
            <p:nvPr/>
          </p:nvSpPr>
          <p:spPr bwMode="auto">
            <a:xfrm>
              <a:off x="900" y="3432"/>
              <a:ext cx="114" cy="1"/>
            </a:xfrm>
            <a:prstGeom prst="line">
              <a:avLst/>
            </a:prstGeom>
            <a:noFill/>
            <a:ln w="19050">
              <a:solidFill>
                <a:srgbClr val="3333FF"/>
              </a:solidFill>
              <a:round/>
            </a:ln>
            <a:extLst>
              <a:ext uri="{909E8E84-426E-40DD-AFC4-6F175D3DCCD1}">
                <a14:hiddenFill xmlns:a14="http://schemas.microsoft.com/office/drawing/2010/main">
                  <a:noFill/>
                </a14:hiddenFill>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grpSp>
      <p:grpSp>
        <p:nvGrpSpPr>
          <p:cNvPr id="134" name="Group 65"/>
          <p:cNvGrpSpPr/>
          <p:nvPr/>
        </p:nvGrpSpPr>
        <p:grpSpPr bwMode="auto">
          <a:xfrm>
            <a:off x="3578225" y="4311650"/>
            <a:ext cx="5565775" cy="2393950"/>
            <a:chOff x="2254" y="2494"/>
            <a:chExt cx="3506" cy="1508"/>
          </a:xfrm>
        </p:grpSpPr>
        <p:sp>
          <p:nvSpPr>
            <p:cNvPr id="135" name="Rectangle 33"/>
            <p:cNvSpPr>
              <a:spLocks noChangeArrowheads="1"/>
            </p:cNvSpPr>
            <p:nvPr/>
          </p:nvSpPr>
          <p:spPr bwMode="auto">
            <a:xfrm>
              <a:off x="5255" y="3198"/>
              <a:ext cx="5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Result</a:t>
              </a:r>
            </a:p>
          </p:txBody>
        </p:sp>
        <p:grpSp>
          <p:nvGrpSpPr>
            <p:cNvPr id="136" name="Group 73"/>
            <p:cNvGrpSpPr/>
            <p:nvPr/>
          </p:nvGrpSpPr>
          <p:grpSpPr bwMode="auto">
            <a:xfrm>
              <a:off x="2254" y="2494"/>
              <a:ext cx="3133" cy="1508"/>
              <a:chOff x="2202" y="2442"/>
              <a:chExt cx="3133" cy="1508"/>
            </a:xfrm>
          </p:grpSpPr>
          <p:sp>
            <p:nvSpPr>
              <p:cNvPr id="137" name="Line 11"/>
              <p:cNvSpPr>
                <a:spLocks noChangeShapeType="1"/>
              </p:cNvSpPr>
              <p:nvPr/>
            </p:nvSpPr>
            <p:spPr bwMode="auto">
              <a:xfrm flipH="1">
                <a:off x="3733" y="2869"/>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8" name="Line 12"/>
              <p:cNvSpPr>
                <a:spLocks noChangeShapeType="1"/>
              </p:cNvSpPr>
              <p:nvPr/>
            </p:nvSpPr>
            <p:spPr bwMode="auto">
              <a:xfrm flipH="1">
                <a:off x="4225" y="2757"/>
                <a:ext cx="6" cy="4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9" name="Line 13"/>
              <p:cNvSpPr>
                <a:spLocks noChangeShapeType="1"/>
              </p:cNvSpPr>
              <p:nvPr/>
            </p:nvSpPr>
            <p:spPr bwMode="auto">
              <a:xfrm>
                <a:off x="4238" y="2757"/>
                <a:ext cx="399" cy="18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0" name="Line 14"/>
              <p:cNvSpPr>
                <a:spLocks noChangeShapeType="1"/>
              </p:cNvSpPr>
              <p:nvPr/>
            </p:nvSpPr>
            <p:spPr bwMode="auto">
              <a:xfrm>
                <a:off x="4208" y="3168"/>
                <a:ext cx="151" cy="6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1" name="Line 16"/>
              <p:cNvSpPr>
                <a:spLocks noChangeShapeType="1"/>
              </p:cNvSpPr>
              <p:nvPr/>
            </p:nvSpPr>
            <p:spPr bwMode="auto">
              <a:xfrm>
                <a:off x="4637" y="2942"/>
                <a:ext cx="7" cy="2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2" name="Line 18"/>
              <p:cNvSpPr>
                <a:spLocks noChangeShapeType="1"/>
              </p:cNvSpPr>
              <p:nvPr/>
            </p:nvSpPr>
            <p:spPr bwMode="auto">
              <a:xfrm flipV="1">
                <a:off x="4231" y="3311"/>
                <a:ext cx="0" cy="39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3" name="Line 19"/>
              <p:cNvSpPr>
                <a:spLocks noChangeShapeType="1"/>
              </p:cNvSpPr>
              <p:nvPr/>
            </p:nvSpPr>
            <p:spPr bwMode="auto">
              <a:xfrm flipV="1">
                <a:off x="4238" y="3495"/>
                <a:ext cx="399" cy="21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4" name="Line 20"/>
              <p:cNvSpPr>
                <a:spLocks noChangeShapeType="1"/>
              </p:cNvSpPr>
              <p:nvPr/>
            </p:nvSpPr>
            <p:spPr bwMode="auto">
              <a:xfrm flipV="1">
                <a:off x="4232" y="3232"/>
                <a:ext cx="121" cy="7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5" name="Line 22"/>
              <p:cNvSpPr>
                <a:spLocks noChangeShapeType="1"/>
              </p:cNvSpPr>
              <p:nvPr/>
            </p:nvSpPr>
            <p:spPr bwMode="auto">
              <a:xfrm flipV="1">
                <a:off x="4644" y="3218"/>
                <a:ext cx="0" cy="29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6" name="Line 23"/>
              <p:cNvSpPr>
                <a:spLocks noChangeShapeType="1"/>
              </p:cNvSpPr>
              <p:nvPr/>
            </p:nvSpPr>
            <p:spPr bwMode="auto">
              <a:xfrm>
                <a:off x="4647" y="3225"/>
                <a:ext cx="61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7" name="Line 24"/>
              <p:cNvSpPr>
                <a:spLocks noChangeShapeType="1"/>
              </p:cNvSpPr>
              <p:nvPr/>
            </p:nvSpPr>
            <p:spPr bwMode="auto">
              <a:xfrm flipH="1">
                <a:off x="3733" y="3580"/>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8"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5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149" name="Line 26"/>
              <p:cNvSpPr>
                <a:spLocks noChangeShapeType="1"/>
              </p:cNvSpPr>
              <p:nvPr/>
            </p:nvSpPr>
            <p:spPr bwMode="auto">
              <a:xfrm flipH="1">
                <a:off x="3897" y="3544"/>
                <a:ext cx="90" cy="7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0" name="Line 27"/>
              <p:cNvSpPr>
                <a:spLocks noChangeShapeType="1"/>
              </p:cNvSpPr>
              <p:nvPr/>
            </p:nvSpPr>
            <p:spPr bwMode="auto">
              <a:xfrm flipH="1">
                <a:off x="3897" y="2834"/>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1" name="Line 28"/>
              <p:cNvSpPr>
                <a:spLocks noChangeShapeType="1"/>
              </p:cNvSpPr>
              <p:nvPr/>
            </p:nvSpPr>
            <p:spPr bwMode="auto">
              <a:xfrm flipH="1">
                <a:off x="4929" y="3189"/>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2"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3"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4" name="Rectangle 31"/>
              <p:cNvSpPr>
                <a:spLocks noChangeArrowheads="1"/>
              </p:cNvSpPr>
              <p:nvPr/>
            </p:nvSpPr>
            <p:spPr bwMode="auto">
              <a:xfrm>
                <a:off x="4802" y="3225"/>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55"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56" name="Rectangle 34"/>
              <p:cNvSpPr>
                <a:spLocks noChangeArrowheads="1"/>
              </p:cNvSpPr>
              <p:nvPr/>
            </p:nvSpPr>
            <p:spPr bwMode="auto">
              <a:xfrm>
                <a:off x="5049" y="2920"/>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57" name="Line 35"/>
              <p:cNvSpPr>
                <a:spLocks noChangeShapeType="1"/>
              </p:cNvSpPr>
              <p:nvPr/>
            </p:nvSpPr>
            <p:spPr bwMode="auto">
              <a:xfrm>
                <a:off x="4479" y="2635"/>
                <a:ext cx="0" cy="231"/>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8"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59" name="Line 37"/>
              <p:cNvSpPr>
                <a:spLocks noChangeShapeType="1"/>
              </p:cNvSpPr>
              <p:nvPr/>
            </p:nvSpPr>
            <p:spPr bwMode="auto">
              <a:xfrm>
                <a:off x="4479" y="3584"/>
                <a:ext cx="0" cy="309"/>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0"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61"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2" name="Line 40"/>
              <p:cNvSpPr>
                <a:spLocks noChangeShapeType="1"/>
              </p:cNvSpPr>
              <p:nvPr/>
            </p:nvSpPr>
            <p:spPr bwMode="auto">
              <a:xfrm flipH="1">
                <a:off x="2537" y="3426"/>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3"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64"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65" name="Group 43"/>
              <p:cNvGrpSpPr/>
              <p:nvPr/>
            </p:nvGrpSpPr>
            <p:grpSpPr bwMode="auto">
              <a:xfrm>
                <a:off x="2780" y="3574"/>
                <a:ext cx="290" cy="236"/>
                <a:chOff x="1816" y="3448"/>
                <a:chExt cx="336" cy="288"/>
              </a:xfrm>
            </p:grpSpPr>
            <p:sp>
              <p:nvSpPr>
                <p:cNvPr id="184" name="Oval 44"/>
                <p:cNvSpPr>
                  <a:spLocks noChangeArrowheads="1"/>
                </p:cNvSpPr>
                <p:nvPr/>
              </p:nvSpPr>
              <p:spPr bwMode="auto">
                <a:xfrm>
                  <a:off x="2072" y="3560"/>
                  <a:ext cx="80" cy="8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5" name="Line 45"/>
                <p:cNvSpPr>
                  <a:spLocks noChangeShapeType="1"/>
                </p:cNvSpPr>
                <p:nvPr/>
              </p:nvSpPr>
              <p:spPr bwMode="auto">
                <a:xfrm flipH="1" flipV="1">
                  <a:off x="1816" y="3448"/>
                  <a:ext cx="256" cy="16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6" name="Line 46"/>
                <p:cNvSpPr>
                  <a:spLocks noChangeShapeType="1"/>
                </p:cNvSpPr>
                <p:nvPr/>
              </p:nvSpPr>
              <p:spPr bwMode="auto">
                <a:xfrm flipH="1">
                  <a:off x="1816" y="3608"/>
                  <a:ext cx="256" cy="12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7" name="Line 47"/>
                <p:cNvSpPr>
                  <a:spLocks noChangeShapeType="1"/>
                </p:cNvSpPr>
                <p:nvPr/>
              </p:nvSpPr>
              <p:spPr bwMode="auto">
                <a:xfrm>
                  <a:off x="1824" y="3464"/>
                  <a:ext cx="0"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66" name="Line 48"/>
              <p:cNvSpPr>
                <a:spLocks noChangeShapeType="1"/>
              </p:cNvSpPr>
              <p:nvPr/>
            </p:nvSpPr>
            <p:spPr bwMode="auto">
              <a:xfrm>
                <a:off x="2664" y="3465"/>
                <a:ext cx="0" cy="23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7" name="Line 49"/>
              <p:cNvSpPr>
                <a:spLocks noChangeShapeType="1"/>
              </p:cNvSpPr>
              <p:nvPr/>
            </p:nvSpPr>
            <p:spPr bwMode="auto">
              <a:xfrm>
                <a:off x="2667" y="3698"/>
                <a:ext cx="117"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8" name="Line 50"/>
              <p:cNvSpPr>
                <a:spLocks noChangeShapeType="1"/>
              </p:cNvSpPr>
              <p:nvPr/>
            </p:nvSpPr>
            <p:spPr bwMode="auto">
              <a:xfrm flipH="1">
                <a:off x="3073" y="3698"/>
                <a:ext cx="337"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9" name="Line 51"/>
              <p:cNvSpPr>
                <a:spLocks noChangeShapeType="1"/>
              </p:cNvSpPr>
              <p:nvPr/>
            </p:nvSpPr>
            <p:spPr bwMode="auto">
              <a:xfrm flipH="1">
                <a:off x="3155" y="3663"/>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0"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71" name="Rectangle 53"/>
              <p:cNvSpPr>
                <a:spLocks noChangeArrowheads="1"/>
              </p:cNvSpPr>
              <p:nvPr/>
            </p:nvSpPr>
            <p:spPr bwMode="auto">
              <a:xfrm>
                <a:off x="3413" y="3271"/>
                <a:ext cx="316" cy="658"/>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3"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74"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75" name="Line 57"/>
              <p:cNvSpPr>
                <a:spLocks noChangeShapeType="1"/>
              </p:cNvSpPr>
              <p:nvPr/>
            </p:nvSpPr>
            <p:spPr bwMode="auto">
              <a:xfrm flipV="1">
                <a:off x="3571" y="2471"/>
                <a:ext cx="0" cy="797"/>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6"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77" name="Line 59"/>
              <p:cNvSpPr>
                <a:spLocks noChangeShapeType="1"/>
              </p:cNvSpPr>
              <p:nvPr/>
            </p:nvSpPr>
            <p:spPr bwMode="auto">
              <a:xfrm flipH="1">
                <a:off x="3568" y="2632"/>
                <a:ext cx="914"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8"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79"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80" name="Line 63"/>
              <p:cNvSpPr>
                <a:spLocks noChangeShapeType="1"/>
              </p:cNvSpPr>
              <p:nvPr/>
            </p:nvSpPr>
            <p:spPr bwMode="auto">
              <a:xfrm>
                <a:off x="3067" y="3539"/>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1" name="Line 64"/>
              <p:cNvSpPr>
                <a:spLocks noChangeShapeType="1"/>
              </p:cNvSpPr>
              <p:nvPr/>
            </p:nvSpPr>
            <p:spPr bwMode="auto">
              <a:xfrm>
                <a:off x="4640" y="3048"/>
                <a:ext cx="40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2" name="Line 65"/>
              <p:cNvSpPr>
                <a:spLocks noChangeShapeType="1"/>
              </p:cNvSpPr>
              <p:nvPr/>
            </p:nvSpPr>
            <p:spPr bwMode="auto">
              <a:xfrm>
                <a:off x="4657" y="3447"/>
                <a:ext cx="40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3" name="Rectangle 66"/>
              <p:cNvSpPr>
                <a:spLocks noChangeArrowheads="1"/>
              </p:cNvSpPr>
              <p:nvPr/>
            </p:nvSpPr>
            <p:spPr bwMode="auto">
              <a:xfrm>
                <a:off x="5040" y="3370"/>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grpSp>
      <p:sp>
        <p:nvSpPr>
          <p:cNvPr id="188" name="Rectangle 70"/>
          <p:cNvSpPr>
            <a:spLocks noChangeArrowheads="1"/>
          </p:cNvSpPr>
          <p:nvPr/>
        </p:nvSpPr>
        <p:spPr bwMode="auto">
          <a:xfrm>
            <a:off x="6350" y="5932488"/>
            <a:ext cx="28559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smtClean="0">
                <a:solidFill>
                  <a:srgbClr val="000000"/>
                </a:solidFill>
                <a:latin typeface="黑体" panose="02010609060101010101" pitchFamily="49" charset="-122"/>
                <a:ea typeface="黑体" panose="02010609060101010101" pitchFamily="49" charset="-122"/>
              </a:rPr>
              <a:t>当</a:t>
            </a:r>
            <a:r>
              <a:rPr lang="en-US" altLang="zh-CN" sz="2200" smtClean="0">
                <a:solidFill>
                  <a:srgbClr val="000000"/>
                </a:solidFill>
                <a:latin typeface="黑体" panose="02010609060101010101" pitchFamily="49" charset="-122"/>
                <a:ea typeface="黑体" panose="02010609060101010101" pitchFamily="49" charset="-122"/>
              </a:rPr>
              <a:t>Sub</a:t>
            </a:r>
            <a:r>
              <a:rPr lang="zh-CN" altLang="en-US" sz="2200" smtClean="0">
                <a:solidFill>
                  <a:srgbClr val="000000"/>
                </a:solidFill>
                <a:latin typeface="黑体" panose="02010609060101010101" pitchFamily="49" charset="-122"/>
                <a:ea typeface="黑体" panose="02010609060101010101" pitchFamily="49" charset="-122"/>
              </a:rPr>
              <a:t>为</a:t>
            </a:r>
            <a:r>
              <a:rPr lang="en-US" altLang="zh-CN" sz="2200" smtClean="0">
                <a:solidFill>
                  <a:srgbClr val="000000"/>
                </a:solidFill>
                <a:latin typeface="黑体" panose="02010609060101010101" pitchFamily="49" charset="-122"/>
                <a:ea typeface="黑体" panose="02010609060101010101" pitchFamily="49" charset="-122"/>
              </a:rPr>
              <a:t>1</a:t>
            </a:r>
            <a:r>
              <a:rPr lang="zh-CN" altLang="en-US" sz="2200" smtClean="0">
                <a:solidFill>
                  <a:srgbClr val="000000"/>
                </a:solidFill>
                <a:latin typeface="黑体" panose="02010609060101010101" pitchFamily="49" charset="-122"/>
                <a:ea typeface="黑体" panose="02010609060101010101" pitchFamily="49" charset="-122"/>
              </a:rPr>
              <a:t>时，做减法</a:t>
            </a:r>
          </a:p>
          <a:p>
            <a:pPr>
              <a:lnSpc>
                <a:spcPct val="100000"/>
              </a:lnSpc>
              <a:spcBef>
                <a:spcPct val="0"/>
              </a:spcBef>
              <a:buFontTx/>
              <a:buNone/>
            </a:pPr>
            <a:r>
              <a:rPr lang="zh-CN" altLang="en-US" sz="2200" smtClean="0">
                <a:solidFill>
                  <a:srgbClr val="000000"/>
                </a:solidFill>
                <a:latin typeface="黑体" panose="02010609060101010101" pitchFamily="49" charset="-122"/>
                <a:ea typeface="黑体" panose="02010609060101010101" pitchFamily="49" charset="-122"/>
              </a:rPr>
              <a:t>当</a:t>
            </a:r>
            <a:r>
              <a:rPr lang="en-US" altLang="zh-CN" sz="2200" smtClean="0">
                <a:solidFill>
                  <a:srgbClr val="000000"/>
                </a:solidFill>
                <a:latin typeface="黑体" panose="02010609060101010101" pitchFamily="49" charset="-122"/>
                <a:ea typeface="黑体" panose="02010609060101010101" pitchFamily="49" charset="-122"/>
              </a:rPr>
              <a:t>Sub</a:t>
            </a:r>
            <a:r>
              <a:rPr lang="zh-CN" altLang="en-US" sz="2200" smtClean="0">
                <a:solidFill>
                  <a:srgbClr val="000000"/>
                </a:solidFill>
                <a:latin typeface="黑体" panose="02010609060101010101" pitchFamily="49" charset="-122"/>
                <a:ea typeface="黑体" panose="02010609060101010101" pitchFamily="49" charset="-122"/>
              </a:rPr>
              <a:t>为</a:t>
            </a:r>
            <a:r>
              <a:rPr lang="en-US" altLang="zh-CN" sz="2200" smtClean="0">
                <a:solidFill>
                  <a:srgbClr val="000000"/>
                </a:solidFill>
                <a:latin typeface="黑体" panose="02010609060101010101" pitchFamily="49" charset="-122"/>
                <a:ea typeface="黑体" panose="02010609060101010101" pitchFamily="49" charset="-122"/>
              </a:rPr>
              <a:t>0</a:t>
            </a:r>
            <a:r>
              <a:rPr lang="zh-CN" altLang="en-US" sz="2200" smtClean="0">
                <a:solidFill>
                  <a:srgbClr val="000000"/>
                </a:solidFill>
                <a:latin typeface="黑体" panose="02010609060101010101" pitchFamily="49" charset="-122"/>
                <a:ea typeface="黑体" panose="02010609060101010101" pitchFamily="49" charset="-122"/>
              </a:rPr>
              <a:t>时，做加法</a:t>
            </a:r>
          </a:p>
        </p:txBody>
      </p:sp>
      <p:sp>
        <p:nvSpPr>
          <p:cNvPr id="189" name="Text Box 67"/>
          <p:cNvSpPr txBox="1">
            <a:spLocks noChangeArrowheads="1"/>
          </p:cNvSpPr>
          <p:nvPr/>
        </p:nvSpPr>
        <p:spPr bwMode="auto">
          <a:xfrm>
            <a:off x="5786438" y="1260475"/>
            <a:ext cx="2757487" cy="115887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问题：</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Adder</a:t>
            </a:r>
            <a:r>
              <a:rPr kumimoji="0" lang="zh-CN" altLang="en-US" sz="2000" b="0"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中执行的是什么运算？</a:t>
            </a:r>
          </a:p>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0" i="0" u="none" strike="noStrike" kern="0" cap="none" spc="0" normalizeH="0" baseline="0" noProof="0" smtClean="0">
                <a:ln>
                  <a:noFill/>
                </a:ln>
                <a:solidFill>
                  <a:srgbClr val="009900"/>
                </a:solidFill>
                <a:effectLst/>
                <a:uLnTx/>
                <a:uFillTx/>
                <a:latin typeface="Arial" panose="020B0604020202020204" pitchFamily="34" charset="0"/>
                <a:ea typeface="黑体" panose="02010609060101010101" pitchFamily="49" charset="-122"/>
              </a:rPr>
              <a:t>相当于无符号数加！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animEffect transition="in" filter="blinds(horizontal)">
                                      <p:cBhvr>
                                        <p:cTn id="7" dur="500"/>
                                        <p:tgtEl>
                                          <p:spTgt spid="12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
                                            <p:txEl>
                                              <p:pRg st="2" end="2"/>
                                            </p:txEl>
                                          </p:spTgt>
                                        </p:tgtEl>
                                        <p:attrNameLst>
                                          <p:attrName>style.visibility</p:attrName>
                                        </p:attrNameLst>
                                      </p:cBhvr>
                                      <p:to>
                                        <p:strVal val="visible"/>
                                      </p:to>
                                    </p:set>
                                    <p:animEffect transition="in" filter="blinds(horizontal)">
                                      <p:cBhvr>
                                        <p:cTn id="10" dur="500"/>
                                        <p:tgtEl>
                                          <p:spTgt spid="12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9">
                                            <p:txEl>
                                              <p:pRg st="4" end="4"/>
                                            </p:txEl>
                                          </p:spTgt>
                                        </p:tgtEl>
                                        <p:attrNameLst>
                                          <p:attrName>style.visibility</p:attrName>
                                        </p:attrNameLst>
                                      </p:cBhvr>
                                      <p:to>
                                        <p:strVal val="visible"/>
                                      </p:to>
                                    </p:set>
                                    <p:animEffect transition="in" filter="blinds(horizontal)">
                                      <p:cBhvr>
                                        <p:cTn id="15" dur="500"/>
                                        <p:tgtEl>
                                          <p:spTgt spid="12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9">
                                            <p:txEl>
                                              <p:pRg st="5" end="5"/>
                                            </p:txEl>
                                          </p:spTgt>
                                        </p:tgtEl>
                                        <p:attrNameLst>
                                          <p:attrName>style.visibility</p:attrName>
                                        </p:attrNameLst>
                                      </p:cBhvr>
                                      <p:to>
                                        <p:strVal val="visible"/>
                                      </p:to>
                                    </p:set>
                                    <p:animEffect transition="in" filter="blinds(horizontal)">
                                      <p:cBhvr>
                                        <p:cTn id="20" dur="500"/>
                                        <p:tgtEl>
                                          <p:spTgt spid="12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9">
                                            <p:txEl>
                                              <p:pRg st="6" end="6"/>
                                            </p:txEl>
                                          </p:spTgt>
                                        </p:tgtEl>
                                        <p:attrNameLst>
                                          <p:attrName>style.visibility</p:attrName>
                                        </p:attrNameLst>
                                      </p:cBhvr>
                                      <p:to>
                                        <p:strVal val="visible"/>
                                      </p:to>
                                    </p:set>
                                    <p:animEffect transition="in" filter="blinds(horizontal)">
                                      <p:cBhvr>
                                        <p:cTn id="25" dur="500"/>
                                        <p:tgtEl>
                                          <p:spTgt spid="12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9">
                                            <p:txEl>
                                              <p:pRg st="7" end="7"/>
                                            </p:txEl>
                                          </p:spTgt>
                                        </p:tgtEl>
                                        <p:attrNameLst>
                                          <p:attrName>style.visibility</p:attrName>
                                        </p:attrNameLst>
                                      </p:cBhvr>
                                      <p:to>
                                        <p:strVal val="visible"/>
                                      </p:to>
                                    </p:set>
                                    <p:animEffect transition="in" filter="blinds(horizontal)">
                                      <p:cBhvr>
                                        <p:cTn id="30" dur="500"/>
                                        <p:tgtEl>
                                          <p:spTgt spid="12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29">
                                            <p:txEl>
                                              <p:pRg st="8" end="8"/>
                                            </p:txEl>
                                          </p:spTgt>
                                        </p:tgtEl>
                                        <p:attrNameLst>
                                          <p:attrName>style.visibility</p:attrName>
                                        </p:attrNameLst>
                                      </p:cBhvr>
                                      <p:to>
                                        <p:strVal val="visible"/>
                                      </p:to>
                                    </p:set>
                                    <p:animEffect transition="in" filter="blinds(horizontal)">
                                      <p:cBhvr>
                                        <p:cTn id="35" dur="500"/>
                                        <p:tgtEl>
                                          <p:spTgt spid="12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blinds(horizontal)">
                                      <p:cBhvr>
                                        <p:cTn id="40" dur="500"/>
                                        <p:tgtEl>
                                          <p:spTgt spid="1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1"/>
                                        </p:tgtEl>
                                        <p:attrNameLst>
                                          <p:attrName>style.visibility</p:attrName>
                                        </p:attrNameLst>
                                      </p:cBhvr>
                                      <p:to>
                                        <p:strVal val="visible"/>
                                      </p:to>
                                    </p:set>
                                    <p:animEffect transition="in" filter="blinds(horizontal)">
                                      <p:cBhvr>
                                        <p:cTn id="45" dur="500"/>
                                        <p:tgtEl>
                                          <p:spTgt spid="131"/>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4"/>
                                        </p:tgtEl>
                                        <p:attrNameLst>
                                          <p:attrName>style.visibility</p:attrName>
                                        </p:attrNameLst>
                                      </p:cBhvr>
                                      <p:to>
                                        <p:strVal val="visible"/>
                                      </p:to>
                                    </p:set>
                                    <p:animEffect transition="in" filter="blinds(horizontal)">
                                      <p:cBhvr>
                                        <p:cTn id="50" dur="500"/>
                                        <p:tgtEl>
                                          <p:spTgt spid="13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8"/>
                                        </p:tgtEl>
                                        <p:attrNameLst>
                                          <p:attrName>style.visibility</p:attrName>
                                        </p:attrNameLst>
                                      </p:cBhvr>
                                      <p:to>
                                        <p:strVal val="visible"/>
                                      </p:to>
                                    </p:set>
                                    <p:animEffect transition="in" filter="blinds(horizontal)">
                                      <p:cBhvr>
                                        <p:cTn id="55" dur="500"/>
                                        <p:tgtEl>
                                          <p:spTgt spid="18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89">
                                            <p:txEl>
                                              <p:pRg st="0" end="0"/>
                                            </p:txEl>
                                          </p:spTgt>
                                        </p:tgtEl>
                                        <p:attrNameLst>
                                          <p:attrName>style.visibility</p:attrName>
                                        </p:attrNameLst>
                                      </p:cBhvr>
                                      <p:to>
                                        <p:strVal val="visible"/>
                                      </p:to>
                                    </p:set>
                                    <p:animEffect transition="in" filter="blinds(horizontal)">
                                      <p:cBhvr>
                                        <p:cTn id="60" dur="500"/>
                                        <p:tgtEl>
                                          <p:spTgt spid="18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89">
                                            <p:txEl>
                                              <p:pRg st="1" end="1"/>
                                            </p:txEl>
                                          </p:spTgt>
                                        </p:tgtEl>
                                        <p:attrNameLst>
                                          <p:attrName>style.visibility</p:attrName>
                                        </p:attrNameLst>
                                      </p:cBhvr>
                                      <p:to>
                                        <p:strVal val="visible"/>
                                      </p:to>
                                    </p:set>
                                    <p:animEffect transition="in" filter="blinds(horizontal)">
                                      <p:cBhvr>
                                        <p:cTn id="65" dur="500"/>
                                        <p:tgtEl>
                                          <p:spTgt spid="1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3"/>
          <p:cNvGrpSpPr/>
          <p:nvPr/>
        </p:nvGrpSpPr>
        <p:grpSpPr bwMode="auto">
          <a:xfrm>
            <a:off x="50800" y="2535237"/>
            <a:ext cx="8766175" cy="4168775"/>
            <a:chOff x="0" y="1498"/>
            <a:chExt cx="5522" cy="2626"/>
          </a:xfrm>
        </p:grpSpPr>
        <p:sp>
          <p:nvSpPr>
            <p:cNvPr id="72"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sp>
          <p:nvSpPr>
            <p:cNvPr id="73" name="Line 11"/>
            <p:cNvSpPr>
              <a:spLocks noChangeShapeType="1"/>
            </p:cNvSpPr>
            <p:nvPr/>
          </p:nvSpPr>
          <p:spPr bwMode="auto">
            <a:xfrm flipH="1">
              <a:off x="507" y="2327"/>
              <a:ext cx="2619" cy="1"/>
            </a:xfrm>
            <a:prstGeom prst="line">
              <a:avLst/>
            </a:prstGeom>
            <a:noFill/>
            <a:ln w="1905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4" name="Line 12"/>
            <p:cNvSpPr>
              <a:spLocks noChangeShapeType="1"/>
            </p:cNvSpPr>
            <p:nvPr/>
          </p:nvSpPr>
          <p:spPr bwMode="auto">
            <a:xfrm flipH="1">
              <a:off x="3111" y="2141"/>
              <a:ext cx="9" cy="69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5" name="Line 13"/>
            <p:cNvSpPr>
              <a:spLocks noChangeShapeType="1"/>
            </p:cNvSpPr>
            <p:nvPr/>
          </p:nvSpPr>
          <p:spPr bwMode="auto">
            <a:xfrm>
              <a:off x="3129" y="2141"/>
              <a:ext cx="564" cy="30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6" name="Line 14"/>
            <p:cNvSpPr>
              <a:spLocks noChangeShapeType="1"/>
            </p:cNvSpPr>
            <p:nvPr/>
          </p:nvSpPr>
          <p:spPr bwMode="auto">
            <a:xfrm>
              <a:off x="3087" y="2822"/>
              <a:ext cx="213" cy="11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7" name="Line 16"/>
            <p:cNvSpPr>
              <a:spLocks noChangeShapeType="1"/>
            </p:cNvSpPr>
            <p:nvPr/>
          </p:nvSpPr>
          <p:spPr bwMode="auto">
            <a:xfrm>
              <a:off x="3693" y="2448"/>
              <a:ext cx="10" cy="45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8" name="Line 18"/>
            <p:cNvSpPr>
              <a:spLocks noChangeShapeType="1"/>
            </p:cNvSpPr>
            <p:nvPr/>
          </p:nvSpPr>
          <p:spPr bwMode="auto">
            <a:xfrm flipV="1">
              <a:off x="3120" y="3060"/>
              <a:ext cx="0" cy="65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79" name="Line 19"/>
            <p:cNvSpPr>
              <a:spLocks noChangeShapeType="1"/>
            </p:cNvSpPr>
            <p:nvPr/>
          </p:nvSpPr>
          <p:spPr bwMode="auto">
            <a:xfrm flipV="1">
              <a:off x="3129" y="3365"/>
              <a:ext cx="564" cy="349"/>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Line 20"/>
            <p:cNvSpPr>
              <a:spLocks noChangeShapeType="1"/>
            </p:cNvSpPr>
            <p:nvPr/>
          </p:nvSpPr>
          <p:spPr bwMode="auto">
            <a:xfrm flipV="1">
              <a:off x="3121" y="2929"/>
              <a:ext cx="171" cy="124"/>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1" name="Line 22"/>
            <p:cNvSpPr>
              <a:spLocks noChangeShapeType="1"/>
            </p:cNvSpPr>
            <p:nvPr/>
          </p:nvSpPr>
          <p:spPr bwMode="auto">
            <a:xfrm flipV="1">
              <a:off x="3703" y="2905"/>
              <a:ext cx="0" cy="48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Line 23"/>
            <p:cNvSpPr>
              <a:spLocks noChangeShapeType="1"/>
            </p:cNvSpPr>
            <p:nvPr/>
          </p:nvSpPr>
          <p:spPr bwMode="auto">
            <a:xfrm flipV="1">
              <a:off x="3707" y="2917"/>
              <a:ext cx="749"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3" name="Line 24"/>
            <p:cNvSpPr>
              <a:spLocks noChangeShapeType="1"/>
            </p:cNvSpPr>
            <p:nvPr/>
          </p:nvSpPr>
          <p:spPr bwMode="auto">
            <a:xfrm flipH="1">
              <a:off x="2416" y="3505"/>
              <a:ext cx="709" cy="0"/>
            </a:xfrm>
            <a:prstGeom prst="line">
              <a:avLst/>
            </a:prstGeom>
            <a:noFill/>
            <a:ln w="1905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4" name="Rectangle 25"/>
            <p:cNvSpPr>
              <a:spLocks noChangeArrowheads="1"/>
            </p:cNvSpPr>
            <p:nvPr/>
          </p:nvSpPr>
          <p:spPr bwMode="auto">
            <a:xfrm rot="5400000">
              <a:off x="2975" y="2870"/>
              <a:ext cx="97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加法器</a:t>
              </a:r>
            </a:p>
          </p:txBody>
        </p:sp>
        <p:sp>
          <p:nvSpPr>
            <p:cNvPr id="85" name="Line 26"/>
            <p:cNvSpPr>
              <a:spLocks noChangeShapeType="1"/>
            </p:cNvSpPr>
            <p:nvPr/>
          </p:nvSpPr>
          <p:spPr bwMode="auto">
            <a:xfrm flipH="1">
              <a:off x="2648" y="3446"/>
              <a:ext cx="127" cy="12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6" name="Line 27"/>
            <p:cNvSpPr>
              <a:spLocks noChangeShapeType="1"/>
            </p:cNvSpPr>
            <p:nvPr/>
          </p:nvSpPr>
          <p:spPr bwMode="auto">
            <a:xfrm flipH="1">
              <a:off x="776" y="2269"/>
              <a:ext cx="127" cy="11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28"/>
            <p:cNvSpPr>
              <a:spLocks noChangeShapeType="1"/>
            </p:cNvSpPr>
            <p:nvPr/>
          </p:nvSpPr>
          <p:spPr bwMode="auto">
            <a:xfrm flipH="1">
              <a:off x="4105" y="2857"/>
              <a:ext cx="127" cy="11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89"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90"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91"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92"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93" name="Line 35"/>
            <p:cNvSpPr>
              <a:spLocks noChangeShapeType="1"/>
            </p:cNvSpPr>
            <p:nvPr/>
          </p:nvSpPr>
          <p:spPr bwMode="auto">
            <a:xfrm>
              <a:off x="3470" y="1994"/>
              <a:ext cx="0" cy="32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95" name="Line 37"/>
            <p:cNvSpPr>
              <a:spLocks noChangeShapeType="1"/>
            </p:cNvSpPr>
            <p:nvPr/>
          </p:nvSpPr>
          <p:spPr bwMode="auto">
            <a:xfrm>
              <a:off x="3470" y="3512"/>
              <a:ext cx="0" cy="51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97" name="Line 39"/>
            <p:cNvSpPr>
              <a:spLocks noChangeShapeType="1"/>
            </p:cNvSpPr>
            <p:nvPr/>
          </p:nvSpPr>
          <p:spPr bwMode="auto">
            <a:xfrm flipH="1">
              <a:off x="493" y="3364"/>
              <a:ext cx="1467" cy="0"/>
            </a:xfrm>
            <a:prstGeom prst="line">
              <a:avLst/>
            </a:prstGeom>
            <a:noFill/>
            <a:ln w="1905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8" name="Line 40"/>
            <p:cNvSpPr>
              <a:spLocks noChangeShapeType="1"/>
            </p:cNvSpPr>
            <p:nvPr/>
          </p:nvSpPr>
          <p:spPr bwMode="auto">
            <a:xfrm flipH="1">
              <a:off x="727" y="3304"/>
              <a:ext cx="126" cy="12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0"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01" name="Group 43"/>
            <p:cNvGrpSpPr/>
            <p:nvPr/>
          </p:nvGrpSpPr>
          <p:grpSpPr bwMode="auto">
            <a:xfrm>
              <a:off x="1070" y="3550"/>
              <a:ext cx="410" cy="391"/>
              <a:chOff x="1816" y="3448"/>
              <a:chExt cx="336" cy="288"/>
            </a:xfrm>
          </p:grpSpPr>
          <p:sp>
            <p:nvSpPr>
              <p:cNvPr id="125" name="Oval 44"/>
              <p:cNvSpPr>
                <a:spLocks noChangeArrowheads="1"/>
              </p:cNvSpPr>
              <p:nvPr/>
            </p:nvSpPr>
            <p:spPr bwMode="auto">
              <a:xfrm>
                <a:off x="2072" y="3560"/>
                <a:ext cx="80" cy="8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6" name="Line 45"/>
              <p:cNvSpPr>
                <a:spLocks noChangeShapeType="1"/>
              </p:cNvSpPr>
              <p:nvPr/>
            </p:nvSpPr>
            <p:spPr bwMode="auto">
              <a:xfrm flipH="1" flipV="1">
                <a:off x="1816" y="3448"/>
                <a:ext cx="256" cy="16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Line 46"/>
              <p:cNvSpPr>
                <a:spLocks noChangeShapeType="1"/>
              </p:cNvSpPr>
              <p:nvPr/>
            </p:nvSpPr>
            <p:spPr bwMode="auto">
              <a:xfrm flipH="1">
                <a:off x="1816" y="3608"/>
                <a:ext cx="256" cy="12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8" name="Line 47"/>
              <p:cNvSpPr>
                <a:spLocks noChangeShapeType="1"/>
              </p:cNvSpPr>
              <p:nvPr/>
            </p:nvSpPr>
            <p:spPr bwMode="auto">
              <a:xfrm>
                <a:off x="1824" y="3464"/>
                <a:ext cx="0"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02" name="Line 48"/>
            <p:cNvSpPr>
              <a:spLocks noChangeShapeType="1"/>
            </p:cNvSpPr>
            <p:nvPr/>
          </p:nvSpPr>
          <p:spPr bwMode="auto">
            <a:xfrm>
              <a:off x="906" y="3369"/>
              <a:ext cx="0" cy="38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3" name="Line 49"/>
            <p:cNvSpPr>
              <a:spLocks noChangeShapeType="1"/>
            </p:cNvSpPr>
            <p:nvPr/>
          </p:nvSpPr>
          <p:spPr bwMode="auto">
            <a:xfrm>
              <a:off x="911" y="3755"/>
              <a:ext cx="165"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4" name="Line 50"/>
            <p:cNvSpPr>
              <a:spLocks noChangeShapeType="1"/>
            </p:cNvSpPr>
            <p:nvPr/>
          </p:nvSpPr>
          <p:spPr bwMode="auto">
            <a:xfrm flipH="1">
              <a:off x="1484" y="3755"/>
              <a:ext cx="476"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5" name="Line 51"/>
            <p:cNvSpPr>
              <a:spLocks noChangeShapeType="1"/>
            </p:cNvSpPr>
            <p:nvPr/>
          </p:nvSpPr>
          <p:spPr bwMode="auto">
            <a:xfrm flipH="1">
              <a:off x="1600" y="3697"/>
              <a:ext cx="126" cy="119"/>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6"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7" name="Rectangle 53"/>
            <p:cNvSpPr>
              <a:spLocks noChangeArrowheads="1"/>
            </p:cNvSpPr>
            <p:nvPr/>
          </p:nvSpPr>
          <p:spPr bwMode="auto">
            <a:xfrm>
              <a:off x="1964" y="2993"/>
              <a:ext cx="447" cy="1091"/>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8"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09"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10" name="Rectangle 56"/>
            <p:cNvSpPr>
              <a:spLocks noChangeArrowheads="1"/>
            </p:cNvSpPr>
            <p:nvPr/>
          </p:nvSpPr>
          <p:spPr bwMode="auto">
            <a:xfrm rot="5400000">
              <a:off x="1693" y="3465"/>
              <a:ext cx="105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多路选择器</a:t>
              </a:r>
            </a:p>
          </p:txBody>
        </p:sp>
        <p:sp>
          <p:nvSpPr>
            <p:cNvPr id="111" name="Line 57"/>
            <p:cNvSpPr>
              <a:spLocks noChangeShapeType="1"/>
            </p:cNvSpPr>
            <p:nvPr/>
          </p:nvSpPr>
          <p:spPr bwMode="auto">
            <a:xfrm flipV="1">
              <a:off x="2187" y="1667"/>
              <a:ext cx="0" cy="1321"/>
            </a:xfrm>
            <a:prstGeom prst="line">
              <a:avLst/>
            </a:prstGeom>
            <a:noFill/>
            <a:ln w="1905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Line 59"/>
            <p:cNvSpPr>
              <a:spLocks noChangeShapeType="1"/>
            </p:cNvSpPr>
            <p:nvPr/>
          </p:nvSpPr>
          <p:spPr bwMode="auto">
            <a:xfrm flipH="1">
              <a:off x="2183" y="2006"/>
              <a:ext cx="1291"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3"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14"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15" name="Line 63"/>
            <p:cNvSpPr>
              <a:spLocks noChangeShapeType="1"/>
            </p:cNvSpPr>
            <p:nvPr/>
          </p:nvSpPr>
          <p:spPr bwMode="auto">
            <a:xfrm>
              <a:off x="1557" y="3509"/>
              <a:ext cx="13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64"/>
            <p:cNvSpPr>
              <a:spLocks noChangeShapeType="1"/>
            </p:cNvSpPr>
            <p:nvPr/>
          </p:nvSpPr>
          <p:spPr bwMode="auto">
            <a:xfrm>
              <a:off x="3697" y="2549"/>
              <a:ext cx="567"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65"/>
            <p:cNvSpPr>
              <a:spLocks noChangeShapeType="1"/>
            </p:cNvSpPr>
            <p:nvPr/>
          </p:nvSpPr>
          <p:spPr bwMode="auto">
            <a:xfrm>
              <a:off x="3709" y="3315"/>
              <a:ext cx="567"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sp>
          <p:nvSpPr>
            <p:cNvPr id="119"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加</a:t>
              </a:r>
              <a:r>
                <a:rPr kumimoji="0" lang="en-US" altLang="zh-CN"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a:t>
              </a:r>
              <a:r>
                <a:rPr kumimoji="0" lang="zh-CN" altLang="en-US" sz="28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减运算部件</a:t>
              </a:r>
            </a:p>
          </p:txBody>
        </p:sp>
        <p:sp>
          <p:nvSpPr>
            <p:cNvPr id="120" name="Line 56"/>
            <p:cNvSpPr>
              <a:spLocks noChangeShapeType="1"/>
            </p:cNvSpPr>
            <p:nvPr/>
          </p:nvSpPr>
          <p:spPr bwMode="auto">
            <a:xfrm>
              <a:off x="3706" y="3131"/>
              <a:ext cx="556" cy="0"/>
            </a:xfrm>
            <a:prstGeom prst="line">
              <a:avLst/>
            </a:prstGeom>
            <a:noFill/>
            <a:ln w="9525">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1" name="Rectangle 66"/>
            <p:cNvSpPr>
              <a:spLocks noChangeArrowheads="1"/>
            </p:cNvSpPr>
            <p:nvPr/>
          </p:nvSpPr>
          <p:spPr bwMode="auto">
            <a:xfrm>
              <a:off x="4238" y="3187"/>
              <a:ext cx="12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CF=Co</a:t>
              </a: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Sub</a:t>
              </a:r>
            </a:p>
          </p:txBody>
        </p:sp>
        <p:sp>
          <p:nvSpPr>
            <p:cNvPr id="122" name="Line 64"/>
            <p:cNvSpPr>
              <a:spLocks noChangeShapeType="1"/>
            </p:cNvSpPr>
            <p:nvPr/>
          </p:nvSpPr>
          <p:spPr bwMode="auto">
            <a:xfrm>
              <a:off x="3699" y="2700"/>
              <a:ext cx="566"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3"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SF</a:t>
              </a:r>
            </a:p>
          </p:txBody>
        </p:sp>
        <p:sp>
          <p:nvSpPr>
            <p:cNvPr id="124" name="Rectangle 70"/>
            <p:cNvSpPr>
              <a:spLocks noChangeArrowheads="1"/>
            </p:cNvSpPr>
            <p:nvPr/>
          </p:nvSpPr>
          <p:spPr bwMode="auto">
            <a:xfrm>
              <a:off x="0" y="1498"/>
              <a:ext cx="178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当</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Sub</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为</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1</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时，做减法</a:t>
              </a:r>
            </a:p>
            <a:p>
              <a:pPr marL="0" marR="0" lvl="0" indent="0" defTabSz="91440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当</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Sub</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为</a:t>
              </a:r>
              <a:r>
                <a:rPr kumimoji="0" lang="en-US" altLang="zh-CN"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0</a:t>
              </a:r>
              <a:r>
                <a:rPr kumimoji="0" lang="zh-CN" altLang="en-US" sz="2200" b="1" i="0" u="none" strike="noStrike" kern="0" cap="none" spc="0" normalizeH="0" baseline="0" noProof="0" smtClean="0">
                  <a:ln>
                    <a:noFill/>
                  </a:ln>
                  <a:solidFill>
                    <a:srgbClr val="333399"/>
                  </a:solidFill>
                  <a:effectLst/>
                  <a:uLnTx/>
                  <a:uFillTx/>
                  <a:latin typeface="黑体" panose="02010609060101010101" pitchFamily="49" charset="-122"/>
                  <a:ea typeface="黑体" panose="02010609060101010101" pitchFamily="49" charset="-122"/>
                </a:rPr>
                <a:t>时，做加法</a:t>
              </a:r>
            </a:p>
          </p:txBody>
        </p:sp>
      </p:grpSp>
      <p:sp>
        <p:nvSpPr>
          <p:cNvPr id="129" name="Text Box 61"/>
          <p:cNvSpPr txBox="1">
            <a:spLocks noChangeArrowheads="1"/>
          </p:cNvSpPr>
          <p:nvPr/>
        </p:nvSpPr>
        <p:spPr bwMode="auto">
          <a:xfrm>
            <a:off x="230188" y="846137"/>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smtClean="0">
                <a:solidFill>
                  <a:srgbClr val="FF3300"/>
                </a:solidFill>
                <a:latin typeface="Times New Roman" panose="02020603050405020304" pitchFamily="18" charset="0"/>
                <a:ea typeface="微软雅黑" panose="020B0503020204020204" charset="-122"/>
              </a:rPr>
              <a:t>重要认识</a:t>
            </a:r>
            <a:r>
              <a:rPr lang="en-US" altLang="zh-CN" sz="2000" smtClean="0">
                <a:solidFill>
                  <a:srgbClr val="FF3300"/>
                </a:solidFill>
                <a:latin typeface="Times New Roman" panose="02020603050405020304" pitchFamily="18" charset="0"/>
                <a:ea typeface="微软雅黑" panose="020B0503020204020204" charset="-122"/>
              </a:rPr>
              <a:t>1</a:t>
            </a:r>
            <a:r>
              <a:rPr lang="zh-CN" altLang="en-US" sz="2000" smtClean="0">
                <a:solidFill>
                  <a:srgbClr val="FF3300"/>
                </a:solidFill>
                <a:latin typeface="Times New Roman" panose="02020603050405020304" pitchFamily="18" charset="0"/>
                <a:ea typeface="微软雅黑" panose="020B0503020204020204" charset="-122"/>
              </a:rPr>
              <a:t>：</a:t>
            </a:r>
            <a:r>
              <a:rPr lang="zh-CN" altLang="en-US" sz="2000" smtClean="0">
                <a:solidFill>
                  <a:srgbClr val="008000"/>
                </a:solidFill>
                <a:latin typeface="Times New Roman" panose="02020603050405020304" pitchFamily="18" charset="0"/>
                <a:ea typeface="微软雅黑" panose="020B0503020204020204" charset="-122"/>
              </a:rPr>
              <a:t>计算机中所有运算都基于加法器实现！</a:t>
            </a:r>
          </a:p>
        </p:txBody>
      </p:sp>
      <p:sp>
        <p:nvSpPr>
          <p:cNvPr id="130" name="Rectangle 144"/>
          <p:cNvSpPr>
            <a:spLocks noChangeArrowheads="1"/>
          </p:cNvSpPr>
          <p:nvPr/>
        </p:nvSpPr>
        <p:spPr bwMode="auto">
          <a:xfrm>
            <a:off x="4217988" y="762000"/>
            <a:ext cx="4621212"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000" smtClean="0">
                <a:solidFill>
                  <a:srgbClr val="FF3300"/>
                </a:solidFill>
                <a:latin typeface="微软雅黑" panose="020B0503020204020204" charset="-122"/>
                <a:ea typeface="微软雅黑" panose="020B0503020204020204" charset="-122"/>
              </a:rPr>
              <a:t>重要认识</a:t>
            </a:r>
            <a:r>
              <a:rPr kumimoji="1" lang="en-US" altLang="zh-CN" sz="2000" smtClean="0">
                <a:solidFill>
                  <a:srgbClr val="FF3300"/>
                </a:solidFill>
                <a:latin typeface="微软雅黑" panose="020B0503020204020204" charset="-122"/>
                <a:ea typeface="微软雅黑" panose="020B0503020204020204" charset="-122"/>
              </a:rPr>
              <a:t>2</a:t>
            </a:r>
            <a:r>
              <a:rPr kumimoji="1" lang="zh-CN" altLang="en-US" sz="2000" smtClean="0">
                <a:solidFill>
                  <a:srgbClr val="FF3300"/>
                </a:solidFill>
                <a:latin typeface="微软雅黑" panose="020B0503020204020204" charset="-122"/>
                <a:ea typeface="微软雅黑" panose="020B0503020204020204" charset="-122"/>
              </a:rPr>
              <a:t>：</a:t>
            </a:r>
            <a:r>
              <a:rPr kumimoji="1" lang="zh-CN" altLang="en-US" sz="2000" smtClean="0">
                <a:solidFill>
                  <a:srgbClr val="008000"/>
                </a:solidFill>
                <a:latin typeface="微软雅黑" panose="020B0503020204020204" charset="-122"/>
                <a:ea typeface="微软雅黑" panose="020B0503020204020204" charset="-122"/>
              </a:rPr>
              <a:t>加法器不知道所运算的是带符号数还是无符号数。</a:t>
            </a:r>
          </a:p>
          <a:p>
            <a:pPr>
              <a:spcBef>
                <a:spcPct val="0"/>
              </a:spcBef>
              <a:buFontTx/>
              <a:buNone/>
            </a:pPr>
            <a:endParaRPr kumimoji="1" lang="zh-CN" altLang="en-US" sz="2000" smtClean="0">
              <a:solidFill>
                <a:srgbClr val="008000"/>
              </a:solidFill>
              <a:latin typeface="微软雅黑" panose="020B0503020204020204" charset="-122"/>
              <a:ea typeface="微软雅黑" panose="020B0503020204020204" charset="-122"/>
            </a:endParaRPr>
          </a:p>
          <a:p>
            <a:pPr>
              <a:spcBef>
                <a:spcPct val="0"/>
              </a:spcBef>
              <a:buFontTx/>
              <a:buNone/>
            </a:pPr>
            <a:r>
              <a:rPr kumimoji="1" lang="zh-CN" altLang="en-US" sz="2000" smtClean="0">
                <a:solidFill>
                  <a:srgbClr val="FF3300"/>
                </a:solidFill>
                <a:latin typeface="微软雅黑" panose="020B0503020204020204" charset="-122"/>
                <a:ea typeface="微软雅黑" panose="020B0503020204020204" charset="-122"/>
              </a:rPr>
              <a:t>重要认识</a:t>
            </a:r>
            <a:r>
              <a:rPr kumimoji="1" lang="en-US" altLang="zh-CN" sz="2000" smtClean="0">
                <a:solidFill>
                  <a:srgbClr val="FF3300"/>
                </a:solidFill>
                <a:latin typeface="微软雅黑" panose="020B0503020204020204" charset="-122"/>
                <a:ea typeface="微软雅黑" panose="020B0503020204020204" charset="-122"/>
              </a:rPr>
              <a:t>3</a:t>
            </a:r>
            <a:r>
              <a:rPr kumimoji="1" lang="zh-CN" altLang="en-US" sz="2000" smtClean="0">
                <a:solidFill>
                  <a:srgbClr val="FF3300"/>
                </a:solidFill>
                <a:latin typeface="微软雅黑" panose="020B0503020204020204" charset="-122"/>
                <a:ea typeface="微软雅黑" panose="020B0503020204020204" charset="-122"/>
              </a:rPr>
              <a:t>：</a:t>
            </a:r>
            <a:r>
              <a:rPr kumimoji="1" lang="zh-CN" altLang="en-US" sz="2000" smtClean="0">
                <a:solidFill>
                  <a:srgbClr val="008000"/>
                </a:solidFill>
                <a:latin typeface="微软雅黑" panose="020B0503020204020204" charset="-122"/>
                <a:ea typeface="微软雅黑" panose="020B0503020204020204" charset="-122"/>
              </a:rPr>
              <a:t>加法器不判定对错，总是取低</a:t>
            </a:r>
            <a:r>
              <a:rPr kumimoji="1" lang="en-US" altLang="zh-CN" sz="2000" smtClean="0">
                <a:solidFill>
                  <a:srgbClr val="008000"/>
                </a:solidFill>
                <a:latin typeface="微软雅黑" panose="020B0503020204020204" charset="-122"/>
                <a:ea typeface="微软雅黑" panose="020B0503020204020204" charset="-122"/>
              </a:rPr>
              <a:t>n</a:t>
            </a:r>
            <a:r>
              <a:rPr kumimoji="1" lang="zh-CN" altLang="en-US" sz="2000" smtClean="0">
                <a:solidFill>
                  <a:srgbClr val="008000"/>
                </a:solidFill>
                <a:latin typeface="微软雅黑" panose="020B0503020204020204" charset="-122"/>
                <a:ea typeface="微软雅黑" panose="020B0503020204020204" charset="-122"/>
              </a:rPr>
              <a:t>位作为结果，并生成标志信息。</a:t>
            </a:r>
          </a:p>
        </p:txBody>
      </p:sp>
      <p:sp>
        <p:nvSpPr>
          <p:cNvPr id="131" name="Text Box 63"/>
          <p:cNvSpPr txBox="1">
            <a:spLocks noChangeArrowheads="1"/>
          </p:cNvSpPr>
          <p:nvPr/>
        </p:nvSpPr>
        <p:spPr bwMode="auto">
          <a:xfrm>
            <a:off x="7469188" y="4922837"/>
            <a:ext cx="132080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charset="-122"/>
                <a:ea typeface="微软雅黑" panose="020B0503020204020204" charset="-122"/>
              </a:rPr>
              <a:t>溢出标志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endParaRPr>
          </a:p>
        </p:txBody>
      </p:sp>
      <p:sp>
        <p:nvSpPr>
          <p:cNvPr id="132" name="Text Box 64"/>
          <p:cNvSpPr txBox="1">
            <a:spLocks noChangeArrowheads="1"/>
          </p:cNvSpPr>
          <p:nvPr/>
        </p:nvSpPr>
        <p:spPr bwMode="auto">
          <a:xfrm>
            <a:off x="7394575" y="3889375"/>
            <a:ext cx="1031875"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defRPr/>
            </a:pPr>
            <a:r>
              <a:rPr kumimoji="0" lang="zh-CN" altLang="en-US" sz="2000" b="0" i="0" u="none" strike="noStrike" kern="0" cap="none" spc="0" normalizeH="0" baseline="0" noProof="0" dirty="0" smtClean="0">
                <a:ln>
                  <a:noFill/>
                </a:ln>
                <a:solidFill>
                  <a:srgbClr val="FF3300"/>
                </a:solidFill>
                <a:effectLst/>
                <a:uLnTx/>
                <a:uFillTx/>
                <a:latin typeface="微软雅黑" panose="020B0503020204020204" charset="-122"/>
                <a:ea typeface="微软雅黑" panose="020B0503020204020204" charset="-122"/>
              </a:rPr>
              <a:t>零标志</a:t>
            </a:r>
            <a:endParaRPr kumimoji="0" lang="en-US" altLang="zh-CN" sz="2000" b="0" i="0" u="none" strike="noStrike" kern="0" cap="none" spc="0" normalizeH="0" baseline="0" noProof="0" dirty="0" smtClean="0">
              <a:ln>
                <a:noFill/>
              </a:ln>
              <a:solidFill>
                <a:srgbClr val="000000"/>
              </a:solidFill>
              <a:effectLst/>
              <a:uLnTx/>
              <a:uFillTx/>
              <a:latin typeface="微软雅黑" panose="020B0503020204020204" charset="-122"/>
              <a:ea typeface="微软雅黑" panose="020B0503020204020204" charset="-122"/>
            </a:endParaRPr>
          </a:p>
        </p:txBody>
      </p:sp>
      <p:sp>
        <p:nvSpPr>
          <p:cNvPr id="133" name="Text Box 65"/>
          <p:cNvSpPr txBox="1">
            <a:spLocks noChangeArrowheads="1"/>
          </p:cNvSpPr>
          <p:nvPr/>
        </p:nvSpPr>
        <p:spPr bwMode="auto">
          <a:xfrm>
            <a:off x="7394575" y="4238625"/>
            <a:ext cx="1263650"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charset="-122"/>
                <a:ea typeface="微软雅黑" panose="020B0503020204020204" charset="-122"/>
              </a:rPr>
              <a:t>符号标志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endParaRPr>
          </a:p>
        </p:txBody>
      </p:sp>
      <p:sp>
        <p:nvSpPr>
          <p:cNvPr id="134" name="Text Box 66"/>
          <p:cNvSpPr txBox="1">
            <a:spLocks noChangeArrowheads="1"/>
          </p:cNvSpPr>
          <p:nvPr/>
        </p:nvSpPr>
        <p:spPr bwMode="auto">
          <a:xfrm>
            <a:off x="7073900" y="5622925"/>
            <a:ext cx="1639888"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15000"/>
              </a:spcBef>
              <a:spcAft>
                <a:spcPts val="0"/>
              </a:spcAft>
              <a:buClrTx/>
              <a:buSzTx/>
              <a:buFontTx/>
              <a:buNone/>
              <a:defRPr/>
            </a:pPr>
            <a:r>
              <a:rPr kumimoji="0" lang="zh-CN" altLang="en-US" sz="2000" b="0" i="0" u="none" strike="noStrike" kern="0" cap="none" spc="0" normalizeH="0" baseline="0" noProof="0" smtClean="0">
                <a:ln>
                  <a:noFill/>
                </a:ln>
                <a:solidFill>
                  <a:srgbClr val="FF3300"/>
                </a:solidFill>
                <a:effectLst/>
                <a:uLnTx/>
                <a:uFillTx/>
                <a:latin typeface="微软雅黑" panose="020B0503020204020204" charset="-122"/>
                <a:ea typeface="微软雅黑" panose="020B0503020204020204" charset="-122"/>
              </a:rPr>
              <a:t>进</a:t>
            </a:r>
            <a:r>
              <a:rPr kumimoji="0" lang="en-US" altLang="zh-CN" sz="2000" b="0" i="0" u="none" strike="noStrike" kern="0" cap="none" spc="0" normalizeH="0" baseline="0" noProof="0" smtClean="0">
                <a:ln>
                  <a:noFill/>
                </a:ln>
                <a:solidFill>
                  <a:srgbClr val="FF3300"/>
                </a:solidFill>
                <a:effectLst/>
                <a:uLnTx/>
                <a:uFillTx/>
                <a:latin typeface="微软雅黑" panose="020B0503020204020204" charset="-122"/>
                <a:ea typeface="微软雅黑" panose="020B0503020204020204" charset="-122"/>
              </a:rPr>
              <a:t>/</a:t>
            </a:r>
            <a:r>
              <a:rPr kumimoji="0" lang="zh-CN" altLang="en-US" sz="2000" b="0" i="0" u="none" strike="noStrike" kern="0" cap="none" spc="0" normalizeH="0" baseline="0" noProof="0" smtClean="0">
                <a:ln>
                  <a:noFill/>
                </a:ln>
                <a:solidFill>
                  <a:srgbClr val="FF3300"/>
                </a:solidFill>
                <a:effectLst/>
                <a:uLnTx/>
                <a:uFillTx/>
                <a:latin typeface="微软雅黑" panose="020B0503020204020204" charset="-122"/>
                <a:ea typeface="微软雅黑" panose="020B0503020204020204" charset="-122"/>
              </a:rPr>
              <a:t>借位标志</a:t>
            </a:r>
            <a:endParaRPr kumimoji="0" lang="en-US" altLang="zh-CN" sz="2000" b="0" i="0" u="none" strike="noStrike" kern="0" cap="none" spc="0" normalizeH="0" baseline="0" noProof="0" smtClean="0">
              <a:ln>
                <a:noFill/>
              </a:ln>
              <a:solidFill>
                <a:srgbClr val="000000"/>
              </a:solidFill>
              <a:effectLst/>
              <a:uLnTx/>
              <a:uFillTx/>
              <a:latin typeface="微软雅黑" panose="020B0503020204020204" charset="-122"/>
              <a:ea typeface="微软雅黑" panose="020B0503020204020204" charset="-122"/>
            </a:endParaRPr>
          </a:p>
        </p:txBody>
      </p:sp>
      <p:sp>
        <p:nvSpPr>
          <p:cNvPr id="135" name="Text Box 67"/>
          <p:cNvSpPr txBox="1">
            <a:spLocks noChangeArrowheads="1"/>
          </p:cNvSpPr>
          <p:nvPr/>
        </p:nvSpPr>
        <p:spPr bwMode="auto">
          <a:xfrm>
            <a:off x="6929438" y="2806700"/>
            <a:ext cx="15986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smtClean="0">
                <a:solidFill>
                  <a:srgbClr val="000000"/>
                </a:solidFill>
                <a:latin typeface="Times New Roman" panose="02020603050405020304" pitchFamily="18" charset="0"/>
                <a:ea typeface="微软雅黑" panose="020B0503020204020204" charset="-122"/>
              </a:rPr>
              <a:t>各个标志如何生成呢？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animEffect transition="in" filter="blinds(horizontal)">
                                      <p:cBhvr>
                                        <p:cTn id="7" dur="500"/>
                                        <p:tgtEl>
                                          <p:spTgt spid="1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0">
                                            <p:txEl>
                                              <p:pRg st="0" end="0"/>
                                            </p:txEl>
                                          </p:spTgt>
                                        </p:tgtEl>
                                        <p:attrNameLst>
                                          <p:attrName>style.visibility</p:attrName>
                                        </p:attrNameLst>
                                      </p:cBhvr>
                                      <p:to>
                                        <p:strVal val="visible"/>
                                      </p:to>
                                    </p:set>
                                    <p:animEffect transition="in" filter="blinds(horizontal)">
                                      <p:cBhvr>
                                        <p:cTn id="12" dur="500"/>
                                        <p:tgtEl>
                                          <p:spTgt spid="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Effect transition="in" filter="blinds(horizontal)">
                                      <p:cBhvr>
                                        <p:cTn id="17" dur="500"/>
                                        <p:tgtEl>
                                          <p:spTgt spid="1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blinds(horizontal)">
                                      <p:cBhvr>
                                        <p:cTn id="22" dur="500"/>
                                        <p:tgtEl>
                                          <p:spTgt spid="1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blinds(horizontal)">
                                      <p:cBhvr>
                                        <p:cTn id="27" dur="500"/>
                                        <p:tgtEl>
                                          <p:spTgt spid="1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blinds(horizontal)">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blinds(horizontal)">
                                      <p:cBhvr>
                                        <p:cTn id="37" dur="500"/>
                                        <p:tgtEl>
                                          <p:spTgt spid="13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blinds(horizontal)">
                                      <p:cBhvr>
                                        <p:cTn id="42"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2"/>
          <p:cNvSpPr txBox="1">
            <a:spLocks noChangeArrowheads="1"/>
          </p:cNvSpPr>
          <p:nvPr/>
        </p:nvSpPr>
        <p:spPr bwMode="auto">
          <a:xfrm>
            <a:off x="901700" y="157163"/>
            <a:ext cx="64341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kern="0" smtClean="0">
                <a:ea typeface="宋体" panose="02010600030101010101" pitchFamily="2" charset="-122"/>
              </a:rPr>
              <a:t>条件标志位（条件码</a:t>
            </a:r>
            <a:r>
              <a:rPr lang="en-US" altLang="zh-CN" kern="0" smtClean="0">
                <a:ea typeface="宋体" panose="02010600030101010101" pitchFamily="2" charset="-122"/>
              </a:rPr>
              <a:t>CC</a:t>
            </a:r>
            <a:r>
              <a:rPr lang="zh-CN" altLang="en-US" kern="0" smtClean="0">
                <a:ea typeface="宋体" panose="02010600030101010101" pitchFamily="2" charset="-122"/>
              </a:rPr>
              <a:t>）</a:t>
            </a:r>
          </a:p>
        </p:txBody>
      </p:sp>
      <p:sp>
        <p:nvSpPr>
          <p:cNvPr id="72" name="Rectangle 119"/>
          <p:cNvSpPr>
            <a:spLocks noChangeArrowheads="1"/>
          </p:cNvSpPr>
          <p:nvPr/>
        </p:nvSpPr>
        <p:spPr bwMode="auto">
          <a:xfrm>
            <a:off x="339725" y="4800600"/>
            <a:ext cx="86852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35000"/>
              </a:spcBef>
              <a:spcAft>
                <a:spcPts val="0"/>
              </a:spcAft>
              <a:buClrTx/>
              <a:buSzTx/>
              <a:buFontTx/>
              <a:buChar char="•"/>
              <a:defRPr/>
            </a:pPr>
            <a:r>
              <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零标志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ZF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、溢出标志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OF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、进</a:t>
            </a: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借位标志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CF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、符号标志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SF</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称为条件标志。</a:t>
            </a:r>
          </a:p>
          <a:p>
            <a:pPr marL="0" marR="0" lvl="0" indent="0" defTabSz="914400" eaLnBrk="1" fontAlgn="auto" latinLnBrk="0" hangingPunct="1">
              <a:lnSpc>
                <a:spcPct val="100000"/>
              </a:lnSpc>
              <a:spcBef>
                <a:spcPct val="35000"/>
              </a:spcBef>
              <a:spcAft>
                <a:spcPts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a:t>
            </a:r>
            <a:r>
              <a:rPr kumimoji="0" lang="zh-CN" altLang="en-US"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条件标志（</a:t>
            </a:r>
            <a:r>
              <a:rPr kumimoji="0" lang="en-US" altLang="zh-CN"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Flag</a:t>
            </a:r>
            <a:r>
              <a:rPr kumimoji="0" lang="zh-CN" altLang="en-US" sz="2000" b="1" i="0" u="none" strike="noStrike" kern="0" cap="none" spc="0" normalizeH="0" baseline="0" noProof="0" smtClean="0">
                <a:ln>
                  <a:noFill/>
                </a:ln>
                <a:solidFill>
                  <a:srgbClr val="FF00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在运算电路中产生，被记录到专门的寄存器中，以便在分支指令中被用来作为条件。</a:t>
            </a:r>
          </a:p>
          <a:p>
            <a:pPr marL="0" marR="0" lvl="0" indent="0" defTabSz="914400" eaLnBrk="1" fontAlgn="auto" latinLnBrk="0" hangingPunct="1">
              <a:lnSpc>
                <a:spcPct val="100000"/>
              </a:lnSpc>
              <a:spcBef>
                <a:spcPct val="35000"/>
              </a:spcBef>
              <a:spcAft>
                <a:spcPts val="0"/>
              </a:spcAft>
              <a:buClrTx/>
              <a:buSzTx/>
              <a:buFontTx/>
              <a:buChar char="•"/>
              <a:defRPr/>
            </a:pP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 存放标志的寄存器通常称为</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程序</a:t>
            </a:r>
            <a:r>
              <a:rPr kumimoji="0" lang="en-US" altLang="zh-CN"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状态字寄存器</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或</a:t>
            </a:r>
            <a:r>
              <a:rPr kumimoji="0" lang="zh-CN" altLang="en-US" sz="2000" b="1" i="0" u="none" strike="noStrike" kern="0" cap="none" spc="0" normalizeH="0" baseline="0" noProof="0" smtClean="0">
                <a:ln>
                  <a:noFill/>
                </a:ln>
                <a:solidFill>
                  <a:srgbClr val="CC3300"/>
                </a:solidFill>
                <a:effectLst/>
                <a:uLnTx/>
                <a:uFillTx/>
                <a:latin typeface="Arial" panose="020B0604020202020204" pitchFamily="34" charset="0"/>
                <a:ea typeface="黑体" panose="02010609060101010101" pitchFamily="49" charset="-122"/>
              </a:rPr>
              <a:t>标志寄存器。</a:t>
            </a:r>
            <a:r>
              <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rPr>
              <a:t>每个标志对应标志寄存器中的一个标志位。</a:t>
            </a: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000" b="1" i="0" u="none" strike="noStrike" kern="0" cap="none" spc="0" normalizeH="0" baseline="0" noProof="0" smtClean="0">
                <a:ln>
                  <a:noFill/>
                </a:ln>
                <a:solidFill>
                  <a:srgbClr val="990000"/>
                </a:solidFill>
                <a:effectLst/>
                <a:uLnTx/>
                <a:uFillTx/>
                <a:latin typeface="黑体" panose="02010609060101010101" pitchFamily="49" charset="-122"/>
                <a:ea typeface="黑体" panose="02010609060101010101" pitchFamily="49" charset="-122"/>
              </a:rPr>
              <a:t> </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如，</a:t>
            </a:r>
            <a:r>
              <a:rPr kumimoji="0" lang="en-US" altLang="zh-CN"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IA-32</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中的</a:t>
            </a:r>
            <a:r>
              <a:rPr kumimoji="0" lang="en-US" altLang="zh-CN"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EFLAGS</a:t>
            </a:r>
            <a:r>
              <a:rPr kumimoji="0" lang="zh-CN" altLang="en-US" sz="2000" b="1" i="0" u="none" strike="noStrike" kern="0" cap="none" spc="0" normalizeH="0" baseline="0" noProof="0" smtClean="0">
                <a:ln>
                  <a:noFill/>
                </a:ln>
                <a:solidFill>
                  <a:srgbClr val="990000"/>
                </a:solidFill>
                <a:effectLst/>
                <a:uLnTx/>
                <a:uFillTx/>
                <a:latin typeface="Arial" panose="020B0604020202020204" pitchFamily="34" charset="0"/>
                <a:ea typeface="黑体" panose="02010609060101010101" pitchFamily="49" charset="-122"/>
              </a:rPr>
              <a:t>寄存器</a:t>
            </a:r>
          </a:p>
        </p:txBody>
      </p:sp>
      <p:sp>
        <p:nvSpPr>
          <p:cNvPr id="73" name="Text Box 65"/>
          <p:cNvSpPr txBox="1">
            <a:spLocks noChangeArrowheads="1"/>
          </p:cNvSpPr>
          <p:nvPr/>
        </p:nvSpPr>
        <p:spPr bwMode="auto">
          <a:xfrm>
            <a:off x="4687888" y="3444875"/>
            <a:ext cx="3957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问题：</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OF=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ZF=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SF=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CF=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p>
        </p:txBody>
      </p:sp>
      <p:sp>
        <p:nvSpPr>
          <p:cNvPr id="74" name="Text Box 66"/>
          <p:cNvSpPr txBox="1">
            <a:spLocks noChangeArrowheads="1"/>
          </p:cNvSpPr>
          <p:nvPr/>
        </p:nvSpPr>
        <p:spPr bwMode="auto">
          <a:xfrm>
            <a:off x="344488" y="4014788"/>
            <a:ext cx="8678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OF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若</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与</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B’</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同号但与</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不同号，则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1</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；否则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SF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符号</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ZF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如</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Sum</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为</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1</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，否则</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0</a:t>
            </a:r>
            <a:r>
              <a:rPr kumimoji="0" lang="zh-CN" altLang="en-US"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CF</a:t>
            </a:r>
            <a:r>
              <a:rPr kumimoji="0" lang="zh-CN" altLang="en-US" sz="2000" b="0" i="0" u="none" strike="noStrike" kern="0" cap="none" spc="0" normalizeH="0" baseline="0" noProof="0" smtClean="0">
                <a:ln>
                  <a:noFill/>
                </a:ln>
                <a:solidFill>
                  <a:srgbClr val="990000"/>
                </a:solidFill>
                <a:effectLst/>
                <a:uLnTx/>
                <a:uFillTx/>
                <a:latin typeface="Arial" panose="020B0604020202020204" pitchFamily="34" charset="0"/>
                <a:ea typeface="宋体" panose="02010600030101010101" pitchFamily="2" charset="-122"/>
              </a:rPr>
              <a:t>：</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Cout </a:t>
            </a:r>
            <a:r>
              <a:rPr kumimoji="0" lang="en-US" altLang="zh-CN" sz="2000" b="0"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sym typeface="Symbol" panose="05050102010706020507" pitchFamily="18" charset="2"/>
              </a:rPr>
              <a:t> sub</a:t>
            </a:r>
          </a:p>
        </p:txBody>
      </p:sp>
      <p:grpSp>
        <p:nvGrpSpPr>
          <p:cNvPr id="75" name="Group 70"/>
          <p:cNvGrpSpPr/>
          <p:nvPr/>
        </p:nvGrpSpPr>
        <p:grpSpPr bwMode="auto">
          <a:xfrm>
            <a:off x="101600" y="996950"/>
            <a:ext cx="5748338" cy="2898775"/>
            <a:chOff x="0" y="572"/>
            <a:chExt cx="3621" cy="1826"/>
          </a:xfrm>
        </p:grpSpPr>
        <p:grpSp>
          <p:nvGrpSpPr>
            <p:cNvPr id="76" name="Group 69"/>
            <p:cNvGrpSpPr/>
            <p:nvPr/>
          </p:nvGrpSpPr>
          <p:grpSpPr bwMode="auto">
            <a:xfrm>
              <a:off x="0" y="572"/>
              <a:ext cx="3621" cy="1826"/>
              <a:chOff x="0" y="572"/>
              <a:chExt cx="3621" cy="1826"/>
            </a:xfrm>
          </p:grpSpPr>
          <p:grpSp>
            <p:nvGrpSpPr>
              <p:cNvPr id="78" name="组合 63"/>
              <p:cNvGrpSpPr/>
              <p:nvPr/>
            </p:nvGrpSpPr>
            <p:grpSpPr bwMode="auto">
              <a:xfrm>
                <a:off x="0" y="572"/>
                <a:ext cx="3392" cy="1826"/>
                <a:chOff x="3495675" y="3876675"/>
                <a:chExt cx="5384800" cy="2898775"/>
              </a:xfrm>
            </p:grpSpPr>
            <p:sp>
              <p:nvSpPr>
                <p:cNvPr id="8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grpSp>
              <p:nvGrpSpPr>
                <p:cNvPr id="84" name="Group 73"/>
                <p:cNvGrpSpPr/>
                <p:nvPr/>
              </p:nvGrpSpPr>
              <p:grpSpPr bwMode="auto">
                <a:xfrm>
                  <a:off x="3495675" y="3876675"/>
                  <a:ext cx="4968876" cy="2393950"/>
                  <a:chOff x="2202" y="2442"/>
                  <a:chExt cx="3130" cy="1508"/>
                </a:xfrm>
              </p:grpSpPr>
              <p:sp>
                <p:nvSpPr>
                  <p:cNvPr id="86" name="Line 11"/>
                  <p:cNvSpPr>
                    <a:spLocks noChangeShapeType="1"/>
                  </p:cNvSpPr>
                  <p:nvPr/>
                </p:nvSpPr>
                <p:spPr bwMode="auto">
                  <a:xfrm flipH="1">
                    <a:off x="3733" y="2869"/>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12"/>
                  <p:cNvSpPr>
                    <a:spLocks noChangeShapeType="1"/>
                  </p:cNvSpPr>
                  <p:nvPr/>
                </p:nvSpPr>
                <p:spPr bwMode="auto">
                  <a:xfrm flipH="1">
                    <a:off x="4225" y="2757"/>
                    <a:ext cx="6" cy="4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Line 13"/>
                  <p:cNvSpPr>
                    <a:spLocks noChangeShapeType="1"/>
                  </p:cNvSpPr>
                  <p:nvPr/>
                </p:nvSpPr>
                <p:spPr bwMode="auto">
                  <a:xfrm>
                    <a:off x="4238" y="2757"/>
                    <a:ext cx="399" cy="18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9" name="Line 14"/>
                  <p:cNvSpPr>
                    <a:spLocks noChangeShapeType="1"/>
                  </p:cNvSpPr>
                  <p:nvPr/>
                </p:nvSpPr>
                <p:spPr bwMode="auto">
                  <a:xfrm>
                    <a:off x="4208" y="3168"/>
                    <a:ext cx="151" cy="6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Line 16"/>
                  <p:cNvSpPr>
                    <a:spLocks noChangeShapeType="1"/>
                  </p:cNvSpPr>
                  <p:nvPr/>
                </p:nvSpPr>
                <p:spPr bwMode="auto">
                  <a:xfrm>
                    <a:off x="4637" y="2942"/>
                    <a:ext cx="7" cy="2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Line 18"/>
                  <p:cNvSpPr>
                    <a:spLocks noChangeShapeType="1"/>
                  </p:cNvSpPr>
                  <p:nvPr/>
                </p:nvSpPr>
                <p:spPr bwMode="auto">
                  <a:xfrm flipV="1">
                    <a:off x="4231" y="3311"/>
                    <a:ext cx="0" cy="39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Line 19"/>
                  <p:cNvSpPr>
                    <a:spLocks noChangeShapeType="1"/>
                  </p:cNvSpPr>
                  <p:nvPr/>
                </p:nvSpPr>
                <p:spPr bwMode="auto">
                  <a:xfrm flipV="1">
                    <a:off x="4238" y="3495"/>
                    <a:ext cx="399" cy="21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3" name="Line 20"/>
                  <p:cNvSpPr>
                    <a:spLocks noChangeShapeType="1"/>
                  </p:cNvSpPr>
                  <p:nvPr/>
                </p:nvSpPr>
                <p:spPr bwMode="auto">
                  <a:xfrm flipV="1">
                    <a:off x="4232" y="3232"/>
                    <a:ext cx="121" cy="7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Line 22"/>
                  <p:cNvSpPr>
                    <a:spLocks noChangeShapeType="1"/>
                  </p:cNvSpPr>
                  <p:nvPr/>
                </p:nvSpPr>
                <p:spPr bwMode="auto">
                  <a:xfrm flipV="1">
                    <a:off x="4644" y="3218"/>
                    <a:ext cx="0" cy="29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5" name="Line 23"/>
                  <p:cNvSpPr>
                    <a:spLocks noChangeShapeType="1"/>
                  </p:cNvSpPr>
                  <p:nvPr/>
                </p:nvSpPr>
                <p:spPr bwMode="auto">
                  <a:xfrm>
                    <a:off x="4647" y="3225"/>
                    <a:ext cx="61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Line 24"/>
                  <p:cNvSpPr>
                    <a:spLocks noChangeShapeType="1"/>
                  </p:cNvSpPr>
                  <p:nvPr/>
                </p:nvSpPr>
                <p:spPr bwMode="auto">
                  <a:xfrm flipH="1">
                    <a:off x="3733" y="3580"/>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5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98" name="Line 26"/>
                  <p:cNvSpPr>
                    <a:spLocks noChangeShapeType="1"/>
                  </p:cNvSpPr>
                  <p:nvPr/>
                </p:nvSpPr>
                <p:spPr bwMode="auto">
                  <a:xfrm flipH="1">
                    <a:off x="3897" y="3544"/>
                    <a:ext cx="90" cy="7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Line 27"/>
                  <p:cNvSpPr>
                    <a:spLocks noChangeShapeType="1"/>
                  </p:cNvSpPr>
                  <p:nvPr/>
                </p:nvSpPr>
                <p:spPr bwMode="auto">
                  <a:xfrm flipH="1">
                    <a:off x="3897" y="2834"/>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Line 28"/>
                  <p:cNvSpPr>
                    <a:spLocks noChangeShapeType="1"/>
                  </p:cNvSpPr>
                  <p:nvPr/>
                </p:nvSpPr>
                <p:spPr bwMode="auto">
                  <a:xfrm flipH="1">
                    <a:off x="4929" y="3189"/>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Rectangle 29"/>
                  <p:cNvSpPr>
                    <a:spLocks noChangeArrowheads="1"/>
                  </p:cNvSpPr>
                  <p:nvPr/>
                </p:nvSpPr>
                <p:spPr bwMode="auto">
                  <a:xfrm>
                    <a:off x="3770" y="2869"/>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2" name="Rectangle 30"/>
                  <p:cNvSpPr>
                    <a:spLocks noChangeArrowheads="1"/>
                  </p:cNvSpPr>
                  <p:nvPr/>
                </p:nvSpPr>
                <p:spPr bwMode="auto">
                  <a:xfrm>
                    <a:off x="3770" y="3580"/>
                    <a:ext cx="18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3" name="Rectangle 31"/>
                  <p:cNvSpPr>
                    <a:spLocks noChangeArrowheads="1"/>
                  </p:cNvSpPr>
                  <p:nvPr/>
                </p:nvSpPr>
                <p:spPr bwMode="auto">
                  <a:xfrm>
                    <a:off x="4802" y="3225"/>
                    <a:ext cx="18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75000"/>
                      </a:lnSpc>
                      <a:spcBef>
                        <a:spcPct val="0"/>
                      </a:spcBef>
                      <a:spcAft>
                        <a:spcPts val="0"/>
                      </a:spcAft>
                      <a:buClrTx/>
                      <a:buSzTx/>
                      <a:buFontTx/>
                      <a:buNone/>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04"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05"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06" name="Line 35"/>
                  <p:cNvSpPr>
                    <a:spLocks noChangeShapeType="1"/>
                  </p:cNvSpPr>
                  <p:nvPr/>
                </p:nvSpPr>
                <p:spPr bwMode="auto">
                  <a:xfrm>
                    <a:off x="4479" y="2635"/>
                    <a:ext cx="0" cy="231"/>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08" name="Line 37"/>
                  <p:cNvSpPr>
                    <a:spLocks noChangeShapeType="1"/>
                  </p:cNvSpPr>
                  <p:nvPr/>
                </p:nvSpPr>
                <p:spPr bwMode="auto">
                  <a:xfrm>
                    <a:off x="4479" y="3584"/>
                    <a:ext cx="0" cy="309"/>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9"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10"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1" name="Line 40"/>
                  <p:cNvSpPr>
                    <a:spLocks noChangeShapeType="1"/>
                  </p:cNvSpPr>
                  <p:nvPr/>
                </p:nvSpPr>
                <p:spPr bwMode="auto">
                  <a:xfrm flipH="1">
                    <a:off x="2537" y="3426"/>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Rectangle 41"/>
                  <p:cNvSpPr>
                    <a:spLocks noChangeArrowheads="1"/>
                  </p:cNvSpPr>
                  <p:nvPr/>
                </p:nvSpPr>
                <p:spPr bwMode="auto">
                  <a:xfrm>
                    <a:off x="2408" y="3462"/>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13"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14" name="Group 43"/>
                  <p:cNvGrpSpPr/>
                  <p:nvPr/>
                </p:nvGrpSpPr>
                <p:grpSpPr bwMode="auto">
                  <a:xfrm>
                    <a:off x="2780" y="3574"/>
                    <a:ext cx="290" cy="236"/>
                    <a:chOff x="1816" y="3448"/>
                    <a:chExt cx="336" cy="288"/>
                  </a:xfrm>
                </p:grpSpPr>
                <p:sp>
                  <p:nvSpPr>
                    <p:cNvPr id="133" name="Oval 44"/>
                    <p:cNvSpPr>
                      <a:spLocks noChangeArrowheads="1"/>
                    </p:cNvSpPr>
                    <p:nvPr/>
                  </p:nvSpPr>
                  <p:spPr bwMode="auto">
                    <a:xfrm>
                      <a:off x="2072" y="3560"/>
                      <a:ext cx="80" cy="8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 name="Line 45"/>
                    <p:cNvSpPr>
                      <a:spLocks noChangeShapeType="1"/>
                    </p:cNvSpPr>
                    <p:nvPr/>
                  </p:nvSpPr>
                  <p:spPr bwMode="auto">
                    <a:xfrm flipH="1" flipV="1">
                      <a:off x="1816" y="3448"/>
                      <a:ext cx="256" cy="16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Line 46"/>
                    <p:cNvSpPr>
                      <a:spLocks noChangeShapeType="1"/>
                    </p:cNvSpPr>
                    <p:nvPr/>
                  </p:nvSpPr>
                  <p:spPr bwMode="auto">
                    <a:xfrm flipH="1">
                      <a:off x="1816" y="3608"/>
                      <a:ext cx="256" cy="12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6" name="Line 47"/>
                    <p:cNvSpPr>
                      <a:spLocks noChangeShapeType="1"/>
                    </p:cNvSpPr>
                    <p:nvPr/>
                  </p:nvSpPr>
                  <p:spPr bwMode="auto">
                    <a:xfrm>
                      <a:off x="1824" y="3464"/>
                      <a:ext cx="0"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5" name="Line 48"/>
                  <p:cNvSpPr>
                    <a:spLocks noChangeShapeType="1"/>
                  </p:cNvSpPr>
                  <p:nvPr/>
                </p:nvSpPr>
                <p:spPr bwMode="auto">
                  <a:xfrm>
                    <a:off x="2664" y="3465"/>
                    <a:ext cx="0" cy="23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49"/>
                  <p:cNvSpPr>
                    <a:spLocks noChangeShapeType="1"/>
                  </p:cNvSpPr>
                  <p:nvPr/>
                </p:nvSpPr>
                <p:spPr bwMode="auto">
                  <a:xfrm>
                    <a:off x="2667" y="3698"/>
                    <a:ext cx="117"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50"/>
                  <p:cNvSpPr>
                    <a:spLocks noChangeShapeType="1"/>
                  </p:cNvSpPr>
                  <p:nvPr/>
                </p:nvSpPr>
                <p:spPr bwMode="auto">
                  <a:xfrm flipH="1">
                    <a:off x="3073" y="3698"/>
                    <a:ext cx="337"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Line 51"/>
                  <p:cNvSpPr>
                    <a:spLocks noChangeShapeType="1"/>
                  </p:cNvSpPr>
                  <p:nvPr/>
                </p:nvSpPr>
                <p:spPr bwMode="auto">
                  <a:xfrm flipH="1">
                    <a:off x="3155" y="3663"/>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Rectangle 52"/>
                  <p:cNvSpPr>
                    <a:spLocks noChangeArrowheads="1"/>
                  </p:cNvSpPr>
                  <p:nvPr/>
                </p:nvSpPr>
                <p:spPr bwMode="auto">
                  <a:xfrm>
                    <a:off x="3058" y="3709"/>
                    <a:ext cx="18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4</a:t>
                    </a:r>
                  </a:p>
                </p:txBody>
              </p:sp>
              <p:sp>
                <p:nvSpPr>
                  <p:cNvPr id="120" name="Rectangle 53"/>
                  <p:cNvSpPr>
                    <a:spLocks noChangeArrowheads="1"/>
                  </p:cNvSpPr>
                  <p:nvPr/>
                </p:nvSpPr>
                <p:spPr bwMode="auto">
                  <a:xfrm>
                    <a:off x="3413" y="3271"/>
                    <a:ext cx="316" cy="658"/>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2"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23"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24" name="Line 57"/>
                  <p:cNvSpPr>
                    <a:spLocks noChangeShapeType="1"/>
                  </p:cNvSpPr>
                  <p:nvPr/>
                </p:nvSpPr>
                <p:spPr bwMode="auto">
                  <a:xfrm flipV="1">
                    <a:off x="3571" y="2471"/>
                    <a:ext cx="0" cy="797"/>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5"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26" name="Line 59"/>
                  <p:cNvSpPr>
                    <a:spLocks noChangeShapeType="1"/>
                  </p:cNvSpPr>
                  <p:nvPr/>
                </p:nvSpPr>
                <p:spPr bwMode="auto">
                  <a:xfrm flipH="1">
                    <a:off x="3568" y="2632"/>
                    <a:ext cx="914"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28"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29" name="Line 63"/>
                  <p:cNvSpPr>
                    <a:spLocks noChangeShapeType="1"/>
                  </p:cNvSpPr>
                  <p:nvPr/>
                </p:nvSpPr>
                <p:spPr bwMode="auto">
                  <a:xfrm>
                    <a:off x="3067" y="3539"/>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0" name="Line 64"/>
                  <p:cNvSpPr>
                    <a:spLocks noChangeShapeType="1"/>
                  </p:cNvSpPr>
                  <p:nvPr/>
                </p:nvSpPr>
                <p:spPr bwMode="auto">
                  <a:xfrm>
                    <a:off x="4640" y="3048"/>
                    <a:ext cx="40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1" name="Line 65"/>
                  <p:cNvSpPr>
                    <a:spLocks noChangeShapeType="1"/>
                  </p:cNvSpPr>
                  <p:nvPr/>
                </p:nvSpPr>
                <p:spPr bwMode="auto">
                  <a:xfrm>
                    <a:off x="4657" y="3447"/>
                    <a:ext cx="40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2"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sp>
              <p:nvSpPr>
                <p:cNvPr id="85"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整数加</a:t>
                  </a:r>
                  <a:r>
                    <a:rPr kumimoji="0" lang="en-US" altLang="zh-CN"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rPr>
                    <a:t>减运算部件</a:t>
                  </a:r>
                </a:p>
              </p:txBody>
            </p:sp>
          </p:grpSp>
          <p:sp>
            <p:nvSpPr>
              <p:cNvPr id="79" name="Line 60"/>
              <p:cNvSpPr>
                <a:spLocks noChangeShapeType="1"/>
              </p:cNvSpPr>
              <p:nvPr/>
            </p:nvSpPr>
            <p:spPr bwMode="auto">
              <a:xfrm>
                <a:off x="2455" y="1281"/>
                <a:ext cx="680" cy="0"/>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Text Box 61"/>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SF</a:t>
                </a:r>
              </a:p>
            </p:txBody>
          </p:sp>
          <p:sp>
            <p:nvSpPr>
              <p:cNvPr id="81" name="Line 63"/>
              <p:cNvSpPr>
                <a:spLocks noChangeShapeType="1"/>
              </p:cNvSpPr>
              <p:nvPr/>
            </p:nvSpPr>
            <p:spPr bwMode="auto">
              <a:xfrm>
                <a:off x="2455" y="1508"/>
                <a:ext cx="850" cy="0"/>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Text Box 64"/>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CF</a:t>
                </a:r>
              </a:p>
            </p:txBody>
          </p:sp>
        </p:grpSp>
        <p:sp>
          <p:nvSpPr>
            <p:cNvPr id="77"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r>
                <a:rPr kumimoji="0" lang="zh-CN" altLang="en-US"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16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37" name="Text Box 68"/>
          <p:cNvSpPr txBox="1">
            <a:spLocks noChangeArrowheads="1"/>
          </p:cNvSpPr>
          <p:nvPr/>
        </p:nvSpPr>
        <p:spPr bwMode="auto">
          <a:xfrm>
            <a:off x="5970588" y="1249363"/>
            <a:ext cx="30972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dirty="0" smtClean="0">
                <a:solidFill>
                  <a:srgbClr val="000000"/>
                </a:solidFill>
                <a:latin typeface="微软雅黑" panose="020B0503020204020204" charset="-122"/>
                <a:ea typeface="微软雅黑" panose="020B0503020204020204" charset="-122"/>
              </a:rPr>
              <a:t>所有其他运算都基于</a:t>
            </a:r>
            <a:r>
              <a:rPr lang="zh-CN" altLang="en-US" sz="2000" dirty="0" smtClean="0">
                <a:solidFill>
                  <a:srgbClr val="990000"/>
                </a:solidFill>
                <a:latin typeface="微软雅黑" panose="020B0503020204020204" charset="-122"/>
                <a:ea typeface="微软雅黑" panose="020B0503020204020204" charset="-122"/>
              </a:rPr>
              <a:t>整数加</a:t>
            </a:r>
            <a:r>
              <a:rPr lang="en-US" altLang="zh-CN" sz="2000" dirty="0" smtClean="0">
                <a:solidFill>
                  <a:srgbClr val="990000"/>
                </a:solidFill>
                <a:latin typeface="微软雅黑" panose="020B0503020204020204" charset="-122"/>
                <a:ea typeface="微软雅黑" panose="020B0503020204020204" charset="-122"/>
              </a:rPr>
              <a:t>/</a:t>
            </a:r>
            <a:r>
              <a:rPr lang="zh-CN" altLang="en-US" sz="2000" dirty="0" smtClean="0">
                <a:solidFill>
                  <a:srgbClr val="990000"/>
                </a:solidFill>
                <a:latin typeface="微软雅黑" panose="020B0503020204020204" charset="-122"/>
                <a:ea typeface="微软雅黑" panose="020B0503020204020204" charset="-122"/>
              </a:rPr>
              <a:t>减运算器</a:t>
            </a:r>
            <a:r>
              <a:rPr lang="zh-CN" altLang="en-US" sz="2000" dirty="0" smtClean="0">
                <a:solidFill>
                  <a:srgbClr val="000000"/>
                </a:solidFill>
                <a:latin typeface="微软雅黑" panose="020B0503020204020204" charset="-122"/>
                <a:ea typeface="微软雅黑" panose="020B0503020204020204" charset="-122"/>
              </a:rPr>
              <a:t>来实现。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blinds(horizontal)">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blinds(horizontal)">
                                      <p:cBhvr>
                                        <p:cTn id="17" dur="5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horizontal)">
                                      <p:cBhvr>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blinds(horizontal)">
                                      <p:cBhvr>
                                        <p:cTn id="32"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1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2"/>
          <p:cNvSpPr txBox="1">
            <a:spLocks noChangeArrowheads="1"/>
          </p:cNvSpPr>
          <p:nvPr/>
        </p:nvSpPr>
        <p:spPr bwMode="auto">
          <a:xfrm>
            <a:off x="296863" y="228600"/>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kern="0" smtClean="0">
                <a:ea typeface="宋体" panose="02010600030101010101" pitchFamily="2" charset="-122"/>
              </a:rPr>
              <a:t>整数加减运算及其部件</a:t>
            </a:r>
          </a:p>
        </p:txBody>
      </p:sp>
      <p:sp>
        <p:nvSpPr>
          <p:cNvPr id="72" name="Text Box 57"/>
          <p:cNvSpPr txBox="1">
            <a:spLocks noChangeArrowheads="1"/>
          </p:cNvSpPr>
          <p:nvPr/>
        </p:nvSpPr>
        <p:spPr bwMode="auto">
          <a:xfrm>
            <a:off x="4437063" y="917575"/>
            <a:ext cx="4321175" cy="396875"/>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000" b="0" i="0" u="none" strike="noStrike" kern="0" cap="none" spc="0" normalizeH="0" baseline="0" noProof="0" smtClean="0">
                <a:ln>
                  <a:noFill/>
                </a:ln>
                <a:solidFill>
                  <a:srgbClr val="009242"/>
                </a:solidFill>
                <a:effectLst/>
                <a:uLnTx/>
                <a:uFillTx/>
                <a:latin typeface="Arial" panose="020B0604020202020204" pitchFamily="34" charset="0"/>
                <a:ea typeface="黑体" panose="02010609060101010101" pitchFamily="49" charset="-122"/>
              </a:rPr>
              <a:t>无符号数加减运算也用该部件执行</a:t>
            </a:r>
            <a:endParaRPr kumimoji="0" lang="zh-CN" altLang="en-US" sz="2000" b="0" i="0" u="none" strike="noStrike" kern="0" cap="none" spc="0" normalizeH="0" baseline="0" noProof="0" smtClean="0">
              <a:ln>
                <a:noFill/>
              </a:ln>
              <a:solidFill>
                <a:srgbClr val="996600"/>
              </a:solidFill>
              <a:effectLst/>
              <a:uLnTx/>
              <a:uFillTx/>
              <a:latin typeface="Arial" panose="020B0604020202020204" pitchFamily="34" charset="0"/>
              <a:ea typeface="黑体" panose="02010609060101010101" pitchFamily="49" charset="-122"/>
            </a:endParaRPr>
          </a:p>
        </p:txBody>
      </p:sp>
      <p:sp>
        <p:nvSpPr>
          <p:cNvPr id="73" name="Text Box 58"/>
          <p:cNvSpPr txBox="1">
            <a:spLocks noChangeArrowheads="1"/>
          </p:cNvSpPr>
          <p:nvPr/>
        </p:nvSpPr>
        <p:spPr bwMode="auto">
          <a:xfrm>
            <a:off x="250825" y="1008062"/>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10000"/>
              </a:lnSpc>
              <a:spcBef>
                <a:spcPct val="2500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x=134;</a:t>
            </a:r>
            <a:endParaRPr kumimoji="0" lang="zh-CN" altLang="en-US"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10000"/>
              </a:lnSpc>
              <a:spcBef>
                <a:spcPct val="2500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y=246;</a:t>
            </a:r>
          </a:p>
          <a:p>
            <a:pPr marL="0" marR="0" lvl="0" indent="0" defTabSz="914400" eaLnBrk="1" fontAlgn="auto" latinLnBrk="0" hangingPunct="1">
              <a:lnSpc>
                <a:spcPct val="110000"/>
              </a:lnSpc>
              <a:spcBef>
                <a:spcPct val="2500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m=x;</a:t>
            </a:r>
          </a:p>
          <a:p>
            <a:pPr marL="0" marR="0" lvl="0" indent="0" defTabSz="914400" eaLnBrk="1" fontAlgn="auto" latinLnBrk="0" hangingPunct="1">
              <a:lnSpc>
                <a:spcPct val="110000"/>
              </a:lnSpc>
              <a:spcBef>
                <a:spcPct val="2500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n=y;</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 </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z1=x-y</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endParaRPr kumimoji="0" lang="zh-CN" altLang="en-US"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unsigned int</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z2=x+y</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k1=m-n</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a:p>
            <a:pPr marL="0" marR="0" lvl="0" indent="0" defTabSz="914400" eaLnBrk="1" fontAlgn="auto" latinLnBrk="0" hangingPunct="1">
              <a:lnSpc>
                <a:spcPct val="110000"/>
              </a:lnSpc>
              <a:spcBef>
                <a:spcPts val="0"/>
              </a:spcBef>
              <a:spcAft>
                <a:spcPts val="0"/>
              </a:spcAft>
              <a:buClrTx/>
              <a:buSzTx/>
              <a:buFontTx/>
              <a:buNone/>
              <a:defRPr/>
            </a:pP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000" b="0" i="0" u="none" strike="noStrike" kern="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rPr>
              <a:t> k2=m+n</a:t>
            </a:r>
            <a:r>
              <a:rPr kumimoji="0" lang="en-US" altLang="zh-CN" sz="20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p:txBody>
      </p:sp>
      <p:sp>
        <p:nvSpPr>
          <p:cNvPr id="74" name="Text Box 59"/>
          <p:cNvSpPr txBox="1">
            <a:spLocks noChangeArrowheads="1"/>
          </p:cNvSpPr>
          <p:nvPr/>
        </p:nvSpPr>
        <p:spPr bwMode="auto">
          <a:xfrm>
            <a:off x="341313" y="4113212"/>
            <a:ext cx="8280400" cy="243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smtClean="0">
                <a:solidFill>
                  <a:srgbClr val="0000FF"/>
                </a:solidFill>
                <a:latin typeface="微软雅黑" panose="020B0503020204020204" charset="-122"/>
                <a:ea typeface="微软雅黑" panose="020B0503020204020204" charset="-122"/>
              </a:rPr>
              <a:t>x</a:t>
            </a:r>
            <a:r>
              <a:rPr lang="zh-CN" altLang="en-US" sz="1800" smtClean="0">
                <a:solidFill>
                  <a:srgbClr val="0000FF"/>
                </a:solidFill>
                <a:latin typeface="微软雅黑" panose="020B0503020204020204" charset="-122"/>
                <a:ea typeface="微软雅黑" panose="020B0503020204020204" charset="-122"/>
              </a:rPr>
              <a:t>和</a:t>
            </a:r>
            <a:r>
              <a:rPr lang="en-US" altLang="zh-CN" sz="1800" smtClean="0">
                <a:solidFill>
                  <a:srgbClr val="0000FF"/>
                </a:solidFill>
                <a:latin typeface="微软雅黑" panose="020B0503020204020204" charset="-122"/>
                <a:ea typeface="微软雅黑" panose="020B0503020204020204" charset="-122"/>
              </a:rPr>
              <a:t>m</a:t>
            </a:r>
            <a:r>
              <a:rPr lang="zh-CN" altLang="en-US" sz="1800" smtClean="0">
                <a:solidFill>
                  <a:srgbClr val="0000FF"/>
                </a:solidFill>
                <a:latin typeface="微软雅黑" panose="020B0503020204020204" charset="-122"/>
                <a:ea typeface="微软雅黑" panose="020B0503020204020204" charset="-122"/>
              </a:rPr>
              <a:t>的机器数一样：</a:t>
            </a:r>
            <a:r>
              <a:rPr lang="en-US" altLang="zh-CN" sz="1800" smtClean="0">
                <a:solidFill>
                  <a:srgbClr val="0000FF"/>
                </a:solidFill>
                <a:latin typeface="微软雅黑" panose="020B0503020204020204" charset="-122"/>
                <a:ea typeface="微软雅黑" panose="020B0503020204020204" charset="-122"/>
              </a:rPr>
              <a:t>1000 0110</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0000FF"/>
                </a:solidFill>
                <a:latin typeface="微软雅黑" panose="020B0503020204020204" charset="-122"/>
                <a:ea typeface="微软雅黑" panose="020B0503020204020204" charset="-122"/>
              </a:rPr>
              <a:t>y</a:t>
            </a:r>
            <a:r>
              <a:rPr lang="zh-CN" altLang="en-US" sz="1800" smtClean="0">
                <a:solidFill>
                  <a:srgbClr val="0000FF"/>
                </a:solidFill>
                <a:latin typeface="微软雅黑" panose="020B0503020204020204" charset="-122"/>
                <a:ea typeface="微软雅黑" panose="020B0503020204020204" charset="-122"/>
              </a:rPr>
              <a:t>和</a:t>
            </a:r>
            <a:r>
              <a:rPr lang="en-US" altLang="zh-CN" sz="1800" smtClean="0">
                <a:solidFill>
                  <a:srgbClr val="0000FF"/>
                </a:solidFill>
                <a:latin typeface="微软雅黑" panose="020B0503020204020204" charset="-122"/>
                <a:ea typeface="微软雅黑" panose="020B0503020204020204" charset="-122"/>
              </a:rPr>
              <a:t>n</a:t>
            </a:r>
            <a:r>
              <a:rPr lang="zh-CN" altLang="en-US" sz="1800" smtClean="0">
                <a:solidFill>
                  <a:srgbClr val="0000FF"/>
                </a:solidFill>
                <a:latin typeface="微软雅黑" panose="020B0503020204020204" charset="-122"/>
                <a:ea typeface="微软雅黑" panose="020B0503020204020204" charset="-122"/>
              </a:rPr>
              <a:t>的机器数一样：</a:t>
            </a:r>
            <a:r>
              <a:rPr lang="en-US" altLang="zh-CN" sz="1800" smtClean="0">
                <a:solidFill>
                  <a:srgbClr val="0000FF"/>
                </a:solidFill>
                <a:latin typeface="微软雅黑" panose="020B0503020204020204" charset="-122"/>
                <a:ea typeface="微软雅黑" panose="020B0503020204020204" charset="-122"/>
              </a:rPr>
              <a:t>1111 0110</a:t>
            </a:r>
          </a:p>
          <a:p>
            <a:pPr eaLnBrk="1" hangingPunct="1">
              <a:spcBef>
                <a:spcPct val="50000"/>
              </a:spcBef>
            </a:pPr>
            <a:r>
              <a:rPr lang="en-US" altLang="zh-CN" sz="1800" smtClean="0">
                <a:solidFill>
                  <a:srgbClr val="0000FF"/>
                </a:solidFill>
                <a:latin typeface="微软雅黑" panose="020B0503020204020204" charset="-122"/>
                <a:ea typeface="微软雅黑" panose="020B0503020204020204" charset="-122"/>
              </a:rPr>
              <a:t>z1</a:t>
            </a:r>
            <a:r>
              <a:rPr lang="zh-CN" altLang="en-US" sz="1800" smtClean="0">
                <a:solidFill>
                  <a:srgbClr val="0000FF"/>
                </a:solidFill>
                <a:latin typeface="微软雅黑" panose="020B0503020204020204" charset="-122"/>
                <a:ea typeface="微软雅黑" panose="020B0503020204020204" charset="-122"/>
              </a:rPr>
              <a:t>和</a:t>
            </a:r>
            <a:r>
              <a:rPr lang="en-US" altLang="zh-CN" sz="1800" smtClean="0">
                <a:solidFill>
                  <a:srgbClr val="0000FF"/>
                </a:solidFill>
                <a:latin typeface="微软雅黑" panose="020B0503020204020204" charset="-122"/>
                <a:ea typeface="微软雅黑" panose="020B0503020204020204" charset="-122"/>
              </a:rPr>
              <a:t>k1</a:t>
            </a:r>
            <a:r>
              <a:rPr lang="zh-CN" altLang="en-US" sz="1800" smtClean="0">
                <a:solidFill>
                  <a:srgbClr val="0000FF"/>
                </a:solidFill>
                <a:latin typeface="微软雅黑" panose="020B0503020204020204" charset="-122"/>
                <a:ea typeface="微软雅黑" panose="020B0503020204020204" charset="-122"/>
              </a:rPr>
              <a:t>的机器数一样：</a:t>
            </a:r>
            <a:r>
              <a:rPr lang="en-US" altLang="zh-CN" sz="1800" smtClean="0">
                <a:solidFill>
                  <a:srgbClr val="0000FF"/>
                </a:solidFill>
                <a:latin typeface="微软雅黑" panose="020B0503020204020204" charset="-122"/>
                <a:ea typeface="微软雅黑" panose="020B0503020204020204" charset="-122"/>
              </a:rPr>
              <a:t>1001 0000</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CF=1</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0000FF"/>
                </a:solidFill>
                <a:latin typeface="微软雅黑" panose="020B0503020204020204" charset="-122"/>
                <a:ea typeface="微软雅黑" panose="020B0503020204020204" charset="-122"/>
              </a:rPr>
              <a:t>OF=0</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0000FF"/>
                </a:solidFill>
                <a:latin typeface="微软雅黑" panose="020B0503020204020204" charset="-122"/>
                <a:ea typeface="微软雅黑" panose="020B0503020204020204" charset="-122"/>
              </a:rPr>
              <a:t>SF=1</a:t>
            </a:r>
          </a:p>
          <a:p>
            <a:pPr eaLnBrk="1" hangingPunct="1">
              <a:spcBef>
                <a:spcPct val="50000"/>
              </a:spcBef>
            </a:pPr>
            <a:r>
              <a:rPr lang="en-US" altLang="zh-CN" sz="1800" smtClean="0">
                <a:solidFill>
                  <a:srgbClr val="0000FF"/>
                </a:solidFill>
                <a:latin typeface="微软雅黑" panose="020B0503020204020204" charset="-122"/>
                <a:ea typeface="微软雅黑" panose="020B0503020204020204" charset="-122"/>
              </a:rPr>
              <a:t>z1</a:t>
            </a:r>
            <a:r>
              <a:rPr lang="zh-CN" altLang="en-US" sz="1800" smtClean="0">
                <a:solidFill>
                  <a:srgbClr val="0000FF"/>
                </a:solidFill>
                <a:latin typeface="微软雅黑" panose="020B0503020204020204" charset="-122"/>
                <a:ea typeface="微软雅黑" panose="020B0503020204020204" charset="-122"/>
              </a:rPr>
              <a:t>的值为</a:t>
            </a:r>
            <a:r>
              <a:rPr lang="en-US" altLang="zh-CN" sz="1800" smtClean="0">
                <a:solidFill>
                  <a:srgbClr val="0000FF"/>
                </a:solidFill>
                <a:latin typeface="微软雅黑" panose="020B0503020204020204" charset="-122"/>
                <a:ea typeface="微软雅黑" panose="020B0503020204020204" charset="-122"/>
              </a:rPr>
              <a:t>144</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=134-246+256</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x-y&lt;0</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008000"/>
                </a:solidFill>
                <a:latin typeface="微软雅黑" panose="020B0503020204020204" charset="-122"/>
                <a:ea typeface="微软雅黑" panose="020B0503020204020204" charset="-122"/>
              </a:rPr>
              <a:t>k1</a:t>
            </a:r>
            <a:r>
              <a:rPr lang="zh-CN" altLang="en-US" sz="1800" smtClean="0">
                <a:solidFill>
                  <a:srgbClr val="008000"/>
                </a:solidFill>
                <a:latin typeface="微软雅黑" panose="020B0503020204020204" charset="-122"/>
                <a:ea typeface="微软雅黑" panose="020B0503020204020204" charset="-122"/>
              </a:rPr>
              <a:t>的值为</a:t>
            </a:r>
            <a:r>
              <a:rPr lang="en-US" altLang="zh-CN" sz="1800" smtClean="0">
                <a:solidFill>
                  <a:srgbClr val="008000"/>
                </a:solidFill>
                <a:latin typeface="微软雅黑" panose="020B0503020204020204" charset="-122"/>
                <a:ea typeface="微软雅黑" panose="020B0503020204020204" charset="-122"/>
              </a:rPr>
              <a:t>-112</a:t>
            </a:r>
            <a:r>
              <a:rPr lang="zh-CN" altLang="en-US" sz="1800" smtClean="0">
                <a:solidFill>
                  <a:srgbClr val="008000"/>
                </a:solidFill>
                <a:latin typeface="微软雅黑" panose="020B0503020204020204" charset="-122"/>
                <a:ea typeface="微软雅黑" panose="020B0503020204020204" charset="-122"/>
              </a:rPr>
              <a:t>。</a:t>
            </a:r>
          </a:p>
          <a:p>
            <a:pPr eaLnBrk="1" hangingPunct="1">
              <a:spcBef>
                <a:spcPct val="50000"/>
              </a:spcBef>
            </a:pPr>
            <a:r>
              <a:rPr lang="en-US" altLang="zh-CN" sz="1800" smtClean="0">
                <a:solidFill>
                  <a:srgbClr val="0000FF"/>
                </a:solidFill>
                <a:latin typeface="微软雅黑" panose="020B0503020204020204" charset="-122"/>
                <a:ea typeface="微软雅黑" panose="020B0503020204020204" charset="-122"/>
              </a:rPr>
              <a:t>z2</a:t>
            </a:r>
            <a:r>
              <a:rPr lang="zh-CN" altLang="en-US" sz="1800" smtClean="0">
                <a:solidFill>
                  <a:srgbClr val="0000FF"/>
                </a:solidFill>
                <a:latin typeface="微软雅黑" panose="020B0503020204020204" charset="-122"/>
                <a:ea typeface="微软雅黑" panose="020B0503020204020204" charset="-122"/>
              </a:rPr>
              <a:t>和</a:t>
            </a:r>
            <a:r>
              <a:rPr lang="en-US" altLang="zh-CN" sz="1800" smtClean="0">
                <a:solidFill>
                  <a:srgbClr val="0000FF"/>
                </a:solidFill>
                <a:latin typeface="微软雅黑" panose="020B0503020204020204" charset="-122"/>
                <a:ea typeface="微软雅黑" panose="020B0503020204020204" charset="-122"/>
              </a:rPr>
              <a:t>k2</a:t>
            </a:r>
            <a:r>
              <a:rPr lang="zh-CN" altLang="en-US" sz="1800" smtClean="0">
                <a:solidFill>
                  <a:srgbClr val="0000FF"/>
                </a:solidFill>
                <a:latin typeface="微软雅黑" panose="020B0503020204020204" charset="-122"/>
                <a:ea typeface="微软雅黑" panose="020B0503020204020204" charset="-122"/>
              </a:rPr>
              <a:t>的机器数一样：</a:t>
            </a:r>
            <a:r>
              <a:rPr lang="en-US" altLang="zh-CN" sz="1800" smtClean="0">
                <a:solidFill>
                  <a:srgbClr val="0000FF"/>
                </a:solidFill>
                <a:latin typeface="微软雅黑" panose="020B0503020204020204" charset="-122"/>
                <a:ea typeface="微软雅黑" panose="020B0503020204020204" charset="-122"/>
              </a:rPr>
              <a:t>0111 1100</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CF=1</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OF=1</a:t>
            </a:r>
            <a:r>
              <a:rPr lang="zh-CN" altLang="en-US" sz="1800" smtClean="0">
                <a:solidFill>
                  <a:srgbClr val="0000FF"/>
                </a:solidFill>
                <a:latin typeface="微软雅黑" panose="020B0503020204020204" charset="-122"/>
                <a:ea typeface="微软雅黑" panose="020B0503020204020204" charset="-122"/>
              </a:rPr>
              <a:t>，</a:t>
            </a:r>
            <a:r>
              <a:rPr lang="en-US" altLang="zh-CN" sz="1800" smtClean="0">
                <a:solidFill>
                  <a:srgbClr val="0000FF"/>
                </a:solidFill>
                <a:latin typeface="微软雅黑" panose="020B0503020204020204" charset="-122"/>
                <a:ea typeface="微软雅黑" panose="020B0503020204020204" charset="-122"/>
              </a:rPr>
              <a:t>SF=0</a:t>
            </a:r>
          </a:p>
          <a:p>
            <a:pPr eaLnBrk="1" hangingPunct="1">
              <a:spcBef>
                <a:spcPct val="50000"/>
              </a:spcBef>
            </a:pPr>
            <a:r>
              <a:rPr lang="en-US" altLang="zh-CN" sz="1800" smtClean="0">
                <a:solidFill>
                  <a:srgbClr val="0000FF"/>
                </a:solidFill>
                <a:latin typeface="微软雅黑" panose="020B0503020204020204" charset="-122"/>
                <a:ea typeface="微软雅黑" panose="020B0503020204020204" charset="-122"/>
              </a:rPr>
              <a:t>z2</a:t>
            </a:r>
            <a:r>
              <a:rPr lang="zh-CN" altLang="en-US" sz="1800" smtClean="0">
                <a:solidFill>
                  <a:srgbClr val="0000FF"/>
                </a:solidFill>
                <a:latin typeface="微软雅黑" panose="020B0503020204020204" charset="-122"/>
                <a:ea typeface="微软雅黑" panose="020B0503020204020204" charset="-122"/>
              </a:rPr>
              <a:t>的值为</a:t>
            </a:r>
            <a:r>
              <a:rPr lang="en-US" altLang="zh-CN" sz="1800" smtClean="0">
                <a:solidFill>
                  <a:srgbClr val="0000FF"/>
                </a:solidFill>
                <a:latin typeface="微软雅黑" panose="020B0503020204020204" charset="-122"/>
                <a:ea typeface="微软雅黑" panose="020B0503020204020204" charset="-122"/>
              </a:rPr>
              <a:t>124</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=134+246-256</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x+y&gt;256</a:t>
            </a:r>
            <a:r>
              <a:rPr lang="zh-CN" altLang="en-US" sz="1800" smtClean="0">
                <a:solidFill>
                  <a:srgbClr val="FF0000"/>
                </a:solidFill>
                <a:latin typeface="微软雅黑" panose="020B0503020204020204" charset="-122"/>
                <a:ea typeface="微软雅黑" panose="020B0503020204020204" charset="-122"/>
              </a:rPr>
              <a:t>）</a:t>
            </a:r>
          </a:p>
          <a:p>
            <a:pPr eaLnBrk="1" hangingPunct="1">
              <a:spcBef>
                <a:spcPct val="50000"/>
              </a:spcBef>
            </a:pPr>
            <a:r>
              <a:rPr lang="en-US" altLang="zh-CN" sz="1800" smtClean="0">
                <a:solidFill>
                  <a:srgbClr val="0033CC"/>
                </a:solidFill>
                <a:latin typeface="微软雅黑" panose="020B0503020204020204" charset="-122"/>
                <a:ea typeface="微软雅黑" panose="020B0503020204020204" charset="-122"/>
              </a:rPr>
              <a:t>k2</a:t>
            </a:r>
            <a:r>
              <a:rPr lang="zh-CN" altLang="en-US" sz="1800" smtClean="0">
                <a:solidFill>
                  <a:srgbClr val="0033CC"/>
                </a:solidFill>
                <a:latin typeface="微软雅黑" panose="020B0503020204020204" charset="-122"/>
                <a:ea typeface="微软雅黑" panose="020B0503020204020204" charset="-122"/>
              </a:rPr>
              <a:t>的值为</a:t>
            </a:r>
            <a:r>
              <a:rPr lang="en-US" altLang="zh-CN" sz="1800" smtClean="0">
                <a:solidFill>
                  <a:srgbClr val="0033CC"/>
                </a:solidFill>
                <a:latin typeface="微软雅黑" panose="020B0503020204020204" charset="-122"/>
                <a:ea typeface="微软雅黑" panose="020B0503020204020204" charset="-122"/>
              </a:rPr>
              <a:t>124</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=134+246-256</a:t>
            </a:r>
            <a:r>
              <a:rPr lang="zh-CN" altLang="en-US" sz="1800" smtClean="0">
                <a:solidFill>
                  <a:srgbClr val="FF0000"/>
                </a:solidFill>
                <a:latin typeface="微软雅黑" panose="020B0503020204020204" charset="-122"/>
                <a:ea typeface="微软雅黑" panose="020B0503020204020204" charset="-122"/>
              </a:rPr>
              <a:t>，</a:t>
            </a:r>
            <a:r>
              <a:rPr lang="en-US" altLang="zh-CN" sz="1800" smtClean="0">
                <a:solidFill>
                  <a:srgbClr val="FF0000"/>
                </a:solidFill>
                <a:latin typeface="微软雅黑" panose="020B0503020204020204" charset="-122"/>
                <a:ea typeface="微软雅黑" panose="020B0503020204020204" charset="-122"/>
              </a:rPr>
              <a:t>x+y&gt;128</a:t>
            </a:r>
            <a:r>
              <a:rPr lang="zh-CN" altLang="en-US" sz="1800" smtClean="0">
                <a:solidFill>
                  <a:srgbClr val="FF0000"/>
                </a:solidFill>
                <a:latin typeface="微软雅黑" panose="020B0503020204020204" charset="-122"/>
                <a:ea typeface="微软雅黑" panose="020B0503020204020204" charset="-122"/>
              </a:rPr>
              <a:t>，即正溢出）</a:t>
            </a:r>
            <a:endParaRPr lang="en-US" altLang="zh-CN" sz="1800" smtClean="0">
              <a:solidFill>
                <a:srgbClr val="FF0000"/>
              </a:solidFill>
              <a:latin typeface="微软雅黑" panose="020B0503020204020204" charset="-122"/>
              <a:ea typeface="微软雅黑" panose="020B0503020204020204" charset="-122"/>
            </a:endParaRPr>
          </a:p>
        </p:txBody>
      </p:sp>
      <p:sp>
        <p:nvSpPr>
          <p:cNvPr id="75" name="Text Box 60"/>
          <p:cNvSpPr txBox="1">
            <a:spLocks noChangeArrowheads="1"/>
          </p:cNvSpPr>
          <p:nvPr/>
        </p:nvSpPr>
        <p:spPr bwMode="auto">
          <a:xfrm>
            <a:off x="3176588" y="1998662"/>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smtClean="0">
                <a:solidFill>
                  <a:srgbClr val="000000"/>
                </a:solidFill>
                <a:latin typeface="微软雅黑" panose="020B0503020204020204" charset="-122"/>
                <a:ea typeface="微软雅黑" panose="020B0503020204020204" charset="-122"/>
              </a:rPr>
              <a:t>假定 </a:t>
            </a:r>
            <a:r>
              <a:rPr lang="en-US" altLang="zh-CN" sz="2000" smtClean="0">
                <a:solidFill>
                  <a:srgbClr val="000000"/>
                </a:solidFill>
                <a:latin typeface="微软雅黑" panose="020B0503020204020204" charset="-122"/>
                <a:ea typeface="微软雅黑" panose="020B0503020204020204" charset="-122"/>
              </a:rPr>
              <a:t>n=8</a:t>
            </a:r>
            <a:endParaRPr lang="zh-CN" altLang="en-US" sz="2000" smtClean="0">
              <a:solidFill>
                <a:srgbClr val="000000"/>
              </a:solidFill>
              <a:latin typeface="微软雅黑" panose="020B0503020204020204" charset="-122"/>
              <a:ea typeface="微软雅黑" panose="020B0503020204020204" charset="-122"/>
            </a:endParaRPr>
          </a:p>
        </p:txBody>
      </p:sp>
      <p:sp>
        <p:nvSpPr>
          <p:cNvPr id="76" name="Text Box 62"/>
          <p:cNvSpPr txBox="1">
            <a:spLocks noChangeArrowheads="1"/>
          </p:cNvSpPr>
          <p:nvPr/>
        </p:nvSpPr>
        <p:spPr bwMode="auto">
          <a:xfrm>
            <a:off x="7015775" y="5136354"/>
            <a:ext cx="19796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dirty="0" smtClean="0">
                <a:solidFill>
                  <a:srgbClr val="996600"/>
                </a:solidFill>
                <a:latin typeface="微软雅黑" panose="020B0503020204020204" charset="-122"/>
                <a:ea typeface="微软雅黑" panose="020B0503020204020204" charset="-122"/>
              </a:rPr>
              <a:t>结果说明什么？</a:t>
            </a:r>
          </a:p>
          <a:p>
            <a:pPr eaLnBrk="1" hangingPunct="1">
              <a:spcBef>
                <a:spcPct val="50000"/>
              </a:spcBef>
            </a:pPr>
            <a:r>
              <a:rPr lang="zh-CN" altLang="en-US" sz="1800" dirty="0" smtClean="0">
                <a:solidFill>
                  <a:srgbClr val="009242"/>
                </a:solidFill>
                <a:latin typeface="微软雅黑" panose="020B0503020204020204" charset="-122"/>
                <a:ea typeface="微软雅黑" panose="020B0503020204020204" charset="-122"/>
              </a:rPr>
              <a:t>仅</a:t>
            </a:r>
            <a:r>
              <a:rPr lang="en-US" altLang="zh-CN" sz="1800" dirty="0" smtClean="0">
                <a:solidFill>
                  <a:srgbClr val="009242"/>
                </a:solidFill>
                <a:latin typeface="微软雅黑" panose="020B0503020204020204" charset="-122"/>
                <a:ea typeface="微软雅黑" panose="020B0503020204020204" charset="-122"/>
              </a:rPr>
              <a:t>k1</a:t>
            </a:r>
            <a:r>
              <a:rPr lang="zh-CN" altLang="en-US" sz="1800" dirty="0" smtClean="0">
                <a:solidFill>
                  <a:srgbClr val="009242"/>
                </a:solidFill>
                <a:latin typeface="微软雅黑" panose="020B0503020204020204" charset="-122"/>
                <a:ea typeface="微软雅黑" panose="020B0503020204020204" charset="-122"/>
              </a:rPr>
              <a:t>的值正确！</a:t>
            </a:r>
          </a:p>
        </p:txBody>
      </p:sp>
      <p:grpSp>
        <p:nvGrpSpPr>
          <p:cNvPr id="77" name="Group 63"/>
          <p:cNvGrpSpPr/>
          <p:nvPr/>
        </p:nvGrpSpPr>
        <p:grpSpPr bwMode="auto">
          <a:xfrm>
            <a:off x="3395663" y="1368425"/>
            <a:ext cx="5748337" cy="2898775"/>
            <a:chOff x="0" y="572"/>
            <a:chExt cx="3621" cy="1826"/>
          </a:xfrm>
        </p:grpSpPr>
        <p:grpSp>
          <p:nvGrpSpPr>
            <p:cNvPr id="78" name="组合 63"/>
            <p:cNvGrpSpPr/>
            <p:nvPr/>
          </p:nvGrpSpPr>
          <p:grpSpPr bwMode="auto">
            <a:xfrm>
              <a:off x="0" y="572"/>
              <a:ext cx="3392" cy="1826"/>
              <a:chOff x="3495675" y="3876675"/>
              <a:chExt cx="5384800" cy="2898775"/>
            </a:xfrm>
          </p:grpSpPr>
          <p:sp>
            <p:nvSpPr>
              <p:cNvPr id="8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Sum</a:t>
                </a:r>
              </a:p>
            </p:txBody>
          </p:sp>
          <p:grpSp>
            <p:nvGrpSpPr>
              <p:cNvPr id="84" name="Group 73"/>
              <p:cNvGrpSpPr/>
              <p:nvPr/>
            </p:nvGrpSpPr>
            <p:grpSpPr bwMode="auto">
              <a:xfrm>
                <a:off x="3495675" y="3876675"/>
                <a:ext cx="4968876" cy="2393950"/>
                <a:chOff x="2202" y="2442"/>
                <a:chExt cx="3130" cy="1508"/>
              </a:xfrm>
            </p:grpSpPr>
            <p:sp>
              <p:nvSpPr>
                <p:cNvPr id="86" name="Line 11"/>
                <p:cNvSpPr>
                  <a:spLocks noChangeShapeType="1"/>
                </p:cNvSpPr>
                <p:nvPr/>
              </p:nvSpPr>
              <p:spPr bwMode="auto">
                <a:xfrm flipH="1">
                  <a:off x="3733" y="2869"/>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12"/>
                <p:cNvSpPr>
                  <a:spLocks noChangeShapeType="1"/>
                </p:cNvSpPr>
                <p:nvPr/>
              </p:nvSpPr>
              <p:spPr bwMode="auto">
                <a:xfrm flipH="1">
                  <a:off x="4225" y="2757"/>
                  <a:ext cx="6" cy="417"/>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8" name="Line 13"/>
                <p:cNvSpPr>
                  <a:spLocks noChangeShapeType="1"/>
                </p:cNvSpPr>
                <p:nvPr/>
              </p:nvSpPr>
              <p:spPr bwMode="auto">
                <a:xfrm>
                  <a:off x="4238" y="2757"/>
                  <a:ext cx="399" cy="18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9" name="Line 14"/>
                <p:cNvSpPr>
                  <a:spLocks noChangeShapeType="1"/>
                </p:cNvSpPr>
                <p:nvPr/>
              </p:nvSpPr>
              <p:spPr bwMode="auto">
                <a:xfrm>
                  <a:off x="4208" y="3168"/>
                  <a:ext cx="151" cy="6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0" name="Line 16"/>
                <p:cNvSpPr>
                  <a:spLocks noChangeShapeType="1"/>
                </p:cNvSpPr>
                <p:nvPr/>
              </p:nvSpPr>
              <p:spPr bwMode="auto">
                <a:xfrm>
                  <a:off x="4637" y="2942"/>
                  <a:ext cx="7" cy="27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Line 18"/>
                <p:cNvSpPr>
                  <a:spLocks noChangeShapeType="1"/>
                </p:cNvSpPr>
                <p:nvPr/>
              </p:nvSpPr>
              <p:spPr bwMode="auto">
                <a:xfrm flipV="1">
                  <a:off x="4231" y="3311"/>
                  <a:ext cx="0" cy="39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Line 19"/>
                <p:cNvSpPr>
                  <a:spLocks noChangeShapeType="1"/>
                </p:cNvSpPr>
                <p:nvPr/>
              </p:nvSpPr>
              <p:spPr bwMode="auto">
                <a:xfrm flipV="1">
                  <a:off x="4238" y="3495"/>
                  <a:ext cx="399" cy="211"/>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3" name="Line 20"/>
                <p:cNvSpPr>
                  <a:spLocks noChangeShapeType="1"/>
                </p:cNvSpPr>
                <p:nvPr/>
              </p:nvSpPr>
              <p:spPr bwMode="auto">
                <a:xfrm flipV="1">
                  <a:off x="4232" y="3232"/>
                  <a:ext cx="121" cy="75"/>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4" name="Line 22"/>
                <p:cNvSpPr>
                  <a:spLocks noChangeShapeType="1"/>
                </p:cNvSpPr>
                <p:nvPr/>
              </p:nvSpPr>
              <p:spPr bwMode="auto">
                <a:xfrm flipV="1">
                  <a:off x="4644" y="3218"/>
                  <a:ext cx="0" cy="29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5" name="Line 23"/>
                <p:cNvSpPr>
                  <a:spLocks noChangeShapeType="1"/>
                </p:cNvSpPr>
                <p:nvPr/>
              </p:nvSpPr>
              <p:spPr bwMode="auto">
                <a:xfrm>
                  <a:off x="4647" y="3225"/>
                  <a:ext cx="61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Line 24"/>
                <p:cNvSpPr>
                  <a:spLocks noChangeShapeType="1"/>
                </p:cNvSpPr>
                <p:nvPr/>
              </p:nvSpPr>
              <p:spPr bwMode="auto">
                <a:xfrm flipH="1">
                  <a:off x="3733" y="3580"/>
                  <a:ext cx="502"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5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Adder</a:t>
                  </a:r>
                </a:p>
              </p:txBody>
            </p:sp>
            <p:sp>
              <p:nvSpPr>
                <p:cNvPr id="98" name="Line 26"/>
                <p:cNvSpPr>
                  <a:spLocks noChangeShapeType="1"/>
                </p:cNvSpPr>
                <p:nvPr/>
              </p:nvSpPr>
              <p:spPr bwMode="auto">
                <a:xfrm flipH="1">
                  <a:off x="3897" y="3544"/>
                  <a:ext cx="90" cy="7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Line 27"/>
                <p:cNvSpPr>
                  <a:spLocks noChangeShapeType="1"/>
                </p:cNvSpPr>
                <p:nvPr/>
              </p:nvSpPr>
              <p:spPr bwMode="auto">
                <a:xfrm flipH="1">
                  <a:off x="3897" y="2834"/>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0" name="Line 28"/>
                <p:cNvSpPr>
                  <a:spLocks noChangeShapeType="1"/>
                </p:cNvSpPr>
                <p:nvPr/>
              </p:nvSpPr>
              <p:spPr bwMode="auto">
                <a:xfrm flipH="1">
                  <a:off x="4929" y="3189"/>
                  <a:ext cx="90" cy="7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1"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2"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3"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8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04"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A</a:t>
                  </a:r>
                </a:p>
              </p:txBody>
            </p:sp>
            <p:sp>
              <p:nvSpPr>
                <p:cNvPr id="105"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ZF</a:t>
                  </a:r>
                </a:p>
              </p:txBody>
            </p:sp>
            <p:sp>
              <p:nvSpPr>
                <p:cNvPr id="106" name="Line 35"/>
                <p:cNvSpPr>
                  <a:spLocks noChangeShapeType="1"/>
                </p:cNvSpPr>
                <p:nvPr/>
              </p:nvSpPr>
              <p:spPr bwMode="auto">
                <a:xfrm>
                  <a:off x="4479" y="2635"/>
                  <a:ext cx="0" cy="231"/>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7"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Cin</a:t>
                  </a:r>
                </a:p>
              </p:txBody>
            </p:sp>
            <p:sp>
              <p:nvSpPr>
                <p:cNvPr id="108" name="Line 37"/>
                <p:cNvSpPr>
                  <a:spLocks noChangeShapeType="1"/>
                </p:cNvSpPr>
                <p:nvPr/>
              </p:nvSpPr>
              <p:spPr bwMode="auto">
                <a:xfrm>
                  <a:off x="4479" y="3584"/>
                  <a:ext cx="0" cy="309"/>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09"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Cout</a:t>
                  </a:r>
                </a:p>
              </p:txBody>
            </p:sp>
            <p:sp>
              <p:nvSpPr>
                <p:cNvPr id="110" name="Line 39"/>
                <p:cNvSpPr>
                  <a:spLocks noChangeShapeType="1"/>
                </p:cNvSpPr>
                <p:nvPr/>
              </p:nvSpPr>
              <p:spPr bwMode="auto">
                <a:xfrm flipH="1">
                  <a:off x="2371" y="3462"/>
                  <a:ext cx="1039"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1" name="Line 40"/>
                <p:cNvSpPr>
                  <a:spLocks noChangeShapeType="1"/>
                </p:cNvSpPr>
                <p:nvPr/>
              </p:nvSpPr>
              <p:spPr bwMode="auto">
                <a:xfrm flipH="1">
                  <a:off x="2537" y="3426"/>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2"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13"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grpSp>
              <p:nvGrpSpPr>
                <p:cNvPr id="114" name="Group 43"/>
                <p:cNvGrpSpPr/>
                <p:nvPr/>
              </p:nvGrpSpPr>
              <p:grpSpPr bwMode="auto">
                <a:xfrm>
                  <a:off x="2780" y="3574"/>
                  <a:ext cx="290" cy="236"/>
                  <a:chOff x="1816" y="3448"/>
                  <a:chExt cx="336" cy="288"/>
                </a:xfrm>
              </p:grpSpPr>
              <p:sp>
                <p:nvSpPr>
                  <p:cNvPr id="133" name="Oval 44"/>
                  <p:cNvSpPr>
                    <a:spLocks noChangeArrowheads="1"/>
                  </p:cNvSpPr>
                  <p:nvPr/>
                </p:nvSpPr>
                <p:spPr bwMode="auto">
                  <a:xfrm>
                    <a:off x="2072" y="3560"/>
                    <a:ext cx="80" cy="80"/>
                  </a:xfrm>
                  <a:prstGeom prst="ellipse">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4" name="Line 45"/>
                  <p:cNvSpPr>
                    <a:spLocks noChangeShapeType="1"/>
                  </p:cNvSpPr>
                  <p:nvPr/>
                </p:nvSpPr>
                <p:spPr bwMode="auto">
                  <a:xfrm flipH="1" flipV="1">
                    <a:off x="1816" y="3448"/>
                    <a:ext cx="256" cy="16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5" name="Line 46"/>
                  <p:cNvSpPr>
                    <a:spLocks noChangeShapeType="1"/>
                  </p:cNvSpPr>
                  <p:nvPr/>
                </p:nvSpPr>
                <p:spPr bwMode="auto">
                  <a:xfrm flipH="1">
                    <a:off x="1816" y="3608"/>
                    <a:ext cx="256" cy="128"/>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6" name="Line 47"/>
                  <p:cNvSpPr>
                    <a:spLocks noChangeShapeType="1"/>
                  </p:cNvSpPr>
                  <p:nvPr/>
                </p:nvSpPr>
                <p:spPr bwMode="auto">
                  <a:xfrm>
                    <a:off x="1824" y="3464"/>
                    <a:ext cx="0" cy="27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5" name="Line 48"/>
                <p:cNvSpPr>
                  <a:spLocks noChangeShapeType="1"/>
                </p:cNvSpPr>
                <p:nvPr/>
              </p:nvSpPr>
              <p:spPr bwMode="auto">
                <a:xfrm>
                  <a:off x="2664" y="3465"/>
                  <a:ext cx="0" cy="23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6" name="Line 49"/>
                <p:cNvSpPr>
                  <a:spLocks noChangeShapeType="1"/>
                </p:cNvSpPr>
                <p:nvPr/>
              </p:nvSpPr>
              <p:spPr bwMode="auto">
                <a:xfrm>
                  <a:off x="2667" y="3698"/>
                  <a:ext cx="117"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7" name="Line 50"/>
                <p:cNvSpPr>
                  <a:spLocks noChangeShapeType="1"/>
                </p:cNvSpPr>
                <p:nvPr/>
              </p:nvSpPr>
              <p:spPr bwMode="auto">
                <a:xfrm flipH="1">
                  <a:off x="3073" y="3698"/>
                  <a:ext cx="337" cy="0"/>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8" name="Line 51"/>
                <p:cNvSpPr>
                  <a:spLocks noChangeShapeType="1"/>
                </p:cNvSpPr>
                <p:nvPr/>
              </p:nvSpPr>
              <p:spPr bwMode="auto">
                <a:xfrm flipH="1">
                  <a:off x="3155" y="3663"/>
                  <a:ext cx="89" cy="7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19"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n</a:t>
                  </a:r>
                </a:p>
              </p:txBody>
            </p:sp>
            <p:sp>
              <p:nvSpPr>
                <p:cNvPr id="120" name="Rectangle 53"/>
                <p:cNvSpPr>
                  <a:spLocks noChangeArrowheads="1"/>
                </p:cNvSpPr>
                <p:nvPr/>
              </p:nvSpPr>
              <p:spPr bwMode="auto">
                <a:xfrm>
                  <a:off x="3413" y="3271"/>
                  <a:ext cx="316" cy="658"/>
                </a:xfrm>
                <a:prstGeom prst="rec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22"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zh-CN" altLang="en-US"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23"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Mux</a:t>
                  </a:r>
                </a:p>
              </p:txBody>
            </p:sp>
            <p:sp>
              <p:nvSpPr>
                <p:cNvPr id="124" name="Line 57"/>
                <p:cNvSpPr>
                  <a:spLocks noChangeShapeType="1"/>
                </p:cNvSpPr>
                <p:nvPr/>
              </p:nvSpPr>
              <p:spPr bwMode="auto">
                <a:xfrm flipV="1">
                  <a:off x="3571" y="2471"/>
                  <a:ext cx="0" cy="797"/>
                </a:xfrm>
                <a:prstGeom prst="line">
                  <a:avLst/>
                </a:prstGeom>
                <a:noFill/>
                <a:ln w="12700">
                  <a:solidFill>
                    <a:srgbClr val="000000"/>
                  </a:solidFill>
                  <a:round/>
                  <a:head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5"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2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Sel</a:t>
                  </a:r>
                </a:p>
              </p:txBody>
            </p:sp>
            <p:sp>
              <p:nvSpPr>
                <p:cNvPr id="126" name="Line 59"/>
                <p:cNvSpPr>
                  <a:spLocks noChangeShapeType="1"/>
                </p:cNvSpPr>
                <p:nvPr/>
              </p:nvSpPr>
              <p:spPr bwMode="auto">
                <a:xfrm flipH="1">
                  <a:off x="3568" y="2632"/>
                  <a:ext cx="914" cy="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27"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Sub</a:t>
                  </a:r>
                </a:p>
              </p:txBody>
            </p:sp>
            <p:sp>
              <p:nvSpPr>
                <p:cNvPr id="128"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B</a:t>
                  </a:r>
                </a:p>
              </p:txBody>
            </p:sp>
            <p:sp>
              <p:nvSpPr>
                <p:cNvPr id="129" name="Line 63"/>
                <p:cNvSpPr>
                  <a:spLocks noChangeShapeType="1"/>
                </p:cNvSpPr>
                <p:nvPr/>
              </p:nvSpPr>
              <p:spPr bwMode="auto">
                <a:xfrm>
                  <a:off x="3067" y="3539"/>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0" name="Line 64"/>
                <p:cNvSpPr>
                  <a:spLocks noChangeShapeType="1"/>
                </p:cNvSpPr>
                <p:nvPr/>
              </p:nvSpPr>
              <p:spPr bwMode="auto">
                <a:xfrm>
                  <a:off x="4640" y="3048"/>
                  <a:ext cx="40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1" name="Line 65"/>
                <p:cNvSpPr>
                  <a:spLocks noChangeShapeType="1"/>
                </p:cNvSpPr>
                <p:nvPr/>
              </p:nvSpPr>
              <p:spPr bwMode="auto">
                <a:xfrm>
                  <a:off x="4657" y="3447"/>
                  <a:ext cx="40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2"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defRPr/>
                  </a:pPr>
                  <a:r>
                    <a:rPr kumimoji="0" lang="en-US" altLang="zh-CN" sz="16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OF</a:t>
                  </a:r>
                </a:p>
              </p:txBody>
            </p:sp>
          </p:grpSp>
          <p:sp>
            <p:nvSpPr>
              <p:cNvPr id="85"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endParaRPr kumimoji="0" lang="zh-CN" altLang="en-US" sz="2000" b="1" i="0" u="none" strike="noStrike" kern="0" cap="none" spc="0" normalizeH="0" baseline="0" noProof="0" smtClean="0">
                  <a:ln>
                    <a:noFill/>
                  </a:ln>
                  <a:solidFill>
                    <a:srgbClr val="C00000"/>
                  </a:solidFill>
                  <a:effectLst/>
                  <a:uLnTx/>
                  <a:uFillTx/>
                  <a:latin typeface="黑体" panose="02010609060101010101" pitchFamily="49" charset="-122"/>
                  <a:ea typeface="黑体" panose="02010609060101010101" pitchFamily="49" charset="-122"/>
                </a:endParaRPr>
              </a:p>
            </p:txBody>
          </p:sp>
        </p:grpSp>
        <p:sp>
          <p:nvSpPr>
            <p:cNvPr id="79" name="Line 119"/>
            <p:cNvSpPr>
              <a:spLocks noChangeShapeType="1"/>
            </p:cNvSpPr>
            <p:nvPr/>
          </p:nvSpPr>
          <p:spPr bwMode="auto">
            <a:xfrm>
              <a:off x="2455" y="1281"/>
              <a:ext cx="680" cy="0"/>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0" name="Text Box 120"/>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SF</a:t>
              </a:r>
            </a:p>
          </p:txBody>
        </p:sp>
        <p:sp>
          <p:nvSpPr>
            <p:cNvPr id="81" name="Line 121"/>
            <p:cNvSpPr>
              <a:spLocks noChangeShapeType="1"/>
            </p:cNvSpPr>
            <p:nvPr/>
          </p:nvSpPr>
          <p:spPr bwMode="auto">
            <a:xfrm>
              <a:off x="2455" y="1508"/>
              <a:ext cx="850" cy="0"/>
            </a:xfrm>
            <a:prstGeom prst="line">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2" name="Text Box 122"/>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6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CF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blinds(horizontal)">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linds(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blinds(horizontal)">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
                                            <p:txEl>
                                              <p:pRg st="0" end="0"/>
                                            </p:txEl>
                                          </p:spTgt>
                                        </p:tgtEl>
                                        <p:attrNameLst>
                                          <p:attrName>style.visibility</p:attrName>
                                        </p:attrNameLst>
                                      </p:cBhvr>
                                      <p:to>
                                        <p:strVal val="visible"/>
                                      </p:to>
                                    </p:set>
                                    <p:animEffect transition="in" filter="blinds(horizontal)">
                                      <p:cBhvr>
                                        <p:cTn id="22" dur="500"/>
                                        <p:tgtEl>
                                          <p:spTgt spid="7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
                                            <p:txEl>
                                              <p:pRg st="1" end="1"/>
                                            </p:txEl>
                                          </p:spTgt>
                                        </p:tgtEl>
                                        <p:attrNameLst>
                                          <p:attrName>style.visibility</p:attrName>
                                        </p:attrNameLst>
                                      </p:cBhvr>
                                      <p:to>
                                        <p:strVal val="visible"/>
                                      </p:to>
                                    </p:set>
                                    <p:animEffect transition="in" filter="blinds(horizontal)">
                                      <p:cBhvr>
                                        <p:cTn id="27" dur="500"/>
                                        <p:tgtEl>
                                          <p:spTgt spid="7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blinds(horizontal)">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
                                            <p:txEl>
                                              <p:pRg st="3" end="3"/>
                                            </p:txEl>
                                          </p:spTgt>
                                        </p:tgtEl>
                                        <p:attrNameLst>
                                          <p:attrName>style.visibility</p:attrName>
                                        </p:attrNameLst>
                                      </p:cBhvr>
                                      <p:to>
                                        <p:strVal val="visible"/>
                                      </p:to>
                                    </p:set>
                                    <p:animEffect transition="in" filter="blinds(horizontal)">
                                      <p:cBhvr>
                                        <p:cTn id="37" dur="500"/>
                                        <p:tgtEl>
                                          <p:spTgt spid="7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
                                            <p:txEl>
                                              <p:pRg st="4" end="4"/>
                                            </p:txEl>
                                          </p:spTgt>
                                        </p:tgtEl>
                                        <p:attrNameLst>
                                          <p:attrName>style.visibility</p:attrName>
                                        </p:attrNameLst>
                                      </p:cBhvr>
                                      <p:to>
                                        <p:strVal val="visible"/>
                                      </p:to>
                                    </p:set>
                                    <p:animEffect transition="in" filter="blinds(horizontal)">
                                      <p:cBhvr>
                                        <p:cTn id="42" dur="500"/>
                                        <p:tgtEl>
                                          <p:spTgt spid="7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
                                            <p:txEl>
                                              <p:pRg st="5" end="5"/>
                                            </p:txEl>
                                          </p:spTgt>
                                        </p:tgtEl>
                                        <p:attrNameLst>
                                          <p:attrName>style.visibility</p:attrName>
                                        </p:attrNameLst>
                                      </p:cBhvr>
                                      <p:to>
                                        <p:strVal val="visible"/>
                                      </p:to>
                                    </p:set>
                                    <p:animEffect transition="in" filter="blinds(horizontal)">
                                      <p:cBhvr>
                                        <p:cTn id="47" dur="500"/>
                                        <p:tgtEl>
                                          <p:spTgt spid="7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6">
                                            <p:txEl>
                                              <p:pRg st="0" end="0"/>
                                            </p:txEl>
                                          </p:spTgt>
                                        </p:tgtEl>
                                        <p:attrNameLst>
                                          <p:attrName>style.visibility</p:attrName>
                                        </p:attrNameLst>
                                      </p:cBhvr>
                                      <p:to>
                                        <p:strVal val="visible"/>
                                      </p:to>
                                    </p:set>
                                    <p:animEffect transition="in" filter="blinds(horizontal)">
                                      <p:cBhvr>
                                        <p:cTn id="52" dur="500"/>
                                        <p:tgtEl>
                                          <p:spTgt spid="7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6">
                                            <p:txEl>
                                              <p:pRg st="1" end="1"/>
                                            </p:txEl>
                                          </p:spTgt>
                                        </p:tgtEl>
                                        <p:attrNameLst>
                                          <p:attrName>style.visibility</p:attrName>
                                        </p:attrNameLst>
                                      </p:cBhvr>
                                      <p:to>
                                        <p:strVal val="visible"/>
                                      </p:to>
                                    </p:set>
                                    <p:animEffect transition="in" filter="blinds(horizontal)">
                                      <p:cBhvr>
                                        <p:cTn id="57"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smtClean="0"/>
              <a:t>Summary From Last Lecture</a:t>
            </a:r>
            <a:endParaRPr lang="en-US" dirty="0"/>
          </a:p>
        </p:txBody>
      </p:sp>
      <p:sp>
        <p:nvSpPr>
          <p:cNvPr id="3" name="Content Placeholder 2"/>
          <p:cNvSpPr>
            <a:spLocks noGrp="1"/>
          </p:cNvSpPr>
          <p:nvPr>
            <p:ph idx="1"/>
          </p:nvPr>
        </p:nvSpPr>
        <p:spPr/>
        <p:txBody>
          <a:bodyPr/>
          <a:lstStyle/>
          <a:p>
            <a:r>
              <a:rPr lang="en-US" dirty="0" smtClean="0"/>
              <a:t>Representing information as bits</a:t>
            </a:r>
          </a:p>
          <a:p>
            <a:r>
              <a:rPr lang="en-US" dirty="0" smtClean="0"/>
              <a:t>Bit-level manipulations</a:t>
            </a:r>
          </a:p>
          <a:p>
            <a:r>
              <a:rPr lang="en-US" dirty="0" smtClean="0"/>
              <a:t>Integers</a:t>
            </a:r>
          </a:p>
          <a:p>
            <a:pPr lvl="1"/>
            <a:r>
              <a:rPr lang="en-US" b="1" dirty="0" smtClean="0"/>
              <a:t>Representation: unsigned and signed</a:t>
            </a:r>
          </a:p>
          <a:p>
            <a:pPr lvl="1"/>
            <a:r>
              <a:rPr lang="en-US" b="1" dirty="0" smtClean="0"/>
              <a:t>Conversion, casting</a:t>
            </a:r>
          </a:p>
          <a:p>
            <a:pPr lvl="1"/>
            <a:r>
              <a:rPr lang="en-US" b="1" dirty="0" smtClean="0"/>
              <a:t>Expanding, truncating</a:t>
            </a:r>
          </a:p>
          <a:p>
            <a:pPr lvl="1"/>
            <a:r>
              <a:rPr lang="en-US" b="1" dirty="0" smtClean="0">
                <a:solidFill>
                  <a:schemeClr val="bg1">
                    <a:lumMod val="65000"/>
                  </a:schemeClr>
                </a:solidFill>
              </a:rPr>
              <a:t>Addition, negation, multiplication, shifting</a:t>
            </a:r>
          </a:p>
          <a:p>
            <a:r>
              <a:rPr lang="en-US" dirty="0" smtClean="0">
                <a:solidFill>
                  <a:schemeClr val="bg1">
                    <a:lumMod val="65000"/>
                  </a:schemeClr>
                </a:solidFill>
              </a:rPr>
              <a:t>Representations in memory, pointers, strings</a:t>
            </a:r>
          </a:p>
          <a:p>
            <a:r>
              <a:rPr lang="en-US" dirty="0" smtClean="0">
                <a:solidFill>
                  <a:schemeClr val="bg1">
                    <a:lumMod val="65000"/>
                  </a:schemeClr>
                </a:solidFill>
              </a:rPr>
              <a:t>Summary</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304800" y="587375"/>
            <a:ext cx="5908675" cy="555625"/>
          </a:xfrm>
        </p:spPr>
        <p:txBody>
          <a:bodyPr/>
          <a:lstStyle/>
          <a:p>
            <a:pPr eaLnBrk="1" hangingPunct="1">
              <a:defRPr/>
            </a:pPr>
            <a:r>
              <a:rPr lang="en-US" smtClean="0"/>
              <a:t>Multiplication</a:t>
            </a:r>
          </a:p>
        </p:txBody>
      </p:sp>
      <p:sp>
        <p:nvSpPr>
          <p:cNvPr id="156675" name="Rectangle 3"/>
          <p:cNvSpPr>
            <a:spLocks noGrp="1" noChangeArrowheads="1"/>
          </p:cNvSpPr>
          <p:nvPr>
            <p:ph type="body" idx="1"/>
          </p:nvPr>
        </p:nvSpPr>
        <p:spPr>
          <a:xfrm>
            <a:off x="304800" y="1328737"/>
            <a:ext cx="8307388" cy="5224463"/>
          </a:xfrm>
        </p:spPr>
        <p:txBody>
          <a:bodyPr lIns="90487" tIns="44450" rIns="90487" bIns="44450"/>
          <a:lstStyle/>
          <a:p>
            <a:pPr eaLnBrk="1" hangingPunct="1">
              <a:defRPr/>
            </a:pPr>
            <a:r>
              <a:rPr lang="en-US" dirty="0" smtClean="0"/>
              <a:t>Goal: Computing Product of </a:t>
            </a:r>
            <a:r>
              <a:rPr lang="en-US" b="0" i="1" dirty="0" smtClean="0"/>
              <a:t>w</a:t>
            </a:r>
            <a:r>
              <a:rPr lang="en-US" dirty="0" smtClean="0"/>
              <a:t>-bit numbers </a:t>
            </a:r>
            <a:r>
              <a:rPr lang="en-US" b="0" i="1" dirty="0" smtClean="0"/>
              <a:t>x</a:t>
            </a:r>
            <a:r>
              <a:rPr lang="en-US" dirty="0" smtClean="0"/>
              <a:t>, </a:t>
            </a:r>
            <a:r>
              <a:rPr lang="en-US" b="0" i="1" dirty="0" smtClean="0"/>
              <a:t>y</a:t>
            </a:r>
          </a:p>
          <a:p>
            <a:pPr lvl="1" eaLnBrk="1" hangingPunct="1">
              <a:defRPr/>
            </a:pPr>
            <a:r>
              <a:rPr lang="en-US" dirty="0" smtClean="0"/>
              <a:t>Either signed or unsigned</a:t>
            </a:r>
          </a:p>
          <a:p>
            <a:pPr eaLnBrk="1" hangingPunct="1">
              <a:defRPr/>
            </a:pPr>
            <a:r>
              <a:rPr lang="en-US" dirty="0" smtClean="0"/>
              <a:t>But, exact results can be bigger than </a:t>
            </a:r>
            <a:r>
              <a:rPr lang="en-US" b="0" i="1" dirty="0" err="1" smtClean="0"/>
              <a:t>w</a:t>
            </a:r>
            <a:r>
              <a:rPr lang="en-US" b="0" i="1" dirty="0" smtClean="0"/>
              <a:t> </a:t>
            </a:r>
            <a:r>
              <a:rPr lang="en-US" dirty="0" smtClean="0"/>
              <a:t>bits</a:t>
            </a:r>
            <a:endParaRPr lang="en-US" i="1" dirty="0" smtClean="0"/>
          </a:p>
          <a:p>
            <a:pPr lvl="1" eaLnBrk="1" hangingPunct="1">
              <a:defRPr/>
            </a:pPr>
            <a:r>
              <a:rPr lang="en-US" dirty="0" smtClean="0"/>
              <a:t>Unsigned: up to 2</a:t>
            </a:r>
            <a:r>
              <a:rPr lang="en-US" i="1" dirty="0" smtClean="0"/>
              <a:t>w</a:t>
            </a:r>
            <a:r>
              <a:rPr lang="en-US" dirty="0" smtClean="0"/>
              <a:t> bits</a:t>
            </a:r>
          </a:p>
          <a:p>
            <a:pPr lvl="2">
              <a:defRPr/>
            </a:pPr>
            <a:r>
              <a:rPr lang="en-US" b="0" dirty="0" smtClean="0"/>
              <a:t>Result range: 0 ≤ </a:t>
            </a:r>
            <a:r>
              <a:rPr lang="en-US" b="0" i="1" dirty="0" smtClean="0"/>
              <a:t>x</a:t>
            </a:r>
            <a:r>
              <a:rPr lang="en-US" b="0" dirty="0" smtClean="0"/>
              <a:t> * </a:t>
            </a:r>
            <a:r>
              <a:rPr lang="en-US" b="0" i="1" dirty="0" smtClean="0"/>
              <a:t>y</a:t>
            </a:r>
            <a:r>
              <a:rPr lang="en-US" b="0" dirty="0" smtClean="0"/>
              <a:t> ≤ (2</a:t>
            </a:r>
            <a:r>
              <a:rPr lang="en-US" b="0" i="1" baseline="30000" dirty="0" smtClean="0"/>
              <a:t>w</a:t>
            </a:r>
            <a:r>
              <a:rPr lang="en-US" b="0" dirty="0" smtClean="0"/>
              <a:t> – 1) </a:t>
            </a:r>
            <a:r>
              <a:rPr lang="en-US" b="0" baseline="30000" dirty="0" smtClean="0"/>
              <a:t>2</a:t>
            </a:r>
            <a:r>
              <a:rPr lang="en-US" b="0" dirty="0" smtClean="0"/>
              <a:t>  =  2</a:t>
            </a:r>
            <a:r>
              <a:rPr lang="en-US" b="0" baseline="30000" dirty="0" smtClean="0"/>
              <a:t>2</a:t>
            </a:r>
            <a:r>
              <a:rPr lang="en-US" b="0" i="1" baseline="30000" dirty="0" smtClean="0"/>
              <a:t>w</a:t>
            </a:r>
            <a:r>
              <a:rPr lang="en-US" b="0" dirty="0" smtClean="0"/>
              <a:t> – 2</a:t>
            </a:r>
            <a:r>
              <a:rPr lang="en-US" b="0" i="1" baseline="30000" dirty="0" smtClean="0"/>
              <a:t>w</a:t>
            </a:r>
            <a:r>
              <a:rPr lang="en-US" b="0" baseline="30000" dirty="0" smtClean="0"/>
              <a:t>+1</a:t>
            </a:r>
            <a:r>
              <a:rPr lang="en-US" b="0" dirty="0" smtClean="0"/>
              <a:t> + 1</a:t>
            </a:r>
          </a:p>
          <a:p>
            <a:pPr lvl="1" eaLnBrk="1" hangingPunct="1">
              <a:defRPr/>
            </a:pPr>
            <a:r>
              <a:rPr lang="en-US" dirty="0" smtClean="0"/>
              <a:t>Two’s complement min (negative): Up to 2</a:t>
            </a:r>
            <a:r>
              <a:rPr lang="en-US" i="1" dirty="0" smtClean="0"/>
              <a:t>w</a:t>
            </a:r>
            <a:r>
              <a:rPr lang="en-US" dirty="0" smtClean="0"/>
              <a:t>-1 bits</a:t>
            </a:r>
          </a:p>
          <a:p>
            <a:pPr lvl="2">
              <a:defRPr/>
            </a:pPr>
            <a:r>
              <a:rPr lang="en-US" b="0" dirty="0" smtClean="0"/>
              <a:t>Result range</a:t>
            </a:r>
            <a:r>
              <a:rPr lang="en-US" b="0" i="1" dirty="0" smtClean="0"/>
              <a:t>: </a:t>
            </a:r>
            <a:r>
              <a:rPr lang="en-US" b="0" i="1" dirty="0" err="1" smtClean="0"/>
              <a:t>x</a:t>
            </a:r>
            <a:r>
              <a:rPr lang="en-US" b="0" dirty="0" smtClean="0"/>
              <a:t> * </a:t>
            </a:r>
            <a:r>
              <a:rPr lang="en-US" b="0" i="1" dirty="0" smtClean="0"/>
              <a:t>y</a:t>
            </a:r>
            <a:r>
              <a:rPr lang="en-US" b="0" dirty="0" smtClean="0"/>
              <a:t>  ≥ (–2</a:t>
            </a:r>
            <a:r>
              <a:rPr lang="en-US" b="0" i="1" baseline="30000" dirty="0" smtClean="0"/>
              <a:t>w</a:t>
            </a:r>
            <a:r>
              <a:rPr lang="en-US" b="0" baseline="30000" dirty="0" smtClean="0"/>
              <a:t>–1</a:t>
            </a:r>
            <a:r>
              <a:rPr lang="en-US" b="0" dirty="0" smtClean="0"/>
              <a:t>)*(2</a:t>
            </a:r>
            <a:r>
              <a:rPr lang="en-US" b="0" i="1" baseline="30000" dirty="0" smtClean="0"/>
              <a:t>w</a:t>
            </a:r>
            <a:r>
              <a:rPr lang="en-US" b="0" baseline="30000" dirty="0" smtClean="0"/>
              <a:t>–1</a:t>
            </a:r>
            <a:r>
              <a:rPr lang="en-US" b="0" dirty="0" smtClean="0"/>
              <a:t>–1)  =  –2</a:t>
            </a:r>
            <a:r>
              <a:rPr lang="en-US" b="0" baseline="30000" dirty="0" smtClean="0"/>
              <a:t>2</a:t>
            </a:r>
            <a:r>
              <a:rPr lang="en-US" b="0" i="1" baseline="30000" dirty="0" smtClean="0"/>
              <a:t>w</a:t>
            </a:r>
            <a:r>
              <a:rPr lang="en-US" b="0" baseline="30000" dirty="0" smtClean="0"/>
              <a:t>–2 </a:t>
            </a:r>
            <a:r>
              <a:rPr lang="en-US" b="0" dirty="0" smtClean="0"/>
              <a:t>+ 2</a:t>
            </a:r>
            <a:r>
              <a:rPr lang="en-US" b="0" i="1" baseline="30000" dirty="0" smtClean="0"/>
              <a:t>w</a:t>
            </a:r>
            <a:r>
              <a:rPr lang="en-US" b="0" baseline="30000" dirty="0" smtClean="0"/>
              <a:t>–1</a:t>
            </a:r>
          </a:p>
          <a:p>
            <a:pPr lvl="1">
              <a:defRPr/>
            </a:pPr>
            <a:r>
              <a:rPr lang="en-US" dirty="0" smtClean="0"/>
              <a:t>Two’s complement max (positive): Up to 2</a:t>
            </a:r>
            <a:r>
              <a:rPr lang="en-US" i="1" dirty="0" smtClean="0"/>
              <a:t>w</a:t>
            </a:r>
            <a:r>
              <a:rPr lang="en-US" dirty="0" smtClean="0"/>
              <a:t> bits, but only for (</a:t>
            </a:r>
            <a:r>
              <a:rPr lang="en-US" i="1" dirty="0" smtClean="0"/>
              <a:t>TMin</a:t>
            </a:r>
            <a:r>
              <a:rPr lang="en-US" i="1" baseline="-25000" dirty="0" smtClean="0"/>
              <a:t>w</a:t>
            </a:r>
            <a:r>
              <a:rPr lang="en-US" dirty="0" smtClean="0"/>
              <a:t>)</a:t>
            </a:r>
            <a:r>
              <a:rPr lang="en-US" baseline="30000" dirty="0" smtClean="0"/>
              <a:t>2</a:t>
            </a:r>
          </a:p>
          <a:p>
            <a:pPr lvl="2">
              <a:defRPr/>
            </a:pPr>
            <a:r>
              <a:rPr lang="en-US" b="0" dirty="0" smtClean="0"/>
              <a:t>Result range: </a:t>
            </a:r>
            <a:r>
              <a:rPr lang="en-US" b="0" i="1" dirty="0" err="1" smtClean="0"/>
              <a:t>x</a:t>
            </a:r>
            <a:r>
              <a:rPr lang="en-US" b="0" dirty="0" smtClean="0"/>
              <a:t> * </a:t>
            </a:r>
            <a:r>
              <a:rPr lang="en-US" b="0" i="1" dirty="0" smtClean="0"/>
              <a:t>y</a:t>
            </a:r>
            <a:r>
              <a:rPr lang="en-US" b="0" dirty="0" smtClean="0"/>
              <a:t> ≤ (–2</a:t>
            </a:r>
            <a:r>
              <a:rPr lang="en-US" b="0" i="1" baseline="30000" dirty="0" smtClean="0"/>
              <a:t>w</a:t>
            </a:r>
            <a:r>
              <a:rPr lang="en-US" b="0" baseline="30000" dirty="0" smtClean="0"/>
              <a:t>–1</a:t>
            </a:r>
            <a:r>
              <a:rPr lang="en-US" b="0" dirty="0" smtClean="0"/>
              <a:t>) </a:t>
            </a:r>
            <a:r>
              <a:rPr lang="en-US" b="0" baseline="30000" dirty="0" smtClean="0"/>
              <a:t>2</a:t>
            </a:r>
            <a:r>
              <a:rPr lang="en-US" b="0" dirty="0" smtClean="0"/>
              <a:t>  =  2</a:t>
            </a:r>
            <a:r>
              <a:rPr lang="en-US" b="0" baseline="30000" dirty="0" smtClean="0"/>
              <a:t>2</a:t>
            </a:r>
            <a:r>
              <a:rPr lang="en-US" b="0" i="1" baseline="30000" dirty="0" smtClean="0"/>
              <a:t>w</a:t>
            </a:r>
            <a:r>
              <a:rPr lang="en-US" b="0" baseline="30000" dirty="0" smtClean="0"/>
              <a:t>–2</a:t>
            </a:r>
          </a:p>
          <a:p>
            <a:pPr eaLnBrk="1" hangingPunct="1">
              <a:defRPr/>
            </a:pPr>
            <a:r>
              <a:rPr lang="en-US" dirty="0" smtClean="0"/>
              <a:t>So, maintaining exact results…</a:t>
            </a:r>
          </a:p>
          <a:p>
            <a:pPr lvl="1" eaLnBrk="1" hangingPunct="1">
              <a:defRPr/>
            </a:pPr>
            <a:r>
              <a:rPr lang="en-US" dirty="0" smtClean="0"/>
              <a:t>would need to keep expanding word size with each product computed</a:t>
            </a:r>
          </a:p>
          <a:p>
            <a:pPr lvl="1" eaLnBrk="1" hangingPunct="1">
              <a:defRPr/>
            </a:pPr>
            <a:r>
              <a:rPr lang="en-US" dirty="0" smtClean="0"/>
              <a:t>is done in software, if needed</a:t>
            </a:r>
          </a:p>
          <a:p>
            <a:pPr lvl="2">
              <a:defRPr/>
            </a:pPr>
            <a:r>
              <a:rPr lang="en-US" dirty="0" smtClean="0"/>
              <a:t>e.g., by “arbitrary precision” arithmetic packages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67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667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667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28600" y="587375"/>
            <a:ext cx="7686675" cy="555625"/>
          </a:xfrm>
        </p:spPr>
        <p:txBody>
          <a:bodyPr/>
          <a:lstStyle/>
          <a:p>
            <a:pPr eaLnBrk="1" hangingPunct="1">
              <a:defRPr/>
            </a:pPr>
            <a:r>
              <a:rPr lang="en-US" smtClean="0"/>
              <a:t>Unsigned Multiplication in C</a:t>
            </a:r>
          </a:p>
        </p:txBody>
      </p:sp>
      <p:sp>
        <p:nvSpPr>
          <p:cNvPr id="158723" name="Rectangle 3"/>
          <p:cNvSpPr>
            <a:spLocks noGrp="1" noChangeArrowheads="1"/>
          </p:cNvSpPr>
          <p:nvPr>
            <p:ph type="body" idx="1"/>
          </p:nvPr>
        </p:nvSpPr>
        <p:spPr>
          <a:xfrm>
            <a:off x="260350" y="3689350"/>
            <a:ext cx="5149850" cy="1643063"/>
          </a:xfrm>
        </p:spPr>
        <p:txBody>
          <a:bodyPr lIns="90487" tIns="44450" rIns="90487" bIns="44450"/>
          <a:lstStyle/>
          <a:p>
            <a:pPr eaLnBrk="1" hangingPunct="1">
              <a:tabLst>
                <a:tab pos="1828800" algn="l"/>
                <a:tab pos="2286000" algn="l"/>
                <a:tab pos="3035300" algn="l"/>
                <a:tab pos="3429000" algn="l"/>
              </a:tabLst>
              <a:defRPr/>
            </a:pPr>
            <a:r>
              <a:rPr lang="en-US" smtClean="0"/>
              <a:t>Standard Multiplication Function</a:t>
            </a:r>
          </a:p>
          <a:p>
            <a:pPr lvl="1" eaLnBrk="1" hangingPunct="1">
              <a:tabLst>
                <a:tab pos="1828800" algn="l"/>
                <a:tab pos="2286000" algn="l"/>
                <a:tab pos="3035300" algn="l"/>
                <a:tab pos="3429000" algn="l"/>
              </a:tabLst>
              <a:defRPr/>
            </a:pPr>
            <a:r>
              <a:rPr lang="en-US" smtClean="0"/>
              <a:t>Ignores high order </a:t>
            </a:r>
            <a:r>
              <a:rPr lang="en-US" b="0" i="1" smtClean="0"/>
              <a:t>w</a:t>
            </a:r>
            <a:r>
              <a:rPr lang="en-US" smtClean="0"/>
              <a:t> bits</a:t>
            </a:r>
          </a:p>
          <a:p>
            <a:pPr eaLnBrk="1" hangingPunct="1">
              <a:tabLst>
                <a:tab pos="1828800" algn="l"/>
                <a:tab pos="2286000" algn="l"/>
                <a:tab pos="3035300" algn="l"/>
                <a:tab pos="3429000" algn="l"/>
              </a:tabLst>
              <a:defRPr/>
            </a:pPr>
            <a:r>
              <a:rPr lang="en-US" smtClean="0"/>
              <a:t>Implements Modular Arithmetic</a:t>
            </a:r>
          </a:p>
          <a:p>
            <a:pPr lvl="1" eaLnBrk="1" hangingPunct="1">
              <a:buFont typeface="Wingdings" panose="05000000000000000000" pitchFamily="2" charset="2"/>
              <a:buNone/>
              <a:tabLst>
                <a:tab pos="1828800" algn="l"/>
                <a:tab pos="2286000" algn="l"/>
                <a:tab pos="3035300" algn="l"/>
                <a:tab pos="3429000" algn="l"/>
              </a:tabLst>
              <a:defRPr/>
            </a:pPr>
            <a:r>
              <a:rPr lang="en-US" b="0" smtClean="0"/>
              <a:t>UMult</a:t>
            </a:r>
            <a:r>
              <a:rPr lang="en-US" b="0" i="1" baseline="-25000" smtClean="0"/>
              <a:t>w</a:t>
            </a:r>
            <a:r>
              <a:rPr lang="en-US" b="0" smtClean="0"/>
              <a:t>(</a:t>
            </a:r>
            <a:r>
              <a:rPr lang="en-US" b="0" i="1" smtClean="0"/>
              <a:t>u</a:t>
            </a:r>
            <a:r>
              <a:rPr lang="en-US" b="0" smtClean="0"/>
              <a:t> , </a:t>
            </a:r>
            <a:r>
              <a:rPr lang="en-US" b="0" i="1" smtClean="0"/>
              <a:t>v</a:t>
            </a:r>
            <a:r>
              <a:rPr lang="en-US" b="0" smtClean="0"/>
              <a:t>)	=	</a:t>
            </a:r>
            <a:r>
              <a:rPr lang="en-US" b="0" i="1" smtClean="0"/>
              <a:t>u</a:t>
            </a:r>
            <a:r>
              <a:rPr lang="en-US" b="0" smtClean="0"/>
              <a:t>   · </a:t>
            </a:r>
            <a:r>
              <a:rPr lang="en-US" b="0" i="1" smtClean="0"/>
              <a:t>v</a:t>
            </a:r>
            <a:r>
              <a:rPr lang="en-US" b="0" smtClean="0"/>
              <a:t>  mod 2</a:t>
            </a:r>
            <a:r>
              <a:rPr lang="en-US" b="0" i="1" baseline="30000" smtClean="0"/>
              <a:t>w</a:t>
            </a:r>
          </a:p>
        </p:txBody>
      </p:sp>
      <p:grpSp>
        <p:nvGrpSpPr>
          <p:cNvPr id="2" name="Group 4"/>
          <p:cNvGrpSpPr/>
          <p:nvPr/>
        </p:nvGrpSpPr>
        <p:grpSpPr bwMode="auto">
          <a:xfrm>
            <a:off x="6172200" y="1524000"/>
            <a:ext cx="2743200" cy="228600"/>
            <a:chOff x="2976" y="816"/>
            <a:chExt cx="1728" cy="144"/>
          </a:xfrm>
        </p:grpSpPr>
        <p:sp>
          <p:nvSpPr>
            <p:cNvPr id="36911"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2"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3"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4"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5"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6"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7"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3" name="Group 12"/>
          <p:cNvGrpSpPr/>
          <p:nvPr/>
        </p:nvGrpSpPr>
        <p:grpSpPr bwMode="auto">
          <a:xfrm>
            <a:off x="6172200" y="1981200"/>
            <a:ext cx="2743200" cy="228600"/>
            <a:chOff x="2976" y="1104"/>
            <a:chExt cx="1728" cy="144"/>
          </a:xfrm>
        </p:grpSpPr>
        <p:sp>
          <p:nvSpPr>
            <p:cNvPr id="36904"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5"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6"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7"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8"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9"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10"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0" name="Rectangle 20"/>
          <p:cNvSpPr>
            <a:spLocks noChangeArrowheads="1"/>
          </p:cNvSpPr>
          <p:nvPr/>
        </p:nvSpPr>
        <p:spPr bwMode="auto">
          <a:xfrm>
            <a:off x="5562600" y="14478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36871" name="Rectangle 21"/>
          <p:cNvSpPr>
            <a:spLocks noChangeArrowheads="1"/>
          </p:cNvSpPr>
          <p:nvPr/>
        </p:nvSpPr>
        <p:spPr bwMode="auto">
          <a:xfrm>
            <a:off x="5562600" y="19050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36872" name="Line 22"/>
          <p:cNvSpPr>
            <a:spLocks noChangeShapeType="1"/>
          </p:cNvSpPr>
          <p:nvPr/>
        </p:nvSpPr>
        <p:spPr bwMode="auto">
          <a:xfrm>
            <a:off x="2743200" y="2286000"/>
            <a:ext cx="6324600" cy="0"/>
          </a:xfrm>
          <a:prstGeom prst="line">
            <a:avLst/>
          </a:prstGeom>
          <a:noFill/>
          <a:ln w="25400">
            <a:solidFill>
              <a:schemeClr val="tx1"/>
            </a:solidFill>
            <a:round/>
          </a:ln>
        </p:spPr>
        <p:txBody>
          <a:bodyPr wrap="none" anchor="ctr"/>
          <a:lstStyle/>
          <a:p>
            <a:endParaRPr lang="en-US"/>
          </a:p>
        </p:txBody>
      </p:sp>
      <p:sp>
        <p:nvSpPr>
          <p:cNvPr id="36873" name="Rectangle 23"/>
          <p:cNvSpPr>
            <a:spLocks noChangeArrowheads="1"/>
          </p:cNvSpPr>
          <p:nvPr/>
        </p:nvSpPr>
        <p:spPr bwMode="auto">
          <a:xfrm>
            <a:off x="5181600" y="19050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 name="Group 24"/>
          <p:cNvGrpSpPr/>
          <p:nvPr/>
        </p:nvGrpSpPr>
        <p:grpSpPr bwMode="auto">
          <a:xfrm>
            <a:off x="6172200" y="2438400"/>
            <a:ext cx="2743200" cy="228600"/>
            <a:chOff x="2976" y="1392"/>
            <a:chExt cx="1728" cy="144"/>
          </a:xfrm>
        </p:grpSpPr>
        <p:sp>
          <p:nvSpPr>
            <p:cNvPr id="36897"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8"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9"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0"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1"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2"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903"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5" name="Rectangle 32"/>
          <p:cNvSpPr>
            <a:spLocks noChangeArrowheads="1"/>
          </p:cNvSpPr>
          <p:nvPr/>
        </p:nvSpPr>
        <p:spPr bwMode="auto">
          <a:xfrm>
            <a:off x="2857500" y="22860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p:nvPr/>
        </p:nvGrpSpPr>
        <p:grpSpPr bwMode="auto">
          <a:xfrm>
            <a:off x="6172200" y="2895600"/>
            <a:ext cx="2743200" cy="228600"/>
            <a:chOff x="2976" y="1392"/>
            <a:chExt cx="1728" cy="144"/>
          </a:xfrm>
        </p:grpSpPr>
        <p:sp>
          <p:nvSpPr>
            <p:cNvPr id="36890"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1"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2"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3"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4"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5"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36896"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36877" name="Line 41"/>
          <p:cNvSpPr>
            <a:spLocks noChangeShapeType="1"/>
          </p:cNvSpPr>
          <p:nvPr/>
        </p:nvSpPr>
        <p:spPr bwMode="auto">
          <a:xfrm flipV="1">
            <a:off x="2743200" y="2743200"/>
            <a:ext cx="6324600" cy="0"/>
          </a:xfrm>
          <a:prstGeom prst="line">
            <a:avLst/>
          </a:prstGeom>
          <a:noFill/>
          <a:ln w="25400">
            <a:solidFill>
              <a:schemeClr val="tx1"/>
            </a:solidFill>
            <a:round/>
          </a:ln>
        </p:spPr>
        <p:txBody>
          <a:bodyPr wrap="none" anchor="ctr"/>
          <a:lstStyle/>
          <a:p>
            <a:endParaRPr lang="en-US"/>
          </a:p>
        </p:txBody>
      </p:sp>
      <p:sp>
        <p:nvSpPr>
          <p:cNvPr id="36878" name="Text Box 42"/>
          <p:cNvSpPr txBox="1">
            <a:spLocks noChangeArrowheads="1"/>
          </p:cNvSpPr>
          <p:nvPr/>
        </p:nvSpPr>
        <p:spPr bwMode="auto">
          <a:xfrm>
            <a:off x="228600" y="2362200"/>
            <a:ext cx="2586798"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True Product: 2*</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36879" name="Text Box 43"/>
          <p:cNvSpPr txBox="1">
            <a:spLocks noChangeArrowheads="1"/>
          </p:cNvSpPr>
          <p:nvPr/>
        </p:nvSpPr>
        <p:spPr bwMode="auto">
          <a:xfrm>
            <a:off x="228600" y="1676400"/>
            <a:ext cx="1944315"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36880" name="Text Box 44"/>
          <p:cNvSpPr txBox="1">
            <a:spLocks noChangeArrowheads="1"/>
          </p:cNvSpPr>
          <p:nvPr/>
        </p:nvSpPr>
        <p:spPr bwMode="auto">
          <a:xfrm>
            <a:off x="228600" y="2971800"/>
            <a:ext cx="2438400" cy="400110"/>
          </a:xfrm>
          <a:prstGeom prst="rect">
            <a:avLst/>
          </a:prstGeom>
          <a:noFill/>
          <a:ln w="25400">
            <a:noFill/>
            <a:miter lim="800000"/>
          </a:ln>
        </p:spPr>
        <p:txBody>
          <a:bodyPr>
            <a:spAutoFit/>
          </a:bodyPr>
          <a:lstStyle/>
          <a:p>
            <a:pPr>
              <a:lnSpc>
                <a:spcPct val="100000"/>
              </a:lnSpc>
            </a:pPr>
            <a:r>
              <a:rPr lang="en-US" sz="2000" b="0" dirty="0">
                <a:latin typeface="Calibri" panose="020F0502020204030204" pitchFamily="34" charset="0"/>
              </a:rPr>
              <a:t>Discard </a:t>
            </a:r>
            <a:r>
              <a:rPr lang="en-US" sz="2000" b="0" i="1" dirty="0">
                <a:latin typeface="Calibri" panose="020F0502020204030204" pitchFamily="34" charset="0"/>
              </a:rPr>
              <a:t>w</a:t>
            </a:r>
            <a:r>
              <a:rPr lang="en-US" sz="2000" b="0" dirty="0">
                <a:latin typeface="Calibri" panose="020F0502020204030204" pitchFamily="34" charset="0"/>
              </a:rPr>
              <a:t> bits: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36881" name="Rectangle 45"/>
          <p:cNvSpPr>
            <a:spLocks noChangeArrowheads="1"/>
          </p:cNvSpPr>
          <p:nvPr/>
        </p:nvSpPr>
        <p:spPr bwMode="auto">
          <a:xfrm>
            <a:off x="4584700" y="2743200"/>
            <a:ext cx="14351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UMult</a:t>
            </a:r>
            <a:r>
              <a:rPr lang="en-US" b="0" i="1" baseline="-25000">
                <a:latin typeface="Times" pitchFamily="18" charset="0"/>
              </a:rPr>
              <a:t>w</a:t>
            </a:r>
            <a:r>
              <a:rPr lang="en-US" b="0">
                <a:latin typeface="Times" pitchFamily="18" charset="0"/>
              </a:rPr>
              <a:t>(</a:t>
            </a:r>
            <a:r>
              <a:rPr lang="en-US" b="0" i="1">
                <a:latin typeface="Times" pitchFamily="18" charset="0"/>
              </a:rPr>
              <a:t>u</a:t>
            </a:r>
            <a:r>
              <a:rPr lang="en-US" b="0">
                <a:latin typeface="Times" pitchFamily="18" charset="0"/>
              </a:rPr>
              <a:t> , </a:t>
            </a:r>
            <a:r>
              <a:rPr lang="en-US" b="0" i="1">
                <a:latin typeface="Times" pitchFamily="18" charset="0"/>
              </a:rPr>
              <a:t>v</a:t>
            </a:r>
            <a:r>
              <a:rPr lang="en-US" b="0">
                <a:latin typeface="Times" pitchFamily="18" charset="0"/>
              </a:rPr>
              <a:t>)</a:t>
            </a:r>
          </a:p>
        </p:txBody>
      </p:sp>
      <p:grpSp>
        <p:nvGrpSpPr>
          <p:cNvPr id="6" name="Group 46"/>
          <p:cNvGrpSpPr/>
          <p:nvPr/>
        </p:nvGrpSpPr>
        <p:grpSpPr bwMode="auto">
          <a:xfrm>
            <a:off x="3429000" y="2438400"/>
            <a:ext cx="2743200" cy="228600"/>
            <a:chOff x="2976" y="1392"/>
            <a:chExt cx="1728" cy="144"/>
          </a:xfrm>
          <a:solidFill>
            <a:schemeClr val="accent2">
              <a:lumMod val="40000"/>
              <a:lumOff val="60000"/>
            </a:schemeClr>
          </a:solidFill>
        </p:grpSpPr>
        <p:sp>
          <p:nvSpPr>
            <p:cNvPr id="36883" name="Rectangle 47"/>
            <p:cNvSpPr>
              <a:spLocks noChangeArrowheads="1"/>
            </p:cNvSpPr>
            <p:nvPr/>
          </p:nvSpPr>
          <p:spPr bwMode="auto">
            <a:xfrm>
              <a:off x="297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4" name="Rectangle 48"/>
            <p:cNvSpPr>
              <a:spLocks noChangeArrowheads="1"/>
            </p:cNvSpPr>
            <p:nvPr/>
          </p:nvSpPr>
          <p:spPr bwMode="auto">
            <a:xfrm>
              <a:off x="312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5" name="Rectangle 49"/>
            <p:cNvSpPr>
              <a:spLocks noChangeArrowheads="1"/>
            </p:cNvSpPr>
            <p:nvPr/>
          </p:nvSpPr>
          <p:spPr bwMode="auto">
            <a:xfrm>
              <a:off x="3264"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6" name="Rectangle 50"/>
            <p:cNvSpPr>
              <a:spLocks noChangeArrowheads="1"/>
            </p:cNvSpPr>
            <p:nvPr/>
          </p:nvSpPr>
          <p:spPr bwMode="auto">
            <a:xfrm>
              <a:off x="4272"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7" name="Rectangle 51"/>
            <p:cNvSpPr>
              <a:spLocks noChangeArrowheads="1"/>
            </p:cNvSpPr>
            <p:nvPr/>
          </p:nvSpPr>
          <p:spPr bwMode="auto">
            <a:xfrm>
              <a:off x="4416"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8" name="Rectangle 52"/>
            <p:cNvSpPr>
              <a:spLocks noChangeArrowheads="1"/>
            </p:cNvSpPr>
            <p:nvPr/>
          </p:nvSpPr>
          <p:spPr bwMode="auto">
            <a:xfrm>
              <a:off x="4560" y="1392"/>
              <a:ext cx="144" cy="144"/>
            </a:xfrm>
            <a:prstGeom prst="rect">
              <a:avLst/>
            </a:prstGeom>
            <a:grpFill/>
            <a:ln w="25400">
              <a:solidFill>
                <a:schemeClr val="tx1"/>
              </a:solidFill>
              <a:miter lim="800000"/>
            </a:ln>
          </p:spPr>
          <p:txBody>
            <a:bodyPr wrap="none" anchor="ctr"/>
            <a:lstStyle/>
            <a:p>
              <a:pPr algn="ctr">
                <a:lnSpc>
                  <a:spcPct val="100000"/>
                </a:lnSpc>
              </a:pPr>
              <a:endParaRPr lang="en-US" b="0"/>
            </a:p>
          </p:txBody>
        </p:sp>
        <p:sp>
          <p:nvSpPr>
            <p:cNvPr id="36889" name="Rectangle 53"/>
            <p:cNvSpPr>
              <a:spLocks noChangeArrowheads="1"/>
            </p:cNvSpPr>
            <p:nvPr/>
          </p:nvSpPr>
          <p:spPr bwMode="auto">
            <a:xfrm>
              <a:off x="3408" y="1392"/>
              <a:ext cx="864" cy="144"/>
            </a:xfrm>
            <a:prstGeom prst="rect">
              <a:avLst/>
            </a:prstGeom>
            <a:grpFill/>
            <a:ln w="25400">
              <a:solidFill>
                <a:schemeClr val="tx1"/>
              </a:solidFill>
              <a:miter lim="800000"/>
            </a:ln>
          </p:spPr>
          <p:txBody>
            <a:bodyPr wrap="none" anchor="ctr"/>
            <a:lstStyle/>
            <a:p>
              <a:pPr algn="ctr">
                <a:lnSpc>
                  <a:spcPct val="100000"/>
                </a:lnSpc>
              </a:pPr>
              <a:r>
                <a:rPr lang="en-US" b="0"/>
                <a:t>• • •</a:t>
              </a:r>
            </a:p>
          </p:txBody>
        </p:sp>
      </p:grpSp>
      <p:sp>
        <p:nvSpPr>
          <p:cNvPr id="69" name="Rectangle 5"/>
          <p:cNvSpPr/>
          <p:nvPr/>
        </p:nvSpPr>
        <p:spPr bwMode="auto">
          <a:xfrm>
            <a:off x="2895600" y="5350589"/>
            <a:ext cx="3221395"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p:nvPr/>
        </p:nvSpPr>
        <p:spPr bwMode="auto">
          <a:xfrm>
            <a:off x="2895600" y="6007020"/>
            <a:ext cx="3221896" cy="410369"/>
          </a:xfrm>
          <a:prstGeom prst="rect">
            <a:avLst/>
          </a:prstGeom>
          <a:noFill/>
          <a:ln w="25400">
            <a:noFill/>
            <a:miter lim="800000"/>
          </a:ln>
        </p:spPr>
        <p:txBody>
          <a:bodyPr wrap="none" lIns="50800" tIns="50800" bIns="50800">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1100 0001 1101 1101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Rectangle 13"/>
          <p:cNvSpPr/>
          <p:nvPr/>
        </p:nvSpPr>
        <p:spPr bwMode="auto">
          <a:xfrm>
            <a:off x="2895600" y="6371431"/>
            <a:ext cx="3221395"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p:nvPr/>
        </p:nvSpPr>
        <p:spPr bwMode="auto">
          <a:xfrm>
            <a:off x="6351193" y="5350589"/>
            <a:ext cx="913070" cy="718145"/>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p:nvPr/>
        </p:nvSpPr>
        <p:spPr bwMode="auto">
          <a:xfrm>
            <a:off x="6351193" y="6007020"/>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C1DD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7" name="Rectangle 13"/>
          <p:cNvSpPr/>
          <p:nvPr/>
        </p:nvSpPr>
        <p:spPr bwMode="auto">
          <a:xfrm>
            <a:off x="6351193" y="6371431"/>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9" name="Rectangle 5"/>
          <p:cNvSpPr/>
          <p:nvPr/>
        </p:nvSpPr>
        <p:spPr bwMode="auto">
          <a:xfrm>
            <a:off x="7602937" y="5350589"/>
            <a:ext cx="1220847"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223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213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80" name="Line 6"/>
          <p:cNvSpPr>
            <a:spLocks noChangeShapeType="1"/>
          </p:cNvSpPr>
          <p:nvPr/>
        </p:nvSpPr>
        <p:spPr bwMode="auto">
          <a:xfrm>
            <a:off x="7679136" y="6036389"/>
            <a:ext cx="1007663"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81" name="Rectangle 13"/>
          <p:cNvSpPr/>
          <p:nvPr/>
        </p:nvSpPr>
        <p:spPr bwMode="auto">
          <a:xfrm>
            <a:off x="7602937" y="6007020"/>
            <a:ext cx="1220847"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47499</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82" name="Rectangle 13"/>
          <p:cNvSpPr/>
          <p:nvPr/>
        </p:nvSpPr>
        <p:spPr bwMode="auto">
          <a:xfrm>
            <a:off x="7602937" y="6371431"/>
            <a:ext cx="1220847"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221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83" name="Line 6"/>
          <p:cNvSpPr>
            <a:spLocks noChangeShapeType="1"/>
          </p:cNvSpPr>
          <p:nvPr/>
        </p:nvSpPr>
        <p:spPr bwMode="auto">
          <a:xfrm>
            <a:off x="7679136" y="6376511"/>
            <a:ext cx="1007663"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animBg="1"/>
      <p:bldP spid="71" grpId="0"/>
      <p:bldP spid="72" grpId="0"/>
      <p:bldP spid="73" grpId="0" animBg="1"/>
      <p:bldP spid="74" grpId="0"/>
      <p:bldP spid="75" grpId="0" animBg="1"/>
      <p:bldP spid="76" grpId="0"/>
      <p:bldP spid="77" grpId="0"/>
      <p:bldP spid="78" grpId="0" animBg="1"/>
      <p:bldP spid="79" grpId="0"/>
      <p:bldP spid="80" grpId="0" animBg="1"/>
      <p:bldP spid="81" grpId="0"/>
      <p:bldP spid="82" grpId="0"/>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8600" y="587375"/>
            <a:ext cx="7686675" cy="555625"/>
          </a:xfrm>
        </p:spPr>
        <p:txBody>
          <a:bodyPr/>
          <a:lstStyle/>
          <a:p>
            <a:pPr eaLnBrk="1" hangingPunct="1">
              <a:defRPr/>
            </a:pPr>
            <a:r>
              <a:rPr lang="en-US" dirty="0" smtClean="0"/>
              <a:t>Signed Multiplication in C</a:t>
            </a:r>
          </a:p>
        </p:txBody>
      </p:sp>
      <p:sp>
        <p:nvSpPr>
          <p:cNvPr id="191491" name="Rectangle 3"/>
          <p:cNvSpPr>
            <a:spLocks noGrp="1" noChangeArrowheads="1"/>
          </p:cNvSpPr>
          <p:nvPr>
            <p:ph type="body" idx="1"/>
          </p:nvPr>
        </p:nvSpPr>
        <p:spPr>
          <a:xfrm>
            <a:off x="336550" y="3200400"/>
            <a:ext cx="5149850" cy="1643063"/>
          </a:xfrm>
        </p:spPr>
        <p:txBody>
          <a:bodyPr lIns="90487" tIns="44450" rIns="90487" bIns="44450"/>
          <a:lstStyle/>
          <a:p>
            <a:pPr eaLnBrk="1" hangingPunct="1">
              <a:tabLst>
                <a:tab pos="1828800" algn="l"/>
                <a:tab pos="2286000" algn="l"/>
                <a:tab pos="3035300" algn="l"/>
                <a:tab pos="3429000" algn="l"/>
              </a:tabLst>
              <a:defRPr/>
            </a:pPr>
            <a:r>
              <a:rPr lang="en-US" dirty="0" smtClean="0"/>
              <a:t>Standard Multiplication Function</a:t>
            </a:r>
          </a:p>
          <a:p>
            <a:pPr lvl="1" eaLnBrk="1" hangingPunct="1">
              <a:tabLst>
                <a:tab pos="1828800" algn="l"/>
                <a:tab pos="2286000" algn="l"/>
                <a:tab pos="3035300" algn="l"/>
                <a:tab pos="3429000" algn="l"/>
              </a:tabLst>
              <a:defRPr/>
            </a:pPr>
            <a:r>
              <a:rPr lang="en-US" dirty="0" smtClean="0"/>
              <a:t>Ignores high order </a:t>
            </a:r>
            <a:r>
              <a:rPr lang="en-US" b="0" i="1" dirty="0" smtClean="0"/>
              <a:t>w</a:t>
            </a:r>
            <a:r>
              <a:rPr lang="en-US" dirty="0" smtClean="0"/>
              <a:t> bits</a:t>
            </a:r>
          </a:p>
          <a:p>
            <a:pPr lvl="1" eaLnBrk="1" hangingPunct="1">
              <a:tabLst>
                <a:tab pos="1828800" algn="l"/>
                <a:tab pos="2286000" algn="l"/>
                <a:tab pos="3035300" algn="l"/>
                <a:tab pos="3429000" algn="l"/>
              </a:tabLst>
              <a:defRPr/>
            </a:pPr>
            <a:r>
              <a:rPr lang="en-US" dirty="0" smtClean="0"/>
              <a:t>Some of which are different for signed vs. unsigned multiplication</a:t>
            </a:r>
          </a:p>
          <a:p>
            <a:pPr lvl="1" eaLnBrk="1" hangingPunct="1">
              <a:tabLst>
                <a:tab pos="1828800" algn="l"/>
                <a:tab pos="2286000" algn="l"/>
                <a:tab pos="3035300" algn="l"/>
                <a:tab pos="3429000" algn="l"/>
              </a:tabLst>
              <a:defRPr/>
            </a:pPr>
            <a:r>
              <a:rPr lang="en-US" dirty="0" smtClean="0"/>
              <a:t>Lower bits are the same</a:t>
            </a:r>
          </a:p>
        </p:txBody>
      </p:sp>
      <p:grpSp>
        <p:nvGrpSpPr>
          <p:cNvPr id="2" name="Group 4"/>
          <p:cNvGrpSpPr/>
          <p:nvPr/>
        </p:nvGrpSpPr>
        <p:grpSpPr bwMode="auto">
          <a:xfrm>
            <a:off x="6172200" y="1219200"/>
            <a:ext cx="2743200" cy="228600"/>
            <a:chOff x="2976" y="816"/>
            <a:chExt cx="1728" cy="144"/>
          </a:xfrm>
        </p:grpSpPr>
        <p:sp>
          <p:nvSpPr>
            <p:cNvPr id="41007"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8"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9"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10"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11"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12"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13"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3" name="Group 12"/>
          <p:cNvGrpSpPr/>
          <p:nvPr/>
        </p:nvGrpSpPr>
        <p:grpSpPr bwMode="auto">
          <a:xfrm>
            <a:off x="6172200" y="1676400"/>
            <a:ext cx="2743200" cy="228600"/>
            <a:chOff x="2976" y="1104"/>
            <a:chExt cx="1728" cy="144"/>
          </a:xfrm>
        </p:grpSpPr>
        <p:sp>
          <p:nvSpPr>
            <p:cNvPr id="41000"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1"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2"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3"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4"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5"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1006"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966" name="Rectangle 20"/>
          <p:cNvSpPr>
            <a:spLocks noChangeArrowheads="1"/>
          </p:cNvSpPr>
          <p:nvPr/>
        </p:nvSpPr>
        <p:spPr bwMode="auto">
          <a:xfrm>
            <a:off x="5562600" y="11430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40967" name="Rectangle 21"/>
          <p:cNvSpPr>
            <a:spLocks noChangeArrowheads="1"/>
          </p:cNvSpPr>
          <p:nvPr/>
        </p:nvSpPr>
        <p:spPr bwMode="auto">
          <a:xfrm>
            <a:off x="5562600" y="16002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40968" name="Line 22"/>
          <p:cNvSpPr>
            <a:spLocks noChangeShapeType="1"/>
          </p:cNvSpPr>
          <p:nvPr/>
        </p:nvSpPr>
        <p:spPr bwMode="auto">
          <a:xfrm>
            <a:off x="2743200" y="1981200"/>
            <a:ext cx="6324600" cy="0"/>
          </a:xfrm>
          <a:prstGeom prst="line">
            <a:avLst/>
          </a:prstGeom>
          <a:noFill/>
          <a:ln w="25400">
            <a:solidFill>
              <a:schemeClr val="tx1"/>
            </a:solidFill>
            <a:round/>
          </a:ln>
        </p:spPr>
        <p:txBody>
          <a:bodyPr wrap="none" anchor="ctr"/>
          <a:lstStyle/>
          <a:p>
            <a:endParaRPr lang="en-US"/>
          </a:p>
        </p:txBody>
      </p:sp>
      <p:sp>
        <p:nvSpPr>
          <p:cNvPr id="40969" name="Rectangle 23"/>
          <p:cNvSpPr>
            <a:spLocks noChangeArrowheads="1"/>
          </p:cNvSpPr>
          <p:nvPr/>
        </p:nvSpPr>
        <p:spPr bwMode="auto">
          <a:xfrm>
            <a:off x="5181600" y="1600200"/>
            <a:ext cx="320675" cy="366713"/>
          </a:xfrm>
          <a:prstGeom prst="rect">
            <a:avLst/>
          </a:prstGeom>
          <a:noFill/>
          <a:ln w="25400">
            <a:noFill/>
            <a:miter lim="800000"/>
          </a:ln>
        </p:spPr>
        <p:txBody>
          <a:bodyPr wrap="none">
            <a:spAutoFit/>
          </a:bodyPr>
          <a:lstStyle/>
          <a:p>
            <a:pPr>
              <a:lnSpc>
                <a:spcPct val="100000"/>
              </a:lnSpc>
            </a:pPr>
            <a:r>
              <a:rPr lang="en-US"/>
              <a:t>*</a:t>
            </a:r>
          </a:p>
        </p:txBody>
      </p:sp>
      <p:grpSp>
        <p:nvGrpSpPr>
          <p:cNvPr id="4" name="Group 24"/>
          <p:cNvGrpSpPr/>
          <p:nvPr/>
        </p:nvGrpSpPr>
        <p:grpSpPr bwMode="auto">
          <a:xfrm>
            <a:off x="6172200" y="2133600"/>
            <a:ext cx="2743200" cy="228600"/>
            <a:chOff x="2976" y="1392"/>
            <a:chExt cx="1728" cy="144"/>
          </a:xfrm>
        </p:grpSpPr>
        <p:sp>
          <p:nvSpPr>
            <p:cNvPr id="40993"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4"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5"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6"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7"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8"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9"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971" name="Rectangle 32"/>
          <p:cNvSpPr>
            <a:spLocks noChangeArrowheads="1"/>
          </p:cNvSpPr>
          <p:nvPr/>
        </p:nvSpPr>
        <p:spPr bwMode="auto">
          <a:xfrm>
            <a:off x="2857500" y="1981200"/>
            <a:ext cx="571500"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5" name="Group 33"/>
          <p:cNvGrpSpPr/>
          <p:nvPr/>
        </p:nvGrpSpPr>
        <p:grpSpPr bwMode="auto">
          <a:xfrm>
            <a:off x="6172200" y="2590800"/>
            <a:ext cx="2743200" cy="228600"/>
            <a:chOff x="2976" y="1392"/>
            <a:chExt cx="1728" cy="144"/>
          </a:xfrm>
        </p:grpSpPr>
        <p:sp>
          <p:nvSpPr>
            <p:cNvPr id="40986"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87"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88"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89"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0"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1"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40992"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40973" name="Line 41"/>
          <p:cNvSpPr>
            <a:spLocks noChangeShapeType="1"/>
          </p:cNvSpPr>
          <p:nvPr/>
        </p:nvSpPr>
        <p:spPr bwMode="auto">
          <a:xfrm flipV="1">
            <a:off x="2743200" y="2438400"/>
            <a:ext cx="6324600" cy="0"/>
          </a:xfrm>
          <a:prstGeom prst="line">
            <a:avLst/>
          </a:prstGeom>
          <a:noFill/>
          <a:ln w="25400">
            <a:solidFill>
              <a:schemeClr val="tx1"/>
            </a:solidFill>
            <a:round/>
          </a:ln>
        </p:spPr>
        <p:txBody>
          <a:bodyPr wrap="none" anchor="ctr"/>
          <a:lstStyle/>
          <a:p>
            <a:endParaRPr lang="en-US"/>
          </a:p>
        </p:txBody>
      </p:sp>
      <p:sp>
        <p:nvSpPr>
          <p:cNvPr id="40974" name="Text Box 42"/>
          <p:cNvSpPr txBox="1">
            <a:spLocks noChangeArrowheads="1"/>
          </p:cNvSpPr>
          <p:nvPr/>
        </p:nvSpPr>
        <p:spPr bwMode="auto">
          <a:xfrm>
            <a:off x="228600" y="2057400"/>
            <a:ext cx="2586798"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True Product: 2*</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40975" name="Text Box 43"/>
          <p:cNvSpPr txBox="1">
            <a:spLocks noChangeArrowheads="1"/>
          </p:cNvSpPr>
          <p:nvPr/>
        </p:nvSpPr>
        <p:spPr bwMode="auto">
          <a:xfrm>
            <a:off x="228600" y="1371600"/>
            <a:ext cx="1944315"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40976" name="Text Box 44"/>
          <p:cNvSpPr txBox="1">
            <a:spLocks noChangeArrowheads="1"/>
          </p:cNvSpPr>
          <p:nvPr/>
        </p:nvSpPr>
        <p:spPr bwMode="auto">
          <a:xfrm>
            <a:off x="228600" y="2667000"/>
            <a:ext cx="2438400" cy="400110"/>
          </a:xfrm>
          <a:prstGeom prst="rect">
            <a:avLst/>
          </a:prstGeom>
          <a:noFill/>
          <a:ln w="25400">
            <a:noFill/>
            <a:miter lim="800000"/>
          </a:ln>
        </p:spPr>
        <p:txBody>
          <a:bodyPr>
            <a:spAutoFit/>
          </a:bodyPr>
          <a:lstStyle/>
          <a:p>
            <a:pPr>
              <a:lnSpc>
                <a:spcPct val="100000"/>
              </a:lnSpc>
            </a:pPr>
            <a:r>
              <a:rPr lang="en-US" sz="2000" b="0" dirty="0">
                <a:latin typeface="Calibri" panose="020F0502020204030204" pitchFamily="34" charset="0"/>
              </a:rPr>
              <a:t>Discard </a:t>
            </a:r>
            <a:r>
              <a:rPr lang="en-US" sz="2000" b="0" i="1" dirty="0">
                <a:latin typeface="Calibri" panose="020F0502020204030204" pitchFamily="34" charset="0"/>
              </a:rPr>
              <a:t>w</a:t>
            </a:r>
            <a:r>
              <a:rPr lang="en-US" sz="2000" b="0" dirty="0">
                <a:latin typeface="Calibri" panose="020F0502020204030204" pitchFamily="34" charset="0"/>
              </a:rPr>
              <a:t> bits: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40977" name="Rectangle 45"/>
          <p:cNvSpPr>
            <a:spLocks noChangeArrowheads="1"/>
          </p:cNvSpPr>
          <p:nvPr/>
        </p:nvSpPr>
        <p:spPr bwMode="auto">
          <a:xfrm>
            <a:off x="4648200" y="2438400"/>
            <a:ext cx="14097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TMult</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grpSp>
        <p:nvGrpSpPr>
          <p:cNvPr id="6" name="Group 46"/>
          <p:cNvGrpSpPr/>
          <p:nvPr/>
        </p:nvGrpSpPr>
        <p:grpSpPr bwMode="auto">
          <a:xfrm>
            <a:off x="3429000" y="2133600"/>
            <a:ext cx="2743200" cy="228600"/>
            <a:chOff x="2976" y="1392"/>
            <a:chExt cx="1728" cy="144"/>
          </a:xfrm>
        </p:grpSpPr>
        <p:sp>
          <p:nvSpPr>
            <p:cNvPr id="40979" name="Rectangle 47"/>
            <p:cNvSpPr>
              <a:spLocks noChangeArrowheads="1"/>
            </p:cNvSpPr>
            <p:nvPr/>
          </p:nvSpPr>
          <p:spPr bwMode="auto">
            <a:xfrm>
              <a:off x="297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0" name="Rectangle 48"/>
            <p:cNvSpPr>
              <a:spLocks noChangeArrowheads="1"/>
            </p:cNvSpPr>
            <p:nvPr/>
          </p:nvSpPr>
          <p:spPr bwMode="auto">
            <a:xfrm>
              <a:off x="312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1" name="Rectangle 49"/>
            <p:cNvSpPr>
              <a:spLocks noChangeArrowheads="1"/>
            </p:cNvSpPr>
            <p:nvPr/>
          </p:nvSpPr>
          <p:spPr bwMode="auto">
            <a:xfrm>
              <a:off x="3264"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2" name="Rectangle 50"/>
            <p:cNvSpPr>
              <a:spLocks noChangeArrowheads="1"/>
            </p:cNvSpPr>
            <p:nvPr/>
          </p:nvSpPr>
          <p:spPr bwMode="auto">
            <a:xfrm>
              <a:off x="4272"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3" name="Rectangle 51"/>
            <p:cNvSpPr>
              <a:spLocks noChangeArrowheads="1"/>
            </p:cNvSpPr>
            <p:nvPr/>
          </p:nvSpPr>
          <p:spPr bwMode="auto">
            <a:xfrm>
              <a:off x="4416"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4" name="Rectangle 52"/>
            <p:cNvSpPr>
              <a:spLocks noChangeArrowheads="1"/>
            </p:cNvSpPr>
            <p:nvPr/>
          </p:nvSpPr>
          <p:spPr bwMode="auto">
            <a:xfrm>
              <a:off x="4560" y="1392"/>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40985" name="Rectangle 53"/>
            <p:cNvSpPr>
              <a:spLocks noChangeArrowheads="1"/>
            </p:cNvSpPr>
            <p:nvPr/>
          </p:nvSpPr>
          <p:spPr bwMode="auto">
            <a:xfrm>
              <a:off x="3408" y="1392"/>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 • •</a:t>
              </a:r>
            </a:p>
          </p:txBody>
        </p:sp>
      </p:grpSp>
      <p:sp>
        <p:nvSpPr>
          <p:cNvPr id="64" name="Rectangle 5"/>
          <p:cNvSpPr/>
          <p:nvPr/>
        </p:nvSpPr>
        <p:spPr bwMode="auto">
          <a:xfrm>
            <a:off x="7430830" y="5350589"/>
            <a:ext cx="1220847"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-43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65" name="Line 6"/>
          <p:cNvSpPr>
            <a:spLocks noChangeShapeType="1"/>
          </p:cNvSpPr>
          <p:nvPr/>
        </p:nvSpPr>
        <p:spPr bwMode="auto">
          <a:xfrm>
            <a:off x="7507030" y="6036389"/>
            <a:ext cx="106547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6" name="Rectangle 13"/>
          <p:cNvSpPr/>
          <p:nvPr/>
        </p:nvSpPr>
        <p:spPr bwMode="auto">
          <a:xfrm>
            <a:off x="7430830" y="6007020"/>
            <a:ext cx="1221022"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989</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7" name="Rectangle 13"/>
          <p:cNvSpPr/>
          <p:nvPr/>
        </p:nvSpPr>
        <p:spPr bwMode="auto">
          <a:xfrm>
            <a:off x="7430830" y="6371431"/>
            <a:ext cx="1220847"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-35</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8" name="Line 6"/>
          <p:cNvSpPr>
            <a:spLocks noChangeShapeType="1"/>
          </p:cNvSpPr>
          <p:nvPr/>
        </p:nvSpPr>
        <p:spPr bwMode="auto">
          <a:xfrm>
            <a:off x="7507030" y="6376511"/>
            <a:ext cx="106547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9" name="Rectangle 5"/>
          <p:cNvSpPr/>
          <p:nvPr/>
        </p:nvSpPr>
        <p:spPr bwMode="auto">
          <a:xfrm>
            <a:off x="2895600" y="5350589"/>
            <a:ext cx="3221395"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70" name="Line 6"/>
          <p:cNvSpPr>
            <a:spLocks noChangeShapeType="1"/>
          </p:cNvSpPr>
          <p:nvPr/>
        </p:nvSpPr>
        <p:spPr bwMode="auto">
          <a:xfrm>
            <a:off x="2925483" y="6036389"/>
            <a:ext cx="3094317"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1" name="Rectangle 13"/>
          <p:cNvSpPr/>
          <p:nvPr/>
        </p:nvSpPr>
        <p:spPr bwMode="auto">
          <a:xfrm>
            <a:off x="2895600" y="6007020"/>
            <a:ext cx="3221896" cy="410369"/>
          </a:xfrm>
          <a:prstGeom prst="rect">
            <a:avLst/>
          </a:prstGeom>
          <a:noFill/>
          <a:ln w="25400">
            <a:noFill/>
            <a:miter lim="800000"/>
          </a:ln>
        </p:spPr>
        <p:txBody>
          <a:bodyPr wrap="none" lIns="50800" tIns="50800" bIns="50800">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0000 0011 1101 1101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2" name="Rectangle 13"/>
          <p:cNvSpPr/>
          <p:nvPr/>
        </p:nvSpPr>
        <p:spPr bwMode="auto">
          <a:xfrm>
            <a:off x="2895600" y="6371431"/>
            <a:ext cx="3221395"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1101 1101</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3" name="Line 6"/>
          <p:cNvSpPr>
            <a:spLocks noChangeShapeType="1"/>
          </p:cNvSpPr>
          <p:nvPr/>
        </p:nvSpPr>
        <p:spPr bwMode="auto">
          <a:xfrm>
            <a:off x="2925484" y="6376511"/>
            <a:ext cx="309431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4" name="Rectangle 5"/>
          <p:cNvSpPr/>
          <p:nvPr/>
        </p:nvSpPr>
        <p:spPr bwMode="auto">
          <a:xfrm>
            <a:off x="6351193" y="5350589"/>
            <a:ext cx="913070" cy="718145"/>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a:solidFill>
                  <a:srgbClr val="000066"/>
                </a:solidFill>
                <a:latin typeface="Courier New Bold" charset="0"/>
                <a:ea typeface="Courier New Bold" charset="0"/>
                <a:cs typeface="Courier New Bold" charset="0"/>
                <a:sym typeface="Courier New Bold" charset="0"/>
              </a:rPr>
              <a:t>*</a:t>
            </a:r>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75" name="Line 6"/>
          <p:cNvSpPr>
            <a:spLocks noChangeShapeType="1"/>
          </p:cNvSpPr>
          <p:nvPr/>
        </p:nvSpPr>
        <p:spPr bwMode="auto">
          <a:xfrm>
            <a:off x="6427393" y="6036389"/>
            <a:ext cx="73540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6" name="Rectangle 13"/>
          <p:cNvSpPr/>
          <p:nvPr/>
        </p:nvSpPr>
        <p:spPr bwMode="auto">
          <a:xfrm>
            <a:off x="6351193" y="6007020"/>
            <a:ext cx="913196"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03DD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7" name="Rectangle 13"/>
          <p:cNvSpPr/>
          <p:nvPr/>
        </p:nvSpPr>
        <p:spPr bwMode="auto">
          <a:xfrm>
            <a:off x="6351193" y="6371431"/>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DD</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78" name="Line 6"/>
          <p:cNvSpPr>
            <a:spLocks noChangeShapeType="1"/>
          </p:cNvSpPr>
          <p:nvPr/>
        </p:nvSpPr>
        <p:spPr bwMode="auto">
          <a:xfrm>
            <a:off x="6427392" y="6376511"/>
            <a:ext cx="735407"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animBg="1"/>
      <p:bldP spid="66" grpId="0"/>
      <p:bldP spid="67" grpId="0"/>
      <p:bldP spid="68" grpId="0" animBg="1"/>
      <p:bldP spid="69" grpId="0"/>
      <p:bldP spid="70" grpId="0" animBg="1"/>
      <p:bldP spid="71" grpId="0"/>
      <p:bldP spid="72" grpId="0"/>
      <p:bldP spid="73" grpId="0" animBg="1"/>
      <p:bldP spid="74" grpId="0"/>
      <p:bldP spid="75" grpId="0" animBg="1"/>
      <p:bldP spid="76" grpId="0"/>
      <p:bldP spid="77" grpId="0"/>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57200" y="24130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整数的乘运算 </a:t>
            </a:r>
          </a:p>
        </p:txBody>
      </p:sp>
      <p:sp>
        <p:nvSpPr>
          <p:cNvPr id="12" name="Rectangle 3"/>
          <p:cNvSpPr txBox="1">
            <a:spLocks noChangeArrowheads="1"/>
          </p:cNvSpPr>
          <p:nvPr/>
        </p:nvSpPr>
        <p:spPr bwMode="auto">
          <a:xfrm>
            <a:off x="476250" y="962025"/>
            <a:ext cx="82296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200" kern="0" smtClean="0">
                <a:latin typeface="微软雅黑" panose="020B0503020204020204" charset="-122"/>
                <a:ea typeface="微软雅黑" panose="020B0503020204020204" charset="-122"/>
              </a:rPr>
              <a:t>高级语言中两个</a:t>
            </a:r>
            <a:r>
              <a:rPr lang="en-US" altLang="zh-CN" sz="2200" kern="0" smtClean="0">
                <a:latin typeface="微软雅黑" panose="020B0503020204020204" charset="-122"/>
                <a:ea typeface="微软雅黑" panose="020B0503020204020204" charset="-122"/>
              </a:rPr>
              <a:t>n</a:t>
            </a:r>
            <a:r>
              <a:rPr lang="zh-CN" altLang="en-US" sz="2200" kern="0" smtClean="0">
                <a:latin typeface="微软雅黑" panose="020B0503020204020204" charset="-122"/>
                <a:ea typeface="微软雅黑" panose="020B0503020204020204" charset="-122"/>
              </a:rPr>
              <a:t>位整数相乘得到的结果通常也是一个</a:t>
            </a:r>
            <a:r>
              <a:rPr lang="en-US" altLang="zh-CN" sz="2200" kern="0" smtClean="0">
                <a:latin typeface="微软雅黑" panose="020B0503020204020204" charset="-122"/>
                <a:ea typeface="微软雅黑" panose="020B0503020204020204" charset="-122"/>
              </a:rPr>
              <a:t>n</a:t>
            </a:r>
            <a:r>
              <a:rPr lang="zh-CN" altLang="en-US" sz="2200" kern="0" smtClean="0">
                <a:latin typeface="微软雅黑" panose="020B0503020204020204" charset="-122"/>
                <a:ea typeface="微软雅黑" panose="020B0503020204020204" charset="-122"/>
              </a:rPr>
              <a:t>位整数，也即结果只取</a:t>
            </a:r>
            <a:r>
              <a:rPr lang="en-US" altLang="zh-CN" sz="2200" kern="0" smtClean="0">
                <a:latin typeface="微软雅黑" panose="020B0503020204020204" charset="-122"/>
                <a:ea typeface="微软雅黑" panose="020B0503020204020204" charset="-122"/>
              </a:rPr>
              <a:t>2n</a:t>
            </a:r>
            <a:r>
              <a:rPr lang="zh-CN" altLang="en-US" sz="2200" kern="0" smtClean="0">
                <a:latin typeface="微软雅黑" panose="020B0503020204020204" charset="-122"/>
                <a:ea typeface="微软雅黑" panose="020B0503020204020204" charset="-122"/>
              </a:rPr>
              <a:t>位乘积中的低</a:t>
            </a:r>
            <a:r>
              <a:rPr lang="en-US" altLang="zh-CN" sz="2200" kern="0" smtClean="0">
                <a:latin typeface="微软雅黑" panose="020B0503020204020204" charset="-122"/>
                <a:ea typeface="微软雅黑" panose="020B0503020204020204" charset="-122"/>
              </a:rPr>
              <a:t>n</a:t>
            </a:r>
            <a:r>
              <a:rPr lang="zh-CN" altLang="en-US" sz="2200" kern="0" smtClean="0">
                <a:latin typeface="微软雅黑" panose="020B0503020204020204" charset="-122"/>
                <a:ea typeface="微软雅黑" panose="020B0503020204020204" charset="-122"/>
              </a:rPr>
              <a:t>位。</a:t>
            </a:r>
          </a:p>
          <a:p>
            <a:r>
              <a:rPr lang="zh-CN" altLang="en-US" sz="2200" kern="0" smtClean="0">
                <a:latin typeface="微软雅黑" panose="020B0503020204020204" charset="-122"/>
                <a:ea typeface="微软雅黑" panose="020B0503020204020204" charset="-122"/>
              </a:rPr>
              <a:t>例如，在</a:t>
            </a:r>
            <a:r>
              <a:rPr lang="en-US" altLang="zh-CN" sz="2200" kern="0" smtClean="0">
                <a:latin typeface="微软雅黑" panose="020B0503020204020204" charset="-122"/>
                <a:ea typeface="微软雅黑" panose="020B0503020204020204" charset="-122"/>
              </a:rPr>
              <a:t>C</a:t>
            </a:r>
            <a:r>
              <a:rPr lang="zh-CN" altLang="en-US" sz="2200" kern="0" smtClean="0">
                <a:latin typeface="微软雅黑" panose="020B0503020204020204" charset="-122"/>
                <a:ea typeface="微软雅黑" panose="020B0503020204020204" charset="-122"/>
              </a:rPr>
              <a:t>语言中，参加运算的两个操作数的类型和结果的类型必须一致，如果不一致则会先转换为一致的数据类型再进行计算。</a:t>
            </a:r>
          </a:p>
        </p:txBody>
      </p:sp>
      <p:sp>
        <p:nvSpPr>
          <p:cNvPr id="14" name="Rectangle 6"/>
          <p:cNvSpPr>
            <a:spLocks noChangeArrowheads="1"/>
          </p:cNvSpPr>
          <p:nvPr/>
        </p:nvSpPr>
        <p:spPr bwMode="auto">
          <a:xfrm>
            <a:off x="971550" y="3449638"/>
            <a:ext cx="1157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x</a:t>
            </a:r>
            <a:r>
              <a:rPr kumimoji="0" lang="en-US" altLang="zh-CN" sz="1800" b="0" i="0" u="none" strike="noStrike" kern="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rPr>
              <a:t>2</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a:t>
            </a:r>
            <a:r>
              <a:rPr kumimoji="0" lang="en-US" altLang="zh-CN"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0?</a:t>
            </a: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Text Box 7"/>
          <p:cNvSpPr txBox="1">
            <a:spLocks noChangeArrowheads="1"/>
          </p:cNvSpPr>
          <p:nvPr/>
        </p:nvSpPr>
        <p:spPr bwMode="auto">
          <a:xfrm>
            <a:off x="2366963" y="3346450"/>
            <a:ext cx="1800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smtClean="0">
                <a:solidFill>
                  <a:srgbClr val="FF0000"/>
                </a:solidFill>
                <a:ea typeface="微软雅黑" panose="020B0503020204020204" charset="-122"/>
              </a:rPr>
              <a:t>对于带符号整数，不一定！</a:t>
            </a:r>
          </a:p>
        </p:txBody>
      </p:sp>
      <p:sp>
        <p:nvSpPr>
          <p:cNvPr id="16" name="Text Box 9"/>
          <p:cNvSpPr txBox="1">
            <a:spLocks noChangeArrowheads="1"/>
          </p:cNvSpPr>
          <p:nvPr/>
        </p:nvSpPr>
        <p:spPr bwMode="auto">
          <a:xfrm>
            <a:off x="4302125" y="3527425"/>
            <a:ext cx="3870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00" smtClean="0">
                <a:solidFill>
                  <a:srgbClr val="000000"/>
                </a:solidFill>
                <a:latin typeface="微软雅黑" panose="020B0503020204020204" charset="-122"/>
                <a:ea typeface="微软雅黑" panose="020B0503020204020204" charset="-122"/>
              </a:rPr>
              <a:t>例如，当</a:t>
            </a:r>
            <a:r>
              <a:rPr lang="en-US" altLang="zh-CN" sz="2200" smtClean="0">
                <a:solidFill>
                  <a:srgbClr val="000000"/>
                </a:solidFill>
                <a:latin typeface="微软雅黑" panose="020B0503020204020204" charset="-122"/>
                <a:ea typeface="微软雅黑" panose="020B0503020204020204" charset="-122"/>
              </a:rPr>
              <a:t>n=4</a:t>
            </a:r>
            <a:r>
              <a:rPr lang="zh-CN" altLang="en-US" sz="2200" smtClean="0">
                <a:solidFill>
                  <a:srgbClr val="000000"/>
                </a:solidFill>
                <a:latin typeface="微软雅黑" panose="020B0503020204020204" charset="-122"/>
                <a:ea typeface="微软雅黑" panose="020B0503020204020204" charset="-122"/>
              </a:rPr>
              <a:t>时</a:t>
            </a:r>
            <a:r>
              <a:rPr lang="en-US" altLang="zh-CN" sz="2200" smtClean="0">
                <a:solidFill>
                  <a:srgbClr val="000000"/>
                </a:solidFill>
                <a:latin typeface="微软雅黑" panose="020B0503020204020204" charset="-122"/>
                <a:ea typeface="微软雅黑" panose="020B0503020204020204" charset="-122"/>
              </a:rPr>
              <a:t>, 5</a:t>
            </a:r>
            <a:r>
              <a:rPr lang="en-US" altLang="zh-CN" sz="2200" baseline="30000" smtClean="0">
                <a:solidFill>
                  <a:srgbClr val="000000"/>
                </a:solidFill>
                <a:latin typeface="微软雅黑" panose="020B0503020204020204" charset="-122"/>
                <a:ea typeface="微软雅黑" panose="020B0503020204020204" charset="-122"/>
              </a:rPr>
              <a:t>2</a:t>
            </a:r>
            <a:r>
              <a:rPr lang="en-US" altLang="zh-CN" sz="2200" smtClean="0">
                <a:solidFill>
                  <a:srgbClr val="000000"/>
                </a:solidFill>
                <a:latin typeface="微软雅黑" panose="020B0503020204020204" charset="-122"/>
                <a:ea typeface="微软雅黑" panose="020B0503020204020204" charset="-122"/>
              </a:rPr>
              <a:t>=-7&lt;0!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52535" y="25811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整数的乘运算</a:t>
            </a:r>
          </a:p>
        </p:txBody>
      </p:sp>
      <p:sp>
        <p:nvSpPr>
          <p:cNvPr id="12" name="Rectangle 3"/>
          <p:cNvSpPr txBox="1">
            <a:spLocks noChangeArrowheads="1"/>
          </p:cNvSpPr>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10000"/>
              </a:spcBef>
            </a:pPr>
            <a:r>
              <a:rPr lang="en-US" altLang="zh-CN" sz="2000" kern="0" smtClean="0">
                <a:latin typeface="微软雅黑" panose="020B0503020204020204" charset="-122"/>
                <a:ea typeface="微软雅黑" panose="020B0503020204020204" charset="-122"/>
              </a:rPr>
              <a:t>X</a:t>
            </a:r>
            <a:r>
              <a:rPr lang="pt-BR" altLang="zh-CN" kern="0" smtClean="0">
                <a:ea typeface="微软雅黑" panose="020B0503020204020204" charset="-122"/>
              </a:rPr>
              <a:t>×</a:t>
            </a:r>
            <a:r>
              <a:rPr lang="en-US" altLang="zh-CN" sz="2000" kern="0" smtClean="0">
                <a:latin typeface="微软雅黑" panose="020B0503020204020204" charset="-122"/>
                <a:ea typeface="微软雅黑" panose="020B0503020204020204" charset="-122"/>
              </a:rPr>
              <a:t>Y</a:t>
            </a:r>
            <a:r>
              <a:rPr lang="zh-CN" altLang="en-US" sz="2000" kern="0" smtClean="0">
                <a:latin typeface="微软雅黑" panose="020B0503020204020204" charset="-122"/>
                <a:ea typeface="微软雅黑" panose="020B0503020204020204" charset="-122"/>
              </a:rPr>
              <a:t>的高</a:t>
            </a:r>
            <a:r>
              <a:rPr lang="en-US" altLang="zh-CN" sz="2000" kern="0" smtClean="0">
                <a:latin typeface="微软雅黑" panose="020B0503020204020204" charset="-122"/>
                <a:ea typeface="微软雅黑" panose="020B0503020204020204" charset="-122"/>
              </a:rPr>
              <a:t>n</a:t>
            </a:r>
            <a:r>
              <a:rPr lang="zh-CN" altLang="en-US" sz="2000" kern="0" smtClean="0">
                <a:latin typeface="微软雅黑" panose="020B0503020204020204" charset="-122"/>
                <a:ea typeface="微软雅黑" panose="020B0503020204020204" charset="-122"/>
              </a:rPr>
              <a:t>位可以用来判断溢出，规则如下：</a:t>
            </a:r>
          </a:p>
          <a:p>
            <a:pPr lvl="1">
              <a:lnSpc>
                <a:spcPct val="100000"/>
              </a:lnSpc>
              <a:spcBef>
                <a:spcPct val="10000"/>
              </a:spcBef>
            </a:pPr>
            <a:r>
              <a:rPr lang="zh-CN" altLang="en-US" kern="0" smtClean="0">
                <a:latin typeface="微软雅黑" panose="020B0503020204020204" charset="-122"/>
                <a:ea typeface="微软雅黑" panose="020B0503020204020204" charset="-122"/>
              </a:rPr>
              <a:t>无符号：若高</a:t>
            </a:r>
            <a:r>
              <a:rPr lang="en-US" altLang="zh-CN" kern="0" smtClean="0">
                <a:latin typeface="微软雅黑" panose="020B0503020204020204" charset="-122"/>
                <a:ea typeface="微软雅黑" panose="020B0503020204020204" charset="-122"/>
              </a:rPr>
              <a:t>n</a:t>
            </a:r>
            <a:r>
              <a:rPr lang="zh-CN" altLang="en-US" kern="0" smtClean="0">
                <a:latin typeface="微软雅黑" panose="020B0503020204020204" charset="-122"/>
                <a:ea typeface="微软雅黑" panose="020B0503020204020204" charset="-122"/>
              </a:rPr>
              <a:t>位全</a:t>
            </a:r>
            <a:r>
              <a:rPr lang="en-US" altLang="zh-CN" kern="0" smtClean="0">
                <a:latin typeface="微软雅黑" panose="020B0503020204020204" charset="-122"/>
                <a:ea typeface="微软雅黑" panose="020B0503020204020204" charset="-122"/>
              </a:rPr>
              <a:t>0</a:t>
            </a:r>
            <a:r>
              <a:rPr lang="zh-CN" altLang="en-US" kern="0" smtClean="0">
                <a:latin typeface="微软雅黑" panose="020B0503020204020204" charset="-122"/>
                <a:ea typeface="微软雅黑" panose="020B0503020204020204" charset="-122"/>
              </a:rPr>
              <a:t>，则不溢出，否则溢出</a:t>
            </a:r>
          </a:p>
          <a:p>
            <a:pPr lvl="1">
              <a:lnSpc>
                <a:spcPct val="100000"/>
              </a:lnSpc>
              <a:spcBef>
                <a:spcPct val="10000"/>
              </a:spcBef>
            </a:pPr>
            <a:r>
              <a:rPr lang="zh-CN" altLang="en-US" kern="0" smtClean="0">
                <a:latin typeface="微软雅黑" panose="020B0503020204020204" charset="-122"/>
                <a:ea typeface="微软雅黑" panose="020B0503020204020204" charset="-122"/>
              </a:rPr>
              <a:t>带符号：若高</a:t>
            </a:r>
            <a:r>
              <a:rPr lang="en-US" altLang="zh-CN" kern="0" smtClean="0">
                <a:latin typeface="微软雅黑" panose="020B0503020204020204" charset="-122"/>
                <a:ea typeface="微软雅黑" panose="020B0503020204020204" charset="-122"/>
              </a:rPr>
              <a:t>n</a:t>
            </a:r>
            <a:r>
              <a:rPr lang="zh-CN" altLang="en-US" kern="0" smtClean="0">
                <a:latin typeface="微软雅黑" panose="020B0503020204020204" charset="-122"/>
                <a:ea typeface="微软雅黑" panose="020B0503020204020204" charset="-122"/>
              </a:rPr>
              <a:t>位全</a:t>
            </a:r>
            <a:r>
              <a:rPr lang="en-US" altLang="zh-CN" kern="0" smtClean="0">
                <a:latin typeface="微软雅黑" panose="020B0503020204020204" charset="-122"/>
                <a:ea typeface="微软雅黑" panose="020B0503020204020204" charset="-122"/>
              </a:rPr>
              <a:t>0</a:t>
            </a:r>
            <a:r>
              <a:rPr lang="zh-CN" altLang="en-US" kern="0" smtClean="0">
                <a:latin typeface="微软雅黑" panose="020B0503020204020204" charset="-122"/>
                <a:ea typeface="微软雅黑" panose="020B0503020204020204" charset="-122"/>
              </a:rPr>
              <a:t>或全</a:t>
            </a:r>
            <a:r>
              <a:rPr lang="en-US" altLang="zh-CN" kern="0" smtClean="0">
                <a:latin typeface="微软雅黑" panose="020B0503020204020204" charset="-122"/>
                <a:ea typeface="微软雅黑" panose="020B0503020204020204" charset="-122"/>
              </a:rPr>
              <a:t>1</a:t>
            </a:r>
            <a:r>
              <a:rPr lang="zh-CN" altLang="en-US" kern="0" smtClean="0">
                <a:latin typeface="微软雅黑" panose="020B0503020204020204" charset="-122"/>
                <a:ea typeface="微软雅黑" panose="020B0503020204020204" charset="-122"/>
              </a:rPr>
              <a:t>且等于低</a:t>
            </a:r>
            <a:r>
              <a:rPr lang="en-US" altLang="zh-CN" kern="0" smtClean="0">
                <a:latin typeface="微软雅黑" panose="020B0503020204020204" charset="-122"/>
                <a:ea typeface="微软雅黑" panose="020B0503020204020204" charset="-122"/>
              </a:rPr>
              <a:t>n</a:t>
            </a:r>
            <a:r>
              <a:rPr lang="zh-CN" altLang="en-US" kern="0" smtClean="0">
                <a:latin typeface="微软雅黑" panose="020B0503020204020204" charset="-122"/>
                <a:ea typeface="微软雅黑" panose="020B0503020204020204" charset="-122"/>
              </a:rPr>
              <a:t>位的最高位，则不溢出。</a:t>
            </a: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2079625"/>
            <a:ext cx="8551862"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7"/>
          <p:cNvSpPr>
            <a:spLocks noChangeArrowheads="1"/>
          </p:cNvSpPr>
          <p:nvPr/>
        </p:nvSpPr>
        <p:spPr bwMode="auto">
          <a:xfrm>
            <a:off x="341313" y="4554538"/>
            <a:ext cx="8505825" cy="944562"/>
          </a:xfrm>
          <a:prstGeom prst="rect">
            <a:avLst/>
          </a:prstGeom>
          <a:solidFill>
            <a:srgbClr val="FF0000">
              <a:alpha val="23137"/>
            </a:srgbClr>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Rectangle 9"/>
          <p:cNvSpPr>
            <a:spLocks noChangeArrowheads="1"/>
          </p:cNvSpPr>
          <p:nvPr/>
        </p:nvSpPr>
        <p:spPr bwMode="auto">
          <a:xfrm>
            <a:off x="341313" y="2619375"/>
            <a:ext cx="8505825" cy="944563"/>
          </a:xfrm>
          <a:prstGeom prst="rect">
            <a:avLst/>
          </a:prstGeom>
          <a:solidFill>
            <a:srgbClr val="BBE0E3">
              <a:alpha val="34901"/>
            </a:srgbClr>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Line 10"/>
          <p:cNvSpPr>
            <a:spLocks noChangeShapeType="1"/>
          </p:cNvSpPr>
          <p:nvPr/>
        </p:nvSpPr>
        <p:spPr bwMode="auto">
          <a:xfrm>
            <a:off x="5381625" y="6399213"/>
            <a:ext cx="539750" cy="0"/>
          </a:xfrm>
          <a:prstGeom prst="line">
            <a:avLst/>
          </a:prstGeom>
          <a:noFill/>
          <a:ln w="57150">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sp>
        <p:nvSpPr>
          <p:cNvPr id="17" name="Line 11"/>
          <p:cNvSpPr>
            <a:spLocks noChangeShapeType="1"/>
          </p:cNvSpPr>
          <p:nvPr/>
        </p:nvSpPr>
        <p:spPr bwMode="auto">
          <a:xfrm>
            <a:off x="5381625" y="5454650"/>
            <a:ext cx="539750" cy="0"/>
          </a:xfrm>
          <a:prstGeom prst="line">
            <a:avLst/>
          </a:prstGeom>
          <a:noFill/>
          <a:ln w="57150">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42887"/>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整数的乘运算</a:t>
            </a:r>
          </a:p>
        </p:txBody>
      </p:sp>
      <p:sp>
        <p:nvSpPr>
          <p:cNvPr id="7" name="Rectangle 3"/>
          <p:cNvSpPr txBox="1">
            <a:spLocks noChangeArrowheads="1"/>
          </p:cNvSpPr>
          <p:nvPr/>
        </p:nvSpPr>
        <p:spPr bwMode="auto">
          <a:xfrm>
            <a:off x="296863" y="873125"/>
            <a:ext cx="840105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200" kern="0" smtClean="0">
                <a:latin typeface="微软雅黑" panose="020B0503020204020204" charset="-122"/>
                <a:ea typeface="微软雅黑" panose="020B0503020204020204" charset="-122"/>
              </a:rPr>
              <a:t>通常硬件不判断乘法是否溢出，而是保留</a:t>
            </a:r>
            <a:r>
              <a:rPr lang="en-US" altLang="zh-CN" sz="2200" kern="0" smtClean="0">
                <a:latin typeface="微软雅黑" panose="020B0503020204020204" charset="-122"/>
                <a:ea typeface="微软雅黑" panose="020B0503020204020204" charset="-122"/>
              </a:rPr>
              <a:t>2n</a:t>
            </a:r>
            <a:r>
              <a:rPr lang="zh-CN" altLang="en-US" sz="2200" kern="0" smtClean="0">
                <a:latin typeface="微软雅黑" panose="020B0503020204020204" charset="-122"/>
                <a:ea typeface="微软雅黑" panose="020B0503020204020204" charset="-122"/>
              </a:rPr>
              <a:t>位乘积</a:t>
            </a:r>
          </a:p>
          <a:p>
            <a:r>
              <a:rPr lang="zh-CN" altLang="en-US" sz="2200" kern="0" smtClean="0">
                <a:latin typeface="微软雅黑" panose="020B0503020204020204" charset="-122"/>
                <a:ea typeface="微软雅黑" panose="020B0503020204020204" charset="-122"/>
              </a:rPr>
              <a:t>分无符号数乘指令和带符号整数乘指令</a:t>
            </a:r>
          </a:p>
          <a:p>
            <a:r>
              <a:rPr lang="zh-CN" altLang="en-US" sz="2200" kern="0" smtClean="0">
                <a:latin typeface="微软雅黑" panose="020B0503020204020204" charset="-122"/>
                <a:ea typeface="微软雅黑" panose="020B0503020204020204" charset="-122"/>
              </a:rPr>
              <a:t>乘法指令无法得到溢出标志或无法自动判断是否溢出，如果程序本身不采用防止溢出的措施，而且编译器也不生成相应的用于溢出处理的代码的话，就会发生一些由于整数溢出而带来的问题。</a:t>
            </a:r>
          </a:p>
          <a:p>
            <a:r>
              <a:rPr lang="zh-CN" altLang="en-US" sz="2200" kern="0" smtClean="0">
                <a:latin typeface="微软雅黑" panose="020B0503020204020204" charset="-122"/>
                <a:ea typeface="微软雅黑" panose="020B0503020204020204" charset="-122"/>
              </a:rPr>
              <a:t>乘法指令的操作数长度为</a:t>
            </a:r>
            <a:r>
              <a:rPr lang="en-US" altLang="zh-CN" sz="2200" kern="0" smtClean="0">
                <a:latin typeface="微软雅黑" panose="020B0503020204020204" charset="-122"/>
                <a:ea typeface="微软雅黑" panose="020B0503020204020204" charset="-122"/>
              </a:rPr>
              <a:t>n,</a:t>
            </a:r>
            <a:r>
              <a:rPr lang="zh-CN" altLang="en-US" sz="2200" kern="0" smtClean="0">
                <a:latin typeface="微软雅黑" panose="020B0503020204020204" charset="-122"/>
                <a:ea typeface="微软雅黑" panose="020B0503020204020204" charset="-122"/>
              </a:rPr>
              <a:t>而乘积长度为</a:t>
            </a:r>
            <a:r>
              <a:rPr lang="en-US" altLang="zh-CN" sz="2200" kern="0" smtClean="0">
                <a:latin typeface="微软雅黑" panose="020B0503020204020204" charset="-122"/>
                <a:ea typeface="微软雅黑" panose="020B0503020204020204" charset="-122"/>
              </a:rPr>
              <a:t>2n</a:t>
            </a:r>
            <a:r>
              <a:rPr lang="zh-CN" altLang="en-US" sz="2200" kern="0" smtClean="0">
                <a:latin typeface="微软雅黑" panose="020B0503020204020204" charset="-122"/>
                <a:ea typeface="微软雅黑" panose="020B0503020204020204" charset="-122"/>
              </a:rPr>
              <a:t>，例如：</a:t>
            </a:r>
          </a:p>
          <a:p>
            <a:pPr lvl="1"/>
            <a:r>
              <a:rPr lang="en-US" altLang="zh-CN" sz="2200" kern="0" smtClean="0">
                <a:latin typeface="微软雅黑" panose="020B0503020204020204" charset="-122"/>
                <a:ea typeface="微软雅黑" panose="020B0503020204020204" charset="-122"/>
              </a:rPr>
              <a:t>IA-32</a:t>
            </a:r>
            <a:r>
              <a:rPr lang="zh-CN" altLang="en-US" sz="2200" kern="0" smtClean="0">
                <a:latin typeface="微软雅黑" panose="020B0503020204020204" charset="-122"/>
                <a:ea typeface="微软雅黑" panose="020B0503020204020204" charset="-122"/>
              </a:rPr>
              <a:t>中，若指令只给出一个操作数</a:t>
            </a:r>
            <a:r>
              <a:rPr lang="en-US" altLang="zh-CN" sz="2200" kern="0" smtClean="0">
                <a:latin typeface="微软雅黑" panose="020B0503020204020204" charset="-122"/>
                <a:ea typeface="微软雅黑" panose="020B0503020204020204" charset="-122"/>
              </a:rPr>
              <a:t>SRC</a:t>
            </a:r>
            <a:r>
              <a:rPr lang="zh-CN" altLang="en-US" sz="2200" kern="0" smtClean="0">
                <a:latin typeface="微软雅黑" panose="020B0503020204020204" charset="-122"/>
                <a:ea typeface="微软雅黑" panose="020B0503020204020204" charset="-122"/>
              </a:rPr>
              <a:t>，则另一个源操作数隐含在累加器</a:t>
            </a:r>
            <a:r>
              <a:rPr lang="en-US" altLang="zh-CN" sz="2200" kern="0" smtClean="0">
                <a:latin typeface="微软雅黑" panose="020B0503020204020204" charset="-122"/>
                <a:ea typeface="微软雅黑" panose="020B0503020204020204" charset="-122"/>
              </a:rPr>
              <a:t>AL/AX/EAX</a:t>
            </a:r>
            <a:r>
              <a:rPr lang="zh-CN" altLang="en-US" sz="2200" kern="0" smtClean="0">
                <a:latin typeface="微软雅黑" panose="020B0503020204020204" charset="-122"/>
                <a:ea typeface="微软雅黑" panose="020B0503020204020204" charset="-122"/>
              </a:rPr>
              <a:t>中，将</a:t>
            </a:r>
            <a:r>
              <a:rPr lang="en-US" altLang="zh-CN" sz="2200" kern="0" smtClean="0">
                <a:latin typeface="微软雅黑" panose="020B0503020204020204" charset="-122"/>
                <a:ea typeface="微软雅黑" panose="020B0503020204020204" charset="-122"/>
              </a:rPr>
              <a:t>SRC</a:t>
            </a:r>
            <a:r>
              <a:rPr lang="zh-CN" altLang="en-US" sz="2200" kern="0" smtClean="0">
                <a:latin typeface="微软雅黑" panose="020B0503020204020204" charset="-122"/>
                <a:ea typeface="微软雅黑" panose="020B0503020204020204" charset="-122"/>
              </a:rPr>
              <a:t>和累加器内容相乘，结果存放在</a:t>
            </a:r>
            <a:r>
              <a:rPr lang="en-US" altLang="zh-CN" sz="2200" kern="0" smtClean="0">
                <a:latin typeface="微软雅黑" panose="020B0503020204020204" charset="-122"/>
                <a:ea typeface="微软雅黑" panose="020B0503020204020204" charset="-122"/>
              </a:rPr>
              <a:t>AX</a:t>
            </a:r>
            <a:r>
              <a:rPr lang="zh-CN" altLang="en-US" sz="2200" kern="0" smtClean="0">
                <a:latin typeface="微软雅黑" panose="020B0503020204020204" charset="-122"/>
                <a:ea typeface="微软雅黑" panose="020B0503020204020204" charset="-122"/>
              </a:rPr>
              <a:t>（</a:t>
            </a:r>
            <a:r>
              <a:rPr lang="en-US" altLang="zh-CN" sz="2200" kern="0" smtClean="0">
                <a:latin typeface="微软雅黑" panose="020B0503020204020204" charset="-122"/>
                <a:ea typeface="微软雅黑" panose="020B0503020204020204" charset="-122"/>
              </a:rPr>
              <a:t>16</a:t>
            </a:r>
            <a:r>
              <a:rPr lang="zh-CN" altLang="en-US" sz="2200" kern="0" smtClean="0">
                <a:latin typeface="微软雅黑" panose="020B0503020204020204" charset="-122"/>
                <a:ea typeface="微软雅黑" panose="020B0503020204020204" charset="-122"/>
              </a:rPr>
              <a:t>位时）或</a:t>
            </a:r>
            <a:r>
              <a:rPr lang="en-US" altLang="zh-CN" sz="2200" kern="0" smtClean="0">
                <a:latin typeface="微软雅黑" panose="020B0503020204020204" charset="-122"/>
                <a:ea typeface="微软雅黑" panose="020B0503020204020204" charset="-122"/>
              </a:rPr>
              <a:t>DX-AX</a:t>
            </a:r>
            <a:r>
              <a:rPr lang="zh-CN" altLang="en-US" sz="2200" kern="0" smtClean="0">
                <a:latin typeface="微软雅黑" panose="020B0503020204020204" charset="-122"/>
                <a:ea typeface="微软雅黑" panose="020B0503020204020204" charset="-122"/>
              </a:rPr>
              <a:t>（</a:t>
            </a:r>
            <a:r>
              <a:rPr lang="en-US" altLang="zh-CN" sz="2200" kern="0" smtClean="0">
                <a:latin typeface="微软雅黑" panose="020B0503020204020204" charset="-122"/>
                <a:ea typeface="微软雅黑" panose="020B0503020204020204" charset="-122"/>
              </a:rPr>
              <a:t>32</a:t>
            </a:r>
            <a:r>
              <a:rPr lang="zh-CN" altLang="en-US" sz="2200" kern="0" smtClean="0">
                <a:latin typeface="微软雅黑" panose="020B0503020204020204" charset="-122"/>
                <a:ea typeface="微软雅黑" panose="020B0503020204020204" charset="-122"/>
              </a:rPr>
              <a:t>位时）或</a:t>
            </a:r>
            <a:r>
              <a:rPr lang="en-US" altLang="zh-CN" sz="2200" kern="0" smtClean="0">
                <a:latin typeface="微软雅黑" panose="020B0503020204020204" charset="-122"/>
                <a:ea typeface="微软雅黑" panose="020B0503020204020204" charset="-122"/>
              </a:rPr>
              <a:t>EDX-EAX</a:t>
            </a:r>
            <a:r>
              <a:rPr lang="zh-CN" altLang="en-US" sz="2200" kern="0" smtClean="0">
                <a:latin typeface="微软雅黑" panose="020B0503020204020204" charset="-122"/>
                <a:ea typeface="微软雅黑" panose="020B0503020204020204" charset="-122"/>
              </a:rPr>
              <a:t>（</a:t>
            </a:r>
            <a:r>
              <a:rPr lang="en-US" altLang="zh-CN" sz="2200" kern="0" smtClean="0">
                <a:latin typeface="微软雅黑" panose="020B0503020204020204" charset="-122"/>
                <a:ea typeface="微软雅黑" panose="020B0503020204020204" charset="-122"/>
              </a:rPr>
              <a:t>64</a:t>
            </a:r>
            <a:r>
              <a:rPr lang="zh-CN" altLang="en-US" sz="2200" kern="0" smtClean="0">
                <a:latin typeface="微软雅黑" panose="020B0503020204020204" charset="-122"/>
                <a:ea typeface="微软雅黑" panose="020B0503020204020204" charset="-122"/>
              </a:rPr>
              <a:t>位时）中。 </a:t>
            </a:r>
            <a:endParaRPr lang="en-US" altLang="zh-CN" sz="2200" kern="0" smtClean="0">
              <a:latin typeface="微软雅黑" panose="020B0503020204020204" charset="-122"/>
              <a:ea typeface="微软雅黑" panose="020B0503020204020204" charset="-122"/>
            </a:endParaRPr>
          </a:p>
          <a:p>
            <a:pPr lvl="1"/>
            <a:r>
              <a:rPr lang="zh-CN" altLang="en-US" sz="2200" kern="0" smtClean="0">
                <a:latin typeface="微软雅黑" panose="020B0503020204020204" charset="-122"/>
                <a:ea typeface="微软雅黑" panose="020B0503020204020204" charset="-122"/>
              </a:rPr>
              <a:t>在</a:t>
            </a:r>
            <a:r>
              <a:rPr lang="en-US" altLang="zh-CN" sz="2200" kern="0" smtClean="0">
                <a:latin typeface="微软雅黑" panose="020B0503020204020204" charset="-122"/>
                <a:ea typeface="微软雅黑" panose="020B0503020204020204" charset="-122"/>
              </a:rPr>
              <a:t>MIPS</a:t>
            </a:r>
            <a:r>
              <a:rPr lang="zh-CN" altLang="en-US" sz="2200" kern="0" smtClean="0">
                <a:latin typeface="微软雅黑" panose="020B0503020204020204" charset="-122"/>
                <a:ea typeface="微软雅黑" panose="020B0503020204020204" charset="-122"/>
              </a:rPr>
              <a:t>处理器中，带符号整数乘法指令</a:t>
            </a:r>
            <a:r>
              <a:rPr lang="en-US" altLang="zh-CN" sz="2200" kern="0" smtClean="0">
                <a:latin typeface="微软雅黑" panose="020B0503020204020204" charset="-122"/>
                <a:ea typeface="微软雅黑" panose="020B0503020204020204" charset="-122"/>
              </a:rPr>
              <a:t>mult</a:t>
            </a:r>
            <a:r>
              <a:rPr lang="zh-CN" altLang="en-US" sz="2200" kern="0" smtClean="0">
                <a:latin typeface="微软雅黑" panose="020B0503020204020204" charset="-122"/>
                <a:ea typeface="微软雅黑" panose="020B0503020204020204" charset="-122"/>
              </a:rPr>
              <a:t>会将两个</a:t>
            </a:r>
            <a:r>
              <a:rPr lang="en-US" altLang="zh-CN" sz="2200" kern="0" smtClean="0">
                <a:latin typeface="微软雅黑" panose="020B0503020204020204" charset="-122"/>
                <a:ea typeface="微软雅黑" panose="020B0503020204020204" charset="-122"/>
              </a:rPr>
              <a:t>32</a:t>
            </a:r>
            <a:r>
              <a:rPr lang="zh-CN" altLang="en-US" sz="2200" kern="0" smtClean="0">
                <a:latin typeface="微软雅黑" panose="020B0503020204020204" charset="-122"/>
                <a:ea typeface="微软雅黑" panose="020B0503020204020204" charset="-122"/>
              </a:rPr>
              <a:t>位带符号整数相乘得到的</a:t>
            </a:r>
            <a:r>
              <a:rPr lang="en-US" altLang="zh-CN" sz="2200" kern="0" smtClean="0">
                <a:latin typeface="微软雅黑" panose="020B0503020204020204" charset="-122"/>
                <a:ea typeface="微软雅黑" panose="020B0503020204020204" charset="-122"/>
              </a:rPr>
              <a:t>64</a:t>
            </a:r>
            <a:r>
              <a:rPr lang="zh-CN" altLang="en-US" sz="2200" kern="0" smtClean="0">
                <a:latin typeface="微软雅黑" panose="020B0503020204020204" charset="-122"/>
                <a:ea typeface="微软雅黑" panose="020B0503020204020204" charset="-122"/>
              </a:rPr>
              <a:t>位乘积置于两个</a:t>
            </a:r>
            <a:r>
              <a:rPr lang="en-US" altLang="zh-CN" sz="2200" kern="0" smtClean="0">
                <a:latin typeface="微软雅黑" panose="020B0503020204020204" charset="-122"/>
                <a:ea typeface="微软雅黑" panose="020B0503020204020204" charset="-122"/>
              </a:rPr>
              <a:t>32</a:t>
            </a:r>
            <a:r>
              <a:rPr lang="zh-CN" altLang="en-US" sz="2200" kern="0" smtClean="0">
                <a:latin typeface="微软雅黑" panose="020B0503020204020204" charset="-122"/>
                <a:ea typeface="微软雅黑" panose="020B0503020204020204" charset="-122"/>
              </a:rPr>
              <a:t>位内部寄存器</a:t>
            </a:r>
            <a:r>
              <a:rPr lang="en-US" altLang="zh-CN" sz="2200" kern="0" smtClean="0">
                <a:latin typeface="微软雅黑" panose="020B0503020204020204" charset="-122"/>
                <a:ea typeface="微软雅黑" panose="020B0503020204020204" charset="-122"/>
              </a:rPr>
              <a:t>Hi</a:t>
            </a:r>
            <a:r>
              <a:rPr lang="zh-CN" altLang="en-US" sz="2200" kern="0" smtClean="0">
                <a:latin typeface="微软雅黑" panose="020B0503020204020204" charset="-122"/>
                <a:ea typeface="微软雅黑" panose="020B0503020204020204" charset="-122"/>
              </a:rPr>
              <a:t>和</a:t>
            </a:r>
            <a:r>
              <a:rPr lang="en-US" altLang="zh-CN" sz="2200" kern="0" smtClean="0">
                <a:latin typeface="微软雅黑" panose="020B0503020204020204" charset="-122"/>
                <a:ea typeface="微软雅黑" panose="020B0503020204020204" charset="-122"/>
              </a:rPr>
              <a:t>Lo</a:t>
            </a:r>
            <a:r>
              <a:rPr lang="zh-CN" altLang="en-US" sz="2200" kern="0" smtClean="0">
                <a:latin typeface="微软雅黑" panose="020B0503020204020204" charset="-122"/>
                <a:ea typeface="微软雅黑" panose="020B0503020204020204" charset="-122"/>
              </a:rPr>
              <a:t>中，因此，可以根据</a:t>
            </a:r>
            <a:r>
              <a:rPr lang="en-US" altLang="zh-CN" sz="2200" kern="0" smtClean="0">
                <a:latin typeface="微软雅黑" panose="020B0503020204020204" charset="-122"/>
                <a:ea typeface="微软雅黑" panose="020B0503020204020204" charset="-122"/>
              </a:rPr>
              <a:t>Hi</a:t>
            </a:r>
            <a:r>
              <a:rPr lang="zh-CN" altLang="en-US" sz="2200" kern="0" smtClean="0">
                <a:latin typeface="微软雅黑" panose="020B0503020204020204" charset="-122"/>
                <a:ea typeface="微软雅黑" panose="020B0503020204020204" charset="-122"/>
              </a:rPr>
              <a:t>寄存器中的每一位是否等于</a:t>
            </a:r>
            <a:r>
              <a:rPr lang="en-US" altLang="zh-CN" sz="2200" kern="0" smtClean="0">
                <a:latin typeface="微软雅黑" panose="020B0503020204020204" charset="-122"/>
                <a:ea typeface="微软雅黑" panose="020B0503020204020204" charset="-122"/>
              </a:rPr>
              <a:t>Lo</a:t>
            </a:r>
            <a:r>
              <a:rPr lang="zh-CN" altLang="en-US" sz="2200" kern="0" smtClean="0">
                <a:latin typeface="微软雅黑" panose="020B0503020204020204" charset="-122"/>
                <a:ea typeface="微软雅黑" panose="020B0503020204020204" charset="-122"/>
              </a:rPr>
              <a:t>寄存器中的第一位来进行溢出判断。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457200" y="204787"/>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整数溢出漏洞</a:t>
            </a:r>
          </a:p>
        </p:txBody>
      </p:sp>
      <p:sp>
        <p:nvSpPr>
          <p:cNvPr id="14" name="Rectangle 3"/>
          <p:cNvSpPr txBox="1">
            <a:spLocks noChangeArrowheads="1"/>
          </p:cNvSpPr>
          <p:nvPr/>
        </p:nvSpPr>
        <p:spPr bwMode="auto">
          <a:xfrm>
            <a:off x="206375" y="835025"/>
            <a:ext cx="8640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200" kern="0" smtClean="0">
                <a:solidFill>
                  <a:srgbClr val="0000FF"/>
                </a:solidFill>
                <a:latin typeface="微软雅黑" panose="020B0503020204020204" charset="-122"/>
                <a:ea typeface="微软雅黑" panose="020B0503020204020204" charset="-122"/>
              </a:rPr>
              <a:t>说明以下程序存在什么漏洞，引起该漏洞的原因是什么。</a:t>
            </a:r>
            <a:r>
              <a:rPr lang="zh-CN" altLang="en-US" kern="0" smtClean="0">
                <a:solidFill>
                  <a:srgbClr val="0000FF"/>
                </a:solidFill>
                <a:latin typeface="微软雅黑" panose="020B0503020204020204" charset="-122"/>
                <a:ea typeface="微软雅黑" panose="020B0503020204020204" charset="-122"/>
              </a:rPr>
              <a:t> </a:t>
            </a:r>
          </a:p>
        </p:txBody>
      </p:sp>
      <p:sp>
        <p:nvSpPr>
          <p:cNvPr id="15" name="Rectangle 6"/>
          <p:cNvSpPr>
            <a:spLocks noChangeArrowheads="1"/>
          </p:cNvSpPr>
          <p:nvPr/>
        </p:nvSpPr>
        <p:spPr bwMode="auto">
          <a:xfrm>
            <a:off x="71438" y="1330325"/>
            <a:ext cx="82296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838200" indent="-38100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371600" indent="-4572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76400" indent="-3048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114550" indent="-28575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717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30289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861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943350" indent="-28575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a:t>
            </a:r>
            <a:r>
              <a:rPr lang="zh-CN" altLang="en-US" sz="2000" smtClean="0">
                <a:solidFill>
                  <a:srgbClr val="000000"/>
                </a:solidFill>
                <a:latin typeface="微软雅黑" panose="020B0503020204020204" charset="-122"/>
                <a:ea typeface="微软雅黑" panose="020B0503020204020204" charset="-122"/>
              </a:rPr>
              <a:t>复制数组到堆中，</a:t>
            </a:r>
            <a:r>
              <a:rPr lang="en-US" altLang="zh-CN" sz="2000" smtClean="0">
                <a:solidFill>
                  <a:srgbClr val="000000"/>
                </a:solidFill>
                <a:latin typeface="微软雅黑" panose="020B0503020204020204" charset="-122"/>
                <a:ea typeface="微软雅黑" panose="020B0503020204020204" charset="-122"/>
              </a:rPr>
              <a:t>count</a:t>
            </a:r>
            <a:r>
              <a:rPr lang="zh-CN" altLang="en-US" sz="2000" smtClean="0">
                <a:solidFill>
                  <a:srgbClr val="000000"/>
                </a:solidFill>
                <a:latin typeface="微软雅黑" panose="020B0503020204020204" charset="-122"/>
                <a:ea typeface="微软雅黑" panose="020B0503020204020204" charset="-122"/>
              </a:rPr>
              <a:t>为数组元素个数 *</a:t>
            </a:r>
            <a:r>
              <a:rPr lang="en-US" altLang="zh-CN" sz="2000" smtClean="0">
                <a:solidFill>
                  <a:srgbClr val="000000"/>
                </a:solidFill>
                <a:latin typeface="微软雅黑" panose="020B0503020204020204" charset="-122"/>
                <a:ea typeface="微软雅黑" panose="020B0503020204020204" charset="-122"/>
              </a:rPr>
              <a:t>/</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int copy_array(int *array, int count) {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int i;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 </a:t>
            </a:r>
            <a:r>
              <a:rPr lang="zh-CN" altLang="en-US" sz="2000" smtClean="0">
                <a:solidFill>
                  <a:srgbClr val="000000"/>
                </a:solidFill>
                <a:latin typeface="微软雅黑" panose="020B0503020204020204" charset="-122"/>
                <a:ea typeface="微软雅黑" panose="020B0503020204020204" charset="-122"/>
              </a:rPr>
              <a:t>在堆区申请一块内存 *</a:t>
            </a:r>
            <a:r>
              <a:rPr lang="en-US" altLang="zh-CN" sz="2000" smtClean="0">
                <a:solidFill>
                  <a:srgbClr val="000000"/>
                </a:solidFill>
                <a:latin typeface="微软雅黑" panose="020B0503020204020204" charset="-122"/>
                <a:ea typeface="微软雅黑" panose="020B0503020204020204" charset="-122"/>
              </a:rPr>
              <a:t>/</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int *myarray = (int *) </a:t>
            </a:r>
            <a:r>
              <a:rPr lang="en-US" altLang="zh-CN" sz="2000" smtClean="0">
                <a:solidFill>
                  <a:srgbClr val="0000FF"/>
                </a:solidFill>
                <a:latin typeface="微软雅黑" panose="020B0503020204020204" charset="-122"/>
                <a:ea typeface="微软雅黑" panose="020B0503020204020204" charset="-122"/>
              </a:rPr>
              <a:t>malloc(</a:t>
            </a:r>
            <a:r>
              <a:rPr lang="en-US" altLang="zh-CN" sz="2000" smtClean="0">
                <a:solidFill>
                  <a:srgbClr val="FF0000"/>
                </a:solidFill>
                <a:latin typeface="微软雅黑" panose="020B0503020204020204" charset="-122"/>
                <a:ea typeface="微软雅黑" panose="020B0503020204020204" charset="-122"/>
              </a:rPr>
              <a:t>count*sizeof(int)</a:t>
            </a:r>
            <a:r>
              <a:rPr lang="en-US" altLang="zh-CN" sz="2000" smtClean="0">
                <a:solidFill>
                  <a:srgbClr val="0000FF"/>
                </a:solidFill>
                <a:latin typeface="微软雅黑" panose="020B0503020204020204" charset="-122"/>
                <a:ea typeface="微软雅黑" panose="020B0503020204020204" charset="-122"/>
              </a:rPr>
              <a:t>)</a:t>
            </a:r>
            <a:r>
              <a:rPr lang="en-US" altLang="zh-CN" sz="2000" smtClean="0">
                <a:solidFill>
                  <a:srgbClr val="000000"/>
                </a:solidFill>
                <a:latin typeface="微软雅黑" panose="020B0503020204020204" charset="-122"/>
                <a:ea typeface="微软雅黑" panose="020B0503020204020204" charset="-122"/>
              </a:rPr>
              <a:t>;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if (myarray == NULL)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return -1;</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for (i = 0; i &lt; count; i++)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myarray[i] = array[i];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return count; </a:t>
            </a:r>
          </a:p>
          <a:p>
            <a:pPr>
              <a:spcBef>
                <a:spcPct val="5000"/>
              </a:spcBef>
              <a:buFontTx/>
              <a:buNone/>
            </a:pPr>
            <a:r>
              <a:rPr lang="en-US" altLang="zh-CN" sz="2000" smtClean="0">
                <a:solidFill>
                  <a:srgbClr val="000000"/>
                </a:solidFill>
                <a:latin typeface="微软雅黑" panose="020B0503020204020204" charset="-122"/>
                <a:ea typeface="微软雅黑" panose="020B0503020204020204" charset="-122"/>
              </a:rPr>
              <a:t>} </a:t>
            </a:r>
            <a:endParaRPr lang="zh-CN" altLang="en-US" sz="2000" smtClean="0">
              <a:solidFill>
                <a:srgbClr val="000000"/>
              </a:solidFill>
              <a:latin typeface="微软雅黑" panose="020B0503020204020204" charset="-122"/>
              <a:ea typeface="微软雅黑" panose="020B0503020204020204" charset="-122"/>
            </a:endParaRPr>
          </a:p>
        </p:txBody>
      </p:sp>
      <p:sp>
        <p:nvSpPr>
          <p:cNvPr id="16" name="Rectangle 7"/>
          <p:cNvSpPr>
            <a:spLocks noChangeArrowheads="1"/>
          </p:cNvSpPr>
          <p:nvPr/>
        </p:nvSpPr>
        <p:spPr bwMode="auto">
          <a:xfrm>
            <a:off x="914400" y="5181600"/>
            <a:ext cx="373538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smtClean="0">
                <a:solidFill>
                  <a:srgbClr val="0000FF"/>
                </a:solidFill>
                <a:latin typeface="微软雅黑" panose="020B0503020204020204" charset="-122"/>
                <a:ea typeface="微软雅黑" panose="020B0503020204020204" charset="-122"/>
              </a:rPr>
              <a:t>当参数</a:t>
            </a:r>
            <a:r>
              <a:rPr lang="en-US" altLang="zh-CN" sz="2200" dirty="0" smtClean="0">
                <a:solidFill>
                  <a:srgbClr val="0000FF"/>
                </a:solidFill>
                <a:latin typeface="微软雅黑" panose="020B0503020204020204" charset="-122"/>
                <a:ea typeface="微软雅黑" panose="020B0503020204020204" charset="-122"/>
              </a:rPr>
              <a:t>count</a:t>
            </a:r>
            <a:r>
              <a:rPr lang="zh-CN" altLang="en-US" sz="2200" dirty="0" smtClean="0">
                <a:solidFill>
                  <a:srgbClr val="0000FF"/>
                </a:solidFill>
                <a:latin typeface="微软雅黑" panose="020B0503020204020204" charset="-122"/>
                <a:ea typeface="微软雅黑" panose="020B0503020204020204" charset="-122"/>
              </a:rPr>
              <a:t>很大时，则</a:t>
            </a:r>
            <a:r>
              <a:rPr lang="en-US" altLang="zh-CN" sz="2200" dirty="0" smtClean="0">
                <a:solidFill>
                  <a:srgbClr val="0000FF"/>
                </a:solidFill>
                <a:latin typeface="微软雅黑" panose="020B0503020204020204" charset="-122"/>
                <a:ea typeface="微软雅黑" panose="020B0503020204020204" charset="-122"/>
              </a:rPr>
              <a:t>count*</a:t>
            </a:r>
            <a:r>
              <a:rPr lang="en-US" altLang="zh-CN" sz="2200" dirty="0" err="1" smtClean="0">
                <a:solidFill>
                  <a:srgbClr val="0000FF"/>
                </a:solidFill>
                <a:latin typeface="微软雅黑" panose="020B0503020204020204" charset="-122"/>
                <a:ea typeface="微软雅黑" panose="020B0503020204020204" charset="-122"/>
              </a:rPr>
              <a:t>sizeof</a:t>
            </a:r>
            <a:r>
              <a:rPr lang="en-US" altLang="zh-CN" sz="2200" dirty="0" smtClean="0">
                <a:solidFill>
                  <a:srgbClr val="0000FF"/>
                </a:solidFill>
                <a:latin typeface="微软雅黑" panose="020B0503020204020204" charset="-122"/>
                <a:ea typeface="微软雅黑" panose="020B0503020204020204" charset="-122"/>
              </a:rPr>
              <a:t>(</a:t>
            </a:r>
            <a:r>
              <a:rPr lang="en-US" altLang="zh-CN" sz="2200" dirty="0" err="1" smtClean="0">
                <a:solidFill>
                  <a:srgbClr val="0000FF"/>
                </a:solidFill>
                <a:latin typeface="微软雅黑" panose="020B0503020204020204" charset="-122"/>
                <a:ea typeface="微软雅黑" panose="020B0503020204020204" charset="-122"/>
              </a:rPr>
              <a:t>int</a:t>
            </a:r>
            <a:r>
              <a:rPr lang="en-US" altLang="zh-CN" sz="2200" dirty="0" smtClean="0">
                <a:solidFill>
                  <a:srgbClr val="0000FF"/>
                </a:solidFill>
                <a:latin typeface="微软雅黑" panose="020B0503020204020204" charset="-122"/>
                <a:ea typeface="微软雅黑" panose="020B0503020204020204" charset="-122"/>
              </a:rPr>
              <a:t>)</a:t>
            </a:r>
            <a:r>
              <a:rPr lang="zh-CN" altLang="en-US" sz="2200" dirty="0" smtClean="0">
                <a:solidFill>
                  <a:srgbClr val="0000FF"/>
                </a:solidFill>
                <a:latin typeface="微软雅黑" panose="020B0503020204020204" charset="-122"/>
                <a:ea typeface="微软雅黑" panose="020B0503020204020204" charset="-122"/>
              </a:rPr>
              <a:t>会溢出。如</a:t>
            </a:r>
            <a:r>
              <a:rPr lang="en-US" altLang="zh-CN" sz="2200" dirty="0" smtClean="0">
                <a:solidFill>
                  <a:srgbClr val="0000FF"/>
                </a:solidFill>
                <a:latin typeface="微软雅黑" panose="020B0503020204020204" charset="-122"/>
                <a:ea typeface="微软雅黑" panose="020B0503020204020204" charset="-122"/>
              </a:rPr>
              <a:t>count=2</a:t>
            </a:r>
            <a:r>
              <a:rPr lang="en-US" altLang="zh-CN" sz="2200" baseline="30000" dirty="0" smtClean="0">
                <a:solidFill>
                  <a:srgbClr val="0000FF"/>
                </a:solidFill>
                <a:latin typeface="微软雅黑" panose="020B0503020204020204" charset="-122"/>
                <a:ea typeface="微软雅黑" panose="020B0503020204020204" charset="-122"/>
              </a:rPr>
              <a:t>30</a:t>
            </a:r>
            <a:r>
              <a:rPr lang="en-US" altLang="zh-CN" sz="2200" dirty="0" smtClean="0">
                <a:solidFill>
                  <a:srgbClr val="0000FF"/>
                </a:solidFill>
                <a:latin typeface="微软雅黑" panose="020B0503020204020204" charset="-122"/>
                <a:ea typeface="微软雅黑" panose="020B0503020204020204" charset="-122"/>
              </a:rPr>
              <a:t>+1</a:t>
            </a:r>
            <a:r>
              <a:rPr lang="zh-CN" altLang="en-US" sz="2200" dirty="0" smtClean="0">
                <a:solidFill>
                  <a:srgbClr val="0000FF"/>
                </a:solidFill>
                <a:latin typeface="微软雅黑" panose="020B0503020204020204" charset="-122"/>
                <a:ea typeface="微软雅黑" panose="020B0503020204020204" charset="-122"/>
              </a:rPr>
              <a:t>时， </a:t>
            </a:r>
            <a:r>
              <a:rPr lang="en-US" altLang="zh-CN" sz="2200" dirty="0" smtClean="0">
                <a:solidFill>
                  <a:srgbClr val="0000FF"/>
                </a:solidFill>
                <a:latin typeface="微软雅黑" panose="020B0503020204020204" charset="-122"/>
                <a:ea typeface="微软雅黑" panose="020B0503020204020204" charset="-122"/>
              </a:rPr>
              <a:t>count*</a:t>
            </a:r>
            <a:r>
              <a:rPr lang="en-US" altLang="zh-CN" sz="2200" dirty="0" err="1" smtClean="0">
                <a:solidFill>
                  <a:srgbClr val="0000FF"/>
                </a:solidFill>
                <a:latin typeface="微软雅黑" panose="020B0503020204020204" charset="-122"/>
                <a:ea typeface="微软雅黑" panose="020B0503020204020204" charset="-122"/>
              </a:rPr>
              <a:t>sizeof</a:t>
            </a:r>
            <a:r>
              <a:rPr lang="en-US" altLang="zh-CN" sz="2200" dirty="0" smtClean="0">
                <a:solidFill>
                  <a:srgbClr val="0000FF"/>
                </a:solidFill>
                <a:latin typeface="微软雅黑" panose="020B0503020204020204" charset="-122"/>
                <a:ea typeface="微软雅黑" panose="020B0503020204020204" charset="-122"/>
              </a:rPr>
              <a:t>(</a:t>
            </a:r>
            <a:r>
              <a:rPr lang="en-US" altLang="zh-CN" sz="2200" dirty="0" err="1" smtClean="0">
                <a:solidFill>
                  <a:srgbClr val="0000FF"/>
                </a:solidFill>
                <a:latin typeface="微软雅黑" panose="020B0503020204020204" charset="-122"/>
                <a:ea typeface="微软雅黑" panose="020B0503020204020204" charset="-122"/>
              </a:rPr>
              <a:t>int</a:t>
            </a:r>
            <a:r>
              <a:rPr lang="en-US" altLang="zh-CN" sz="2200" dirty="0" smtClean="0">
                <a:solidFill>
                  <a:srgbClr val="0000FF"/>
                </a:solidFill>
                <a:latin typeface="微软雅黑" panose="020B0503020204020204" charset="-122"/>
                <a:ea typeface="微软雅黑" panose="020B0503020204020204" charset="-122"/>
              </a:rPr>
              <a:t>)=4</a:t>
            </a:r>
            <a:r>
              <a:rPr lang="zh-CN" altLang="en-US" sz="2200" dirty="0" smtClean="0">
                <a:solidFill>
                  <a:srgbClr val="0000FF"/>
                </a:solidFill>
                <a:latin typeface="微软雅黑" panose="020B0503020204020204" charset="-122"/>
                <a:ea typeface="微软雅黑" panose="020B0503020204020204" charset="-122"/>
              </a:rPr>
              <a:t>。</a:t>
            </a:r>
          </a:p>
        </p:txBody>
      </p:sp>
      <p:sp>
        <p:nvSpPr>
          <p:cNvPr id="17" name="AutoShape 8"/>
          <p:cNvSpPr>
            <a:spLocks noChangeArrowheads="1"/>
          </p:cNvSpPr>
          <p:nvPr/>
        </p:nvSpPr>
        <p:spPr bwMode="auto">
          <a:xfrm>
            <a:off x="4560888" y="5602287"/>
            <a:ext cx="628650" cy="539750"/>
          </a:xfrm>
          <a:prstGeom prst="rightArrow">
            <a:avLst>
              <a:gd name="adj1" fmla="val 50000"/>
              <a:gd name="adj2" fmla="val 29118"/>
            </a:avLst>
          </a:prstGeom>
          <a:solidFill>
            <a:srgbClr val="BBE0E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9"/>
          <p:cNvSpPr>
            <a:spLocks noChangeArrowheads="1"/>
          </p:cNvSpPr>
          <p:nvPr/>
        </p:nvSpPr>
        <p:spPr bwMode="auto">
          <a:xfrm>
            <a:off x="5368925" y="5540375"/>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dirty="0" smtClean="0">
                <a:solidFill>
                  <a:srgbClr val="0000FF"/>
                </a:solidFill>
                <a:latin typeface="微软雅黑" panose="020B0503020204020204" charset="-122"/>
                <a:ea typeface="微软雅黑" panose="020B0503020204020204" charset="-122"/>
              </a:rPr>
              <a:t>堆（</a:t>
            </a:r>
            <a:r>
              <a:rPr lang="en-US" altLang="zh-CN" sz="2200" dirty="0" smtClean="0">
                <a:solidFill>
                  <a:srgbClr val="0000FF"/>
                </a:solidFill>
                <a:latin typeface="微软雅黑" panose="020B0503020204020204" charset="-122"/>
                <a:ea typeface="微软雅黑" panose="020B0503020204020204" charset="-122"/>
              </a:rPr>
              <a:t>heap</a:t>
            </a:r>
            <a:r>
              <a:rPr lang="zh-CN" altLang="en-US" sz="2200" dirty="0" smtClean="0">
                <a:solidFill>
                  <a:srgbClr val="0000FF"/>
                </a:solidFill>
                <a:latin typeface="微软雅黑" panose="020B0503020204020204" charset="-122"/>
                <a:ea typeface="微软雅黑" panose="020B0503020204020204" charset="-122"/>
              </a:rPr>
              <a:t>）中大量数据被破坏！</a:t>
            </a:r>
            <a:endParaRPr lang="en-US" altLang="zh-CN" sz="2200" dirty="0" smtClean="0">
              <a:solidFill>
                <a:srgbClr val="0000FF"/>
              </a:solidFill>
              <a:latin typeface="微软雅黑" panose="020B0503020204020204" charset="-122"/>
              <a:ea typeface="微软雅黑" panose="020B0503020204020204" charset="-122"/>
            </a:endParaRPr>
          </a:p>
        </p:txBody>
      </p:sp>
      <p:sp>
        <p:nvSpPr>
          <p:cNvPr id="19" name="Rectangle 10"/>
          <p:cNvSpPr>
            <a:spLocks noChangeArrowheads="1"/>
          </p:cNvSpPr>
          <p:nvPr/>
        </p:nvSpPr>
        <p:spPr bwMode="auto">
          <a:xfrm>
            <a:off x="4751388" y="3355975"/>
            <a:ext cx="398462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20000"/>
              </a:spcBef>
            </a:pPr>
            <a:r>
              <a:rPr lang="zh-CN" altLang="en-US" sz="2000" smtClean="0">
                <a:solidFill>
                  <a:srgbClr val="000000"/>
                </a:solidFill>
                <a:ea typeface="微软雅黑" panose="020B0503020204020204" charset="-122"/>
              </a:rPr>
              <a:t>攻击者可构造特殊参数来触发整数溢出，以一段</a:t>
            </a:r>
            <a:r>
              <a:rPr lang="zh-CN" altLang="en-US" sz="2000" smtClean="0">
                <a:solidFill>
                  <a:srgbClr val="008000"/>
                </a:solidFill>
                <a:ea typeface="微软雅黑" panose="020B0503020204020204" charset="-122"/>
              </a:rPr>
              <a:t>预设信息</a:t>
            </a:r>
            <a:r>
              <a:rPr lang="zh-CN" altLang="en-US" sz="2000" smtClean="0">
                <a:solidFill>
                  <a:srgbClr val="FF3300"/>
                </a:solidFill>
                <a:ea typeface="微软雅黑" panose="020B0503020204020204" charset="-122"/>
              </a:rPr>
              <a:t>覆盖一个已分配的堆缓冲区</a:t>
            </a:r>
            <a:r>
              <a:rPr lang="zh-CN" altLang="en-US" sz="2000" smtClean="0">
                <a:solidFill>
                  <a:srgbClr val="000000"/>
                </a:solidFill>
                <a:ea typeface="微软雅黑" panose="020B0503020204020204" charset="-122"/>
              </a:rPr>
              <a:t>，造成远程服务崩溃或者改变内存数据并执行任意代码。</a:t>
            </a:r>
          </a:p>
        </p:txBody>
      </p:sp>
      <p:sp>
        <p:nvSpPr>
          <p:cNvPr id="20" name="Line 11"/>
          <p:cNvSpPr>
            <a:spLocks noChangeShapeType="1"/>
          </p:cNvSpPr>
          <p:nvPr/>
        </p:nvSpPr>
        <p:spPr bwMode="auto">
          <a:xfrm flipH="1">
            <a:off x="3897313" y="4121150"/>
            <a:ext cx="2744787" cy="2698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0" smtClean="0">
              <a:solidFill>
                <a:srgbClr val="000000"/>
              </a:solidFill>
              <a:latin typeface="Arial" panose="020B0604020202020204" pitchFamily="34" charset="0"/>
              <a:ea typeface="宋体" panose="02010600030101010101" pitchFamily="2" charset="-122"/>
            </a:endParaRPr>
          </a:p>
        </p:txBody>
      </p:sp>
      <p:sp>
        <p:nvSpPr>
          <p:cNvPr id="21" name="Rectangle 12"/>
          <p:cNvSpPr>
            <a:spLocks noChangeArrowheads="1"/>
          </p:cNvSpPr>
          <p:nvPr/>
        </p:nvSpPr>
        <p:spPr bwMode="auto">
          <a:xfrm>
            <a:off x="5472113" y="1285875"/>
            <a:ext cx="3544887" cy="1474787"/>
          </a:xfrm>
          <a:prstGeom prst="rect">
            <a:avLst/>
          </a:prstGeom>
          <a:noFill/>
          <a:ln w="9525">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smtClean="0">
                <a:solidFill>
                  <a:srgbClr val="CC3300"/>
                </a:solidFill>
                <a:latin typeface="微软雅黑" panose="020B0503020204020204" charset="-122"/>
                <a:ea typeface="微软雅黑" panose="020B0503020204020204" charset="-122"/>
              </a:rPr>
              <a:t>2002</a:t>
            </a:r>
            <a:r>
              <a:rPr lang="zh-CN" altLang="en-US" sz="1800" smtClean="0">
                <a:solidFill>
                  <a:srgbClr val="CC3300"/>
                </a:solidFill>
                <a:latin typeface="微软雅黑" panose="020B0503020204020204" charset="-122"/>
                <a:ea typeface="微软雅黑" panose="020B0503020204020204" charset="-122"/>
              </a:rPr>
              <a:t>年，</a:t>
            </a:r>
            <a:r>
              <a:rPr lang="en-US" altLang="zh-CN" sz="1800" smtClean="0">
                <a:solidFill>
                  <a:srgbClr val="CC3300"/>
                </a:solidFill>
                <a:latin typeface="微软雅黑" panose="020B0503020204020204" charset="-122"/>
                <a:ea typeface="微软雅黑" panose="020B0503020204020204" charset="-122"/>
              </a:rPr>
              <a:t>Sun Microsystems</a:t>
            </a:r>
            <a:r>
              <a:rPr lang="zh-CN" altLang="en-US" sz="1800" smtClean="0">
                <a:solidFill>
                  <a:srgbClr val="CC3300"/>
                </a:solidFill>
                <a:latin typeface="微软雅黑" panose="020B0503020204020204" charset="-122"/>
                <a:ea typeface="微软雅黑" panose="020B0503020204020204" charset="-122"/>
              </a:rPr>
              <a:t>公司的</a:t>
            </a:r>
            <a:r>
              <a:rPr lang="en-US" altLang="zh-CN" sz="1800" smtClean="0">
                <a:solidFill>
                  <a:srgbClr val="CC3300"/>
                </a:solidFill>
                <a:latin typeface="微软雅黑" panose="020B0503020204020204" charset="-122"/>
                <a:ea typeface="微软雅黑" panose="020B0503020204020204" charset="-122"/>
              </a:rPr>
              <a:t>RPC XDR</a:t>
            </a:r>
            <a:r>
              <a:rPr lang="zh-CN" altLang="en-US" sz="1800" smtClean="0">
                <a:solidFill>
                  <a:srgbClr val="CC3300"/>
                </a:solidFill>
                <a:latin typeface="微软雅黑" panose="020B0503020204020204" charset="-122"/>
                <a:ea typeface="微软雅黑" panose="020B0503020204020204" charset="-122"/>
              </a:rPr>
              <a:t>库带的</a:t>
            </a:r>
            <a:r>
              <a:rPr lang="en-US" altLang="zh-CN" sz="1800" smtClean="0">
                <a:solidFill>
                  <a:srgbClr val="CC3300"/>
                </a:solidFill>
                <a:latin typeface="微软雅黑" panose="020B0503020204020204" charset="-122"/>
                <a:ea typeface="微软雅黑" panose="020B0503020204020204" charset="-122"/>
              </a:rPr>
              <a:t>xdr_array</a:t>
            </a:r>
            <a:r>
              <a:rPr lang="zh-CN" altLang="en-US" sz="1800" smtClean="0">
                <a:solidFill>
                  <a:srgbClr val="CC3300"/>
                </a:solidFill>
                <a:latin typeface="微软雅黑" panose="020B0503020204020204" charset="-122"/>
                <a:ea typeface="微软雅黑" panose="020B0503020204020204" charset="-122"/>
              </a:rPr>
              <a:t>函数发生整数溢出漏洞，攻击者可利用该漏洞从远程或本地获取</a:t>
            </a:r>
            <a:r>
              <a:rPr lang="en-US" altLang="zh-CN" sz="1800" smtClean="0">
                <a:solidFill>
                  <a:srgbClr val="CC3300"/>
                </a:solidFill>
                <a:latin typeface="微软雅黑" panose="020B0503020204020204" charset="-122"/>
                <a:ea typeface="微软雅黑" panose="020B0503020204020204" charset="-122"/>
              </a:rPr>
              <a:t>root</a:t>
            </a:r>
            <a:r>
              <a:rPr lang="zh-CN" altLang="en-US" sz="1800" smtClean="0">
                <a:solidFill>
                  <a:srgbClr val="CC3300"/>
                </a:solidFill>
                <a:latin typeface="微软雅黑" panose="020B0503020204020204" charset="-122"/>
                <a:ea typeface="微软雅黑" panose="020B0503020204020204" charset="-122"/>
              </a:rPr>
              <a:t>权限。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blinds(horizontal)">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linds(horizont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55587"/>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变量与常数之间的乘运算 </a:t>
            </a:r>
          </a:p>
        </p:txBody>
      </p:sp>
      <p:sp>
        <p:nvSpPr>
          <p:cNvPr id="7" name="Rectangle 3"/>
          <p:cNvSpPr txBox="1">
            <a:spLocks noChangeArrowheads="1"/>
          </p:cNvSpPr>
          <p:nvPr/>
        </p:nvSpPr>
        <p:spPr bwMode="auto">
          <a:xfrm>
            <a:off x="476250" y="976312"/>
            <a:ext cx="82296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30000"/>
              </a:lnSpc>
              <a:spcBef>
                <a:spcPct val="35000"/>
              </a:spcBef>
            </a:pPr>
            <a:r>
              <a:rPr lang="zh-CN" altLang="en-US" kern="0" smtClean="0">
                <a:latin typeface="微软雅黑" panose="020B0503020204020204" charset="-122"/>
                <a:ea typeface="微软雅黑" panose="020B0503020204020204" charset="-122"/>
              </a:rPr>
              <a:t>整数乘法运算比移位和加法等运算所用时间长得多，通常一次乘法运算需要</a:t>
            </a:r>
            <a:r>
              <a:rPr lang="en-US" altLang="zh-CN" kern="0" smtClean="0">
                <a:latin typeface="微软雅黑" panose="020B0503020204020204" charset="-122"/>
                <a:ea typeface="微软雅黑" panose="020B0503020204020204" charset="-122"/>
              </a:rPr>
              <a:t>10</a:t>
            </a:r>
            <a:r>
              <a:rPr lang="zh-CN" altLang="en-US" kern="0" smtClean="0">
                <a:latin typeface="微软雅黑" panose="020B0503020204020204" charset="-122"/>
                <a:ea typeface="微软雅黑" panose="020B0503020204020204" charset="-122"/>
              </a:rPr>
              <a:t>个左右时钟周期，而一次移位、加法和减法等运算只要一个或更少的时钟周期，因此，</a:t>
            </a:r>
            <a:r>
              <a:rPr lang="zh-CN" altLang="en-US" kern="0" smtClean="0">
                <a:solidFill>
                  <a:srgbClr val="FF0000"/>
                </a:solidFill>
                <a:latin typeface="微软雅黑" panose="020B0503020204020204" charset="-122"/>
                <a:ea typeface="微软雅黑" panose="020B0503020204020204" charset="-122"/>
              </a:rPr>
              <a:t>编译器在处理变量与常数相乘时，往往以移位、加法和减法的组合运算来代替乘法运算。</a:t>
            </a:r>
          </a:p>
          <a:p>
            <a:pPr>
              <a:lnSpc>
                <a:spcPct val="130000"/>
              </a:lnSpc>
              <a:spcBef>
                <a:spcPct val="35000"/>
              </a:spcBef>
              <a:buFontTx/>
              <a:buNone/>
            </a:pPr>
            <a:r>
              <a:rPr lang="zh-CN" altLang="en-US" kern="0" smtClean="0">
                <a:latin typeface="微软雅黑" panose="020B0503020204020204" charset="-122"/>
                <a:ea typeface="微软雅黑" panose="020B0503020204020204" charset="-122"/>
              </a:rPr>
              <a:t>    </a:t>
            </a:r>
            <a:r>
              <a:rPr lang="zh-CN" altLang="en-US" kern="0" smtClean="0">
                <a:solidFill>
                  <a:srgbClr val="008000"/>
                </a:solidFill>
                <a:latin typeface="微软雅黑" panose="020B0503020204020204" charset="-122"/>
                <a:ea typeface="微软雅黑" panose="020B0503020204020204" charset="-122"/>
              </a:rPr>
              <a:t>例如，对于表达式</a:t>
            </a:r>
            <a:r>
              <a:rPr lang="en-US" altLang="zh-CN" kern="0" smtClean="0">
                <a:solidFill>
                  <a:srgbClr val="008000"/>
                </a:solidFill>
                <a:latin typeface="微软雅黑" panose="020B0503020204020204" charset="-122"/>
                <a:ea typeface="微软雅黑" panose="020B0503020204020204" charset="-122"/>
              </a:rPr>
              <a:t>x*20</a:t>
            </a:r>
            <a:r>
              <a:rPr lang="zh-CN" altLang="en-US" kern="0" smtClean="0">
                <a:solidFill>
                  <a:srgbClr val="008000"/>
                </a:solidFill>
                <a:latin typeface="微软雅黑" panose="020B0503020204020204" charset="-122"/>
                <a:ea typeface="微软雅黑" panose="020B0503020204020204" charset="-122"/>
              </a:rPr>
              <a:t>，编译器可以利用</a:t>
            </a:r>
            <a:r>
              <a:rPr lang="en-US" altLang="zh-CN" kern="0" smtClean="0">
                <a:solidFill>
                  <a:srgbClr val="008000"/>
                </a:solidFill>
                <a:latin typeface="微软雅黑" panose="020B0503020204020204" charset="-122"/>
                <a:ea typeface="微软雅黑" panose="020B0503020204020204" charset="-122"/>
              </a:rPr>
              <a:t>20=16+4=2</a:t>
            </a:r>
            <a:r>
              <a:rPr lang="en-US" altLang="zh-CN" kern="0" baseline="30000" smtClean="0">
                <a:solidFill>
                  <a:srgbClr val="008000"/>
                </a:solidFill>
                <a:latin typeface="微软雅黑" panose="020B0503020204020204" charset="-122"/>
                <a:ea typeface="微软雅黑" panose="020B0503020204020204" charset="-122"/>
              </a:rPr>
              <a:t>4</a:t>
            </a:r>
            <a:r>
              <a:rPr lang="en-US" altLang="zh-CN" kern="0" smtClean="0">
                <a:solidFill>
                  <a:srgbClr val="008000"/>
                </a:solidFill>
                <a:latin typeface="微软雅黑" panose="020B0503020204020204" charset="-122"/>
                <a:ea typeface="微软雅黑" panose="020B0503020204020204" charset="-122"/>
              </a:rPr>
              <a:t>+2</a:t>
            </a:r>
            <a:r>
              <a:rPr lang="en-US" altLang="zh-CN" kern="0" baseline="30000" smtClean="0">
                <a:solidFill>
                  <a:srgbClr val="008000"/>
                </a:solidFill>
                <a:latin typeface="微软雅黑" panose="020B0503020204020204" charset="-122"/>
                <a:ea typeface="微软雅黑" panose="020B0503020204020204" charset="-122"/>
              </a:rPr>
              <a:t>2</a:t>
            </a:r>
            <a:r>
              <a:rPr lang="zh-CN" altLang="en-US" kern="0" smtClean="0">
                <a:solidFill>
                  <a:srgbClr val="008000"/>
                </a:solidFill>
                <a:latin typeface="微软雅黑" panose="020B0503020204020204" charset="-122"/>
                <a:ea typeface="微软雅黑" panose="020B0503020204020204" charset="-122"/>
              </a:rPr>
              <a:t>，将</a:t>
            </a:r>
            <a:r>
              <a:rPr lang="en-US" altLang="zh-CN" kern="0" smtClean="0">
                <a:solidFill>
                  <a:srgbClr val="008000"/>
                </a:solidFill>
                <a:latin typeface="微软雅黑" panose="020B0503020204020204" charset="-122"/>
                <a:ea typeface="微软雅黑" panose="020B0503020204020204" charset="-122"/>
              </a:rPr>
              <a:t>x*20</a:t>
            </a:r>
            <a:r>
              <a:rPr lang="zh-CN" altLang="en-US" kern="0" smtClean="0">
                <a:solidFill>
                  <a:srgbClr val="008000"/>
                </a:solidFill>
                <a:latin typeface="微软雅黑" panose="020B0503020204020204" charset="-122"/>
                <a:ea typeface="微软雅黑" panose="020B0503020204020204" charset="-122"/>
              </a:rPr>
              <a:t>转换为</a:t>
            </a:r>
            <a:r>
              <a:rPr lang="en-US" altLang="zh-CN" kern="0" smtClean="0">
                <a:solidFill>
                  <a:srgbClr val="008000"/>
                </a:solidFill>
                <a:latin typeface="微软雅黑" panose="020B0503020204020204" charset="-122"/>
                <a:ea typeface="微软雅黑" panose="020B0503020204020204" charset="-122"/>
              </a:rPr>
              <a:t>(x&lt;&lt;4)+(x&lt;&lt;2)</a:t>
            </a:r>
            <a:r>
              <a:rPr lang="zh-CN" altLang="en-US" kern="0" smtClean="0">
                <a:solidFill>
                  <a:srgbClr val="008000"/>
                </a:solidFill>
                <a:latin typeface="微软雅黑" panose="020B0503020204020204" charset="-122"/>
                <a:ea typeface="微软雅黑" panose="020B0503020204020204" charset="-122"/>
              </a:rPr>
              <a:t>，这样，一次乘法转换成了两次移位和一次加法。</a:t>
            </a:r>
          </a:p>
          <a:p>
            <a:pPr>
              <a:lnSpc>
                <a:spcPct val="130000"/>
              </a:lnSpc>
              <a:spcBef>
                <a:spcPct val="35000"/>
              </a:spcBef>
            </a:pPr>
            <a:r>
              <a:rPr lang="zh-CN" altLang="en-US" kern="0" smtClean="0">
                <a:latin typeface="微软雅黑" panose="020B0503020204020204" charset="-122"/>
                <a:ea typeface="微软雅黑" panose="020B0503020204020204" charset="-122"/>
              </a:rPr>
              <a:t>不管是无符号数还是带符号整数的乘法，即使乘积溢出时，利用移位和加减运算组合的方式得到的结果都是和采用直接相乘的结果是一样的。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81000" y="569912"/>
            <a:ext cx="7399338" cy="573088"/>
          </a:xfrm>
        </p:spPr>
        <p:txBody>
          <a:bodyPr/>
          <a:lstStyle/>
          <a:p>
            <a:pPr eaLnBrk="1" hangingPunct="1">
              <a:defRPr/>
            </a:pPr>
            <a:r>
              <a:rPr lang="en-US" smtClean="0"/>
              <a:t>Power-of-2 Multiply with Shift</a:t>
            </a:r>
          </a:p>
        </p:txBody>
      </p:sp>
      <p:sp>
        <p:nvSpPr>
          <p:cNvPr id="164867" name="Rectangle 3"/>
          <p:cNvSpPr>
            <a:spLocks noGrp="1" noChangeArrowheads="1"/>
          </p:cNvSpPr>
          <p:nvPr>
            <p:ph type="body" idx="1"/>
          </p:nvPr>
        </p:nvSpPr>
        <p:spPr>
          <a:xfrm>
            <a:off x="396875" y="1352550"/>
            <a:ext cx="7896225" cy="4972050"/>
          </a:xfrm>
        </p:spPr>
        <p:txBody>
          <a:bodyPr/>
          <a:lstStyle/>
          <a:p>
            <a:pPr eaLnBrk="1" hangingPunct="1">
              <a:tabLst>
                <a:tab pos="2971800" algn="l"/>
              </a:tabLst>
              <a:defRPr/>
            </a:pPr>
            <a:r>
              <a:rPr lang="en-US" dirty="0" smtClean="0"/>
              <a:t>Operation</a:t>
            </a:r>
          </a:p>
          <a:p>
            <a:pPr lvl="1" eaLnBrk="1" hangingPunct="1">
              <a:tabLst>
                <a:tab pos="2971800" algn="l"/>
              </a:tabLst>
              <a:defRPr/>
            </a:pPr>
            <a:r>
              <a:rPr lang="en-US" b="1" dirty="0" smtClean="0">
                <a:latin typeface="Courier New" panose="02070309020205020404" pitchFamily="49" charset="0"/>
              </a:rPr>
              <a:t>u &lt;&lt; k</a:t>
            </a:r>
            <a:r>
              <a:rPr lang="en-US" b="1" dirty="0" smtClean="0"/>
              <a:t> </a:t>
            </a:r>
            <a:r>
              <a:rPr lang="en-US" dirty="0" smtClean="0"/>
              <a:t>gives </a:t>
            </a:r>
            <a:r>
              <a:rPr lang="en-US" b="1" dirty="0" smtClean="0">
                <a:latin typeface="Courier New" panose="02070309020205020404" pitchFamily="49" charset="0"/>
              </a:rPr>
              <a:t>u * </a:t>
            </a:r>
            <a:r>
              <a:rPr lang="en-US" b="1" i="1" dirty="0" smtClean="0"/>
              <a:t>2</a:t>
            </a:r>
            <a:r>
              <a:rPr lang="en-US" b="1" i="1" baseline="30000" dirty="0" smtClean="0"/>
              <a:t>k</a:t>
            </a:r>
          </a:p>
          <a:p>
            <a:pPr lvl="1" eaLnBrk="1" hangingPunct="1">
              <a:tabLst>
                <a:tab pos="2971800" algn="l"/>
              </a:tabLst>
              <a:defRPr/>
            </a:pPr>
            <a:r>
              <a:rPr lang="en-US" dirty="0" smtClean="0">
                <a:solidFill>
                  <a:schemeClr val="tx2"/>
                </a:solidFill>
              </a:rPr>
              <a:t>Both signed and unsigned</a:t>
            </a:r>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endParaRPr lang="en-US" dirty="0" smtClean="0"/>
          </a:p>
          <a:p>
            <a:pPr eaLnBrk="1" hangingPunct="1">
              <a:tabLst>
                <a:tab pos="2971800" algn="l"/>
              </a:tabLst>
              <a:defRPr/>
            </a:pPr>
            <a:r>
              <a:rPr lang="en-US" dirty="0" smtClean="0"/>
              <a:t>Examples</a:t>
            </a:r>
          </a:p>
          <a:p>
            <a:pPr lvl="1" eaLnBrk="1" hangingPunct="1">
              <a:tabLst>
                <a:tab pos="2971800" algn="l"/>
              </a:tabLst>
              <a:defRPr/>
            </a:pPr>
            <a:r>
              <a:rPr lang="en-US" b="1" dirty="0" smtClean="0">
                <a:latin typeface="Courier New" panose="02070309020205020404" pitchFamily="49" charset="0"/>
              </a:rPr>
              <a:t>u &lt;&lt; 3	==	u * 8</a:t>
            </a:r>
          </a:p>
          <a:p>
            <a:pPr lvl="1" eaLnBrk="1" hangingPunct="1">
              <a:tabLst>
                <a:tab pos="2971800" algn="l"/>
              </a:tabLst>
              <a:defRPr/>
            </a:pPr>
            <a:r>
              <a:rPr lang="en-US" b="1" dirty="0" smtClean="0">
                <a:latin typeface="Courier New" panose="02070309020205020404" pitchFamily="49" charset="0"/>
              </a:rPr>
              <a:t>(u &lt;&lt; 5) – (u &lt;&lt; 3)	==	u * 24</a:t>
            </a:r>
          </a:p>
          <a:p>
            <a:pPr lvl="1" eaLnBrk="1" hangingPunct="1">
              <a:tabLst>
                <a:tab pos="2971800" algn="l"/>
              </a:tabLst>
              <a:defRPr/>
            </a:pPr>
            <a:r>
              <a:rPr lang="en-US" dirty="0" smtClean="0">
                <a:solidFill>
                  <a:schemeClr val="tx2"/>
                </a:solidFill>
              </a:rPr>
              <a:t>Most machines shift and add faster than multiply</a:t>
            </a:r>
          </a:p>
          <a:p>
            <a:pPr lvl="2" eaLnBrk="1" hangingPunct="1">
              <a:tabLst>
                <a:tab pos="2971800" algn="l"/>
              </a:tabLst>
              <a:defRPr/>
            </a:pPr>
            <a:r>
              <a:rPr lang="en-US" dirty="0" smtClean="0"/>
              <a:t>Compiler generates this code automatically</a:t>
            </a:r>
          </a:p>
          <a:p>
            <a:pPr lvl="1" eaLnBrk="1" hangingPunct="1">
              <a:tabLst>
                <a:tab pos="2971800" algn="l"/>
              </a:tabLst>
              <a:defRPr/>
            </a:pPr>
            <a:endParaRPr lang="en-US" dirty="0" smtClean="0"/>
          </a:p>
        </p:txBody>
      </p:sp>
      <p:sp>
        <p:nvSpPr>
          <p:cNvPr id="41988" name="Rectangle 4"/>
          <p:cNvSpPr>
            <a:spLocks noChangeArrowheads="1"/>
          </p:cNvSpPr>
          <p:nvPr/>
        </p:nvSpPr>
        <p:spPr bwMode="auto">
          <a:xfrm>
            <a:off x="59436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89" name="Rectangle 5"/>
          <p:cNvSpPr>
            <a:spLocks noChangeArrowheads="1"/>
          </p:cNvSpPr>
          <p:nvPr/>
        </p:nvSpPr>
        <p:spPr bwMode="auto">
          <a:xfrm>
            <a:off x="61722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90" name="Rectangle 6"/>
          <p:cNvSpPr>
            <a:spLocks noChangeArrowheads="1"/>
          </p:cNvSpPr>
          <p:nvPr/>
        </p:nvSpPr>
        <p:spPr bwMode="auto">
          <a:xfrm>
            <a:off x="64008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91" name="Rectangle 7"/>
          <p:cNvSpPr>
            <a:spLocks noChangeArrowheads="1"/>
          </p:cNvSpPr>
          <p:nvPr/>
        </p:nvSpPr>
        <p:spPr bwMode="auto">
          <a:xfrm>
            <a:off x="80010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92" name="Rectangle 8"/>
          <p:cNvSpPr>
            <a:spLocks noChangeArrowheads="1"/>
          </p:cNvSpPr>
          <p:nvPr/>
        </p:nvSpPr>
        <p:spPr bwMode="auto">
          <a:xfrm>
            <a:off x="82296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93" name="Rectangle 9"/>
          <p:cNvSpPr>
            <a:spLocks noChangeArrowheads="1"/>
          </p:cNvSpPr>
          <p:nvPr/>
        </p:nvSpPr>
        <p:spPr bwMode="auto">
          <a:xfrm>
            <a:off x="8458200" y="2514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1994" name="Rectangle 10"/>
          <p:cNvSpPr>
            <a:spLocks noChangeArrowheads="1"/>
          </p:cNvSpPr>
          <p:nvPr/>
        </p:nvSpPr>
        <p:spPr bwMode="auto">
          <a:xfrm>
            <a:off x="6629400" y="2514600"/>
            <a:ext cx="1371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latin typeface="Calibri" panose="020F0502020204030204"/>
                <a:cs typeface="Calibri" panose="020F0502020204030204"/>
              </a:rPr>
              <a:t>• • •</a:t>
            </a:r>
          </a:p>
        </p:txBody>
      </p:sp>
      <p:sp>
        <p:nvSpPr>
          <p:cNvPr id="41995" name="Rectangle 11"/>
          <p:cNvSpPr>
            <a:spLocks noChangeArrowheads="1"/>
          </p:cNvSpPr>
          <p:nvPr/>
        </p:nvSpPr>
        <p:spPr bwMode="auto">
          <a:xfrm>
            <a:off x="5943600" y="29718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1996" name="Rectangle 12"/>
          <p:cNvSpPr>
            <a:spLocks noChangeArrowheads="1"/>
          </p:cNvSpPr>
          <p:nvPr/>
        </p:nvSpPr>
        <p:spPr bwMode="auto">
          <a:xfrm>
            <a:off x="6858000" y="29718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1997" name="Rectangle 13"/>
          <p:cNvSpPr>
            <a:spLocks noChangeArrowheads="1"/>
          </p:cNvSpPr>
          <p:nvPr/>
        </p:nvSpPr>
        <p:spPr bwMode="auto">
          <a:xfrm>
            <a:off x="7086600" y="297180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1998" name="Rectangle 14"/>
          <p:cNvSpPr>
            <a:spLocks noChangeArrowheads="1"/>
          </p:cNvSpPr>
          <p:nvPr/>
        </p:nvSpPr>
        <p:spPr bwMode="auto">
          <a:xfrm>
            <a:off x="7315200" y="29718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1999" name="Rectangle 15"/>
          <p:cNvSpPr>
            <a:spLocks noChangeArrowheads="1"/>
          </p:cNvSpPr>
          <p:nvPr/>
        </p:nvSpPr>
        <p:spPr bwMode="auto">
          <a:xfrm>
            <a:off x="8229600" y="29718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00" name="Rectangle 16"/>
          <p:cNvSpPr>
            <a:spLocks noChangeArrowheads="1"/>
          </p:cNvSpPr>
          <p:nvPr/>
        </p:nvSpPr>
        <p:spPr bwMode="auto">
          <a:xfrm>
            <a:off x="8458200" y="29718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01" name="Rectangle 17"/>
          <p:cNvSpPr>
            <a:spLocks noChangeArrowheads="1"/>
          </p:cNvSpPr>
          <p:nvPr/>
        </p:nvSpPr>
        <p:spPr bwMode="auto">
          <a:xfrm>
            <a:off x="6172200" y="29718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2002" name="Rectangle 18"/>
          <p:cNvSpPr>
            <a:spLocks noChangeArrowheads="1"/>
          </p:cNvSpPr>
          <p:nvPr/>
        </p:nvSpPr>
        <p:spPr bwMode="auto">
          <a:xfrm>
            <a:off x="5334000" y="2438400"/>
            <a:ext cx="298450" cy="366712"/>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42003" name="Rectangle 19"/>
          <p:cNvSpPr>
            <a:spLocks noChangeArrowheads="1"/>
          </p:cNvSpPr>
          <p:nvPr/>
        </p:nvSpPr>
        <p:spPr bwMode="auto">
          <a:xfrm>
            <a:off x="5334000" y="2895600"/>
            <a:ext cx="366713" cy="366712"/>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2004" name="Line 20"/>
          <p:cNvSpPr>
            <a:spLocks noChangeShapeType="1"/>
          </p:cNvSpPr>
          <p:nvPr/>
        </p:nvSpPr>
        <p:spPr bwMode="auto">
          <a:xfrm>
            <a:off x="2514600" y="3276600"/>
            <a:ext cx="6324600" cy="0"/>
          </a:xfrm>
          <a:prstGeom prst="line">
            <a:avLst/>
          </a:prstGeom>
          <a:noFill/>
          <a:ln w="25400">
            <a:solidFill>
              <a:schemeClr val="tx1"/>
            </a:solidFill>
            <a:round/>
          </a:ln>
        </p:spPr>
        <p:txBody>
          <a:bodyPr wrap="none" anchor="ctr"/>
          <a:lstStyle/>
          <a:p>
            <a:endParaRPr lang="en-US"/>
          </a:p>
        </p:txBody>
      </p:sp>
      <p:sp>
        <p:nvSpPr>
          <p:cNvPr id="42005" name="Rectangle 21"/>
          <p:cNvSpPr>
            <a:spLocks noChangeArrowheads="1"/>
          </p:cNvSpPr>
          <p:nvPr/>
        </p:nvSpPr>
        <p:spPr bwMode="auto">
          <a:xfrm>
            <a:off x="4953000" y="2895600"/>
            <a:ext cx="320675" cy="366712"/>
          </a:xfrm>
          <a:prstGeom prst="rect">
            <a:avLst/>
          </a:prstGeom>
          <a:noFill/>
          <a:ln w="25400">
            <a:noFill/>
            <a:miter lim="800000"/>
          </a:ln>
        </p:spPr>
        <p:txBody>
          <a:bodyPr wrap="none">
            <a:spAutoFit/>
          </a:bodyPr>
          <a:lstStyle/>
          <a:p>
            <a:pPr>
              <a:lnSpc>
                <a:spcPct val="100000"/>
              </a:lnSpc>
            </a:pPr>
            <a:r>
              <a:rPr lang="en-US"/>
              <a:t>*</a:t>
            </a:r>
          </a:p>
        </p:txBody>
      </p:sp>
      <p:sp>
        <p:nvSpPr>
          <p:cNvPr id="42006" name="Rectangle 22"/>
          <p:cNvSpPr>
            <a:spLocks noChangeArrowheads="1"/>
          </p:cNvSpPr>
          <p:nvPr/>
        </p:nvSpPr>
        <p:spPr bwMode="auto">
          <a:xfrm>
            <a:off x="3886200" y="3276600"/>
            <a:ext cx="652463" cy="366712"/>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42007" name="Line 23"/>
          <p:cNvSpPr>
            <a:spLocks noChangeShapeType="1"/>
          </p:cNvSpPr>
          <p:nvPr/>
        </p:nvSpPr>
        <p:spPr bwMode="auto">
          <a:xfrm flipV="1">
            <a:off x="2514600" y="3733800"/>
            <a:ext cx="6324600" cy="0"/>
          </a:xfrm>
          <a:prstGeom prst="line">
            <a:avLst/>
          </a:prstGeom>
          <a:noFill/>
          <a:ln w="25400">
            <a:solidFill>
              <a:schemeClr val="tx1"/>
            </a:solidFill>
            <a:round/>
          </a:ln>
        </p:spPr>
        <p:txBody>
          <a:bodyPr wrap="none" anchor="ctr"/>
          <a:lstStyle/>
          <a:p>
            <a:endParaRPr lang="en-US"/>
          </a:p>
        </p:txBody>
      </p:sp>
      <p:sp>
        <p:nvSpPr>
          <p:cNvPr id="42008" name="Text Box 24"/>
          <p:cNvSpPr txBox="1">
            <a:spLocks noChangeArrowheads="1"/>
          </p:cNvSpPr>
          <p:nvPr/>
        </p:nvSpPr>
        <p:spPr bwMode="auto">
          <a:xfrm>
            <a:off x="990600" y="3352800"/>
            <a:ext cx="2573974"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True Product: </a:t>
            </a:r>
            <a:r>
              <a:rPr lang="en-US" sz="2000" b="0" i="1" dirty="0" err="1">
                <a:latin typeface="Calibri" panose="020F0502020204030204" pitchFamily="34" charset="0"/>
              </a:rPr>
              <a:t>w</a:t>
            </a:r>
            <a:r>
              <a:rPr lang="en-US" sz="2000" b="0" dirty="0" err="1">
                <a:latin typeface="Calibri" panose="020F0502020204030204" pitchFamily="34" charset="0"/>
              </a:rPr>
              <a:t>+</a:t>
            </a:r>
            <a:r>
              <a:rPr lang="en-US" sz="2000" b="0" i="1" dirty="0" err="1">
                <a:latin typeface="Calibri" panose="020F0502020204030204" pitchFamily="34" charset="0"/>
              </a:rPr>
              <a:t>k</a:t>
            </a:r>
            <a:r>
              <a:rPr lang="en-US" sz="2000" b="0" dirty="0">
                <a:latin typeface="Calibri" panose="020F0502020204030204" pitchFamily="34" charset="0"/>
              </a:rPr>
              <a:t>  bits</a:t>
            </a:r>
          </a:p>
        </p:txBody>
      </p:sp>
      <p:sp>
        <p:nvSpPr>
          <p:cNvPr id="42009" name="Text Box 25"/>
          <p:cNvSpPr txBox="1">
            <a:spLocks noChangeArrowheads="1"/>
          </p:cNvSpPr>
          <p:nvPr/>
        </p:nvSpPr>
        <p:spPr bwMode="auto">
          <a:xfrm>
            <a:off x="990600" y="2667000"/>
            <a:ext cx="1944315"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42010" name="Text Box 26"/>
          <p:cNvSpPr txBox="1">
            <a:spLocks noChangeArrowheads="1"/>
          </p:cNvSpPr>
          <p:nvPr/>
        </p:nvSpPr>
        <p:spPr bwMode="auto">
          <a:xfrm>
            <a:off x="990600" y="3795712"/>
            <a:ext cx="2438400" cy="400110"/>
          </a:xfrm>
          <a:prstGeom prst="rect">
            <a:avLst/>
          </a:prstGeom>
          <a:noFill/>
          <a:ln w="25400">
            <a:noFill/>
            <a:miter lim="800000"/>
          </a:ln>
        </p:spPr>
        <p:txBody>
          <a:bodyPr>
            <a:spAutoFit/>
          </a:bodyPr>
          <a:lstStyle/>
          <a:p>
            <a:pPr>
              <a:lnSpc>
                <a:spcPct val="100000"/>
              </a:lnSpc>
            </a:pPr>
            <a:r>
              <a:rPr lang="en-US" sz="2000" b="0" dirty="0">
                <a:latin typeface="Calibri" panose="020F0502020204030204" pitchFamily="34" charset="0"/>
              </a:rPr>
              <a:t>Discard </a:t>
            </a:r>
            <a:r>
              <a:rPr lang="en-US" sz="2000" b="0" i="1" dirty="0">
                <a:latin typeface="Calibri" panose="020F0502020204030204" pitchFamily="34" charset="0"/>
              </a:rPr>
              <a:t>k </a:t>
            </a:r>
            <a:r>
              <a:rPr lang="en-US" sz="2000" b="0" dirty="0">
                <a:latin typeface="Calibri" panose="020F0502020204030204" pitchFamily="34" charset="0"/>
              </a:rPr>
              <a:t> bits: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42011" name="Rectangle 27"/>
          <p:cNvSpPr>
            <a:spLocks noChangeArrowheads="1"/>
          </p:cNvSpPr>
          <p:nvPr/>
        </p:nvSpPr>
        <p:spPr bwMode="auto">
          <a:xfrm>
            <a:off x="4383692" y="3795712"/>
            <a:ext cx="1382109" cy="338554"/>
          </a:xfrm>
          <a:prstGeom prst="rect">
            <a:avLst/>
          </a:prstGeom>
          <a:noFill/>
          <a:ln w="25400">
            <a:noFill/>
            <a:miter lim="800000"/>
          </a:ln>
        </p:spPr>
        <p:txBody>
          <a:bodyPr wrap="none">
            <a:spAutoFit/>
          </a:bodyPr>
          <a:lstStyle/>
          <a:p>
            <a:pPr algn="r">
              <a:lnSpc>
                <a:spcPct val="100000"/>
              </a:lnSpc>
            </a:pPr>
            <a:r>
              <a:rPr lang="en-US" sz="1600" b="0">
                <a:latin typeface="Times" pitchFamily="18" charset="0"/>
              </a:rPr>
              <a:t>UMult</a:t>
            </a:r>
            <a:r>
              <a:rPr lang="en-US" sz="1600" b="0" i="1" baseline="-25000">
                <a:latin typeface="Times" pitchFamily="18" charset="0"/>
              </a:rPr>
              <a:t>w</a:t>
            </a:r>
            <a:r>
              <a:rPr lang="en-US" sz="1600" b="0">
                <a:latin typeface="Times" pitchFamily="18" charset="0"/>
              </a:rPr>
              <a:t>(</a:t>
            </a:r>
            <a:r>
              <a:rPr lang="en-US" sz="1600" b="0" i="1">
                <a:latin typeface="Times" pitchFamily="18" charset="0"/>
              </a:rPr>
              <a:t>u</a:t>
            </a:r>
            <a:r>
              <a:rPr lang="en-US" sz="1600" b="0">
                <a:latin typeface="Times" pitchFamily="18" charset="0"/>
              </a:rPr>
              <a:t> , 2</a:t>
            </a:r>
            <a:r>
              <a:rPr lang="en-US" sz="1600" b="0" i="1" baseline="30000">
                <a:latin typeface="Times" pitchFamily="18" charset="0"/>
              </a:rPr>
              <a:t>k</a:t>
            </a:r>
            <a:r>
              <a:rPr lang="en-US" sz="1600" b="0">
                <a:latin typeface="Times" pitchFamily="18" charset="0"/>
              </a:rPr>
              <a:t>)</a:t>
            </a:r>
          </a:p>
        </p:txBody>
      </p:sp>
      <p:sp>
        <p:nvSpPr>
          <p:cNvPr id="42012" name="Rectangle 28"/>
          <p:cNvSpPr>
            <a:spLocks noChangeArrowheads="1"/>
          </p:cNvSpPr>
          <p:nvPr/>
        </p:nvSpPr>
        <p:spPr bwMode="auto">
          <a:xfrm>
            <a:off x="7543800" y="29718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2013" name="Rectangle 29"/>
          <p:cNvSpPr>
            <a:spLocks noChangeArrowheads="1"/>
          </p:cNvSpPr>
          <p:nvPr/>
        </p:nvSpPr>
        <p:spPr bwMode="auto">
          <a:xfrm>
            <a:off x="7105650" y="2057400"/>
            <a:ext cx="285750" cy="366712"/>
          </a:xfrm>
          <a:prstGeom prst="rect">
            <a:avLst/>
          </a:prstGeom>
          <a:noFill/>
          <a:ln w="25400">
            <a:noFill/>
            <a:miter lim="800000"/>
          </a:ln>
        </p:spPr>
        <p:txBody>
          <a:bodyPr wrap="none">
            <a:spAutoFit/>
          </a:bodyPr>
          <a:lstStyle/>
          <a:p>
            <a:pPr>
              <a:lnSpc>
                <a:spcPct val="100000"/>
              </a:lnSpc>
            </a:pPr>
            <a:r>
              <a:rPr lang="en-US" b="0" i="1">
                <a:latin typeface="Times" pitchFamily="18" charset="0"/>
              </a:rPr>
              <a:t>k</a:t>
            </a:r>
          </a:p>
        </p:txBody>
      </p:sp>
      <p:grpSp>
        <p:nvGrpSpPr>
          <p:cNvPr id="2" name="Group 30"/>
          <p:cNvGrpSpPr/>
          <p:nvPr/>
        </p:nvGrpSpPr>
        <p:grpSpPr bwMode="auto">
          <a:xfrm>
            <a:off x="4572000" y="3429000"/>
            <a:ext cx="2743200" cy="228600"/>
            <a:chOff x="2976" y="816"/>
            <a:chExt cx="1728" cy="144"/>
          </a:xfrm>
        </p:grpSpPr>
        <p:sp>
          <p:nvSpPr>
            <p:cNvPr id="42028" name="Rectangle 31"/>
            <p:cNvSpPr>
              <a:spLocks noChangeArrowheads="1"/>
            </p:cNvSpPr>
            <p:nvPr/>
          </p:nvSpPr>
          <p:spPr bwMode="auto">
            <a:xfrm>
              <a:off x="2976"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29" name="Rectangle 32"/>
            <p:cNvSpPr>
              <a:spLocks noChangeArrowheads="1"/>
            </p:cNvSpPr>
            <p:nvPr/>
          </p:nvSpPr>
          <p:spPr bwMode="auto">
            <a:xfrm>
              <a:off x="3120"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30" name="Rectangle 33"/>
            <p:cNvSpPr>
              <a:spLocks noChangeArrowheads="1"/>
            </p:cNvSpPr>
            <p:nvPr/>
          </p:nvSpPr>
          <p:spPr bwMode="auto">
            <a:xfrm>
              <a:off x="3264"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31" name="Rectangle 34"/>
            <p:cNvSpPr>
              <a:spLocks noChangeArrowheads="1"/>
            </p:cNvSpPr>
            <p:nvPr/>
          </p:nvSpPr>
          <p:spPr bwMode="auto">
            <a:xfrm>
              <a:off x="4272"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32" name="Rectangle 35"/>
            <p:cNvSpPr>
              <a:spLocks noChangeArrowheads="1"/>
            </p:cNvSpPr>
            <p:nvPr/>
          </p:nvSpPr>
          <p:spPr bwMode="auto">
            <a:xfrm>
              <a:off x="4416"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33" name="Rectangle 36"/>
            <p:cNvSpPr>
              <a:spLocks noChangeArrowheads="1"/>
            </p:cNvSpPr>
            <p:nvPr/>
          </p:nvSpPr>
          <p:spPr bwMode="auto">
            <a:xfrm>
              <a:off x="4560" y="81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42034" name="Rectangle 37"/>
            <p:cNvSpPr>
              <a:spLocks noChangeArrowheads="1"/>
            </p:cNvSpPr>
            <p:nvPr/>
          </p:nvSpPr>
          <p:spPr bwMode="auto">
            <a:xfrm>
              <a:off x="3408" y="816"/>
              <a:ext cx="86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dirty="0">
                  <a:latin typeface="Calibri" panose="020F0502020204030204"/>
                  <a:cs typeface="Calibri" panose="020F0502020204030204"/>
                </a:rPr>
                <a:t>• • •</a:t>
              </a:r>
            </a:p>
          </p:txBody>
        </p:sp>
      </p:grpSp>
      <p:sp>
        <p:nvSpPr>
          <p:cNvPr id="42015" name="Rectangle 38"/>
          <p:cNvSpPr>
            <a:spLocks noChangeArrowheads="1"/>
          </p:cNvSpPr>
          <p:nvPr/>
        </p:nvSpPr>
        <p:spPr bwMode="auto">
          <a:xfrm>
            <a:off x="7315200" y="3429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16" name="Rectangle 39"/>
          <p:cNvSpPr>
            <a:spLocks noChangeArrowheads="1"/>
          </p:cNvSpPr>
          <p:nvPr/>
        </p:nvSpPr>
        <p:spPr bwMode="auto">
          <a:xfrm>
            <a:off x="8229600" y="3429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17" name="Rectangle 40"/>
          <p:cNvSpPr>
            <a:spLocks noChangeArrowheads="1"/>
          </p:cNvSpPr>
          <p:nvPr/>
        </p:nvSpPr>
        <p:spPr bwMode="auto">
          <a:xfrm>
            <a:off x="8458200" y="3429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18" name="Rectangle 41"/>
          <p:cNvSpPr>
            <a:spLocks noChangeArrowheads="1"/>
          </p:cNvSpPr>
          <p:nvPr/>
        </p:nvSpPr>
        <p:spPr bwMode="auto">
          <a:xfrm>
            <a:off x="7543800" y="34290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2019" name="Rectangle 42"/>
          <p:cNvSpPr>
            <a:spLocks noChangeArrowheads="1"/>
          </p:cNvSpPr>
          <p:nvPr/>
        </p:nvSpPr>
        <p:spPr bwMode="auto">
          <a:xfrm>
            <a:off x="4398197" y="4066758"/>
            <a:ext cx="1359667" cy="338554"/>
          </a:xfrm>
          <a:prstGeom prst="rect">
            <a:avLst/>
          </a:prstGeom>
          <a:noFill/>
          <a:ln w="25400">
            <a:noFill/>
            <a:miter lim="800000"/>
          </a:ln>
        </p:spPr>
        <p:txBody>
          <a:bodyPr wrap="none">
            <a:spAutoFit/>
          </a:bodyPr>
          <a:lstStyle/>
          <a:p>
            <a:pPr algn="r">
              <a:lnSpc>
                <a:spcPct val="100000"/>
              </a:lnSpc>
            </a:pPr>
            <a:r>
              <a:rPr lang="en-US" sz="1600" b="0" dirty="0" err="1">
                <a:latin typeface="Times" pitchFamily="18" charset="0"/>
              </a:rPr>
              <a:t>TMult</a:t>
            </a:r>
            <a:r>
              <a:rPr lang="en-US" sz="1600" b="0" i="1" baseline="-25000" dirty="0" err="1">
                <a:latin typeface="Times" pitchFamily="18" charset="0"/>
              </a:rPr>
              <a:t>w</a:t>
            </a:r>
            <a:r>
              <a:rPr lang="en-US" sz="1600" b="0" dirty="0">
                <a:latin typeface="Times" pitchFamily="18" charset="0"/>
              </a:rPr>
              <a:t>(</a:t>
            </a:r>
            <a:r>
              <a:rPr lang="en-US" sz="1600" b="0" i="1" dirty="0">
                <a:latin typeface="Times" pitchFamily="18" charset="0"/>
              </a:rPr>
              <a:t>u</a:t>
            </a:r>
            <a:r>
              <a:rPr lang="en-US" sz="1600" b="0" dirty="0">
                <a:latin typeface="Times" pitchFamily="18" charset="0"/>
              </a:rPr>
              <a:t> , 2</a:t>
            </a:r>
            <a:r>
              <a:rPr lang="en-US" sz="1600" b="0" i="1" baseline="30000" dirty="0">
                <a:latin typeface="Times" pitchFamily="18" charset="0"/>
              </a:rPr>
              <a:t>k</a:t>
            </a:r>
            <a:r>
              <a:rPr lang="en-US" sz="1600" b="0" dirty="0">
                <a:latin typeface="Times" pitchFamily="18" charset="0"/>
              </a:rPr>
              <a:t>)</a:t>
            </a:r>
          </a:p>
        </p:txBody>
      </p:sp>
      <p:sp>
        <p:nvSpPr>
          <p:cNvPr id="42020" name="Rectangle 43"/>
          <p:cNvSpPr>
            <a:spLocks noChangeArrowheads="1"/>
          </p:cNvSpPr>
          <p:nvPr/>
        </p:nvSpPr>
        <p:spPr bwMode="auto">
          <a:xfrm>
            <a:off x="7315200" y="3886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21" name="Rectangle 44"/>
          <p:cNvSpPr>
            <a:spLocks noChangeArrowheads="1"/>
          </p:cNvSpPr>
          <p:nvPr/>
        </p:nvSpPr>
        <p:spPr bwMode="auto">
          <a:xfrm>
            <a:off x="8229600" y="3886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2022" name="Rectangle 45"/>
          <p:cNvSpPr>
            <a:spLocks noChangeArrowheads="1"/>
          </p:cNvSpPr>
          <p:nvPr/>
        </p:nvSpPr>
        <p:spPr bwMode="auto">
          <a:xfrm>
            <a:off x="8458200" y="3886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0</a:t>
            </a:r>
          </a:p>
        </p:txBody>
      </p:sp>
      <p:sp>
        <p:nvSpPr>
          <p:cNvPr id="42023" name="Rectangle 46"/>
          <p:cNvSpPr>
            <a:spLocks noChangeArrowheads="1"/>
          </p:cNvSpPr>
          <p:nvPr/>
        </p:nvSpPr>
        <p:spPr bwMode="auto">
          <a:xfrm>
            <a:off x="7543800" y="38862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a:t>
            </a:r>
          </a:p>
        </p:txBody>
      </p:sp>
      <p:sp>
        <p:nvSpPr>
          <p:cNvPr id="42024" name="Rectangle 47"/>
          <p:cNvSpPr>
            <a:spLocks noChangeArrowheads="1"/>
          </p:cNvSpPr>
          <p:nvPr/>
        </p:nvSpPr>
        <p:spPr bwMode="auto">
          <a:xfrm>
            <a:off x="6629400" y="38862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2025" name="Rectangle 48"/>
          <p:cNvSpPr>
            <a:spLocks noChangeArrowheads="1"/>
          </p:cNvSpPr>
          <p:nvPr/>
        </p:nvSpPr>
        <p:spPr bwMode="auto">
          <a:xfrm>
            <a:off x="6858000" y="38862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2026" name="Rectangle 49"/>
          <p:cNvSpPr>
            <a:spLocks noChangeArrowheads="1"/>
          </p:cNvSpPr>
          <p:nvPr/>
        </p:nvSpPr>
        <p:spPr bwMode="auto">
          <a:xfrm>
            <a:off x="7086600" y="38862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2027" name="Rectangle 50"/>
          <p:cNvSpPr>
            <a:spLocks noChangeArrowheads="1"/>
          </p:cNvSpPr>
          <p:nvPr/>
        </p:nvSpPr>
        <p:spPr bwMode="auto">
          <a:xfrm>
            <a:off x="5943600" y="3886200"/>
            <a:ext cx="6858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0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0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0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0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0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00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20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0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0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0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0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867">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4867">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4867">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4867">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48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07" grpId="0" animBg="1"/>
      <p:bldP spid="42007" grpId="1" animBg="1"/>
      <p:bldP spid="42008" grpId="0"/>
      <p:bldP spid="42010" grpId="0"/>
      <p:bldP spid="42011" grpId="0"/>
      <p:bldP spid="42015" grpId="0" animBg="1"/>
      <p:bldP spid="42016" grpId="0" animBg="1"/>
      <p:bldP spid="42017" grpId="0" animBg="1"/>
      <p:bldP spid="42018" grpId="0" animBg="1"/>
      <p:bldP spid="42019" grpId="0"/>
      <p:bldP spid="42020" grpId="0" animBg="1"/>
      <p:bldP spid="42021" grpId="0" animBg="1"/>
      <p:bldP spid="42022" grpId="0" animBg="1"/>
      <p:bldP spid="42023" grpId="0" animBg="1"/>
      <p:bldP spid="42024" grpId="0" animBg="1"/>
      <p:bldP spid="42025" grpId="0" animBg="1"/>
      <p:bldP spid="42026" grpId="0" animBg="1"/>
      <p:bldP spid="420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1936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CC3300"/>
                </a:solidFill>
                <a:effectLst/>
                <a:uLnTx/>
                <a:uFillTx/>
                <a:latin typeface="Arial" panose="020B0604020202020204"/>
                <a:ea typeface="黑体" panose="02010609060101010101" pitchFamily="49" charset="-122"/>
                <a:cs typeface="+mj-cs"/>
              </a:rPr>
              <a:t>变量与常数之间的除运算 </a:t>
            </a:r>
          </a:p>
        </p:txBody>
      </p:sp>
      <p:sp>
        <p:nvSpPr>
          <p:cNvPr id="7" name="Rectangle 3"/>
          <p:cNvSpPr txBox="1">
            <a:spLocks noChangeArrowheads="1"/>
          </p:cNvSpPr>
          <p:nvPr/>
        </p:nvSpPr>
        <p:spPr bwMode="auto">
          <a:xfrm>
            <a:off x="250825" y="914400"/>
            <a:ext cx="84550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10000"/>
              </a:lnSpc>
              <a:spcBef>
                <a:spcPct val="30000"/>
              </a:spcBef>
            </a:pPr>
            <a:r>
              <a:rPr lang="zh-CN" altLang="en-US" sz="2000" kern="0" smtClean="0">
                <a:latin typeface="微软雅黑" panose="020B0503020204020204" charset="-122"/>
                <a:ea typeface="微软雅黑" panose="020B0503020204020204" charset="-122"/>
              </a:rPr>
              <a:t>对于整数除法运算，由于计算机中除法运算比较复杂，而且不能用流水线方式实现，所以一次除法运算大致需要</a:t>
            </a:r>
            <a:r>
              <a:rPr lang="en-US" altLang="zh-CN" sz="2000" kern="0" smtClean="0">
                <a:latin typeface="微软雅黑" panose="020B0503020204020204" charset="-122"/>
                <a:ea typeface="微软雅黑" panose="020B0503020204020204" charset="-122"/>
              </a:rPr>
              <a:t>30</a:t>
            </a:r>
            <a:r>
              <a:rPr lang="zh-CN" altLang="en-US" sz="2000" kern="0" smtClean="0">
                <a:latin typeface="微软雅黑" panose="020B0503020204020204" charset="-122"/>
                <a:ea typeface="微软雅黑" panose="020B0503020204020204" charset="-122"/>
              </a:rPr>
              <a:t>个或更多个时钟周期。为了缩短除法运算的时间，</a:t>
            </a:r>
            <a:r>
              <a:rPr lang="zh-CN" altLang="en-US" sz="2000" kern="0" smtClean="0">
                <a:solidFill>
                  <a:srgbClr val="FF0000"/>
                </a:solidFill>
                <a:latin typeface="微软雅黑" panose="020B0503020204020204" charset="-122"/>
                <a:ea typeface="微软雅黑" panose="020B0503020204020204" charset="-122"/>
              </a:rPr>
              <a:t>编译器在处理一个变量与一个</a:t>
            </a:r>
            <a:r>
              <a:rPr lang="en-US" altLang="zh-CN" sz="2000" kern="0" smtClean="0">
                <a:solidFill>
                  <a:srgbClr val="FF0000"/>
                </a:solidFill>
                <a:latin typeface="微软雅黑" panose="020B0503020204020204" charset="-122"/>
                <a:ea typeface="微软雅黑" panose="020B0503020204020204" charset="-122"/>
              </a:rPr>
              <a:t>2</a:t>
            </a:r>
            <a:r>
              <a:rPr lang="zh-CN" altLang="en-US" sz="2000" kern="0" smtClean="0">
                <a:solidFill>
                  <a:srgbClr val="FF0000"/>
                </a:solidFill>
                <a:latin typeface="微软雅黑" panose="020B0503020204020204" charset="-122"/>
                <a:ea typeface="微软雅黑" panose="020B0503020204020204" charset="-122"/>
              </a:rPr>
              <a:t>的幂次形式的整数相除时，常采用右移运算来实现。</a:t>
            </a:r>
          </a:p>
          <a:p>
            <a:pPr>
              <a:lnSpc>
                <a:spcPct val="110000"/>
              </a:lnSpc>
              <a:spcBef>
                <a:spcPct val="30000"/>
              </a:spcBef>
            </a:pPr>
            <a:r>
              <a:rPr lang="zh-CN" altLang="en-US" sz="2000" kern="0" smtClean="0">
                <a:latin typeface="微软雅黑" panose="020B0503020204020204" charset="-122"/>
                <a:ea typeface="微软雅黑" panose="020B0503020204020204" charset="-122"/>
              </a:rPr>
              <a:t>无符号数除法采用逻辑右移方式，带符号整数采用算术右移方式。</a:t>
            </a:r>
          </a:p>
          <a:p>
            <a:pPr>
              <a:lnSpc>
                <a:spcPct val="110000"/>
              </a:lnSpc>
              <a:spcBef>
                <a:spcPct val="30000"/>
              </a:spcBef>
            </a:pPr>
            <a:r>
              <a:rPr lang="zh-CN" altLang="en-US" sz="2000" kern="0" smtClean="0">
                <a:latin typeface="微软雅黑" panose="020B0503020204020204" charset="-122"/>
                <a:ea typeface="微软雅黑" panose="020B0503020204020204" charset="-122"/>
              </a:rPr>
              <a:t>结果一定取整数，能整除时，直接右移得到结果。</a:t>
            </a:r>
          </a:p>
          <a:p>
            <a:pPr>
              <a:lnSpc>
                <a:spcPct val="110000"/>
              </a:lnSpc>
              <a:spcBef>
                <a:spcPct val="30000"/>
              </a:spcBef>
              <a:buFontTx/>
              <a:buNone/>
            </a:pPr>
            <a:r>
              <a:rPr lang="zh-CN" altLang="en-US" sz="2000" kern="0" smtClean="0">
                <a:solidFill>
                  <a:srgbClr val="0000FF"/>
                </a:solidFill>
                <a:latin typeface="微软雅黑" panose="020B0503020204020204" charset="-122"/>
                <a:ea typeface="微软雅黑" panose="020B0503020204020204" charset="-122"/>
              </a:rPr>
              <a:t>     例如，</a:t>
            </a:r>
            <a:r>
              <a:rPr lang="en-US" altLang="zh-CN" sz="2000" kern="0" smtClean="0">
                <a:solidFill>
                  <a:srgbClr val="0000FF"/>
                </a:solidFill>
                <a:latin typeface="微软雅黑" panose="020B0503020204020204" charset="-122"/>
                <a:ea typeface="微软雅黑" panose="020B0503020204020204" charset="-122"/>
              </a:rPr>
              <a:t>12/4=3</a:t>
            </a:r>
            <a:r>
              <a:rPr lang="zh-CN" altLang="en-US" sz="2000" kern="0" smtClean="0">
                <a:solidFill>
                  <a:srgbClr val="0000FF"/>
                </a:solidFill>
                <a:latin typeface="微软雅黑" panose="020B0503020204020204" charset="-122"/>
                <a:ea typeface="微软雅黑" panose="020B0503020204020204" charset="-122"/>
              </a:rPr>
              <a:t>：</a:t>
            </a:r>
            <a:r>
              <a:rPr lang="en-US" altLang="zh-CN" sz="2000" kern="0" smtClean="0">
                <a:solidFill>
                  <a:srgbClr val="0000FF"/>
                </a:solidFill>
                <a:latin typeface="微软雅黑" panose="020B0503020204020204" charset="-122"/>
                <a:ea typeface="微软雅黑" panose="020B0503020204020204" charset="-122"/>
              </a:rPr>
              <a:t>0000 1100&gt;&gt;2=0000 0011</a:t>
            </a:r>
          </a:p>
          <a:p>
            <a:pPr>
              <a:lnSpc>
                <a:spcPct val="110000"/>
              </a:lnSpc>
              <a:spcBef>
                <a:spcPct val="30000"/>
              </a:spcBef>
              <a:buFontTx/>
              <a:buNone/>
            </a:pPr>
            <a:r>
              <a:rPr lang="en-US" altLang="zh-CN" sz="2000" kern="0" smtClean="0">
                <a:solidFill>
                  <a:srgbClr val="0000FF"/>
                </a:solidFill>
                <a:latin typeface="微软雅黑" panose="020B0503020204020204" charset="-122"/>
                <a:ea typeface="微软雅黑" panose="020B0503020204020204" charset="-122"/>
              </a:rPr>
              <a:t>	         -12/4=-3</a:t>
            </a:r>
            <a:r>
              <a:rPr lang="zh-CN" altLang="en-US" sz="2000" kern="0" smtClean="0">
                <a:solidFill>
                  <a:srgbClr val="0000FF"/>
                </a:solidFill>
                <a:latin typeface="微软雅黑" panose="020B0503020204020204" charset="-122"/>
                <a:ea typeface="微软雅黑" panose="020B0503020204020204" charset="-122"/>
              </a:rPr>
              <a:t>：</a:t>
            </a:r>
            <a:r>
              <a:rPr lang="en-US" altLang="zh-CN" sz="2000" kern="0" smtClean="0">
                <a:solidFill>
                  <a:srgbClr val="0000FF"/>
                </a:solidFill>
                <a:latin typeface="微软雅黑" panose="020B0503020204020204" charset="-122"/>
                <a:ea typeface="微软雅黑" panose="020B0503020204020204" charset="-122"/>
              </a:rPr>
              <a:t>1111 0100 &gt;&gt;2=1111 1101</a:t>
            </a:r>
          </a:p>
          <a:p>
            <a:pPr>
              <a:lnSpc>
                <a:spcPct val="110000"/>
              </a:lnSpc>
              <a:spcBef>
                <a:spcPct val="30000"/>
              </a:spcBef>
            </a:pPr>
            <a:r>
              <a:rPr lang="zh-CN" altLang="en-US" sz="2000" kern="0" smtClean="0">
                <a:latin typeface="微软雅黑" panose="020B0503020204020204" charset="-122"/>
                <a:ea typeface="微软雅黑" panose="020B0503020204020204" charset="-122"/>
              </a:rPr>
              <a:t>不能整除时，其商采用朝零方向舍入的方式，也就是截断方式，即：移出的低位数直接丢弃。</a:t>
            </a:r>
            <a:r>
              <a:rPr lang="zh-CN" altLang="en-US" sz="2000" kern="0" smtClean="0">
                <a:solidFill>
                  <a:srgbClr val="008000"/>
                </a:solidFill>
                <a:latin typeface="微软雅黑" panose="020B0503020204020204" charset="-122"/>
                <a:ea typeface="微软雅黑" panose="020B0503020204020204" charset="-122"/>
              </a:rPr>
              <a:t>带符号负整数则不对！（</a:t>
            </a:r>
            <a:r>
              <a:rPr lang="zh-CN" altLang="en-US" sz="2000" kern="0" smtClean="0">
                <a:solidFill>
                  <a:srgbClr val="FF0000"/>
                </a:solidFill>
                <a:latin typeface="微软雅黑" panose="020B0503020204020204" charset="-122"/>
                <a:ea typeface="微软雅黑" panose="020B0503020204020204" charset="-122"/>
              </a:rPr>
              <a:t>需加偏移量</a:t>
            </a:r>
            <a:r>
              <a:rPr lang="en-US" altLang="zh-CN" sz="2000" kern="0" smtClean="0">
                <a:solidFill>
                  <a:srgbClr val="FF0000"/>
                </a:solidFill>
                <a:latin typeface="微软雅黑" panose="020B0503020204020204" charset="-122"/>
                <a:ea typeface="微软雅黑" panose="020B0503020204020204" charset="-122"/>
              </a:rPr>
              <a:t>(2</a:t>
            </a:r>
            <a:r>
              <a:rPr lang="en-US" altLang="zh-CN" sz="2000" i="1" kern="0" baseline="30000" smtClean="0">
                <a:solidFill>
                  <a:srgbClr val="FF0000"/>
                </a:solidFill>
                <a:latin typeface="微软雅黑" panose="020B0503020204020204" charset="-122"/>
                <a:ea typeface="微软雅黑" panose="020B0503020204020204" charset="-122"/>
              </a:rPr>
              <a:t>k</a:t>
            </a:r>
            <a:r>
              <a:rPr lang="en-US" altLang="zh-CN" sz="2000" kern="0" smtClean="0">
                <a:solidFill>
                  <a:srgbClr val="FF0000"/>
                </a:solidFill>
                <a:latin typeface="微软雅黑" panose="020B0503020204020204" charset="-122"/>
                <a:ea typeface="微软雅黑" panose="020B0503020204020204" charset="-122"/>
              </a:rPr>
              <a:t>-1)</a:t>
            </a:r>
            <a:r>
              <a:rPr lang="zh-CN" altLang="en-US" sz="2000" kern="0" smtClean="0">
                <a:solidFill>
                  <a:srgbClr val="FF0000"/>
                </a:solidFill>
                <a:latin typeface="微软雅黑" panose="020B0503020204020204" charset="-122"/>
                <a:ea typeface="微软雅黑" panose="020B0503020204020204" charset="-122"/>
              </a:rPr>
              <a:t>，然后再右移</a:t>
            </a:r>
            <a:r>
              <a:rPr lang="en-US" altLang="zh-CN" sz="2000" i="1" kern="0" smtClean="0">
                <a:solidFill>
                  <a:srgbClr val="FF0000"/>
                </a:solidFill>
                <a:latin typeface="微软雅黑" panose="020B0503020204020204" charset="-122"/>
                <a:ea typeface="微软雅黑" panose="020B0503020204020204" charset="-122"/>
              </a:rPr>
              <a:t>k </a:t>
            </a:r>
            <a:r>
              <a:rPr lang="zh-CN" altLang="en-US" sz="2000" kern="0" smtClean="0">
                <a:solidFill>
                  <a:srgbClr val="FF0000"/>
                </a:solidFill>
                <a:latin typeface="微软雅黑" panose="020B0503020204020204" charset="-122"/>
                <a:ea typeface="微软雅黑" panose="020B0503020204020204" charset="-122"/>
              </a:rPr>
              <a:t>位 ，低位截断</a:t>
            </a:r>
            <a:r>
              <a:rPr lang="zh-CN" altLang="en-US" sz="2000" kern="0" smtClean="0">
                <a:solidFill>
                  <a:srgbClr val="008000"/>
                </a:solidFill>
                <a:latin typeface="微软雅黑" panose="020B0503020204020204" charset="-122"/>
                <a:ea typeface="微软雅黑" panose="020B0503020204020204" charset="-122"/>
              </a:rPr>
              <a:t>）</a:t>
            </a:r>
          </a:p>
          <a:p>
            <a:pPr>
              <a:lnSpc>
                <a:spcPct val="110000"/>
              </a:lnSpc>
              <a:spcBef>
                <a:spcPct val="30000"/>
              </a:spcBef>
              <a:buFontTx/>
              <a:buNone/>
            </a:pPr>
            <a:r>
              <a:rPr lang="zh-CN" altLang="en-US" sz="2000" kern="0" smtClean="0">
                <a:latin typeface="微软雅黑" panose="020B0503020204020204" charset="-122"/>
                <a:ea typeface="微软雅黑" panose="020B0503020204020204" charset="-122"/>
              </a:rPr>
              <a:t>     </a:t>
            </a:r>
            <a:r>
              <a:rPr lang="zh-CN" altLang="en-US" sz="2000" kern="0" smtClean="0">
                <a:solidFill>
                  <a:srgbClr val="0033CC"/>
                </a:solidFill>
                <a:latin typeface="微软雅黑" panose="020B0503020204020204" charset="-122"/>
                <a:ea typeface="微软雅黑" panose="020B0503020204020204" charset="-122"/>
              </a:rPr>
              <a:t>无符号整数：</a:t>
            </a:r>
            <a:r>
              <a:rPr lang="en-US" altLang="zh-CN" sz="2000" kern="0" smtClean="0">
                <a:solidFill>
                  <a:srgbClr val="0033CC"/>
                </a:solidFill>
                <a:latin typeface="微软雅黑" panose="020B0503020204020204" charset="-122"/>
                <a:ea typeface="微软雅黑" panose="020B0503020204020204" charset="-122"/>
              </a:rPr>
              <a:t>14/4=3</a:t>
            </a:r>
            <a:r>
              <a:rPr lang="zh-CN" altLang="en-US" sz="2000" kern="0" smtClean="0">
                <a:solidFill>
                  <a:srgbClr val="0033CC"/>
                </a:solidFill>
                <a:latin typeface="微软雅黑" panose="020B0503020204020204" charset="-122"/>
                <a:ea typeface="微软雅黑" panose="020B0503020204020204" charset="-122"/>
              </a:rPr>
              <a:t>：</a:t>
            </a:r>
            <a:r>
              <a:rPr lang="en-US" altLang="zh-CN" sz="2000" kern="0" smtClean="0">
                <a:solidFill>
                  <a:srgbClr val="0033CC"/>
                </a:solidFill>
                <a:latin typeface="微软雅黑" panose="020B0503020204020204" charset="-122"/>
                <a:ea typeface="微软雅黑" panose="020B0503020204020204" charset="-122"/>
              </a:rPr>
              <a:t>0000 1110&gt;&gt;2=0000 0011</a:t>
            </a:r>
            <a:endParaRPr lang="zh-CN" altLang="en-US" sz="2000" kern="0" smtClean="0">
              <a:solidFill>
                <a:srgbClr val="0033CC"/>
              </a:solidFill>
              <a:latin typeface="微软雅黑" panose="020B0503020204020204" charset="-122"/>
              <a:ea typeface="微软雅黑" panose="020B0503020204020204" charset="-122"/>
            </a:endParaRPr>
          </a:p>
          <a:p>
            <a:pPr>
              <a:lnSpc>
                <a:spcPct val="110000"/>
              </a:lnSpc>
              <a:spcBef>
                <a:spcPct val="30000"/>
              </a:spcBef>
              <a:buFontTx/>
              <a:buNone/>
            </a:pPr>
            <a:r>
              <a:rPr lang="en-US" altLang="zh-CN" sz="2000" kern="0" smtClean="0">
                <a:solidFill>
                  <a:srgbClr val="0033CC"/>
                </a:solidFill>
                <a:latin typeface="微软雅黑" panose="020B0503020204020204" charset="-122"/>
                <a:ea typeface="微软雅黑" panose="020B0503020204020204" charset="-122"/>
              </a:rPr>
              <a:t>     </a:t>
            </a:r>
            <a:r>
              <a:rPr lang="zh-CN" altLang="en-US" sz="2000" kern="0" smtClean="0">
                <a:solidFill>
                  <a:srgbClr val="0033CC"/>
                </a:solidFill>
                <a:latin typeface="微软雅黑" panose="020B0503020204020204" charset="-122"/>
                <a:ea typeface="微软雅黑" panose="020B0503020204020204" charset="-122"/>
              </a:rPr>
              <a:t>带符号整数：</a:t>
            </a:r>
            <a:r>
              <a:rPr lang="en-US" altLang="zh-CN" sz="2000" kern="0" smtClean="0">
                <a:solidFill>
                  <a:srgbClr val="0033CC"/>
                </a:solidFill>
                <a:latin typeface="微软雅黑" panose="020B0503020204020204" charset="-122"/>
                <a:ea typeface="微软雅黑" panose="020B0503020204020204" charset="-122"/>
              </a:rPr>
              <a:t>-14/4=-3</a:t>
            </a:r>
            <a:r>
              <a:rPr lang="zh-CN" altLang="en-US" sz="2000" kern="0" smtClean="0">
                <a:solidFill>
                  <a:srgbClr val="0033CC"/>
                </a:solidFill>
                <a:latin typeface="微软雅黑" panose="020B0503020204020204" charset="-122"/>
                <a:ea typeface="微软雅黑" panose="020B0503020204020204" charset="-122"/>
              </a:rPr>
              <a:t>：</a:t>
            </a:r>
            <a:r>
              <a:rPr lang="en-US" altLang="zh-CN" sz="2000" kern="0" smtClean="0">
                <a:solidFill>
                  <a:srgbClr val="0033CC"/>
                </a:solidFill>
                <a:latin typeface="微软雅黑" panose="020B0503020204020204" charset="-122"/>
                <a:ea typeface="微软雅黑" panose="020B0503020204020204" charset="-122"/>
              </a:rPr>
              <a:t>1111 0010 &gt;&gt;2=1111 1100=-4</a:t>
            </a:r>
            <a:r>
              <a:rPr lang="en-US" altLang="zh-CN" sz="2000" kern="0" smtClean="0">
                <a:solidFill>
                  <a:srgbClr val="0033CC"/>
                </a:solidFill>
                <a:latin typeface="微软雅黑" panose="020B0503020204020204" charset="-122"/>
                <a:ea typeface="微软雅黑" panose="020B0503020204020204" charset="-122"/>
                <a:cs typeface="Arial" panose="020B0604020202020204" pitchFamily="34" charset="0"/>
              </a:rPr>
              <a:t>≠-3</a:t>
            </a:r>
          </a:p>
          <a:p>
            <a:pPr>
              <a:lnSpc>
                <a:spcPct val="110000"/>
              </a:lnSpc>
              <a:spcBef>
                <a:spcPct val="30000"/>
              </a:spcBef>
              <a:buFontTx/>
              <a:buNone/>
            </a:pPr>
            <a:r>
              <a:rPr lang="en-US" altLang="zh-CN" sz="2000" kern="0" smtClean="0">
                <a:solidFill>
                  <a:srgbClr val="0033CC"/>
                </a:solidFill>
                <a:latin typeface="微软雅黑" panose="020B0503020204020204" charset="-122"/>
                <a:ea typeface="微软雅黑" panose="020B0503020204020204" charset="-122"/>
                <a:cs typeface="Arial" panose="020B0604020202020204" pitchFamily="34" charset="0"/>
              </a:rPr>
              <a:t>     </a:t>
            </a:r>
            <a:r>
              <a:rPr lang="zh-CN" altLang="en-US" sz="2000" kern="0" smtClean="0">
                <a:solidFill>
                  <a:srgbClr val="CC3300"/>
                </a:solidFill>
                <a:latin typeface="微软雅黑" panose="020B0503020204020204" charset="-122"/>
                <a:ea typeface="微软雅黑" panose="020B0503020204020204" charset="-122"/>
                <a:cs typeface="Arial" panose="020B0604020202020204" pitchFamily="34" charset="0"/>
              </a:rPr>
              <a:t>纠偏</a:t>
            </a:r>
            <a:r>
              <a:rPr lang="en-US" altLang="zh-CN" sz="2000" kern="0" smtClean="0">
                <a:solidFill>
                  <a:srgbClr val="CC3300"/>
                </a:solidFill>
                <a:latin typeface="微软雅黑" panose="020B0503020204020204" charset="-122"/>
                <a:ea typeface="微软雅黑" panose="020B0503020204020204" charset="-122"/>
                <a:cs typeface="Arial" panose="020B0604020202020204" pitchFamily="34" charset="0"/>
              </a:rPr>
              <a:t>:</a:t>
            </a:r>
            <a:r>
              <a:rPr lang="en-US" altLang="zh-CN" sz="2000" kern="0" smtClean="0">
                <a:solidFill>
                  <a:srgbClr val="0033CC"/>
                </a:solidFill>
                <a:latin typeface="微软雅黑" panose="020B0503020204020204" charset="-122"/>
                <a:ea typeface="微软雅黑" panose="020B0503020204020204" charset="-122"/>
                <a:cs typeface="Arial" panose="020B0604020202020204" pitchFamily="34" charset="0"/>
              </a:rPr>
              <a:t> k=2, </a:t>
            </a:r>
            <a:r>
              <a:rPr lang="zh-CN" altLang="en-US" sz="2000" kern="0" smtClean="0">
                <a:solidFill>
                  <a:srgbClr val="0033CC"/>
                </a:solidFill>
                <a:latin typeface="微软雅黑" panose="020B0503020204020204" charset="-122"/>
                <a:ea typeface="微软雅黑" panose="020B0503020204020204" charset="-122"/>
                <a:cs typeface="Arial" panose="020B0604020202020204" pitchFamily="34" charset="0"/>
              </a:rPr>
              <a:t>故</a:t>
            </a:r>
            <a:r>
              <a:rPr lang="en-US" altLang="zh-CN" sz="2000" kern="0" smtClean="0">
                <a:solidFill>
                  <a:srgbClr val="0033CC"/>
                </a:solidFill>
                <a:latin typeface="微软雅黑" panose="020B0503020204020204" charset="-122"/>
                <a:ea typeface="微软雅黑" panose="020B0503020204020204" charset="-122"/>
                <a:cs typeface="Arial" panose="020B0604020202020204" pitchFamily="34" charset="0"/>
              </a:rPr>
              <a:t>(-14+2</a:t>
            </a:r>
            <a:r>
              <a:rPr lang="en-US" altLang="zh-CN" sz="2000" kern="0" baseline="30000" smtClean="0">
                <a:solidFill>
                  <a:srgbClr val="0033CC"/>
                </a:solidFill>
                <a:latin typeface="微软雅黑" panose="020B0503020204020204" charset="-122"/>
                <a:ea typeface="微软雅黑" panose="020B0503020204020204" charset="-122"/>
                <a:cs typeface="Arial" panose="020B0604020202020204" pitchFamily="34" charset="0"/>
              </a:rPr>
              <a:t>2</a:t>
            </a:r>
            <a:r>
              <a:rPr lang="en-US" altLang="zh-CN" sz="2000" kern="0" smtClean="0">
                <a:solidFill>
                  <a:srgbClr val="0033CC"/>
                </a:solidFill>
                <a:latin typeface="微软雅黑" panose="020B0503020204020204" charset="-122"/>
                <a:ea typeface="微软雅黑" panose="020B0503020204020204" charset="-122"/>
                <a:cs typeface="Arial" panose="020B0604020202020204" pitchFamily="34" charset="0"/>
              </a:rPr>
              <a:t>-1)/4=-3</a:t>
            </a:r>
            <a:r>
              <a:rPr lang="zh-CN" altLang="en-US" sz="2000" kern="0" smtClean="0">
                <a:solidFill>
                  <a:srgbClr val="0033CC"/>
                </a:solidFill>
                <a:latin typeface="微软雅黑" panose="020B0503020204020204" charset="-122"/>
                <a:ea typeface="微软雅黑" panose="020B0503020204020204" charset="-122"/>
                <a:cs typeface="Arial" panose="020B0604020202020204" pitchFamily="34" charset="0"/>
              </a:rPr>
              <a:t>： </a:t>
            </a:r>
            <a:r>
              <a:rPr lang="en-US" altLang="zh-CN" sz="2000" kern="0" smtClean="0">
                <a:solidFill>
                  <a:srgbClr val="0033CC"/>
                </a:solidFill>
                <a:latin typeface="微软雅黑" panose="020B0503020204020204" charset="-122"/>
                <a:ea typeface="微软雅黑" panose="020B0503020204020204" charset="-122"/>
              </a:rPr>
              <a:t>1111 0101&gt;&gt;2=1111 1101=-3</a:t>
            </a:r>
            <a:endParaRPr lang="zh-CN" altLang="en-US" sz="2000" kern="0" smtClean="0">
              <a:solidFill>
                <a:srgbClr val="0033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blinds(horizontal)">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blinds(horizontal)">
                                      <p:cBhvr>
                                        <p:cTn id="35" dur="500"/>
                                        <p:tgtEl>
                                          <p:spTgt spid="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animEffect transition="in" filter="blinds(horizontal)">
                                      <p:cBhvr>
                                        <p:cTn id="40" dur="500"/>
                                        <p:tgtEl>
                                          <p:spTgt spid="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blinds(horizontal)">
                                      <p:cBhvr>
                                        <p:cTn id="45" dur="500"/>
                                        <p:tgtEl>
                                          <p:spTgt spid="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xEl>
                                              <p:pRg st="8" end="8"/>
                                            </p:txEl>
                                          </p:spTgt>
                                        </p:tgtEl>
                                        <p:attrNameLst>
                                          <p:attrName>style.visibility</p:attrName>
                                        </p:attrNameLst>
                                      </p:cBhvr>
                                      <p:to>
                                        <p:strVal val="visible"/>
                                      </p:to>
                                    </p:set>
                                    <p:animEffect transition="in" filter="blinds(horizontal)">
                                      <p:cBhvr>
                                        <p:cTn id="5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6116638" cy="573088"/>
          </a:xfrm>
        </p:spPr>
        <p:txBody>
          <a:bodyPr/>
          <a:lstStyle/>
          <a:p>
            <a:pPr eaLnBrk="1" hangingPunct="1">
              <a:defRPr/>
            </a:pPr>
            <a:r>
              <a:rPr lang="en-US"/>
              <a:t>Encoding Integers</a:t>
            </a:r>
          </a:p>
        </p:txBody>
      </p:sp>
      <p:sp>
        <p:nvSpPr>
          <p:cNvPr id="103428" name="Rectangle 4"/>
          <p:cNvSpPr>
            <a:spLocks noGrp="1" noChangeArrowheads="1"/>
          </p:cNvSpPr>
          <p:nvPr>
            <p:ph type="body" idx="1"/>
          </p:nvPr>
        </p:nvSpPr>
        <p:spPr>
          <a:xfrm>
            <a:off x="428387" y="3581400"/>
            <a:ext cx="8305800" cy="533400"/>
          </a:xfrm>
        </p:spPr>
        <p:txBody>
          <a:bodyPr/>
          <a:lstStyle/>
          <a:p>
            <a:pPr marL="0" indent="0" eaLnBrk="1" hangingPunct="1">
              <a:buNone/>
              <a:defRPr/>
            </a:pPr>
            <a:r>
              <a:rPr lang="en-US" dirty="0" smtClean="0"/>
              <a:t>Two’s Complement Examples (w = 5)</a:t>
            </a:r>
            <a:endParaRPr lang="en-US" dirty="0"/>
          </a:p>
        </p:txBody>
      </p:sp>
      <p:graphicFrame>
        <p:nvGraphicFramePr>
          <p:cNvPr id="1026" name="Object 5"/>
          <p:cNvGraphicFramePr>
            <a:graphicFrameLocks noChangeAspect="1"/>
          </p:cNvGraphicFramePr>
          <p:nvPr/>
        </p:nvGraphicFramePr>
        <p:xfrm>
          <a:off x="4800600" y="1826900"/>
          <a:ext cx="3340100" cy="596900"/>
        </p:xfrm>
        <a:graphic>
          <a:graphicData uri="http://schemas.openxmlformats.org/presentationml/2006/ole">
            <mc:AlternateContent xmlns:mc="http://schemas.openxmlformats.org/markup-compatibility/2006">
              <mc:Choice xmlns:v="urn:schemas-microsoft-com:vml" Requires="v">
                <p:oleObj spid="_x0000_s76870" name="Equation" r:id="rId4" imgW="3323590" imgH="598170" progId="Equation.3">
                  <p:embed/>
                </p:oleObj>
              </mc:Choice>
              <mc:Fallback>
                <p:oleObj name="Equation" r:id="rId4" imgW="3323590" imgH="598170" progId="Equation.3">
                  <p:embed/>
                  <p:pic>
                    <p:nvPicPr>
                      <p:cNvPr id="0" name="图片 768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82690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990600" y="1826900"/>
          <a:ext cx="2133600" cy="596900"/>
        </p:xfrm>
        <a:graphic>
          <a:graphicData uri="http://schemas.openxmlformats.org/presentationml/2006/ole">
            <mc:AlternateContent xmlns:mc="http://schemas.openxmlformats.org/markup-compatibility/2006">
              <mc:Choice xmlns:v="urn:schemas-microsoft-com:vml" Requires="v">
                <p:oleObj spid="_x0000_s76871" name="Equation" r:id="rId6" imgW="2127885" imgH="598170" progId="Equation.3">
                  <p:embed/>
                </p:oleObj>
              </mc:Choice>
              <mc:Fallback>
                <p:oleObj name="Equation" r:id="rId6" imgW="2127885" imgH="598170" progId="Equation.3">
                  <p:embed/>
                  <p:pic>
                    <p:nvPicPr>
                      <p:cNvPr id="0" name="图片 768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826900"/>
                        <a:ext cx="2133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1445900"/>
            <a:ext cx="1380506" cy="461665"/>
          </a:xfrm>
          <a:prstGeom prst="rect">
            <a:avLst/>
          </a:prstGeom>
          <a:noFill/>
          <a:ln w="25400">
            <a:noFill/>
            <a:miter lim="800000"/>
          </a:ln>
        </p:spPr>
        <p:txBody>
          <a:bodyPr wrap="none">
            <a:spAutoFit/>
          </a:bodyPr>
          <a:lstStyle/>
          <a:p>
            <a:pPr>
              <a:lnSpc>
                <a:spcPct val="100000"/>
              </a:lnSpc>
            </a:pPr>
            <a:r>
              <a:rPr lang="en-US" sz="2400" dirty="0">
                <a:latin typeface="Calibri" panose="020F0502020204030204" pitchFamily="34" charset="0"/>
              </a:rPr>
              <a:t>Unsigned</a:t>
            </a:r>
          </a:p>
        </p:txBody>
      </p:sp>
      <p:sp>
        <p:nvSpPr>
          <p:cNvPr id="1033" name="Text Box 8"/>
          <p:cNvSpPr txBox="1">
            <a:spLocks noChangeArrowheads="1"/>
          </p:cNvSpPr>
          <p:nvPr/>
        </p:nvSpPr>
        <p:spPr bwMode="auto">
          <a:xfrm>
            <a:off x="4800600" y="1445900"/>
            <a:ext cx="2624693" cy="461665"/>
          </a:xfrm>
          <a:prstGeom prst="rect">
            <a:avLst/>
          </a:prstGeom>
          <a:noFill/>
          <a:ln w="25400">
            <a:noFill/>
            <a:miter lim="800000"/>
          </a:ln>
        </p:spPr>
        <p:txBody>
          <a:bodyPr wrap="none">
            <a:spAutoFit/>
          </a:bodyPr>
          <a:lstStyle/>
          <a:p>
            <a:pPr>
              <a:lnSpc>
                <a:spcPct val="100000"/>
              </a:lnSpc>
            </a:pPr>
            <a:r>
              <a:rPr lang="en-US" sz="2400" dirty="0">
                <a:latin typeface="Calibri" panose="020F0502020204030204" pitchFamily="34" charset="0"/>
              </a:rPr>
              <a:t>Two’s Complement</a:t>
            </a:r>
          </a:p>
        </p:txBody>
      </p:sp>
      <p:sp>
        <p:nvSpPr>
          <p:cNvPr id="1034" name="Line 9"/>
          <p:cNvSpPr>
            <a:spLocks noChangeShapeType="1"/>
          </p:cNvSpPr>
          <p:nvPr/>
        </p:nvSpPr>
        <p:spPr bwMode="auto">
          <a:xfrm flipH="1" flipV="1">
            <a:off x="6629400" y="2360300"/>
            <a:ext cx="1066800" cy="609600"/>
          </a:xfrm>
          <a:prstGeom prst="line">
            <a:avLst/>
          </a:prstGeom>
          <a:noFill/>
          <a:ln w="25400">
            <a:solidFill>
              <a:schemeClr val="tx1"/>
            </a:solidFill>
            <a:round/>
            <a:tailEnd type="triangle" w="med" len="med"/>
          </a:ln>
        </p:spPr>
        <p:txBody>
          <a:bodyPr wrap="none" anchor="ctr"/>
          <a:lstStyle/>
          <a:p>
            <a:endParaRPr lang="en-US"/>
          </a:p>
        </p:txBody>
      </p:sp>
      <p:sp>
        <p:nvSpPr>
          <p:cNvPr id="1035" name="Rectangle 10"/>
          <p:cNvSpPr>
            <a:spLocks noChangeArrowheads="1"/>
          </p:cNvSpPr>
          <p:nvPr/>
        </p:nvSpPr>
        <p:spPr bwMode="auto">
          <a:xfrm>
            <a:off x="7696200" y="2893700"/>
            <a:ext cx="1371600" cy="459100"/>
          </a:xfrm>
          <a:prstGeom prst="rect">
            <a:avLst/>
          </a:prstGeom>
          <a:noFill/>
          <a:ln w="25400">
            <a:noFill/>
            <a:miter lim="800000"/>
          </a:ln>
        </p:spPr>
        <p:txBody>
          <a:bodyPr wrap="square" lIns="90487" tIns="44450" rIns="90487" bIns="44450">
            <a:spAutoFit/>
          </a:bodyPr>
          <a:lstStyle/>
          <a:p>
            <a:pPr>
              <a:lnSpc>
                <a:spcPct val="100000"/>
              </a:lnSpc>
            </a:pPr>
            <a:r>
              <a:rPr lang="en-US" dirty="0">
                <a:latin typeface="Calibri" panose="020F0502020204030204" pitchFamily="34" charset="0"/>
              </a:rPr>
              <a:t>Sign Bit</a:t>
            </a:r>
          </a:p>
        </p:txBody>
      </p:sp>
      <p:sp>
        <p:nvSpPr>
          <p:cNvPr id="12" name="TextBox 11"/>
          <p:cNvSpPr txBox="1"/>
          <p:nvPr/>
        </p:nvSpPr>
        <p:spPr>
          <a:xfrm>
            <a:off x="1190744" y="4643735"/>
            <a:ext cx="1106393"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13" name="Table 12"/>
          <p:cNvGraphicFramePr>
            <a:graphicFrameLocks noGrp="1"/>
          </p:cNvGraphicFramePr>
          <p:nvPr/>
        </p:nvGraphicFramePr>
        <p:xfrm>
          <a:off x="2105144" y="426273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4" name="TextBox 13"/>
          <p:cNvSpPr txBox="1"/>
          <p:nvPr/>
        </p:nvSpPr>
        <p:spPr>
          <a:xfrm>
            <a:off x="1038344" y="5765800"/>
            <a:ext cx="1290738"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15" name="Table 14"/>
          <p:cNvGraphicFramePr>
            <a:graphicFrameLocks noGrp="1"/>
          </p:cNvGraphicFramePr>
          <p:nvPr/>
        </p:nvGraphicFramePr>
        <p:xfrm>
          <a:off x="2105144" y="5410200"/>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6" name="TextBox 15"/>
          <p:cNvSpPr txBox="1"/>
          <p:nvPr/>
        </p:nvSpPr>
        <p:spPr>
          <a:xfrm>
            <a:off x="5648444" y="4643735"/>
            <a:ext cx="1659429"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8+2 = 10</a:t>
            </a:r>
          </a:p>
        </p:txBody>
      </p:sp>
      <p:sp>
        <p:nvSpPr>
          <p:cNvPr id="17" name="TextBox 16"/>
          <p:cNvSpPr txBox="1"/>
          <p:nvPr/>
        </p:nvSpPr>
        <p:spPr>
          <a:xfrm>
            <a:off x="5648444" y="5765799"/>
            <a:ext cx="2581156"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-16+4+2 =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304800" y="493712"/>
            <a:ext cx="8382000" cy="573088"/>
          </a:xfrm>
        </p:spPr>
        <p:txBody>
          <a:bodyPr/>
          <a:lstStyle/>
          <a:p>
            <a:pPr eaLnBrk="1" hangingPunct="1">
              <a:defRPr/>
            </a:pPr>
            <a:r>
              <a:rPr lang="en-US" dirty="0" smtClean="0"/>
              <a:t>Unsigned Power-of-2 Divide with Shift</a:t>
            </a:r>
          </a:p>
        </p:txBody>
      </p:sp>
      <p:sp>
        <p:nvSpPr>
          <p:cNvPr id="168963" name="Rectangle 3"/>
          <p:cNvSpPr>
            <a:spLocks noGrp="1" noChangeArrowheads="1"/>
          </p:cNvSpPr>
          <p:nvPr>
            <p:ph type="body" idx="1"/>
          </p:nvPr>
        </p:nvSpPr>
        <p:spPr>
          <a:xfrm>
            <a:off x="290513" y="1220788"/>
            <a:ext cx="8307387" cy="1268412"/>
          </a:xfrm>
        </p:spPr>
        <p:txBody>
          <a:bodyPr/>
          <a:lstStyle/>
          <a:p>
            <a:pPr eaLnBrk="1" hangingPunct="1">
              <a:tabLst>
                <a:tab pos="2971800" algn="l"/>
              </a:tabLst>
              <a:defRPr/>
            </a:pPr>
            <a:r>
              <a:rPr lang="en-US" dirty="0" smtClean="0"/>
              <a:t>Quotient of Unsigned by Power of 2</a:t>
            </a:r>
          </a:p>
          <a:p>
            <a:pPr lvl="1" eaLnBrk="1" hangingPunct="1">
              <a:tabLst>
                <a:tab pos="2971800" algn="l"/>
              </a:tabLst>
              <a:defRPr/>
            </a:pPr>
            <a:r>
              <a:rPr lang="en-US" b="1" dirty="0" smtClean="0">
                <a:latin typeface="Courier New" panose="02070309020205020404" pitchFamily="49" charset="0"/>
              </a:rPr>
              <a:t>u &gt;&gt; k</a:t>
            </a:r>
            <a:r>
              <a:rPr lang="en-US" b="1" dirty="0" smtClean="0"/>
              <a:t> </a:t>
            </a:r>
            <a:r>
              <a:rPr lang="en-US" dirty="0" smtClean="0"/>
              <a:t>gives  </a:t>
            </a:r>
            <a:r>
              <a:rPr lang="en-US" b="1" dirty="0" smtClean="0">
                <a:sym typeface="Symbol" panose="05050102010706020507" pitchFamily="18" charset="2"/>
              </a:rPr>
              <a:t> </a:t>
            </a:r>
            <a:r>
              <a:rPr lang="en-US" b="1" dirty="0" smtClean="0">
                <a:latin typeface="Courier New" panose="02070309020205020404" pitchFamily="49" charset="0"/>
              </a:rPr>
              <a:t>u / </a:t>
            </a:r>
            <a:r>
              <a:rPr lang="en-US" b="1" i="1" dirty="0" smtClean="0"/>
              <a:t>2</a:t>
            </a:r>
            <a:r>
              <a:rPr lang="en-US" b="1" i="1" baseline="30000" dirty="0" smtClean="0"/>
              <a:t>k </a:t>
            </a:r>
            <a:r>
              <a:rPr lang="en-US" b="1" dirty="0" smtClean="0">
                <a:sym typeface="Symbol" panose="05050102010706020507" pitchFamily="18" charset="2"/>
              </a:rPr>
              <a:t></a:t>
            </a:r>
            <a:endParaRPr lang="en-US" b="1" i="1" baseline="30000" dirty="0" smtClean="0"/>
          </a:p>
          <a:p>
            <a:pPr lvl="1" eaLnBrk="1" hangingPunct="1">
              <a:tabLst>
                <a:tab pos="2971800" algn="l"/>
              </a:tabLst>
              <a:defRPr/>
            </a:pPr>
            <a:r>
              <a:rPr lang="en-US" dirty="0" smtClean="0">
                <a:solidFill>
                  <a:schemeClr val="tx2"/>
                </a:solidFill>
              </a:rPr>
              <a:t>Uses logical shift</a:t>
            </a:r>
          </a:p>
        </p:txBody>
      </p:sp>
      <p:graphicFrame>
        <p:nvGraphicFramePr>
          <p:cNvPr id="13314" name="Object 4"/>
          <p:cNvGraphicFramePr>
            <a:graphicFrameLocks noChangeAspect="1"/>
          </p:cNvGraphicFramePr>
          <p:nvPr/>
        </p:nvGraphicFramePr>
        <p:xfrm>
          <a:off x="762000" y="4914900"/>
          <a:ext cx="7683500" cy="1638300"/>
        </p:xfrm>
        <a:graphic>
          <a:graphicData uri="http://schemas.openxmlformats.org/presentationml/2006/ole">
            <mc:AlternateContent xmlns:mc="http://schemas.openxmlformats.org/markup-compatibility/2006">
              <mc:Choice xmlns:v="urn:schemas-microsoft-com:vml" Requires="v">
                <p:oleObj spid="_x0000_s70794" name="Document" r:id="rId4" imgW="7990205" imgH="1651635" progId="Word.Document.8">
                  <p:embed/>
                </p:oleObj>
              </mc:Choice>
              <mc:Fallback>
                <p:oleObj name="Document" r:id="rId4" imgW="7990205" imgH="165163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914900"/>
                        <a:ext cx="76835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3317" name="Rectangle 5"/>
          <p:cNvSpPr>
            <a:spLocks noChangeArrowheads="1"/>
          </p:cNvSpPr>
          <p:nvPr/>
        </p:nvSpPr>
        <p:spPr bwMode="auto">
          <a:xfrm>
            <a:off x="3962400" y="27432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18" name="Rectangle 6"/>
          <p:cNvSpPr>
            <a:spLocks noChangeArrowheads="1"/>
          </p:cNvSpPr>
          <p:nvPr/>
        </p:nvSpPr>
        <p:spPr bwMode="auto">
          <a:xfrm>
            <a:off x="4191000" y="27432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19" name="Rectangle 7"/>
          <p:cNvSpPr>
            <a:spLocks noChangeArrowheads="1"/>
          </p:cNvSpPr>
          <p:nvPr/>
        </p:nvSpPr>
        <p:spPr bwMode="auto">
          <a:xfrm>
            <a:off x="5105400" y="27432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20" name="Rectangle 8"/>
          <p:cNvSpPr>
            <a:spLocks noChangeArrowheads="1"/>
          </p:cNvSpPr>
          <p:nvPr/>
        </p:nvSpPr>
        <p:spPr bwMode="auto">
          <a:xfrm>
            <a:off x="3962400" y="3200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0</a:t>
            </a:r>
          </a:p>
        </p:txBody>
      </p:sp>
      <p:sp>
        <p:nvSpPr>
          <p:cNvPr id="13321" name="Rectangle 9"/>
          <p:cNvSpPr>
            <a:spLocks noChangeArrowheads="1"/>
          </p:cNvSpPr>
          <p:nvPr/>
        </p:nvSpPr>
        <p:spPr bwMode="auto">
          <a:xfrm>
            <a:off x="4876800" y="3200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22" name="Rectangle 10"/>
          <p:cNvSpPr>
            <a:spLocks noChangeArrowheads="1"/>
          </p:cNvSpPr>
          <p:nvPr/>
        </p:nvSpPr>
        <p:spPr bwMode="auto">
          <a:xfrm>
            <a:off x="5105400" y="320040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13323" name="Rectangle 11"/>
          <p:cNvSpPr>
            <a:spLocks noChangeArrowheads="1"/>
          </p:cNvSpPr>
          <p:nvPr/>
        </p:nvSpPr>
        <p:spPr bwMode="auto">
          <a:xfrm>
            <a:off x="5334000" y="3200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24" name="Rectangle 12"/>
          <p:cNvSpPr>
            <a:spLocks noChangeArrowheads="1"/>
          </p:cNvSpPr>
          <p:nvPr/>
        </p:nvSpPr>
        <p:spPr bwMode="auto">
          <a:xfrm>
            <a:off x="6248400" y="3200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25" name="Rectangle 13"/>
          <p:cNvSpPr>
            <a:spLocks noChangeArrowheads="1"/>
          </p:cNvSpPr>
          <p:nvPr/>
        </p:nvSpPr>
        <p:spPr bwMode="auto">
          <a:xfrm>
            <a:off x="6477000" y="3200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26" name="Rectangle 14"/>
          <p:cNvSpPr>
            <a:spLocks noChangeArrowheads="1"/>
          </p:cNvSpPr>
          <p:nvPr/>
        </p:nvSpPr>
        <p:spPr bwMode="auto">
          <a:xfrm>
            <a:off x="4191000" y="32004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13327" name="Rectangle 15"/>
          <p:cNvSpPr>
            <a:spLocks noChangeArrowheads="1"/>
          </p:cNvSpPr>
          <p:nvPr/>
        </p:nvSpPr>
        <p:spPr bwMode="auto">
          <a:xfrm>
            <a:off x="3352800" y="26670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13328" name="Rectangle 16"/>
          <p:cNvSpPr>
            <a:spLocks noChangeArrowheads="1"/>
          </p:cNvSpPr>
          <p:nvPr/>
        </p:nvSpPr>
        <p:spPr bwMode="auto">
          <a:xfrm>
            <a:off x="3352800" y="312420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3329" name="Line 17"/>
          <p:cNvSpPr>
            <a:spLocks noChangeShapeType="1"/>
          </p:cNvSpPr>
          <p:nvPr/>
        </p:nvSpPr>
        <p:spPr bwMode="auto">
          <a:xfrm>
            <a:off x="2209800" y="3505200"/>
            <a:ext cx="6324600" cy="0"/>
          </a:xfrm>
          <a:prstGeom prst="line">
            <a:avLst/>
          </a:prstGeom>
          <a:noFill/>
          <a:ln w="25400">
            <a:solidFill>
              <a:schemeClr val="tx1"/>
            </a:solidFill>
            <a:round/>
          </a:ln>
        </p:spPr>
        <p:txBody>
          <a:bodyPr wrap="none" anchor="ctr"/>
          <a:lstStyle/>
          <a:p>
            <a:endParaRPr lang="en-US"/>
          </a:p>
        </p:txBody>
      </p:sp>
      <p:sp>
        <p:nvSpPr>
          <p:cNvPr id="13330" name="Rectangle 18"/>
          <p:cNvSpPr>
            <a:spLocks noChangeArrowheads="1"/>
          </p:cNvSpPr>
          <p:nvPr/>
        </p:nvSpPr>
        <p:spPr bwMode="auto">
          <a:xfrm>
            <a:off x="2971800" y="312420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3331" name="Rectangle 19"/>
          <p:cNvSpPr>
            <a:spLocks noChangeArrowheads="1"/>
          </p:cNvSpPr>
          <p:nvPr/>
        </p:nvSpPr>
        <p:spPr bwMode="auto">
          <a:xfrm>
            <a:off x="3048000" y="3581400"/>
            <a:ext cx="6588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3332" name="Text Box 20"/>
          <p:cNvSpPr txBox="1">
            <a:spLocks noChangeArrowheads="1"/>
          </p:cNvSpPr>
          <p:nvPr/>
        </p:nvSpPr>
        <p:spPr bwMode="auto">
          <a:xfrm>
            <a:off x="533400" y="3581400"/>
            <a:ext cx="1319592"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Division: </a:t>
            </a:r>
          </a:p>
        </p:txBody>
      </p:sp>
      <p:sp>
        <p:nvSpPr>
          <p:cNvPr id="13333" name="Text Box 21"/>
          <p:cNvSpPr txBox="1">
            <a:spLocks noChangeArrowheads="1"/>
          </p:cNvSpPr>
          <p:nvPr/>
        </p:nvSpPr>
        <p:spPr bwMode="auto">
          <a:xfrm>
            <a:off x="533400" y="2895600"/>
            <a:ext cx="1478418"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Operands:</a:t>
            </a:r>
          </a:p>
        </p:txBody>
      </p:sp>
      <p:sp>
        <p:nvSpPr>
          <p:cNvPr id="13334" name="Rectangle 22"/>
          <p:cNvSpPr>
            <a:spLocks noChangeArrowheads="1"/>
          </p:cNvSpPr>
          <p:nvPr/>
        </p:nvSpPr>
        <p:spPr bwMode="auto">
          <a:xfrm>
            <a:off x="5562600" y="32004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13335" name="Rectangle 23"/>
          <p:cNvSpPr>
            <a:spLocks noChangeArrowheads="1"/>
          </p:cNvSpPr>
          <p:nvPr/>
        </p:nvSpPr>
        <p:spPr bwMode="auto">
          <a:xfrm>
            <a:off x="5029200" y="23622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k</a:t>
            </a:r>
          </a:p>
        </p:txBody>
      </p:sp>
      <p:sp>
        <p:nvSpPr>
          <p:cNvPr id="13336" name="Rectangle 24"/>
          <p:cNvSpPr>
            <a:spLocks noChangeArrowheads="1"/>
          </p:cNvSpPr>
          <p:nvPr/>
        </p:nvSpPr>
        <p:spPr bwMode="auto">
          <a:xfrm>
            <a:off x="4419600" y="27432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2000" b="0">
                <a:latin typeface="Calibri" panose="020F0502020204030204"/>
                <a:cs typeface="Calibri" panose="020F0502020204030204"/>
              </a:rPr>
              <a:t>•••</a:t>
            </a:r>
          </a:p>
        </p:txBody>
      </p:sp>
      <p:grpSp>
        <p:nvGrpSpPr>
          <p:cNvPr id="2" name="Group 25"/>
          <p:cNvGrpSpPr/>
          <p:nvPr/>
        </p:nvGrpSpPr>
        <p:grpSpPr bwMode="auto">
          <a:xfrm>
            <a:off x="5334000" y="2743200"/>
            <a:ext cx="1371600" cy="228600"/>
            <a:chOff x="3744" y="1488"/>
            <a:chExt cx="864" cy="144"/>
          </a:xfrm>
        </p:grpSpPr>
        <p:sp>
          <p:nvSpPr>
            <p:cNvPr id="13367"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68"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69"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2000" b="0">
                <a:latin typeface="Calibri" panose="020F0502020204030204"/>
                <a:cs typeface="Calibri" panose="020F0502020204030204"/>
              </a:endParaRPr>
            </a:p>
          </p:txBody>
        </p:sp>
        <p:sp>
          <p:nvSpPr>
            <p:cNvPr id="13370"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2000" b="0">
                  <a:latin typeface="Calibri" panose="020F0502020204030204"/>
                  <a:cs typeface="Calibri" panose="020F0502020204030204"/>
                </a:rPr>
                <a:t>•••</a:t>
              </a:r>
            </a:p>
          </p:txBody>
        </p:sp>
      </p:grpSp>
      <p:sp>
        <p:nvSpPr>
          <p:cNvPr id="13338" name="Rectangle 30"/>
          <p:cNvSpPr>
            <a:spLocks noChangeArrowheads="1"/>
          </p:cNvSpPr>
          <p:nvPr/>
        </p:nvSpPr>
        <p:spPr bwMode="auto">
          <a:xfrm>
            <a:off x="5334000" y="36576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39" name="Rectangle 31"/>
          <p:cNvSpPr>
            <a:spLocks noChangeArrowheads="1"/>
          </p:cNvSpPr>
          <p:nvPr/>
        </p:nvSpPr>
        <p:spPr bwMode="auto">
          <a:xfrm>
            <a:off x="5562600" y="36576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40" name="Rectangle 32"/>
          <p:cNvSpPr>
            <a:spLocks noChangeArrowheads="1"/>
          </p:cNvSpPr>
          <p:nvPr/>
        </p:nvSpPr>
        <p:spPr bwMode="auto">
          <a:xfrm>
            <a:off x="6477000" y="36576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41" name="Rectangle 33"/>
          <p:cNvSpPr>
            <a:spLocks noChangeArrowheads="1"/>
          </p:cNvSpPr>
          <p:nvPr/>
        </p:nvSpPr>
        <p:spPr bwMode="auto">
          <a:xfrm>
            <a:off x="5791200" y="36576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13342" name="Rectangle 34"/>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43" name="Rectangle 35"/>
          <p:cNvSpPr>
            <a:spLocks noChangeArrowheads="1"/>
          </p:cNvSpPr>
          <p:nvPr/>
        </p:nvSpPr>
        <p:spPr bwMode="auto">
          <a:xfrm>
            <a:off x="4876800" y="36576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
        <p:nvSpPr>
          <p:cNvPr id="13344" name="Rectangle 36"/>
          <p:cNvSpPr>
            <a:spLocks noChangeArrowheads="1"/>
          </p:cNvSpPr>
          <p:nvPr/>
        </p:nvSpPr>
        <p:spPr bwMode="auto">
          <a:xfrm>
            <a:off x="5105400" y="36576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
        <p:nvSpPr>
          <p:cNvPr id="13345" name="Rectangle 37"/>
          <p:cNvSpPr>
            <a:spLocks noChangeArrowheads="1"/>
          </p:cNvSpPr>
          <p:nvPr/>
        </p:nvSpPr>
        <p:spPr bwMode="auto">
          <a:xfrm>
            <a:off x="4191000" y="36576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grpSp>
        <p:nvGrpSpPr>
          <p:cNvPr id="3" name="Group 38"/>
          <p:cNvGrpSpPr/>
          <p:nvPr/>
        </p:nvGrpSpPr>
        <p:grpSpPr bwMode="auto">
          <a:xfrm>
            <a:off x="6781800" y="3657600"/>
            <a:ext cx="1371600" cy="228600"/>
            <a:chOff x="4416" y="2256"/>
            <a:chExt cx="864" cy="144"/>
          </a:xfrm>
        </p:grpSpPr>
        <p:sp>
          <p:nvSpPr>
            <p:cNvPr id="13363"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64"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65"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66"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grpSp>
      <p:sp>
        <p:nvSpPr>
          <p:cNvPr id="13347" name="Line 43"/>
          <p:cNvSpPr>
            <a:spLocks noChangeShapeType="1"/>
          </p:cNvSpPr>
          <p:nvPr/>
        </p:nvSpPr>
        <p:spPr bwMode="auto">
          <a:xfrm>
            <a:off x="2209800" y="4038600"/>
            <a:ext cx="6324600" cy="0"/>
          </a:xfrm>
          <a:prstGeom prst="line">
            <a:avLst/>
          </a:prstGeom>
          <a:noFill/>
          <a:ln w="25400">
            <a:solidFill>
              <a:schemeClr val="tx1"/>
            </a:solidFill>
            <a:round/>
          </a:ln>
        </p:spPr>
        <p:txBody>
          <a:bodyPr wrap="none" anchor="ctr"/>
          <a:lstStyle/>
          <a:p>
            <a:endParaRPr lang="en-US"/>
          </a:p>
        </p:txBody>
      </p:sp>
      <p:sp>
        <p:nvSpPr>
          <p:cNvPr id="13348" name="Rectangle 44"/>
          <p:cNvSpPr>
            <a:spLocks noChangeArrowheads="1"/>
          </p:cNvSpPr>
          <p:nvPr/>
        </p:nvSpPr>
        <p:spPr bwMode="auto">
          <a:xfrm>
            <a:off x="2642741" y="4133850"/>
            <a:ext cx="1162498" cy="461665"/>
          </a:xfrm>
          <a:prstGeom prst="rect">
            <a:avLst/>
          </a:prstGeom>
          <a:noFill/>
          <a:ln w="25400">
            <a:noFill/>
            <a:miter lim="800000"/>
          </a:ln>
        </p:spPr>
        <p:txBody>
          <a:bodyPr wrap="none">
            <a:spAutoFit/>
          </a:bodyPr>
          <a:lstStyle/>
          <a:p>
            <a:pPr algn="r">
              <a:lnSpc>
                <a:spcPct val="100000"/>
              </a:lnSpc>
            </a:pPr>
            <a:r>
              <a:rPr lang="en-US" b="0" dirty="0">
                <a:solidFill>
                  <a:schemeClr val="tx2"/>
                </a:solidFill>
                <a:latin typeface="Calibri" panose="020F0502020204030204" pitchFamily="34" charset="0"/>
                <a:sym typeface="Symbol" panose="05050102010706020507" pitchFamily="18" charset="2"/>
              </a:rPr>
              <a:t></a:t>
            </a:r>
            <a:r>
              <a:rPr lang="en-US" sz="1600" b="0" i="1" dirty="0">
                <a:latin typeface="Times" pitchFamily="18" charset="0"/>
              </a:rPr>
              <a:t> </a:t>
            </a:r>
            <a:r>
              <a:rPr lang="en-US" b="0" i="1" dirty="0">
                <a:latin typeface="Times" pitchFamily="18" charset="0"/>
              </a:rPr>
              <a:t>u </a:t>
            </a:r>
            <a:r>
              <a:rPr lang="en-US" b="0" dirty="0">
                <a:latin typeface="Times" pitchFamily="18" charset="0"/>
              </a:rPr>
              <a:t>/ 2</a:t>
            </a:r>
            <a:r>
              <a:rPr lang="en-US" b="0" i="1" baseline="30000" dirty="0">
                <a:latin typeface="Times" pitchFamily="18" charset="0"/>
              </a:rPr>
              <a:t>k </a:t>
            </a:r>
            <a:r>
              <a:rPr lang="en-US" b="0" dirty="0">
                <a:solidFill>
                  <a:schemeClr val="tx2"/>
                </a:solidFill>
                <a:latin typeface="Calibri" panose="020F0502020204030204" pitchFamily="34" charset="0"/>
                <a:sym typeface="Symbol" panose="05050102010706020507" pitchFamily="18" charset="2"/>
              </a:rPr>
              <a:t></a:t>
            </a:r>
          </a:p>
        </p:txBody>
      </p:sp>
      <p:sp>
        <p:nvSpPr>
          <p:cNvPr id="13349" name="Rectangle 45"/>
          <p:cNvSpPr>
            <a:spLocks noChangeArrowheads="1"/>
          </p:cNvSpPr>
          <p:nvPr/>
        </p:nvSpPr>
        <p:spPr bwMode="auto">
          <a:xfrm>
            <a:off x="5334000" y="41910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50" name="Rectangle 46"/>
          <p:cNvSpPr>
            <a:spLocks noChangeArrowheads="1"/>
          </p:cNvSpPr>
          <p:nvPr/>
        </p:nvSpPr>
        <p:spPr bwMode="auto">
          <a:xfrm>
            <a:off x="5562600" y="41910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51" name="Rectangle 47"/>
          <p:cNvSpPr>
            <a:spLocks noChangeArrowheads="1"/>
          </p:cNvSpPr>
          <p:nvPr/>
        </p:nvSpPr>
        <p:spPr bwMode="auto">
          <a:xfrm>
            <a:off x="6477000" y="41910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13352" name="Rectangle 48"/>
          <p:cNvSpPr>
            <a:spLocks noChangeArrowheads="1"/>
          </p:cNvSpPr>
          <p:nvPr/>
        </p:nvSpPr>
        <p:spPr bwMode="auto">
          <a:xfrm>
            <a:off x="5791200" y="41910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13353" name="Text Box 49"/>
          <p:cNvSpPr txBox="1">
            <a:spLocks noChangeArrowheads="1"/>
          </p:cNvSpPr>
          <p:nvPr/>
        </p:nvSpPr>
        <p:spPr bwMode="auto">
          <a:xfrm>
            <a:off x="533400" y="4114800"/>
            <a:ext cx="1036887"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Result:</a:t>
            </a:r>
          </a:p>
        </p:txBody>
      </p:sp>
      <p:sp>
        <p:nvSpPr>
          <p:cNvPr id="13354" name="Text Box 50"/>
          <p:cNvSpPr txBox="1">
            <a:spLocks noChangeArrowheads="1"/>
          </p:cNvSpPr>
          <p:nvPr/>
        </p:nvSpPr>
        <p:spPr bwMode="auto">
          <a:xfrm>
            <a:off x="6629400" y="3581400"/>
            <a:ext cx="242938" cy="369332"/>
          </a:xfrm>
          <a:prstGeom prst="rect">
            <a:avLst/>
          </a:prstGeom>
          <a:noFill/>
          <a:ln w="25400">
            <a:noFill/>
            <a:miter lim="800000"/>
          </a:ln>
        </p:spPr>
        <p:txBody>
          <a:bodyPr wrap="none">
            <a:spAutoFit/>
          </a:bodyPr>
          <a:lstStyle/>
          <a:p>
            <a:pPr>
              <a:lnSpc>
                <a:spcPct val="100000"/>
              </a:lnSpc>
            </a:pPr>
            <a:r>
              <a:rPr lang="en-US" sz="1800" b="0" dirty="0">
                <a:latin typeface="Calibri" panose="020F0502020204030204"/>
                <a:cs typeface="Calibri" panose="020F0502020204030204"/>
              </a:rPr>
              <a:t>.</a:t>
            </a:r>
          </a:p>
        </p:txBody>
      </p:sp>
      <p:sp>
        <p:nvSpPr>
          <p:cNvPr id="13355" name="Text Box 51"/>
          <p:cNvSpPr txBox="1">
            <a:spLocks noChangeArrowheads="1"/>
          </p:cNvSpPr>
          <p:nvPr/>
        </p:nvSpPr>
        <p:spPr bwMode="auto">
          <a:xfrm>
            <a:off x="6934200" y="266700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3356" name="Line 52"/>
          <p:cNvSpPr>
            <a:spLocks noChangeShapeType="1"/>
          </p:cNvSpPr>
          <p:nvPr/>
        </p:nvSpPr>
        <p:spPr bwMode="auto">
          <a:xfrm flipH="1">
            <a:off x="6781800" y="3048000"/>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3357" name="Rectangle 53"/>
          <p:cNvSpPr>
            <a:spLocks noChangeArrowheads="1"/>
          </p:cNvSpPr>
          <p:nvPr/>
        </p:nvSpPr>
        <p:spPr bwMode="auto">
          <a:xfrm>
            <a:off x="3962400" y="36576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
        <p:nvSpPr>
          <p:cNvPr id="13358" name="Rectangle 54"/>
          <p:cNvSpPr>
            <a:spLocks noChangeArrowheads="1"/>
          </p:cNvSpPr>
          <p:nvPr/>
        </p:nvSpPr>
        <p:spPr bwMode="auto">
          <a:xfrm>
            <a:off x="3962400" y="4191000"/>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3359" name="Rectangle 55"/>
          <p:cNvSpPr>
            <a:spLocks noChangeArrowheads="1"/>
          </p:cNvSpPr>
          <p:nvPr/>
        </p:nvSpPr>
        <p:spPr bwMode="auto">
          <a:xfrm>
            <a:off x="4876800" y="4191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
        <p:nvSpPr>
          <p:cNvPr id="13360" name="Rectangle 56"/>
          <p:cNvSpPr>
            <a:spLocks noChangeArrowheads="1"/>
          </p:cNvSpPr>
          <p:nvPr/>
        </p:nvSpPr>
        <p:spPr bwMode="auto">
          <a:xfrm>
            <a:off x="5105400" y="4191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
        <p:nvSpPr>
          <p:cNvPr id="13361" name="Rectangle 57"/>
          <p:cNvSpPr>
            <a:spLocks noChangeArrowheads="1"/>
          </p:cNvSpPr>
          <p:nvPr/>
        </p:nvSpPr>
        <p:spPr bwMode="auto">
          <a:xfrm>
            <a:off x="4191000" y="41910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13362" name="Rectangle 58"/>
          <p:cNvSpPr>
            <a:spLocks noChangeArrowheads="1"/>
          </p:cNvSpPr>
          <p:nvPr/>
        </p:nvSpPr>
        <p:spPr bwMode="auto">
          <a:xfrm>
            <a:off x="3962400" y="4191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smtClean="0">
                <a:latin typeface="Calibri" panose="020F0502020204030204"/>
                <a:cs typeface="Calibri" panose="020F0502020204030204"/>
              </a:rPr>
              <a:t>0</a:t>
            </a:r>
            <a:endParaRPr lang="en-US" sz="1800" b="0" dirty="0">
              <a:latin typeface="Calibri" panose="020F0502020204030204"/>
              <a:cs typeface="Calibri" panose="020F050202020403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3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3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3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3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3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3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3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1" grpId="0"/>
      <p:bldP spid="13332" grpId="0"/>
      <p:bldP spid="13338" grpId="0" animBg="1"/>
      <p:bldP spid="13339" grpId="0" animBg="1"/>
      <p:bldP spid="13340" grpId="0" animBg="1"/>
      <p:bldP spid="13341" grpId="0" animBg="1"/>
      <p:bldP spid="13342" grpId="0" animBg="1"/>
      <p:bldP spid="13343" grpId="0" animBg="1"/>
      <p:bldP spid="13344" grpId="0" animBg="1"/>
      <p:bldP spid="13345" grpId="0" animBg="1"/>
      <p:bldP spid="13347" grpId="0" animBg="1"/>
      <p:bldP spid="13348" grpId="0"/>
      <p:bldP spid="13349" grpId="0" animBg="1"/>
      <p:bldP spid="13350" grpId="0" animBg="1"/>
      <p:bldP spid="13351" grpId="0" animBg="1"/>
      <p:bldP spid="13352" grpId="0" animBg="1"/>
      <p:bldP spid="13353" grpId="0"/>
      <p:bldP spid="13354" grpId="0"/>
      <p:bldP spid="13355" grpId="0"/>
      <p:bldP spid="13356" grpId="0" animBg="1"/>
      <p:bldP spid="13357" grpId="0" animBg="1"/>
      <p:bldP spid="13358" grpId="0" animBg="1"/>
      <p:bldP spid="13359" grpId="0" animBg="1"/>
      <p:bldP spid="13360" grpId="0" animBg="1"/>
      <p:bldP spid="13361" grpId="0" animBg="1"/>
      <p:bldP spid="1336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304800" y="533400"/>
            <a:ext cx="8356600" cy="573088"/>
          </a:xfrm>
        </p:spPr>
        <p:txBody>
          <a:bodyPr/>
          <a:lstStyle/>
          <a:p>
            <a:pPr eaLnBrk="1" hangingPunct="1">
              <a:defRPr/>
            </a:pPr>
            <a:r>
              <a:rPr lang="en-US" dirty="0" smtClean="0"/>
              <a:t>Signed Power-of-2 Divide with Shift</a:t>
            </a:r>
          </a:p>
        </p:txBody>
      </p:sp>
      <p:sp>
        <p:nvSpPr>
          <p:cNvPr id="173059" name="Rectangle 3"/>
          <p:cNvSpPr>
            <a:spLocks noGrp="1" noChangeArrowheads="1"/>
          </p:cNvSpPr>
          <p:nvPr>
            <p:ph type="body" idx="1"/>
          </p:nvPr>
        </p:nvSpPr>
        <p:spPr>
          <a:xfrm>
            <a:off x="290513" y="1220788"/>
            <a:ext cx="8307387" cy="1268412"/>
          </a:xfrm>
        </p:spPr>
        <p:txBody>
          <a:bodyPr/>
          <a:lstStyle/>
          <a:p>
            <a:pPr eaLnBrk="1" hangingPunct="1">
              <a:tabLst>
                <a:tab pos="2971800" algn="l"/>
              </a:tabLst>
              <a:defRPr/>
            </a:pPr>
            <a:r>
              <a:rPr lang="en-US" dirty="0" smtClean="0"/>
              <a:t>Quotient of Signed by Power of 2</a:t>
            </a:r>
          </a:p>
          <a:p>
            <a:pPr lvl="1" eaLnBrk="1" hangingPunct="1">
              <a:tabLst>
                <a:tab pos="2971800" algn="l"/>
              </a:tabLst>
              <a:defRPr/>
            </a:pPr>
            <a:r>
              <a:rPr lang="en-US" b="1" dirty="0" smtClean="0">
                <a:latin typeface="Courier New" panose="02070309020205020404" pitchFamily="49" charset="0"/>
              </a:rPr>
              <a:t>x &gt;&gt; k</a:t>
            </a:r>
            <a:r>
              <a:rPr lang="en-US" b="1" dirty="0" smtClean="0"/>
              <a:t> </a:t>
            </a:r>
            <a:r>
              <a:rPr lang="en-US" dirty="0" smtClean="0"/>
              <a:t>gives  </a:t>
            </a:r>
            <a:r>
              <a:rPr lang="en-US" b="1" dirty="0" smtClean="0">
                <a:sym typeface="Symbol" panose="05050102010706020507" pitchFamily="18" charset="2"/>
              </a:rPr>
              <a:t> </a:t>
            </a:r>
            <a:r>
              <a:rPr lang="en-US" b="1" dirty="0" smtClean="0">
                <a:latin typeface="Courier New" panose="02070309020205020404" pitchFamily="49" charset="0"/>
              </a:rPr>
              <a:t>x / </a:t>
            </a:r>
            <a:r>
              <a:rPr lang="en-US" b="1" i="1" dirty="0" smtClean="0"/>
              <a:t>2</a:t>
            </a:r>
            <a:r>
              <a:rPr lang="en-US" b="1" i="1" baseline="30000" dirty="0" smtClean="0"/>
              <a:t>k </a:t>
            </a:r>
            <a:r>
              <a:rPr lang="en-US" b="1" dirty="0" smtClean="0">
                <a:sym typeface="Symbol" panose="05050102010706020507" pitchFamily="18" charset="2"/>
              </a:rPr>
              <a:t></a:t>
            </a:r>
            <a:endParaRPr lang="en-US" b="1" i="1" baseline="30000" dirty="0" smtClean="0"/>
          </a:p>
          <a:p>
            <a:pPr lvl="1" eaLnBrk="1" hangingPunct="1">
              <a:tabLst>
                <a:tab pos="2971800" algn="l"/>
              </a:tabLst>
              <a:defRPr/>
            </a:pPr>
            <a:r>
              <a:rPr lang="en-US" dirty="0" smtClean="0">
                <a:solidFill>
                  <a:schemeClr val="tx2"/>
                </a:solidFill>
              </a:rPr>
              <a:t>Uses arithmetic shift</a:t>
            </a:r>
          </a:p>
          <a:p>
            <a:pPr lvl="1" eaLnBrk="1" hangingPunct="1">
              <a:tabLst>
                <a:tab pos="2971800" algn="l"/>
              </a:tabLst>
              <a:defRPr/>
            </a:pPr>
            <a:r>
              <a:rPr lang="en-US" dirty="0" smtClean="0">
                <a:solidFill>
                  <a:schemeClr val="tx2"/>
                </a:solidFill>
              </a:rPr>
              <a:t>Rounds wrong direction when </a:t>
            </a:r>
            <a:r>
              <a:rPr lang="en-US" b="1" dirty="0" smtClean="0">
                <a:latin typeface="Courier New" panose="02070309020205020404" pitchFamily="49" charset="0"/>
              </a:rPr>
              <a:t>u &lt; 0</a:t>
            </a:r>
          </a:p>
        </p:txBody>
      </p:sp>
      <p:sp>
        <p:nvSpPr>
          <p:cNvPr id="14342" name="Rectangle 5"/>
          <p:cNvSpPr>
            <a:spLocks noChangeArrowheads="1"/>
          </p:cNvSpPr>
          <p:nvPr/>
        </p:nvSpPr>
        <p:spPr bwMode="auto">
          <a:xfrm>
            <a:off x="3962400" y="29622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43" name="Rectangle 6"/>
          <p:cNvSpPr>
            <a:spLocks noChangeArrowheads="1"/>
          </p:cNvSpPr>
          <p:nvPr/>
        </p:nvSpPr>
        <p:spPr bwMode="auto">
          <a:xfrm>
            <a:off x="4191000" y="29622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4" name="Rectangle 7"/>
          <p:cNvSpPr>
            <a:spLocks noChangeArrowheads="1"/>
          </p:cNvSpPr>
          <p:nvPr/>
        </p:nvSpPr>
        <p:spPr bwMode="auto">
          <a:xfrm>
            <a:off x="5105400" y="29622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45" name="Rectangle 8"/>
          <p:cNvSpPr>
            <a:spLocks noChangeArrowheads="1"/>
          </p:cNvSpPr>
          <p:nvPr/>
        </p:nvSpPr>
        <p:spPr bwMode="auto">
          <a:xfrm>
            <a:off x="3962400" y="34194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0</a:t>
            </a:r>
          </a:p>
        </p:txBody>
      </p:sp>
      <p:sp>
        <p:nvSpPr>
          <p:cNvPr id="14346" name="Rectangle 9"/>
          <p:cNvSpPr>
            <a:spLocks noChangeArrowheads="1"/>
          </p:cNvSpPr>
          <p:nvPr/>
        </p:nvSpPr>
        <p:spPr bwMode="auto">
          <a:xfrm>
            <a:off x="4876800" y="34194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4347" name="Rectangle 10"/>
          <p:cNvSpPr>
            <a:spLocks noChangeArrowheads="1"/>
          </p:cNvSpPr>
          <p:nvPr/>
        </p:nvSpPr>
        <p:spPr bwMode="auto">
          <a:xfrm>
            <a:off x="5105400" y="3419475"/>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14348" name="Rectangle 11"/>
          <p:cNvSpPr>
            <a:spLocks noChangeArrowheads="1"/>
          </p:cNvSpPr>
          <p:nvPr/>
        </p:nvSpPr>
        <p:spPr bwMode="auto">
          <a:xfrm>
            <a:off x="5334000" y="34194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4349" name="Rectangle 12"/>
          <p:cNvSpPr>
            <a:spLocks noChangeArrowheads="1"/>
          </p:cNvSpPr>
          <p:nvPr/>
        </p:nvSpPr>
        <p:spPr bwMode="auto">
          <a:xfrm>
            <a:off x="6248400" y="34194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4350" name="Rectangle 13"/>
          <p:cNvSpPr>
            <a:spLocks noChangeArrowheads="1"/>
          </p:cNvSpPr>
          <p:nvPr/>
        </p:nvSpPr>
        <p:spPr bwMode="auto">
          <a:xfrm>
            <a:off x="6477000" y="34194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14351" name="Rectangle 14"/>
          <p:cNvSpPr>
            <a:spLocks noChangeArrowheads="1"/>
          </p:cNvSpPr>
          <p:nvPr/>
        </p:nvSpPr>
        <p:spPr bwMode="auto">
          <a:xfrm>
            <a:off x="4191000" y="3419475"/>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dirty="0">
                <a:latin typeface="Calibri" panose="020F0502020204030204"/>
                <a:cs typeface="Calibri" panose="020F0502020204030204"/>
              </a:rPr>
              <a:t>•••</a:t>
            </a:r>
          </a:p>
        </p:txBody>
      </p:sp>
      <p:sp>
        <p:nvSpPr>
          <p:cNvPr id="14352" name="Rectangle 15"/>
          <p:cNvSpPr>
            <a:spLocks noChangeArrowheads="1"/>
          </p:cNvSpPr>
          <p:nvPr/>
        </p:nvSpPr>
        <p:spPr bwMode="auto">
          <a:xfrm>
            <a:off x="3352800" y="288607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14353" name="Rectangle 16"/>
          <p:cNvSpPr>
            <a:spLocks noChangeArrowheads="1"/>
          </p:cNvSpPr>
          <p:nvPr/>
        </p:nvSpPr>
        <p:spPr bwMode="auto">
          <a:xfrm>
            <a:off x="3352800" y="3343275"/>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14354" name="Line 17"/>
          <p:cNvSpPr>
            <a:spLocks noChangeShapeType="1"/>
          </p:cNvSpPr>
          <p:nvPr/>
        </p:nvSpPr>
        <p:spPr bwMode="auto">
          <a:xfrm>
            <a:off x="2209800" y="3724275"/>
            <a:ext cx="6324600" cy="0"/>
          </a:xfrm>
          <a:prstGeom prst="line">
            <a:avLst/>
          </a:prstGeom>
          <a:noFill/>
          <a:ln w="25400">
            <a:solidFill>
              <a:schemeClr val="tx1"/>
            </a:solidFill>
            <a:round/>
          </a:ln>
        </p:spPr>
        <p:txBody>
          <a:bodyPr wrap="none" anchor="ctr"/>
          <a:lstStyle/>
          <a:p>
            <a:endParaRPr lang="en-US"/>
          </a:p>
        </p:txBody>
      </p:sp>
      <p:sp>
        <p:nvSpPr>
          <p:cNvPr id="14355" name="Rectangle 18"/>
          <p:cNvSpPr>
            <a:spLocks noChangeArrowheads="1"/>
          </p:cNvSpPr>
          <p:nvPr/>
        </p:nvSpPr>
        <p:spPr bwMode="auto">
          <a:xfrm>
            <a:off x="2971800" y="3343275"/>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14356" name="Rectangle 19"/>
          <p:cNvSpPr>
            <a:spLocks noChangeArrowheads="1"/>
          </p:cNvSpPr>
          <p:nvPr/>
        </p:nvSpPr>
        <p:spPr bwMode="auto">
          <a:xfrm>
            <a:off x="3060700" y="3800475"/>
            <a:ext cx="646113"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x </a:t>
            </a:r>
            <a:r>
              <a:rPr lang="en-US" b="0">
                <a:latin typeface="Times" pitchFamily="18" charset="0"/>
              </a:rPr>
              <a:t>/ 2</a:t>
            </a:r>
            <a:r>
              <a:rPr lang="en-US" b="0" i="1" baseline="30000">
                <a:latin typeface="Times" pitchFamily="18" charset="0"/>
              </a:rPr>
              <a:t>k</a:t>
            </a:r>
            <a:endParaRPr lang="en-US" b="0" i="1">
              <a:latin typeface="Times" pitchFamily="18" charset="0"/>
            </a:endParaRPr>
          </a:p>
        </p:txBody>
      </p:sp>
      <p:sp>
        <p:nvSpPr>
          <p:cNvPr id="14357" name="Text Box 20"/>
          <p:cNvSpPr txBox="1">
            <a:spLocks noChangeArrowheads="1"/>
          </p:cNvSpPr>
          <p:nvPr/>
        </p:nvSpPr>
        <p:spPr bwMode="auto">
          <a:xfrm>
            <a:off x="533400" y="3800475"/>
            <a:ext cx="1131888" cy="40005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Division: </a:t>
            </a:r>
          </a:p>
        </p:txBody>
      </p:sp>
      <p:sp>
        <p:nvSpPr>
          <p:cNvPr id="14358" name="Text Box 21"/>
          <p:cNvSpPr txBox="1">
            <a:spLocks noChangeArrowheads="1"/>
          </p:cNvSpPr>
          <p:nvPr/>
        </p:nvSpPr>
        <p:spPr bwMode="auto">
          <a:xfrm>
            <a:off x="533400" y="3114675"/>
            <a:ext cx="1265238" cy="40005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a:t>
            </a:r>
          </a:p>
        </p:txBody>
      </p:sp>
      <p:sp>
        <p:nvSpPr>
          <p:cNvPr id="14359" name="Rectangle 22"/>
          <p:cNvSpPr>
            <a:spLocks noChangeArrowheads="1"/>
          </p:cNvSpPr>
          <p:nvPr/>
        </p:nvSpPr>
        <p:spPr bwMode="auto">
          <a:xfrm>
            <a:off x="5562600" y="3419475"/>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2000" b="0">
                <a:latin typeface="Calibri" panose="020F0502020204030204"/>
                <a:cs typeface="Calibri" panose="020F0502020204030204"/>
              </a:rPr>
              <a:t>•••</a:t>
            </a:r>
          </a:p>
        </p:txBody>
      </p:sp>
      <p:sp>
        <p:nvSpPr>
          <p:cNvPr id="14360" name="Rectangle 23"/>
          <p:cNvSpPr>
            <a:spLocks noChangeArrowheads="1"/>
          </p:cNvSpPr>
          <p:nvPr/>
        </p:nvSpPr>
        <p:spPr bwMode="auto">
          <a:xfrm>
            <a:off x="5029200" y="2581275"/>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k</a:t>
            </a:r>
          </a:p>
        </p:txBody>
      </p:sp>
      <p:sp>
        <p:nvSpPr>
          <p:cNvPr id="14361" name="Rectangle 24"/>
          <p:cNvSpPr>
            <a:spLocks noChangeArrowheads="1"/>
          </p:cNvSpPr>
          <p:nvPr/>
        </p:nvSpPr>
        <p:spPr bwMode="auto">
          <a:xfrm>
            <a:off x="4419600" y="2962275"/>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grpSp>
        <p:nvGrpSpPr>
          <p:cNvPr id="3" name="Group 25"/>
          <p:cNvGrpSpPr/>
          <p:nvPr/>
        </p:nvGrpSpPr>
        <p:grpSpPr bwMode="auto">
          <a:xfrm>
            <a:off x="5334000" y="2962275"/>
            <a:ext cx="1371600" cy="228600"/>
            <a:chOff x="3744" y="1488"/>
            <a:chExt cx="864" cy="144"/>
          </a:xfrm>
        </p:grpSpPr>
        <p:sp>
          <p:nvSpPr>
            <p:cNvPr id="14392" name="Rectangle 26"/>
            <p:cNvSpPr>
              <a:spLocks noChangeArrowheads="1"/>
            </p:cNvSpPr>
            <p:nvPr/>
          </p:nvSpPr>
          <p:spPr bwMode="auto">
            <a:xfrm>
              <a:off x="374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3" name="Rectangle 27"/>
            <p:cNvSpPr>
              <a:spLocks noChangeArrowheads="1"/>
            </p:cNvSpPr>
            <p:nvPr/>
          </p:nvSpPr>
          <p:spPr bwMode="auto">
            <a:xfrm>
              <a:off x="4320"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4" name="Rectangle 28"/>
            <p:cNvSpPr>
              <a:spLocks noChangeArrowheads="1"/>
            </p:cNvSpPr>
            <p:nvPr/>
          </p:nvSpPr>
          <p:spPr bwMode="auto">
            <a:xfrm>
              <a:off x="4464" y="1488"/>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5" name="Rectangle 29"/>
            <p:cNvSpPr>
              <a:spLocks noChangeArrowheads="1"/>
            </p:cNvSpPr>
            <p:nvPr/>
          </p:nvSpPr>
          <p:spPr bwMode="auto">
            <a:xfrm>
              <a:off x="3888" y="1488"/>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63" name="Rectangle 30"/>
          <p:cNvSpPr>
            <a:spLocks noChangeArrowheads="1"/>
          </p:cNvSpPr>
          <p:nvPr/>
        </p:nvSpPr>
        <p:spPr bwMode="auto">
          <a:xfrm>
            <a:off x="5334000" y="38766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4" name="Rectangle 31"/>
          <p:cNvSpPr>
            <a:spLocks noChangeArrowheads="1"/>
          </p:cNvSpPr>
          <p:nvPr/>
        </p:nvSpPr>
        <p:spPr bwMode="auto">
          <a:xfrm>
            <a:off x="5562600" y="38766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5" name="Rectangle 32"/>
          <p:cNvSpPr>
            <a:spLocks noChangeArrowheads="1"/>
          </p:cNvSpPr>
          <p:nvPr/>
        </p:nvSpPr>
        <p:spPr bwMode="auto">
          <a:xfrm>
            <a:off x="6477000" y="38766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66" name="Rectangle 33"/>
          <p:cNvSpPr>
            <a:spLocks noChangeArrowheads="1"/>
          </p:cNvSpPr>
          <p:nvPr/>
        </p:nvSpPr>
        <p:spPr bwMode="auto">
          <a:xfrm>
            <a:off x="5791200" y="3876675"/>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67" name="Rectangle 34"/>
          <p:cNvSpPr>
            <a:spLocks noChangeArrowheads="1"/>
          </p:cNvSpPr>
          <p:nvPr/>
        </p:nvSpPr>
        <p:spPr bwMode="auto">
          <a:xfrm>
            <a:off x="3962400" y="38766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0</a:t>
            </a:r>
          </a:p>
        </p:txBody>
      </p:sp>
      <p:sp>
        <p:nvSpPr>
          <p:cNvPr id="14368" name="Rectangle 35"/>
          <p:cNvSpPr>
            <a:spLocks noChangeArrowheads="1"/>
          </p:cNvSpPr>
          <p:nvPr/>
        </p:nvSpPr>
        <p:spPr bwMode="auto">
          <a:xfrm>
            <a:off x="4876800" y="38766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69" name="Rectangle 36"/>
          <p:cNvSpPr>
            <a:spLocks noChangeArrowheads="1"/>
          </p:cNvSpPr>
          <p:nvPr/>
        </p:nvSpPr>
        <p:spPr bwMode="auto">
          <a:xfrm>
            <a:off x="5105400" y="38766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0" name="Rectangle 37"/>
          <p:cNvSpPr>
            <a:spLocks noChangeArrowheads="1"/>
          </p:cNvSpPr>
          <p:nvPr/>
        </p:nvSpPr>
        <p:spPr bwMode="auto">
          <a:xfrm>
            <a:off x="4191000" y="3876675"/>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grpSp>
        <p:nvGrpSpPr>
          <p:cNvPr id="4" name="Group 38"/>
          <p:cNvGrpSpPr/>
          <p:nvPr/>
        </p:nvGrpSpPr>
        <p:grpSpPr bwMode="auto">
          <a:xfrm>
            <a:off x="6781800" y="3876675"/>
            <a:ext cx="1371600" cy="228600"/>
            <a:chOff x="4416" y="2256"/>
            <a:chExt cx="864" cy="144"/>
          </a:xfrm>
        </p:grpSpPr>
        <p:sp>
          <p:nvSpPr>
            <p:cNvPr id="14388" name="Rectangle 39"/>
            <p:cNvSpPr>
              <a:spLocks noChangeArrowheads="1"/>
            </p:cNvSpPr>
            <p:nvPr/>
          </p:nvSpPr>
          <p:spPr bwMode="auto">
            <a:xfrm>
              <a:off x="441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89" name="Rectangle 40"/>
            <p:cNvSpPr>
              <a:spLocks noChangeArrowheads="1"/>
            </p:cNvSpPr>
            <p:nvPr/>
          </p:nvSpPr>
          <p:spPr bwMode="auto">
            <a:xfrm>
              <a:off x="4992"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0" name="Rectangle 41"/>
            <p:cNvSpPr>
              <a:spLocks noChangeArrowheads="1"/>
            </p:cNvSpPr>
            <p:nvPr/>
          </p:nvSpPr>
          <p:spPr bwMode="auto">
            <a:xfrm>
              <a:off x="5136" y="2256"/>
              <a:ext cx="144"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b="0"/>
            </a:p>
          </p:txBody>
        </p:sp>
        <p:sp>
          <p:nvSpPr>
            <p:cNvPr id="14391" name="Rectangle 42"/>
            <p:cNvSpPr>
              <a:spLocks noChangeArrowheads="1"/>
            </p:cNvSpPr>
            <p:nvPr/>
          </p:nvSpPr>
          <p:spPr bwMode="auto">
            <a:xfrm>
              <a:off x="4560" y="2256"/>
              <a:ext cx="432" cy="144"/>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b="0"/>
                <a:t>•••</a:t>
              </a:r>
            </a:p>
          </p:txBody>
        </p:sp>
      </p:grpSp>
      <p:sp>
        <p:nvSpPr>
          <p:cNvPr id="14372" name="Line 43"/>
          <p:cNvSpPr>
            <a:spLocks noChangeShapeType="1"/>
          </p:cNvSpPr>
          <p:nvPr/>
        </p:nvSpPr>
        <p:spPr bwMode="auto">
          <a:xfrm>
            <a:off x="2209800" y="4257675"/>
            <a:ext cx="6324600" cy="0"/>
          </a:xfrm>
          <a:prstGeom prst="line">
            <a:avLst/>
          </a:prstGeom>
          <a:noFill/>
          <a:ln w="25400">
            <a:solidFill>
              <a:schemeClr val="tx1"/>
            </a:solidFill>
            <a:round/>
          </a:ln>
        </p:spPr>
        <p:txBody>
          <a:bodyPr wrap="none" anchor="ctr"/>
          <a:lstStyle/>
          <a:p>
            <a:endParaRPr lang="en-US"/>
          </a:p>
        </p:txBody>
      </p:sp>
      <p:sp>
        <p:nvSpPr>
          <p:cNvPr id="14373" name="Rectangle 44"/>
          <p:cNvSpPr>
            <a:spLocks noChangeArrowheads="1"/>
          </p:cNvSpPr>
          <p:nvPr/>
        </p:nvSpPr>
        <p:spPr bwMode="auto">
          <a:xfrm>
            <a:off x="1603375" y="4267200"/>
            <a:ext cx="2282825" cy="461963"/>
          </a:xfrm>
          <a:prstGeom prst="rect">
            <a:avLst/>
          </a:prstGeom>
          <a:noFill/>
          <a:ln w="25400">
            <a:noFill/>
            <a:miter lim="800000"/>
          </a:ln>
        </p:spPr>
        <p:txBody>
          <a:bodyPr wrap="none">
            <a:spAutoFit/>
          </a:bodyPr>
          <a:lstStyle/>
          <a:p>
            <a:pPr algn="r">
              <a:lnSpc>
                <a:spcPct val="100000"/>
              </a:lnSpc>
            </a:pPr>
            <a:r>
              <a:rPr lang="en-US" sz="2000" b="0" dirty="0" err="1">
                <a:latin typeface="Times" pitchFamily="18" charset="0"/>
              </a:rPr>
              <a:t>RoundDown</a:t>
            </a:r>
            <a:r>
              <a:rPr lang="en-US" sz="2000" b="0" dirty="0">
                <a:latin typeface="Times" pitchFamily="18" charset="0"/>
              </a:rPr>
              <a:t>(</a:t>
            </a:r>
            <a:r>
              <a:rPr lang="en-US" sz="2000" b="0" i="1" dirty="0">
                <a:latin typeface="Times" pitchFamily="18" charset="0"/>
              </a:rPr>
              <a:t>x</a:t>
            </a:r>
            <a:r>
              <a:rPr lang="en-US" b="0" i="1" dirty="0">
                <a:latin typeface="Times" pitchFamily="18" charset="0"/>
              </a:rPr>
              <a:t> </a:t>
            </a:r>
            <a:r>
              <a:rPr lang="en-US" b="0" dirty="0">
                <a:latin typeface="Times" pitchFamily="18" charset="0"/>
              </a:rPr>
              <a:t>/ 2</a:t>
            </a:r>
            <a:r>
              <a:rPr lang="en-US" b="0" i="1" baseline="30000" dirty="0">
                <a:latin typeface="Times" pitchFamily="18" charset="0"/>
              </a:rPr>
              <a:t>k</a:t>
            </a:r>
            <a:r>
              <a:rPr lang="en-US" b="0" dirty="0">
                <a:latin typeface="Times" pitchFamily="18" charset="0"/>
                <a:sym typeface="Symbol" panose="05050102010706020507" pitchFamily="18" charset="2"/>
              </a:rPr>
              <a:t>)</a:t>
            </a:r>
            <a:endParaRPr lang="en-US" b="0" dirty="0">
              <a:latin typeface="Times" pitchFamily="18" charset="0"/>
            </a:endParaRPr>
          </a:p>
        </p:txBody>
      </p:sp>
      <p:sp>
        <p:nvSpPr>
          <p:cNvPr id="14374" name="Rectangle 45"/>
          <p:cNvSpPr>
            <a:spLocks noChangeArrowheads="1"/>
          </p:cNvSpPr>
          <p:nvPr/>
        </p:nvSpPr>
        <p:spPr bwMode="auto">
          <a:xfrm>
            <a:off x="5334000" y="44100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75" name="Rectangle 46"/>
          <p:cNvSpPr>
            <a:spLocks noChangeArrowheads="1"/>
          </p:cNvSpPr>
          <p:nvPr/>
        </p:nvSpPr>
        <p:spPr bwMode="auto">
          <a:xfrm>
            <a:off x="5562600" y="44100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6" name="Rectangle 47"/>
          <p:cNvSpPr>
            <a:spLocks noChangeArrowheads="1"/>
          </p:cNvSpPr>
          <p:nvPr/>
        </p:nvSpPr>
        <p:spPr bwMode="auto">
          <a:xfrm>
            <a:off x="6477000" y="44100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b="0"/>
          </a:p>
        </p:txBody>
      </p:sp>
      <p:sp>
        <p:nvSpPr>
          <p:cNvPr id="14377" name="Rectangle 48"/>
          <p:cNvSpPr>
            <a:spLocks noChangeArrowheads="1"/>
          </p:cNvSpPr>
          <p:nvPr/>
        </p:nvSpPr>
        <p:spPr bwMode="auto">
          <a:xfrm>
            <a:off x="5791200" y="4410075"/>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b="0"/>
              <a:t>•••</a:t>
            </a:r>
          </a:p>
        </p:txBody>
      </p:sp>
      <p:sp>
        <p:nvSpPr>
          <p:cNvPr id="14378" name="Text Box 49"/>
          <p:cNvSpPr txBox="1">
            <a:spLocks noChangeArrowheads="1"/>
          </p:cNvSpPr>
          <p:nvPr/>
        </p:nvSpPr>
        <p:spPr bwMode="auto">
          <a:xfrm>
            <a:off x="533400" y="4333875"/>
            <a:ext cx="898525" cy="40005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Result:</a:t>
            </a:r>
          </a:p>
        </p:txBody>
      </p:sp>
      <p:sp>
        <p:nvSpPr>
          <p:cNvPr id="14379" name="Text Box 50"/>
          <p:cNvSpPr txBox="1">
            <a:spLocks noChangeArrowheads="1"/>
          </p:cNvSpPr>
          <p:nvPr/>
        </p:nvSpPr>
        <p:spPr bwMode="auto">
          <a:xfrm>
            <a:off x="6629400" y="3800475"/>
            <a:ext cx="261938"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a:t>
            </a:r>
          </a:p>
        </p:txBody>
      </p:sp>
      <p:sp>
        <p:nvSpPr>
          <p:cNvPr id="14380" name="Text Box 51"/>
          <p:cNvSpPr txBox="1">
            <a:spLocks noChangeArrowheads="1"/>
          </p:cNvSpPr>
          <p:nvPr/>
        </p:nvSpPr>
        <p:spPr bwMode="auto">
          <a:xfrm>
            <a:off x="6934200" y="2886075"/>
            <a:ext cx="1695450" cy="461963"/>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14381" name="Line 52"/>
          <p:cNvSpPr>
            <a:spLocks noChangeShapeType="1"/>
          </p:cNvSpPr>
          <p:nvPr/>
        </p:nvSpPr>
        <p:spPr bwMode="auto">
          <a:xfrm flipH="1">
            <a:off x="6781800" y="3267075"/>
            <a:ext cx="304800" cy="685800"/>
          </a:xfrm>
          <a:prstGeom prst="line">
            <a:avLst/>
          </a:prstGeom>
          <a:noFill/>
          <a:ln w="25400">
            <a:solidFill>
              <a:schemeClr val="tx1"/>
            </a:solidFill>
            <a:round/>
            <a:tailEnd type="triangle" w="med" len="med"/>
          </a:ln>
        </p:spPr>
        <p:txBody>
          <a:bodyPr wrap="none" anchor="ctr"/>
          <a:lstStyle/>
          <a:p>
            <a:endParaRPr lang="en-US"/>
          </a:p>
        </p:txBody>
      </p:sp>
      <p:sp>
        <p:nvSpPr>
          <p:cNvPr id="14382" name="Rectangle 53"/>
          <p:cNvSpPr>
            <a:spLocks noChangeArrowheads="1"/>
          </p:cNvSpPr>
          <p:nvPr/>
        </p:nvSpPr>
        <p:spPr bwMode="auto">
          <a:xfrm>
            <a:off x="3962400" y="38766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3" name="Rectangle 54"/>
          <p:cNvSpPr>
            <a:spLocks noChangeArrowheads="1"/>
          </p:cNvSpPr>
          <p:nvPr/>
        </p:nvSpPr>
        <p:spPr bwMode="auto">
          <a:xfrm>
            <a:off x="3962400" y="4410075"/>
            <a:ext cx="228600" cy="228600"/>
          </a:xfrm>
          <a:prstGeom prst="rect">
            <a:avLst/>
          </a:prstGeom>
          <a:solidFill>
            <a:srgbClr val="00CCFF"/>
          </a:solidFill>
          <a:ln w="25400">
            <a:solidFill>
              <a:schemeClr val="tx1"/>
            </a:solidFill>
            <a:miter lim="800000"/>
          </a:ln>
        </p:spPr>
        <p:txBody>
          <a:bodyPr wrap="none" anchor="ctr"/>
          <a:lstStyle/>
          <a:p>
            <a:pPr algn="ctr">
              <a:lnSpc>
                <a:spcPct val="100000"/>
              </a:lnSpc>
            </a:pPr>
            <a:r>
              <a:rPr lang="en-US" b="0"/>
              <a:t>0</a:t>
            </a:r>
          </a:p>
        </p:txBody>
      </p:sp>
      <p:sp>
        <p:nvSpPr>
          <p:cNvPr id="14384" name="Rectangle 55"/>
          <p:cNvSpPr>
            <a:spLocks noChangeArrowheads="1"/>
          </p:cNvSpPr>
          <p:nvPr/>
        </p:nvSpPr>
        <p:spPr bwMode="auto">
          <a:xfrm>
            <a:off x="4876800" y="44100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5" name="Rectangle 56"/>
          <p:cNvSpPr>
            <a:spLocks noChangeArrowheads="1"/>
          </p:cNvSpPr>
          <p:nvPr/>
        </p:nvSpPr>
        <p:spPr bwMode="auto">
          <a:xfrm>
            <a:off x="5105400" y="44100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sp>
        <p:nvSpPr>
          <p:cNvPr id="14386" name="Rectangle 57"/>
          <p:cNvSpPr>
            <a:spLocks noChangeArrowheads="1"/>
          </p:cNvSpPr>
          <p:nvPr/>
        </p:nvSpPr>
        <p:spPr bwMode="auto">
          <a:xfrm>
            <a:off x="4191000" y="4410075"/>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b="0"/>
              <a:t>•••</a:t>
            </a:r>
          </a:p>
        </p:txBody>
      </p:sp>
      <p:sp>
        <p:nvSpPr>
          <p:cNvPr id="14387" name="Rectangle 58"/>
          <p:cNvSpPr>
            <a:spLocks noChangeArrowheads="1"/>
          </p:cNvSpPr>
          <p:nvPr/>
        </p:nvSpPr>
        <p:spPr bwMode="auto">
          <a:xfrm>
            <a:off x="3962400" y="44100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endParaRPr lang="en-US" b="0"/>
          </a:p>
        </p:txBody>
      </p:sp>
      <p:graphicFrame>
        <p:nvGraphicFramePr>
          <p:cNvPr id="14338" name="Object 59"/>
          <p:cNvGraphicFramePr>
            <a:graphicFrameLocks noChangeAspect="1"/>
          </p:cNvGraphicFramePr>
          <p:nvPr/>
        </p:nvGraphicFramePr>
        <p:xfrm>
          <a:off x="687388" y="4983162"/>
          <a:ext cx="7670800" cy="1646238"/>
        </p:xfrm>
        <a:graphic>
          <a:graphicData uri="http://schemas.openxmlformats.org/presentationml/2006/ole">
            <mc:AlternateContent xmlns:mc="http://schemas.openxmlformats.org/markup-compatibility/2006">
              <mc:Choice xmlns:v="urn:schemas-microsoft-com:vml" Requires="v">
                <p:oleObj spid="_x0000_s71748" name="Document" r:id="rId4" imgW="7844790" imgH="1653540" progId="Word.Document.8">
                  <p:embed/>
                </p:oleObj>
              </mc:Choice>
              <mc:Fallback>
                <p:oleObj name="Document" r:id="rId4" imgW="7844790" imgH="1653540" progId="Word.Document.8">
                  <p:embed/>
                  <p:pic>
                    <p:nvPicPr>
                      <p:cNvPr id="0" name="图片 717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8" y="4983162"/>
                        <a:ext cx="7670800" cy="1646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3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3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143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3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3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3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38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p:bldP spid="14357" grpId="0"/>
      <p:bldP spid="14363" grpId="0" animBg="1"/>
      <p:bldP spid="14364" grpId="0" animBg="1"/>
      <p:bldP spid="14365" grpId="0" animBg="1"/>
      <p:bldP spid="14366" grpId="0" animBg="1"/>
      <p:bldP spid="14367" grpId="0" animBg="1"/>
      <p:bldP spid="14368" grpId="0" animBg="1"/>
      <p:bldP spid="14369" grpId="0" animBg="1"/>
      <p:bldP spid="14370" grpId="0" animBg="1"/>
      <p:bldP spid="14372" grpId="0" animBg="1"/>
      <p:bldP spid="14372" grpId="1" animBg="1"/>
      <p:bldP spid="14373" grpId="0"/>
      <p:bldP spid="14374" grpId="0" animBg="1"/>
      <p:bldP spid="14375" grpId="0" animBg="1"/>
      <p:bldP spid="14376" grpId="0" animBg="1"/>
      <p:bldP spid="14377" grpId="0" animBg="1"/>
      <p:bldP spid="14378" grpId="0"/>
      <p:bldP spid="14379" grpId="0"/>
      <p:bldP spid="14380" grpId="0"/>
      <p:bldP spid="14381" grpId="0" animBg="1"/>
      <p:bldP spid="14382" grpId="0" animBg="1"/>
      <p:bldP spid="14383" grpId="0" animBg="1"/>
      <p:bldP spid="14384" grpId="0" animBg="1"/>
      <p:bldP spid="14385" grpId="0" animBg="1"/>
      <p:bldP spid="14386" grpId="0" animBg="1"/>
      <p:bldP spid="1438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09562" y="533400"/>
            <a:ext cx="7081838" cy="573088"/>
          </a:xfrm>
        </p:spPr>
        <p:txBody>
          <a:bodyPr/>
          <a:lstStyle/>
          <a:p>
            <a:pPr eaLnBrk="1" hangingPunct="1">
              <a:defRPr/>
            </a:pPr>
            <a:r>
              <a:rPr lang="en-US" smtClean="0"/>
              <a:t>Correct Power-of-2 Divide</a:t>
            </a:r>
          </a:p>
        </p:txBody>
      </p:sp>
      <p:sp>
        <p:nvSpPr>
          <p:cNvPr id="175107" name="Rectangle 3"/>
          <p:cNvSpPr>
            <a:spLocks noGrp="1" noChangeArrowheads="1"/>
          </p:cNvSpPr>
          <p:nvPr>
            <p:ph type="body" idx="1"/>
          </p:nvPr>
        </p:nvSpPr>
        <p:spPr>
          <a:xfrm>
            <a:off x="290513" y="1220788"/>
            <a:ext cx="8307387" cy="5484812"/>
          </a:xfrm>
        </p:spPr>
        <p:txBody>
          <a:bodyPr/>
          <a:lstStyle/>
          <a:p>
            <a:pPr eaLnBrk="1" hangingPunct="1">
              <a:tabLst>
                <a:tab pos="2971800" algn="l"/>
              </a:tabLst>
              <a:defRPr/>
            </a:pPr>
            <a:r>
              <a:rPr lang="en-US" dirty="0" smtClean="0"/>
              <a:t>Quotient of Negative Number by Power of 2</a:t>
            </a:r>
          </a:p>
          <a:p>
            <a:pPr lvl="1" eaLnBrk="1" hangingPunct="1">
              <a:tabLst>
                <a:tab pos="2971800" algn="l"/>
              </a:tabLst>
              <a:defRPr/>
            </a:pPr>
            <a:r>
              <a:rPr lang="en-US" dirty="0" smtClean="0"/>
              <a:t>Want  </a:t>
            </a:r>
            <a:r>
              <a:rPr lang="en-US" b="1" dirty="0" smtClean="0">
                <a:sym typeface="Symbol" panose="05050102010706020507" pitchFamily="18" charset="2"/>
              </a:rPr>
              <a:t> </a:t>
            </a:r>
            <a:r>
              <a:rPr lang="en-US" b="1" dirty="0" smtClean="0">
                <a:latin typeface="Courier New" panose="02070309020205020404" pitchFamily="49" charset="0"/>
              </a:rPr>
              <a:t>x / </a:t>
            </a:r>
            <a:r>
              <a:rPr lang="en-US" b="1" dirty="0" smtClean="0"/>
              <a:t>2</a:t>
            </a:r>
            <a:r>
              <a:rPr lang="en-US" b="1" i="1" baseline="30000" dirty="0" smtClean="0"/>
              <a:t>k </a:t>
            </a:r>
            <a:r>
              <a:rPr lang="en-US" b="1" dirty="0" smtClean="0">
                <a:sym typeface="Symbol" panose="05050102010706020507" pitchFamily="18" charset="2"/>
              </a:rPr>
              <a:t>    </a:t>
            </a:r>
            <a:r>
              <a:rPr lang="en-US" dirty="0" smtClean="0">
                <a:sym typeface="Symbol" panose="05050102010706020507" pitchFamily="18" charset="2"/>
              </a:rPr>
              <a:t>(</a:t>
            </a:r>
            <a:r>
              <a:rPr lang="en-US" dirty="0" smtClean="0"/>
              <a:t>Round Toward 0)</a:t>
            </a:r>
          </a:p>
          <a:p>
            <a:pPr lvl="1" eaLnBrk="1" hangingPunct="1">
              <a:tabLst>
                <a:tab pos="2971800" algn="l"/>
              </a:tabLst>
              <a:defRPr/>
            </a:pPr>
            <a:r>
              <a:rPr lang="en-US" dirty="0" smtClean="0"/>
              <a:t>Compute as  </a:t>
            </a:r>
            <a:r>
              <a:rPr lang="en-US" b="1" dirty="0" smtClean="0">
                <a:sym typeface="Symbol" panose="05050102010706020507" pitchFamily="18" charset="2"/>
              </a:rPr>
              <a:t> </a:t>
            </a:r>
            <a:r>
              <a:rPr lang="en-US" b="1" dirty="0" smtClean="0">
                <a:latin typeface="Courier New" panose="02070309020205020404" pitchFamily="49" charset="0"/>
              </a:rPr>
              <a:t>(x+</a:t>
            </a:r>
            <a:r>
              <a:rPr lang="en-US" b="1" dirty="0" smtClean="0"/>
              <a:t>2</a:t>
            </a:r>
            <a:r>
              <a:rPr lang="en-US" b="1" i="1" baseline="30000" dirty="0" smtClean="0"/>
              <a:t>k</a:t>
            </a:r>
            <a:r>
              <a:rPr lang="en-US" b="1" dirty="0" smtClean="0">
                <a:latin typeface="Courier New" panose="02070309020205020404" pitchFamily="49" charset="0"/>
              </a:rPr>
              <a:t>-1)/ </a:t>
            </a:r>
            <a:r>
              <a:rPr lang="en-US" b="1" dirty="0" smtClean="0"/>
              <a:t>2</a:t>
            </a:r>
            <a:r>
              <a:rPr lang="en-US" b="1" i="1" baseline="30000" dirty="0" smtClean="0"/>
              <a:t>k </a:t>
            </a:r>
            <a:r>
              <a:rPr lang="en-US" b="1" dirty="0" smtClean="0">
                <a:sym typeface="Symbol" panose="05050102010706020507" pitchFamily="18" charset="2"/>
              </a:rPr>
              <a:t></a:t>
            </a:r>
            <a:endParaRPr lang="en-US" b="1" dirty="0" smtClean="0"/>
          </a:p>
          <a:p>
            <a:pPr lvl="2" eaLnBrk="1" hangingPunct="1">
              <a:tabLst>
                <a:tab pos="2971800" algn="l"/>
              </a:tabLst>
              <a:defRPr/>
            </a:pPr>
            <a:r>
              <a:rPr lang="en-US" dirty="0" smtClean="0"/>
              <a:t>In C: </a:t>
            </a:r>
            <a:r>
              <a:rPr lang="en-US" b="1" dirty="0" smtClean="0">
                <a:latin typeface="Courier New" panose="02070309020205020404" pitchFamily="49" charset="0"/>
              </a:rPr>
              <a:t>(x + (1&lt;&lt;k)-1) &gt;&gt; k</a:t>
            </a:r>
            <a:endParaRPr lang="en-US" b="1" dirty="0" smtClean="0"/>
          </a:p>
          <a:p>
            <a:pPr lvl="2" eaLnBrk="1" hangingPunct="1">
              <a:tabLst>
                <a:tab pos="2971800" algn="l"/>
              </a:tabLst>
              <a:defRPr/>
            </a:pPr>
            <a:r>
              <a:rPr lang="en-US" dirty="0" smtClean="0"/>
              <a:t>Biases dividend toward 0</a:t>
            </a:r>
          </a:p>
          <a:p>
            <a:pPr lvl="2" eaLnBrk="1" hangingPunct="1">
              <a:tabLst>
                <a:tab pos="2971800" algn="l"/>
              </a:tabLst>
              <a:defRPr/>
            </a:pPr>
            <a:endParaRPr lang="en-US" dirty="0" smtClean="0"/>
          </a:p>
          <a:p>
            <a:pPr>
              <a:lnSpc>
                <a:spcPct val="100000"/>
              </a:lnSpc>
              <a:spcBef>
                <a:spcPct val="0"/>
              </a:spcBef>
              <a:buClrTx/>
              <a:buFontTx/>
              <a:buNone/>
              <a:tabLst>
                <a:tab pos="2971800" algn="l"/>
              </a:tabLst>
              <a:defRPr/>
            </a:pPr>
            <a:r>
              <a:rPr lang="en-US" dirty="0" smtClean="0">
                <a:effectLst/>
              </a:rPr>
              <a:t>Case 1: No rounding</a:t>
            </a:r>
            <a:endParaRPr lang="en-US" dirty="0" smtClean="0"/>
          </a:p>
        </p:txBody>
      </p:sp>
      <p:sp>
        <p:nvSpPr>
          <p:cNvPr id="45060" name="Text Box 4"/>
          <p:cNvSpPr txBox="1">
            <a:spLocks noChangeArrowheads="1"/>
          </p:cNvSpPr>
          <p:nvPr/>
        </p:nvSpPr>
        <p:spPr bwMode="auto">
          <a:xfrm>
            <a:off x="838200" y="5029200"/>
            <a:ext cx="1194558"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Divisor: </a:t>
            </a:r>
          </a:p>
        </p:txBody>
      </p:sp>
      <p:sp>
        <p:nvSpPr>
          <p:cNvPr id="45061" name="Text Box 5"/>
          <p:cNvSpPr txBox="1">
            <a:spLocks noChangeArrowheads="1"/>
          </p:cNvSpPr>
          <p:nvPr/>
        </p:nvSpPr>
        <p:spPr bwMode="auto">
          <a:xfrm>
            <a:off x="762000" y="3813175"/>
            <a:ext cx="1375698"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Dividend:</a:t>
            </a:r>
          </a:p>
        </p:txBody>
      </p:sp>
      <p:sp>
        <p:nvSpPr>
          <p:cNvPr id="45062" name="Rectangle 6"/>
          <p:cNvSpPr>
            <a:spLocks noChangeArrowheads="1"/>
          </p:cNvSpPr>
          <p:nvPr/>
        </p:nvSpPr>
        <p:spPr bwMode="auto">
          <a:xfrm>
            <a:off x="4114800" y="5105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63" name="Rectangle 7"/>
          <p:cNvSpPr>
            <a:spLocks noChangeArrowheads="1"/>
          </p:cNvSpPr>
          <p:nvPr/>
        </p:nvSpPr>
        <p:spPr bwMode="auto">
          <a:xfrm>
            <a:off x="5029200" y="5105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64" name="Rectangle 8"/>
          <p:cNvSpPr>
            <a:spLocks noChangeArrowheads="1"/>
          </p:cNvSpPr>
          <p:nvPr/>
        </p:nvSpPr>
        <p:spPr bwMode="auto">
          <a:xfrm>
            <a:off x="5257800" y="510540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5065" name="Rectangle 9"/>
          <p:cNvSpPr>
            <a:spLocks noChangeArrowheads="1"/>
          </p:cNvSpPr>
          <p:nvPr/>
        </p:nvSpPr>
        <p:spPr bwMode="auto">
          <a:xfrm>
            <a:off x="5486400" y="5105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66" name="Rectangle 10"/>
          <p:cNvSpPr>
            <a:spLocks noChangeArrowheads="1"/>
          </p:cNvSpPr>
          <p:nvPr/>
        </p:nvSpPr>
        <p:spPr bwMode="auto">
          <a:xfrm>
            <a:off x="6400800" y="5105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67" name="Rectangle 11"/>
          <p:cNvSpPr>
            <a:spLocks noChangeArrowheads="1"/>
          </p:cNvSpPr>
          <p:nvPr/>
        </p:nvSpPr>
        <p:spPr bwMode="auto">
          <a:xfrm>
            <a:off x="6629400" y="5105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68" name="Rectangle 12"/>
          <p:cNvSpPr>
            <a:spLocks noChangeArrowheads="1"/>
          </p:cNvSpPr>
          <p:nvPr/>
        </p:nvSpPr>
        <p:spPr bwMode="auto">
          <a:xfrm>
            <a:off x="4343400" y="51054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69" name="Rectangle 13"/>
          <p:cNvSpPr>
            <a:spLocks noChangeArrowheads="1"/>
          </p:cNvSpPr>
          <p:nvPr/>
        </p:nvSpPr>
        <p:spPr bwMode="auto">
          <a:xfrm>
            <a:off x="3505200" y="3813175"/>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45070" name="Rectangle 14"/>
          <p:cNvSpPr>
            <a:spLocks noChangeArrowheads="1"/>
          </p:cNvSpPr>
          <p:nvPr/>
        </p:nvSpPr>
        <p:spPr bwMode="auto">
          <a:xfrm>
            <a:off x="3505200" y="502920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5071" name="Line 15"/>
          <p:cNvSpPr>
            <a:spLocks noChangeShapeType="1"/>
          </p:cNvSpPr>
          <p:nvPr/>
        </p:nvSpPr>
        <p:spPr bwMode="auto">
          <a:xfrm>
            <a:off x="2362200" y="5410200"/>
            <a:ext cx="6324600" cy="0"/>
          </a:xfrm>
          <a:prstGeom prst="line">
            <a:avLst/>
          </a:prstGeom>
          <a:noFill/>
          <a:ln w="25400">
            <a:solidFill>
              <a:schemeClr val="tx1"/>
            </a:solidFill>
            <a:round/>
          </a:ln>
        </p:spPr>
        <p:txBody>
          <a:bodyPr wrap="none" anchor="ctr"/>
          <a:lstStyle/>
          <a:p>
            <a:endParaRPr lang="en-US"/>
          </a:p>
        </p:txBody>
      </p:sp>
      <p:sp>
        <p:nvSpPr>
          <p:cNvPr id="45072" name="Rectangle 16"/>
          <p:cNvSpPr>
            <a:spLocks noChangeArrowheads="1"/>
          </p:cNvSpPr>
          <p:nvPr/>
        </p:nvSpPr>
        <p:spPr bwMode="auto">
          <a:xfrm>
            <a:off x="3124200" y="502920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45073" name="Rectangle 17"/>
          <p:cNvSpPr>
            <a:spLocks noChangeArrowheads="1"/>
          </p:cNvSpPr>
          <p:nvPr/>
        </p:nvSpPr>
        <p:spPr bwMode="auto">
          <a:xfrm>
            <a:off x="2895600" y="5486400"/>
            <a:ext cx="1042988" cy="457200"/>
          </a:xfrm>
          <a:prstGeom prst="rect">
            <a:avLst/>
          </a:prstGeom>
          <a:noFill/>
          <a:ln w="25400">
            <a:noFill/>
            <a:miter lim="800000"/>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anose="05050102010706020507" pitchFamily="18" charset="2"/>
              </a:rPr>
              <a:t> </a:t>
            </a:r>
            <a:r>
              <a:rPr lang="en-US" b="0" i="1">
                <a:latin typeface="Times" pitchFamily="18" charset="0"/>
              </a:rPr>
              <a:t>u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anose="05050102010706020507" pitchFamily="18" charset="2"/>
              </a:rPr>
              <a:t></a:t>
            </a:r>
            <a:endParaRPr lang="en-US" sz="2400" b="0">
              <a:latin typeface="Times" pitchFamily="18" charset="0"/>
              <a:sym typeface="Symbol" panose="05050102010706020507" pitchFamily="18" charset="2"/>
            </a:endParaRPr>
          </a:p>
        </p:txBody>
      </p:sp>
      <p:sp>
        <p:nvSpPr>
          <p:cNvPr id="45074" name="Rectangle 18"/>
          <p:cNvSpPr>
            <a:spLocks noChangeArrowheads="1"/>
          </p:cNvSpPr>
          <p:nvPr/>
        </p:nvSpPr>
        <p:spPr bwMode="auto">
          <a:xfrm>
            <a:off x="5715000" y="51054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75" name="Rectangle 19"/>
          <p:cNvSpPr>
            <a:spLocks noChangeArrowheads="1"/>
          </p:cNvSpPr>
          <p:nvPr/>
        </p:nvSpPr>
        <p:spPr bwMode="auto">
          <a:xfrm>
            <a:off x="5222850" y="3518950"/>
            <a:ext cx="298480" cy="400110"/>
          </a:xfrm>
          <a:prstGeom prst="rect">
            <a:avLst/>
          </a:prstGeom>
          <a:noFill/>
          <a:ln w="25400">
            <a:noFill/>
            <a:miter lim="800000"/>
          </a:ln>
        </p:spPr>
        <p:txBody>
          <a:bodyPr wrap="none">
            <a:spAutoFit/>
          </a:bodyPr>
          <a:lstStyle/>
          <a:p>
            <a:pPr>
              <a:lnSpc>
                <a:spcPct val="100000"/>
              </a:lnSpc>
            </a:pPr>
            <a:r>
              <a:rPr lang="en-US" sz="2000" b="0" i="1">
                <a:latin typeface="Times" pitchFamily="18" charset="0"/>
              </a:rPr>
              <a:t>k</a:t>
            </a:r>
          </a:p>
        </p:txBody>
      </p:sp>
      <p:sp>
        <p:nvSpPr>
          <p:cNvPr id="45076" name="Rectangle 20"/>
          <p:cNvSpPr>
            <a:spLocks noChangeArrowheads="1"/>
          </p:cNvSpPr>
          <p:nvPr/>
        </p:nvSpPr>
        <p:spPr bwMode="auto">
          <a:xfrm>
            <a:off x="4114800" y="388937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5077" name="Rectangle 21"/>
          <p:cNvSpPr>
            <a:spLocks noChangeArrowheads="1"/>
          </p:cNvSpPr>
          <p:nvPr/>
        </p:nvSpPr>
        <p:spPr bwMode="auto">
          <a:xfrm>
            <a:off x="4343400" y="38893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078" name="Rectangle 22"/>
          <p:cNvSpPr>
            <a:spLocks noChangeArrowheads="1"/>
          </p:cNvSpPr>
          <p:nvPr/>
        </p:nvSpPr>
        <p:spPr bwMode="auto">
          <a:xfrm>
            <a:off x="5257800" y="388937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079" name="Rectangle 23"/>
          <p:cNvSpPr>
            <a:spLocks noChangeArrowheads="1"/>
          </p:cNvSpPr>
          <p:nvPr/>
        </p:nvSpPr>
        <p:spPr bwMode="auto">
          <a:xfrm>
            <a:off x="4572000" y="3889375"/>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80" name="Rectangle 24"/>
          <p:cNvSpPr>
            <a:spLocks noChangeArrowheads="1"/>
          </p:cNvSpPr>
          <p:nvPr/>
        </p:nvSpPr>
        <p:spPr bwMode="auto">
          <a:xfrm>
            <a:off x="5486400" y="3889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81" name="Rectangle 25"/>
          <p:cNvSpPr>
            <a:spLocks noChangeArrowheads="1"/>
          </p:cNvSpPr>
          <p:nvPr/>
        </p:nvSpPr>
        <p:spPr bwMode="auto">
          <a:xfrm>
            <a:off x="6400800" y="3889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82" name="Rectangle 26"/>
          <p:cNvSpPr>
            <a:spLocks noChangeArrowheads="1"/>
          </p:cNvSpPr>
          <p:nvPr/>
        </p:nvSpPr>
        <p:spPr bwMode="auto">
          <a:xfrm>
            <a:off x="6629400" y="3889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83" name="Rectangle 27"/>
          <p:cNvSpPr>
            <a:spLocks noChangeArrowheads="1"/>
          </p:cNvSpPr>
          <p:nvPr/>
        </p:nvSpPr>
        <p:spPr bwMode="auto">
          <a:xfrm>
            <a:off x="5715000" y="3889375"/>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84" name="Rectangle 28"/>
          <p:cNvSpPr>
            <a:spLocks noChangeArrowheads="1"/>
          </p:cNvSpPr>
          <p:nvPr/>
        </p:nvSpPr>
        <p:spPr bwMode="auto">
          <a:xfrm>
            <a:off x="5486400" y="55626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085" name="Rectangle 29"/>
          <p:cNvSpPr>
            <a:spLocks noChangeArrowheads="1"/>
          </p:cNvSpPr>
          <p:nvPr/>
        </p:nvSpPr>
        <p:spPr bwMode="auto">
          <a:xfrm>
            <a:off x="5715000" y="55626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086" name="Rectangle 30"/>
          <p:cNvSpPr>
            <a:spLocks noChangeArrowheads="1"/>
          </p:cNvSpPr>
          <p:nvPr/>
        </p:nvSpPr>
        <p:spPr bwMode="auto">
          <a:xfrm>
            <a:off x="6629400" y="55626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087" name="Rectangle 31"/>
          <p:cNvSpPr>
            <a:spLocks noChangeArrowheads="1"/>
          </p:cNvSpPr>
          <p:nvPr/>
        </p:nvSpPr>
        <p:spPr bwMode="auto">
          <a:xfrm>
            <a:off x="5943600" y="55626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88" name="Rectangle 32"/>
          <p:cNvSpPr>
            <a:spLocks noChangeArrowheads="1"/>
          </p:cNvSpPr>
          <p:nvPr/>
        </p:nvSpPr>
        <p:spPr bwMode="auto">
          <a:xfrm>
            <a:off x="4114800" y="55626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89" name="Rectangle 33"/>
          <p:cNvSpPr>
            <a:spLocks noChangeArrowheads="1"/>
          </p:cNvSpPr>
          <p:nvPr/>
        </p:nvSpPr>
        <p:spPr bwMode="auto">
          <a:xfrm>
            <a:off x="5029200" y="55626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090" name="Rectangle 34"/>
          <p:cNvSpPr>
            <a:spLocks noChangeArrowheads="1"/>
          </p:cNvSpPr>
          <p:nvPr/>
        </p:nvSpPr>
        <p:spPr bwMode="auto">
          <a:xfrm>
            <a:off x="5257800" y="55626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091" name="Rectangle 35"/>
          <p:cNvSpPr>
            <a:spLocks noChangeArrowheads="1"/>
          </p:cNvSpPr>
          <p:nvPr/>
        </p:nvSpPr>
        <p:spPr bwMode="auto">
          <a:xfrm>
            <a:off x="4343400" y="556260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092" name="Text Box 36"/>
          <p:cNvSpPr txBox="1">
            <a:spLocks noChangeArrowheads="1"/>
          </p:cNvSpPr>
          <p:nvPr/>
        </p:nvSpPr>
        <p:spPr bwMode="auto">
          <a:xfrm>
            <a:off x="6781800" y="5486400"/>
            <a:ext cx="242938" cy="369332"/>
          </a:xfrm>
          <a:prstGeom prst="rect">
            <a:avLst/>
          </a:prstGeom>
          <a:noFill/>
          <a:ln w="25400">
            <a:noFill/>
            <a:miter lim="800000"/>
          </a:ln>
        </p:spPr>
        <p:txBody>
          <a:bodyPr wrap="none">
            <a:spAutoFit/>
          </a:bodyPr>
          <a:lstStyle/>
          <a:p>
            <a:pPr>
              <a:lnSpc>
                <a:spcPct val="100000"/>
              </a:lnSpc>
            </a:pPr>
            <a:r>
              <a:rPr lang="en-US" sz="1800" b="0" dirty="0">
                <a:latin typeface="Calibri" panose="020F0502020204030204"/>
                <a:cs typeface="Calibri" panose="020F0502020204030204"/>
              </a:rPr>
              <a:t>.</a:t>
            </a:r>
          </a:p>
        </p:txBody>
      </p:sp>
      <p:sp>
        <p:nvSpPr>
          <p:cNvPr id="45093" name="Text Box 37"/>
          <p:cNvSpPr txBox="1">
            <a:spLocks noChangeArrowheads="1"/>
          </p:cNvSpPr>
          <p:nvPr/>
        </p:nvSpPr>
        <p:spPr bwMode="auto">
          <a:xfrm>
            <a:off x="7086600" y="4572000"/>
            <a:ext cx="1446422"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Binary Point</a:t>
            </a:r>
          </a:p>
        </p:txBody>
      </p:sp>
      <p:sp>
        <p:nvSpPr>
          <p:cNvPr id="45094" name="Line 38"/>
          <p:cNvSpPr>
            <a:spLocks noChangeShapeType="1"/>
          </p:cNvSpPr>
          <p:nvPr/>
        </p:nvSpPr>
        <p:spPr bwMode="auto">
          <a:xfrm flipH="1">
            <a:off x="6934200" y="4953000"/>
            <a:ext cx="304800" cy="685800"/>
          </a:xfrm>
          <a:prstGeom prst="line">
            <a:avLst/>
          </a:prstGeom>
          <a:noFill/>
          <a:ln w="25400">
            <a:solidFill>
              <a:schemeClr val="tx1"/>
            </a:solidFill>
            <a:round/>
            <a:tailEnd type="triangle" w="med" len="med"/>
          </a:ln>
        </p:spPr>
        <p:txBody>
          <a:bodyPr wrap="none" anchor="ctr"/>
          <a:lstStyle/>
          <a:p>
            <a:endParaRPr lang="en-US" sz="1800" b="0">
              <a:latin typeface="Calibri" panose="020F0502020204030204"/>
              <a:cs typeface="Calibri" panose="020F0502020204030204"/>
            </a:endParaRPr>
          </a:p>
        </p:txBody>
      </p:sp>
      <p:sp>
        <p:nvSpPr>
          <p:cNvPr id="45095" name="Rectangle 39"/>
          <p:cNvSpPr>
            <a:spLocks noChangeArrowheads="1"/>
          </p:cNvSpPr>
          <p:nvPr/>
        </p:nvSpPr>
        <p:spPr bwMode="auto">
          <a:xfrm>
            <a:off x="4114800" y="55626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096" name="Rectangle 40"/>
          <p:cNvSpPr>
            <a:spLocks noChangeArrowheads="1"/>
          </p:cNvSpPr>
          <p:nvPr/>
        </p:nvSpPr>
        <p:spPr bwMode="auto">
          <a:xfrm>
            <a:off x="41148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97" name="Rectangle 41"/>
          <p:cNvSpPr>
            <a:spLocks noChangeArrowheads="1"/>
          </p:cNvSpPr>
          <p:nvPr/>
        </p:nvSpPr>
        <p:spPr bwMode="auto">
          <a:xfrm>
            <a:off x="50292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98" name="Rectangle 42"/>
          <p:cNvSpPr>
            <a:spLocks noChangeArrowheads="1"/>
          </p:cNvSpPr>
          <p:nvPr/>
        </p:nvSpPr>
        <p:spPr bwMode="auto">
          <a:xfrm>
            <a:off x="52578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5099" name="Rectangle 43"/>
          <p:cNvSpPr>
            <a:spLocks noChangeArrowheads="1"/>
          </p:cNvSpPr>
          <p:nvPr/>
        </p:nvSpPr>
        <p:spPr bwMode="auto">
          <a:xfrm>
            <a:off x="54864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00" name="Rectangle 44"/>
          <p:cNvSpPr>
            <a:spLocks noChangeArrowheads="1"/>
          </p:cNvSpPr>
          <p:nvPr/>
        </p:nvSpPr>
        <p:spPr bwMode="auto">
          <a:xfrm>
            <a:off x="64008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01" name="Rectangle 45"/>
          <p:cNvSpPr>
            <a:spLocks noChangeArrowheads="1"/>
          </p:cNvSpPr>
          <p:nvPr/>
        </p:nvSpPr>
        <p:spPr bwMode="auto">
          <a:xfrm>
            <a:off x="6629400" y="4270375"/>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02" name="Rectangle 46"/>
          <p:cNvSpPr>
            <a:spLocks noChangeArrowheads="1"/>
          </p:cNvSpPr>
          <p:nvPr/>
        </p:nvSpPr>
        <p:spPr bwMode="auto">
          <a:xfrm>
            <a:off x="4343400" y="4270375"/>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103" name="Rectangle 47"/>
          <p:cNvSpPr>
            <a:spLocks noChangeArrowheads="1"/>
          </p:cNvSpPr>
          <p:nvPr/>
        </p:nvSpPr>
        <p:spPr bwMode="auto">
          <a:xfrm>
            <a:off x="3100388" y="4194175"/>
            <a:ext cx="7620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5104" name="Rectangle 48"/>
          <p:cNvSpPr>
            <a:spLocks noChangeArrowheads="1"/>
          </p:cNvSpPr>
          <p:nvPr/>
        </p:nvSpPr>
        <p:spPr bwMode="auto">
          <a:xfrm>
            <a:off x="5715000" y="4270375"/>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105" name="Rectangle 49"/>
          <p:cNvSpPr>
            <a:spLocks noChangeArrowheads="1"/>
          </p:cNvSpPr>
          <p:nvPr/>
        </p:nvSpPr>
        <p:spPr bwMode="auto">
          <a:xfrm>
            <a:off x="7010400" y="5562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06" name="Rectangle 50"/>
          <p:cNvSpPr>
            <a:spLocks noChangeArrowheads="1"/>
          </p:cNvSpPr>
          <p:nvPr/>
        </p:nvSpPr>
        <p:spPr bwMode="auto">
          <a:xfrm>
            <a:off x="7924800" y="5562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5107" name="Rectangle 51"/>
          <p:cNvSpPr>
            <a:spLocks noChangeArrowheads="1"/>
          </p:cNvSpPr>
          <p:nvPr/>
        </p:nvSpPr>
        <p:spPr bwMode="auto">
          <a:xfrm>
            <a:off x="8153400" y="55626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08" name="Rectangle 52"/>
          <p:cNvSpPr>
            <a:spLocks noChangeArrowheads="1"/>
          </p:cNvSpPr>
          <p:nvPr/>
        </p:nvSpPr>
        <p:spPr bwMode="auto">
          <a:xfrm>
            <a:off x="7239000" y="5562600"/>
            <a:ext cx="6858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109" name="Line 53"/>
          <p:cNvSpPr>
            <a:spLocks noChangeShapeType="1"/>
          </p:cNvSpPr>
          <p:nvPr/>
        </p:nvSpPr>
        <p:spPr bwMode="auto">
          <a:xfrm>
            <a:off x="2514600" y="4572000"/>
            <a:ext cx="6324600" cy="0"/>
          </a:xfrm>
          <a:prstGeom prst="line">
            <a:avLst/>
          </a:prstGeom>
          <a:noFill/>
          <a:ln w="25400">
            <a:solidFill>
              <a:schemeClr val="tx1"/>
            </a:solidFill>
            <a:round/>
          </a:ln>
        </p:spPr>
        <p:txBody>
          <a:bodyPr wrap="none" anchor="ctr"/>
          <a:lstStyle/>
          <a:p>
            <a:endParaRPr lang="en-US"/>
          </a:p>
        </p:txBody>
      </p:sp>
      <p:sp>
        <p:nvSpPr>
          <p:cNvPr id="45110" name="Rectangle 54"/>
          <p:cNvSpPr>
            <a:spLocks noChangeArrowheads="1"/>
          </p:cNvSpPr>
          <p:nvPr/>
        </p:nvSpPr>
        <p:spPr bwMode="auto">
          <a:xfrm>
            <a:off x="4114800" y="47244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11" name="Rectangle 55"/>
          <p:cNvSpPr>
            <a:spLocks noChangeArrowheads="1"/>
          </p:cNvSpPr>
          <p:nvPr/>
        </p:nvSpPr>
        <p:spPr bwMode="auto">
          <a:xfrm>
            <a:off x="4343400" y="47244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112" name="Rectangle 56"/>
          <p:cNvSpPr>
            <a:spLocks noChangeArrowheads="1"/>
          </p:cNvSpPr>
          <p:nvPr/>
        </p:nvSpPr>
        <p:spPr bwMode="auto">
          <a:xfrm>
            <a:off x="5257800" y="47244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5113" name="Rectangle 57"/>
          <p:cNvSpPr>
            <a:spLocks noChangeArrowheads="1"/>
          </p:cNvSpPr>
          <p:nvPr/>
        </p:nvSpPr>
        <p:spPr bwMode="auto">
          <a:xfrm>
            <a:off x="4572000" y="47244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114" name="Rectangle 58"/>
          <p:cNvSpPr>
            <a:spLocks noChangeArrowheads="1"/>
          </p:cNvSpPr>
          <p:nvPr/>
        </p:nvSpPr>
        <p:spPr bwMode="auto">
          <a:xfrm>
            <a:off x="54864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5115" name="Rectangle 59"/>
          <p:cNvSpPr>
            <a:spLocks noChangeArrowheads="1"/>
          </p:cNvSpPr>
          <p:nvPr/>
        </p:nvSpPr>
        <p:spPr bwMode="auto">
          <a:xfrm>
            <a:off x="64008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16" name="Rectangle 60"/>
          <p:cNvSpPr>
            <a:spLocks noChangeArrowheads="1"/>
          </p:cNvSpPr>
          <p:nvPr/>
        </p:nvSpPr>
        <p:spPr bwMode="auto">
          <a:xfrm>
            <a:off x="66294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5117" name="Rectangle 61"/>
          <p:cNvSpPr>
            <a:spLocks noChangeArrowheads="1"/>
          </p:cNvSpPr>
          <p:nvPr/>
        </p:nvSpPr>
        <p:spPr bwMode="auto">
          <a:xfrm>
            <a:off x="5715000" y="4724400"/>
            <a:ext cx="6858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5118" name="Rectangle 62"/>
          <p:cNvSpPr>
            <a:spLocks noChangeArrowheads="1"/>
          </p:cNvSpPr>
          <p:nvPr/>
        </p:nvSpPr>
        <p:spPr bwMode="auto">
          <a:xfrm>
            <a:off x="1219200" y="6110288"/>
            <a:ext cx="3051926" cy="461665"/>
          </a:xfrm>
          <a:prstGeom prst="rect">
            <a:avLst/>
          </a:prstGeom>
          <a:noFill/>
          <a:ln w="25400">
            <a:noFill/>
            <a:miter lim="800000"/>
          </a:ln>
        </p:spPr>
        <p:txBody>
          <a:bodyPr wrap="none">
            <a:spAutoFit/>
          </a:bodyPr>
          <a:lstStyle/>
          <a:p>
            <a:pPr marL="228600" lvl="2">
              <a:lnSpc>
                <a:spcPct val="100000"/>
              </a:lnSpc>
            </a:pPr>
            <a:r>
              <a:rPr lang="en-US" i="1" dirty="0">
                <a:latin typeface="Calibri" panose="020F0502020204030204" pitchFamily="34" charset="0"/>
              </a:rPr>
              <a:t>Biasing has no effect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1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6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0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0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0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0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0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0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0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0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0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0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0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0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07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0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0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0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0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08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0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508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08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0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0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09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0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0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09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09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0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0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09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09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09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510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10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10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10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1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10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10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10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510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11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511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511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511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51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11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511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511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511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5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P spid="45062" grpId="0" animBg="1"/>
      <p:bldP spid="45063" grpId="0" animBg="1"/>
      <p:bldP spid="45064" grpId="0" animBg="1"/>
      <p:bldP spid="45065" grpId="0" animBg="1"/>
      <p:bldP spid="45066" grpId="0" animBg="1"/>
      <p:bldP spid="45067" grpId="0" animBg="1"/>
      <p:bldP spid="45068" grpId="0" animBg="1"/>
      <p:bldP spid="45069" grpId="0"/>
      <p:bldP spid="45070" grpId="0"/>
      <p:bldP spid="45071" grpId="0" animBg="1"/>
      <p:bldP spid="45072" grpId="0"/>
      <p:bldP spid="45073" grpId="0"/>
      <p:bldP spid="45074" grpId="0" animBg="1"/>
      <p:bldP spid="45075" grpId="0"/>
      <p:bldP spid="45076" grpId="0" animBg="1"/>
      <p:bldP spid="45077" grpId="0" animBg="1"/>
      <p:bldP spid="45078" grpId="0" animBg="1"/>
      <p:bldP spid="45079" grpId="0" animBg="1"/>
      <p:bldP spid="45080" grpId="0" animBg="1"/>
      <p:bldP spid="45081" grpId="0" animBg="1"/>
      <p:bldP spid="45082" grpId="0" animBg="1"/>
      <p:bldP spid="45083" grpId="0" animBg="1"/>
      <p:bldP spid="45084" grpId="0" animBg="1"/>
      <p:bldP spid="45085" grpId="0" animBg="1"/>
      <p:bldP spid="45086" grpId="0" animBg="1"/>
      <p:bldP spid="45087" grpId="0" animBg="1"/>
      <p:bldP spid="45088" grpId="0" animBg="1"/>
      <p:bldP spid="45089" grpId="0" animBg="1"/>
      <p:bldP spid="45090" grpId="0" animBg="1"/>
      <p:bldP spid="45091" grpId="0" animBg="1"/>
      <p:bldP spid="45092" grpId="0"/>
      <p:bldP spid="45093" grpId="0"/>
      <p:bldP spid="45094" grpId="0" animBg="1"/>
      <p:bldP spid="45095" grpId="0" animBg="1"/>
      <p:bldP spid="45096" grpId="0" animBg="1"/>
      <p:bldP spid="45097" grpId="0" animBg="1"/>
      <p:bldP spid="45098" grpId="0" animBg="1"/>
      <p:bldP spid="45099" grpId="0" animBg="1"/>
      <p:bldP spid="45100" grpId="0" animBg="1"/>
      <p:bldP spid="45101" grpId="0" animBg="1"/>
      <p:bldP spid="45102" grpId="0" animBg="1"/>
      <p:bldP spid="45103" grpId="0"/>
      <p:bldP spid="45104" grpId="0" animBg="1"/>
      <p:bldP spid="45105" grpId="0" animBg="1"/>
      <p:bldP spid="45106" grpId="0" animBg="1"/>
      <p:bldP spid="45107" grpId="0" animBg="1"/>
      <p:bldP spid="45108" grpId="0" animBg="1"/>
      <p:bldP spid="45109" grpId="0" animBg="1"/>
      <p:bldP spid="45110" grpId="0" animBg="1"/>
      <p:bldP spid="45111" grpId="0" animBg="1"/>
      <p:bldP spid="45112" grpId="0" animBg="1"/>
      <p:bldP spid="45113" grpId="0" animBg="1"/>
      <p:bldP spid="45114" grpId="0" animBg="1"/>
      <p:bldP spid="45115" grpId="0" animBg="1"/>
      <p:bldP spid="45116" grpId="0" animBg="1"/>
      <p:bldP spid="45117" grpId="0" animBg="1"/>
      <p:bldP spid="451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04800" y="722312"/>
            <a:ext cx="7881938" cy="573088"/>
          </a:xfrm>
        </p:spPr>
        <p:txBody>
          <a:bodyPr/>
          <a:lstStyle/>
          <a:p>
            <a:pPr eaLnBrk="1" hangingPunct="1">
              <a:defRPr/>
            </a:pPr>
            <a:r>
              <a:rPr lang="en-US" smtClean="0"/>
              <a:t>Correct Power-of-2 Divide (Cont.)</a:t>
            </a:r>
          </a:p>
        </p:txBody>
      </p:sp>
      <p:sp>
        <p:nvSpPr>
          <p:cNvPr id="46083" name="Text Box 3"/>
          <p:cNvSpPr txBox="1">
            <a:spLocks noChangeArrowheads="1"/>
          </p:cNvSpPr>
          <p:nvPr/>
        </p:nvSpPr>
        <p:spPr bwMode="auto">
          <a:xfrm>
            <a:off x="838200" y="4191000"/>
            <a:ext cx="1194558"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Divisor: </a:t>
            </a:r>
          </a:p>
        </p:txBody>
      </p:sp>
      <p:sp>
        <p:nvSpPr>
          <p:cNvPr id="46084" name="Text Box 4"/>
          <p:cNvSpPr txBox="1">
            <a:spLocks noChangeArrowheads="1"/>
          </p:cNvSpPr>
          <p:nvPr/>
        </p:nvSpPr>
        <p:spPr bwMode="auto">
          <a:xfrm>
            <a:off x="762000" y="2209800"/>
            <a:ext cx="1375698"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Dividend:</a:t>
            </a:r>
          </a:p>
        </p:txBody>
      </p:sp>
      <p:sp>
        <p:nvSpPr>
          <p:cNvPr id="46085" name="Rectangle 5"/>
          <p:cNvSpPr>
            <a:spLocks noChangeArrowheads="1"/>
          </p:cNvSpPr>
          <p:nvPr/>
        </p:nvSpPr>
        <p:spPr bwMode="auto">
          <a:xfrm>
            <a:off x="304800" y="1597025"/>
            <a:ext cx="2372188" cy="461665"/>
          </a:xfrm>
          <a:prstGeom prst="rect">
            <a:avLst/>
          </a:prstGeom>
          <a:noFill/>
          <a:ln w="25400">
            <a:noFill/>
            <a:miter lim="800000"/>
          </a:ln>
        </p:spPr>
        <p:txBody>
          <a:bodyPr wrap="none">
            <a:spAutoFit/>
          </a:bodyPr>
          <a:lstStyle/>
          <a:p>
            <a:pPr>
              <a:lnSpc>
                <a:spcPct val="100000"/>
              </a:lnSpc>
            </a:pPr>
            <a:r>
              <a:rPr lang="en-US" sz="2400" dirty="0">
                <a:solidFill>
                  <a:schemeClr val="tx2"/>
                </a:solidFill>
                <a:latin typeface="Calibri" panose="020F0502020204030204" pitchFamily="34" charset="0"/>
              </a:rPr>
              <a:t>Case 2: Rounding</a:t>
            </a:r>
          </a:p>
        </p:txBody>
      </p:sp>
      <p:sp>
        <p:nvSpPr>
          <p:cNvPr id="46086" name="Rectangle 6"/>
          <p:cNvSpPr>
            <a:spLocks noChangeArrowheads="1"/>
          </p:cNvSpPr>
          <p:nvPr/>
        </p:nvSpPr>
        <p:spPr bwMode="auto">
          <a:xfrm>
            <a:off x="4114800" y="4267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087" name="Rectangle 7"/>
          <p:cNvSpPr>
            <a:spLocks noChangeArrowheads="1"/>
          </p:cNvSpPr>
          <p:nvPr/>
        </p:nvSpPr>
        <p:spPr bwMode="auto">
          <a:xfrm>
            <a:off x="5029200" y="4267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088" name="Rectangle 8"/>
          <p:cNvSpPr>
            <a:spLocks noChangeArrowheads="1"/>
          </p:cNvSpPr>
          <p:nvPr/>
        </p:nvSpPr>
        <p:spPr bwMode="auto">
          <a:xfrm>
            <a:off x="5257800" y="4267200"/>
            <a:ext cx="228600" cy="228600"/>
          </a:xfrm>
          <a:prstGeom prst="rect">
            <a:avLst/>
          </a:prstGeom>
          <a:solidFill>
            <a:srgbClr val="A8E7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089" name="Rectangle 9"/>
          <p:cNvSpPr>
            <a:spLocks noChangeArrowheads="1"/>
          </p:cNvSpPr>
          <p:nvPr/>
        </p:nvSpPr>
        <p:spPr bwMode="auto">
          <a:xfrm>
            <a:off x="5486400" y="4267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090" name="Rectangle 10"/>
          <p:cNvSpPr>
            <a:spLocks noChangeArrowheads="1"/>
          </p:cNvSpPr>
          <p:nvPr/>
        </p:nvSpPr>
        <p:spPr bwMode="auto">
          <a:xfrm>
            <a:off x="6400800" y="4267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091" name="Rectangle 11"/>
          <p:cNvSpPr>
            <a:spLocks noChangeArrowheads="1"/>
          </p:cNvSpPr>
          <p:nvPr/>
        </p:nvSpPr>
        <p:spPr bwMode="auto">
          <a:xfrm>
            <a:off x="6629400" y="42672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092" name="Rectangle 12"/>
          <p:cNvSpPr>
            <a:spLocks noChangeArrowheads="1"/>
          </p:cNvSpPr>
          <p:nvPr/>
        </p:nvSpPr>
        <p:spPr bwMode="auto">
          <a:xfrm>
            <a:off x="4343400" y="42672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093" name="Rectangle 13"/>
          <p:cNvSpPr>
            <a:spLocks noChangeArrowheads="1"/>
          </p:cNvSpPr>
          <p:nvPr/>
        </p:nvSpPr>
        <p:spPr bwMode="auto">
          <a:xfrm>
            <a:off x="3505200" y="22098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x</a:t>
            </a:r>
          </a:p>
        </p:txBody>
      </p:sp>
      <p:sp>
        <p:nvSpPr>
          <p:cNvPr id="46094" name="Rectangle 14"/>
          <p:cNvSpPr>
            <a:spLocks noChangeArrowheads="1"/>
          </p:cNvSpPr>
          <p:nvPr/>
        </p:nvSpPr>
        <p:spPr bwMode="auto">
          <a:xfrm>
            <a:off x="3505200" y="4191000"/>
            <a:ext cx="366713" cy="366713"/>
          </a:xfrm>
          <a:prstGeom prst="rect">
            <a:avLst/>
          </a:prstGeom>
          <a:noFill/>
          <a:ln w="25400">
            <a:noFill/>
            <a:miter lim="800000"/>
          </a:ln>
        </p:spPr>
        <p:txBody>
          <a:bodyPr wrap="none">
            <a:spAutoFit/>
          </a:bodyPr>
          <a:lstStyle/>
          <a:p>
            <a:pPr>
              <a:lnSpc>
                <a:spcPct val="100000"/>
              </a:lnSpc>
            </a:pPr>
            <a:r>
              <a:rPr lang="en-US" b="0">
                <a:latin typeface="Times" pitchFamily="18" charset="0"/>
              </a:rPr>
              <a:t>2</a:t>
            </a:r>
            <a:r>
              <a:rPr lang="en-US" b="0" i="1" baseline="30000">
                <a:latin typeface="Times" pitchFamily="18" charset="0"/>
              </a:rPr>
              <a:t>k</a:t>
            </a:r>
            <a:endParaRPr lang="en-US" b="0" i="1">
              <a:latin typeface="Times" pitchFamily="18" charset="0"/>
            </a:endParaRPr>
          </a:p>
        </p:txBody>
      </p:sp>
      <p:sp>
        <p:nvSpPr>
          <p:cNvPr id="46095" name="Line 15"/>
          <p:cNvSpPr>
            <a:spLocks noChangeShapeType="1"/>
          </p:cNvSpPr>
          <p:nvPr/>
        </p:nvSpPr>
        <p:spPr bwMode="auto">
          <a:xfrm>
            <a:off x="2362200" y="4572000"/>
            <a:ext cx="6324600" cy="0"/>
          </a:xfrm>
          <a:prstGeom prst="line">
            <a:avLst/>
          </a:prstGeom>
          <a:noFill/>
          <a:ln w="25400">
            <a:solidFill>
              <a:schemeClr val="tx1"/>
            </a:solidFill>
            <a:round/>
          </a:ln>
        </p:spPr>
        <p:txBody>
          <a:bodyPr wrap="none" anchor="ctr"/>
          <a:lstStyle/>
          <a:p>
            <a:endParaRPr lang="en-US"/>
          </a:p>
        </p:txBody>
      </p:sp>
      <p:sp>
        <p:nvSpPr>
          <p:cNvPr id="46096" name="Rectangle 16"/>
          <p:cNvSpPr>
            <a:spLocks noChangeArrowheads="1"/>
          </p:cNvSpPr>
          <p:nvPr/>
        </p:nvSpPr>
        <p:spPr bwMode="auto">
          <a:xfrm>
            <a:off x="3124200" y="4191000"/>
            <a:ext cx="320675" cy="366713"/>
          </a:xfrm>
          <a:prstGeom prst="rect">
            <a:avLst/>
          </a:prstGeom>
          <a:noFill/>
          <a:ln w="25400">
            <a:noFill/>
            <a:miter lim="800000"/>
          </a:ln>
        </p:spPr>
        <p:txBody>
          <a:bodyPr wrap="none">
            <a:spAutoFit/>
          </a:bodyPr>
          <a:lstStyle/>
          <a:p>
            <a:pPr>
              <a:lnSpc>
                <a:spcPct val="100000"/>
              </a:lnSpc>
            </a:pPr>
            <a:r>
              <a:rPr lang="en-US"/>
              <a:t>/</a:t>
            </a:r>
          </a:p>
        </p:txBody>
      </p:sp>
      <p:sp>
        <p:nvSpPr>
          <p:cNvPr id="46097" name="Rectangle 17"/>
          <p:cNvSpPr>
            <a:spLocks noChangeArrowheads="1"/>
          </p:cNvSpPr>
          <p:nvPr/>
        </p:nvSpPr>
        <p:spPr bwMode="auto">
          <a:xfrm>
            <a:off x="2828925" y="4572000"/>
            <a:ext cx="1030288" cy="457200"/>
          </a:xfrm>
          <a:prstGeom prst="rect">
            <a:avLst/>
          </a:prstGeom>
          <a:noFill/>
          <a:ln w="25400">
            <a:noFill/>
            <a:miter lim="800000"/>
          </a:ln>
        </p:spPr>
        <p:txBody>
          <a:bodyPr wrap="none">
            <a:spAutoFit/>
          </a:bodyPr>
          <a:lstStyle/>
          <a:p>
            <a:pPr algn="r">
              <a:lnSpc>
                <a:spcPct val="100000"/>
              </a:lnSpc>
            </a:pPr>
            <a:r>
              <a:rPr lang="en-US" sz="2400" b="0">
                <a:latin typeface="Times" pitchFamily="18" charset="0"/>
              </a:rPr>
              <a:t> </a:t>
            </a:r>
            <a:r>
              <a:rPr lang="en-US" b="0">
                <a:latin typeface="Times" pitchFamily="18" charset="0"/>
                <a:sym typeface="Symbol" panose="05050102010706020507" pitchFamily="18" charset="2"/>
              </a:rPr>
              <a:t> </a:t>
            </a:r>
            <a:r>
              <a:rPr lang="en-US" b="0" i="1">
                <a:latin typeface="Times" pitchFamily="18" charset="0"/>
              </a:rPr>
              <a:t>x </a:t>
            </a:r>
            <a:r>
              <a:rPr lang="en-US" b="0">
                <a:latin typeface="Times" pitchFamily="18" charset="0"/>
              </a:rPr>
              <a:t>/ 2</a:t>
            </a:r>
            <a:r>
              <a:rPr lang="en-US" b="0" i="1" baseline="30000">
                <a:latin typeface="Times" pitchFamily="18" charset="0"/>
              </a:rPr>
              <a:t>k </a:t>
            </a:r>
            <a:r>
              <a:rPr lang="en-US" i="1" baseline="30000">
                <a:latin typeface="Times" pitchFamily="18" charset="0"/>
              </a:rPr>
              <a:t> </a:t>
            </a:r>
            <a:r>
              <a:rPr lang="en-US" b="0">
                <a:latin typeface="Times" pitchFamily="18" charset="0"/>
                <a:sym typeface="Symbol" panose="05050102010706020507" pitchFamily="18" charset="2"/>
              </a:rPr>
              <a:t></a:t>
            </a:r>
            <a:endParaRPr lang="en-US" sz="2400" b="0">
              <a:latin typeface="Times" pitchFamily="18" charset="0"/>
              <a:sym typeface="Symbol" panose="05050102010706020507" pitchFamily="18" charset="2"/>
            </a:endParaRPr>
          </a:p>
        </p:txBody>
      </p:sp>
      <p:sp>
        <p:nvSpPr>
          <p:cNvPr id="46098" name="Rectangle 18"/>
          <p:cNvSpPr>
            <a:spLocks noChangeArrowheads="1"/>
          </p:cNvSpPr>
          <p:nvPr/>
        </p:nvSpPr>
        <p:spPr bwMode="auto">
          <a:xfrm>
            <a:off x="5715000" y="42672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099" name="Rectangle 19"/>
          <p:cNvSpPr>
            <a:spLocks noChangeArrowheads="1"/>
          </p:cNvSpPr>
          <p:nvPr/>
        </p:nvSpPr>
        <p:spPr bwMode="auto">
          <a:xfrm>
            <a:off x="5215465" y="19050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k</a:t>
            </a:r>
          </a:p>
        </p:txBody>
      </p:sp>
      <p:sp>
        <p:nvSpPr>
          <p:cNvPr id="46100" name="Rectangle 20"/>
          <p:cNvSpPr>
            <a:spLocks noChangeArrowheads="1"/>
          </p:cNvSpPr>
          <p:nvPr/>
        </p:nvSpPr>
        <p:spPr bwMode="auto">
          <a:xfrm>
            <a:off x="4114800" y="22860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01" name="Rectangle 21"/>
          <p:cNvSpPr>
            <a:spLocks noChangeArrowheads="1"/>
          </p:cNvSpPr>
          <p:nvPr/>
        </p:nvSpPr>
        <p:spPr bwMode="auto">
          <a:xfrm>
            <a:off x="4343400" y="2286000"/>
            <a:ext cx="228600" cy="228600"/>
          </a:xfrm>
          <a:prstGeom prst="rect">
            <a:avLst/>
          </a:prstGeom>
          <a:solidFill>
            <a:srgbClr val="FFFF99"/>
          </a:solidFill>
          <a:ln w="25400">
            <a:solidFill>
              <a:schemeClr val="tx1"/>
            </a:solidFill>
            <a:miter lim="800000"/>
          </a:ln>
        </p:spPr>
        <p:txBody>
          <a:bodyPr wrap="none" anchor="ctr"/>
          <a:lstStyle/>
          <a:p>
            <a:pPr algn="ctr"/>
            <a:endParaRPr lang="en-US" sz="1800" b="0">
              <a:latin typeface="Calibri" panose="020F0502020204030204"/>
              <a:cs typeface="Calibri" panose="020F0502020204030204"/>
            </a:endParaRPr>
          </a:p>
        </p:txBody>
      </p:sp>
      <p:sp>
        <p:nvSpPr>
          <p:cNvPr id="46102" name="Rectangle 22"/>
          <p:cNvSpPr>
            <a:spLocks noChangeArrowheads="1"/>
          </p:cNvSpPr>
          <p:nvPr/>
        </p:nvSpPr>
        <p:spPr bwMode="auto">
          <a:xfrm>
            <a:off x="5257800" y="2286000"/>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03" name="Rectangle 23"/>
          <p:cNvSpPr>
            <a:spLocks noChangeArrowheads="1"/>
          </p:cNvSpPr>
          <p:nvPr/>
        </p:nvSpPr>
        <p:spPr bwMode="auto">
          <a:xfrm>
            <a:off x="4572000" y="22860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04" name="Rectangle 24"/>
          <p:cNvSpPr>
            <a:spLocks noChangeArrowheads="1"/>
          </p:cNvSpPr>
          <p:nvPr/>
        </p:nvSpPr>
        <p:spPr bwMode="auto">
          <a:xfrm>
            <a:off x="5486400" y="2286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05" name="Rectangle 25"/>
          <p:cNvSpPr>
            <a:spLocks noChangeArrowheads="1"/>
          </p:cNvSpPr>
          <p:nvPr/>
        </p:nvSpPr>
        <p:spPr bwMode="auto">
          <a:xfrm>
            <a:off x="6400800" y="2286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06" name="Rectangle 26"/>
          <p:cNvSpPr>
            <a:spLocks noChangeArrowheads="1"/>
          </p:cNvSpPr>
          <p:nvPr/>
        </p:nvSpPr>
        <p:spPr bwMode="auto">
          <a:xfrm>
            <a:off x="6629400" y="2286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07" name="Rectangle 27"/>
          <p:cNvSpPr>
            <a:spLocks noChangeArrowheads="1"/>
          </p:cNvSpPr>
          <p:nvPr/>
        </p:nvSpPr>
        <p:spPr bwMode="auto">
          <a:xfrm>
            <a:off x="5715000" y="22860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08" name="Rectangle 28"/>
          <p:cNvSpPr>
            <a:spLocks noChangeArrowheads="1"/>
          </p:cNvSpPr>
          <p:nvPr/>
        </p:nvSpPr>
        <p:spPr bwMode="auto">
          <a:xfrm>
            <a:off x="5486400" y="47244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09" name="Rectangle 29"/>
          <p:cNvSpPr>
            <a:spLocks noChangeArrowheads="1"/>
          </p:cNvSpPr>
          <p:nvPr/>
        </p:nvSpPr>
        <p:spPr bwMode="auto">
          <a:xfrm>
            <a:off x="5715000" y="4724400"/>
            <a:ext cx="228600" cy="228600"/>
          </a:xfrm>
          <a:prstGeom prst="rect">
            <a:avLst/>
          </a:prstGeom>
          <a:solidFill>
            <a:srgbClr val="FFFF99"/>
          </a:solidFill>
          <a:ln w="25400">
            <a:solidFill>
              <a:schemeClr val="tx1"/>
            </a:solidFill>
            <a:miter lim="800000"/>
          </a:ln>
        </p:spPr>
        <p:txBody>
          <a:bodyPr wrap="none" anchor="ctr"/>
          <a:lstStyle/>
          <a:p>
            <a:pPr algn="ctr"/>
            <a:endParaRPr lang="en-US" sz="1800" b="0">
              <a:latin typeface="Calibri" panose="020F0502020204030204"/>
              <a:cs typeface="Calibri" panose="020F0502020204030204"/>
            </a:endParaRPr>
          </a:p>
        </p:txBody>
      </p:sp>
      <p:sp>
        <p:nvSpPr>
          <p:cNvPr id="46110" name="Rectangle 30"/>
          <p:cNvSpPr>
            <a:spLocks noChangeArrowheads="1"/>
          </p:cNvSpPr>
          <p:nvPr/>
        </p:nvSpPr>
        <p:spPr bwMode="auto">
          <a:xfrm>
            <a:off x="6629400" y="4724400"/>
            <a:ext cx="228600" cy="228600"/>
          </a:xfrm>
          <a:prstGeom prst="rect">
            <a:avLst/>
          </a:prstGeom>
          <a:solidFill>
            <a:srgbClr val="FFFF99"/>
          </a:solidFill>
          <a:ln w="25400">
            <a:solidFill>
              <a:schemeClr val="tx1"/>
            </a:solidFill>
            <a:miter lim="800000"/>
          </a:ln>
        </p:spPr>
        <p:txBody>
          <a:bodyPr wrap="none" anchor="ctr"/>
          <a:lstStyle/>
          <a:p>
            <a:pPr algn="ctr"/>
            <a:endParaRPr lang="en-US" sz="1800" b="0">
              <a:latin typeface="Calibri" panose="020F0502020204030204"/>
              <a:cs typeface="Calibri" panose="020F0502020204030204"/>
            </a:endParaRPr>
          </a:p>
        </p:txBody>
      </p:sp>
      <p:sp>
        <p:nvSpPr>
          <p:cNvPr id="46111" name="Rectangle 31"/>
          <p:cNvSpPr>
            <a:spLocks noChangeArrowheads="1"/>
          </p:cNvSpPr>
          <p:nvPr/>
        </p:nvSpPr>
        <p:spPr bwMode="auto">
          <a:xfrm>
            <a:off x="5943600" y="4724400"/>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12" name="Rectangle 32"/>
          <p:cNvSpPr>
            <a:spLocks noChangeArrowheads="1"/>
          </p:cNvSpPr>
          <p:nvPr/>
        </p:nvSpPr>
        <p:spPr bwMode="auto">
          <a:xfrm>
            <a:off x="4114800" y="47244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113" name="Rectangle 33"/>
          <p:cNvSpPr>
            <a:spLocks noChangeArrowheads="1"/>
          </p:cNvSpPr>
          <p:nvPr/>
        </p:nvSpPr>
        <p:spPr bwMode="auto">
          <a:xfrm>
            <a:off x="5029200" y="47244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14" name="Rectangle 34"/>
          <p:cNvSpPr>
            <a:spLocks noChangeArrowheads="1"/>
          </p:cNvSpPr>
          <p:nvPr/>
        </p:nvSpPr>
        <p:spPr bwMode="auto">
          <a:xfrm>
            <a:off x="5257800" y="47244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15" name="Rectangle 35"/>
          <p:cNvSpPr>
            <a:spLocks noChangeArrowheads="1"/>
          </p:cNvSpPr>
          <p:nvPr/>
        </p:nvSpPr>
        <p:spPr bwMode="auto">
          <a:xfrm>
            <a:off x="4343400" y="4724400"/>
            <a:ext cx="6858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16" name="Text Box 36"/>
          <p:cNvSpPr txBox="1">
            <a:spLocks noChangeArrowheads="1"/>
          </p:cNvSpPr>
          <p:nvPr/>
        </p:nvSpPr>
        <p:spPr bwMode="auto">
          <a:xfrm>
            <a:off x="6781800" y="4648200"/>
            <a:ext cx="242938" cy="369332"/>
          </a:xfrm>
          <a:prstGeom prst="rect">
            <a:avLst/>
          </a:prstGeom>
          <a:noFill/>
          <a:ln w="25400">
            <a:noFill/>
            <a:miter lim="800000"/>
          </a:ln>
        </p:spPr>
        <p:txBody>
          <a:bodyPr wrap="none">
            <a:spAutoFit/>
          </a:bodyPr>
          <a:lstStyle/>
          <a:p>
            <a:pPr>
              <a:lnSpc>
                <a:spcPct val="100000"/>
              </a:lnSpc>
            </a:pPr>
            <a:r>
              <a:rPr lang="en-US" sz="1800" b="0" dirty="0">
                <a:latin typeface="Calibri" panose="020F0502020204030204"/>
                <a:cs typeface="Calibri" panose="020F0502020204030204"/>
              </a:rPr>
              <a:t>.</a:t>
            </a:r>
          </a:p>
        </p:txBody>
      </p:sp>
      <p:sp>
        <p:nvSpPr>
          <p:cNvPr id="46117" name="Text Box 37"/>
          <p:cNvSpPr txBox="1">
            <a:spLocks noChangeArrowheads="1"/>
          </p:cNvSpPr>
          <p:nvPr/>
        </p:nvSpPr>
        <p:spPr bwMode="auto">
          <a:xfrm>
            <a:off x="7086600" y="3733800"/>
            <a:ext cx="1695144"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Binary Point</a:t>
            </a:r>
          </a:p>
        </p:txBody>
      </p:sp>
      <p:sp>
        <p:nvSpPr>
          <p:cNvPr id="46118" name="Line 38"/>
          <p:cNvSpPr>
            <a:spLocks noChangeShapeType="1"/>
          </p:cNvSpPr>
          <p:nvPr/>
        </p:nvSpPr>
        <p:spPr bwMode="auto">
          <a:xfrm flipH="1">
            <a:off x="6934200" y="4114800"/>
            <a:ext cx="304800" cy="685800"/>
          </a:xfrm>
          <a:prstGeom prst="line">
            <a:avLst/>
          </a:prstGeom>
          <a:noFill/>
          <a:ln w="25400">
            <a:solidFill>
              <a:schemeClr val="tx1"/>
            </a:solidFill>
            <a:round/>
            <a:tailEnd type="triangle" w="med" len="med"/>
          </a:ln>
        </p:spPr>
        <p:txBody>
          <a:bodyPr wrap="none" anchor="ctr"/>
          <a:lstStyle/>
          <a:p>
            <a:endParaRPr lang="en-US" sz="2000"/>
          </a:p>
        </p:txBody>
      </p:sp>
      <p:sp>
        <p:nvSpPr>
          <p:cNvPr id="46119" name="Rectangle 39"/>
          <p:cNvSpPr>
            <a:spLocks noChangeArrowheads="1"/>
          </p:cNvSpPr>
          <p:nvPr/>
        </p:nvSpPr>
        <p:spPr bwMode="auto">
          <a:xfrm>
            <a:off x="4114800" y="4724400"/>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20" name="Rectangle 40"/>
          <p:cNvSpPr>
            <a:spLocks noChangeArrowheads="1"/>
          </p:cNvSpPr>
          <p:nvPr/>
        </p:nvSpPr>
        <p:spPr bwMode="auto">
          <a:xfrm>
            <a:off x="41148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121" name="Rectangle 41"/>
          <p:cNvSpPr>
            <a:spLocks noChangeArrowheads="1"/>
          </p:cNvSpPr>
          <p:nvPr/>
        </p:nvSpPr>
        <p:spPr bwMode="auto">
          <a:xfrm>
            <a:off x="50292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122" name="Rectangle 42"/>
          <p:cNvSpPr>
            <a:spLocks noChangeArrowheads="1"/>
          </p:cNvSpPr>
          <p:nvPr/>
        </p:nvSpPr>
        <p:spPr bwMode="auto">
          <a:xfrm>
            <a:off x="52578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0</a:t>
            </a:r>
          </a:p>
        </p:txBody>
      </p:sp>
      <p:sp>
        <p:nvSpPr>
          <p:cNvPr id="46123" name="Rectangle 43"/>
          <p:cNvSpPr>
            <a:spLocks noChangeArrowheads="1"/>
          </p:cNvSpPr>
          <p:nvPr/>
        </p:nvSpPr>
        <p:spPr bwMode="auto">
          <a:xfrm>
            <a:off x="54864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24" name="Rectangle 44"/>
          <p:cNvSpPr>
            <a:spLocks noChangeArrowheads="1"/>
          </p:cNvSpPr>
          <p:nvPr/>
        </p:nvSpPr>
        <p:spPr bwMode="auto">
          <a:xfrm>
            <a:off x="64008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25" name="Rectangle 45"/>
          <p:cNvSpPr>
            <a:spLocks noChangeArrowheads="1"/>
          </p:cNvSpPr>
          <p:nvPr/>
        </p:nvSpPr>
        <p:spPr bwMode="auto">
          <a:xfrm>
            <a:off x="6629400" y="2667000"/>
            <a:ext cx="2286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1</a:t>
            </a:r>
          </a:p>
        </p:txBody>
      </p:sp>
      <p:sp>
        <p:nvSpPr>
          <p:cNvPr id="46126" name="Rectangle 46"/>
          <p:cNvSpPr>
            <a:spLocks noChangeArrowheads="1"/>
          </p:cNvSpPr>
          <p:nvPr/>
        </p:nvSpPr>
        <p:spPr bwMode="auto">
          <a:xfrm>
            <a:off x="4343400" y="26670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27" name="Rectangle 47"/>
          <p:cNvSpPr>
            <a:spLocks noChangeArrowheads="1"/>
          </p:cNvSpPr>
          <p:nvPr/>
        </p:nvSpPr>
        <p:spPr bwMode="auto">
          <a:xfrm>
            <a:off x="3100388" y="2590800"/>
            <a:ext cx="762000" cy="366713"/>
          </a:xfrm>
          <a:prstGeom prst="rect">
            <a:avLst/>
          </a:prstGeom>
          <a:noFill/>
          <a:ln w="25400">
            <a:noFill/>
            <a:miter lim="800000"/>
          </a:ln>
        </p:spPr>
        <p:txBody>
          <a:bodyPr wrap="none">
            <a:spAutoFit/>
          </a:bodyPr>
          <a:lstStyle/>
          <a:p>
            <a:pPr algn="r">
              <a:lnSpc>
                <a:spcPct val="100000"/>
              </a:lnSpc>
            </a:pPr>
            <a:r>
              <a:rPr lang="en-US" b="0">
                <a:latin typeface="Times" pitchFamily="18" charset="0"/>
              </a:rPr>
              <a:t>+2</a:t>
            </a:r>
            <a:r>
              <a:rPr lang="en-US" b="0" i="1" baseline="30000">
                <a:latin typeface="Times" pitchFamily="18" charset="0"/>
              </a:rPr>
              <a:t>k </a:t>
            </a:r>
            <a:r>
              <a:rPr lang="en-US" b="0">
                <a:latin typeface="Times" pitchFamily="18" charset="0"/>
              </a:rPr>
              <a:t>–1</a:t>
            </a:r>
          </a:p>
        </p:txBody>
      </p:sp>
      <p:sp>
        <p:nvSpPr>
          <p:cNvPr id="46128" name="Rectangle 48"/>
          <p:cNvSpPr>
            <a:spLocks noChangeArrowheads="1"/>
          </p:cNvSpPr>
          <p:nvPr/>
        </p:nvSpPr>
        <p:spPr bwMode="auto">
          <a:xfrm>
            <a:off x="5715000" y="2667000"/>
            <a:ext cx="685800" cy="228600"/>
          </a:xfrm>
          <a:prstGeom prst="rect">
            <a:avLst/>
          </a:prstGeom>
          <a:solidFill>
            <a:schemeClr val="bg1"/>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29" name="Line 49"/>
          <p:cNvSpPr>
            <a:spLocks noChangeShapeType="1"/>
          </p:cNvSpPr>
          <p:nvPr/>
        </p:nvSpPr>
        <p:spPr bwMode="auto">
          <a:xfrm>
            <a:off x="2514600" y="2968625"/>
            <a:ext cx="6324600" cy="0"/>
          </a:xfrm>
          <a:prstGeom prst="line">
            <a:avLst/>
          </a:prstGeom>
          <a:noFill/>
          <a:ln w="25400">
            <a:solidFill>
              <a:schemeClr val="tx1"/>
            </a:solidFill>
            <a:round/>
          </a:ln>
        </p:spPr>
        <p:txBody>
          <a:bodyPr wrap="none" anchor="ctr"/>
          <a:lstStyle/>
          <a:p>
            <a:endParaRPr lang="en-US"/>
          </a:p>
        </p:txBody>
      </p:sp>
      <p:sp>
        <p:nvSpPr>
          <p:cNvPr id="46130" name="Rectangle 50"/>
          <p:cNvSpPr>
            <a:spLocks noChangeArrowheads="1"/>
          </p:cNvSpPr>
          <p:nvPr/>
        </p:nvSpPr>
        <p:spPr bwMode="auto">
          <a:xfrm>
            <a:off x="4114800" y="3121025"/>
            <a:ext cx="228600" cy="228600"/>
          </a:xfrm>
          <a:prstGeom prst="rect">
            <a:avLst/>
          </a:prstGeom>
          <a:solidFill>
            <a:srgbClr val="EFBFBF"/>
          </a:solidFill>
          <a:ln w="25400">
            <a:solidFill>
              <a:schemeClr val="tx1"/>
            </a:solidFill>
            <a:miter lim="800000"/>
          </a:ln>
        </p:spPr>
        <p:txBody>
          <a:bodyPr wrap="none" anchor="ctr"/>
          <a:lstStyle/>
          <a:p>
            <a:pPr algn="ctr">
              <a:lnSpc>
                <a:spcPct val="100000"/>
              </a:lnSpc>
            </a:pPr>
            <a:r>
              <a:rPr lang="en-US" sz="1800" b="0" dirty="0">
                <a:latin typeface="Calibri" panose="020F0502020204030204"/>
                <a:cs typeface="Calibri" panose="020F0502020204030204"/>
              </a:rPr>
              <a:t>1</a:t>
            </a:r>
          </a:p>
        </p:txBody>
      </p:sp>
      <p:sp>
        <p:nvSpPr>
          <p:cNvPr id="46131" name="Rectangle 51"/>
          <p:cNvSpPr>
            <a:spLocks noChangeArrowheads="1"/>
          </p:cNvSpPr>
          <p:nvPr/>
        </p:nvSpPr>
        <p:spPr bwMode="auto">
          <a:xfrm>
            <a:off x="4343400" y="3121025"/>
            <a:ext cx="228600" cy="228600"/>
          </a:xfrm>
          <a:prstGeom prst="rect">
            <a:avLst/>
          </a:prstGeom>
          <a:solidFill>
            <a:srgbClr val="FFFF99"/>
          </a:solidFill>
          <a:ln w="25400">
            <a:solidFill>
              <a:schemeClr val="tx1"/>
            </a:solidFill>
            <a:miter lim="800000"/>
          </a:ln>
        </p:spPr>
        <p:txBody>
          <a:bodyPr wrap="none" anchor="ctr"/>
          <a:lstStyle/>
          <a:p>
            <a:pPr algn="ctr"/>
            <a:endParaRPr lang="en-US" sz="1800" b="0">
              <a:latin typeface="Calibri" panose="020F0502020204030204"/>
              <a:cs typeface="Calibri" panose="020F0502020204030204"/>
            </a:endParaRPr>
          </a:p>
        </p:txBody>
      </p:sp>
      <p:sp>
        <p:nvSpPr>
          <p:cNvPr id="46132" name="Rectangle 52"/>
          <p:cNvSpPr>
            <a:spLocks noChangeArrowheads="1"/>
          </p:cNvSpPr>
          <p:nvPr/>
        </p:nvSpPr>
        <p:spPr bwMode="auto">
          <a:xfrm>
            <a:off x="5257800" y="3121025"/>
            <a:ext cx="228600" cy="228600"/>
          </a:xfrm>
          <a:prstGeom prst="rect">
            <a:avLst/>
          </a:prstGeom>
          <a:solidFill>
            <a:srgbClr val="FFFF99"/>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33" name="Rectangle 53"/>
          <p:cNvSpPr>
            <a:spLocks noChangeArrowheads="1"/>
          </p:cNvSpPr>
          <p:nvPr/>
        </p:nvSpPr>
        <p:spPr bwMode="auto">
          <a:xfrm>
            <a:off x="4572000" y="3121025"/>
            <a:ext cx="685800" cy="228600"/>
          </a:xfrm>
          <a:prstGeom prst="rect">
            <a:avLst/>
          </a:prstGeom>
          <a:solidFill>
            <a:srgbClr val="FFFF99"/>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34" name="Rectangle 54"/>
          <p:cNvSpPr>
            <a:spLocks noChangeArrowheads="1"/>
          </p:cNvSpPr>
          <p:nvPr/>
        </p:nvSpPr>
        <p:spPr bwMode="auto">
          <a:xfrm>
            <a:off x="5486400" y="3121025"/>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35" name="Rectangle 55"/>
          <p:cNvSpPr>
            <a:spLocks noChangeArrowheads="1"/>
          </p:cNvSpPr>
          <p:nvPr/>
        </p:nvSpPr>
        <p:spPr bwMode="auto">
          <a:xfrm>
            <a:off x="6400800" y="3121025"/>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36" name="Rectangle 56"/>
          <p:cNvSpPr>
            <a:spLocks noChangeArrowheads="1"/>
          </p:cNvSpPr>
          <p:nvPr/>
        </p:nvSpPr>
        <p:spPr bwMode="auto">
          <a:xfrm>
            <a:off x="6629400" y="3121025"/>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37" name="Rectangle 57"/>
          <p:cNvSpPr>
            <a:spLocks noChangeArrowheads="1"/>
          </p:cNvSpPr>
          <p:nvPr/>
        </p:nvSpPr>
        <p:spPr bwMode="auto">
          <a:xfrm>
            <a:off x="5715000" y="3121025"/>
            <a:ext cx="6858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38" name="Rectangle 58"/>
          <p:cNvSpPr>
            <a:spLocks noChangeArrowheads="1"/>
          </p:cNvSpPr>
          <p:nvPr/>
        </p:nvSpPr>
        <p:spPr bwMode="auto">
          <a:xfrm>
            <a:off x="685800" y="5939135"/>
            <a:ext cx="4018921" cy="461665"/>
          </a:xfrm>
          <a:prstGeom prst="rect">
            <a:avLst/>
          </a:prstGeom>
          <a:noFill/>
          <a:ln w="25400">
            <a:noFill/>
            <a:miter lim="800000"/>
          </a:ln>
        </p:spPr>
        <p:txBody>
          <a:bodyPr wrap="none">
            <a:spAutoFit/>
          </a:bodyPr>
          <a:lstStyle/>
          <a:p>
            <a:pPr marL="228600" lvl="2">
              <a:lnSpc>
                <a:spcPct val="100000"/>
              </a:lnSpc>
            </a:pPr>
            <a:r>
              <a:rPr lang="en-US" i="1" dirty="0">
                <a:latin typeface="Calibri" panose="020F0502020204030204" pitchFamily="34" charset="0"/>
              </a:rPr>
              <a:t>Biasing adds 1 to final result</a:t>
            </a:r>
          </a:p>
        </p:txBody>
      </p:sp>
      <p:sp>
        <p:nvSpPr>
          <p:cNvPr id="46139" name="Rectangle 59"/>
          <p:cNvSpPr>
            <a:spLocks noChangeArrowheads="1"/>
          </p:cNvSpPr>
          <p:nvPr/>
        </p:nvSpPr>
        <p:spPr bwMode="auto">
          <a:xfrm>
            <a:off x="70104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40" name="Rectangle 60"/>
          <p:cNvSpPr>
            <a:spLocks noChangeArrowheads="1"/>
          </p:cNvSpPr>
          <p:nvPr/>
        </p:nvSpPr>
        <p:spPr bwMode="auto">
          <a:xfrm>
            <a:off x="79248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41" name="Rectangle 61"/>
          <p:cNvSpPr>
            <a:spLocks noChangeArrowheads="1"/>
          </p:cNvSpPr>
          <p:nvPr/>
        </p:nvSpPr>
        <p:spPr bwMode="auto">
          <a:xfrm>
            <a:off x="8153400" y="4724400"/>
            <a:ext cx="2286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endParaRPr lang="en-US" sz="1800" b="0">
              <a:latin typeface="Calibri" panose="020F0502020204030204"/>
              <a:cs typeface="Calibri" panose="020F0502020204030204"/>
            </a:endParaRPr>
          </a:p>
        </p:txBody>
      </p:sp>
      <p:sp>
        <p:nvSpPr>
          <p:cNvPr id="46142" name="Rectangle 62"/>
          <p:cNvSpPr>
            <a:spLocks noChangeArrowheads="1"/>
          </p:cNvSpPr>
          <p:nvPr/>
        </p:nvSpPr>
        <p:spPr bwMode="auto">
          <a:xfrm>
            <a:off x="7239000" y="4724400"/>
            <a:ext cx="685800" cy="228600"/>
          </a:xfrm>
          <a:prstGeom prst="rect">
            <a:avLst/>
          </a:prstGeom>
          <a:solidFill>
            <a:schemeClr val="accent2">
              <a:lumMod val="20000"/>
              <a:lumOff val="80000"/>
            </a:schemeClr>
          </a:solidFill>
          <a:ln w="25400">
            <a:solidFill>
              <a:schemeClr val="tx1"/>
            </a:solidFill>
            <a:miter lim="800000"/>
          </a:ln>
        </p:spPr>
        <p:txBody>
          <a:bodyPr wrap="none" anchor="ctr"/>
          <a:lstStyle/>
          <a:p>
            <a:pPr algn="ctr">
              <a:lnSpc>
                <a:spcPct val="100000"/>
              </a:lnSpc>
            </a:pPr>
            <a:r>
              <a:rPr lang="en-US" sz="1800" b="0">
                <a:latin typeface="Calibri" panose="020F0502020204030204"/>
                <a:cs typeface="Calibri" panose="020F0502020204030204"/>
              </a:rPr>
              <a:t>•••</a:t>
            </a:r>
          </a:p>
        </p:txBody>
      </p:sp>
      <p:sp>
        <p:nvSpPr>
          <p:cNvPr id="46143" name="AutoShape 63"/>
          <p:cNvSpPr/>
          <p:nvPr/>
        </p:nvSpPr>
        <p:spPr bwMode="auto">
          <a:xfrm rot="-5400000">
            <a:off x="4800600" y="2971800"/>
            <a:ext cx="228600" cy="1143000"/>
          </a:xfrm>
          <a:prstGeom prst="leftBrace">
            <a:avLst>
              <a:gd name="adj1" fmla="val 41667"/>
              <a:gd name="adj2" fmla="val 50000"/>
            </a:avLst>
          </a:prstGeom>
          <a:noFill/>
          <a:ln w="25400">
            <a:solidFill>
              <a:schemeClr val="tx1"/>
            </a:solidFill>
            <a:round/>
          </a:ln>
        </p:spPr>
        <p:txBody>
          <a:bodyPr wrap="none" anchor="ctr"/>
          <a:lstStyle/>
          <a:p>
            <a:endParaRPr lang="en-US" sz="2000"/>
          </a:p>
        </p:txBody>
      </p:sp>
      <p:sp>
        <p:nvSpPr>
          <p:cNvPr id="46144" name="Text Box 64"/>
          <p:cNvSpPr txBox="1">
            <a:spLocks noChangeArrowheads="1"/>
          </p:cNvSpPr>
          <p:nvPr/>
        </p:nvSpPr>
        <p:spPr bwMode="auto">
          <a:xfrm>
            <a:off x="3962400" y="3733800"/>
            <a:ext cx="2377061"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Incremented by 1</a:t>
            </a:r>
          </a:p>
        </p:txBody>
      </p:sp>
      <p:sp>
        <p:nvSpPr>
          <p:cNvPr id="46145" name="AutoShape 65"/>
          <p:cNvSpPr/>
          <p:nvPr/>
        </p:nvSpPr>
        <p:spPr bwMode="auto">
          <a:xfrm rot="-5400000">
            <a:off x="6172200" y="4648200"/>
            <a:ext cx="228600" cy="1143000"/>
          </a:xfrm>
          <a:prstGeom prst="leftBrace">
            <a:avLst>
              <a:gd name="adj1" fmla="val 41667"/>
              <a:gd name="adj2" fmla="val 50000"/>
            </a:avLst>
          </a:prstGeom>
          <a:noFill/>
          <a:ln w="25400">
            <a:solidFill>
              <a:schemeClr val="tx1"/>
            </a:solidFill>
            <a:round/>
          </a:ln>
        </p:spPr>
        <p:txBody>
          <a:bodyPr wrap="none" anchor="ctr"/>
          <a:lstStyle/>
          <a:p>
            <a:endParaRPr lang="en-US" sz="2000"/>
          </a:p>
        </p:txBody>
      </p:sp>
      <p:sp>
        <p:nvSpPr>
          <p:cNvPr id="46146" name="Text Box 66"/>
          <p:cNvSpPr txBox="1">
            <a:spLocks noChangeArrowheads="1"/>
          </p:cNvSpPr>
          <p:nvPr/>
        </p:nvSpPr>
        <p:spPr bwMode="auto">
          <a:xfrm>
            <a:off x="5334000" y="5410200"/>
            <a:ext cx="2377061" cy="461665"/>
          </a:xfrm>
          <a:prstGeom prst="rect">
            <a:avLst/>
          </a:prstGeom>
          <a:noFill/>
          <a:ln w="25400">
            <a:noFill/>
            <a:miter lim="800000"/>
          </a:ln>
        </p:spPr>
        <p:txBody>
          <a:bodyPr wrap="none">
            <a:spAutoFit/>
          </a:bodyPr>
          <a:lstStyle/>
          <a:p>
            <a:pPr>
              <a:lnSpc>
                <a:spcPct val="100000"/>
              </a:lnSpc>
            </a:pPr>
            <a:r>
              <a:rPr lang="en-US" b="0" dirty="0">
                <a:latin typeface="Calibri" panose="020F0502020204030204" pitchFamily="34" charset="0"/>
              </a:rPr>
              <a:t>Incremented by 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1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1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1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1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1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1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1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61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1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animBg="1"/>
      <p:bldP spid="46087" grpId="0" animBg="1"/>
      <p:bldP spid="46088" grpId="0" animBg="1"/>
      <p:bldP spid="46089" grpId="0" animBg="1"/>
      <p:bldP spid="46090" grpId="0" animBg="1"/>
      <p:bldP spid="46091" grpId="0" animBg="1"/>
      <p:bldP spid="46092" grpId="0" animBg="1"/>
      <p:bldP spid="46094" grpId="0"/>
      <p:bldP spid="46095" grpId="0" animBg="1"/>
      <p:bldP spid="46096" grpId="0"/>
      <p:bldP spid="46097" grpId="0"/>
      <p:bldP spid="46098" grpId="0" animBg="1"/>
      <p:bldP spid="46108" grpId="0" animBg="1"/>
      <p:bldP spid="46109" grpId="0" animBg="1"/>
      <p:bldP spid="46110" grpId="0" animBg="1"/>
      <p:bldP spid="46111" grpId="0" animBg="1"/>
      <p:bldP spid="46112" grpId="0" animBg="1"/>
      <p:bldP spid="46113" grpId="0" animBg="1"/>
      <p:bldP spid="46114" grpId="0" animBg="1"/>
      <p:bldP spid="46115" grpId="0" animBg="1"/>
      <p:bldP spid="46116" grpId="0"/>
      <p:bldP spid="46117" grpId="0"/>
      <p:bldP spid="46118" grpId="0" animBg="1"/>
      <p:bldP spid="46119" grpId="0" animBg="1"/>
      <p:bldP spid="46138" grpId="0"/>
      <p:bldP spid="46139" grpId="0" animBg="1"/>
      <p:bldP spid="46140" grpId="0" animBg="1"/>
      <p:bldP spid="46141" grpId="0" animBg="1"/>
      <p:bldP spid="46142" grpId="0" animBg="1"/>
      <p:bldP spid="46143" grpId="0" animBg="1"/>
      <p:bldP spid="46144" grpId="0"/>
      <p:bldP spid="46145" grpId="0" animBg="1"/>
      <p:bldP spid="46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77813" y="457200"/>
            <a:ext cx="8866187" cy="555625"/>
          </a:xfrm>
        </p:spPr>
        <p:txBody>
          <a:bodyPr/>
          <a:lstStyle/>
          <a:p>
            <a:pPr eaLnBrk="1" hangingPunct="1">
              <a:defRPr/>
            </a:pPr>
            <a:r>
              <a:rPr lang="en-US" dirty="0" smtClean="0"/>
              <a:t>Negation: Complement &amp; Increment</a:t>
            </a:r>
          </a:p>
        </p:txBody>
      </p:sp>
      <p:sp>
        <p:nvSpPr>
          <p:cNvPr id="134147" name="Rectangle 3"/>
          <p:cNvSpPr>
            <a:spLocks noGrp="1" noChangeArrowheads="1"/>
          </p:cNvSpPr>
          <p:nvPr>
            <p:ph type="body" idx="1"/>
          </p:nvPr>
        </p:nvSpPr>
        <p:spPr>
          <a:xfrm>
            <a:off x="298450" y="1143000"/>
            <a:ext cx="7854950" cy="5224463"/>
          </a:xfrm>
        </p:spPr>
        <p:txBody>
          <a:bodyPr lIns="90487" tIns="44450" rIns="90487" bIns="44450"/>
          <a:lstStyle/>
          <a:p>
            <a:pPr eaLnBrk="1" hangingPunct="1">
              <a:tabLst>
                <a:tab pos="3200400" algn="l"/>
                <a:tab pos="4114800" algn="l"/>
              </a:tabLst>
              <a:defRPr/>
            </a:pPr>
            <a:r>
              <a:rPr lang="en-US" dirty="0" smtClean="0"/>
              <a:t>Negate through complement and increase</a:t>
            </a:r>
            <a:br>
              <a:rPr lang="en-US" dirty="0" smtClean="0"/>
            </a:br>
            <a:r>
              <a:rPr lang="en-US" sz="1800" b="1" dirty="0" smtClean="0">
                <a:latin typeface="Courier New" panose="02070309020205020404" pitchFamily="49" charset="0"/>
                <a:cs typeface="Courier New" panose="02070309020205020404" pitchFamily="49" charset="0"/>
              </a:rPr>
              <a:t> ~x + 1 == -x</a:t>
            </a:r>
          </a:p>
          <a:p>
            <a:pPr eaLnBrk="1" hangingPunct="1">
              <a:tabLst>
                <a:tab pos="3200400" algn="l"/>
                <a:tab pos="4114800" algn="l"/>
              </a:tabLst>
              <a:defRPr/>
            </a:pPr>
            <a:r>
              <a:rPr lang="en-US" dirty="0" smtClean="0"/>
              <a:t>Example</a:t>
            </a:r>
          </a:p>
          <a:p>
            <a:pPr lvl="1" eaLnBrk="1" hangingPunct="1">
              <a:tabLst>
                <a:tab pos="3200400" algn="l"/>
                <a:tab pos="4114800" algn="l"/>
              </a:tabLst>
              <a:defRPr/>
            </a:pPr>
            <a:r>
              <a:rPr lang="en-US" dirty="0" smtClean="0"/>
              <a:t>Observation: </a:t>
            </a:r>
            <a:r>
              <a:rPr lang="en-US" sz="1800" b="1" dirty="0" smtClean="0">
                <a:latin typeface="Courier New" panose="02070309020205020404" pitchFamily="49" charset="0"/>
                <a:cs typeface="Courier New" panose="02070309020205020404" pitchFamily="49" charset="0"/>
              </a:rPr>
              <a:t>~x + x == 1111…111 == -1</a:t>
            </a:r>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a:p>
            <a:pPr eaLnBrk="1" hangingPunct="1">
              <a:tabLst>
                <a:tab pos="3200400" algn="l"/>
                <a:tab pos="4114800" algn="l"/>
              </a:tabLst>
              <a:defRPr/>
            </a:pPr>
            <a:endParaRPr lang="en-US" dirty="0" smtClean="0"/>
          </a:p>
        </p:txBody>
      </p:sp>
      <p:grpSp>
        <p:nvGrpSpPr>
          <p:cNvPr id="2" name="Group 4"/>
          <p:cNvGrpSpPr/>
          <p:nvPr/>
        </p:nvGrpSpPr>
        <p:grpSpPr bwMode="auto">
          <a:xfrm>
            <a:off x="2903537" y="2819401"/>
            <a:ext cx="2971800" cy="1604963"/>
            <a:chOff x="2160" y="1968"/>
            <a:chExt cx="1872" cy="1011"/>
          </a:xfrm>
        </p:grpSpPr>
        <p:grpSp>
          <p:nvGrpSpPr>
            <p:cNvPr id="3" name="Group 5"/>
            <p:cNvGrpSpPr/>
            <p:nvPr/>
          </p:nvGrpSpPr>
          <p:grpSpPr bwMode="auto">
            <a:xfrm>
              <a:off x="2448" y="1968"/>
              <a:ext cx="1536" cy="291"/>
              <a:chOff x="2448" y="1968"/>
              <a:chExt cx="1536" cy="291"/>
            </a:xfrm>
          </p:grpSpPr>
          <p:sp>
            <p:nvSpPr>
              <p:cNvPr id="31777"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78"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79"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80"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81"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82"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83"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84"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85" name="Rectangle 14"/>
              <p:cNvSpPr>
                <a:spLocks noChangeArrowheads="1"/>
              </p:cNvSpPr>
              <p:nvPr/>
            </p:nvSpPr>
            <p:spPr bwMode="auto">
              <a:xfrm>
                <a:off x="2448" y="1968"/>
                <a:ext cx="249" cy="291"/>
              </a:xfrm>
              <a:prstGeom prst="rect">
                <a:avLst/>
              </a:prstGeom>
              <a:noFill/>
              <a:ln w="25400">
                <a:noFill/>
                <a:miter lim="800000"/>
              </a:ln>
            </p:spPr>
            <p:txBody>
              <a:bodyPr wrap="none">
                <a:spAutoFit/>
              </a:bodyPr>
              <a:lstStyle/>
              <a:p>
                <a:pPr>
                  <a:lnSpc>
                    <a:spcPct val="100000"/>
                  </a:lnSpc>
                </a:pPr>
                <a:r>
                  <a:rPr lang="en-US" sz="2400" b="0">
                    <a:latin typeface="Calibri" panose="020F0502020204030204" pitchFamily="34" charset="0"/>
                  </a:rPr>
                  <a:t> x</a:t>
                </a:r>
              </a:p>
            </p:txBody>
          </p:sp>
        </p:grpSp>
        <p:grpSp>
          <p:nvGrpSpPr>
            <p:cNvPr id="4" name="Group 15"/>
            <p:cNvGrpSpPr/>
            <p:nvPr/>
          </p:nvGrpSpPr>
          <p:grpSpPr bwMode="auto">
            <a:xfrm>
              <a:off x="2448" y="2304"/>
              <a:ext cx="1536" cy="291"/>
              <a:chOff x="2448" y="2448"/>
              <a:chExt cx="1536" cy="291"/>
            </a:xfrm>
          </p:grpSpPr>
          <p:sp>
            <p:nvSpPr>
              <p:cNvPr id="31768"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69"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70"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71"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72"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73"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74"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75"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0</a:t>
                </a:r>
              </a:p>
            </p:txBody>
          </p:sp>
          <p:sp>
            <p:nvSpPr>
              <p:cNvPr id="31776" name="Rectangle 24"/>
              <p:cNvSpPr>
                <a:spLocks noChangeArrowheads="1"/>
              </p:cNvSpPr>
              <p:nvPr/>
            </p:nvSpPr>
            <p:spPr bwMode="auto">
              <a:xfrm>
                <a:off x="2448" y="2448"/>
                <a:ext cx="302" cy="291"/>
              </a:xfrm>
              <a:prstGeom prst="rect">
                <a:avLst/>
              </a:prstGeom>
              <a:noFill/>
              <a:ln w="25400">
                <a:noFill/>
                <a:miter lim="800000"/>
              </a:ln>
            </p:spPr>
            <p:txBody>
              <a:bodyPr wrap="none">
                <a:spAutoFit/>
              </a:bodyPr>
              <a:lstStyle/>
              <a:p>
                <a:pPr>
                  <a:lnSpc>
                    <a:spcPct val="100000"/>
                  </a:lnSpc>
                </a:pPr>
                <a:r>
                  <a:rPr lang="en-US" sz="2400" b="0">
                    <a:latin typeface="Calibri" panose="020F0502020204030204" pitchFamily="34" charset="0"/>
                  </a:rPr>
                  <a:t>~x</a:t>
                </a:r>
              </a:p>
            </p:txBody>
          </p:sp>
        </p:grpSp>
        <p:sp>
          <p:nvSpPr>
            <p:cNvPr id="31756" name="Rectangle 25"/>
            <p:cNvSpPr>
              <a:spLocks noChangeArrowheads="1"/>
            </p:cNvSpPr>
            <p:nvPr/>
          </p:nvSpPr>
          <p:spPr bwMode="auto">
            <a:xfrm>
              <a:off x="2160" y="2304"/>
              <a:ext cx="213" cy="291"/>
            </a:xfrm>
            <a:prstGeom prst="rect">
              <a:avLst/>
            </a:prstGeom>
            <a:noFill/>
            <a:ln w="25400">
              <a:noFill/>
              <a:miter lim="800000"/>
            </a:ln>
          </p:spPr>
          <p:txBody>
            <a:bodyPr wrap="none">
              <a:spAutoFit/>
            </a:bodyPr>
            <a:lstStyle/>
            <a:p>
              <a:pPr>
                <a:lnSpc>
                  <a:spcPct val="100000"/>
                </a:lnSpc>
              </a:pPr>
              <a:r>
                <a:rPr lang="en-US" sz="2400" b="0">
                  <a:latin typeface="Calibri" panose="020F0502020204030204" pitchFamily="34" charset="0"/>
                </a:rPr>
                <a:t>+</a:t>
              </a:r>
            </a:p>
          </p:txBody>
        </p:sp>
        <p:sp>
          <p:nvSpPr>
            <p:cNvPr id="31757" name="Line 26"/>
            <p:cNvSpPr>
              <a:spLocks noChangeShapeType="1"/>
            </p:cNvSpPr>
            <p:nvPr/>
          </p:nvSpPr>
          <p:spPr bwMode="auto">
            <a:xfrm>
              <a:off x="2208" y="2640"/>
              <a:ext cx="1824" cy="0"/>
            </a:xfrm>
            <a:prstGeom prst="line">
              <a:avLst/>
            </a:prstGeom>
            <a:noFill/>
            <a:ln w="25400">
              <a:solidFill>
                <a:schemeClr val="tx1"/>
              </a:solidFill>
              <a:round/>
            </a:ln>
          </p:spPr>
          <p:txBody>
            <a:bodyPr wrap="none" anchor="ctr"/>
            <a:lstStyle/>
            <a:p>
              <a:endParaRPr lang="en-US" b="0">
                <a:latin typeface="Calibri" panose="020F0502020204030204" pitchFamily="34" charset="0"/>
              </a:endParaRPr>
            </a:p>
          </p:txBody>
        </p:sp>
        <p:grpSp>
          <p:nvGrpSpPr>
            <p:cNvPr id="5" name="Group 27"/>
            <p:cNvGrpSpPr/>
            <p:nvPr/>
          </p:nvGrpSpPr>
          <p:grpSpPr bwMode="auto">
            <a:xfrm>
              <a:off x="2448" y="2688"/>
              <a:ext cx="1536" cy="291"/>
              <a:chOff x="2448" y="1968"/>
              <a:chExt cx="1536" cy="291"/>
            </a:xfrm>
          </p:grpSpPr>
          <p:sp>
            <p:nvSpPr>
              <p:cNvPr id="31759"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0"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1"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2"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latin typeface="Calibri" panose="020F0502020204030204" pitchFamily="34" charset="0"/>
                  </a:rPr>
                  <a:t>1</a:t>
                </a:r>
              </a:p>
            </p:txBody>
          </p:sp>
          <p:sp>
            <p:nvSpPr>
              <p:cNvPr id="31763"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4"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dirty="0">
                    <a:latin typeface="Calibri" panose="020F0502020204030204" pitchFamily="34" charset="0"/>
                  </a:rPr>
                  <a:t>1</a:t>
                </a:r>
              </a:p>
            </p:txBody>
          </p:sp>
          <p:sp>
            <p:nvSpPr>
              <p:cNvPr id="31765"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6"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latin typeface="Calibri" panose="020F0502020204030204" pitchFamily="34" charset="0"/>
                  </a:rPr>
                  <a:t>1</a:t>
                </a:r>
              </a:p>
            </p:txBody>
          </p:sp>
          <p:sp>
            <p:nvSpPr>
              <p:cNvPr id="31767" name="Rectangle 36"/>
              <p:cNvSpPr>
                <a:spLocks noChangeArrowheads="1"/>
              </p:cNvSpPr>
              <p:nvPr/>
            </p:nvSpPr>
            <p:spPr bwMode="auto">
              <a:xfrm>
                <a:off x="2448" y="1968"/>
                <a:ext cx="274" cy="291"/>
              </a:xfrm>
              <a:prstGeom prst="rect">
                <a:avLst/>
              </a:prstGeom>
              <a:noFill/>
              <a:ln w="25400">
                <a:noFill/>
                <a:miter lim="800000"/>
              </a:ln>
            </p:spPr>
            <p:txBody>
              <a:bodyPr wrap="none">
                <a:spAutoFit/>
              </a:bodyPr>
              <a:lstStyle/>
              <a:p>
                <a:pPr>
                  <a:lnSpc>
                    <a:spcPct val="100000"/>
                  </a:lnSpc>
                </a:pPr>
                <a:r>
                  <a:rPr lang="en-US" sz="2400" b="0">
                    <a:latin typeface="Calibri" panose="020F0502020204030204" pitchFamily="34" charset="0"/>
                  </a:rPr>
                  <a:t>-1</a:t>
                </a:r>
              </a:p>
            </p:txBody>
          </p:sp>
        </p:grpSp>
      </p:grpSp>
      <p:graphicFrame>
        <p:nvGraphicFramePr>
          <p:cNvPr id="37" name="Object 3"/>
          <p:cNvGraphicFramePr>
            <a:graphicFrameLocks noChangeAspect="1"/>
          </p:cNvGraphicFramePr>
          <p:nvPr/>
        </p:nvGraphicFramePr>
        <p:xfrm>
          <a:off x="1143000" y="5074940"/>
          <a:ext cx="6015038" cy="2092325"/>
        </p:xfrm>
        <a:graphic>
          <a:graphicData uri="http://schemas.openxmlformats.org/presentationml/2006/ole">
            <mc:AlternateContent xmlns:mc="http://schemas.openxmlformats.org/markup-compatibility/2006">
              <mc:Choice xmlns:v="urn:schemas-microsoft-com:vml" Requires="v">
                <p:oleObj spid="_x0000_s74816" name="Document" r:id="rId4" imgW="6184265" imgH="2108200" progId="Word.Document.8">
                  <p:embed/>
                </p:oleObj>
              </mc:Choice>
              <mc:Fallback>
                <p:oleObj name="Document" r:id="rId4" imgW="6184265" imgH="2108200" progId="Word.Document.8">
                  <p:embed/>
                  <p:pic>
                    <p:nvPicPr>
                      <p:cNvPr id="0" name="图片 748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74940"/>
                        <a:ext cx="6015038" cy="2092325"/>
                      </a:xfrm>
                      <a:prstGeom prst="rect">
                        <a:avLst/>
                      </a:prstGeom>
                      <a:noFill/>
                      <a:ln>
                        <a:noFill/>
                      </a:ln>
                      <a:effectLst/>
                    </p:spPr>
                  </p:pic>
                </p:oleObj>
              </mc:Fallback>
            </mc:AlternateContent>
          </a:graphicData>
        </a:graphic>
      </p:graphicFrame>
      <p:sp>
        <p:nvSpPr>
          <p:cNvPr id="38" name="Text Box 4"/>
          <p:cNvSpPr txBox="1">
            <a:spLocks noChangeArrowheads="1"/>
          </p:cNvSpPr>
          <p:nvPr/>
        </p:nvSpPr>
        <p:spPr bwMode="auto">
          <a:xfrm>
            <a:off x="838200" y="4572000"/>
            <a:ext cx="1386918" cy="461665"/>
          </a:xfrm>
          <a:prstGeom prst="rect">
            <a:avLst/>
          </a:prstGeom>
          <a:noFill/>
          <a:ln w="25400">
            <a:noFill/>
            <a:miter lim="800000"/>
          </a:ln>
        </p:spPr>
        <p:txBody>
          <a:bodyPr wrap="none">
            <a:spAutoFit/>
          </a:bodyPr>
          <a:lstStyle/>
          <a:p>
            <a:pPr>
              <a:lnSpc>
                <a:spcPct val="100000"/>
              </a:lnSpc>
            </a:pPr>
            <a:r>
              <a:rPr lang="en-US" dirty="0">
                <a:latin typeface="Calibri" panose="020F0502020204030204" pitchFamily="34" charset="0"/>
              </a:rPr>
              <a:t>x = 15213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304800" y="533400"/>
            <a:ext cx="7256463" cy="555625"/>
          </a:xfrm>
        </p:spPr>
        <p:txBody>
          <a:bodyPr/>
          <a:lstStyle/>
          <a:p>
            <a:pPr eaLnBrk="1" hangingPunct="1">
              <a:defRPr/>
            </a:pPr>
            <a:r>
              <a:rPr lang="en-US" dirty="0" smtClean="0"/>
              <a:t>Complement &amp; Increment Examples</a:t>
            </a:r>
          </a:p>
        </p:txBody>
      </p:sp>
      <p:grpSp>
        <p:nvGrpSpPr>
          <p:cNvPr id="2" name="Group 1"/>
          <p:cNvGrpSpPr/>
          <p:nvPr/>
        </p:nvGrpSpPr>
        <p:grpSpPr>
          <a:xfrm>
            <a:off x="1143000" y="3657600"/>
            <a:ext cx="6296025" cy="2611438"/>
            <a:chOff x="1143000" y="1257300"/>
            <a:chExt cx="6296025" cy="2611438"/>
          </a:xfrm>
        </p:grpSpPr>
        <p:graphicFrame>
          <p:nvGraphicFramePr>
            <p:cNvPr id="6146" name="Object 3"/>
            <p:cNvGraphicFramePr>
              <a:graphicFrameLocks noChangeAspect="1"/>
            </p:cNvGraphicFramePr>
            <p:nvPr/>
          </p:nvGraphicFramePr>
          <p:xfrm>
            <a:off x="1450975" y="1828800"/>
            <a:ext cx="5988050" cy="2039938"/>
          </p:xfrm>
          <a:graphic>
            <a:graphicData uri="http://schemas.openxmlformats.org/presentationml/2006/ole">
              <mc:AlternateContent xmlns:mc="http://schemas.openxmlformats.org/markup-compatibility/2006">
                <mc:Choice xmlns:v="urn:schemas-microsoft-com:vml" Requires="v">
                  <p:oleObj spid="_x0000_s72826" name="Document" r:id="rId4" imgW="6188710" imgH="2109470" progId="Word.Document.8">
                    <p:embed/>
                  </p:oleObj>
                </mc:Choice>
                <mc:Fallback>
                  <p:oleObj name="Document" r:id="rId4" imgW="6188710" imgH="2109470" progId="Word.Document.8">
                    <p:embed/>
                    <p:pic>
                      <p:nvPicPr>
                        <p:cNvPr id="0" name="图片 72821"/>
                        <p:cNvPicPr>
                          <a:picLocks noChangeAspect="1" noChangeArrowheads="1"/>
                        </p:cNvPicPr>
                        <p:nvPr/>
                      </p:nvPicPr>
                      <p:blipFill>
                        <a:blip r:embed="rId5"/>
                        <a:srcRect/>
                        <a:stretch>
                          <a:fillRect/>
                        </a:stretch>
                      </p:blipFill>
                      <p:spPr bwMode="auto">
                        <a:xfrm>
                          <a:off x="1450975" y="1828800"/>
                          <a:ext cx="5988050" cy="2039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49" name="Text Box 4"/>
            <p:cNvSpPr txBox="1">
              <a:spLocks noChangeArrowheads="1"/>
            </p:cNvSpPr>
            <p:nvPr/>
          </p:nvSpPr>
          <p:spPr bwMode="auto">
            <a:xfrm>
              <a:off x="1143000" y="1257300"/>
              <a:ext cx="1279517" cy="461665"/>
            </a:xfrm>
            <a:prstGeom prst="rect">
              <a:avLst/>
            </a:prstGeom>
            <a:noFill/>
            <a:ln w="25400">
              <a:noFill/>
              <a:miter lim="800000"/>
            </a:ln>
          </p:spPr>
          <p:txBody>
            <a:bodyPr wrap="none">
              <a:spAutoFit/>
            </a:bodyPr>
            <a:lstStyle/>
            <a:p>
              <a:pPr>
                <a:lnSpc>
                  <a:spcPct val="100000"/>
                </a:lnSpc>
              </a:pPr>
              <a:r>
                <a:rPr lang="en-US" dirty="0">
                  <a:latin typeface="Calibri" panose="020F0502020204030204" pitchFamily="34" charset="0"/>
                </a:rPr>
                <a:t>x = </a:t>
              </a:r>
              <a:r>
                <a:rPr lang="en-US" dirty="0" err="1" smtClean="0">
                  <a:latin typeface="Calibri" panose="020F0502020204030204" pitchFamily="34" charset="0"/>
                </a:rPr>
                <a:t>TMin</a:t>
              </a:r>
              <a:endParaRPr lang="en-US" dirty="0">
                <a:latin typeface="Calibri" panose="020F0502020204030204" pitchFamily="34" charset="0"/>
              </a:endParaRPr>
            </a:p>
          </p:txBody>
        </p:sp>
      </p:grpSp>
      <p:grpSp>
        <p:nvGrpSpPr>
          <p:cNvPr id="3" name="Group 2"/>
          <p:cNvGrpSpPr/>
          <p:nvPr/>
        </p:nvGrpSpPr>
        <p:grpSpPr>
          <a:xfrm>
            <a:off x="1143000" y="1524000"/>
            <a:ext cx="6210300" cy="1854200"/>
            <a:chOff x="1143000" y="3746500"/>
            <a:chExt cx="6210300" cy="1854200"/>
          </a:xfrm>
        </p:grpSpPr>
        <p:graphicFrame>
          <p:nvGraphicFramePr>
            <p:cNvPr id="6147" name="Object 5"/>
            <p:cNvGraphicFramePr>
              <a:graphicFrameLocks noChangeAspect="1"/>
            </p:cNvGraphicFramePr>
            <p:nvPr/>
          </p:nvGraphicFramePr>
          <p:xfrm>
            <a:off x="1447800" y="4241800"/>
            <a:ext cx="5905500" cy="1358900"/>
          </p:xfrm>
          <a:graphic>
            <a:graphicData uri="http://schemas.openxmlformats.org/presentationml/2006/ole">
              <mc:AlternateContent xmlns:mc="http://schemas.openxmlformats.org/markup-compatibility/2006">
                <mc:Choice xmlns:v="urn:schemas-microsoft-com:vml" Requires="v">
                  <p:oleObj spid="_x0000_s72827" name="Document" r:id="rId6" imgW="6082030" imgH="1367790" progId="Word.Document.8">
                    <p:embed/>
                  </p:oleObj>
                </mc:Choice>
                <mc:Fallback>
                  <p:oleObj name="Document" r:id="rId6" imgW="6082030" imgH="1367790" progId="Word.Document.8">
                    <p:embed/>
                    <p:pic>
                      <p:nvPicPr>
                        <p:cNvPr id="0" name="图片 728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2418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150" name="Text Box 6"/>
            <p:cNvSpPr txBox="1">
              <a:spLocks noChangeArrowheads="1"/>
            </p:cNvSpPr>
            <p:nvPr/>
          </p:nvSpPr>
          <p:spPr bwMode="auto">
            <a:xfrm>
              <a:off x="1143000" y="3746500"/>
              <a:ext cx="792205" cy="461665"/>
            </a:xfrm>
            <a:prstGeom prst="rect">
              <a:avLst/>
            </a:prstGeom>
            <a:noFill/>
            <a:ln w="25400">
              <a:noFill/>
              <a:miter lim="800000"/>
            </a:ln>
          </p:spPr>
          <p:txBody>
            <a:bodyPr wrap="none">
              <a:spAutoFit/>
            </a:bodyPr>
            <a:lstStyle/>
            <a:p>
              <a:pPr>
                <a:lnSpc>
                  <a:spcPct val="100000"/>
                </a:lnSpc>
              </a:pPr>
              <a:r>
                <a:rPr lang="en-US" dirty="0" smtClean="0">
                  <a:latin typeface="Calibri" panose="020F0502020204030204" pitchFamily="34" charset="0"/>
                </a:rPr>
                <a:t>x = 0</a:t>
              </a:r>
              <a:endParaRPr lang="en-US" dirty="0">
                <a:latin typeface="Calibri" panose="020F0502020204030204" pitchFamily="34" charset="0"/>
              </a:endParaRPr>
            </a:p>
          </p:txBody>
        </p:sp>
      </p:grpSp>
      <p:sp>
        <p:nvSpPr>
          <p:cNvPr id="4" name="TextBox 3"/>
          <p:cNvSpPr txBox="1"/>
          <p:nvPr/>
        </p:nvSpPr>
        <p:spPr>
          <a:xfrm>
            <a:off x="2439295" y="5638800"/>
            <a:ext cx="3635611" cy="461665"/>
          </a:xfrm>
          <a:prstGeom prst="rect">
            <a:avLst/>
          </a:prstGeom>
          <a:noFill/>
        </p:spPr>
        <p:txBody>
          <a:bodyPr wrap="none" rtlCol="0">
            <a:spAutoFit/>
          </a:bodyPr>
          <a:lstStyle/>
          <a:p>
            <a:r>
              <a:rPr lang="en-US" dirty="0" smtClean="0">
                <a:solidFill>
                  <a:srgbClr val="C00000"/>
                </a:solidFill>
                <a:latin typeface="Calibri" panose="020F0502020204030204" pitchFamily="34" charset="0"/>
              </a:rPr>
              <a:t>Canonical counter example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dirty="0" smtClean="0">
                <a:solidFill>
                  <a:srgbClr val="A6A6A6"/>
                </a:solidFill>
              </a:rPr>
              <a:t>Addition, negation, multiplication, shifting</a:t>
            </a:r>
          </a:p>
          <a:p>
            <a:pPr lvl="1"/>
            <a:r>
              <a:rPr lang="en-US" b="1" dirty="0" smtClean="0"/>
              <a:t>Summary</a:t>
            </a:r>
          </a:p>
          <a:p>
            <a:r>
              <a:rPr lang="en-US" dirty="0" smtClean="0">
                <a:solidFill>
                  <a:schemeClr val="bg1">
                    <a:lumMod val="65000"/>
                  </a:schemeClr>
                </a:solidFill>
              </a:rPr>
              <a:t>Representations in memory, pointers, strings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Basic Rules</a:t>
            </a:r>
            <a:endParaRPr lang="en-US" dirty="0"/>
          </a:p>
        </p:txBody>
      </p:sp>
      <p:sp>
        <p:nvSpPr>
          <p:cNvPr id="3" name="Content Placeholder 2"/>
          <p:cNvSpPr>
            <a:spLocks noGrp="1"/>
          </p:cNvSpPr>
          <p:nvPr>
            <p:ph idx="1"/>
          </p:nvPr>
        </p:nvSpPr>
        <p:spPr/>
        <p:txBody>
          <a:bodyPr/>
          <a:lstStyle/>
          <a:p>
            <a:r>
              <a:rPr lang="en-US" dirty="0" smtClean="0"/>
              <a:t>Addition:</a:t>
            </a:r>
          </a:p>
          <a:p>
            <a:pPr lvl="1"/>
            <a:r>
              <a:rPr lang="en-US" dirty="0" smtClean="0"/>
              <a:t>Unsigned/signed: Normal addition followed by truncate,</a:t>
            </a:r>
            <a:br>
              <a:rPr lang="en-US" dirty="0" smtClean="0"/>
            </a:br>
            <a:r>
              <a:rPr lang="en-US" dirty="0" smtClean="0"/>
              <a:t>same operation on bit level</a:t>
            </a:r>
          </a:p>
          <a:p>
            <a:pPr lvl="1"/>
            <a:r>
              <a:rPr lang="en-US" dirty="0" smtClean="0"/>
              <a:t>Unsigned: addition mod 2</a:t>
            </a:r>
            <a:r>
              <a:rPr lang="en-US" baseline="30000" dirty="0" smtClean="0"/>
              <a:t>w</a:t>
            </a:r>
          </a:p>
          <a:p>
            <a:pPr lvl="2"/>
            <a:r>
              <a:rPr lang="en-US" dirty="0" smtClean="0"/>
              <a:t>Mathematical addition + possible subtraction of 2</a:t>
            </a:r>
            <a:r>
              <a:rPr lang="en-US" baseline="30000" dirty="0" smtClean="0"/>
              <a:t>w</a:t>
            </a:r>
            <a:endParaRPr lang="en-US" dirty="0" smtClean="0"/>
          </a:p>
          <a:p>
            <a:pPr lvl="1"/>
            <a:r>
              <a:rPr lang="en-US" dirty="0" smtClean="0"/>
              <a:t>Signed: modified addition mod 2</a:t>
            </a:r>
            <a:r>
              <a:rPr lang="en-US" baseline="30000" dirty="0" smtClean="0"/>
              <a:t>w </a:t>
            </a:r>
            <a:r>
              <a:rPr lang="en-US" dirty="0" smtClean="0"/>
              <a:t>(result in proper range)</a:t>
            </a:r>
            <a:endParaRPr lang="en-US" baseline="30000" dirty="0" smtClean="0"/>
          </a:p>
          <a:p>
            <a:pPr lvl="2"/>
            <a:r>
              <a:rPr lang="en-US" dirty="0" smtClean="0"/>
              <a:t>Mathematical addition + possible addition or subtraction of 2</a:t>
            </a:r>
            <a:r>
              <a:rPr lang="en-US" baseline="30000" dirty="0" smtClean="0"/>
              <a:t>w</a:t>
            </a:r>
            <a:endParaRPr lang="en-US" dirty="0" smtClean="0"/>
          </a:p>
          <a:p>
            <a:pPr lvl="2"/>
            <a:endParaRPr lang="en-US" dirty="0" smtClean="0"/>
          </a:p>
          <a:p>
            <a:r>
              <a:rPr lang="en-US" dirty="0" smtClean="0"/>
              <a:t>Multiplication:</a:t>
            </a:r>
          </a:p>
          <a:p>
            <a:pPr lvl="1"/>
            <a:r>
              <a:rPr lang="en-US" dirty="0" smtClean="0"/>
              <a:t>Unsigned/signed: Normal multiplication followed by truncate, same operation on bit level</a:t>
            </a:r>
          </a:p>
          <a:p>
            <a:pPr lvl="1"/>
            <a:r>
              <a:rPr lang="en-US" dirty="0" smtClean="0"/>
              <a:t>Unsigned: multiplication mod 2</a:t>
            </a:r>
            <a:r>
              <a:rPr lang="en-US" baseline="30000" dirty="0" smtClean="0"/>
              <a:t>w</a:t>
            </a:r>
          </a:p>
          <a:p>
            <a:pPr lvl="1"/>
            <a:r>
              <a:rPr lang="en-US" dirty="0" smtClean="0"/>
              <a:t>Signed: modified multiplication mod 2</a:t>
            </a:r>
            <a:r>
              <a:rPr lang="en-US" baseline="30000" dirty="0" smtClean="0"/>
              <a:t>w </a:t>
            </a:r>
            <a:r>
              <a:rPr lang="en-US" dirty="0" smtClean="0"/>
              <a:t>(result in proper range)</a:t>
            </a:r>
            <a:endParaRPr lang="en-US" baseline="30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Why Should I Use Unsigned?</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i="1" dirty="0" smtClean="0"/>
              <a:t>Don’t</a:t>
            </a:r>
            <a:r>
              <a:rPr lang="en-US" dirty="0" smtClean="0"/>
              <a:t> use without understanding implications</a:t>
            </a:r>
          </a:p>
          <a:p>
            <a:pPr lvl="1" eaLnBrk="1" hangingPunct="1">
              <a:defRPr/>
            </a:pPr>
            <a:r>
              <a:rPr lang="en-US" dirty="0" smtClean="0"/>
              <a:t>Easy to make mistakes</a:t>
            </a:r>
          </a:p>
          <a:p>
            <a:pPr lvl="2" eaLnBrk="1" hangingPunct="1">
              <a:buFont typeface="Wingdings" panose="05000000000000000000" pitchFamily="2" charset="2"/>
              <a:buNone/>
              <a:defRPr/>
            </a:pPr>
            <a:r>
              <a:rPr lang="en-US" sz="1800" b="1" dirty="0" smtClean="0">
                <a:latin typeface="Courier New" panose="02070309020205020404" pitchFamily="49" charset="0"/>
              </a:rPr>
              <a:t>unsigned </a:t>
            </a:r>
            <a:r>
              <a:rPr lang="en-US" sz="1800" b="1" dirty="0" err="1" smtClean="0">
                <a:latin typeface="Courier New" panose="02070309020205020404" pitchFamily="49" charset="0"/>
              </a:rPr>
              <a:t>i</a:t>
            </a:r>
            <a:r>
              <a:rPr lang="en-US" sz="1800" b="1" dirty="0" smtClean="0">
                <a:latin typeface="Courier New" panose="02070309020205020404" pitchFamily="49" charset="0"/>
              </a:rPr>
              <a:t>;</a:t>
            </a:r>
          </a:p>
          <a:p>
            <a:pPr lvl="2" eaLnBrk="1" hangingPunct="1">
              <a:buFont typeface="Wingdings" panose="05000000000000000000" pitchFamily="2" charset="2"/>
              <a:buNone/>
              <a:defRPr/>
            </a:pPr>
            <a:r>
              <a:rPr lang="en-US" sz="1800" b="1" dirty="0" smtClean="0">
                <a:latin typeface="Courier New" panose="02070309020205020404" pitchFamily="49" charset="0"/>
              </a:rPr>
              <a:t>for (</a:t>
            </a:r>
            <a:r>
              <a:rPr lang="en-US" sz="1800" b="1" dirty="0" err="1" smtClean="0">
                <a:latin typeface="Courier New" panose="02070309020205020404" pitchFamily="49" charset="0"/>
              </a:rPr>
              <a:t>i</a:t>
            </a:r>
            <a:r>
              <a:rPr lang="en-US" sz="1800" b="1" dirty="0" smtClean="0">
                <a:latin typeface="Courier New" panose="02070309020205020404" pitchFamily="49" charset="0"/>
              </a:rPr>
              <a:t> = cnt-2; </a:t>
            </a:r>
            <a:r>
              <a:rPr lang="en-US" sz="1800" b="1" dirty="0" err="1" smtClean="0">
                <a:latin typeface="Courier New" panose="02070309020205020404" pitchFamily="49" charset="0"/>
              </a:rPr>
              <a:t>i</a:t>
            </a:r>
            <a:r>
              <a:rPr lang="en-US" sz="1800" b="1" dirty="0" smtClean="0">
                <a:latin typeface="Courier New" panose="02070309020205020404" pitchFamily="49" charset="0"/>
              </a:rPr>
              <a:t> &gt;= 0; </a:t>
            </a:r>
            <a:r>
              <a:rPr lang="en-US" sz="1800" b="1" dirty="0" err="1" smtClean="0">
                <a:latin typeface="Courier New" panose="02070309020205020404" pitchFamily="49" charset="0"/>
              </a:rPr>
              <a:t>i</a:t>
            </a:r>
            <a:r>
              <a:rPr lang="en-US" sz="1800" b="1" dirty="0" smtClean="0">
                <a:latin typeface="Courier New" panose="02070309020205020404" pitchFamily="49" charset="0"/>
              </a:rPr>
              <a:t>--)</a:t>
            </a:r>
          </a:p>
          <a:p>
            <a:pPr lvl="2" eaLnBrk="1" hangingPunct="1">
              <a:buFont typeface="Wingdings" panose="05000000000000000000" pitchFamily="2" charset="2"/>
              <a:buNone/>
              <a:defRPr/>
            </a:pPr>
            <a:r>
              <a:rPr lang="en-US" sz="1800" b="1" dirty="0" smtClean="0">
                <a:latin typeface="Courier New" panose="02070309020205020404" pitchFamily="49" charset="0"/>
              </a:rPr>
              <a:t>  a[</a:t>
            </a:r>
            <a:r>
              <a:rPr lang="en-US" sz="1800" b="1" dirty="0" err="1" smtClean="0">
                <a:latin typeface="Courier New" panose="02070309020205020404" pitchFamily="49" charset="0"/>
              </a:rPr>
              <a:t>i</a:t>
            </a:r>
            <a:r>
              <a:rPr lang="en-US" sz="1800" b="1" dirty="0" smtClean="0">
                <a:latin typeface="Courier New" panose="02070309020205020404" pitchFamily="49" charset="0"/>
              </a:rPr>
              <a:t>] += a[i+1];</a:t>
            </a:r>
          </a:p>
          <a:p>
            <a:pPr lvl="1" eaLnBrk="1" hangingPunct="1">
              <a:defRPr/>
            </a:pPr>
            <a:endParaRPr lang="en-US" dirty="0" smtClean="0"/>
          </a:p>
          <a:p>
            <a:pPr lvl="1" eaLnBrk="1" hangingPunct="1">
              <a:defRPr/>
            </a:pPr>
            <a:r>
              <a:rPr lang="en-US" dirty="0" smtClean="0"/>
              <a:t>Can be very subtle</a:t>
            </a:r>
          </a:p>
          <a:p>
            <a:pPr lvl="2">
              <a:buNone/>
              <a:defRPr/>
            </a:pPr>
            <a:r>
              <a:rPr lang="en-US" sz="1800" b="1" dirty="0" smtClean="0">
                <a:latin typeface="Courier New" panose="02070309020205020404" pitchFamily="49" charset="0"/>
              </a:rPr>
              <a:t>#define DELTA </a:t>
            </a:r>
            <a:r>
              <a:rPr lang="en-US" sz="1800" b="1" dirty="0" err="1" smtClean="0">
                <a:latin typeface="Courier New" panose="02070309020205020404" pitchFamily="49" charset="0"/>
              </a:rPr>
              <a:t>sizeof</a:t>
            </a:r>
            <a:r>
              <a:rPr lang="en-US" sz="1800" b="1" dirty="0" smtClean="0">
                <a:latin typeface="Courier New" panose="02070309020205020404" pitchFamily="49" charset="0"/>
              </a:rPr>
              <a:t>(</a:t>
            </a:r>
            <a:r>
              <a:rPr lang="en-US" sz="1800" b="1" dirty="0" err="1" smtClean="0">
                <a:latin typeface="Courier New" panose="02070309020205020404" pitchFamily="49" charset="0"/>
              </a:rPr>
              <a:t>int</a:t>
            </a:r>
            <a:r>
              <a:rPr lang="en-US" sz="1800" b="1" dirty="0" smtClean="0">
                <a:latin typeface="Courier New" panose="02070309020205020404" pitchFamily="49" charset="0"/>
              </a:rPr>
              <a:t>)</a:t>
            </a:r>
          </a:p>
          <a:p>
            <a:pPr lvl="2">
              <a:buNone/>
              <a:defRPr/>
            </a:pPr>
            <a:r>
              <a:rPr lang="en-US" sz="1800" b="1" dirty="0" err="1" smtClean="0">
                <a:latin typeface="Courier New" panose="02070309020205020404" pitchFamily="49" charset="0"/>
              </a:rPr>
              <a:t>int</a:t>
            </a:r>
            <a:r>
              <a:rPr lang="en-US" sz="1800" b="1" dirty="0" smtClean="0">
                <a:latin typeface="Courier New" panose="02070309020205020404" pitchFamily="49" charset="0"/>
              </a:rPr>
              <a:t> </a:t>
            </a:r>
            <a:r>
              <a:rPr lang="en-US" sz="1800" b="1" dirty="0" err="1" smtClean="0">
                <a:latin typeface="Courier New" panose="02070309020205020404" pitchFamily="49" charset="0"/>
              </a:rPr>
              <a:t>i</a:t>
            </a:r>
            <a:r>
              <a:rPr lang="en-US" sz="1800" b="1" dirty="0" smtClean="0">
                <a:latin typeface="Courier New" panose="02070309020205020404" pitchFamily="49" charset="0"/>
              </a:rPr>
              <a:t>;</a:t>
            </a:r>
          </a:p>
          <a:p>
            <a:pPr lvl="2">
              <a:buNone/>
              <a:defRPr/>
            </a:pPr>
            <a:r>
              <a:rPr lang="en-US" sz="1800" b="1" dirty="0" smtClean="0">
                <a:latin typeface="Courier New" panose="02070309020205020404" pitchFamily="49" charset="0"/>
              </a:rPr>
              <a:t>for (</a:t>
            </a:r>
            <a:r>
              <a:rPr lang="en-US" sz="1800" b="1" dirty="0" err="1" smtClean="0">
                <a:latin typeface="Courier New" panose="02070309020205020404" pitchFamily="49" charset="0"/>
              </a:rPr>
              <a:t>i</a:t>
            </a:r>
            <a:r>
              <a:rPr lang="en-US" sz="1800" b="1" dirty="0" smtClean="0">
                <a:latin typeface="Courier New" panose="02070309020205020404" pitchFamily="49" charset="0"/>
              </a:rPr>
              <a:t> = CNT; </a:t>
            </a:r>
            <a:r>
              <a:rPr lang="en-US" sz="1800" b="1" dirty="0" err="1" smtClean="0">
                <a:latin typeface="Courier New" panose="02070309020205020404" pitchFamily="49" charset="0"/>
              </a:rPr>
              <a:t>i</a:t>
            </a:r>
            <a:r>
              <a:rPr lang="en-US" sz="1800" b="1" dirty="0" smtClean="0">
                <a:latin typeface="Courier New" panose="02070309020205020404" pitchFamily="49" charset="0"/>
              </a:rPr>
              <a:t>-DELTA &gt;= 0; </a:t>
            </a:r>
            <a:r>
              <a:rPr lang="en-US" sz="1800" b="1" dirty="0" err="1" smtClean="0">
                <a:latin typeface="Courier New" panose="02070309020205020404" pitchFamily="49" charset="0"/>
              </a:rPr>
              <a:t>i</a:t>
            </a:r>
            <a:r>
              <a:rPr lang="en-US" sz="1800" b="1" dirty="0" smtClean="0">
                <a:latin typeface="Courier New" panose="02070309020205020404" pitchFamily="49" charset="0"/>
              </a:rPr>
              <a:t>-= DELTA)</a:t>
            </a:r>
          </a:p>
          <a:p>
            <a:pPr lvl="2">
              <a:buNone/>
              <a:defRPr/>
            </a:pPr>
            <a:r>
              <a:rPr lang="en-US" sz="1800" b="1" dirty="0" smtClean="0">
                <a:latin typeface="Courier New" panose="02070309020205020404" pitchFamily="49" charset="0"/>
              </a:rPr>
              <a:t>  . .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Counting Down with Unsigned</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dirty="0" smtClean="0"/>
              <a:t>Proper way to use unsigned as loop index</a:t>
            </a:r>
          </a:p>
          <a:p>
            <a:pPr lvl="2" eaLnBrk="1" hangingPunct="1">
              <a:buFont typeface="Wingdings" panose="05000000000000000000" pitchFamily="2" charset="2"/>
              <a:buNone/>
              <a:defRPr/>
            </a:pPr>
            <a:r>
              <a:rPr lang="en-US" sz="1800" b="1" dirty="0" smtClean="0">
                <a:latin typeface="Courier New" panose="02070309020205020404" pitchFamily="49" charset="0"/>
              </a:rPr>
              <a:t>unsigned </a:t>
            </a:r>
            <a:r>
              <a:rPr lang="en-US" sz="1800" b="1" dirty="0" err="1" smtClean="0">
                <a:latin typeface="Courier New" panose="02070309020205020404" pitchFamily="49" charset="0"/>
              </a:rPr>
              <a:t>i</a:t>
            </a:r>
            <a:r>
              <a:rPr lang="en-US" sz="1800" b="1" dirty="0" smtClean="0">
                <a:latin typeface="Courier New" panose="02070309020205020404" pitchFamily="49" charset="0"/>
              </a:rPr>
              <a:t>;</a:t>
            </a:r>
          </a:p>
          <a:p>
            <a:pPr lvl="2" eaLnBrk="1" hangingPunct="1">
              <a:buFont typeface="Wingdings" panose="05000000000000000000" pitchFamily="2" charset="2"/>
              <a:buNone/>
              <a:defRPr/>
            </a:pPr>
            <a:r>
              <a:rPr lang="en-US" sz="1800" b="1" dirty="0" smtClean="0">
                <a:latin typeface="Courier New" panose="02070309020205020404" pitchFamily="49" charset="0"/>
              </a:rPr>
              <a:t>for (</a:t>
            </a:r>
            <a:r>
              <a:rPr lang="en-US" sz="1800" b="1" dirty="0" err="1" smtClean="0">
                <a:latin typeface="Courier New" panose="02070309020205020404" pitchFamily="49" charset="0"/>
              </a:rPr>
              <a:t>i</a:t>
            </a:r>
            <a:r>
              <a:rPr lang="en-US" sz="1800" b="1" dirty="0" smtClean="0">
                <a:latin typeface="Courier New" panose="02070309020205020404" pitchFamily="49" charset="0"/>
              </a:rPr>
              <a:t> = cnt-2; </a:t>
            </a:r>
            <a:r>
              <a:rPr lang="en-US" sz="1800" b="1" dirty="0" err="1" smtClean="0">
                <a:latin typeface="Courier New" panose="02070309020205020404" pitchFamily="49" charset="0"/>
              </a:rPr>
              <a:t>i</a:t>
            </a:r>
            <a:r>
              <a:rPr lang="en-US" sz="1800" b="1" dirty="0" smtClean="0">
                <a:latin typeface="Courier New" panose="02070309020205020404" pitchFamily="49" charset="0"/>
              </a:rPr>
              <a:t> </a:t>
            </a:r>
            <a:r>
              <a:rPr lang="en-US" sz="1800" b="1" dirty="0" smtClean="0">
                <a:solidFill>
                  <a:srgbClr val="FF0000"/>
                </a:solidFill>
                <a:latin typeface="Courier New" panose="02070309020205020404" pitchFamily="49" charset="0"/>
              </a:rPr>
              <a:t>&lt; </a:t>
            </a:r>
            <a:r>
              <a:rPr lang="en-US" sz="1800" b="1" dirty="0" err="1" smtClean="0">
                <a:solidFill>
                  <a:srgbClr val="FF0000"/>
                </a:solidFill>
                <a:latin typeface="Courier New" panose="02070309020205020404" pitchFamily="49" charset="0"/>
              </a:rPr>
              <a:t>cnt</a:t>
            </a:r>
            <a:r>
              <a:rPr lang="en-US" sz="1800" b="1" dirty="0" smtClean="0">
                <a:latin typeface="Courier New" panose="02070309020205020404" pitchFamily="49" charset="0"/>
              </a:rPr>
              <a:t>; </a:t>
            </a:r>
            <a:r>
              <a:rPr lang="en-US" sz="1800" b="1" dirty="0" err="1" smtClean="0">
                <a:latin typeface="Courier New" panose="02070309020205020404" pitchFamily="49" charset="0"/>
              </a:rPr>
              <a:t>i</a:t>
            </a:r>
            <a:r>
              <a:rPr lang="en-US" sz="1800" b="1" dirty="0" smtClean="0">
                <a:latin typeface="Courier New" panose="02070309020205020404" pitchFamily="49" charset="0"/>
              </a:rPr>
              <a:t>--)</a:t>
            </a:r>
          </a:p>
          <a:p>
            <a:pPr lvl="2" eaLnBrk="1" hangingPunct="1">
              <a:buFont typeface="Wingdings" panose="05000000000000000000" pitchFamily="2" charset="2"/>
              <a:buNone/>
              <a:defRPr/>
            </a:pPr>
            <a:r>
              <a:rPr lang="en-US" sz="1800" b="1" dirty="0" smtClean="0">
                <a:latin typeface="Courier New" panose="02070309020205020404" pitchFamily="49" charset="0"/>
              </a:rPr>
              <a:t>  a[</a:t>
            </a:r>
            <a:r>
              <a:rPr lang="en-US" sz="1800" b="1" dirty="0" err="1" smtClean="0">
                <a:latin typeface="Courier New" panose="02070309020205020404" pitchFamily="49" charset="0"/>
              </a:rPr>
              <a:t>i</a:t>
            </a:r>
            <a:r>
              <a:rPr lang="en-US" sz="1800" b="1" dirty="0" smtClean="0">
                <a:latin typeface="Courier New" panose="02070309020205020404" pitchFamily="49" charset="0"/>
              </a:rPr>
              <a:t>] += a[i+1];</a:t>
            </a:r>
            <a:endParaRPr lang="en-US" dirty="0" smtClean="0"/>
          </a:p>
          <a:p>
            <a:pPr>
              <a:defRPr/>
            </a:pPr>
            <a:r>
              <a:rPr lang="en-US" dirty="0" smtClean="0"/>
              <a:t>See Robert </a:t>
            </a:r>
            <a:r>
              <a:rPr lang="en-US" dirty="0" err="1" smtClean="0"/>
              <a:t>Seacord</a:t>
            </a:r>
            <a:r>
              <a:rPr lang="en-US" dirty="0" smtClean="0"/>
              <a:t>, </a:t>
            </a:r>
            <a:r>
              <a:rPr lang="en-US" i="1" dirty="0" smtClean="0"/>
              <a:t>Secure Coding in C and C++</a:t>
            </a:r>
          </a:p>
          <a:p>
            <a:pPr lvl="1">
              <a:defRPr/>
            </a:pPr>
            <a:r>
              <a:rPr lang="en-US" dirty="0" smtClean="0"/>
              <a:t>C Standard guarantees that unsigned addition will behave like modular arithmetic</a:t>
            </a:r>
          </a:p>
          <a:p>
            <a:pPr lvl="2">
              <a:defRPr/>
            </a:pPr>
            <a:r>
              <a:rPr lang="en-US" dirty="0" smtClean="0"/>
              <a:t>0 – 1 </a:t>
            </a:r>
            <a:r>
              <a:rPr lang="en-US" dirty="0" smtClean="0">
                <a:sym typeface="Wingdings" panose="05000000000000000000"/>
              </a:rPr>
              <a:t> </a:t>
            </a:r>
            <a:r>
              <a:rPr lang="en-US" i="1" dirty="0" err="1" smtClean="0">
                <a:sym typeface="Wingdings" panose="05000000000000000000"/>
              </a:rPr>
              <a:t>UMax</a:t>
            </a:r>
            <a:endParaRPr lang="en-US" i="1" dirty="0" smtClean="0">
              <a:sym typeface="Wingdings" panose="05000000000000000000"/>
            </a:endParaRPr>
          </a:p>
          <a:p>
            <a:pPr>
              <a:defRPr/>
            </a:pPr>
            <a:r>
              <a:rPr lang="en-US" dirty="0" smtClean="0"/>
              <a:t>Even better</a:t>
            </a:r>
            <a:endParaRPr lang="en-US" dirty="0"/>
          </a:p>
          <a:p>
            <a:pPr lvl="2">
              <a:buNone/>
              <a:defRPr/>
            </a:pPr>
            <a:r>
              <a:rPr lang="en-US" sz="1800" b="1" dirty="0" err="1" smtClean="0">
                <a:solidFill>
                  <a:srgbClr val="FF0000"/>
                </a:solidFill>
                <a:latin typeface="Courier New" panose="02070309020205020404" pitchFamily="49" charset="0"/>
              </a:rPr>
              <a:t>size_t</a:t>
            </a:r>
            <a:r>
              <a:rPr lang="en-US" sz="1800" b="1" dirty="0" smtClean="0">
                <a:latin typeface="Courier New" panose="02070309020205020404" pitchFamily="49" charset="0"/>
              </a:rPr>
              <a:t> </a:t>
            </a:r>
            <a:r>
              <a:rPr lang="en-US" sz="1800" b="1" dirty="0" err="1">
                <a:latin typeface="Courier New" panose="02070309020205020404" pitchFamily="49" charset="0"/>
              </a:rPr>
              <a:t>i</a:t>
            </a:r>
            <a:r>
              <a:rPr lang="en-US" sz="1800" b="1" dirty="0">
                <a:latin typeface="Courier New" panose="02070309020205020404" pitchFamily="49" charset="0"/>
              </a:rPr>
              <a:t>;</a:t>
            </a:r>
          </a:p>
          <a:p>
            <a:pPr lvl="2">
              <a:buNone/>
              <a:defRPr/>
            </a:pPr>
            <a:r>
              <a:rPr lang="en-US" sz="1800" b="1" dirty="0">
                <a:latin typeface="Courier New" panose="02070309020205020404" pitchFamily="49" charset="0"/>
              </a:rPr>
              <a:t>for (</a:t>
            </a:r>
            <a:r>
              <a:rPr lang="en-US" sz="1800" b="1" dirty="0" err="1">
                <a:latin typeface="Courier New" panose="02070309020205020404" pitchFamily="49" charset="0"/>
              </a:rPr>
              <a:t>i</a:t>
            </a:r>
            <a:r>
              <a:rPr lang="en-US" sz="1800" b="1" dirty="0">
                <a:latin typeface="Courier New" panose="02070309020205020404" pitchFamily="49" charset="0"/>
              </a:rPr>
              <a:t> = cnt-2; </a:t>
            </a:r>
            <a:r>
              <a:rPr lang="en-US" sz="1800" b="1" dirty="0" err="1">
                <a:latin typeface="Courier New" panose="02070309020205020404" pitchFamily="49" charset="0"/>
              </a:rPr>
              <a:t>i</a:t>
            </a:r>
            <a:r>
              <a:rPr lang="en-US" sz="1800" b="1" dirty="0">
                <a:latin typeface="Courier New" panose="02070309020205020404" pitchFamily="49" charset="0"/>
              </a:rPr>
              <a:t> </a:t>
            </a:r>
            <a:r>
              <a:rPr lang="en-US" sz="1800" b="1" dirty="0" smtClean="0">
                <a:latin typeface="Courier New" panose="02070309020205020404" pitchFamily="49" charset="0"/>
              </a:rPr>
              <a:t>&lt; </a:t>
            </a:r>
            <a:r>
              <a:rPr lang="en-US" sz="1800" b="1" dirty="0" err="1">
                <a:latin typeface="Courier New" panose="02070309020205020404" pitchFamily="49" charset="0"/>
              </a:rPr>
              <a:t>cnt</a:t>
            </a:r>
            <a:r>
              <a:rPr lang="en-US" sz="1800" b="1" dirty="0">
                <a:latin typeface="Courier New" panose="02070309020205020404" pitchFamily="49" charset="0"/>
              </a:rPr>
              <a:t>; </a:t>
            </a:r>
            <a:r>
              <a:rPr lang="en-US" sz="1800" b="1" dirty="0" err="1">
                <a:latin typeface="Courier New" panose="02070309020205020404" pitchFamily="49" charset="0"/>
              </a:rPr>
              <a:t>i</a:t>
            </a:r>
            <a:r>
              <a:rPr lang="en-US" sz="1800" b="1" dirty="0">
                <a:latin typeface="Courier New" panose="02070309020205020404" pitchFamily="49" charset="0"/>
              </a:rPr>
              <a:t>--)</a:t>
            </a:r>
          </a:p>
          <a:p>
            <a:pPr lvl="2">
              <a:buNone/>
              <a:defRPr/>
            </a:pPr>
            <a:r>
              <a:rPr lang="en-US" sz="1800" b="1" dirty="0">
                <a:latin typeface="Courier New" panose="02070309020205020404" pitchFamily="49" charset="0"/>
              </a:rPr>
              <a:t>  a[</a:t>
            </a:r>
            <a:r>
              <a:rPr lang="en-US" sz="1800" b="1" dirty="0" err="1">
                <a:latin typeface="Courier New" panose="02070309020205020404" pitchFamily="49" charset="0"/>
              </a:rPr>
              <a:t>i</a:t>
            </a:r>
            <a:r>
              <a:rPr lang="en-US" sz="1800" b="1" dirty="0">
                <a:latin typeface="Courier New" panose="02070309020205020404" pitchFamily="49" charset="0"/>
              </a:rPr>
              <a:t>] += a[i+1]</a:t>
            </a:r>
            <a:r>
              <a:rPr lang="en-US" sz="1800" b="1" dirty="0" smtClean="0">
                <a:latin typeface="Courier New" panose="02070309020205020404" pitchFamily="49" charset="0"/>
              </a:rPr>
              <a:t>;</a:t>
            </a:r>
            <a:endParaRPr lang="en-US" sz="1800" b="1" dirty="0">
              <a:latin typeface="Courier New" panose="02070309020205020404" pitchFamily="49" charset="0"/>
            </a:endParaRPr>
          </a:p>
          <a:p>
            <a:pPr lvl="1">
              <a:defRPr/>
            </a:pPr>
            <a:r>
              <a:rPr lang="en-US" sz="1800" dirty="0" smtClean="0"/>
              <a:t>Data type </a:t>
            </a:r>
            <a:r>
              <a:rPr lang="en-US" sz="1800" b="1" dirty="0" err="1" smtClean="0">
                <a:latin typeface="Courier New" panose="02070309020205020404"/>
                <a:cs typeface="Courier New" panose="02070309020205020404"/>
              </a:rPr>
              <a:t>size_t</a:t>
            </a:r>
            <a:r>
              <a:rPr lang="en-US" sz="1800" dirty="0" smtClean="0"/>
              <a:t> defined as unsigned value with length = word size</a:t>
            </a:r>
          </a:p>
          <a:p>
            <a:pPr lvl="1">
              <a:defRPr/>
            </a:pPr>
            <a:r>
              <a:rPr lang="en-US" sz="1800" dirty="0" smtClean="0"/>
              <a:t>Code will work even if</a:t>
            </a:r>
            <a:r>
              <a:rPr lang="en-US" sz="1800" b="1" dirty="0" smtClean="0">
                <a:latin typeface="Courier New" panose="02070309020205020404"/>
                <a:cs typeface="Courier New" panose="02070309020205020404"/>
              </a:rPr>
              <a:t> </a:t>
            </a:r>
            <a:r>
              <a:rPr lang="en-US" sz="1800" b="1" dirty="0" err="1" smtClean="0">
                <a:latin typeface="Courier New" panose="02070309020205020404"/>
                <a:cs typeface="Courier New" panose="02070309020205020404"/>
              </a:rPr>
              <a:t>cnt</a:t>
            </a:r>
            <a:r>
              <a:rPr lang="en-US" sz="1800" dirty="0" smtClean="0"/>
              <a:t> = </a:t>
            </a:r>
            <a:r>
              <a:rPr lang="en-US" sz="1800" i="1" dirty="0" err="1" smtClean="0"/>
              <a:t>UMax</a:t>
            </a:r>
            <a:endParaRPr lang="en-US" sz="1800" i="1" dirty="0" smtClean="0"/>
          </a:p>
          <a:p>
            <a:pPr lvl="1">
              <a:defRPr/>
            </a:pPr>
            <a:r>
              <a:rPr lang="en-US" sz="1800" dirty="0" smtClean="0"/>
              <a:t>What if </a:t>
            </a:r>
            <a:r>
              <a:rPr lang="en-US" sz="1800" b="1" dirty="0" err="1" smtClean="0">
                <a:latin typeface="Courier New" panose="02070309020205020404"/>
                <a:cs typeface="Courier New" panose="02070309020205020404"/>
              </a:rPr>
              <a:t>cnt</a:t>
            </a:r>
            <a:r>
              <a:rPr lang="en-US" sz="1800" dirty="0" smtClean="0"/>
              <a:t> is signed and &lt; 0?</a:t>
            </a:r>
            <a:endParaRPr lang="en-US" sz="1800" dirty="0"/>
          </a:p>
          <a:p>
            <a:pPr lvl="2">
              <a:buNone/>
              <a:defRPr/>
            </a:pPr>
            <a:endParaRPr lang="en-US" sz="1800" b="1" dirty="0" smtClean="0">
              <a:latin typeface="Courier New" panose="02070309020205020404" pitchFamily="49"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bwMode="auto">
          <a:xfrm>
            <a:off x="4495800" y="3962400"/>
            <a:ext cx="3962400" cy="11430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smtClean="0">
              <a:ln>
                <a:noFill/>
              </a:ln>
              <a:solidFill>
                <a:schemeClr val="tx1"/>
              </a:solidFill>
              <a:effectLst/>
              <a:latin typeface="Arial Narrow" panose="020B0606020202030204" pitchFamily="34" charset="0"/>
            </a:endParaRPr>
          </a:p>
        </p:txBody>
      </p:sp>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smtClean="0"/>
              <a:t>Unsigned &amp; Signed Numeric Values</a:t>
            </a:r>
          </a:p>
        </p:txBody>
      </p:sp>
      <p:sp>
        <p:nvSpPr>
          <p:cNvPr id="111619" name="Rectangle 3"/>
          <p:cNvSpPr>
            <a:spLocks noGrp="1" noChangeArrowheads="1"/>
          </p:cNvSpPr>
          <p:nvPr>
            <p:ph type="body" idx="1"/>
          </p:nvPr>
        </p:nvSpPr>
        <p:spPr>
          <a:xfrm>
            <a:off x="4114800" y="1066800"/>
            <a:ext cx="4459288" cy="5224463"/>
          </a:xfrm>
        </p:spPr>
        <p:txBody>
          <a:bodyPr lIns="90487" tIns="44450" rIns="90487" bIns="44450"/>
          <a:lstStyle/>
          <a:p>
            <a:pPr eaLnBrk="1" hangingPunct="1">
              <a:defRPr/>
            </a:pPr>
            <a:r>
              <a:rPr lang="en-US" dirty="0" smtClean="0"/>
              <a:t>Equivalence</a:t>
            </a:r>
          </a:p>
          <a:p>
            <a:pPr lvl="1" eaLnBrk="1" hangingPunct="1">
              <a:defRPr/>
            </a:pPr>
            <a:r>
              <a:rPr lang="en-US" dirty="0" smtClean="0"/>
              <a:t>Same encodings for nonnegative values</a:t>
            </a:r>
          </a:p>
          <a:p>
            <a:pPr eaLnBrk="1" hangingPunct="1">
              <a:defRPr/>
            </a:pPr>
            <a:r>
              <a:rPr lang="en-US" dirty="0" smtClean="0"/>
              <a:t>Uniqueness</a:t>
            </a:r>
            <a:endParaRPr lang="en-US" i="1" dirty="0" smtClean="0"/>
          </a:p>
          <a:p>
            <a:pPr lvl="1" eaLnBrk="1" hangingPunct="1">
              <a:defRPr/>
            </a:pPr>
            <a:r>
              <a:rPr lang="en-US" dirty="0" smtClean="0"/>
              <a:t>Every bit pattern represents unique integer value</a:t>
            </a:r>
          </a:p>
          <a:p>
            <a:pPr lvl="1" eaLnBrk="1" hangingPunct="1">
              <a:defRPr/>
            </a:pPr>
            <a:r>
              <a:rPr lang="en-US" dirty="0" smtClean="0"/>
              <a:t>Each </a:t>
            </a:r>
            <a:r>
              <a:rPr lang="en-US" dirty="0" err="1" smtClean="0"/>
              <a:t>representable</a:t>
            </a:r>
            <a:r>
              <a:rPr lang="en-US" dirty="0" smtClean="0"/>
              <a:t> integer has unique bit encoding</a:t>
            </a:r>
          </a:p>
          <a:p>
            <a:pPr marL="342900" lvl="1" indent="-342900">
              <a:buSzPct val="60000"/>
              <a:buFont typeface="Wingdings 2" panose="05020102010507070707" pitchFamily="18" charset="2"/>
              <a:buChar char="¢"/>
            </a:pPr>
            <a:r>
              <a:rPr lang="en-US" sz="2400" b="1" dirty="0"/>
              <a:t>Expression containing signed and unsigned </a:t>
            </a:r>
            <a:r>
              <a:rPr lang="en-US" sz="2400" b="1" dirty="0" err="1" smtClean="0"/>
              <a:t>int</a:t>
            </a:r>
            <a:r>
              <a:rPr lang="en-US" sz="2400" b="1" dirty="0" smtClean="0"/>
              <a:t>:</a:t>
            </a:r>
            <a:r>
              <a:rPr lang="en-US" dirty="0" smtClean="0"/>
              <a:t/>
            </a:r>
            <a:br>
              <a:rPr lang="en-US" dirty="0" smtClean="0"/>
            </a:br>
            <a:r>
              <a:rPr lang="en-US" dirty="0" err="1">
                <a:latin typeface="Courier New" panose="02070309020205020404"/>
                <a:cs typeface="Courier New" panose="02070309020205020404"/>
              </a:rPr>
              <a:t>int</a:t>
            </a:r>
            <a:r>
              <a:rPr lang="en-US" dirty="0"/>
              <a:t> is cast to </a:t>
            </a:r>
            <a:r>
              <a:rPr lang="en-US" dirty="0" smtClean="0">
                <a:latin typeface="Courier New" panose="02070309020205020404"/>
                <a:cs typeface="Courier New" panose="02070309020205020404"/>
              </a:rPr>
              <a:t>unsigned</a:t>
            </a:r>
            <a:endParaRPr lang="en-US" dirty="0"/>
          </a:p>
        </p:txBody>
      </p:sp>
      <p:grpSp>
        <p:nvGrpSpPr>
          <p:cNvPr id="2" name="Group 4"/>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i="1" dirty="0">
                  <a:latin typeface="Calibri" panose="020F0502020204030204"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dirty="0">
                  <a:latin typeface="Calibri" panose="020F0502020204030204" pitchFamily="34" charset="0"/>
                </a:rPr>
                <a:t>B2T(</a:t>
              </a:r>
              <a:r>
                <a:rPr lang="en-US" sz="1800" i="1" dirty="0">
                  <a:latin typeface="Calibri" panose="020F0502020204030204" pitchFamily="34" charset="0"/>
                </a:rPr>
                <a:t>X</a:t>
              </a:r>
              <a:r>
                <a:rPr lang="en-US" sz="1800" dirty="0">
                  <a:latin typeface="Calibri" panose="020F0502020204030204"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dirty="0">
                  <a:latin typeface="Calibri" panose="020F0502020204030204" pitchFamily="34" charset="0"/>
                </a:rPr>
                <a:t>B2U(</a:t>
              </a:r>
              <a:r>
                <a:rPr lang="en-US" sz="1800" i="1" dirty="0">
                  <a:latin typeface="Calibri" panose="020F0502020204030204" pitchFamily="34" charset="0"/>
                </a:rPr>
                <a:t>X</a:t>
              </a:r>
              <a:r>
                <a:rPr lang="en-US" sz="1800" dirty="0">
                  <a:latin typeface="Calibri" panose="020F0502020204030204"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7</a:t>
              </a:r>
            </a:p>
          </p:txBody>
        </p:sp>
        <p:sp>
          <p:nvSpPr>
            <p:cNvPr id="18456" name="Rectangle 24"/>
            <p:cNvSpPr>
              <a:spLocks noChangeArrowheads="1"/>
            </p:cNvSpPr>
            <p:nvPr/>
          </p:nvSpPr>
          <p:spPr bwMode="auto">
            <a:xfrm>
              <a:off x="1824" y="2496"/>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8</a:t>
              </a:r>
            </a:p>
          </p:txBody>
        </p:sp>
        <p:sp>
          <p:nvSpPr>
            <p:cNvPr id="18458" name="Rectangle 26"/>
            <p:cNvSpPr>
              <a:spLocks noChangeArrowheads="1"/>
            </p:cNvSpPr>
            <p:nvPr/>
          </p:nvSpPr>
          <p:spPr bwMode="auto">
            <a:xfrm>
              <a:off x="1824" y="2688"/>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9</a:t>
              </a:r>
            </a:p>
          </p:txBody>
        </p:sp>
        <p:sp>
          <p:nvSpPr>
            <p:cNvPr id="18460" name="Rectangle 28"/>
            <p:cNvSpPr>
              <a:spLocks noChangeArrowheads="1"/>
            </p:cNvSpPr>
            <p:nvPr/>
          </p:nvSpPr>
          <p:spPr bwMode="auto">
            <a:xfrm>
              <a:off x="1824" y="2880"/>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10</a:t>
              </a:r>
            </a:p>
          </p:txBody>
        </p:sp>
        <p:sp>
          <p:nvSpPr>
            <p:cNvPr id="18462" name="Rectangle 30"/>
            <p:cNvSpPr>
              <a:spLocks noChangeArrowheads="1"/>
            </p:cNvSpPr>
            <p:nvPr/>
          </p:nvSpPr>
          <p:spPr bwMode="auto">
            <a:xfrm>
              <a:off x="1824" y="3072"/>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11</a:t>
              </a:r>
            </a:p>
          </p:txBody>
        </p:sp>
        <p:sp>
          <p:nvSpPr>
            <p:cNvPr id="18464" name="Rectangle 32"/>
            <p:cNvSpPr>
              <a:spLocks noChangeArrowheads="1"/>
            </p:cNvSpPr>
            <p:nvPr/>
          </p:nvSpPr>
          <p:spPr bwMode="auto">
            <a:xfrm>
              <a:off x="1824" y="3264"/>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12</a:t>
              </a:r>
            </a:p>
          </p:txBody>
        </p:sp>
        <p:sp>
          <p:nvSpPr>
            <p:cNvPr id="18466" name="Rectangle 34"/>
            <p:cNvSpPr>
              <a:spLocks noChangeArrowheads="1"/>
            </p:cNvSpPr>
            <p:nvPr/>
          </p:nvSpPr>
          <p:spPr bwMode="auto">
            <a:xfrm>
              <a:off x="1824" y="3456"/>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13</a:t>
              </a:r>
            </a:p>
          </p:txBody>
        </p:sp>
        <p:sp>
          <p:nvSpPr>
            <p:cNvPr id="18468" name="Rectangle 36"/>
            <p:cNvSpPr>
              <a:spLocks noChangeArrowheads="1"/>
            </p:cNvSpPr>
            <p:nvPr/>
          </p:nvSpPr>
          <p:spPr bwMode="auto">
            <a:xfrm>
              <a:off x="1824" y="3648"/>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14</a:t>
              </a:r>
            </a:p>
          </p:txBody>
        </p:sp>
        <p:sp>
          <p:nvSpPr>
            <p:cNvPr id="18470" name="Rectangle 38"/>
            <p:cNvSpPr>
              <a:spLocks noChangeArrowheads="1"/>
            </p:cNvSpPr>
            <p:nvPr/>
          </p:nvSpPr>
          <p:spPr bwMode="auto">
            <a:xfrm>
              <a:off x="1824" y="3840"/>
              <a:ext cx="616" cy="184"/>
            </a:xfrm>
            <a:prstGeom prst="rect">
              <a:avLst/>
            </a:prstGeom>
            <a:solidFill>
              <a:srgbClr val="E0E0E0"/>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a:latin typeface="Calibri" panose="020F0502020204030204"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ln>
          </p:spPr>
          <p:txBody>
            <a:bodyPr wrap="none" lIns="90487" tIns="44450" rIns="90487" bIns="44450" anchor="ctr"/>
            <a:lstStyle/>
            <a:p>
              <a:pPr algn="ctr">
                <a:lnSpc>
                  <a:spcPct val="100000"/>
                </a:lnSpc>
              </a:pPr>
              <a:r>
                <a:rPr lang="en-US" sz="1800" b="0" dirty="0">
                  <a:latin typeface="Calibri" panose="020F0502020204030204"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ln>
          </p:spPr>
          <p:txBody>
            <a:bodyPr wrap="none" anchor="ctr"/>
            <a:lstStyle/>
            <a:p>
              <a:endParaRPr lang="en-US" sz="1800"/>
            </a:p>
          </p:txBody>
        </p:sp>
      </p:grpSp>
      <p:grpSp>
        <p:nvGrpSpPr>
          <p:cNvPr id="59" name="Group 5"/>
          <p:cNvGrpSpPr/>
          <p:nvPr/>
        </p:nvGrpSpPr>
        <p:grpSpPr bwMode="auto">
          <a:xfrm>
            <a:off x="4379912" y="2819400"/>
            <a:ext cx="4014788" cy="3690938"/>
            <a:chOff x="2946" y="1553"/>
            <a:chExt cx="2720" cy="2297"/>
          </a:xfrm>
          <a:solidFill>
            <a:schemeClr val="accent1"/>
          </a:solidFill>
          <a:effectLst>
            <a:glow rad="63500">
              <a:schemeClr val="accent1">
                <a:satMod val="175000"/>
                <a:alpha val="40000"/>
              </a:schemeClr>
            </a:glow>
            <a:outerShdw blurRad="50800" dist="50800" dir="5400000" algn="ctr" rotWithShape="0">
              <a:srgbClr val="FFC000"/>
            </a:outerShdw>
          </a:effectLst>
        </p:grpSpPr>
        <p:sp>
          <p:nvSpPr>
            <p:cNvPr id="60" name="Oval 6"/>
            <p:cNvSpPr>
              <a:spLocks noChangeArrowheads="1"/>
            </p:cNvSpPr>
            <p:nvPr/>
          </p:nvSpPr>
          <p:spPr bwMode="auto">
            <a:xfrm>
              <a:off x="3303" y="1769"/>
              <a:ext cx="1959" cy="1829"/>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61" name="Line 7"/>
            <p:cNvSpPr>
              <a:spLocks noChangeShapeType="1"/>
            </p:cNvSpPr>
            <p:nvPr/>
          </p:nvSpPr>
          <p:spPr bwMode="auto">
            <a:xfrm>
              <a:off x="3313" y="2688"/>
              <a:ext cx="1949" cy="3"/>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62" name="Line 8"/>
            <p:cNvSpPr>
              <a:spLocks noChangeShapeType="1"/>
            </p:cNvSpPr>
            <p:nvPr/>
          </p:nvSpPr>
          <p:spPr bwMode="auto">
            <a:xfrm flipH="1">
              <a:off x="4270" y="1767"/>
              <a:ext cx="0" cy="1809"/>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63" name="Text Box 9"/>
            <p:cNvSpPr txBox="1">
              <a:spLocks noChangeArrowheads="1"/>
            </p:cNvSpPr>
            <p:nvPr/>
          </p:nvSpPr>
          <p:spPr bwMode="auto">
            <a:xfrm>
              <a:off x="4095" y="1553"/>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0000</a:t>
              </a:r>
            </a:p>
          </p:txBody>
        </p:sp>
        <p:sp>
          <p:nvSpPr>
            <p:cNvPr id="64" name="Text Box 10"/>
            <p:cNvSpPr txBox="1">
              <a:spLocks noChangeArrowheads="1"/>
            </p:cNvSpPr>
            <p:nvPr/>
          </p:nvSpPr>
          <p:spPr bwMode="auto">
            <a:xfrm>
              <a:off x="4567" y="1621"/>
              <a:ext cx="419" cy="234"/>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0001</a:t>
              </a:r>
            </a:p>
          </p:txBody>
        </p:sp>
        <p:sp>
          <p:nvSpPr>
            <p:cNvPr id="65" name="Text Box 11"/>
            <p:cNvSpPr txBox="1">
              <a:spLocks noChangeArrowheads="1"/>
            </p:cNvSpPr>
            <p:nvPr/>
          </p:nvSpPr>
          <p:spPr bwMode="auto">
            <a:xfrm>
              <a:off x="4088" y="3615"/>
              <a:ext cx="449" cy="23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1000</a:t>
              </a:r>
            </a:p>
          </p:txBody>
        </p:sp>
        <p:sp>
          <p:nvSpPr>
            <p:cNvPr id="66" name="Text Box 12"/>
            <p:cNvSpPr txBox="1">
              <a:spLocks noChangeArrowheads="1"/>
            </p:cNvSpPr>
            <p:nvPr/>
          </p:nvSpPr>
          <p:spPr bwMode="auto">
            <a:xfrm>
              <a:off x="4977" y="1898"/>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0010</a:t>
              </a:r>
            </a:p>
          </p:txBody>
        </p:sp>
        <p:sp>
          <p:nvSpPr>
            <p:cNvPr id="67" name="Text Box 13"/>
            <p:cNvSpPr txBox="1">
              <a:spLocks noChangeArrowheads="1"/>
            </p:cNvSpPr>
            <p:nvPr/>
          </p:nvSpPr>
          <p:spPr bwMode="auto">
            <a:xfrm>
              <a:off x="5247" y="2571"/>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0100</a:t>
              </a:r>
            </a:p>
          </p:txBody>
        </p:sp>
        <p:sp>
          <p:nvSpPr>
            <p:cNvPr id="68" name="Text Box 14"/>
            <p:cNvSpPr txBox="1">
              <a:spLocks noChangeArrowheads="1"/>
            </p:cNvSpPr>
            <p:nvPr/>
          </p:nvSpPr>
          <p:spPr bwMode="auto">
            <a:xfrm>
              <a:off x="3330" y="1825"/>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1110</a:t>
              </a:r>
            </a:p>
          </p:txBody>
        </p:sp>
        <p:sp>
          <p:nvSpPr>
            <p:cNvPr id="69" name="Text Box 15"/>
            <p:cNvSpPr txBox="1">
              <a:spLocks noChangeArrowheads="1"/>
            </p:cNvSpPr>
            <p:nvPr/>
          </p:nvSpPr>
          <p:spPr bwMode="auto">
            <a:xfrm>
              <a:off x="3659" y="1624"/>
              <a:ext cx="418"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1111</a:t>
              </a:r>
            </a:p>
          </p:txBody>
        </p:sp>
        <p:sp>
          <p:nvSpPr>
            <p:cNvPr id="70" name="Text Box 16"/>
            <p:cNvSpPr txBox="1">
              <a:spLocks noChangeArrowheads="1"/>
            </p:cNvSpPr>
            <p:nvPr/>
          </p:nvSpPr>
          <p:spPr bwMode="auto">
            <a:xfrm>
              <a:off x="4542" y="3555"/>
              <a:ext cx="419" cy="234"/>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0111</a:t>
              </a:r>
            </a:p>
          </p:txBody>
        </p:sp>
        <p:sp>
          <p:nvSpPr>
            <p:cNvPr id="71" name="Text Box 17"/>
            <p:cNvSpPr txBox="1">
              <a:spLocks noChangeArrowheads="1"/>
            </p:cNvSpPr>
            <p:nvPr/>
          </p:nvSpPr>
          <p:spPr bwMode="auto">
            <a:xfrm>
              <a:off x="5167" y="2960"/>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0101</a:t>
              </a:r>
            </a:p>
          </p:txBody>
        </p:sp>
        <p:sp>
          <p:nvSpPr>
            <p:cNvPr id="72" name="Text Box 18"/>
            <p:cNvSpPr txBox="1">
              <a:spLocks noChangeArrowheads="1"/>
            </p:cNvSpPr>
            <p:nvPr/>
          </p:nvSpPr>
          <p:spPr bwMode="auto">
            <a:xfrm>
              <a:off x="3315" y="3327"/>
              <a:ext cx="419" cy="234"/>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1010</a:t>
              </a:r>
            </a:p>
          </p:txBody>
        </p:sp>
        <p:sp>
          <p:nvSpPr>
            <p:cNvPr id="73" name="Text Box 19"/>
            <p:cNvSpPr txBox="1">
              <a:spLocks noChangeArrowheads="1"/>
            </p:cNvSpPr>
            <p:nvPr/>
          </p:nvSpPr>
          <p:spPr bwMode="auto">
            <a:xfrm>
              <a:off x="3041" y="2950"/>
              <a:ext cx="418"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1011</a:t>
              </a:r>
            </a:p>
          </p:txBody>
        </p:sp>
        <p:sp>
          <p:nvSpPr>
            <p:cNvPr id="74" name="Text Box 20"/>
            <p:cNvSpPr txBox="1">
              <a:spLocks noChangeArrowheads="1"/>
            </p:cNvSpPr>
            <p:nvPr/>
          </p:nvSpPr>
          <p:spPr bwMode="auto">
            <a:xfrm>
              <a:off x="2946" y="2583"/>
              <a:ext cx="449" cy="234"/>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1100</a:t>
              </a:r>
            </a:p>
          </p:txBody>
        </p:sp>
        <p:sp>
          <p:nvSpPr>
            <p:cNvPr id="75" name="Line 21"/>
            <p:cNvSpPr>
              <a:spLocks noChangeShapeType="1"/>
            </p:cNvSpPr>
            <p:nvPr/>
          </p:nvSpPr>
          <p:spPr bwMode="auto">
            <a:xfrm>
              <a:off x="3870" y="1847"/>
              <a:ext cx="57" cy="105"/>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76" name="Line 22"/>
            <p:cNvSpPr>
              <a:spLocks noChangeShapeType="1"/>
            </p:cNvSpPr>
            <p:nvPr/>
          </p:nvSpPr>
          <p:spPr bwMode="auto">
            <a:xfrm flipV="1">
              <a:off x="4610" y="1831"/>
              <a:ext cx="36" cy="120"/>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77" name="Line 23"/>
            <p:cNvSpPr>
              <a:spLocks noChangeShapeType="1"/>
            </p:cNvSpPr>
            <p:nvPr/>
          </p:nvSpPr>
          <p:spPr bwMode="auto">
            <a:xfrm flipV="1">
              <a:off x="5088" y="2360"/>
              <a:ext cx="127" cy="46"/>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78" name="Line 24"/>
            <p:cNvSpPr>
              <a:spLocks noChangeShapeType="1"/>
            </p:cNvSpPr>
            <p:nvPr/>
          </p:nvSpPr>
          <p:spPr bwMode="auto">
            <a:xfrm>
              <a:off x="5100" y="2948"/>
              <a:ext cx="93" cy="80"/>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79" name="Line 25"/>
            <p:cNvSpPr>
              <a:spLocks noChangeShapeType="1"/>
            </p:cNvSpPr>
            <p:nvPr/>
          </p:nvSpPr>
          <p:spPr bwMode="auto">
            <a:xfrm>
              <a:off x="4601" y="3414"/>
              <a:ext cx="69" cy="104"/>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0" name="Line 26"/>
            <p:cNvSpPr>
              <a:spLocks noChangeShapeType="1"/>
            </p:cNvSpPr>
            <p:nvPr/>
          </p:nvSpPr>
          <p:spPr bwMode="auto">
            <a:xfrm flipH="1">
              <a:off x="3573" y="3235"/>
              <a:ext cx="115" cy="92"/>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1" name="Line 27"/>
            <p:cNvSpPr>
              <a:spLocks noChangeShapeType="1"/>
            </p:cNvSpPr>
            <p:nvPr/>
          </p:nvSpPr>
          <p:spPr bwMode="auto">
            <a:xfrm flipH="1">
              <a:off x="3348" y="2960"/>
              <a:ext cx="127" cy="58"/>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2" name="Line 28"/>
            <p:cNvSpPr>
              <a:spLocks noChangeShapeType="1"/>
            </p:cNvSpPr>
            <p:nvPr/>
          </p:nvSpPr>
          <p:spPr bwMode="auto">
            <a:xfrm flipH="1" flipV="1">
              <a:off x="3359" y="2337"/>
              <a:ext cx="116" cy="55"/>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3" name="Line 29"/>
            <p:cNvSpPr>
              <a:spLocks noChangeShapeType="1"/>
            </p:cNvSpPr>
            <p:nvPr/>
          </p:nvSpPr>
          <p:spPr bwMode="auto">
            <a:xfrm flipV="1">
              <a:off x="3882" y="3413"/>
              <a:ext cx="56" cy="116"/>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4" name="Line 30"/>
            <p:cNvSpPr>
              <a:spLocks noChangeShapeType="1"/>
            </p:cNvSpPr>
            <p:nvPr/>
          </p:nvSpPr>
          <p:spPr bwMode="auto">
            <a:xfrm flipV="1">
              <a:off x="4910" y="2052"/>
              <a:ext cx="85" cy="79"/>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5" name="Line 31"/>
            <p:cNvSpPr>
              <a:spLocks noChangeShapeType="1"/>
            </p:cNvSpPr>
            <p:nvPr/>
          </p:nvSpPr>
          <p:spPr bwMode="auto">
            <a:xfrm>
              <a:off x="4866" y="3258"/>
              <a:ext cx="92" cy="104"/>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6" name="Line 32"/>
            <p:cNvSpPr>
              <a:spLocks noChangeShapeType="1"/>
            </p:cNvSpPr>
            <p:nvPr/>
          </p:nvSpPr>
          <p:spPr bwMode="auto">
            <a:xfrm>
              <a:off x="3618" y="2003"/>
              <a:ext cx="68" cy="93"/>
            </a:xfrm>
            <a:prstGeom prst="line">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7" name="Text Box 33"/>
            <p:cNvSpPr txBox="1">
              <a:spLocks noChangeArrowheads="1"/>
            </p:cNvSpPr>
            <p:nvPr/>
          </p:nvSpPr>
          <p:spPr bwMode="auto">
            <a:xfrm>
              <a:off x="3028" y="2198"/>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1101</a:t>
              </a:r>
            </a:p>
          </p:txBody>
        </p:sp>
        <p:sp>
          <p:nvSpPr>
            <p:cNvPr id="88" name="Text Box 34"/>
            <p:cNvSpPr txBox="1">
              <a:spLocks noChangeArrowheads="1"/>
            </p:cNvSpPr>
            <p:nvPr/>
          </p:nvSpPr>
          <p:spPr bwMode="auto">
            <a:xfrm>
              <a:off x="5241" y="2198"/>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0011</a:t>
              </a:r>
            </a:p>
          </p:txBody>
        </p:sp>
        <p:sp>
          <p:nvSpPr>
            <p:cNvPr id="89" name="Text Box 35"/>
            <p:cNvSpPr txBox="1">
              <a:spLocks noChangeArrowheads="1"/>
            </p:cNvSpPr>
            <p:nvPr/>
          </p:nvSpPr>
          <p:spPr bwMode="auto">
            <a:xfrm>
              <a:off x="4914" y="3333"/>
              <a:ext cx="418"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0110</a:t>
              </a:r>
            </a:p>
          </p:txBody>
        </p:sp>
        <p:sp>
          <p:nvSpPr>
            <p:cNvPr id="90" name="Text Box 36"/>
            <p:cNvSpPr txBox="1">
              <a:spLocks noChangeArrowheads="1"/>
            </p:cNvSpPr>
            <p:nvPr/>
          </p:nvSpPr>
          <p:spPr bwMode="auto">
            <a:xfrm>
              <a:off x="3661" y="3543"/>
              <a:ext cx="419" cy="23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latin typeface="Times New Roman" panose="02020603050405020304" pitchFamily="18" charset="0"/>
                </a:rPr>
                <a:t>1001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7450138" cy="573088"/>
          </a:xfrm>
        </p:spPr>
        <p:txBody>
          <a:bodyPr/>
          <a:lstStyle/>
          <a:p>
            <a:pPr eaLnBrk="1" hangingPunct="1">
              <a:defRPr/>
            </a:pPr>
            <a:r>
              <a:rPr lang="en-US" dirty="0" smtClean="0"/>
              <a:t>Why Should I Use Unsigned? (cont.)</a:t>
            </a:r>
          </a:p>
        </p:txBody>
      </p:sp>
      <p:sp>
        <p:nvSpPr>
          <p:cNvPr id="132099" name="Rectangle 3"/>
          <p:cNvSpPr>
            <a:spLocks noGrp="1" noChangeArrowheads="1"/>
          </p:cNvSpPr>
          <p:nvPr>
            <p:ph type="body" idx="1"/>
          </p:nvPr>
        </p:nvSpPr>
        <p:spPr>
          <a:xfrm>
            <a:off x="379412" y="1404937"/>
            <a:ext cx="8307388" cy="5224463"/>
          </a:xfrm>
        </p:spPr>
        <p:txBody>
          <a:bodyPr/>
          <a:lstStyle/>
          <a:p>
            <a:pPr eaLnBrk="1" hangingPunct="1">
              <a:defRPr/>
            </a:pPr>
            <a:r>
              <a:rPr lang="en-US" i="1" dirty="0" smtClean="0"/>
              <a:t>Do</a:t>
            </a:r>
            <a:r>
              <a:rPr lang="en-US" dirty="0" smtClean="0"/>
              <a:t> Use When Performing Modular Arithmetic</a:t>
            </a:r>
          </a:p>
          <a:p>
            <a:pPr lvl="1" eaLnBrk="1" hangingPunct="1">
              <a:defRPr/>
            </a:pPr>
            <a:r>
              <a:rPr lang="en-US" dirty="0" err="1" smtClean="0"/>
              <a:t>Multiprecision</a:t>
            </a:r>
            <a:r>
              <a:rPr lang="en-US" dirty="0" smtClean="0"/>
              <a:t> arithmetic</a:t>
            </a:r>
          </a:p>
          <a:p>
            <a:pPr eaLnBrk="1" hangingPunct="1">
              <a:defRPr/>
            </a:pPr>
            <a:r>
              <a:rPr lang="en-US" i="1" dirty="0" smtClean="0"/>
              <a:t>Do</a:t>
            </a:r>
            <a:r>
              <a:rPr lang="en-US" dirty="0" smtClean="0"/>
              <a:t> Use When Using Bits to Represent Sets</a:t>
            </a:r>
          </a:p>
          <a:p>
            <a:pPr lvl="1" eaLnBrk="1" hangingPunct="1">
              <a:defRPr/>
            </a:pPr>
            <a:r>
              <a:rPr lang="en-US" dirty="0" smtClean="0"/>
              <a:t>Logical right shift, no sign extension</a:t>
            </a:r>
          </a:p>
          <a:p>
            <a:pPr>
              <a:defRPr/>
            </a:pPr>
            <a:r>
              <a:rPr lang="en-US" i="1" dirty="0"/>
              <a:t>Do</a:t>
            </a:r>
            <a:r>
              <a:rPr lang="en-US" dirty="0"/>
              <a:t> Use </a:t>
            </a:r>
            <a:r>
              <a:rPr lang="en-US" dirty="0" smtClean="0"/>
              <a:t>In System Programming</a:t>
            </a:r>
            <a:endParaRPr lang="en-US" dirty="0"/>
          </a:p>
          <a:p>
            <a:pPr lvl="1">
              <a:defRPr/>
            </a:pPr>
            <a:r>
              <a:rPr lang="en-US" dirty="0" smtClean="0"/>
              <a:t>Bit masks, device commands,…</a:t>
            </a:r>
            <a:endParaRPr lang="en-US" dirty="0"/>
          </a:p>
          <a:p>
            <a:pPr lvl="1" eaLnBrk="1" hangingPunct="1">
              <a:defRPr/>
            </a:pPr>
            <a:endParaRPr 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solidFill>
                  <a:schemeClr val="bg2"/>
                </a:solidFill>
              </a:rPr>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dirty="0" smtClean="0">
                <a:solidFill>
                  <a:srgbClr val="A6A6A6"/>
                </a:solidFill>
              </a:rPr>
              <a:t>Addition, negation, multiplication, shifting</a:t>
            </a:r>
          </a:p>
          <a:p>
            <a:pPr lvl="1"/>
            <a:r>
              <a:rPr lang="en-US" dirty="0" smtClean="0">
                <a:solidFill>
                  <a:srgbClr val="A6A6A6"/>
                </a:solidFill>
              </a:rPr>
              <a:t>Summary</a:t>
            </a:r>
          </a:p>
          <a:p>
            <a:r>
              <a:rPr lang="en-US" dirty="0" smtClean="0"/>
              <a:t>Representations in memory, pointers, strings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title"/>
          </p:nvPr>
        </p:nvSpPr>
        <p:spPr/>
        <p:txBody>
          <a:bodyPr/>
          <a:lstStyle/>
          <a:p>
            <a:pPr marL="119380" indent="-119380" eaLnBrk="1" hangingPunct="1"/>
            <a:r>
              <a:rPr lang="en-US"/>
              <a:t>Examining Data Representations</a:t>
            </a:r>
          </a:p>
        </p:txBody>
      </p:sp>
      <p:sp>
        <p:nvSpPr>
          <p:cNvPr id="51205" name="Rectangle 4"/>
          <p:cNvSpPr>
            <a:spLocks noGrp="1" noChangeArrowheads="1"/>
          </p:cNvSpPr>
          <p:nvPr>
            <p:ph idx="1"/>
          </p:nvPr>
        </p:nvSpPr>
        <p:spPr/>
        <p:txBody>
          <a:bodyPr/>
          <a:lstStyle/>
          <a:p>
            <a:pPr eaLnBrk="1" hangingPunct="1"/>
            <a:r>
              <a:rPr lang="en-US" dirty="0"/>
              <a:t>Code to Print Byte Representation of Data</a:t>
            </a:r>
          </a:p>
          <a:p>
            <a:pPr marL="552450" lvl="1" eaLnBrk="1" hangingPunct="1"/>
            <a:r>
              <a:rPr lang="en-US" dirty="0"/>
              <a:t>Casting pointer to unsigned char *</a:t>
            </a:r>
            <a:r>
              <a:rPr lang="en-US" dirty="0" smtClean="0"/>
              <a:t> allows treatment as a byte </a:t>
            </a:r>
            <a:r>
              <a:rPr lang="en-US" dirty="0"/>
              <a:t>array</a:t>
            </a:r>
          </a:p>
        </p:txBody>
      </p:sp>
      <p:sp>
        <p:nvSpPr>
          <p:cNvPr id="51206" name="Rectangle 5"/>
          <p:cNvSpPr/>
          <p:nvPr/>
        </p:nvSpPr>
        <p:spPr bwMode="auto">
          <a:xfrm>
            <a:off x="5092700" y="5307013"/>
            <a:ext cx="2857500" cy="965200"/>
          </a:xfrm>
          <a:prstGeom prst="rect">
            <a:avLst/>
          </a:prstGeom>
          <a:noFill/>
          <a:ln w="25400">
            <a:noFill/>
            <a:miter lim="800000"/>
          </a:ln>
        </p:spPr>
        <p:txBody>
          <a:bodyPr lIns="0" tIns="0" rIns="40639" bIns="0"/>
          <a:lstStyle/>
          <a:p>
            <a:pPr marL="40005" eaLnBrk="1" hangingPunct="1">
              <a:tabLst>
                <a:tab pos="785495" algn="l"/>
              </a:tabLst>
            </a:pPr>
            <a:r>
              <a:rPr lang="en-US" sz="1800" dirty="0" err="1">
                <a:solidFill>
                  <a:srgbClr val="000000"/>
                </a:solidFill>
                <a:latin typeface="Calibri" panose="020F0502020204030204" pitchFamily="34" charset="0"/>
                <a:ea typeface="Helvetica" charset="0"/>
                <a:cs typeface="Helvetica" charset="0"/>
                <a:sym typeface="Helvetica" charset="0"/>
              </a:rPr>
              <a:t>Printf</a:t>
            </a:r>
            <a:r>
              <a:rPr lang="en-US" sz="1800" dirty="0">
                <a:solidFill>
                  <a:srgbClr val="000000"/>
                </a:solidFill>
                <a:latin typeface="Calibri" panose="020F0502020204030204" pitchFamily="34" charset="0"/>
                <a:ea typeface="Helvetica" charset="0"/>
                <a:cs typeface="Helvetica" charset="0"/>
                <a:sym typeface="Helvetica" charset="0"/>
              </a:rPr>
              <a:t> directives:</a:t>
            </a:r>
          </a:p>
          <a:p>
            <a:pPr marL="40005" eaLnBrk="1" hangingPunct="1">
              <a:tabLst>
                <a:tab pos="785495" algn="l"/>
              </a:tabLst>
            </a:pPr>
            <a:r>
              <a:rPr lang="en-US" sz="1800" b="0" dirty="0">
                <a:solidFill>
                  <a:srgbClr val="000000"/>
                </a:solidFill>
                <a:latin typeface="Calibri" panose="020F0502020204030204" pitchFamily="34" charset="0"/>
                <a:ea typeface="Monaco" charset="0"/>
                <a:cs typeface="Monaco" charset="0"/>
                <a:sym typeface="Monaco" charset="0"/>
              </a:rPr>
              <a:t>%p</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pointer</a:t>
            </a:r>
            <a:endParaRPr lang="en-US" sz="1800" dirty="0">
              <a:solidFill>
                <a:srgbClr val="000000"/>
              </a:solidFill>
              <a:latin typeface="Calibri" panose="020F0502020204030204" pitchFamily="34" charset="0"/>
              <a:ea typeface="Helvetica" charset="0"/>
              <a:cs typeface="Helvetica" charset="0"/>
              <a:sym typeface="Helvetica" charset="0"/>
            </a:endParaRPr>
          </a:p>
          <a:p>
            <a:pPr marL="40005" eaLnBrk="1" hangingPunct="1">
              <a:tabLst>
                <a:tab pos="785495" algn="l"/>
              </a:tabLst>
            </a:pPr>
            <a:r>
              <a:rPr lang="en-US" sz="1800" b="0" dirty="0">
                <a:solidFill>
                  <a:srgbClr val="000000"/>
                </a:solidFill>
                <a:latin typeface="Calibri" panose="020F0502020204030204" pitchFamily="34" charset="0"/>
                <a:ea typeface="Monaco" charset="0"/>
                <a:cs typeface="Monaco" charset="0"/>
                <a:sym typeface="Monaco" charset="0"/>
              </a:rPr>
              <a:t>%x</a:t>
            </a:r>
            <a:r>
              <a:rPr lang="en-US" sz="1800" dirty="0">
                <a:solidFill>
                  <a:srgbClr val="000000"/>
                </a:solidFill>
                <a:latin typeface="Calibri" panose="020F0502020204030204" pitchFamily="34" charset="0"/>
                <a:ea typeface="Helvetica" charset="0"/>
                <a:cs typeface="Helvetica" charset="0"/>
                <a:sym typeface="Helvetica" charset="0"/>
              </a:rPr>
              <a:t>:	</a:t>
            </a:r>
            <a:r>
              <a:rPr lang="en-US" sz="1800" b="0" dirty="0">
                <a:solidFill>
                  <a:srgbClr val="000000"/>
                </a:solidFill>
                <a:latin typeface="Calibri" panose="020F0502020204030204" pitchFamily="34" charset="0"/>
                <a:ea typeface="Helvetica" charset="0"/>
                <a:cs typeface="Helvetica" charset="0"/>
                <a:sym typeface="Helvetica" charset="0"/>
              </a:rPr>
              <a:t>Print Hexadecimal</a:t>
            </a:r>
          </a:p>
        </p:txBody>
      </p:sp>
      <p:sp>
        <p:nvSpPr>
          <p:cNvPr id="16390" name="Rectangle 6"/>
          <p:cNvSpPr/>
          <p:nvPr/>
        </p:nvSpPr>
        <p:spPr bwMode="auto">
          <a:xfrm>
            <a:off x="1193800" y="2362200"/>
            <a:ext cx="6743700" cy="2641600"/>
          </a:xfrm>
          <a:prstGeom prst="rect">
            <a:avLst/>
          </a:prstGeom>
          <a:solidFill>
            <a:srgbClr val="FFFF99"/>
          </a:solidFill>
          <a:ln w="1270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50800" tIns="50800" bIns="50800"/>
          <a:lstStyle/>
          <a:p>
            <a:pPr eaLnBrk="1" hangingPunct="1">
              <a:defRPr/>
            </a:pPr>
            <a:r>
              <a:rPr lang="en-US" sz="1600" dirty="0" err="1">
                <a:solidFill>
                  <a:srgbClr val="000000"/>
                </a:solidFill>
                <a:latin typeface="Courier New" panose="02070309020205020404"/>
                <a:ea typeface="Monaco" charset="0"/>
                <a:cs typeface="Courier New" panose="02070309020205020404"/>
                <a:sym typeface="Monaco" charset="0"/>
              </a:rPr>
              <a:t>typedef</a:t>
            </a:r>
            <a:r>
              <a:rPr lang="en-US" sz="1600" dirty="0">
                <a:solidFill>
                  <a:srgbClr val="000000"/>
                </a:solidFill>
                <a:latin typeface="Courier New" panose="02070309020205020404"/>
                <a:ea typeface="Monaco" charset="0"/>
                <a:cs typeface="Courier New" panose="02070309020205020404"/>
                <a:sym typeface="Monaco" charset="0"/>
              </a:rPr>
              <a:t> unsigned char *pointer;</a:t>
            </a:r>
          </a:p>
          <a:p>
            <a:pPr eaLnBrk="1" hangingPunct="1">
              <a:defRPr/>
            </a:pPr>
            <a:endParaRPr lang="en-US" sz="1600" dirty="0">
              <a:solidFill>
                <a:srgbClr val="000000"/>
              </a:solidFill>
              <a:latin typeface="Courier New" panose="02070309020205020404"/>
              <a:ea typeface="Monaco" charset="0"/>
              <a:cs typeface="Courier New" panose="02070309020205020404"/>
              <a:sym typeface="Monaco" charset="0"/>
            </a:endParaRP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void </a:t>
            </a:r>
            <a:r>
              <a:rPr lang="en-US" sz="1600" dirty="0" err="1">
                <a:solidFill>
                  <a:srgbClr val="000000"/>
                </a:solidFill>
                <a:latin typeface="Courier New" panose="02070309020205020404"/>
                <a:ea typeface="Monaco" charset="0"/>
                <a:cs typeface="Courier New" panose="02070309020205020404"/>
                <a:sym typeface="Monaco" charset="0"/>
              </a:rPr>
              <a:t>show_bytes</a:t>
            </a:r>
            <a:r>
              <a:rPr lang="en-US" sz="1600" dirty="0">
                <a:solidFill>
                  <a:srgbClr val="000000"/>
                </a:solidFill>
                <a:latin typeface="Courier New" panose="02070309020205020404"/>
                <a:ea typeface="Monaco" charset="0"/>
                <a:cs typeface="Courier New" panose="02070309020205020404"/>
                <a:sym typeface="Monaco" charset="0"/>
              </a:rPr>
              <a:t>(pointer start, </a:t>
            </a:r>
            <a:r>
              <a:rPr lang="en-US" sz="1600" dirty="0" err="1" smtClean="0">
                <a:solidFill>
                  <a:srgbClr val="000000"/>
                </a:solidFill>
                <a:latin typeface="Courier New" panose="02070309020205020404"/>
                <a:ea typeface="Monaco" charset="0"/>
                <a:cs typeface="Courier New" panose="02070309020205020404"/>
                <a:sym typeface="Monaco" charset="0"/>
              </a:rPr>
              <a:t>size_t</a:t>
            </a:r>
            <a:r>
              <a:rPr lang="en-US" sz="1600" dirty="0" smtClean="0">
                <a:solidFill>
                  <a:srgbClr val="000000"/>
                </a:solidFill>
                <a:latin typeface="Courier New" panose="02070309020205020404"/>
                <a:ea typeface="Monaco" charset="0"/>
                <a:cs typeface="Courier New" panose="02070309020205020404"/>
                <a:sym typeface="Monaco" charset="0"/>
              </a:rPr>
              <a:t> </a:t>
            </a:r>
            <a:r>
              <a:rPr lang="en-US" sz="1600" dirty="0" err="1">
                <a:solidFill>
                  <a:srgbClr val="000000"/>
                </a:solidFill>
                <a:latin typeface="Courier New" panose="02070309020205020404"/>
                <a:ea typeface="Monaco" charset="0"/>
                <a:cs typeface="Courier New" panose="02070309020205020404"/>
                <a:sym typeface="Monaco" charset="0"/>
              </a:rPr>
              <a:t>len</a:t>
            </a:r>
            <a:r>
              <a:rPr lang="en-US" sz="1600" dirty="0">
                <a:solidFill>
                  <a:srgbClr val="000000"/>
                </a:solidFill>
                <a:latin typeface="Courier New" panose="02070309020205020404"/>
                <a:ea typeface="Monaco" charset="0"/>
                <a:cs typeface="Courier New" panose="02070309020205020404"/>
                <a:sym typeface="Monaco" charset="0"/>
              </a:rPr>
              <a:t>){</a:t>
            </a: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  </a:t>
            </a:r>
            <a:r>
              <a:rPr lang="en-US" sz="1600" smtClean="0">
                <a:solidFill>
                  <a:srgbClr val="000000"/>
                </a:solidFill>
                <a:latin typeface="Courier New" panose="02070309020205020404"/>
                <a:ea typeface="Monaco" charset="0"/>
                <a:cs typeface="Courier New" panose="02070309020205020404"/>
                <a:sym typeface="Monaco" charset="0"/>
              </a:rPr>
              <a:t>size_t </a:t>
            </a:r>
            <a:r>
              <a:rPr lang="en-US" sz="1600" dirty="0" err="1">
                <a:solidFill>
                  <a:srgbClr val="000000"/>
                </a:solidFill>
                <a:latin typeface="Courier New" panose="02070309020205020404"/>
                <a:ea typeface="Monaco" charset="0"/>
                <a:cs typeface="Courier New" panose="02070309020205020404"/>
                <a:sym typeface="Monaco" charset="0"/>
              </a:rPr>
              <a:t>i</a:t>
            </a:r>
            <a:r>
              <a:rPr lang="en-US" sz="1600" dirty="0">
                <a:solidFill>
                  <a:srgbClr val="000000"/>
                </a:solidFill>
                <a:latin typeface="Courier New" panose="02070309020205020404"/>
                <a:ea typeface="Monaco" charset="0"/>
                <a:cs typeface="Courier New" panose="02070309020205020404"/>
                <a:sym typeface="Monaco" charset="0"/>
              </a:rPr>
              <a:t>;</a:t>
            </a: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  for (</a:t>
            </a:r>
            <a:r>
              <a:rPr lang="en-US" sz="1600" dirty="0" err="1">
                <a:solidFill>
                  <a:srgbClr val="000000"/>
                </a:solidFill>
                <a:latin typeface="Courier New" panose="02070309020205020404"/>
                <a:ea typeface="Monaco" charset="0"/>
                <a:cs typeface="Courier New" panose="02070309020205020404"/>
                <a:sym typeface="Monaco" charset="0"/>
              </a:rPr>
              <a:t>i</a:t>
            </a:r>
            <a:r>
              <a:rPr lang="en-US" sz="1600" dirty="0">
                <a:solidFill>
                  <a:srgbClr val="000000"/>
                </a:solidFill>
                <a:latin typeface="Courier New" panose="02070309020205020404"/>
                <a:ea typeface="Monaco" charset="0"/>
                <a:cs typeface="Courier New" panose="02070309020205020404"/>
                <a:sym typeface="Monaco" charset="0"/>
              </a:rPr>
              <a:t> = 0; </a:t>
            </a:r>
            <a:r>
              <a:rPr lang="en-US" sz="1600" dirty="0" err="1">
                <a:solidFill>
                  <a:srgbClr val="000000"/>
                </a:solidFill>
                <a:latin typeface="Courier New" panose="02070309020205020404"/>
                <a:ea typeface="Monaco" charset="0"/>
                <a:cs typeface="Courier New" panose="02070309020205020404"/>
                <a:sym typeface="Monaco" charset="0"/>
              </a:rPr>
              <a:t>i</a:t>
            </a:r>
            <a:r>
              <a:rPr lang="en-US" sz="1600" dirty="0">
                <a:solidFill>
                  <a:srgbClr val="000000"/>
                </a:solidFill>
                <a:latin typeface="Courier New" panose="02070309020205020404"/>
                <a:ea typeface="Monaco" charset="0"/>
                <a:cs typeface="Courier New" panose="02070309020205020404"/>
                <a:sym typeface="Monaco" charset="0"/>
              </a:rPr>
              <a:t> &lt; </a:t>
            </a:r>
            <a:r>
              <a:rPr lang="en-US" sz="1600" dirty="0" err="1">
                <a:solidFill>
                  <a:srgbClr val="000000"/>
                </a:solidFill>
                <a:latin typeface="Courier New" panose="02070309020205020404"/>
                <a:ea typeface="Monaco" charset="0"/>
                <a:cs typeface="Courier New" panose="02070309020205020404"/>
                <a:sym typeface="Monaco" charset="0"/>
              </a:rPr>
              <a:t>len</a:t>
            </a:r>
            <a:r>
              <a:rPr lang="en-US" sz="1600" dirty="0">
                <a:solidFill>
                  <a:srgbClr val="000000"/>
                </a:solidFill>
                <a:latin typeface="Courier New" panose="02070309020205020404"/>
                <a:ea typeface="Monaco" charset="0"/>
                <a:cs typeface="Courier New" panose="02070309020205020404"/>
                <a:sym typeface="Monaco" charset="0"/>
              </a:rPr>
              <a:t>; </a:t>
            </a:r>
            <a:r>
              <a:rPr lang="en-US" sz="1600" dirty="0" err="1">
                <a:solidFill>
                  <a:srgbClr val="000000"/>
                </a:solidFill>
                <a:latin typeface="Courier New" panose="02070309020205020404"/>
                <a:ea typeface="Monaco" charset="0"/>
                <a:cs typeface="Courier New" panose="02070309020205020404"/>
                <a:sym typeface="Monaco" charset="0"/>
              </a:rPr>
              <a:t>i</a:t>
            </a:r>
            <a:r>
              <a:rPr lang="en-US" sz="1600" dirty="0">
                <a:solidFill>
                  <a:srgbClr val="000000"/>
                </a:solidFill>
                <a:latin typeface="Courier New" panose="02070309020205020404"/>
                <a:ea typeface="Monaco" charset="0"/>
                <a:cs typeface="Courier New" panose="02070309020205020404"/>
                <a:sym typeface="Monaco" charset="0"/>
              </a:rPr>
              <a:t>++)</a:t>
            </a: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    printf</a:t>
            </a:r>
            <a:r>
              <a:rPr lang="en-US" sz="1600" dirty="0" smtClean="0">
                <a:solidFill>
                  <a:srgbClr val="000000"/>
                </a:solidFill>
                <a:latin typeface="Courier New" panose="02070309020205020404"/>
                <a:ea typeface="Monaco" charset="0"/>
                <a:cs typeface="Courier New" panose="02070309020205020404"/>
                <a:sym typeface="Monaco" charset="0"/>
              </a:rPr>
              <a:t>(”%</a:t>
            </a:r>
            <a:r>
              <a:rPr lang="en-US" sz="1600" dirty="0">
                <a:solidFill>
                  <a:srgbClr val="000000"/>
                </a:solidFill>
                <a:latin typeface="Courier New" panose="02070309020205020404"/>
                <a:ea typeface="Monaco" charset="0"/>
                <a:cs typeface="Courier New" panose="02070309020205020404"/>
                <a:sym typeface="Monaco" charset="0"/>
              </a:rPr>
              <a:t>p\t0x%.2x\n",start+i, </a:t>
            </a:r>
            <a:r>
              <a:rPr lang="en-US" sz="1600" dirty="0" err="1">
                <a:solidFill>
                  <a:srgbClr val="000000"/>
                </a:solidFill>
                <a:latin typeface="Courier New" panose="02070309020205020404"/>
                <a:ea typeface="Monaco" charset="0"/>
                <a:cs typeface="Courier New" panose="02070309020205020404"/>
                <a:sym typeface="Monaco" charset="0"/>
              </a:rPr>
              <a:t>start[i</a:t>
            </a:r>
            <a:r>
              <a:rPr lang="en-US" sz="1600" dirty="0">
                <a:solidFill>
                  <a:srgbClr val="000000"/>
                </a:solidFill>
                <a:latin typeface="Courier New" panose="02070309020205020404"/>
                <a:ea typeface="Monaco" charset="0"/>
                <a:cs typeface="Courier New" panose="02070309020205020404"/>
                <a:sym typeface="Monaco" charset="0"/>
              </a:rPr>
              <a:t>]);</a:t>
            </a: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  </a:t>
            </a:r>
            <a:r>
              <a:rPr lang="en-US" sz="1600" dirty="0" err="1">
                <a:solidFill>
                  <a:srgbClr val="000000"/>
                </a:solidFill>
                <a:latin typeface="Courier New" panose="02070309020205020404"/>
                <a:ea typeface="Monaco" charset="0"/>
                <a:cs typeface="Courier New" panose="02070309020205020404"/>
                <a:sym typeface="Monaco" charset="0"/>
              </a:rPr>
              <a:t>printf("\n</a:t>
            </a:r>
            <a:r>
              <a:rPr lang="en-US" sz="1600" dirty="0">
                <a:solidFill>
                  <a:srgbClr val="000000"/>
                </a:solidFill>
                <a:latin typeface="Courier New" panose="02070309020205020404"/>
                <a:ea typeface="Monaco" charset="0"/>
                <a:cs typeface="Courier New" panose="02070309020205020404"/>
                <a:sym typeface="Monaco" charset="0"/>
              </a:rPr>
              <a:t>");</a:t>
            </a:r>
          </a:p>
          <a:p>
            <a:pPr eaLnBrk="1" hangingPunct="1">
              <a:defRPr/>
            </a:pPr>
            <a:r>
              <a:rPr lang="en-US" sz="1600" dirty="0">
                <a:solidFill>
                  <a:srgbClr val="000000"/>
                </a:solidFill>
                <a:latin typeface="Courier New" panose="02070309020205020404"/>
                <a:ea typeface="Monaco" charset="0"/>
                <a:cs typeface="Courier New" panose="02070309020205020404"/>
                <a:sym typeface="Monaco" charset="0"/>
              </a:rPr>
              <a: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type="title"/>
          </p:nvPr>
        </p:nvSpPr>
        <p:spPr/>
        <p:txBody>
          <a:bodyPr/>
          <a:lstStyle/>
          <a:p>
            <a:pPr marL="119380" indent="-119380" eaLnBrk="1" hangingPunct="1"/>
            <a:r>
              <a:rPr lang="en-US">
                <a:latin typeface="Courier New Bold" charset="0"/>
                <a:ea typeface="Courier New Bold" charset="0"/>
                <a:cs typeface="Courier New Bold" charset="0"/>
                <a:sym typeface="Courier New Bold" charset="0"/>
              </a:rPr>
              <a:t>show_bytes</a:t>
            </a:r>
            <a:r>
              <a:rPr lang="en-US"/>
              <a:t> Execution Example</a:t>
            </a:r>
          </a:p>
        </p:txBody>
      </p:sp>
      <p:sp>
        <p:nvSpPr>
          <p:cNvPr id="17412" name="Rectangle 4"/>
          <p:cNvSpPr/>
          <p:nvPr/>
        </p:nvSpPr>
        <p:spPr bwMode="auto">
          <a:xfrm>
            <a:off x="952500" y="1447800"/>
            <a:ext cx="7226300" cy="13716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lstStyle/>
          <a:p>
            <a:pPr marL="40005" eaLnBrk="1" hangingPunct="1">
              <a:spcBef>
                <a:spcPts val="300"/>
              </a:spcBef>
              <a:defRPr/>
            </a:pPr>
            <a:r>
              <a:rPr lang="en-US" sz="2000" b="0" dirty="0" err="1">
                <a:solidFill>
                  <a:srgbClr val="000000"/>
                </a:solidFill>
                <a:latin typeface="Courier New" panose="02070309020205020404"/>
                <a:ea typeface="Monaco" charset="0"/>
                <a:cs typeface="Courier New" panose="02070309020205020404"/>
                <a:sym typeface="Monaco" charset="0"/>
              </a:rPr>
              <a:t>int</a:t>
            </a:r>
            <a:r>
              <a:rPr lang="en-US" sz="2000" b="0" dirty="0">
                <a:solidFill>
                  <a:srgbClr val="000000"/>
                </a:solidFill>
                <a:latin typeface="Courier New" panose="02070309020205020404"/>
                <a:ea typeface="Monaco" charset="0"/>
                <a:cs typeface="Courier New" panose="02070309020205020404"/>
                <a:sym typeface="Monaco" charset="0"/>
              </a:rPr>
              <a:t> a = 15213;</a:t>
            </a:r>
          </a:p>
          <a:p>
            <a:pPr marL="40005" eaLnBrk="1" hangingPunct="1">
              <a:spcBef>
                <a:spcPts val="300"/>
              </a:spcBef>
              <a:defRPr/>
            </a:pPr>
            <a:r>
              <a:rPr lang="en-US" sz="2000" b="0" dirty="0" err="1">
                <a:solidFill>
                  <a:srgbClr val="000000"/>
                </a:solidFill>
                <a:latin typeface="Courier New" panose="02070309020205020404"/>
                <a:ea typeface="Monaco" charset="0"/>
                <a:cs typeface="Courier New" panose="02070309020205020404"/>
                <a:sym typeface="Monaco" charset="0"/>
              </a:rPr>
              <a:t>printf("int</a:t>
            </a:r>
            <a:r>
              <a:rPr lang="en-US" sz="2000" b="0" dirty="0">
                <a:solidFill>
                  <a:srgbClr val="000000"/>
                </a:solidFill>
                <a:latin typeface="Courier New" panose="02070309020205020404"/>
                <a:ea typeface="Monaco" charset="0"/>
                <a:cs typeface="Courier New" panose="02070309020205020404"/>
                <a:sym typeface="Monaco" charset="0"/>
              </a:rPr>
              <a:t> a = 15213;\n");</a:t>
            </a:r>
          </a:p>
          <a:p>
            <a:pPr marL="40005" eaLnBrk="1" hangingPunct="1">
              <a:spcBef>
                <a:spcPts val="300"/>
              </a:spcBef>
              <a:defRPr/>
            </a:pPr>
            <a:r>
              <a:rPr lang="en-US" sz="2000" b="0" dirty="0" err="1">
                <a:solidFill>
                  <a:srgbClr val="000000"/>
                </a:solidFill>
                <a:latin typeface="Courier New" panose="02070309020205020404"/>
                <a:ea typeface="Monaco" charset="0"/>
                <a:cs typeface="Courier New" panose="02070309020205020404"/>
                <a:sym typeface="Monaco" charset="0"/>
              </a:rPr>
              <a:t>show_bytes((pointer</a:t>
            </a:r>
            <a:r>
              <a:rPr lang="en-US" sz="2000" b="0" dirty="0">
                <a:solidFill>
                  <a:srgbClr val="000000"/>
                </a:solidFill>
                <a:latin typeface="Courier New" panose="02070309020205020404"/>
                <a:ea typeface="Monaco" charset="0"/>
                <a:cs typeface="Courier New" panose="02070309020205020404"/>
                <a:sym typeface="Monaco" charset="0"/>
              </a:rPr>
              <a:t>) &amp;a, </a:t>
            </a:r>
            <a:r>
              <a:rPr lang="en-US" sz="2000" b="0" dirty="0" err="1">
                <a:solidFill>
                  <a:srgbClr val="000000"/>
                </a:solidFill>
                <a:latin typeface="Courier New" panose="02070309020205020404"/>
                <a:ea typeface="Monaco" charset="0"/>
                <a:cs typeface="Courier New" panose="02070309020205020404"/>
                <a:sym typeface="Monaco" charset="0"/>
              </a:rPr>
              <a:t>sizeof(int</a:t>
            </a:r>
            <a:r>
              <a:rPr lang="en-US" sz="2000" b="0" dirty="0">
                <a:solidFill>
                  <a:srgbClr val="000000"/>
                </a:solidFill>
                <a:latin typeface="Courier New" panose="02070309020205020404"/>
                <a:ea typeface="Monaco" charset="0"/>
                <a:cs typeface="Courier New" panose="02070309020205020404"/>
                <a:sym typeface="Monaco" charset="0"/>
              </a:rPr>
              <a:t>));</a:t>
            </a:r>
          </a:p>
        </p:txBody>
      </p:sp>
      <p:sp>
        <p:nvSpPr>
          <p:cNvPr id="52230" name="Rectangle 5"/>
          <p:cNvSpPr/>
          <p:nvPr/>
        </p:nvSpPr>
        <p:spPr bwMode="auto">
          <a:xfrm>
            <a:off x="2507119" y="3203575"/>
            <a:ext cx="3239177" cy="369332"/>
          </a:xfrm>
          <a:prstGeom prst="rect">
            <a:avLst/>
          </a:prstGeom>
          <a:noFill/>
          <a:ln w="25400">
            <a:noFill/>
            <a:miter lim="800000"/>
          </a:ln>
        </p:spPr>
        <p:txBody>
          <a:bodyPr wrap="none" lIns="0" tIns="0" rIns="40639" bIns="0">
            <a:spAutoFit/>
          </a:bodyPr>
          <a:lstStyle/>
          <a:p>
            <a:pPr marL="40005" algn="ctr" eaLnBrk="1" hangingPunct="1"/>
            <a:r>
              <a:rPr lang="en-US" dirty="0">
                <a:solidFill>
                  <a:srgbClr val="000000"/>
                </a:solidFill>
                <a:latin typeface="Helvetica" charset="0"/>
                <a:ea typeface="Helvetica" charset="0"/>
                <a:cs typeface="Helvetica" charset="0"/>
                <a:sym typeface="Helvetica" charset="0"/>
              </a:rPr>
              <a:t>Result (</a:t>
            </a:r>
            <a:r>
              <a:rPr lang="en-US" dirty="0" smtClean="0">
                <a:solidFill>
                  <a:srgbClr val="000000"/>
                </a:solidFill>
                <a:latin typeface="Helvetica" charset="0"/>
                <a:ea typeface="Helvetica" charset="0"/>
                <a:cs typeface="Helvetica" charset="0"/>
                <a:sym typeface="Helvetica" charset="0"/>
              </a:rPr>
              <a:t>Linux x86-64)</a:t>
            </a:r>
            <a:r>
              <a:rPr lang="en-US" dirty="0">
                <a:solidFill>
                  <a:srgbClr val="000000"/>
                </a:solidFill>
                <a:latin typeface="Helvetica" charset="0"/>
                <a:ea typeface="Helvetica" charset="0"/>
                <a:cs typeface="Helvetica" charset="0"/>
                <a:sym typeface="Helvetica" charset="0"/>
              </a:rPr>
              <a:t>:</a:t>
            </a:r>
          </a:p>
        </p:txBody>
      </p:sp>
      <p:sp>
        <p:nvSpPr>
          <p:cNvPr id="17414" name="Rectangle 6"/>
          <p:cNvSpPr/>
          <p:nvPr/>
        </p:nvSpPr>
        <p:spPr bwMode="auto">
          <a:xfrm>
            <a:off x="2476500" y="3733800"/>
            <a:ext cx="3340100" cy="2260600"/>
          </a:xfrm>
          <a:prstGeom prst="rect">
            <a:avLst/>
          </a:prstGeom>
          <a:solidFill>
            <a:srgbClr val="E0E0E0"/>
          </a:solidFill>
          <a:ln w="6350" cap="flat">
            <a:solidFill>
              <a:srgbClr val="DBF2DA"/>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lIns="0" tIns="0" rIns="40639" bIns="0"/>
          <a:lstStyle/>
          <a:p>
            <a:pPr marL="40005" eaLnBrk="1" hangingPunct="1">
              <a:spcBef>
                <a:spcPts val="300"/>
              </a:spcBef>
              <a:defRPr/>
            </a:pPr>
            <a:r>
              <a:rPr lang="en-US" sz="2000" b="0" dirty="0" err="1">
                <a:solidFill>
                  <a:srgbClr val="000000"/>
                </a:solidFill>
                <a:latin typeface="Courier New" panose="02070309020205020404"/>
                <a:ea typeface="Monaco" charset="0"/>
                <a:cs typeface="Courier New" panose="02070309020205020404"/>
                <a:sym typeface="Monaco" charset="0"/>
              </a:rPr>
              <a:t>int</a:t>
            </a:r>
            <a:r>
              <a:rPr lang="en-US" sz="2000" b="0" dirty="0">
                <a:solidFill>
                  <a:srgbClr val="000000"/>
                </a:solidFill>
                <a:latin typeface="Courier New" panose="02070309020205020404"/>
                <a:ea typeface="Monaco" charset="0"/>
                <a:cs typeface="Courier New" panose="02070309020205020404"/>
                <a:sym typeface="Monaco" charset="0"/>
              </a:rPr>
              <a:t> a = 15213;</a:t>
            </a:r>
          </a:p>
          <a:p>
            <a:pPr marL="40005" eaLnBrk="1" hangingPunct="1">
              <a:spcBef>
                <a:spcPts val="300"/>
              </a:spcBef>
              <a:defRPr/>
            </a:pPr>
            <a:r>
              <a:rPr lang="en-US" sz="2000" b="0" dirty="0" smtClean="0">
                <a:solidFill>
                  <a:srgbClr val="000000"/>
                </a:solidFill>
                <a:latin typeface="Courier New" panose="02070309020205020404"/>
                <a:ea typeface="Monaco" charset="0"/>
                <a:cs typeface="Courier New" panose="02070309020205020404"/>
                <a:sym typeface="Monaco" charset="0"/>
              </a:rPr>
              <a:t>0x7fffb7f71dbc</a:t>
            </a:r>
            <a:r>
              <a:rPr lang="en-US" sz="2000" b="0" dirty="0">
                <a:solidFill>
                  <a:srgbClr val="000000"/>
                </a:solidFill>
                <a:latin typeface="Courier New" panose="02070309020205020404"/>
                <a:ea typeface="Monaco" charset="0"/>
                <a:cs typeface="Courier New" panose="02070309020205020404"/>
                <a:sym typeface="Monaco" charset="0"/>
              </a:rPr>
              <a:t>	6d</a:t>
            </a:r>
          </a:p>
          <a:p>
            <a:pPr marL="40005" eaLnBrk="1" hangingPunct="1">
              <a:spcBef>
                <a:spcPts val="300"/>
              </a:spcBef>
              <a:defRPr/>
            </a:pPr>
            <a:r>
              <a:rPr lang="en-US" sz="2000" b="0" dirty="0">
                <a:solidFill>
                  <a:srgbClr val="000000"/>
                </a:solidFill>
                <a:latin typeface="Courier New" panose="02070309020205020404"/>
                <a:ea typeface="Monaco" charset="0"/>
                <a:cs typeface="Courier New" panose="02070309020205020404"/>
                <a:sym typeface="Monaco" charset="0"/>
              </a:rPr>
              <a:t>0x7fffb7f71dbd	3b</a:t>
            </a:r>
          </a:p>
          <a:p>
            <a:pPr marL="40005" eaLnBrk="1" hangingPunct="1">
              <a:spcBef>
                <a:spcPts val="300"/>
              </a:spcBef>
              <a:defRPr/>
            </a:pPr>
            <a:r>
              <a:rPr lang="en-US" sz="2000" b="0" dirty="0">
                <a:solidFill>
                  <a:srgbClr val="000000"/>
                </a:solidFill>
                <a:latin typeface="Courier New" panose="02070309020205020404"/>
                <a:ea typeface="Monaco" charset="0"/>
                <a:cs typeface="Courier New" panose="02070309020205020404"/>
                <a:sym typeface="Monaco" charset="0"/>
              </a:rPr>
              <a:t>0x7fffb7f71dbe	00</a:t>
            </a:r>
          </a:p>
          <a:p>
            <a:pPr marL="40005" eaLnBrk="1" hangingPunct="1">
              <a:spcBef>
                <a:spcPts val="300"/>
              </a:spcBef>
              <a:defRPr/>
            </a:pPr>
            <a:r>
              <a:rPr lang="en-US" sz="2000" b="0" dirty="0">
                <a:solidFill>
                  <a:srgbClr val="000000"/>
                </a:solidFill>
                <a:latin typeface="Courier New" panose="02070309020205020404"/>
                <a:ea typeface="Monaco" charset="0"/>
                <a:cs typeface="Courier New" panose="02070309020205020404"/>
                <a:sym typeface="Monaco" charset="0"/>
              </a:rPr>
              <a:t>0x7fffb7f71dbf	</a:t>
            </a:r>
            <a:r>
              <a:rPr lang="en-US" sz="2000" b="0" dirty="0" smtClean="0">
                <a:solidFill>
                  <a:srgbClr val="000000"/>
                </a:solidFill>
                <a:latin typeface="Courier New" panose="02070309020205020404"/>
                <a:ea typeface="Monaco" charset="0"/>
                <a:cs typeface="Courier New" panose="02070309020205020404"/>
                <a:sym typeface="Monaco" charset="0"/>
              </a:rPr>
              <a:t>00</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p:cNvSpPr>
            <a:spLocks noGrp="1" noChangeArrowheads="1"/>
          </p:cNvSpPr>
          <p:nvPr>
            <p:ph type="title"/>
          </p:nvPr>
        </p:nvSpPr>
        <p:spPr/>
        <p:txBody>
          <a:bodyPr/>
          <a:lstStyle/>
          <a:p>
            <a:pPr marL="119380" indent="-119380" eaLnBrk="1" hangingPunct="1"/>
            <a:r>
              <a:rPr lang="en-US" dirty="0"/>
              <a:t>Representing Pointers</a:t>
            </a:r>
          </a:p>
        </p:txBody>
      </p:sp>
      <p:sp>
        <p:nvSpPr>
          <p:cNvPr id="54277" name="Rectangle 4"/>
          <p:cNvSpPr/>
          <p:nvPr/>
        </p:nvSpPr>
        <p:spPr bwMode="auto">
          <a:xfrm>
            <a:off x="152400" y="5643306"/>
            <a:ext cx="8839200" cy="673100"/>
          </a:xfrm>
          <a:prstGeom prst="rect">
            <a:avLst/>
          </a:prstGeom>
          <a:noFill/>
          <a:ln w="25400">
            <a:noFill/>
            <a:miter lim="800000"/>
          </a:ln>
        </p:spPr>
        <p:txBody>
          <a:bodyPr lIns="50800" tIns="50800" bIns="50800"/>
          <a:lstStyle/>
          <a:p>
            <a:pPr eaLnBrk="1" hangingPunct="1"/>
            <a:r>
              <a:rPr lang="en-US" sz="2000" b="0" dirty="0">
                <a:latin typeface="Calibri Bold" charset="0"/>
                <a:ea typeface="Calibri Bold" charset="0"/>
                <a:cs typeface="Calibri Bold" charset="0"/>
                <a:sym typeface="Calibri Bold" charset="0"/>
              </a:rPr>
              <a:t>Different compilers &amp; machines assign different locations to </a:t>
            </a:r>
            <a:r>
              <a:rPr lang="en-US" sz="2000" b="0" dirty="0" smtClean="0">
                <a:latin typeface="Calibri Bold" charset="0"/>
                <a:ea typeface="Calibri Bold" charset="0"/>
                <a:cs typeface="Calibri Bold" charset="0"/>
                <a:sym typeface="Calibri Bold" charset="0"/>
              </a:rPr>
              <a:t>objects</a:t>
            </a:r>
          </a:p>
          <a:p>
            <a:pPr eaLnBrk="1" hangingPunct="1"/>
            <a:endParaRPr lang="en-US" sz="900" b="0" dirty="0" smtClean="0">
              <a:latin typeface="Calibri Bold" charset="0"/>
              <a:ea typeface="Calibri Bold" charset="0"/>
              <a:cs typeface="Calibri Bold" charset="0"/>
              <a:sym typeface="Calibri Bold" charset="0"/>
            </a:endParaRPr>
          </a:p>
          <a:p>
            <a:pPr eaLnBrk="1" hangingPunct="1"/>
            <a:r>
              <a:rPr lang="en-US" sz="2000" b="0" dirty="0" smtClean="0">
                <a:latin typeface="Calibri Bold" charset="0"/>
                <a:ea typeface="Calibri Bold" charset="0"/>
                <a:cs typeface="Calibri Bold" charset="0"/>
                <a:sym typeface="Calibri Bold" charset="0"/>
              </a:rPr>
              <a:t>Even get different results each time run program</a:t>
            </a:r>
            <a:endParaRPr lang="en-US" sz="2000" b="0" dirty="0">
              <a:latin typeface="Calibri Bold" charset="0"/>
              <a:ea typeface="Calibri Bold" charset="0"/>
              <a:cs typeface="Calibri Bold" charset="0"/>
              <a:sym typeface="Calibri Bold" charset="0"/>
            </a:endParaRPr>
          </a:p>
        </p:txBody>
      </p:sp>
      <p:sp>
        <p:nvSpPr>
          <p:cNvPr id="19461" name="Rectangle 5"/>
          <p:cNvSpPr/>
          <p:nvPr/>
        </p:nvSpPr>
        <p:spPr bwMode="auto">
          <a:xfrm>
            <a:off x="412750" y="1365647"/>
            <a:ext cx="2308700" cy="615553"/>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chemeClr val="bg2">
                <a:alpha val="75000"/>
              </a:schemeClr>
            </a:outerShdw>
          </a:effectLst>
        </p:spPr>
        <p:txBody>
          <a:bodyPr wrap="none" lIns="0" tIns="0" rIns="0" bIns="0">
            <a:spAutoFit/>
          </a:bodyPr>
          <a:lstStyle/>
          <a:p>
            <a:pPr eaLnBrk="1" hangingPunct="1">
              <a:defRPr/>
            </a:pPr>
            <a:r>
              <a:rPr lang="en-US" sz="2000" b="0" dirty="0" err="1">
                <a:solidFill>
                  <a:srgbClr val="000000"/>
                </a:solidFill>
                <a:latin typeface="Courier New" panose="02070309020205020404"/>
                <a:ea typeface="Monaco" charset="0"/>
                <a:cs typeface="Courier New" panose="02070309020205020404"/>
                <a:sym typeface="Monaco" charset="0"/>
              </a:rPr>
              <a:t>int</a:t>
            </a:r>
            <a:r>
              <a:rPr lang="en-US" sz="2000" b="0" dirty="0">
                <a:solidFill>
                  <a:srgbClr val="000000"/>
                </a:solidFill>
                <a:latin typeface="Courier New" panose="02070309020205020404"/>
                <a:ea typeface="Monaco" charset="0"/>
                <a:cs typeface="Courier New" panose="02070309020205020404"/>
                <a:sym typeface="Monaco" charset="0"/>
              </a:rPr>
              <a:t> B = -15213;</a:t>
            </a:r>
          </a:p>
          <a:p>
            <a:pPr eaLnBrk="1" hangingPunct="1">
              <a:defRPr/>
            </a:pPr>
            <a:r>
              <a:rPr lang="en-US" sz="2000" b="0" dirty="0" err="1">
                <a:solidFill>
                  <a:srgbClr val="000000"/>
                </a:solidFill>
                <a:latin typeface="Courier New" panose="02070309020205020404"/>
                <a:ea typeface="Monaco" charset="0"/>
                <a:cs typeface="Courier New" panose="02070309020205020404"/>
                <a:sym typeface="Monaco" charset="0"/>
              </a:rPr>
              <a:t>int</a:t>
            </a:r>
            <a:r>
              <a:rPr lang="en-US" sz="2000" b="0" dirty="0">
                <a:solidFill>
                  <a:srgbClr val="000000"/>
                </a:solidFill>
                <a:latin typeface="Courier New" panose="02070309020205020404"/>
                <a:ea typeface="Monaco" charset="0"/>
                <a:cs typeface="Courier New" panose="02070309020205020404"/>
                <a:sym typeface="Monaco" charset="0"/>
              </a:rPr>
              <a:t> *P = &amp;B;</a:t>
            </a:r>
          </a:p>
        </p:txBody>
      </p:sp>
      <p:sp>
        <p:nvSpPr>
          <p:cNvPr id="54279" name="Rectangle 6"/>
          <p:cNvSpPr/>
          <p:nvPr/>
        </p:nvSpPr>
        <p:spPr bwMode="auto">
          <a:xfrm>
            <a:off x="5784850" y="2133600"/>
            <a:ext cx="865188" cy="381000"/>
          </a:xfrm>
          <a:prstGeom prst="rect">
            <a:avLst/>
          </a:prstGeom>
          <a:noFill/>
          <a:ln w="25400">
            <a:noFill/>
            <a:miter lim="800000"/>
          </a:ln>
        </p:spPr>
        <p:txBody>
          <a:bodyPr wrap="none" lIns="50800" tIns="50800" bIns="50800">
            <a:spAutoFit/>
          </a:bodyPr>
          <a:lstStyle/>
          <a:p>
            <a:pPr eaLnBrk="1" hangingPunct="1"/>
            <a:r>
              <a:rPr lang="en-US" sz="1800">
                <a:solidFill>
                  <a:srgbClr val="000066"/>
                </a:solidFill>
                <a:latin typeface="Helvetica" charset="0"/>
                <a:ea typeface="Helvetica" charset="0"/>
                <a:cs typeface="Helvetica" charset="0"/>
                <a:sym typeface="Helvetica" charset="0"/>
              </a:rPr>
              <a:t>x86-64</a:t>
            </a:r>
          </a:p>
        </p:txBody>
      </p:sp>
      <p:sp>
        <p:nvSpPr>
          <p:cNvPr id="54280" name="Rectangle 7"/>
          <p:cNvSpPr/>
          <p:nvPr/>
        </p:nvSpPr>
        <p:spPr bwMode="auto">
          <a:xfrm>
            <a:off x="3581400" y="2133600"/>
            <a:ext cx="585788" cy="381000"/>
          </a:xfrm>
          <a:prstGeom prst="rect">
            <a:avLst/>
          </a:prstGeom>
          <a:noFill/>
          <a:ln w="25400">
            <a:noFill/>
            <a:miter lim="800000"/>
          </a:ln>
        </p:spPr>
        <p:txBody>
          <a:bodyPr wrap="none" lIns="50800" tIns="50800" bIns="50800">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sp>
        <p:nvSpPr>
          <p:cNvPr id="54281" name="Rectangle 8"/>
          <p:cNvSpPr/>
          <p:nvPr/>
        </p:nvSpPr>
        <p:spPr bwMode="auto">
          <a:xfrm>
            <a:off x="4733925" y="2133600"/>
            <a:ext cx="636588" cy="381000"/>
          </a:xfrm>
          <a:prstGeom prst="rect">
            <a:avLst/>
          </a:prstGeom>
          <a:noFill/>
          <a:ln w="25400">
            <a:noFill/>
            <a:miter lim="800000"/>
          </a:ln>
        </p:spPr>
        <p:txBody>
          <a:bodyPr wrap="none" lIns="50800" tIns="50800" bIns="50800">
            <a:spAutoFit/>
          </a:bodyPr>
          <a:lstStyle/>
          <a:p>
            <a:pPr algn="ctr" eaLnBrk="1" hangingPunct="1"/>
            <a:r>
              <a:rPr lang="en-US" sz="1800">
                <a:solidFill>
                  <a:srgbClr val="000066"/>
                </a:solidFill>
                <a:latin typeface="Helvetica" charset="0"/>
                <a:ea typeface="Helvetica" charset="0"/>
                <a:cs typeface="Helvetica" charset="0"/>
                <a:sym typeface="Helvetica" charset="0"/>
              </a:rPr>
              <a:t>IA32</a:t>
            </a:r>
          </a:p>
        </p:txBody>
      </p:sp>
      <p:graphicFrame>
        <p:nvGraphicFramePr>
          <p:cNvPr id="19465" name="Group 9"/>
          <p:cNvGraphicFramePr>
            <a:graphicFrameLocks noGrp="1"/>
          </p:cNvGraphicFramePr>
          <p:nvPr/>
        </p:nvGraphicFramePr>
        <p:xfrm>
          <a:off x="35909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a:ln>
                            <a:noFill/>
                          </a:ln>
                          <a:solidFill>
                            <a:srgbClr val="000080"/>
                          </a:solidFill>
                          <a:effectLst/>
                          <a:latin typeface="Courier New" panose="02070309020205020404"/>
                          <a:ea typeface="Monaco" charset="0"/>
                          <a:cs typeface="Courier New" panose="02070309020205020404"/>
                          <a:sym typeface="Monaco" charset="0"/>
                        </a:rPr>
                        <a:t>EF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a:ln>
                            <a:noFill/>
                          </a:ln>
                          <a:solidFill>
                            <a:srgbClr val="000080"/>
                          </a:solidFill>
                          <a:effectLst/>
                          <a:latin typeface="Courier New" panose="02070309020205020404"/>
                          <a:ea typeface="Monaco" charset="0"/>
                          <a:cs typeface="Courier New" panose="02070309020205020404"/>
                          <a:sym typeface="Monaco" charset="0"/>
                        </a:rPr>
                        <a:t>FF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a:ln>
                            <a:noFill/>
                          </a:ln>
                          <a:solidFill>
                            <a:srgbClr val="000080"/>
                          </a:solidFill>
                          <a:effectLst/>
                          <a:latin typeface="Courier New" panose="02070309020205020404"/>
                          <a:ea typeface="Monaco" charset="0"/>
                          <a:cs typeface="Courier New" panose="02070309020205020404"/>
                          <a:sym typeface="Monaco" charset="0"/>
                        </a:rPr>
                        <a:t>FB</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2C</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CAF4E9"/>
                    </a:solidFill>
                  </a:tcPr>
                </a:tc>
                <a:extLst>
                  <a:ext uri="{0D108BD9-81ED-4DB2-BD59-A6C34878D82A}">
                    <a16:rowId xmlns:a16="http://schemas.microsoft.com/office/drawing/2014/main" val="10003"/>
                  </a:ext>
                </a:extLst>
              </a:tr>
            </a:tbl>
          </a:graphicData>
        </a:graphic>
      </p:graphicFrame>
      <p:graphicFrame>
        <p:nvGraphicFramePr>
          <p:cNvPr id="19483" name="Group 27"/>
          <p:cNvGraphicFramePr>
            <a:graphicFrameLocks noGrp="1"/>
          </p:cNvGraphicFramePr>
          <p:nvPr/>
        </p:nvGraphicFramePr>
        <p:xfrm>
          <a:off x="4746625" y="2527300"/>
          <a:ext cx="635000" cy="1524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AC</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28</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F5</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F</a:t>
                      </a: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F</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CCFE"/>
                    </a:solidFill>
                  </a:tcPr>
                </a:tc>
                <a:extLst>
                  <a:ext uri="{0D108BD9-81ED-4DB2-BD59-A6C34878D82A}">
                    <a16:rowId xmlns:a16="http://schemas.microsoft.com/office/drawing/2014/main" val="10003"/>
                  </a:ext>
                </a:extLst>
              </a:tr>
            </a:tbl>
          </a:graphicData>
        </a:graphic>
      </p:graphicFrame>
      <p:graphicFrame>
        <p:nvGraphicFramePr>
          <p:cNvPr id="19501" name="Group 45"/>
          <p:cNvGraphicFramePr>
            <a:graphicFrameLocks noGrp="1"/>
          </p:cNvGraphicFramePr>
          <p:nvPr/>
        </p:nvGraphicFramePr>
        <p:xfrm>
          <a:off x="5902325" y="2527300"/>
          <a:ext cx="635000" cy="3048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3C</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1B</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FE</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82</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FD</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a:ln>
                            <a:noFill/>
                          </a:ln>
                          <a:solidFill>
                            <a:srgbClr val="000080"/>
                          </a:solidFill>
                          <a:effectLst/>
                          <a:latin typeface="Courier New" panose="02070309020205020404"/>
                          <a:ea typeface="Monaco" charset="0"/>
                          <a:cs typeface="Courier New" panose="02070309020205020404"/>
                          <a:sym typeface="Monaco" charset="0"/>
                        </a:rPr>
                        <a:t>7F</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a:ln>
                            <a:noFill/>
                          </a:ln>
                          <a:solidFill>
                            <a:srgbClr val="000080"/>
                          </a:solidFill>
                          <a:effectLst/>
                          <a:latin typeface="Courier New" panose="02070309020205020404"/>
                          <a:ea typeface="Monaco" charset="0"/>
                          <a:cs typeface="Courier New" panose="02070309020205020404"/>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p:nvPr/>
        </p:nvSpPr>
        <p:spPr bwMode="auto">
          <a:xfrm>
            <a:off x="4991100" y="1206500"/>
            <a:ext cx="39116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lstStyle/>
          <a:p>
            <a:pPr marL="398780" indent="-386080" algn="ctr" eaLnBrk="1" hangingPunct="1">
              <a:lnSpc>
                <a:spcPct val="95000"/>
              </a:lnSpc>
              <a:spcBef>
                <a:spcPts val="1150"/>
              </a:spcBef>
              <a:defRPr/>
            </a:pPr>
            <a:r>
              <a:rPr lang="en-US" sz="2000" b="0" dirty="0">
                <a:solidFill>
                  <a:srgbClr val="000000"/>
                </a:solidFill>
                <a:effectLst>
                  <a:outerShdw blurRad="38100" dist="38100" dir="2700000" algn="tl">
                    <a:srgbClr val="DDDDDD"/>
                  </a:outerShdw>
                </a:effectLst>
                <a:latin typeface="Courier New" panose="02070309020205020404"/>
                <a:ea typeface="Monaco" charset="0"/>
                <a:cs typeface="Courier New" panose="02070309020205020404"/>
                <a:sym typeface="Monaco" charset="0"/>
              </a:rPr>
              <a:t>char S[6] = "</a:t>
            </a:r>
            <a:r>
              <a:rPr lang="en-US" sz="2000" b="0" dirty="0" smtClean="0">
                <a:solidFill>
                  <a:srgbClr val="000000"/>
                </a:solidFill>
                <a:effectLst>
                  <a:outerShdw blurRad="38100" dist="38100" dir="2700000" algn="tl">
                    <a:srgbClr val="DDDDDD"/>
                  </a:outerShdw>
                </a:effectLst>
                <a:latin typeface="Courier New" panose="02070309020205020404"/>
                <a:ea typeface="Monaco" charset="0"/>
                <a:cs typeface="Courier New" panose="02070309020205020404"/>
                <a:sym typeface="Monaco" charset="0"/>
              </a:rPr>
              <a:t>18213</a:t>
            </a:r>
            <a:r>
              <a:rPr lang="en-US" sz="2000" b="0" dirty="0">
                <a:solidFill>
                  <a:srgbClr val="000000"/>
                </a:solidFill>
                <a:effectLst>
                  <a:outerShdw blurRad="38100" dist="38100" dir="2700000" algn="tl">
                    <a:srgbClr val="DDDDDD"/>
                  </a:outerShdw>
                </a:effectLst>
                <a:latin typeface="Courier New" panose="02070309020205020404"/>
                <a:ea typeface="Monaco" charset="0"/>
                <a:cs typeface="Courier New" panose="02070309020205020404"/>
                <a:sym typeface="Monaco" charset="0"/>
              </a:rPr>
              <a:t>";</a:t>
            </a:r>
          </a:p>
        </p:txBody>
      </p:sp>
      <p:sp>
        <p:nvSpPr>
          <p:cNvPr id="17" name="Rectangle 3"/>
          <p:cNvSpPr>
            <a:spLocks noGrp="1" noChangeArrowheads="1"/>
          </p:cNvSpPr>
          <p:nvPr>
            <p:ph type="title"/>
          </p:nvPr>
        </p:nvSpPr>
        <p:spPr/>
        <p:txBody>
          <a:bodyPr/>
          <a:lstStyle/>
          <a:p>
            <a:pPr marL="119380" indent="-119380" eaLnBrk="1" hangingPunct="1"/>
            <a:r>
              <a:rPr lang="en-US" dirty="0"/>
              <a:t>Representing</a:t>
            </a:r>
            <a:r>
              <a:rPr lang="en-US" dirty="0" smtClean="0"/>
              <a:t> Strings</a:t>
            </a:r>
            <a:endParaRPr lang="en-US" dirty="0"/>
          </a:p>
        </p:txBody>
      </p:sp>
      <p:sp>
        <p:nvSpPr>
          <p:cNvPr id="55301" name="Rectangle 4"/>
          <p:cNvSpPr>
            <a:spLocks noGrp="1" noChangeArrowheads="1"/>
          </p:cNvSpPr>
          <p:nvPr>
            <p:ph idx="1"/>
          </p:nvPr>
        </p:nvSpPr>
        <p:spPr>
          <a:xfrm>
            <a:off x="396875" y="1428750"/>
            <a:ext cx="7896225" cy="4972050"/>
          </a:xfrm>
        </p:spPr>
        <p:txBody>
          <a:bodyPr/>
          <a:lstStyle/>
          <a:p>
            <a:pPr eaLnBrk="1" hangingPunct="1"/>
            <a:r>
              <a:rPr lang="en-US" dirty="0"/>
              <a:t>Strings in C</a:t>
            </a:r>
          </a:p>
          <a:p>
            <a:pPr marL="552450" lvl="1" eaLnBrk="1" hangingPunct="1"/>
            <a:r>
              <a:rPr lang="en-US" dirty="0"/>
              <a:t>Represented by array of characters</a:t>
            </a:r>
          </a:p>
          <a:p>
            <a:pPr marL="552450" lvl="1" eaLnBrk="1" hangingPunct="1"/>
            <a:r>
              <a:rPr lang="en-US" dirty="0"/>
              <a:t>Each character encoded in ASCII format</a:t>
            </a:r>
          </a:p>
          <a:p>
            <a:pPr marL="838200" lvl="2" eaLnBrk="1" hangingPunct="1"/>
            <a:r>
              <a:rPr lang="en-US" dirty="0"/>
              <a:t>Standard 7-bit encoding of character set</a:t>
            </a:r>
          </a:p>
          <a:p>
            <a:pPr marL="838200" lvl="2" eaLnBrk="1" hangingPunct="1"/>
            <a:r>
              <a:rPr lang="en-US" dirty="0"/>
              <a:t>Character “0” has code 0x30</a:t>
            </a:r>
          </a:p>
          <a:p>
            <a:pPr marL="1181100" lvl="3" eaLnBrk="1" hangingPunct="1"/>
            <a:r>
              <a:rPr lang="en-US" dirty="0"/>
              <a:t>Digit </a:t>
            </a:r>
            <a:r>
              <a:rPr lang="en-US" i="1" dirty="0" err="1">
                <a:latin typeface="Calibri Italic" charset="0"/>
                <a:ea typeface="Calibri Italic" charset="0"/>
                <a:cs typeface="Calibri Italic" charset="0"/>
                <a:sym typeface="Calibri Italic" charset="0"/>
              </a:rPr>
              <a:t>i</a:t>
            </a:r>
            <a:r>
              <a:rPr lang="en-US" dirty="0"/>
              <a:t>  has code 0x30+</a:t>
            </a:r>
            <a:r>
              <a:rPr lang="en-US" i="1" dirty="0">
                <a:latin typeface="Calibri Italic" charset="0"/>
                <a:ea typeface="Calibri Italic" charset="0"/>
                <a:cs typeface="Calibri Italic" charset="0"/>
                <a:sym typeface="Calibri Italic" charset="0"/>
              </a:rPr>
              <a:t>i</a:t>
            </a:r>
            <a:endParaRPr lang="en-US" i="1" dirty="0"/>
          </a:p>
          <a:p>
            <a:pPr marL="552450" lvl="1" eaLnBrk="1" hangingPunct="1"/>
            <a:r>
              <a:rPr lang="en-US" dirty="0"/>
              <a:t>String should be null-terminated</a:t>
            </a:r>
          </a:p>
          <a:p>
            <a:pPr marL="838200" lvl="2" eaLnBrk="1" hangingPunct="1"/>
            <a:r>
              <a:rPr lang="en-US" dirty="0"/>
              <a:t>Final character = 0</a:t>
            </a:r>
          </a:p>
          <a:p>
            <a:pPr eaLnBrk="1" hangingPunct="1"/>
            <a:r>
              <a:rPr lang="en-US" dirty="0"/>
              <a:t>Compatibility</a:t>
            </a:r>
          </a:p>
          <a:p>
            <a:pPr marL="552450" lvl="1" eaLnBrk="1" hangingPunct="1"/>
            <a:r>
              <a:rPr lang="en-US" dirty="0"/>
              <a:t>Byte ordering not an issue</a:t>
            </a:r>
          </a:p>
        </p:txBody>
      </p:sp>
      <p:sp>
        <p:nvSpPr>
          <p:cNvPr id="55302" name="Rectangle 5"/>
          <p:cNvSpPr/>
          <p:nvPr/>
        </p:nvSpPr>
        <p:spPr bwMode="auto">
          <a:xfrm>
            <a:off x="6254813" y="2246313"/>
            <a:ext cx="631217" cy="379591"/>
          </a:xfrm>
          <a:prstGeom prst="rect">
            <a:avLst/>
          </a:prstGeom>
          <a:noFill/>
          <a:ln w="25400">
            <a:noFill/>
            <a:miter lim="800000"/>
          </a:ln>
        </p:spPr>
        <p:txBody>
          <a:bodyPr wrap="none" lIns="50800" tIns="50800" bIns="50800">
            <a:spAutoFit/>
          </a:bodyPr>
          <a:lstStyle/>
          <a:p>
            <a:pPr algn="ctr" eaLnBrk="1" hangingPunct="1"/>
            <a:r>
              <a:rPr lang="en-US" sz="1800" dirty="0" smtClean="0">
                <a:solidFill>
                  <a:srgbClr val="000066"/>
                </a:solidFill>
                <a:latin typeface="Helvetica" charset="0"/>
                <a:ea typeface="Helvetica" charset="0"/>
                <a:cs typeface="Helvetica" charset="0"/>
                <a:sym typeface="Helvetica" charset="0"/>
              </a:rPr>
              <a:t>IA32</a:t>
            </a:r>
            <a:endParaRPr lang="en-US" sz="1800" dirty="0">
              <a:solidFill>
                <a:srgbClr val="000066"/>
              </a:solidFill>
              <a:latin typeface="Helvetica" charset="0"/>
              <a:ea typeface="Helvetica" charset="0"/>
              <a:cs typeface="Helvetica" charset="0"/>
              <a:sym typeface="Helvetica" charset="0"/>
            </a:endParaRPr>
          </a:p>
        </p:txBody>
      </p:sp>
      <p:sp>
        <p:nvSpPr>
          <p:cNvPr id="55303" name="Rectangle 6"/>
          <p:cNvSpPr/>
          <p:nvPr/>
        </p:nvSpPr>
        <p:spPr bwMode="auto">
          <a:xfrm>
            <a:off x="7894637" y="2246313"/>
            <a:ext cx="585788" cy="381000"/>
          </a:xfrm>
          <a:prstGeom prst="rect">
            <a:avLst/>
          </a:prstGeom>
          <a:noFill/>
          <a:ln w="25400">
            <a:noFill/>
            <a:miter lim="800000"/>
          </a:ln>
        </p:spPr>
        <p:txBody>
          <a:bodyPr wrap="none" lIns="50800" tIns="50800" bIns="50800">
            <a:spAutoFit/>
          </a:bodyPr>
          <a:lstStyle/>
          <a:p>
            <a:pPr algn="ctr" eaLnBrk="1" hangingPunct="1"/>
            <a:r>
              <a:rPr lang="en-US" sz="1800">
                <a:solidFill>
                  <a:srgbClr val="000066"/>
                </a:solidFill>
                <a:latin typeface="Helvetica" charset="0"/>
                <a:ea typeface="Helvetica" charset="0"/>
                <a:cs typeface="Helvetica" charset="0"/>
                <a:sym typeface="Helvetica" charset="0"/>
              </a:rPr>
              <a:t>Sun</a:t>
            </a:r>
          </a:p>
        </p:txBody>
      </p:sp>
      <p:grpSp>
        <p:nvGrpSpPr>
          <p:cNvPr id="2" name="Group 7"/>
          <p:cNvGrpSpPr/>
          <p:nvPr/>
        </p:nvGrpSpPr>
        <p:grpSpPr bwMode="auto">
          <a:xfrm>
            <a:off x="6935787" y="2832100"/>
            <a:ext cx="914400" cy="1906588"/>
            <a:chOff x="0" y="0"/>
            <a:chExt cx="576" cy="1201"/>
          </a:xfrm>
        </p:grpSpPr>
        <p:sp>
          <p:nvSpPr>
            <p:cNvPr id="55337" name="Line 8"/>
            <p:cNvSpPr>
              <a:spLocks noChangeShapeType="1"/>
            </p:cNvSpPr>
            <p:nvPr/>
          </p:nvSpPr>
          <p:spPr bwMode="auto">
            <a:xfrm>
              <a:off x="0" y="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sp>
          <p:nvSpPr>
            <p:cNvPr id="55338" name="Line 9"/>
            <p:cNvSpPr>
              <a:spLocks noChangeShapeType="1"/>
            </p:cNvSpPr>
            <p:nvPr/>
          </p:nvSpPr>
          <p:spPr bwMode="auto">
            <a:xfrm>
              <a:off x="0" y="24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sp>
          <p:nvSpPr>
            <p:cNvPr id="55339" name="Line 10"/>
            <p:cNvSpPr>
              <a:spLocks noChangeShapeType="1"/>
            </p:cNvSpPr>
            <p:nvPr/>
          </p:nvSpPr>
          <p:spPr bwMode="auto">
            <a:xfrm>
              <a:off x="0" y="48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sp>
          <p:nvSpPr>
            <p:cNvPr id="55340" name="Line 11"/>
            <p:cNvSpPr>
              <a:spLocks noChangeShapeType="1"/>
            </p:cNvSpPr>
            <p:nvPr/>
          </p:nvSpPr>
          <p:spPr bwMode="auto">
            <a:xfrm>
              <a:off x="0" y="72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sp>
          <p:nvSpPr>
            <p:cNvPr id="55341" name="Line 12"/>
            <p:cNvSpPr>
              <a:spLocks noChangeShapeType="1"/>
            </p:cNvSpPr>
            <p:nvPr/>
          </p:nvSpPr>
          <p:spPr bwMode="auto">
            <a:xfrm>
              <a:off x="0" y="96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sp>
          <p:nvSpPr>
            <p:cNvPr id="55342" name="Line 13"/>
            <p:cNvSpPr>
              <a:spLocks noChangeShapeType="1"/>
            </p:cNvSpPr>
            <p:nvPr/>
          </p:nvSpPr>
          <p:spPr bwMode="auto">
            <a:xfrm>
              <a:off x="0" y="1200"/>
              <a:ext cx="576" cy="1"/>
            </a:xfrm>
            <a:prstGeom prst="line">
              <a:avLst/>
            </a:prstGeom>
            <a:noFill/>
            <a:ln w="25400">
              <a:solidFill>
                <a:srgbClr val="000066"/>
              </a:solidFill>
              <a:round/>
              <a:headEnd type="triangle" w="med" len="med"/>
              <a:tailEnd type="triangle" w="med" len="med"/>
            </a:ln>
          </p:spPr>
          <p:txBody>
            <a:bodyPr lIns="0" tIns="0" rIns="0" bIns="0"/>
            <a:lstStyle/>
            <a:p>
              <a:pPr algn="ctr" eaLnBrk="1" hangingPunct="1"/>
              <a:endParaRPr lang="en-US" sz="4200" smtClean="0">
                <a:solidFill>
                  <a:srgbClr val="000000"/>
                </a:solidFill>
                <a:latin typeface="Courier New" panose="02070309020205020404"/>
                <a:ea typeface="ヒラギノ角ゴ ProN W3" charset="-128"/>
                <a:cs typeface="Courier New" panose="02070309020205020404"/>
                <a:sym typeface="Gill Sans" charset="0"/>
              </a:endParaRPr>
            </a:p>
          </p:txBody>
        </p:sp>
      </p:grpSp>
      <p:graphicFrame>
        <p:nvGraphicFramePr>
          <p:cNvPr id="20494" name="Group 14"/>
          <p:cNvGraphicFramePr>
            <a:graphicFrameLocks noGrp="1"/>
          </p:cNvGraphicFramePr>
          <p:nvPr/>
        </p:nvGraphicFramePr>
        <p:xfrm>
          <a:off x="62912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32</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31</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20520" name="Group 40"/>
          <p:cNvGraphicFramePr>
            <a:graphicFrameLocks noGrp="1"/>
          </p:cNvGraphicFramePr>
          <p:nvPr/>
        </p:nvGraphicFramePr>
        <p:xfrm>
          <a:off x="7866062" y="2667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32</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smtClean="0">
                          <a:ln>
                            <a:noFill/>
                          </a:ln>
                          <a:solidFill>
                            <a:srgbClr val="000080"/>
                          </a:solidFill>
                          <a:effectLst/>
                          <a:latin typeface="Courier New" panose="02070309020205020404"/>
                          <a:ea typeface="Monaco" charset="0"/>
                          <a:cs typeface="Courier New" panose="02070309020205020404"/>
                          <a:sym typeface="Monaco" charset="0"/>
                        </a:rPr>
                        <a:t>31</a:t>
                      </a:r>
                      <a:endPar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endParaRP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panose="05020102010507070707" pitchFamily="18" charset="2"/>
                        <a:buNone/>
                        <a:tabLst>
                          <a:tab pos="914400" algn="l"/>
                        </a:tabLst>
                      </a:pPr>
                      <a:r>
                        <a:rPr kumimoji="0" lang="en-US" sz="1800" b="1" i="0" u="none" strike="noStrike" cap="none" normalizeH="0" baseline="0" dirty="0">
                          <a:ln>
                            <a:noFill/>
                          </a:ln>
                          <a:solidFill>
                            <a:srgbClr val="000080"/>
                          </a:solidFill>
                          <a:effectLst/>
                          <a:latin typeface="Courier New" panose="02070309020205020404"/>
                          <a:ea typeface="Monaco" charset="0"/>
                          <a:cs typeface="Courier New" panose="02070309020205020404"/>
                          <a:sym typeface="Monaco" charset="0"/>
                        </a:rPr>
                        <a:t>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1"/>
          <p:cNvSpPr/>
          <p:nvPr/>
        </p:nvSpPr>
        <p:spPr bwMode="auto">
          <a:xfrm>
            <a:off x="495300" y="3048000"/>
            <a:ext cx="8166100" cy="1193800"/>
          </a:xfrm>
          <a:prstGeom prst="rect">
            <a:avLst/>
          </a:prstGeom>
          <a:solidFill>
            <a:schemeClr val="bg2">
              <a:lumMod val="20000"/>
              <a:lumOff val="80000"/>
            </a:schemeClr>
          </a:solidFill>
          <a:ln w="19050">
            <a:noFill/>
            <a:miter lim="800000"/>
          </a:ln>
        </p:spPr>
        <p:txBody>
          <a:bodyPr lIns="50800" tIns="50800" rIns="45720" bIns="50800"/>
          <a:lstStyle/>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a:t>
            </a:r>
            <a:r>
              <a:rPr lang="en-US" sz="1800">
                <a:solidFill>
                  <a:srgbClr val="800000"/>
                </a:solidFill>
                <a:latin typeface="Helvetica" charset="0"/>
                <a:ea typeface="Helvetica" charset="0"/>
                <a:cs typeface="Helvetica" charset="0"/>
                <a:sym typeface="Helvetica" charset="0"/>
              </a:rPr>
              <a:t>Address	Instruction Code	Assembly Rendition</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8048365:	5b                   	pop    %ebx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8048366:	81 c3 ab 12 00 00    	add    $0x12ab,%ebx</a:t>
            </a:r>
          </a:p>
          <a:p>
            <a:pPr eaLnBrk="1" hangingPunct="1">
              <a:tabLst>
                <a:tab pos="1651000" algn="l"/>
                <a:tab pos="4737100" algn="l"/>
                <a:tab pos="5486400" algn="l"/>
              </a:tabLst>
            </a:pPr>
            <a:r>
              <a:rPr lang="en-US" sz="1800" b="0">
                <a:solidFill>
                  <a:srgbClr val="000066"/>
                </a:solidFill>
                <a:latin typeface="Courier New Bold" charset="0"/>
                <a:ea typeface="Courier New Bold" charset="0"/>
                <a:cs typeface="Courier New Bold" charset="0"/>
                <a:sym typeface="Courier New Bold" charset="0"/>
              </a:rPr>
              <a:t> 804836c:	83 bb 28 00 00 00 00 	cmpl   $0x0,0x28(%ebx)</a:t>
            </a:r>
          </a:p>
        </p:txBody>
      </p:sp>
      <p:sp>
        <p:nvSpPr>
          <p:cNvPr id="50181" name="Rectangle 4"/>
          <p:cNvSpPr>
            <a:spLocks noGrp="1" noChangeArrowheads="1"/>
          </p:cNvSpPr>
          <p:nvPr>
            <p:ph type="title"/>
          </p:nvPr>
        </p:nvSpPr>
        <p:spPr/>
        <p:txBody>
          <a:bodyPr/>
          <a:lstStyle/>
          <a:p>
            <a:pPr marL="119380" indent="-119380" eaLnBrk="1" hangingPunct="1"/>
            <a:r>
              <a:rPr lang="en-US"/>
              <a:t>Reading Byte-Reversed Listings</a:t>
            </a:r>
          </a:p>
        </p:txBody>
      </p:sp>
      <p:sp>
        <p:nvSpPr>
          <p:cNvPr id="15365" name="Rectangle 5"/>
          <p:cNvSpPr>
            <a:spLocks noGrp="1" noChangeArrowheads="1"/>
          </p:cNvSpPr>
          <p:nvPr>
            <p:ph idx="1"/>
          </p:nvPr>
        </p:nvSpPr>
        <p:spPr/>
        <p:txBody>
          <a:bodyPr/>
          <a:lstStyle/>
          <a:p>
            <a:pPr eaLnBrk="1" hangingPunct="1">
              <a:tabLst>
                <a:tab pos="5981700" algn="r"/>
              </a:tabLst>
            </a:pPr>
            <a:r>
              <a:rPr lang="en-US" dirty="0"/>
              <a:t>Disassembly</a:t>
            </a:r>
          </a:p>
          <a:p>
            <a:pPr marL="552450" lvl="1" eaLnBrk="1" hangingPunct="1">
              <a:tabLst>
                <a:tab pos="5981700" algn="r"/>
              </a:tabLst>
            </a:pPr>
            <a:r>
              <a:rPr lang="en-US" dirty="0"/>
              <a:t>Text representation of binary machine code</a:t>
            </a:r>
          </a:p>
          <a:p>
            <a:pPr marL="552450" lvl="1" eaLnBrk="1" hangingPunct="1">
              <a:tabLst>
                <a:tab pos="5981700" algn="r"/>
              </a:tabLst>
            </a:pPr>
            <a:r>
              <a:rPr lang="en-US" dirty="0"/>
              <a:t>Generated by program that reads the machine code</a:t>
            </a:r>
          </a:p>
          <a:p>
            <a:pPr eaLnBrk="1" hangingPunct="1">
              <a:tabLst>
                <a:tab pos="5981700" algn="r"/>
              </a:tabLst>
            </a:pPr>
            <a:r>
              <a:rPr lang="en-US" dirty="0"/>
              <a:t>Example Fragment</a:t>
            </a:r>
          </a:p>
          <a:p>
            <a:pPr eaLnBrk="1" hangingPunct="1">
              <a:spcBef>
                <a:spcPts val="11100"/>
              </a:spcBef>
              <a:tabLst>
                <a:tab pos="5981700" algn="r"/>
              </a:tabLst>
            </a:pPr>
            <a:r>
              <a:rPr lang="en-US" dirty="0"/>
              <a:t>Deciphering Numbers</a:t>
            </a:r>
          </a:p>
          <a:p>
            <a:pPr marL="552450" lvl="1">
              <a:tabLst>
                <a:tab pos="5981700" algn="r"/>
              </a:tabLst>
            </a:pPr>
            <a:r>
              <a:rPr lang="en-US" dirty="0"/>
              <a:t>Value:	</a:t>
            </a:r>
            <a:r>
              <a:rPr lang="en-US" sz="1800" b="1" dirty="0">
                <a:latin typeface="Courier New" panose="02070309020205020404" pitchFamily="49" charset="0"/>
                <a:ea typeface="Monaco" charset="0"/>
                <a:cs typeface="Courier New" panose="02070309020205020404" pitchFamily="49" charset="0"/>
                <a:sym typeface="Monaco" charset="0"/>
              </a:rPr>
              <a:t>0x12ab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Pad to 32 bits:	</a:t>
            </a:r>
            <a:r>
              <a:rPr lang="en-US" sz="1800" b="1" dirty="0">
                <a:latin typeface="Courier New" panose="02070309020205020404" pitchFamily="49" charset="0"/>
                <a:ea typeface="Monaco" charset="0"/>
                <a:cs typeface="Courier New" panose="02070309020205020404" pitchFamily="49" charset="0"/>
                <a:sym typeface="Monaco" charset="0"/>
              </a:rPr>
              <a:t>0x000012ab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Split into bytes:	</a:t>
            </a:r>
            <a:r>
              <a:rPr lang="en-US" sz="1800" b="1" dirty="0">
                <a:latin typeface="Courier New" panose="02070309020205020404" pitchFamily="49" charset="0"/>
                <a:ea typeface="Monaco" charset="0"/>
                <a:cs typeface="Courier New" panose="02070309020205020404" pitchFamily="49" charset="0"/>
                <a:sym typeface="Monaco" charset="0"/>
              </a:rPr>
              <a:t>00 00 12 ab</a:t>
            </a:r>
            <a:endParaRPr lang="en-US" sz="1800" b="1" dirty="0">
              <a:latin typeface="Courier New" panose="02070309020205020404" pitchFamily="49" charset="0"/>
              <a:ea typeface="Monaco" charset="0"/>
              <a:cs typeface="Courier New" panose="02070309020205020404" pitchFamily="49" charset="0"/>
            </a:endParaRPr>
          </a:p>
          <a:p>
            <a:pPr marL="552450" lvl="1">
              <a:tabLst>
                <a:tab pos="5981700" algn="r"/>
              </a:tabLst>
            </a:pPr>
            <a:r>
              <a:rPr lang="en-US" dirty="0"/>
              <a:t>Reverse:	</a:t>
            </a:r>
            <a:r>
              <a:rPr lang="en-US" sz="1800" b="1" dirty="0">
                <a:latin typeface="Courier New" panose="02070309020205020404" pitchFamily="49" charset="0"/>
                <a:ea typeface="Monaco" charset="0"/>
                <a:cs typeface="Courier New" panose="02070309020205020404" pitchFamily="49" charset="0"/>
                <a:sym typeface="Monaco" charset="0"/>
              </a:rPr>
              <a:t>ab 12 00 00</a:t>
            </a:r>
          </a:p>
        </p:txBody>
      </p:sp>
      <p:sp>
        <p:nvSpPr>
          <p:cNvPr id="15366" name="Line 6"/>
          <p:cNvSpPr>
            <a:spLocks noChangeShapeType="1"/>
          </p:cNvSpPr>
          <p:nvPr/>
        </p:nvSpPr>
        <p:spPr bwMode="auto">
          <a:xfrm flipH="1">
            <a:off x="5867400" y="3886200"/>
            <a:ext cx="609600" cy="914400"/>
          </a:xfrm>
          <a:prstGeom prst="line">
            <a:avLst/>
          </a:prstGeom>
          <a:noFill/>
          <a:ln w="38100">
            <a:solidFill>
              <a:srgbClr val="FF5050"/>
            </a:solidFill>
            <a:round/>
            <a:tailEnd type="triangle" w="med" len="me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2" name="Group 7"/>
          <p:cNvGrpSpPr/>
          <p:nvPr/>
        </p:nvGrpSpPr>
        <p:grpSpPr bwMode="auto">
          <a:xfrm>
            <a:off x="2971800" y="3886200"/>
            <a:ext cx="1866900" cy="2286000"/>
            <a:chOff x="0" y="0"/>
            <a:chExt cx="1176" cy="1440"/>
          </a:xfrm>
        </p:grpSpPr>
        <p:sp>
          <p:nvSpPr>
            <p:cNvPr id="50185" name="Freeform 8"/>
            <p:cNvSpPr/>
            <p:nvPr/>
          </p:nvSpPr>
          <p:spPr bwMode="auto">
            <a:xfrm rot="-5400000">
              <a:off x="476" y="-476"/>
              <a:ext cx="56" cy="1007"/>
            </a:xfrm>
            <a:custGeom>
              <a:avLst/>
              <a:gdLst>
                <a:gd name="T0" fmla="*/ 21600 w 21600"/>
                <a:gd name="T1" fmla="*/ 0 h 21600"/>
                <a:gd name="T2" fmla="*/ 10800 w 21600"/>
                <a:gd name="T3" fmla="*/ 1800 h 21600"/>
                <a:gd name="T4" fmla="*/ 10800 w 21600"/>
                <a:gd name="T5" fmla="*/ 9000 h 21600"/>
                <a:gd name="T6" fmla="*/ 0 w 21600"/>
                <a:gd name="T7" fmla="*/ 10800 h 21600"/>
                <a:gd name="T8" fmla="*/ 10800 w 21600"/>
                <a:gd name="T9" fmla="*/ 12600 h 21600"/>
                <a:gd name="T10" fmla="*/ 10800 w 21600"/>
                <a:gd name="T11" fmla="*/ 19800 h 21600"/>
                <a:gd name="T12" fmla="*/ 21600 w 21600"/>
                <a:gd name="T13" fmla="*/ 21600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1600" y="0"/>
                  </a:moveTo>
                  <a:cubicBezTo>
                    <a:pt x="15635" y="0"/>
                    <a:pt x="10800" y="806"/>
                    <a:pt x="10800" y="1800"/>
                  </a:cubicBezTo>
                  <a:lnTo>
                    <a:pt x="10800" y="9000"/>
                  </a:lnTo>
                  <a:cubicBezTo>
                    <a:pt x="10800" y="9994"/>
                    <a:pt x="5965" y="10800"/>
                    <a:pt x="0" y="10800"/>
                  </a:cubicBezTo>
                  <a:cubicBezTo>
                    <a:pt x="5965" y="10800"/>
                    <a:pt x="10800" y="11606"/>
                    <a:pt x="10800" y="12600"/>
                  </a:cubicBezTo>
                  <a:lnTo>
                    <a:pt x="10800" y="19800"/>
                  </a:lnTo>
                  <a:cubicBezTo>
                    <a:pt x="10800" y="20794"/>
                    <a:pt x="15635" y="21600"/>
                    <a:pt x="21600" y="21600"/>
                  </a:cubicBezTo>
                </a:path>
              </a:pathLst>
            </a:custGeom>
            <a:noFill/>
            <a:ln w="28575">
              <a:solidFill>
                <a:srgbClr val="FF5050"/>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0186" name="Line 9"/>
            <p:cNvSpPr>
              <a:spLocks noChangeShapeType="1"/>
            </p:cNvSpPr>
            <p:nvPr/>
          </p:nvSpPr>
          <p:spPr bwMode="auto">
            <a:xfrm rot="10800000">
              <a:off x="512" y="60"/>
              <a:ext cx="664" cy="1380"/>
            </a:xfrm>
            <a:prstGeom prst="line">
              <a:avLst/>
            </a:prstGeom>
            <a:noFill/>
            <a:ln w="38100">
              <a:solidFill>
                <a:srgbClr val="FF5050"/>
              </a:solidFill>
              <a:round/>
              <a:tailEnd type="triangle" w="med" len="me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dirty="0" smtClean="0"/>
              <a:t>Integer C Puzzles</a:t>
            </a:r>
          </a:p>
        </p:txBody>
      </p:sp>
      <p:sp>
        <p:nvSpPr>
          <p:cNvPr id="50179" name="Rectangle 4"/>
          <p:cNvSpPr>
            <a:spLocks noChangeArrowheads="1"/>
          </p:cNvSpPr>
          <p:nvPr/>
        </p:nvSpPr>
        <p:spPr bwMode="auto">
          <a:xfrm>
            <a:off x="3276600" y="1447800"/>
            <a:ext cx="5867400" cy="4829527"/>
          </a:xfrm>
          <a:prstGeom prst="rect">
            <a:avLst/>
          </a:prstGeom>
          <a:noFill/>
          <a:ln w="25400">
            <a:noFill/>
            <a:miter lim="800000"/>
          </a:ln>
        </p:spPr>
        <p:txBody>
          <a:bodyPr wrap="square" lIns="90487" tIns="44450" rIns="90487" bIns="44450">
            <a:spAutoFit/>
          </a:bodyPr>
          <a:lstStyle/>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&lt; 0	</a:t>
            </a:r>
            <a:r>
              <a:rPr lang="en-US" sz="2000" dirty="0" smtClean="0">
                <a:latin typeface="Courier New" panose="02070309020205020404"/>
                <a:cs typeface="Courier New" panose="02070309020205020404"/>
                <a:sym typeface="Symbol" panose="05050102010706020507"/>
              </a:rPr>
              <a:t></a:t>
            </a:r>
            <a:r>
              <a:rPr lang="en-US" sz="2000" dirty="0">
                <a:latin typeface="Courier New" panose="02070309020205020404"/>
                <a:cs typeface="Courier New" panose="02070309020205020404"/>
              </a:rPr>
              <a:t>	((x*2) &lt; 0)</a:t>
            </a:r>
          </a:p>
          <a:p>
            <a:pPr>
              <a:lnSpc>
                <a:spcPct val="100000"/>
              </a:lnSpc>
              <a:spcBef>
                <a:spcPct val="20000"/>
              </a:spcBef>
              <a:tabLst>
                <a:tab pos="2632075" algn="l"/>
                <a:tab pos="3147695" algn="l"/>
                <a:tab pos="5829300" algn="r"/>
              </a:tabLst>
            </a:pPr>
            <a:r>
              <a:rPr lang="en-US" sz="2000" dirty="0" err="1">
                <a:latin typeface="Courier New" panose="02070309020205020404"/>
                <a:cs typeface="Courier New" panose="02070309020205020404"/>
              </a:rPr>
              <a:t>ux</a:t>
            </a:r>
            <a:r>
              <a:rPr lang="en-US" sz="2000" dirty="0">
                <a:latin typeface="Courier New" panose="02070309020205020404"/>
                <a:cs typeface="Courier New" panose="02070309020205020404"/>
              </a:rPr>
              <a:t> &gt;= 0</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&amp; 7 == 7	</a:t>
            </a:r>
            <a:r>
              <a:rPr lang="en-US" sz="2000" dirty="0" smtClean="0">
                <a:latin typeface="Symbol" panose="05050102010706020507" pitchFamily="18" charset="2"/>
                <a:cs typeface="Courier New" panose="02070309020205020404"/>
              </a:rPr>
              <a:t></a:t>
            </a:r>
            <a:r>
              <a:rPr lang="en-US" sz="2000" dirty="0">
                <a:latin typeface="Symbol" panose="05050102010706020507" pitchFamily="18" charset="2"/>
                <a:cs typeface="Courier New" panose="02070309020205020404"/>
              </a:rPr>
              <a:t></a:t>
            </a:r>
            <a:r>
              <a:rPr lang="en-US" sz="2000" dirty="0">
                <a:latin typeface="Courier New" panose="02070309020205020404"/>
                <a:cs typeface="Courier New" panose="02070309020205020404"/>
              </a:rPr>
              <a:t>	(x&lt;&lt;30) &lt; 0</a:t>
            </a:r>
          </a:p>
          <a:p>
            <a:pPr>
              <a:lnSpc>
                <a:spcPct val="100000"/>
              </a:lnSpc>
              <a:spcBef>
                <a:spcPct val="20000"/>
              </a:spcBef>
              <a:tabLst>
                <a:tab pos="2632075" algn="l"/>
                <a:tab pos="3147695" algn="l"/>
                <a:tab pos="5829300" algn="r"/>
              </a:tabLst>
            </a:pPr>
            <a:r>
              <a:rPr lang="en-US" sz="2000" dirty="0" err="1">
                <a:latin typeface="Courier New" panose="02070309020205020404"/>
                <a:cs typeface="Courier New" panose="02070309020205020404"/>
              </a:rPr>
              <a:t>ux</a:t>
            </a:r>
            <a:r>
              <a:rPr lang="en-US" sz="2000" dirty="0">
                <a:latin typeface="Courier New" panose="02070309020205020404"/>
                <a:cs typeface="Courier New" panose="02070309020205020404"/>
              </a:rPr>
              <a:t> &gt; -1</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&gt; </a:t>
            </a:r>
            <a:r>
              <a:rPr lang="en-US" sz="2000" dirty="0" smtClean="0">
                <a:latin typeface="Courier New" panose="02070309020205020404"/>
                <a:cs typeface="Courier New" panose="02070309020205020404"/>
              </a:rPr>
              <a:t>y</a:t>
            </a:r>
            <a:r>
              <a:rPr lang="en-US" sz="2000" dirty="0">
                <a:latin typeface="Courier New" panose="02070309020205020404"/>
                <a:cs typeface="Courier New" panose="02070309020205020404"/>
              </a:rPr>
              <a:t>	</a:t>
            </a:r>
            <a:r>
              <a:rPr lang="en-US" sz="2000" dirty="0" smtClean="0">
                <a:latin typeface="Symbol" panose="05050102010706020507" pitchFamily="18" charset="2"/>
                <a:cs typeface="Courier New" panose="02070309020205020404"/>
              </a:rPr>
              <a:t></a:t>
            </a:r>
            <a:r>
              <a:rPr lang="en-US" sz="2000" dirty="0">
                <a:latin typeface="Symbol" panose="05050102010706020507" pitchFamily="18" charset="2"/>
                <a:cs typeface="Courier New" panose="02070309020205020404"/>
              </a:rPr>
              <a:t></a:t>
            </a:r>
            <a:r>
              <a:rPr lang="en-US" sz="2000" dirty="0">
                <a:latin typeface="Courier New" panose="02070309020205020404"/>
                <a:cs typeface="Courier New" panose="02070309020205020404"/>
              </a:rPr>
              <a:t>	-x &lt; -y</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 x &gt;= 0</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&gt; 0 &amp;&amp; y &gt; 0	</a:t>
            </a:r>
            <a:r>
              <a:rPr lang="en-US" sz="2000" dirty="0" smtClean="0">
                <a:latin typeface="Symbol" panose="05050102010706020507" pitchFamily="18" charset="2"/>
                <a:cs typeface="Courier New" panose="02070309020205020404"/>
              </a:rPr>
              <a:t></a:t>
            </a:r>
            <a:r>
              <a:rPr lang="en-US" sz="2000" dirty="0">
                <a:latin typeface="Symbol" panose="05050102010706020507" pitchFamily="18" charset="2"/>
                <a:cs typeface="Courier New" panose="02070309020205020404"/>
              </a:rPr>
              <a:t></a:t>
            </a:r>
            <a:r>
              <a:rPr lang="en-US" sz="2000" dirty="0">
                <a:latin typeface="Courier New" panose="02070309020205020404"/>
                <a:cs typeface="Courier New" panose="02070309020205020404"/>
              </a:rPr>
              <a:t>	x + y &gt; 0</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&gt;= </a:t>
            </a:r>
            <a:r>
              <a:rPr lang="en-US" sz="2000" dirty="0" smtClean="0">
                <a:latin typeface="Courier New" panose="02070309020205020404"/>
                <a:cs typeface="Courier New" panose="02070309020205020404"/>
              </a:rPr>
              <a:t>0</a:t>
            </a:r>
            <a:r>
              <a:rPr lang="en-US" sz="2000" dirty="0">
                <a:latin typeface="Courier New" panose="02070309020205020404"/>
                <a:cs typeface="Courier New" panose="02070309020205020404"/>
              </a:rPr>
              <a:t>	</a:t>
            </a:r>
            <a:r>
              <a:rPr lang="en-US" sz="2000" dirty="0" smtClean="0">
                <a:latin typeface="Symbol" panose="05050102010706020507" pitchFamily="18" charset="2"/>
                <a:cs typeface="Courier New" panose="02070309020205020404"/>
              </a:rPr>
              <a:t></a:t>
            </a:r>
            <a:r>
              <a:rPr lang="en-US" sz="2000" dirty="0">
                <a:latin typeface="Symbol" panose="05050102010706020507" pitchFamily="18" charset="2"/>
                <a:cs typeface="Courier New" panose="02070309020205020404"/>
              </a:rPr>
              <a:t></a:t>
            </a:r>
            <a:r>
              <a:rPr lang="en-US" sz="2000" dirty="0">
                <a:latin typeface="Courier New" panose="02070309020205020404"/>
                <a:cs typeface="Courier New" panose="02070309020205020404"/>
              </a:rPr>
              <a:t>	-x &lt;= 0</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&lt;= 0	</a:t>
            </a:r>
            <a:r>
              <a:rPr lang="en-US" sz="2000" dirty="0" smtClean="0">
                <a:latin typeface="Symbol" panose="05050102010706020507" pitchFamily="18" charset="2"/>
                <a:cs typeface="Courier New" panose="02070309020205020404"/>
              </a:rPr>
              <a:t></a:t>
            </a:r>
            <a:r>
              <a:rPr lang="en-US" sz="2000" dirty="0">
                <a:latin typeface="Symbol" panose="05050102010706020507" pitchFamily="18" charset="2"/>
                <a:cs typeface="Courier New" panose="02070309020205020404"/>
              </a:rPr>
              <a:t></a:t>
            </a:r>
            <a:r>
              <a:rPr lang="en-US" sz="2000" dirty="0">
                <a:latin typeface="Courier New" panose="02070309020205020404"/>
                <a:cs typeface="Courier New" panose="02070309020205020404"/>
              </a:rPr>
              <a:t>	-x &gt;= 0</a:t>
            </a:r>
          </a:p>
          <a:p>
            <a:pPr>
              <a:lnSpc>
                <a:spcPct val="100000"/>
              </a:lnSpc>
              <a:spcBef>
                <a:spcPct val="20000"/>
              </a:spcBef>
              <a:tabLst>
                <a:tab pos="2632075" algn="l"/>
                <a:tab pos="3147695" algn="l"/>
                <a:tab pos="5829300" algn="r"/>
              </a:tabLst>
            </a:pPr>
            <a:r>
              <a:rPr lang="en-US" sz="2000" dirty="0" smtClean="0">
                <a:latin typeface="Courier New" panose="02070309020205020404"/>
                <a:cs typeface="Courier New" panose="02070309020205020404"/>
              </a:rPr>
              <a:t>(x|-x)&gt;&gt;31 == -1</a:t>
            </a:r>
          </a:p>
          <a:p>
            <a:pPr>
              <a:lnSpc>
                <a:spcPct val="100000"/>
              </a:lnSpc>
              <a:spcBef>
                <a:spcPct val="20000"/>
              </a:spcBef>
              <a:tabLst>
                <a:tab pos="2632075" algn="l"/>
                <a:tab pos="3147695" algn="l"/>
                <a:tab pos="5829300" algn="r"/>
              </a:tabLst>
            </a:pPr>
            <a:r>
              <a:rPr lang="en-US" sz="2000" dirty="0" err="1" smtClean="0">
                <a:latin typeface="Courier New" panose="02070309020205020404"/>
                <a:cs typeface="Courier New" panose="02070309020205020404"/>
              </a:rPr>
              <a:t>ux</a:t>
            </a:r>
            <a:r>
              <a:rPr lang="en-US" sz="2000" dirty="0" smtClean="0">
                <a:latin typeface="Courier New" panose="02070309020205020404"/>
                <a:cs typeface="Courier New" panose="02070309020205020404"/>
              </a:rPr>
              <a:t> </a:t>
            </a:r>
            <a:r>
              <a:rPr lang="en-US" sz="2000" dirty="0">
                <a:latin typeface="Courier New" panose="02070309020205020404"/>
                <a:cs typeface="Courier New" panose="02070309020205020404"/>
              </a:rPr>
              <a:t>&gt;&gt; 3 == </a:t>
            </a:r>
            <a:r>
              <a:rPr lang="en-US" sz="2000" dirty="0" err="1">
                <a:latin typeface="Courier New" panose="02070309020205020404"/>
                <a:cs typeface="Courier New" panose="02070309020205020404"/>
              </a:rPr>
              <a:t>ux</a:t>
            </a:r>
            <a:r>
              <a:rPr lang="en-US" sz="2000" dirty="0">
                <a:latin typeface="Courier New" panose="02070309020205020404"/>
                <a:cs typeface="Courier New" panose="02070309020205020404"/>
              </a:rPr>
              <a:t>/8</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&gt;&gt; 3 == x/8</a:t>
            </a:r>
          </a:p>
          <a:p>
            <a:pPr>
              <a:lnSpc>
                <a:spcPct val="100000"/>
              </a:lnSpc>
              <a:spcBef>
                <a:spcPct val="20000"/>
              </a:spcBef>
              <a:tabLst>
                <a:tab pos="2632075" algn="l"/>
                <a:tab pos="3147695" algn="l"/>
                <a:tab pos="5829300" algn="r"/>
              </a:tabLst>
            </a:pPr>
            <a:r>
              <a:rPr lang="en-US" sz="2000" dirty="0">
                <a:latin typeface="Courier New" panose="02070309020205020404"/>
                <a:cs typeface="Courier New" panose="02070309020205020404"/>
              </a:rPr>
              <a:t>x &amp; (x-1) != 0</a:t>
            </a:r>
          </a:p>
        </p:txBody>
      </p:sp>
      <p:sp>
        <p:nvSpPr>
          <p:cNvPr id="50180" name="Rectangle 5"/>
          <p:cNvSpPr>
            <a:spLocks noChangeArrowheads="1"/>
          </p:cNvSpPr>
          <p:nvPr/>
        </p:nvSpPr>
        <p:spPr bwMode="auto">
          <a:xfrm>
            <a:off x="152400" y="4213367"/>
            <a:ext cx="2819400" cy="1782539"/>
          </a:xfrm>
          <a:prstGeom prst="rect">
            <a:avLst/>
          </a:prstGeom>
          <a:solidFill>
            <a:srgbClr val="FFFF99"/>
          </a:solidFill>
          <a:ln w="25400">
            <a:solidFill>
              <a:schemeClr val="tx1"/>
            </a:solidFill>
            <a:miter lim="800000"/>
          </a:ln>
        </p:spPr>
        <p:txBody>
          <a:bodyPr wrap="square" lIns="90487" tIns="44450" rIns="90487" bIns="44450">
            <a:spAutoFit/>
          </a:bodyPr>
          <a:lstStyle/>
          <a:p>
            <a:pPr>
              <a:lnSpc>
                <a:spcPct val="100000"/>
              </a:lnSpc>
              <a:spcBef>
                <a:spcPct val="50000"/>
              </a:spcBef>
              <a:tabLst>
                <a:tab pos="1371600" algn="l"/>
                <a:tab pos="2286000" algn="l"/>
              </a:tabLst>
            </a:pPr>
            <a:r>
              <a:rPr lang="en-US" sz="2000" dirty="0" err="1">
                <a:latin typeface="Courier New" panose="02070309020205020404"/>
                <a:cs typeface="Courier New" panose="02070309020205020404"/>
              </a:rPr>
              <a:t>int</a:t>
            </a:r>
            <a:r>
              <a:rPr lang="en-US" sz="2000" dirty="0">
                <a:latin typeface="Courier New" panose="02070309020205020404"/>
                <a:cs typeface="Courier New" panose="02070309020205020404"/>
              </a:rPr>
              <a:t> x = </a:t>
            </a:r>
            <a:r>
              <a:rPr lang="en-US" sz="2000" dirty="0" err="1">
                <a:latin typeface="Courier New" panose="02070309020205020404"/>
                <a:cs typeface="Courier New" panose="02070309020205020404"/>
              </a:rPr>
              <a:t>foo</a:t>
            </a:r>
            <a:r>
              <a:rPr lang="en-US" sz="2000" dirty="0">
                <a:latin typeface="Courier New" panose="02070309020205020404"/>
                <a:cs typeface="Courier New" panose="02070309020205020404"/>
              </a:rPr>
              <a:t>();</a:t>
            </a:r>
          </a:p>
          <a:p>
            <a:pPr>
              <a:lnSpc>
                <a:spcPct val="100000"/>
              </a:lnSpc>
              <a:spcBef>
                <a:spcPct val="50000"/>
              </a:spcBef>
              <a:tabLst>
                <a:tab pos="1371600" algn="l"/>
                <a:tab pos="2286000" algn="l"/>
              </a:tabLst>
            </a:pPr>
            <a:r>
              <a:rPr lang="en-US" sz="2000" dirty="0" err="1">
                <a:latin typeface="Courier New" panose="02070309020205020404"/>
                <a:cs typeface="Courier New" panose="02070309020205020404"/>
              </a:rPr>
              <a:t>int</a:t>
            </a:r>
            <a:r>
              <a:rPr lang="en-US" sz="2000" dirty="0">
                <a:latin typeface="Courier New" panose="02070309020205020404"/>
                <a:cs typeface="Courier New" panose="02070309020205020404"/>
              </a:rPr>
              <a:t> y = bar();</a:t>
            </a:r>
          </a:p>
          <a:p>
            <a:pPr>
              <a:lnSpc>
                <a:spcPct val="100000"/>
              </a:lnSpc>
              <a:spcBef>
                <a:spcPct val="50000"/>
              </a:spcBef>
              <a:tabLst>
                <a:tab pos="1371600" algn="l"/>
                <a:tab pos="2286000" algn="l"/>
              </a:tabLst>
            </a:pPr>
            <a:r>
              <a:rPr lang="en-US" sz="2000" dirty="0">
                <a:latin typeface="Courier New" panose="02070309020205020404"/>
                <a:cs typeface="Courier New" panose="02070309020205020404"/>
              </a:rPr>
              <a:t>unsigned </a:t>
            </a:r>
            <a:r>
              <a:rPr lang="en-US" sz="2000" dirty="0" err="1">
                <a:latin typeface="Courier New" panose="02070309020205020404"/>
                <a:cs typeface="Courier New" panose="02070309020205020404"/>
              </a:rPr>
              <a:t>ux</a:t>
            </a:r>
            <a:r>
              <a:rPr lang="en-US" sz="2000" dirty="0">
                <a:latin typeface="Courier New" panose="02070309020205020404"/>
                <a:cs typeface="Courier New" panose="02070309020205020404"/>
              </a:rPr>
              <a:t> = x;</a:t>
            </a:r>
          </a:p>
          <a:p>
            <a:pPr>
              <a:lnSpc>
                <a:spcPct val="100000"/>
              </a:lnSpc>
              <a:spcBef>
                <a:spcPct val="50000"/>
              </a:spcBef>
              <a:tabLst>
                <a:tab pos="1371600" algn="l"/>
                <a:tab pos="2286000" algn="l"/>
              </a:tabLst>
            </a:pPr>
            <a:r>
              <a:rPr lang="en-US" sz="2000" dirty="0">
                <a:latin typeface="Courier New" panose="02070309020205020404"/>
                <a:cs typeface="Courier New" panose="02070309020205020404"/>
              </a:rPr>
              <a:t>unsigned </a:t>
            </a:r>
            <a:r>
              <a:rPr lang="en-US" sz="2000" dirty="0" err="1">
                <a:latin typeface="Courier New" panose="02070309020205020404"/>
                <a:cs typeface="Courier New" panose="02070309020205020404"/>
              </a:rPr>
              <a:t>uy</a:t>
            </a:r>
            <a:r>
              <a:rPr lang="en-US" sz="2000" dirty="0">
                <a:latin typeface="Courier New" panose="02070309020205020404"/>
                <a:cs typeface="Courier New" panose="02070309020205020404"/>
              </a:rPr>
              <a:t> = y;</a:t>
            </a:r>
          </a:p>
        </p:txBody>
      </p:sp>
      <p:sp>
        <p:nvSpPr>
          <p:cNvPr id="50181" name="Rectangle 6"/>
          <p:cNvSpPr>
            <a:spLocks noChangeArrowheads="1"/>
          </p:cNvSpPr>
          <p:nvPr/>
        </p:nvSpPr>
        <p:spPr bwMode="auto">
          <a:xfrm>
            <a:off x="609600" y="3671097"/>
            <a:ext cx="1770933" cy="459100"/>
          </a:xfrm>
          <a:prstGeom prst="rect">
            <a:avLst/>
          </a:prstGeom>
          <a:noFill/>
          <a:ln w="25400">
            <a:noFill/>
            <a:miter lim="800000"/>
          </a:ln>
        </p:spPr>
        <p:txBody>
          <a:bodyPr wrap="none" lIns="90487" tIns="44450" rIns="90487" bIns="44450">
            <a:spAutoFit/>
          </a:bodyPr>
          <a:lstStyle/>
          <a:p>
            <a:pPr>
              <a:lnSpc>
                <a:spcPct val="100000"/>
              </a:lnSpc>
            </a:pPr>
            <a:r>
              <a:rPr lang="en-US" dirty="0">
                <a:latin typeface="Calibri" panose="020F0502020204030204" pitchFamily="34" charset="0"/>
              </a:rPr>
              <a:t>Initialization</a:t>
            </a:r>
          </a:p>
        </p:txBody>
      </p:sp>
      <p:pic>
        <p:nvPicPr>
          <p:cNvPr id="7578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152154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75784"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1885144"/>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2244400"/>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60365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29672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330864"/>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369446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4058072"/>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41732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4780932"/>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77194" y="5144536"/>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503792"/>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5020" y="5867400"/>
            <a:ext cx="228600" cy="22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179">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Representing information as bits</a:t>
            </a:r>
          </a:p>
          <a:p>
            <a:r>
              <a:rPr lang="en-US" dirty="0" smtClean="0"/>
              <a:t>Bit-level manipulations</a:t>
            </a:r>
          </a:p>
          <a:p>
            <a:r>
              <a:rPr lang="en-US" dirty="0" smtClean="0"/>
              <a:t>Integers</a:t>
            </a:r>
          </a:p>
          <a:p>
            <a:pPr lvl="1"/>
            <a:r>
              <a:rPr lang="en-US" b="1" dirty="0" smtClean="0"/>
              <a:t>Representation: unsigned and signed</a:t>
            </a:r>
          </a:p>
          <a:p>
            <a:pPr lvl="1"/>
            <a:r>
              <a:rPr lang="en-US" b="1" dirty="0" smtClean="0"/>
              <a:t>Conversion, casting</a:t>
            </a:r>
          </a:p>
          <a:p>
            <a:pPr lvl="1"/>
            <a:r>
              <a:rPr lang="en-US" b="1" dirty="0" smtClean="0"/>
              <a:t>Expanding, truncating</a:t>
            </a:r>
          </a:p>
          <a:p>
            <a:pPr lvl="1"/>
            <a:r>
              <a:rPr lang="en-US" b="1" dirty="0" smtClean="0"/>
              <a:t>Addition, negation, multiplication, shifting</a:t>
            </a:r>
          </a:p>
          <a:p>
            <a:r>
              <a:rPr lang="en-US" dirty="0" smtClean="0"/>
              <a:t>Representations in memory, pointers, strings</a:t>
            </a:r>
          </a:p>
          <a:p>
            <a:r>
              <a:rPr lang="en-US" dirty="0" smtClean="0"/>
              <a:t>Summary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dirty="0" smtClean="0"/>
              <a:t>Sign Extension and Truncation</a:t>
            </a:r>
          </a:p>
        </p:txBody>
      </p:sp>
      <p:sp>
        <p:nvSpPr>
          <p:cNvPr id="125955" name="Rectangle 3"/>
          <p:cNvSpPr>
            <a:spLocks noGrp="1" noChangeArrowheads="1"/>
          </p:cNvSpPr>
          <p:nvPr>
            <p:ph type="body" idx="1"/>
          </p:nvPr>
        </p:nvSpPr>
        <p:spPr>
          <a:xfrm>
            <a:off x="303213" y="1220788"/>
            <a:ext cx="8294687" cy="5224462"/>
          </a:xfrm>
        </p:spPr>
        <p:txBody>
          <a:bodyPr lIns="90487" tIns="44450" rIns="90487" bIns="44450"/>
          <a:lstStyle/>
          <a:p>
            <a:pPr eaLnBrk="1" hangingPunct="1">
              <a:defRPr/>
            </a:pPr>
            <a:r>
              <a:rPr lang="en-US" dirty="0" smtClean="0"/>
              <a:t>Sign Extension</a:t>
            </a:r>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r>
              <a:rPr lang="en-US" dirty="0" smtClean="0"/>
              <a:t>Truncation</a:t>
            </a:r>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47800"/>
            <a:ext cx="4046571" cy="2331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213666"/>
            <a:ext cx="4046571" cy="230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Bits, Bytes, and Integers</a:t>
            </a:r>
            <a:endParaRPr lang="en-US" dirty="0"/>
          </a:p>
        </p:txBody>
      </p:sp>
      <p:sp>
        <p:nvSpPr>
          <p:cNvPr id="3" name="Content Placeholder 2"/>
          <p:cNvSpPr>
            <a:spLocks noGrp="1"/>
          </p:cNvSpPr>
          <p:nvPr>
            <p:ph idx="1"/>
          </p:nvPr>
        </p:nvSpPr>
        <p:spPr/>
        <p:txBody>
          <a:bodyPr/>
          <a:lstStyle/>
          <a:p>
            <a:r>
              <a:rPr lang="en-US" dirty="0" smtClean="0">
                <a:solidFill>
                  <a:schemeClr val="bg1">
                    <a:lumMod val="65000"/>
                  </a:schemeClr>
                </a:solidFill>
              </a:rPr>
              <a:t>Representing information as bits</a:t>
            </a:r>
          </a:p>
          <a:p>
            <a:r>
              <a:rPr lang="en-US" dirty="0" smtClean="0">
                <a:solidFill>
                  <a:srgbClr val="A6A6A6"/>
                </a:solidFill>
              </a:rPr>
              <a:t>Bit-level manipulations</a:t>
            </a:r>
          </a:p>
          <a:p>
            <a:r>
              <a:rPr lang="en-US" dirty="0" smtClean="0"/>
              <a:t>Integers</a:t>
            </a:r>
          </a:p>
          <a:p>
            <a:pPr lvl="1"/>
            <a:r>
              <a:rPr lang="en-US" dirty="0" smtClean="0">
                <a:solidFill>
                  <a:schemeClr val="bg1">
                    <a:lumMod val="65000"/>
                  </a:schemeClr>
                </a:solidFill>
              </a:rPr>
              <a:t>Representation: unsigned and signed</a:t>
            </a:r>
          </a:p>
          <a:p>
            <a:pPr lvl="1"/>
            <a:r>
              <a:rPr lang="en-US" dirty="0" smtClean="0">
                <a:solidFill>
                  <a:srgbClr val="A6A6A6"/>
                </a:solidFill>
              </a:rPr>
              <a:t>Conversion, casting</a:t>
            </a:r>
          </a:p>
          <a:p>
            <a:pPr lvl="1"/>
            <a:r>
              <a:rPr lang="en-US" dirty="0" smtClean="0">
                <a:solidFill>
                  <a:srgbClr val="A6A6A6"/>
                </a:solidFill>
              </a:rPr>
              <a:t>Expanding, truncating</a:t>
            </a:r>
          </a:p>
          <a:p>
            <a:pPr lvl="1"/>
            <a:r>
              <a:rPr lang="en-US" b="1" dirty="0" smtClean="0"/>
              <a:t>Addition, negation, multiplication, shifting</a:t>
            </a:r>
          </a:p>
          <a:p>
            <a:r>
              <a:rPr lang="en-US" dirty="0" smtClean="0">
                <a:solidFill>
                  <a:schemeClr val="bg1">
                    <a:lumMod val="65000"/>
                  </a:schemeClr>
                </a:solidFill>
              </a:rPr>
              <a:t>Representations in memory, pointers, strings</a:t>
            </a:r>
          </a:p>
          <a:p>
            <a:r>
              <a:rPr lang="en-US" dirty="0" smtClean="0">
                <a:solidFill>
                  <a:srgbClr val="A6A6A6"/>
                </a:solidFill>
              </a:rPr>
              <a:t>Summary</a:t>
            </a:r>
            <a:endParaRPr lang="en-US" dirty="0">
              <a:solidFill>
                <a:srgbClr val="A6A6A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800100" y="273050"/>
            <a:ext cx="7961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000" b="1">
                <a:solidFill>
                  <a:srgbClr val="CC3300"/>
                </a:solidFill>
                <a:latin typeface="Arial" panose="020B0604020202020204" pitchFamily="34" charset="0"/>
                <a:ea typeface="宋体" panose="02010600030101010101" pitchFamily="2" charset="-122"/>
              </a:defRPr>
            </a:lvl9pPr>
          </a:lstStyle>
          <a:p>
            <a:r>
              <a:rPr lang="zh-CN" altLang="en-US" sz="3600" kern="0" dirty="0" smtClean="0">
                <a:latin typeface="黑体" panose="02010609060101010101" pitchFamily="49" charset="-122"/>
                <a:cs typeface="Arial" panose="020B0604020202020204" pitchFamily="34" charset="0"/>
              </a:rPr>
              <a:t>数据的运算</a:t>
            </a:r>
          </a:p>
        </p:txBody>
      </p:sp>
      <p:sp>
        <p:nvSpPr>
          <p:cNvPr id="10" name="Rectangle 3"/>
          <p:cNvSpPr txBox="1">
            <a:spLocks noChangeArrowheads="1"/>
          </p:cNvSpPr>
          <p:nvPr/>
        </p:nvSpPr>
        <p:spPr bwMode="auto">
          <a:xfrm>
            <a:off x="61913" y="573087"/>
            <a:ext cx="8713787" cy="588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gn="ctr">
              <a:spcBef>
                <a:spcPct val="10000"/>
              </a:spcBef>
              <a:buFontTx/>
              <a:buNone/>
            </a:pPr>
            <a:endParaRPr lang="zh-CN" altLang="en-US" sz="2800" kern="0" dirty="0" smtClean="0">
              <a:solidFill>
                <a:srgbClr val="CC0000"/>
              </a:solidFill>
              <a:latin typeface="黑体" panose="02010609060101010101" pitchFamily="49" charset="-122"/>
              <a:ea typeface="黑体" panose="02010609060101010101" pitchFamily="49" charset="-122"/>
            </a:endParaRPr>
          </a:p>
          <a:p>
            <a:r>
              <a:rPr lang="zh-CN" altLang="en-US" sz="2000" kern="0" dirty="0" smtClean="0">
                <a:ea typeface="黑体" panose="02010609060101010101" pitchFamily="49" charset="-122"/>
              </a:rPr>
              <a:t>高级语言程序中涉及的运算（以</a:t>
            </a:r>
            <a:r>
              <a:rPr lang="en-US" altLang="zh-CN" sz="2000" kern="0" dirty="0" smtClean="0">
                <a:ea typeface="黑体" panose="02010609060101010101" pitchFamily="49" charset="-122"/>
              </a:rPr>
              <a:t>C</a:t>
            </a:r>
            <a:r>
              <a:rPr lang="zh-CN" altLang="en-US" sz="2000" kern="0" dirty="0" smtClean="0">
                <a:ea typeface="黑体" panose="02010609060101010101" pitchFamily="49" charset="-122"/>
              </a:rPr>
              <a:t>语言为例）</a:t>
            </a:r>
          </a:p>
          <a:p>
            <a:pPr lvl="1">
              <a:buClr>
                <a:srgbClr val="3333FF"/>
              </a:buClr>
            </a:pPr>
            <a:r>
              <a:rPr lang="zh-CN" altLang="en-US" kern="0" dirty="0" smtClean="0">
                <a:ea typeface="黑体" panose="02010609060101010101" pitchFamily="49" charset="-122"/>
              </a:rPr>
              <a:t>整数算术运算、浮点数算术运算</a:t>
            </a:r>
          </a:p>
          <a:p>
            <a:pPr lvl="1">
              <a:buClr>
                <a:srgbClr val="3333FF"/>
              </a:buClr>
            </a:pPr>
            <a:r>
              <a:rPr lang="zh-CN" altLang="en-US" kern="0" dirty="0" smtClean="0">
                <a:ea typeface="黑体" panose="02010609060101010101" pitchFamily="49" charset="-122"/>
              </a:rPr>
              <a:t>按位、逻辑、移位、位扩展和位截断</a:t>
            </a:r>
          </a:p>
          <a:p>
            <a:r>
              <a:rPr lang="zh-CN" altLang="en-US" sz="2000" kern="0" dirty="0" smtClean="0">
                <a:ea typeface="黑体" panose="02010609060101010101" pitchFamily="49" charset="-122"/>
              </a:rPr>
              <a:t>指令集中涉及到的运算</a:t>
            </a:r>
          </a:p>
          <a:p>
            <a:pPr lvl="1"/>
            <a:r>
              <a:rPr lang="zh-CN" altLang="en-US" kern="0" dirty="0" smtClean="0">
                <a:ea typeface="黑体" panose="02010609060101010101" pitchFamily="49" charset="-122"/>
              </a:rPr>
              <a:t>涉及到的定点数运算</a:t>
            </a:r>
          </a:p>
          <a:p>
            <a:pPr lvl="2"/>
            <a:r>
              <a:rPr lang="zh-CN" altLang="en-US" sz="2000" kern="0" dirty="0" smtClean="0">
                <a:ea typeface="黑体" panose="02010609060101010101" pitchFamily="49" charset="-122"/>
              </a:rPr>
              <a:t>算术运算</a:t>
            </a:r>
          </a:p>
          <a:p>
            <a:pPr lvl="3">
              <a:lnSpc>
                <a:spcPct val="110000"/>
              </a:lnSpc>
              <a:buFontTx/>
              <a:buChar char="•"/>
            </a:pPr>
            <a:r>
              <a:rPr lang="zh-CN" altLang="en-US" sz="2000" kern="0" dirty="0" smtClean="0">
                <a:solidFill>
                  <a:srgbClr val="006600"/>
                </a:solidFill>
                <a:ea typeface="黑体" panose="02010609060101010101" pitchFamily="49" charset="-122"/>
              </a:rPr>
              <a:t>带符号整数运算：</a:t>
            </a:r>
            <a:r>
              <a:rPr lang="zh-CN" altLang="en-US" sz="2000" kern="0" dirty="0" smtClean="0">
                <a:solidFill>
                  <a:schemeClr val="tx1"/>
                </a:solidFill>
                <a:ea typeface="黑体" panose="02010609060101010101" pitchFamily="49" charset="-122"/>
              </a:rPr>
              <a:t>取负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符号扩展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算术移位</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加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减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乘 </a:t>
            </a:r>
            <a:r>
              <a:rPr lang="en-US" altLang="zh-CN" sz="2000" kern="0" dirty="0">
                <a:solidFill>
                  <a:srgbClr val="CC0000"/>
                </a:solidFill>
                <a:ea typeface="黑体" panose="02010609060101010101" pitchFamily="49" charset="-122"/>
              </a:rPr>
              <a:t>/ </a:t>
            </a:r>
            <a:r>
              <a:rPr lang="zh-CN" altLang="en-US" sz="2000" kern="0" dirty="0">
                <a:solidFill>
                  <a:srgbClr val="CC0000"/>
                </a:solidFill>
                <a:ea typeface="黑体" panose="02010609060101010101" pitchFamily="49" charset="-122"/>
              </a:rPr>
              <a:t>除 </a:t>
            </a:r>
            <a:endParaRPr lang="zh-CN" altLang="en-US" sz="2000" kern="0" dirty="0" smtClean="0">
              <a:solidFill>
                <a:srgbClr val="CC0000"/>
              </a:solidFill>
              <a:ea typeface="黑体" panose="02010609060101010101" pitchFamily="49" charset="-122"/>
            </a:endParaRPr>
          </a:p>
          <a:p>
            <a:pPr lvl="3">
              <a:lnSpc>
                <a:spcPct val="110000"/>
              </a:lnSpc>
              <a:buFontTx/>
              <a:buChar char="•"/>
            </a:pPr>
            <a:r>
              <a:rPr lang="zh-CN" altLang="en-US" sz="2000" kern="0" dirty="0" smtClean="0">
                <a:solidFill>
                  <a:srgbClr val="006600"/>
                </a:solidFill>
                <a:ea typeface="黑体" panose="02010609060101010101" pitchFamily="49" charset="-122"/>
              </a:rPr>
              <a:t>无符号整数运算：</a:t>
            </a:r>
            <a:r>
              <a:rPr lang="en-US" altLang="zh-CN" sz="2000" kern="0" dirty="0" smtClean="0">
                <a:solidFill>
                  <a:schemeClr val="tx1"/>
                </a:solidFill>
                <a:ea typeface="黑体" panose="02010609060101010101" pitchFamily="49" charset="-122"/>
              </a:rPr>
              <a:t>0</a:t>
            </a:r>
            <a:r>
              <a:rPr lang="zh-CN" altLang="en-US" sz="2000" kern="0" dirty="0" smtClean="0">
                <a:solidFill>
                  <a:schemeClr val="tx1"/>
                </a:solidFill>
                <a:ea typeface="黑体" panose="02010609060101010101" pitchFamily="49" charset="-122"/>
              </a:rPr>
              <a:t>扩展 </a:t>
            </a:r>
            <a:r>
              <a:rPr lang="en-US" altLang="zh-CN" sz="2000" kern="0" dirty="0" smtClean="0">
                <a:solidFill>
                  <a:schemeClr val="tx1"/>
                </a:solidFill>
                <a:ea typeface="黑体" panose="02010609060101010101" pitchFamily="49" charset="-122"/>
              </a:rPr>
              <a:t>/ </a:t>
            </a:r>
            <a:r>
              <a:rPr lang="zh-CN" altLang="en-US" sz="2000" kern="0" dirty="0" smtClean="0">
                <a:solidFill>
                  <a:srgbClr val="CC0000"/>
                </a:solidFill>
                <a:ea typeface="黑体" panose="02010609060101010101" pitchFamily="49" charset="-122"/>
              </a:rPr>
              <a:t>加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减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乘 </a:t>
            </a:r>
            <a:r>
              <a:rPr lang="en-US" altLang="zh-CN" sz="2000" kern="0" dirty="0" smtClean="0">
                <a:solidFill>
                  <a:srgbClr val="CC0000"/>
                </a:solidFill>
                <a:ea typeface="黑体" panose="02010609060101010101" pitchFamily="49" charset="-122"/>
              </a:rPr>
              <a:t>/ </a:t>
            </a:r>
            <a:r>
              <a:rPr lang="zh-CN" altLang="en-US" sz="2000" kern="0" dirty="0" smtClean="0">
                <a:solidFill>
                  <a:srgbClr val="CC0000"/>
                </a:solidFill>
                <a:ea typeface="黑体" panose="02010609060101010101" pitchFamily="49" charset="-122"/>
              </a:rPr>
              <a:t>除 </a:t>
            </a:r>
          </a:p>
          <a:p>
            <a:pPr lvl="2"/>
            <a:r>
              <a:rPr lang="zh-CN" altLang="en-US" sz="2000" kern="0" dirty="0" smtClean="0">
                <a:ea typeface="黑体" panose="02010609060101010101" pitchFamily="49" charset="-122"/>
              </a:rPr>
              <a:t>逻辑运算</a:t>
            </a:r>
          </a:p>
          <a:p>
            <a:pPr lvl="3">
              <a:lnSpc>
                <a:spcPct val="110000"/>
              </a:lnSpc>
              <a:buFontTx/>
              <a:buChar char="•"/>
            </a:pPr>
            <a:r>
              <a:rPr lang="zh-CN" altLang="en-US" sz="2000" kern="0" dirty="0" smtClean="0">
                <a:solidFill>
                  <a:srgbClr val="006600"/>
                </a:solidFill>
                <a:ea typeface="黑体" panose="02010609060101010101" pitchFamily="49" charset="-122"/>
              </a:rPr>
              <a:t>逻辑操作：</a:t>
            </a:r>
            <a:r>
              <a:rPr lang="zh-CN" altLang="en-US" sz="2000" kern="0" dirty="0" smtClean="0">
                <a:solidFill>
                  <a:schemeClr val="tx1"/>
                </a:solidFill>
                <a:ea typeface="黑体" panose="02010609060101010101" pitchFamily="49" charset="-122"/>
              </a:rPr>
              <a:t>与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或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非 </a:t>
            </a:r>
            <a:r>
              <a:rPr lang="en-US" altLang="zh-CN" sz="2000" kern="0" dirty="0" smtClean="0">
                <a:solidFill>
                  <a:schemeClr val="tx1"/>
                </a:solidFill>
                <a:ea typeface="黑体" panose="02010609060101010101" pitchFamily="49" charset="-122"/>
              </a:rPr>
              <a:t>/ …</a:t>
            </a:r>
            <a:endParaRPr lang="zh-CN" altLang="en-US" sz="2000" kern="0" dirty="0" smtClean="0">
              <a:solidFill>
                <a:schemeClr val="tx1"/>
              </a:solidFill>
              <a:ea typeface="黑体" panose="02010609060101010101" pitchFamily="49" charset="-122"/>
            </a:endParaRPr>
          </a:p>
          <a:p>
            <a:pPr lvl="3">
              <a:lnSpc>
                <a:spcPct val="110000"/>
              </a:lnSpc>
              <a:buFontTx/>
              <a:buChar char="•"/>
            </a:pPr>
            <a:r>
              <a:rPr lang="zh-CN" altLang="en-US" sz="2000" kern="0" dirty="0" smtClean="0">
                <a:solidFill>
                  <a:srgbClr val="006600"/>
                </a:solidFill>
                <a:ea typeface="黑体" panose="02010609060101010101" pitchFamily="49" charset="-122"/>
              </a:rPr>
              <a:t>移位操作：</a:t>
            </a:r>
            <a:r>
              <a:rPr lang="zh-CN" altLang="en-US" sz="2000" kern="0" dirty="0" smtClean="0">
                <a:solidFill>
                  <a:schemeClr val="tx1"/>
                </a:solidFill>
                <a:ea typeface="黑体" panose="02010609060101010101" pitchFamily="49" charset="-122"/>
              </a:rPr>
              <a:t>逻辑左移 </a:t>
            </a:r>
            <a:r>
              <a:rPr lang="en-US" altLang="zh-CN" sz="2000" kern="0" dirty="0" smtClean="0">
                <a:solidFill>
                  <a:schemeClr val="tx1"/>
                </a:solidFill>
                <a:ea typeface="黑体" panose="02010609060101010101" pitchFamily="49" charset="-122"/>
              </a:rPr>
              <a:t>/ </a:t>
            </a:r>
            <a:r>
              <a:rPr lang="zh-CN" altLang="en-US" sz="2000" kern="0" dirty="0" smtClean="0">
                <a:solidFill>
                  <a:schemeClr val="tx1"/>
                </a:solidFill>
                <a:ea typeface="黑体" panose="02010609060101010101" pitchFamily="49" charset="-122"/>
              </a:rPr>
              <a:t>逻辑右移</a:t>
            </a:r>
          </a:p>
          <a:p>
            <a:pPr lvl="1"/>
            <a:r>
              <a:rPr lang="zh-CN" altLang="en-US" kern="0" dirty="0" smtClean="0">
                <a:ea typeface="黑体" panose="02010609060101010101" pitchFamily="49" charset="-122"/>
              </a:rPr>
              <a:t>涉及到的浮点数运算：加、减、乘、除</a:t>
            </a:r>
            <a:endParaRPr lang="zh-CN" altLang="en-US" b="0" kern="0" dirty="0" smtClean="0">
              <a:solidFill>
                <a:srgbClr val="CC0000"/>
              </a:solidFill>
              <a:ea typeface="黑体" panose="02010609060101010101" pitchFamily="49" charset="-122"/>
            </a:endParaRPr>
          </a:p>
          <a:p>
            <a:r>
              <a:rPr lang="zh-CN" altLang="en-US" sz="2000" kern="0" dirty="0" smtClean="0">
                <a:ea typeface="黑体" panose="02010609060101010101" pitchFamily="49" charset="-122"/>
              </a:rPr>
              <a:t>基本运算部件</a:t>
            </a:r>
            <a:r>
              <a:rPr lang="en-US" altLang="zh-CN" sz="2000" kern="0" dirty="0" smtClean="0">
                <a:ea typeface="黑体" panose="02010609060101010101" pitchFamily="49" charset="-122"/>
              </a:rPr>
              <a:t>ALU</a:t>
            </a:r>
            <a:r>
              <a:rPr lang="zh-CN" altLang="en-US" sz="2000" kern="0" dirty="0" smtClean="0">
                <a:ea typeface="黑体" panose="02010609060101010101" pitchFamily="49" charset="-122"/>
              </a:rPr>
              <a:t>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blinds(horizontal)">
                                      <p:cBhvr>
                                        <p:cTn id="13" dur="500"/>
                                        <p:tgtEl>
                                          <p:spTgt spid="10">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blinds(horizontal)">
                                      <p:cBhvr>
                                        <p:cTn id="18" dur="500"/>
                                        <p:tgtEl>
                                          <p:spTgt spid="10">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blinds(horizontal)">
                                      <p:cBhvr>
                                        <p:cTn id="21" dur="500"/>
                                        <p:tgtEl>
                                          <p:spTgt spid="10">
                                            <p:txEl>
                                              <p:pRg st="5" end="5"/>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xEl>
                                              <p:pRg st="6" end="6"/>
                                            </p:txEl>
                                          </p:spTgt>
                                        </p:tgtEl>
                                        <p:attrNameLst>
                                          <p:attrName>style.visibility</p:attrName>
                                        </p:attrNameLst>
                                      </p:cBhvr>
                                      <p:to>
                                        <p:strVal val="visible"/>
                                      </p:to>
                                    </p:set>
                                    <p:animEffect transition="in" filter="blinds(horizontal)">
                                      <p:cBhvr>
                                        <p:cTn id="24" dur="500"/>
                                        <p:tgtEl>
                                          <p:spTgt spid="10">
                                            <p:txEl>
                                              <p:pRg st="6" end="6"/>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blinds(horizontal)">
                                      <p:cBhvr>
                                        <p:cTn id="27" dur="500"/>
                                        <p:tgtEl>
                                          <p:spTgt spid="10">
                                            <p:txEl>
                                              <p:pRg st="7" end="7"/>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animEffect transition="in" filter="blinds(horizontal)">
                                      <p:cBhvr>
                                        <p:cTn id="30" dur="500"/>
                                        <p:tgtEl>
                                          <p:spTgt spid="10">
                                            <p:txEl>
                                              <p:pRg st="8" end="8"/>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animEffect transition="in" filter="blinds(horizontal)">
                                      <p:cBhvr>
                                        <p:cTn id="33" dur="500"/>
                                        <p:tgtEl>
                                          <p:spTgt spid="10">
                                            <p:txEl>
                                              <p:pRg st="9" end="9"/>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
                                            <p:txEl>
                                              <p:pRg st="10" end="10"/>
                                            </p:txEl>
                                          </p:spTgt>
                                        </p:tgtEl>
                                        <p:attrNameLst>
                                          <p:attrName>style.visibility</p:attrName>
                                        </p:attrNameLst>
                                      </p:cBhvr>
                                      <p:to>
                                        <p:strVal val="visible"/>
                                      </p:to>
                                    </p:set>
                                    <p:animEffect transition="in" filter="blinds(horizontal)">
                                      <p:cBhvr>
                                        <p:cTn id="36" dur="500"/>
                                        <p:tgtEl>
                                          <p:spTgt spid="10">
                                            <p:txEl>
                                              <p:pRg st="10" end="10"/>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0">
                                            <p:txEl>
                                              <p:pRg st="11" end="11"/>
                                            </p:txEl>
                                          </p:spTgt>
                                        </p:tgtEl>
                                        <p:attrNameLst>
                                          <p:attrName>style.visibility</p:attrName>
                                        </p:attrNameLst>
                                      </p:cBhvr>
                                      <p:to>
                                        <p:strVal val="visible"/>
                                      </p:to>
                                    </p:set>
                                    <p:animEffect transition="in" filter="blinds(horizontal)">
                                      <p:cBhvr>
                                        <p:cTn id="39" dur="500"/>
                                        <p:tgtEl>
                                          <p:spTgt spid="10">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xEl>
                                              <p:pRg st="12" end="12"/>
                                            </p:txEl>
                                          </p:spTgt>
                                        </p:tgtEl>
                                        <p:attrNameLst>
                                          <p:attrName>style.visibility</p:attrName>
                                        </p:attrNameLst>
                                      </p:cBhvr>
                                      <p:to>
                                        <p:strVal val="visible"/>
                                      </p:to>
                                    </p:set>
                                    <p:animEffect transition="in" filter="blinds(horizontal)">
                                      <p:cBhvr>
                                        <p:cTn id="44" dur="500"/>
                                        <p:tgtEl>
                                          <p:spTgt spid="10">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
                                            <p:txEl>
                                              <p:pRg st="13" end="13"/>
                                            </p:txEl>
                                          </p:spTgt>
                                        </p:tgtEl>
                                        <p:attrNameLst>
                                          <p:attrName>style.visibility</p:attrName>
                                        </p:attrNameLst>
                                      </p:cBhvr>
                                      <p:to>
                                        <p:strVal val="visible"/>
                                      </p:to>
                                    </p:set>
                                    <p:animEffect transition="in" filter="blinds(horizontal)">
                                      <p:cBhvr>
                                        <p:cTn id="49"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1120775" y="260350"/>
            <a:ext cx="6978650" cy="538163"/>
          </a:xfrm>
        </p:spPr>
        <p:txBody>
          <a:bodyPr lIns="63500" tIns="25400" rIns="63500" bIns="25400" anchor="t">
            <a:spAutoFit/>
          </a:bodyPr>
          <a:lstStyle/>
          <a:p>
            <a:r>
              <a:rPr lang="zh-CN" altLang="en-US" sz="3200" smtClean="0">
                <a:ea typeface="宋体" panose="02010600030101010101" pitchFamily="2" charset="-122"/>
              </a:rPr>
              <a:t>如何实现高级语言源程序中的运算？</a:t>
            </a:r>
          </a:p>
        </p:txBody>
      </p:sp>
      <p:sp>
        <p:nvSpPr>
          <p:cNvPr id="5" name="Rectangle 3"/>
          <p:cNvSpPr txBox="1">
            <a:spLocks noChangeArrowheads="1"/>
          </p:cNvSpPr>
          <p:nvPr/>
        </p:nvSpPr>
        <p:spPr bwMode="auto">
          <a:xfrm>
            <a:off x="450850" y="882650"/>
            <a:ext cx="8191500" cy="1565557"/>
          </a:xfrm>
          <a:prstGeom prst="rect">
            <a:avLst/>
          </a:prstGeom>
          <a:noFill/>
          <a:ln w="9525">
            <a:noFill/>
            <a:miter lim="800000"/>
          </a:ln>
        </p:spPr>
        <p:txBody>
          <a:bodyPr vert="horz" wrap="square" lIns="63500" tIns="25400" rIns="63500" bIns="25400" numCol="1" anchor="t" anchorCtr="0" compatLnSpc="1">
            <a:spAutoFit/>
          </a:bodyPr>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203200" indent="-203200"/>
            <a:endParaRPr lang="zh-CN" altLang="en-US" b="0" kern="0" dirty="0" smtClean="0">
              <a:solidFill>
                <a:srgbClr val="009900"/>
              </a:solidFill>
              <a:latin typeface="Times New Roman" panose="02020603050405020304" pitchFamily="18" charset="0"/>
              <a:ea typeface="黑体" panose="02010609060101010101" pitchFamily="49" charset="-122"/>
            </a:endParaRPr>
          </a:p>
          <a:p>
            <a:pPr marL="203200" indent="-203200"/>
            <a:r>
              <a:rPr lang="zh-CN" altLang="en-US" sz="2200" kern="0" dirty="0" smtClean="0">
                <a:latin typeface="Times New Roman" panose="02020603050405020304" pitchFamily="18" charset="0"/>
                <a:ea typeface="黑体" panose="02010609060101010101" pitchFamily="49" charset="-122"/>
              </a:rPr>
              <a:t>计算机如何实现高级语言程序中的运算？</a:t>
            </a:r>
          </a:p>
          <a:p>
            <a:pPr marL="685800" lvl="1" indent="-190500"/>
            <a:r>
              <a:rPr lang="zh-CN" altLang="en-US" b="0" kern="0" dirty="0" smtClean="0">
                <a:latin typeface="Times New Roman" panose="02020603050405020304" pitchFamily="18" charset="0"/>
                <a:ea typeface="黑体" panose="02010609060101010101" pitchFamily="49" charset="-122"/>
              </a:rPr>
              <a:t>将各类表达式编译（转换）为指令序列</a:t>
            </a:r>
          </a:p>
          <a:p>
            <a:pPr marL="685800" lvl="1" indent="-190500"/>
            <a:r>
              <a:rPr lang="zh-CN" altLang="en-US" b="0" kern="0" dirty="0" smtClean="0">
                <a:latin typeface="Times New Roman" panose="02020603050405020304" pitchFamily="18" charset="0"/>
                <a:ea typeface="黑体" panose="02010609060101010101" pitchFamily="49" charset="-122"/>
              </a:rPr>
              <a:t>计算机直接执行指令来完成运算</a:t>
            </a:r>
            <a:endParaRPr lang="en-US" altLang="zh-CN" b="0" kern="0" dirty="0" smtClean="0">
              <a:latin typeface="Times New Roman" panose="02020603050405020304" pitchFamily="18" charset="0"/>
              <a:ea typeface="黑体" panose="02010609060101010101" pitchFamily="49" charset="-122"/>
            </a:endParaRPr>
          </a:p>
        </p:txBody>
      </p:sp>
      <p:sp>
        <p:nvSpPr>
          <p:cNvPr id="6" name="Rectangle 4"/>
          <p:cNvSpPr>
            <a:spLocks noChangeArrowheads="1"/>
          </p:cNvSpPr>
          <p:nvPr/>
        </p:nvSpPr>
        <p:spPr bwMode="auto">
          <a:xfrm>
            <a:off x="73025" y="2895600"/>
            <a:ext cx="87185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zh-CN" altLang="en-US" sz="2000" dirty="0">
                <a:latin typeface="Times New Roman" panose="02020603050405020304" pitchFamily="18" charset="0"/>
                <a:ea typeface="黑体" panose="02010609060101010101" pitchFamily="49" charset="-122"/>
              </a:rPr>
              <a:t>例：</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语言赋值语句</a:t>
            </a:r>
            <a:r>
              <a:rPr lang="zh-CN" altLang="en-US" sz="2000" dirty="0">
                <a:solidFill>
                  <a:srgbClr val="CC3300"/>
                </a:solidFill>
                <a:latin typeface="Times New Roman" panose="02020603050405020304" pitchFamily="18" charset="0"/>
                <a:ea typeface="黑体" panose="02010609060101010101" pitchFamily="49" charset="-122"/>
              </a:rPr>
              <a:t>“</a:t>
            </a:r>
            <a:r>
              <a:rPr lang="en-US" altLang="zh-CN" sz="2000" dirty="0">
                <a:solidFill>
                  <a:srgbClr val="CC3300"/>
                </a:solidFill>
                <a:latin typeface="Times New Roman" panose="02020603050405020304" pitchFamily="18" charset="0"/>
                <a:ea typeface="黑体" panose="02010609060101010101" pitchFamily="49" charset="-122"/>
              </a:rPr>
              <a:t>f = (</a:t>
            </a:r>
            <a:r>
              <a:rPr lang="en-US" altLang="zh-CN" sz="2000" dirty="0" err="1">
                <a:solidFill>
                  <a:srgbClr val="CC3300"/>
                </a:solidFill>
                <a:latin typeface="Times New Roman" panose="02020603050405020304" pitchFamily="18" charset="0"/>
                <a:ea typeface="黑体" panose="02010609060101010101" pitchFamily="49" charset="-122"/>
              </a:rPr>
              <a:t>g+h</a:t>
            </a:r>
            <a:r>
              <a:rPr lang="en-US" altLang="zh-CN" sz="2000" dirty="0">
                <a:solidFill>
                  <a:srgbClr val="CC3300"/>
                </a:solidFill>
                <a:latin typeface="Times New Roman" panose="02020603050405020304" pitchFamily="18" charset="0"/>
                <a:ea typeface="黑体" panose="02010609060101010101" pitchFamily="49" charset="-122"/>
              </a:rPr>
              <a:t>) </a:t>
            </a:r>
            <a:r>
              <a:rPr lang="pt-BR" altLang="zh-CN" sz="2000" dirty="0">
                <a:solidFill>
                  <a:srgbClr val="CC3300"/>
                </a:solidFill>
                <a:latin typeface="Times New Roman" panose="02020603050405020304" pitchFamily="18" charset="0"/>
                <a:ea typeface="黑体" panose="02010609060101010101" pitchFamily="49" charset="-122"/>
              </a:rPr>
              <a:t>– </a:t>
            </a:r>
            <a:r>
              <a:rPr lang="en-US" altLang="zh-CN" sz="2000" dirty="0">
                <a:solidFill>
                  <a:srgbClr val="CC3300"/>
                </a:solidFill>
                <a:latin typeface="Times New Roman" panose="02020603050405020304" pitchFamily="18" charset="0"/>
                <a:ea typeface="黑体" panose="02010609060101010101" pitchFamily="49" charset="-122"/>
              </a:rPr>
              <a:t>(</a:t>
            </a:r>
            <a:r>
              <a:rPr lang="en-US" altLang="zh-CN" sz="2000" dirty="0" err="1">
                <a:solidFill>
                  <a:srgbClr val="CC3300"/>
                </a:solidFill>
                <a:latin typeface="Times New Roman" panose="02020603050405020304" pitchFamily="18" charset="0"/>
                <a:ea typeface="黑体" panose="02010609060101010101" pitchFamily="49" charset="-122"/>
              </a:rPr>
              <a:t>i+j</a:t>
            </a:r>
            <a:r>
              <a:rPr lang="en-US" altLang="zh-CN" sz="2000" dirty="0">
                <a:solidFill>
                  <a:srgbClr val="CC3300"/>
                </a:solidFill>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中变量</a:t>
            </a:r>
            <a:r>
              <a:rPr lang="en-US" altLang="zh-CN" sz="2000" dirty="0" err="1">
                <a:latin typeface="Times New Roman" panose="02020603050405020304" pitchFamily="18" charset="0"/>
                <a:ea typeface="黑体" panose="02010609060101010101" pitchFamily="49" charset="-122"/>
              </a:rPr>
              <a:t>i</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j</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f</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g</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h</a:t>
            </a:r>
            <a:r>
              <a:rPr lang="zh-CN" altLang="en-US" sz="2000" dirty="0">
                <a:latin typeface="Times New Roman" panose="02020603050405020304" pitchFamily="18" charset="0"/>
                <a:ea typeface="黑体" panose="02010609060101010101" pitchFamily="49" charset="-122"/>
              </a:rPr>
              <a:t>由编译器分别分配给</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$t0~$t4</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$t0~$t7</a:t>
            </a:r>
            <a:r>
              <a:rPr lang="zh-CN" altLang="en-US" sz="2000" dirty="0">
                <a:latin typeface="Times New Roman" panose="02020603050405020304" pitchFamily="18" charset="0"/>
                <a:ea typeface="黑体" panose="02010609060101010101" pitchFamily="49" charset="-122"/>
              </a:rPr>
              <a:t>的编号对应</a:t>
            </a:r>
            <a:r>
              <a:rPr lang="en-US" altLang="zh-CN" sz="2000" dirty="0">
                <a:latin typeface="Times New Roman" panose="02020603050405020304" pitchFamily="18" charset="0"/>
                <a:ea typeface="黑体" panose="02010609060101010101" pitchFamily="49" charset="-122"/>
              </a:rPr>
              <a:t>8~15</a:t>
            </a:r>
            <a:r>
              <a:rPr lang="zh-CN" altLang="en-US" sz="2000" dirty="0">
                <a:latin typeface="Times New Roman" panose="02020603050405020304" pitchFamily="18" charset="0"/>
                <a:ea typeface="黑体" panose="02010609060101010101" pitchFamily="49" charset="-122"/>
              </a:rPr>
              <a:t>，上述程序段对应的</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机器代码和汇编表示（</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后为注释）如下：</a:t>
            </a: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01011</a:t>
            </a:r>
            <a:r>
              <a:rPr lang="en-US" altLang="zh-CN" sz="2000" dirty="0">
                <a:solidFill>
                  <a:srgbClr val="009900"/>
                </a:solidFill>
                <a:latin typeface="Times New Roman" panose="02020603050405020304" pitchFamily="18" charset="0"/>
                <a:ea typeface="黑体" panose="02010609060101010101" pitchFamily="49" charset="-122"/>
              </a:rPr>
              <a:t> </a:t>
            </a:r>
            <a:r>
              <a:rPr lang="en-US" altLang="zh-CN" sz="2000" dirty="0">
                <a:solidFill>
                  <a:srgbClr val="3333FF"/>
                </a:solidFill>
                <a:latin typeface="Times New Roman" panose="02020603050405020304" pitchFamily="18" charset="0"/>
                <a:ea typeface="黑体" panose="02010609060101010101" pitchFamily="49" charset="-122"/>
              </a:rPr>
              <a:t>01100 01101</a:t>
            </a:r>
            <a:r>
              <a:rPr lang="en-US" altLang="zh-CN" sz="2000" dirty="0">
                <a:solidFill>
                  <a:srgbClr val="009900"/>
                </a:solidFill>
                <a:latin typeface="Times New Roman" panose="02020603050405020304" pitchFamily="18" charset="0"/>
                <a:ea typeface="黑体" panose="02010609060101010101" pitchFamily="49" charset="-122"/>
              </a:rPr>
              <a:t> 00000 100000   add $t5, $t3, $t4   # </a:t>
            </a:r>
            <a:r>
              <a:rPr lang="en-US" altLang="zh-CN" sz="2000" dirty="0" err="1">
                <a:solidFill>
                  <a:srgbClr val="009900"/>
                </a:solidFill>
                <a:latin typeface="Times New Roman" panose="02020603050405020304" pitchFamily="18" charset="0"/>
                <a:ea typeface="黑体" panose="02010609060101010101" pitchFamily="49" charset="-122"/>
              </a:rPr>
              <a:t>g+h</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01000 01001 01110</a:t>
            </a:r>
            <a:r>
              <a:rPr lang="en-US" altLang="zh-CN" sz="2000" dirty="0">
                <a:solidFill>
                  <a:srgbClr val="009900"/>
                </a:solidFill>
                <a:latin typeface="Times New Roman" panose="02020603050405020304" pitchFamily="18" charset="0"/>
                <a:ea typeface="黑体" panose="02010609060101010101" pitchFamily="49" charset="-122"/>
              </a:rPr>
              <a:t> 00000 100000  add $t6, $t0, $t1   # </a:t>
            </a:r>
            <a:r>
              <a:rPr lang="en-US" altLang="zh-CN" sz="2000" dirty="0" err="1">
                <a:solidFill>
                  <a:srgbClr val="009900"/>
                </a:solidFill>
                <a:latin typeface="Times New Roman" panose="02020603050405020304" pitchFamily="18" charset="0"/>
                <a:ea typeface="黑体" panose="02010609060101010101" pitchFamily="49" charset="-122"/>
              </a:rPr>
              <a:t>i+j</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01101 01110 01010</a:t>
            </a:r>
            <a:r>
              <a:rPr lang="en-US" altLang="zh-CN" sz="2000" dirty="0">
                <a:solidFill>
                  <a:srgbClr val="009900"/>
                </a:solidFill>
                <a:latin typeface="Times New Roman" panose="02020603050405020304" pitchFamily="18" charset="0"/>
                <a:ea typeface="黑体" panose="02010609060101010101" pitchFamily="49" charset="-122"/>
              </a:rPr>
              <a:t> 00000 100010  sub $t2, $t5, $t6   # f =(</a:t>
            </a:r>
            <a:r>
              <a:rPr lang="en-US" altLang="zh-CN" sz="2000" dirty="0" err="1">
                <a:solidFill>
                  <a:srgbClr val="009900"/>
                </a:solidFill>
                <a:latin typeface="Times New Roman" panose="02020603050405020304" pitchFamily="18" charset="0"/>
                <a:ea typeface="黑体" panose="02010609060101010101" pitchFamily="49" charset="-122"/>
              </a:rPr>
              <a:t>g+h</a:t>
            </a:r>
            <a:r>
              <a:rPr lang="en-US" altLang="zh-CN" sz="2000" dirty="0">
                <a:solidFill>
                  <a:srgbClr val="009900"/>
                </a:solidFill>
                <a:latin typeface="Times New Roman" panose="02020603050405020304" pitchFamily="18" charset="0"/>
                <a:ea typeface="黑体" panose="02010609060101010101" pitchFamily="49" charset="-122"/>
              </a:rPr>
              <a:t>)–(</a:t>
            </a:r>
            <a:r>
              <a:rPr lang="en-US" altLang="zh-CN" sz="2000" dirty="0" err="1">
                <a:solidFill>
                  <a:srgbClr val="009900"/>
                </a:solidFill>
                <a:latin typeface="Times New Roman" panose="02020603050405020304" pitchFamily="18" charset="0"/>
                <a:ea typeface="黑体" panose="02010609060101010101" pitchFamily="49" charset="-122"/>
              </a:rPr>
              <a:t>i+j</a:t>
            </a:r>
            <a:r>
              <a:rPr lang="en-US" altLang="zh-CN" sz="2000" dirty="0">
                <a:solidFill>
                  <a:srgbClr val="009900"/>
                </a:solidFill>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linds(horizontal)">
                                      <p:cBhvr>
                                        <p:cTn id="25" dur="500"/>
                                        <p:tgtEl>
                                          <p:spTgt spid="6">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blinds(horizontal)">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406400" y="4953000"/>
            <a:ext cx="6985000" cy="1616165"/>
          </a:xfrm>
          <a:prstGeom prst="rect">
            <a:avLst/>
          </a:prstGeom>
          <a:solidFill>
            <a:schemeClr val="bg2">
              <a:lumMod val="20000"/>
              <a:lumOff val="80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1" i="0" u="none" strike="noStrike" cap="none" normalizeH="0" baseline="0" smtClean="0">
              <a:ln>
                <a:noFill/>
              </a:ln>
              <a:solidFill>
                <a:schemeClr val="tx1"/>
              </a:solidFill>
              <a:effectLst/>
              <a:latin typeface="Arial Narrow" panose="020B0606020202030204" pitchFamily="34" charset="0"/>
            </a:endParaRPr>
          </a:p>
        </p:txBody>
      </p:sp>
      <p:sp>
        <p:nvSpPr>
          <p:cNvPr id="138242" name="Rectangle 2"/>
          <p:cNvSpPr>
            <a:spLocks noGrp="1" noChangeArrowheads="1"/>
          </p:cNvSpPr>
          <p:nvPr>
            <p:ph type="title"/>
          </p:nvPr>
        </p:nvSpPr>
        <p:spPr>
          <a:xfrm>
            <a:off x="457200" y="511175"/>
            <a:ext cx="6381750" cy="555625"/>
          </a:xfrm>
        </p:spPr>
        <p:txBody>
          <a:bodyPr/>
          <a:lstStyle/>
          <a:p>
            <a:pPr eaLnBrk="1" hangingPunct="1">
              <a:defRPr/>
            </a:pPr>
            <a:r>
              <a:rPr lang="en-US" smtClean="0"/>
              <a:t>Unsigned Addition</a:t>
            </a:r>
          </a:p>
        </p:txBody>
      </p:sp>
      <p:sp>
        <p:nvSpPr>
          <p:cNvPr id="138243" name="Rectangle 3"/>
          <p:cNvSpPr>
            <a:spLocks noGrp="1" noChangeArrowheads="1"/>
          </p:cNvSpPr>
          <p:nvPr>
            <p:ph type="body" idx="1"/>
          </p:nvPr>
        </p:nvSpPr>
        <p:spPr>
          <a:xfrm>
            <a:off x="679450" y="3276600"/>
            <a:ext cx="5149850" cy="1643063"/>
          </a:xfrm>
        </p:spPr>
        <p:txBody>
          <a:bodyPr lIns="90487" tIns="44450" rIns="90487" bIns="44450"/>
          <a:lstStyle/>
          <a:p>
            <a:pPr eaLnBrk="1" hangingPunct="1">
              <a:tabLst>
                <a:tab pos="800100" algn="l"/>
                <a:tab pos="1257300" algn="l"/>
                <a:tab pos="3035300" algn="l"/>
                <a:tab pos="3429000" algn="l"/>
              </a:tabLst>
              <a:defRPr/>
            </a:pPr>
            <a:r>
              <a:rPr lang="en-US" dirty="0" smtClean="0"/>
              <a:t>Standard Addition Function</a:t>
            </a:r>
          </a:p>
          <a:p>
            <a:pPr lvl="1" eaLnBrk="1" hangingPunct="1">
              <a:tabLst>
                <a:tab pos="800100" algn="l"/>
                <a:tab pos="1257300" algn="l"/>
                <a:tab pos="3035300" algn="l"/>
                <a:tab pos="3429000" algn="l"/>
              </a:tabLst>
              <a:defRPr/>
            </a:pPr>
            <a:r>
              <a:rPr lang="en-US" dirty="0" smtClean="0"/>
              <a:t>Ignores carry output</a:t>
            </a:r>
          </a:p>
          <a:p>
            <a:pPr eaLnBrk="1" hangingPunct="1">
              <a:tabLst>
                <a:tab pos="800100" algn="l"/>
                <a:tab pos="1257300" algn="l"/>
                <a:tab pos="3035300" algn="l"/>
                <a:tab pos="3429000" algn="l"/>
              </a:tabLst>
              <a:defRPr/>
            </a:pPr>
            <a:r>
              <a:rPr lang="en-US" dirty="0" smtClean="0"/>
              <a:t>Implements Modular Arithmetic</a:t>
            </a:r>
          </a:p>
          <a:p>
            <a:pPr lvl="1" eaLnBrk="1" hangingPunct="1">
              <a:buFont typeface="Wingdings" panose="05000000000000000000" pitchFamily="2" charset="2"/>
              <a:buNone/>
              <a:tabLst>
                <a:tab pos="800100" algn="l"/>
                <a:tab pos="1257300" algn="l"/>
                <a:tab pos="3035300" algn="l"/>
                <a:tab pos="3429000" algn="l"/>
              </a:tabLst>
              <a:defRPr/>
            </a:pPr>
            <a:r>
              <a:rPr lang="en-US" b="0" i="1" dirty="0" smtClean="0"/>
              <a:t>s</a:t>
            </a:r>
            <a:r>
              <a:rPr lang="en-US" b="0" dirty="0" smtClean="0"/>
              <a:t>		=	 </a:t>
            </a:r>
            <a:r>
              <a:rPr lang="en-US" b="0" dirty="0" err="1" smtClean="0"/>
              <a:t>UAdd</a:t>
            </a:r>
            <a:r>
              <a:rPr lang="en-US" b="0" i="1" baseline="-25000" dirty="0" err="1" smtClean="0"/>
              <a:t>w</a:t>
            </a:r>
            <a:r>
              <a:rPr lang="en-US" b="0" dirty="0" smtClean="0"/>
              <a:t>(</a:t>
            </a:r>
            <a:r>
              <a:rPr lang="en-US" b="0" i="1" dirty="0" smtClean="0"/>
              <a:t>u</a:t>
            </a:r>
            <a:r>
              <a:rPr lang="en-US" b="0" dirty="0" smtClean="0"/>
              <a:t> , </a:t>
            </a:r>
            <a:r>
              <a:rPr lang="en-US" b="0" i="1" dirty="0" smtClean="0"/>
              <a:t>v</a:t>
            </a:r>
            <a:r>
              <a:rPr lang="en-US" b="0" dirty="0" smtClean="0"/>
              <a:t>)	=	</a:t>
            </a:r>
            <a:r>
              <a:rPr lang="en-US" b="0" i="1" dirty="0" smtClean="0"/>
              <a:t>u</a:t>
            </a:r>
            <a:r>
              <a:rPr lang="en-US" b="0" dirty="0" smtClean="0"/>
              <a:t> + </a:t>
            </a:r>
            <a:r>
              <a:rPr lang="en-US" b="0" i="1" dirty="0" smtClean="0"/>
              <a:t>v</a:t>
            </a:r>
            <a:r>
              <a:rPr lang="en-US" b="0" dirty="0" smtClean="0"/>
              <a:t>  mod 2</a:t>
            </a:r>
            <a:r>
              <a:rPr lang="en-US" b="0" i="1" baseline="30000" dirty="0" smtClean="0"/>
              <a:t>w</a:t>
            </a:r>
          </a:p>
        </p:txBody>
      </p:sp>
      <p:grpSp>
        <p:nvGrpSpPr>
          <p:cNvPr id="2" name="Group 5"/>
          <p:cNvGrpSpPr/>
          <p:nvPr/>
        </p:nvGrpSpPr>
        <p:grpSpPr bwMode="auto">
          <a:xfrm>
            <a:off x="4965700" y="1371600"/>
            <a:ext cx="2743200" cy="228600"/>
            <a:chOff x="2976" y="816"/>
            <a:chExt cx="1728" cy="144"/>
          </a:xfrm>
        </p:grpSpPr>
        <p:sp>
          <p:nvSpPr>
            <p:cNvPr id="7210"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1"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2"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3"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4"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5"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16"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grpSp>
        <p:nvGrpSpPr>
          <p:cNvPr id="3" name="Group 13"/>
          <p:cNvGrpSpPr/>
          <p:nvPr/>
        </p:nvGrpSpPr>
        <p:grpSpPr bwMode="auto">
          <a:xfrm>
            <a:off x="4965700" y="1828800"/>
            <a:ext cx="2743200" cy="228600"/>
            <a:chOff x="2976" y="1104"/>
            <a:chExt cx="1728" cy="144"/>
          </a:xfrm>
        </p:grpSpPr>
        <p:sp>
          <p:nvSpPr>
            <p:cNvPr id="7203"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4"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5"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6"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7"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8"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9"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75" name="Rectangle 21"/>
          <p:cNvSpPr>
            <a:spLocks noChangeArrowheads="1"/>
          </p:cNvSpPr>
          <p:nvPr/>
        </p:nvSpPr>
        <p:spPr bwMode="auto">
          <a:xfrm>
            <a:off x="4425950" y="1219200"/>
            <a:ext cx="2984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u</a:t>
            </a:r>
          </a:p>
        </p:txBody>
      </p:sp>
      <p:sp>
        <p:nvSpPr>
          <p:cNvPr id="7176" name="Rectangle 22"/>
          <p:cNvSpPr>
            <a:spLocks noChangeArrowheads="1"/>
          </p:cNvSpPr>
          <p:nvPr/>
        </p:nvSpPr>
        <p:spPr bwMode="auto">
          <a:xfrm>
            <a:off x="4438650" y="1676400"/>
            <a:ext cx="285750" cy="366713"/>
          </a:xfrm>
          <a:prstGeom prst="rect">
            <a:avLst/>
          </a:prstGeom>
          <a:noFill/>
          <a:ln w="25400">
            <a:noFill/>
            <a:miter lim="800000"/>
          </a:ln>
        </p:spPr>
        <p:txBody>
          <a:bodyPr wrap="none">
            <a:spAutoFit/>
          </a:bodyPr>
          <a:lstStyle/>
          <a:p>
            <a:pPr>
              <a:lnSpc>
                <a:spcPct val="100000"/>
              </a:lnSpc>
            </a:pPr>
            <a:r>
              <a:rPr lang="en-US" b="0" i="1">
                <a:latin typeface="Times" pitchFamily="18" charset="0"/>
              </a:rPr>
              <a:t>v</a:t>
            </a:r>
          </a:p>
        </p:txBody>
      </p:sp>
      <p:sp>
        <p:nvSpPr>
          <p:cNvPr id="7177" name="Line 23"/>
          <p:cNvSpPr>
            <a:spLocks noChangeShapeType="1"/>
          </p:cNvSpPr>
          <p:nvPr/>
        </p:nvSpPr>
        <p:spPr bwMode="auto">
          <a:xfrm>
            <a:off x="3975100" y="2133600"/>
            <a:ext cx="3886200" cy="0"/>
          </a:xfrm>
          <a:prstGeom prst="line">
            <a:avLst/>
          </a:prstGeom>
          <a:noFill/>
          <a:ln w="25400">
            <a:solidFill>
              <a:schemeClr val="tx1"/>
            </a:solidFill>
            <a:round/>
          </a:ln>
        </p:spPr>
        <p:txBody>
          <a:bodyPr wrap="none" anchor="ctr"/>
          <a:lstStyle/>
          <a:p>
            <a:endParaRPr lang="en-US"/>
          </a:p>
        </p:txBody>
      </p:sp>
      <p:sp>
        <p:nvSpPr>
          <p:cNvPr id="7178" name="Rectangle 24"/>
          <p:cNvSpPr>
            <a:spLocks noChangeArrowheads="1"/>
          </p:cNvSpPr>
          <p:nvPr/>
        </p:nvSpPr>
        <p:spPr bwMode="auto">
          <a:xfrm>
            <a:off x="4147417" y="1683760"/>
            <a:ext cx="357790" cy="461665"/>
          </a:xfrm>
          <a:prstGeom prst="rect">
            <a:avLst/>
          </a:prstGeom>
          <a:noFill/>
          <a:ln w="25400">
            <a:noFill/>
            <a:miter lim="800000"/>
          </a:ln>
        </p:spPr>
        <p:txBody>
          <a:bodyPr wrap="none">
            <a:spAutoFit/>
          </a:bodyPr>
          <a:lstStyle/>
          <a:p>
            <a:pPr>
              <a:lnSpc>
                <a:spcPct val="100000"/>
              </a:lnSpc>
            </a:pPr>
            <a:r>
              <a:rPr lang="en-US" b="0">
                <a:latin typeface="Times" pitchFamily="18" charset="0"/>
              </a:rPr>
              <a:t>+</a:t>
            </a:r>
          </a:p>
        </p:txBody>
      </p:sp>
      <p:grpSp>
        <p:nvGrpSpPr>
          <p:cNvPr id="4" name="Group 25"/>
          <p:cNvGrpSpPr/>
          <p:nvPr/>
        </p:nvGrpSpPr>
        <p:grpSpPr bwMode="auto">
          <a:xfrm>
            <a:off x="4737100" y="2286000"/>
            <a:ext cx="2971800" cy="228600"/>
            <a:chOff x="2832" y="1392"/>
            <a:chExt cx="1872" cy="144"/>
          </a:xfrm>
        </p:grpSpPr>
        <p:grpSp>
          <p:nvGrpSpPr>
            <p:cNvPr id="5" name="Group 26"/>
            <p:cNvGrpSpPr/>
            <p:nvPr/>
          </p:nvGrpSpPr>
          <p:grpSpPr bwMode="auto">
            <a:xfrm>
              <a:off x="2976" y="1392"/>
              <a:ext cx="1728" cy="144"/>
              <a:chOff x="2976" y="1392"/>
              <a:chExt cx="1728" cy="144"/>
            </a:xfrm>
          </p:grpSpPr>
          <p:sp>
            <p:nvSpPr>
              <p:cNvPr id="7196"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7"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8"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9"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0"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1"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202"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95" name="Rectangle 34"/>
            <p:cNvSpPr>
              <a:spLocks noChangeArrowheads="1"/>
            </p:cNvSpPr>
            <p:nvPr/>
          </p:nvSpPr>
          <p:spPr bwMode="auto">
            <a:xfrm>
              <a:off x="2832" y="1392"/>
              <a:ext cx="144" cy="144"/>
            </a:xfrm>
            <a:prstGeom prst="rect">
              <a:avLst/>
            </a:prstGeom>
            <a:solidFill>
              <a:srgbClr val="FF9999"/>
            </a:solidFill>
            <a:ln w="25400">
              <a:solidFill>
                <a:schemeClr val="tx1"/>
              </a:solidFill>
              <a:miter lim="800000"/>
            </a:ln>
          </p:spPr>
          <p:txBody>
            <a:bodyPr wrap="none" anchor="ctr"/>
            <a:lstStyle/>
            <a:p>
              <a:pPr algn="ctr">
                <a:lnSpc>
                  <a:spcPct val="100000"/>
                </a:lnSpc>
              </a:pPr>
              <a:endParaRPr lang="en-US" b="0"/>
            </a:p>
          </p:txBody>
        </p:sp>
      </p:grpSp>
      <p:sp>
        <p:nvSpPr>
          <p:cNvPr id="7180" name="Rectangle 35"/>
          <p:cNvSpPr>
            <a:spLocks noChangeArrowheads="1"/>
          </p:cNvSpPr>
          <p:nvPr/>
        </p:nvSpPr>
        <p:spPr bwMode="auto">
          <a:xfrm>
            <a:off x="4081462" y="2133600"/>
            <a:ext cx="642938" cy="366713"/>
          </a:xfrm>
          <a:prstGeom prst="rect">
            <a:avLst/>
          </a:prstGeom>
          <a:noFill/>
          <a:ln w="25400">
            <a:noFill/>
            <a:miter lim="800000"/>
          </a:ln>
        </p:spPr>
        <p:txBody>
          <a:bodyPr wrap="none">
            <a:spAutoFit/>
          </a:bodyPr>
          <a:lstStyle/>
          <a:p>
            <a:pPr algn="r">
              <a:lnSpc>
                <a:spcPct val="100000"/>
              </a:lnSpc>
            </a:pPr>
            <a:r>
              <a:rPr lang="en-US" b="0" i="1">
                <a:latin typeface="Times" pitchFamily="18" charset="0"/>
              </a:rPr>
              <a:t>u </a:t>
            </a:r>
            <a:r>
              <a:rPr lang="en-US" b="0">
                <a:latin typeface="Times" pitchFamily="18" charset="0"/>
              </a:rPr>
              <a:t>+ </a:t>
            </a:r>
            <a:r>
              <a:rPr lang="en-US" b="0" i="1">
                <a:latin typeface="Times" pitchFamily="18" charset="0"/>
              </a:rPr>
              <a:t>v</a:t>
            </a:r>
          </a:p>
        </p:txBody>
      </p:sp>
      <p:grpSp>
        <p:nvGrpSpPr>
          <p:cNvPr id="6" name="Group 36"/>
          <p:cNvGrpSpPr/>
          <p:nvPr/>
        </p:nvGrpSpPr>
        <p:grpSpPr bwMode="auto">
          <a:xfrm>
            <a:off x="4965700" y="2743200"/>
            <a:ext cx="2743200" cy="228600"/>
            <a:chOff x="2976" y="1392"/>
            <a:chExt cx="1728" cy="144"/>
          </a:xfrm>
        </p:grpSpPr>
        <p:sp>
          <p:nvSpPr>
            <p:cNvPr id="7187"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8"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89"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0"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1"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2"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ln>
          </p:spPr>
          <p:txBody>
            <a:bodyPr wrap="none" anchor="ctr"/>
            <a:lstStyle/>
            <a:p>
              <a:pPr algn="ctr">
                <a:lnSpc>
                  <a:spcPct val="100000"/>
                </a:lnSpc>
              </a:pPr>
              <a:endParaRPr lang="en-US" b="0"/>
            </a:p>
          </p:txBody>
        </p:sp>
        <p:sp>
          <p:nvSpPr>
            <p:cNvPr id="7193"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ln>
          </p:spPr>
          <p:txBody>
            <a:bodyPr wrap="none" anchor="ctr"/>
            <a:lstStyle/>
            <a:p>
              <a:pPr algn="ctr">
                <a:lnSpc>
                  <a:spcPct val="100000"/>
                </a:lnSpc>
              </a:pPr>
              <a:r>
                <a:rPr lang="en-US" b="0"/>
                <a:t>• • •</a:t>
              </a:r>
            </a:p>
          </p:txBody>
        </p:sp>
      </p:grpSp>
      <p:sp>
        <p:nvSpPr>
          <p:cNvPr id="7182" name="Line 44"/>
          <p:cNvSpPr>
            <a:spLocks noChangeShapeType="1"/>
          </p:cNvSpPr>
          <p:nvPr/>
        </p:nvSpPr>
        <p:spPr bwMode="auto">
          <a:xfrm>
            <a:off x="3975100" y="2590800"/>
            <a:ext cx="3886200" cy="0"/>
          </a:xfrm>
          <a:prstGeom prst="line">
            <a:avLst/>
          </a:prstGeom>
          <a:noFill/>
          <a:ln w="25400">
            <a:solidFill>
              <a:schemeClr val="tx1"/>
            </a:solidFill>
            <a:round/>
          </a:ln>
        </p:spPr>
        <p:txBody>
          <a:bodyPr wrap="none" anchor="ctr"/>
          <a:lstStyle/>
          <a:p>
            <a:endParaRPr lang="en-US"/>
          </a:p>
        </p:txBody>
      </p:sp>
      <p:sp>
        <p:nvSpPr>
          <p:cNvPr id="7183" name="Text Box 45"/>
          <p:cNvSpPr txBox="1">
            <a:spLocks noChangeArrowheads="1"/>
          </p:cNvSpPr>
          <p:nvPr/>
        </p:nvSpPr>
        <p:spPr bwMode="auto">
          <a:xfrm>
            <a:off x="457200" y="2057400"/>
            <a:ext cx="2169312"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True Sum: </a:t>
            </a:r>
            <a:r>
              <a:rPr lang="en-US" sz="2000" b="0" i="1" dirty="0">
                <a:latin typeface="Calibri" panose="020F0502020204030204" pitchFamily="34" charset="0"/>
              </a:rPr>
              <a:t>w</a:t>
            </a:r>
            <a:r>
              <a:rPr lang="en-US" sz="2000" b="0" dirty="0">
                <a:latin typeface="Calibri" panose="020F0502020204030204" pitchFamily="34" charset="0"/>
              </a:rPr>
              <a:t>+1 bits</a:t>
            </a:r>
          </a:p>
        </p:txBody>
      </p:sp>
      <p:sp>
        <p:nvSpPr>
          <p:cNvPr id="7184" name="Text Box 46"/>
          <p:cNvSpPr txBox="1">
            <a:spLocks noChangeArrowheads="1"/>
          </p:cNvSpPr>
          <p:nvPr/>
        </p:nvSpPr>
        <p:spPr bwMode="auto">
          <a:xfrm>
            <a:off x="457200" y="1371600"/>
            <a:ext cx="1944315" cy="400110"/>
          </a:xfrm>
          <a:prstGeom prst="rect">
            <a:avLst/>
          </a:prstGeom>
          <a:noFill/>
          <a:ln w="25400">
            <a:noFill/>
            <a:miter lim="800000"/>
          </a:ln>
        </p:spPr>
        <p:txBody>
          <a:bodyPr wrap="none">
            <a:spAutoFit/>
          </a:bodyPr>
          <a:lstStyle/>
          <a:p>
            <a:pPr>
              <a:lnSpc>
                <a:spcPct val="100000"/>
              </a:lnSpc>
            </a:pPr>
            <a:r>
              <a:rPr lang="en-US" sz="2000" b="0" dirty="0">
                <a:latin typeface="Calibri" panose="020F0502020204030204" pitchFamily="34" charset="0"/>
              </a:rPr>
              <a:t>Operands: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7185" name="Text Box 47"/>
          <p:cNvSpPr txBox="1">
            <a:spLocks noChangeArrowheads="1"/>
          </p:cNvSpPr>
          <p:nvPr/>
        </p:nvSpPr>
        <p:spPr bwMode="auto">
          <a:xfrm>
            <a:off x="457200" y="2667000"/>
            <a:ext cx="2438400" cy="400110"/>
          </a:xfrm>
          <a:prstGeom prst="rect">
            <a:avLst/>
          </a:prstGeom>
          <a:noFill/>
          <a:ln w="25400">
            <a:noFill/>
            <a:miter lim="800000"/>
          </a:ln>
        </p:spPr>
        <p:txBody>
          <a:bodyPr>
            <a:spAutoFit/>
          </a:bodyPr>
          <a:lstStyle/>
          <a:p>
            <a:pPr>
              <a:lnSpc>
                <a:spcPct val="100000"/>
              </a:lnSpc>
            </a:pPr>
            <a:r>
              <a:rPr lang="en-US" sz="2000" b="0" dirty="0">
                <a:latin typeface="Calibri" panose="020F0502020204030204" pitchFamily="34" charset="0"/>
              </a:rPr>
              <a:t>Discard Carry: </a:t>
            </a:r>
            <a:r>
              <a:rPr lang="en-US" sz="2000" b="0" i="1" dirty="0">
                <a:latin typeface="Calibri" panose="020F0502020204030204" pitchFamily="34" charset="0"/>
              </a:rPr>
              <a:t>w</a:t>
            </a:r>
            <a:r>
              <a:rPr lang="en-US" sz="2000" b="0" dirty="0">
                <a:latin typeface="Calibri" panose="020F0502020204030204" pitchFamily="34" charset="0"/>
              </a:rPr>
              <a:t> bits</a:t>
            </a:r>
          </a:p>
        </p:txBody>
      </p:sp>
      <p:sp>
        <p:nvSpPr>
          <p:cNvPr id="7186" name="Rectangle 48"/>
          <p:cNvSpPr>
            <a:spLocks noChangeArrowheads="1"/>
          </p:cNvSpPr>
          <p:nvPr/>
        </p:nvSpPr>
        <p:spPr bwMode="auto">
          <a:xfrm>
            <a:off x="3437081" y="2590800"/>
            <a:ext cx="1384300" cy="366713"/>
          </a:xfrm>
          <a:prstGeom prst="rect">
            <a:avLst/>
          </a:prstGeom>
          <a:noFill/>
          <a:ln w="25400">
            <a:noFill/>
            <a:miter lim="800000"/>
          </a:ln>
        </p:spPr>
        <p:txBody>
          <a:bodyPr wrap="none">
            <a:spAutoFit/>
          </a:bodyPr>
          <a:lstStyle/>
          <a:p>
            <a:pPr algn="r">
              <a:lnSpc>
                <a:spcPct val="100000"/>
              </a:lnSpc>
            </a:pPr>
            <a:r>
              <a:rPr lang="en-US" b="0" dirty="0" err="1">
                <a:latin typeface="Times" pitchFamily="18" charset="0"/>
              </a:rPr>
              <a:t>UAdd</a:t>
            </a:r>
            <a:r>
              <a:rPr lang="en-US" b="0" i="1" baseline="-25000" dirty="0" err="1">
                <a:latin typeface="Times" pitchFamily="18" charset="0"/>
              </a:rPr>
              <a:t>w</a:t>
            </a:r>
            <a:r>
              <a:rPr lang="en-US" b="0" dirty="0">
                <a:latin typeface="Times" pitchFamily="18" charset="0"/>
              </a:rPr>
              <a:t>(</a:t>
            </a:r>
            <a:r>
              <a:rPr lang="en-US" b="0" i="1" dirty="0">
                <a:latin typeface="Times" pitchFamily="18" charset="0"/>
              </a:rPr>
              <a:t>u</a:t>
            </a:r>
            <a:r>
              <a:rPr lang="en-US" b="0" dirty="0">
                <a:latin typeface="Times" pitchFamily="18" charset="0"/>
              </a:rPr>
              <a:t> , </a:t>
            </a:r>
            <a:r>
              <a:rPr lang="en-US" b="0" i="1" dirty="0">
                <a:latin typeface="Times" pitchFamily="18" charset="0"/>
              </a:rPr>
              <a:t>v</a:t>
            </a:r>
            <a:r>
              <a:rPr lang="en-US" b="0" dirty="0">
                <a:latin typeface="Times" pitchFamily="18" charset="0"/>
              </a:rPr>
              <a:t>)</a:t>
            </a:r>
          </a:p>
        </p:txBody>
      </p:sp>
      <p:sp>
        <p:nvSpPr>
          <p:cNvPr id="49" name="Rectangle 5"/>
          <p:cNvSpPr/>
          <p:nvPr/>
        </p:nvSpPr>
        <p:spPr bwMode="auto">
          <a:xfrm>
            <a:off x="2683312" y="5062537"/>
            <a:ext cx="1990288"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 1110 1001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1101 0101</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50" name="Line 6"/>
          <p:cNvSpPr>
            <a:spLocks noChangeShapeType="1"/>
          </p:cNvSpPr>
          <p:nvPr/>
        </p:nvSpPr>
        <p:spPr bwMode="auto">
          <a:xfrm>
            <a:off x="2713195" y="5748337"/>
            <a:ext cx="1861979"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1" name="Rectangle 13"/>
          <p:cNvSpPr/>
          <p:nvPr/>
        </p:nvSpPr>
        <p:spPr bwMode="auto">
          <a:xfrm>
            <a:off x="2683312" y="5718968"/>
            <a:ext cx="1990288" cy="410369"/>
          </a:xfrm>
          <a:prstGeom prst="rect">
            <a:avLst/>
          </a:prstGeom>
          <a:noFill/>
          <a:ln w="25400">
            <a:noFill/>
            <a:miter lim="800000"/>
          </a:ln>
        </p:spPr>
        <p:txBody>
          <a:bodyPr wrap="none" lIns="50800" tIns="50800" bIns="50800">
            <a:spAutoFit/>
          </a:bodyPr>
          <a:lstStyle/>
          <a:p>
            <a:pPr eaLnBrk="1" hangingPunct="1"/>
            <a:r>
              <a:rPr lang="en-US" sz="2000" b="0" dirty="0" smtClean="0">
                <a:solidFill>
                  <a:srgbClr val="CC0000"/>
                </a:solidFill>
                <a:latin typeface="Courier New Bold" charset="0"/>
                <a:ea typeface="Courier New Bold" charset="0"/>
                <a:cs typeface="Courier New Bold" charset="0"/>
                <a:sym typeface="Courier New Bold" charset="0"/>
              </a:rPr>
              <a:t> 1 1011 1110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52" name="Rectangle 13"/>
          <p:cNvSpPr/>
          <p:nvPr/>
        </p:nvSpPr>
        <p:spPr bwMode="auto">
          <a:xfrm>
            <a:off x="2683312" y="6083379"/>
            <a:ext cx="1990288"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1011 1110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53" name="Line 6"/>
          <p:cNvSpPr>
            <a:spLocks noChangeShapeType="1"/>
          </p:cNvSpPr>
          <p:nvPr/>
        </p:nvSpPr>
        <p:spPr bwMode="auto">
          <a:xfrm>
            <a:off x="2713196" y="6088459"/>
            <a:ext cx="1861978"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59" name="Rectangle 5"/>
          <p:cNvSpPr/>
          <p:nvPr/>
        </p:nvSpPr>
        <p:spPr bwMode="auto">
          <a:xfrm>
            <a:off x="5022056" y="5062537"/>
            <a:ext cx="759182" cy="718145"/>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E9</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D5</a:t>
            </a:r>
            <a:endParaRPr lang="en-US" sz="2000" b="0" dirty="0">
              <a:solidFill>
                <a:srgbClr val="000066"/>
              </a:solidFill>
              <a:latin typeface="Courier New Bold" charset="0"/>
              <a:ea typeface="Courier New Bold" charset="0"/>
              <a:cs typeface="Courier New Bold" charset="0"/>
              <a:sym typeface="Courier New Bold" charset="0"/>
            </a:endParaRPr>
          </a:p>
        </p:txBody>
      </p:sp>
      <p:sp>
        <p:nvSpPr>
          <p:cNvPr id="60" name="Line 6"/>
          <p:cNvSpPr>
            <a:spLocks noChangeShapeType="1"/>
          </p:cNvSpPr>
          <p:nvPr/>
        </p:nvSpPr>
        <p:spPr bwMode="auto">
          <a:xfrm>
            <a:off x="5098256" y="5748337"/>
            <a:ext cx="59690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61" name="Rectangle 13"/>
          <p:cNvSpPr/>
          <p:nvPr/>
        </p:nvSpPr>
        <p:spPr bwMode="auto">
          <a:xfrm>
            <a:off x="5022056" y="5718968"/>
            <a:ext cx="759182"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1BE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2" name="Rectangle 13"/>
          <p:cNvSpPr/>
          <p:nvPr/>
        </p:nvSpPr>
        <p:spPr bwMode="auto">
          <a:xfrm>
            <a:off x="5022056" y="6083379"/>
            <a:ext cx="759182"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BE</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63" name="Line 6"/>
          <p:cNvSpPr>
            <a:spLocks noChangeShapeType="1"/>
          </p:cNvSpPr>
          <p:nvPr/>
        </p:nvSpPr>
        <p:spPr bwMode="auto">
          <a:xfrm>
            <a:off x="5098256" y="6088459"/>
            <a:ext cx="596900"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grpSp>
        <p:nvGrpSpPr>
          <p:cNvPr id="67" name="Group 5"/>
          <p:cNvGrpSpPr/>
          <p:nvPr/>
        </p:nvGrpSpPr>
        <p:grpSpPr bwMode="auto">
          <a:xfrm>
            <a:off x="7631317" y="3048000"/>
            <a:ext cx="1528162" cy="3646061"/>
            <a:chOff x="0" y="178"/>
            <a:chExt cx="1140" cy="2719"/>
          </a:xfrm>
        </p:grpSpPr>
        <p:grpSp>
          <p:nvGrpSpPr>
            <p:cNvPr id="68" name="Group 6"/>
            <p:cNvGrpSpPr/>
            <p:nvPr/>
          </p:nvGrpSpPr>
          <p:grpSpPr bwMode="auto">
            <a:xfrm>
              <a:off x="0" y="500"/>
              <a:ext cx="1104" cy="2397"/>
              <a:chOff x="0" y="-7"/>
              <a:chExt cx="1104" cy="2397"/>
            </a:xfrm>
          </p:grpSpPr>
          <p:grpSp>
            <p:nvGrpSpPr>
              <p:cNvPr id="72" name="Group 7"/>
              <p:cNvGrpSpPr/>
              <p:nvPr/>
            </p:nvGrpSpPr>
            <p:grpSpPr bwMode="auto">
              <a:xfrm>
                <a:off x="0" y="-7"/>
                <a:ext cx="288" cy="237"/>
                <a:chOff x="0" y="-7"/>
                <a:chExt cx="288" cy="237"/>
              </a:xfrm>
            </p:grpSpPr>
            <p:sp>
              <p:nvSpPr>
                <p:cNvPr id="214" name="Rectangle 8"/>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5" name="Rectangle 9"/>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3" name="Group 10"/>
              <p:cNvGrpSpPr/>
              <p:nvPr/>
            </p:nvGrpSpPr>
            <p:grpSpPr bwMode="auto">
              <a:xfrm>
                <a:off x="288" y="-7"/>
                <a:ext cx="288" cy="237"/>
                <a:chOff x="0" y="-7"/>
                <a:chExt cx="288" cy="237"/>
              </a:xfrm>
            </p:grpSpPr>
            <p:sp>
              <p:nvSpPr>
                <p:cNvPr id="212" name="Rectangle 11"/>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3" name="Rectangle 12"/>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a:t>
                  </a:r>
                </a:p>
              </p:txBody>
            </p:sp>
          </p:grpSp>
          <p:grpSp>
            <p:nvGrpSpPr>
              <p:cNvPr id="74" name="Group 13"/>
              <p:cNvGrpSpPr/>
              <p:nvPr/>
            </p:nvGrpSpPr>
            <p:grpSpPr bwMode="auto">
              <a:xfrm>
                <a:off x="576" y="-7"/>
                <a:ext cx="528" cy="237"/>
                <a:chOff x="0" y="-7"/>
                <a:chExt cx="528" cy="237"/>
              </a:xfrm>
            </p:grpSpPr>
            <p:sp>
              <p:nvSpPr>
                <p:cNvPr id="210" name="Rectangle 14"/>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11" name="Rectangle 15"/>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0000</a:t>
                  </a:r>
                </a:p>
              </p:txBody>
            </p:sp>
          </p:grpSp>
          <p:grpSp>
            <p:nvGrpSpPr>
              <p:cNvPr id="75" name="Group 16"/>
              <p:cNvGrpSpPr/>
              <p:nvPr/>
            </p:nvGrpSpPr>
            <p:grpSpPr bwMode="auto">
              <a:xfrm>
                <a:off x="0" y="137"/>
                <a:ext cx="288" cy="237"/>
                <a:chOff x="0" y="-7"/>
                <a:chExt cx="288" cy="237"/>
              </a:xfrm>
            </p:grpSpPr>
            <p:sp>
              <p:nvSpPr>
                <p:cNvPr id="208" name="Rectangle 17"/>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9" name="Rectangle 18"/>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6" name="Group 19"/>
              <p:cNvGrpSpPr/>
              <p:nvPr/>
            </p:nvGrpSpPr>
            <p:grpSpPr bwMode="auto">
              <a:xfrm>
                <a:off x="288" y="137"/>
                <a:ext cx="288" cy="237"/>
                <a:chOff x="0" y="-7"/>
                <a:chExt cx="288" cy="237"/>
              </a:xfrm>
            </p:grpSpPr>
            <p:sp>
              <p:nvSpPr>
                <p:cNvPr id="206" name="Rectangle 20"/>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7" name="Rectangle 21"/>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a:t>
                  </a:r>
                </a:p>
              </p:txBody>
            </p:sp>
          </p:grpSp>
          <p:grpSp>
            <p:nvGrpSpPr>
              <p:cNvPr id="77" name="Group 22"/>
              <p:cNvGrpSpPr/>
              <p:nvPr/>
            </p:nvGrpSpPr>
            <p:grpSpPr bwMode="auto">
              <a:xfrm>
                <a:off x="576" y="137"/>
                <a:ext cx="528" cy="237"/>
                <a:chOff x="0" y="-7"/>
                <a:chExt cx="528" cy="237"/>
              </a:xfrm>
            </p:grpSpPr>
            <p:sp>
              <p:nvSpPr>
                <p:cNvPr id="204" name="Rectangle 23"/>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5" name="Rectangle 24"/>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0001</a:t>
                  </a:r>
                </a:p>
              </p:txBody>
            </p:sp>
          </p:grpSp>
          <p:grpSp>
            <p:nvGrpSpPr>
              <p:cNvPr id="78" name="Group 25"/>
              <p:cNvGrpSpPr/>
              <p:nvPr/>
            </p:nvGrpSpPr>
            <p:grpSpPr bwMode="auto">
              <a:xfrm>
                <a:off x="0" y="281"/>
                <a:ext cx="288" cy="237"/>
                <a:chOff x="0" y="-7"/>
                <a:chExt cx="288" cy="237"/>
              </a:xfrm>
            </p:grpSpPr>
            <p:sp>
              <p:nvSpPr>
                <p:cNvPr id="202" name="Rectangle 26"/>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3" name="Rectangle 27"/>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79" name="Group 28"/>
              <p:cNvGrpSpPr/>
              <p:nvPr/>
            </p:nvGrpSpPr>
            <p:grpSpPr bwMode="auto">
              <a:xfrm>
                <a:off x="288" y="281"/>
                <a:ext cx="288" cy="237"/>
                <a:chOff x="0" y="-7"/>
                <a:chExt cx="288" cy="237"/>
              </a:xfrm>
            </p:grpSpPr>
            <p:sp>
              <p:nvSpPr>
                <p:cNvPr id="200" name="Rectangle 29"/>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201" name="Rectangle 30"/>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2</a:t>
                  </a:r>
                </a:p>
              </p:txBody>
            </p:sp>
          </p:grpSp>
          <p:grpSp>
            <p:nvGrpSpPr>
              <p:cNvPr id="80" name="Group 31"/>
              <p:cNvGrpSpPr/>
              <p:nvPr/>
            </p:nvGrpSpPr>
            <p:grpSpPr bwMode="auto">
              <a:xfrm>
                <a:off x="576" y="281"/>
                <a:ext cx="528" cy="237"/>
                <a:chOff x="0" y="-7"/>
                <a:chExt cx="528" cy="237"/>
              </a:xfrm>
            </p:grpSpPr>
            <p:sp>
              <p:nvSpPr>
                <p:cNvPr id="198" name="Rectangle 32"/>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9" name="Rectangle 33"/>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0010</a:t>
                  </a:r>
                </a:p>
              </p:txBody>
            </p:sp>
          </p:grpSp>
          <p:grpSp>
            <p:nvGrpSpPr>
              <p:cNvPr id="81" name="Group 34"/>
              <p:cNvGrpSpPr/>
              <p:nvPr/>
            </p:nvGrpSpPr>
            <p:grpSpPr bwMode="auto">
              <a:xfrm>
                <a:off x="0" y="425"/>
                <a:ext cx="288" cy="237"/>
                <a:chOff x="0" y="-7"/>
                <a:chExt cx="288" cy="237"/>
              </a:xfrm>
            </p:grpSpPr>
            <p:sp>
              <p:nvSpPr>
                <p:cNvPr id="196" name="Rectangle 35"/>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7" name="Rectangle 36"/>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3</a:t>
                  </a:r>
                </a:p>
              </p:txBody>
            </p:sp>
          </p:grpSp>
          <p:grpSp>
            <p:nvGrpSpPr>
              <p:cNvPr id="82" name="Group 37"/>
              <p:cNvGrpSpPr/>
              <p:nvPr/>
            </p:nvGrpSpPr>
            <p:grpSpPr bwMode="auto">
              <a:xfrm>
                <a:off x="288" y="425"/>
                <a:ext cx="288" cy="237"/>
                <a:chOff x="0" y="-7"/>
                <a:chExt cx="288" cy="237"/>
              </a:xfrm>
            </p:grpSpPr>
            <p:sp>
              <p:nvSpPr>
                <p:cNvPr id="194" name="Rectangle 38"/>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5" name="Rectangle 39"/>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dirty="0">
                      <a:solidFill>
                        <a:srgbClr val="000066"/>
                      </a:solidFill>
                      <a:latin typeface="Courier New Bold" charset="0"/>
                      <a:ea typeface="Courier New Bold" charset="0"/>
                      <a:cs typeface="Courier New Bold" charset="0"/>
                      <a:sym typeface="Courier New Bold" charset="0"/>
                    </a:rPr>
                    <a:t>3</a:t>
                  </a:r>
                </a:p>
              </p:txBody>
            </p:sp>
          </p:grpSp>
          <p:grpSp>
            <p:nvGrpSpPr>
              <p:cNvPr id="83" name="Group 40"/>
              <p:cNvGrpSpPr/>
              <p:nvPr/>
            </p:nvGrpSpPr>
            <p:grpSpPr bwMode="auto">
              <a:xfrm>
                <a:off x="576" y="425"/>
                <a:ext cx="528" cy="237"/>
                <a:chOff x="0" y="-7"/>
                <a:chExt cx="528" cy="237"/>
              </a:xfrm>
            </p:grpSpPr>
            <p:sp>
              <p:nvSpPr>
                <p:cNvPr id="192" name="Rectangle 41"/>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3" name="Rectangle 42"/>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0011</a:t>
                  </a:r>
                </a:p>
              </p:txBody>
            </p:sp>
          </p:grpSp>
          <p:grpSp>
            <p:nvGrpSpPr>
              <p:cNvPr id="84" name="Group 43"/>
              <p:cNvGrpSpPr/>
              <p:nvPr/>
            </p:nvGrpSpPr>
            <p:grpSpPr bwMode="auto">
              <a:xfrm>
                <a:off x="0" y="569"/>
                <a:ext cx="288" cy="237"/>
                <a:chOff x="0" y="-7"/>
                <a:chExt cx="288" cy="237"/>
              </a:xfrm>
            </p:grpSpPr>
            <p:sp>
              <p:nvSpPr>
                <p:cNvPr id="190" name="Rectangle 44"/>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91" name="Rectangle 45"/>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5" name="Group 46"/>
              <p:cNvGrpSpPr/>
              <p:nvPr/>
            </p:nvGrpSpPr>
            <p:grpSpPr bwMode="auto">
              <a:xfrm>
                <a:off x="288" y="569"/>
                <a:ext cx="288" cy="237"/>
                <a:chOff x="0" y="-7"/>
                <a:chExt cx="288" cy="237"/>
              </a:xfrm>
            </p:grpSpPr>
            <p:sp>
              <p:nvSpPr>
                <p:cNvPr id="188" name="Rectangle 47"/>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9" name="Rectangle 48"/>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4</a:t>
                  </a:r>
                </a:p>
              </p:txBody>
            </p:sp>
          </p:grpSp>
          <p:grpSp>
            <p:nvGrpSpPr>
              <p:cNvPr id="86" name="Group 49"/>
              <p:cNvGrpSpPr/>
              <p:nvPr/>
            </p:nvGrpSpPr>
            <p:grpSpPr bwMode="auto">
              <a:xfrm>
                <a:off x="576" y="569"/>
                <a:ext cx="528" cy="237"/>
                <a:chOff x="0" y="-7"/>
                <a:chExt cx="528" cy="237"/>
              </a:xfrm>
            </p:grpSpPr>
            <p:sp>
              <p:nvSpPr>
                <p:cNvPr id="186" name="Rectangle 50"/>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7" name="Rectangle 51"/>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0100</a:t>
                  </a:r>
                </a:p>
              </p:txBody>
            </p:sp>
          </p:grpSp>
          <p:grpSp>
            <p:nvGrpSpPr>
              <p:cNvPr id="87" name="Group 52"/>
              <p:cNvGrpSpPr/>
              <p:nvPr/>
            </p:nvGrpSpPr>
            <p:grpSpPr bwMode="auto">
              <a:xfrm>
                <a:off x="0" y="713"/>
                <a:ext cx="288" cy="237"/>
                <a:chOff x="0" y="-7"/>
                <a:chExt cx="288" cy="237"/>
              </a:xfrm>
            </p:grpSpPr>
            <p:sp>
              <p:nvSpPr>
                <p:cNvPr id="184" name="Rectangle 53"/>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5" name="Rectangle 54"/>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8" name="Group 55"/>
              <p:cNvGrpSpPr/>
              <p:nvPr/>
            </p:nvGrpSpPr>
            <p:grpSpPr bwMode="auto">
              <a:xfrm>
                <a:off x="288" y="713"/>
                <a:ext cx="288" cy="237"/>
                <a:chOff x="0" y="-7"/>
                <a:chExt cx="288" cy="237"/>
              </a:xfrm>
            </p:grpSpPr>
            <p:sp>
              <p:nvSpPr>
                <p:cNvPr id="182" name="Rectangle 56"/>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3" name="Rectangle 57"/>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5</a:t>
                  </a:r>
                </a:p>
              </p:txBody>
            </p:sp>
          </p:grpSp>
          <p:grpSp>
            <p:nvGrpSpPr>
              <p:cNvPr id="89" name="Group 58"/>
              <p:cNvGrpSpPr/>
              <p:nvPr/>
            </p:nvGrpSpPr>
            <p:grpSpPr bwMode="auto">
              <a:xfrm>
                <a:off x="576" y="713"/>
                <a:ext cx="528" cy="237"/>
                <a:chOff x="0" y="-7"/>
                <a:chExt cx="528" cy="237"/>
              </a:xfrm>
            </p:grpSpPr>
            <p:sp>
              <p:nvSpPr>
                <p:cNvPr id="180" name="Rectangle 59"/>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81" name="Rectangle 60"/>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0101</a:t>
                  </a:r>
                </a:p>
              </p:txBody>
            </p:sp>
          </p:grpSp>
          <p:grpSp>
            <p:nvGrpSpPr>
              <p:cNvPr id="90" name="Group 61"/>
              <p:cNvGrpSpPr/>
              <p:nvPr/>
            </p:nvGrpSpPr>
            <p:grpSpPr bwMode="auto">
              <a:xfrm>
                <a:off x="0" y="857"/>
                <a:ext cx="288" cy="237"/>
                <a:chOff x="0" y="-7"/>
                <a:chExt cx="288" cy="237"/>
              </a:xfrm>
            </p:grpSpPr>
            <p:sp>
              <p:nvSpPr>
                <p:cNvPr id="178" name="Rectangle 62"/>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9" name="Rectangle 63"/>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1" name="Group 64"/>
              <p:cNvGrpSpPr/>
              <p:nvPr/>
            </p:nvGrpSpPr>
            <p:grpSpPr bwMode="auto">
              <a:xfrm>
                <a:off x="288" y="857"/>
                <a:ext cx="288" cy="237"/>
                <a:chOff x="0" y="-7"/>
                <a:chExt cx="288" cy="237"/>
              </a:xfrm>
            </p:grpSpPr>
            <p:sp>
              <p:nvSpPr>
                <p:cNvPr id="176" name="Rectangle 65"/>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7" name="Rectangle 66"/>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6</a:t>
                  </a:r>
                </a:p>
              </p:txBody>
            </p:sp>
          </p:grpSp>
          <p:grpSp>
            <p:nvGrpSpPr>
              <p:cNvPr id="92" name="Group 67"/>
              <p:cNvGrpSpPr/>
              <p:nvPr/>
            </p:nvGrpSpPr>
            <p:grpSpPr bwMode="auto">
              <a:xfrm>
                <a:off x="576" y="857"/>
                <a:ext cx="528" cy="237"/>
                <a:chOff x="0" y="-7"/>
                <a:chExt cx="528" cy="237"/>
              </a:xfrm>
            </p:grpSpPr>
            <p:sp>
              <p:nvSpPr>
                <p:cNvPr id="174" name="Rectangle 68"/>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5" name="Rectangle 69"/>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0110</a:t>
                  </a:r>
                </a:p>
              </p:txBody>
            </p:sp>
          </p:grpSp>
          <p:grpSp>
            <p:nvGrpSpPr>
              <p:cNvPr id="93" name="Group 70"/>
              <p:cNvGrpSpPr/>
              <p:nvPr/>
            </p:nvGrpSpPr>
            <p:grpSpPr bwMode="auto">
              <a:xfrm>
                <a:off x="0" y="1001"/>
                <a:ext cx="288" cy="237"/>
                <a:chOff x="0" y="-7"/>
                <a:chExt cx="288" cy="237"/>
              </a:xfrm>
            </p:grpSpPr>
            <p:sp>
              <p:nvSpPr>
                <p:cNvPr id="172" name="Rectangle 71"/>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3" name="Rectangle 72"/>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4" name="Group 73"/>
              <p:cNvGrpSpPr/>
              <p:nvPr/>
            </p:nvGrpSpPr>
            <p:grpSpPr bwMode="auto">
              <a:xfrm>
                <a:off x="288" y="1001"/>
                <a:ext cx="288" cy="237"/>
                <a:chOff x="0" y="-7"/>
                <a:chExt cx="288" cy="237"/>
              </a:xfrm>
            </p:grpSpPr>
            <p:sp>
              <p:nvSpPr>
                <p:cNvPr id="170" name="Rectangle 74"/>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71" name="Rectangle 75"/>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7</a:t>
                  </a:r>
                </a:p>
              </p:txBody>
            </p:sp>
          </p:grpSp>
          <p:grpSp>
            <p:nvGrpSpPr>
              <p:cNvPr id="95" name="Group 76"/>
              <p:cNvGrpSpPr/>
              <p:nvPr/>
            </p:nvGrpSpPr>
            <p:grpSpPr bwMode="auto">
              <a:xfrm>
                <a:off x="576" y="1001"/>
                <a:ext cx="528" cy="237"/>
                <a:chOff x="0" y="-7"/>
                <a:chExt cx="528" cy="237"/>
              </a:xfrm>
            </p:grpSpPr>
            <p:sp>
              <p:nvSpPr>
                <p:cNvPr id="168" name="Rectangle 77"/>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9" name="Rectangle 78"/>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0111</a:t>
                  </a:r>
                </a:p>
              </p:txBody>
            </p:sp>
          </p:grpSp>
          <p:grpSp>
            <p:nvGrpSpPr>
              <p:cNvPr id="96" name="Group 79"/>
              <p:cNvGrpSpPr/>
              <p:nvPr/>
            </p:nvGrpSpPr>
            <p:grpSpPr bwMode="auto">
              <a:xfrm>
                <a:off x="0" y="1145"/>
                <a:ext cx="288" cy="237"/>
                <a:chOff x="0" y="-7"/>
                <a:chExt cx="288" cy="237"/>
              </a:xfrm>
            </p:grpSpPr>
            <p:sp>
              <p:nvSpPr>
                <p:cNvPr id="166" name="Rectangle 80"/>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7" name="Rectangle 81"/>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7" name="Group 82"/>
              <p:cNvGrpSpPr/>
              <p:nvPr/>
            </p:nvGrpSpPr>
            <p:grpSpPr bwMode="auto">
              <a:xfrm>
                <a:off x="288" y="1145"/>
                <a:ext cx="288" cy="237"/>
                <a:chOff x="0" y="-7"/>
                <a:chExt cx="288" cy="237"/>
              </a:xfrm>
            </p:grpSpPr>
            <p:sp>
              <p:nvSpPr>
                <p:cNvPr id="164" name="Rectangle 83"/>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5" name="Rectangle 84"/>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8</a:t>
                  </a:r>
                </a:p>
              </p:txBody>
            </p:sp>
          </p:grpSp>
          <p:grpSp>
            <p:nvGrpSpPr>
              <p:cNvPr id="98" name="Group 85"/>
              <p:cNvGrpSpPr/>
              <p:nvPr/>
            </p:nvGrpSpPr>
            <p:grpSpPr bwMode="auto">
              <a:xfrm>
                <a:off x="576" y="1145"/>
                <a:ext cx="528" cy="237"/>
                <a:chOff x="0" y="-7"/>
                <a:chExt cx="528" cy="237"/>
              </a:xfrm>
            </p:grpSpPr>
            <p:sp>
              <p:nvSpPr>
                <p:cNvPr id="162" name="Rectangle 86"/>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3" name="Rectangle 87"/>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1000</a:t>
                  </a:r>
                </a:p>
              </p:txBody>
            </p:sp>
          </p:grpSp>
          <p:grpSp>
            <p:nvGrpSpPr>
              <p:cNvPr id="99" name="Group 88"/>
              <p:cNvGrpSpPr/>
              <p:nvPr/>
            </p:nvGrpSpPr>
            <p:grpSpPr bwMode="auto">
              <a:xfrm>
                <a:off x="0" y="1289"/>
                <a:ext cx="288" cy="237"/>
                <a:chOff x="0" y="-7"/>
                <a:chExt cx="288" cy="237"/>
              </a:xfrm>
            </p:grpSpPr>
            <p:sp>
              <p:nvSpPr>
                <p:cNvPr id="160" name="Rectangle 89"/>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61" name="Rectangle 90"/>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0" name="Group 91"/>
              <p:cNvGrpSpPr/>
              <p:nvPr/>
            </p:nvGrpSpPr>
            <p:grpSpPr bwMode="auto">
              <a:xfrm>
                <a:off x="288" y="1289"/>
                <a:ext cx="288" cy="237"/>
                <a:chOff x="0" y="-7"/>
                <a:chExt cx="288" cy="237"/>
              </a:xfrm>
            </p:grpSpPr>
            <p:sp>
              <p:nvSpPr>
                <p:cNvPr id="158" name="Rectangle 92"/>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9" name="Rectangle 93"/>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9</a:t>
                  </a:r>
                </a:p>
              </p:txBody>
            </p:sp>
          </p:grpSp>
          <p:grpSp>
            <p:nvGrpSpPr>
              <p:cNvPr id="101" name="Group 94"/>
              <p:cNvGrpSpPr/>
              <p:nvPr/>
            </p:nvGrpSpPr>
            <p:grpSpPr bwMode="auto">
              <a:xfrm>
                <a:off x="576" y="1289"/>
                <a:ext cx="528" cy="237"/>
                <a:chOff x="0" y="-7"/>
                <a:chExt cx="528" cy="237"/>
              </a:xfrm>
            </p:grpSpPr>
            <p:sp>
              <p:nvSpPr>
                <p:cNvPr id="156" name="Rectangle 95"/>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7" name="Rectangle 96"/>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1001</a:t>
                  </a:r>
                </a:p>
              </p:txBody>
            </p:sp>
          </p:grpSp>
          <p:grpSp>
            <p:nvGrpSpPr>
              <p:cNvPr id="102" name="Group 97"/>
              <p:cNvGrpSpPr/>
              <p:nvPr/>
            </p:nvGrpSpPr>
            <p:grpSpPr bwMode="auto">
              <a:xfrm>
                <a:off x="0" y="1433"/>
                <a:ext cx="288" cy="237"/>
                <a:chOff x="0" y="-7"/>
                <a:chExt cx="288" cy="237"/>
              </a:xfrm>
            </p:grpSpPr>
            <p:sp>
              <p:nvSpPr>
                <p:cNvPr id="154" name="Rectangle 98"/>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5" name="Rectangle 99"/>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A</a:t>
                  </a:r>
                </a:p>
              </p:txBody>
            </p:sp>
          </p:grpSp>
          <p:grpSp>
            <p:nvGrpSpPr>
              <p:cNvPr id="103" name="Group 100"/>
              <p:cNvGrpSpPr/>
              <p:nvPr/>
            </p:nvGrpSpPr>
            <p:grpSpPr bwMode="auto">
              <a:xfrm>
                <a:off x="288" y="1433"/>
                <a:ext cx="288" cy="237"/>
                <a:chOff x="0" y="-7"/>
                <a:chExt cx="288" cy="237"/>
              </a:xfrm>
            </p:grpSpPr>
            <p:sp>
              <p:nvSpPr>
                <p:cNvPr id="152" name="Rectangle 101"/>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3" name="Rectangle 102"/>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a:t>
                  </a:r>
                </a:p>
              </p:txBody>
            </p:sp>
          </p:grpSp>
          <p:grpSp>
            <p:nvGrpSpPr>
              <p:cNvPr id="104" name="Group 103"/>
              <p:cNvGrpSpPr/>
              <p:nvPr/>
            </p:nvGrpSpPr>
            <p:grpSpPr bwMode="auto">
              <a:xfrm>
                <a:off x="576" y="1433"/>
                <a:ext cx="528" cy="237"/>
                <a:chOff x="0" y="-7"/>
                <a:chExt cx="528" cy="237"/>
              </a:xfrm>
            </p:grpSpPr>
            <p:sp>
              <p:nvSpPr>
                <p:cNvPr id="150" name="Rectangle 104"/>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51" name="Rectangle 105"/>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1010</a:t>
                  </a:r>
                </a:p>
              </p:txBody>
            </p:sp>
          </p:grpSp>
          <p:grpSp>
            <p:nvGrpSpPr>
              <p:cNvPr id="105" name="Group 106"/>
              <p:cNvGrpSpPr/>
              <p:nvPr/>
            </p:nvGrpSpPr>
            <p:grpSpPr bwMode="auto">
              <a:xfrm>
                <a:off x="0" y="1577"/>
                <a:ext cx="288" cy="237"/>
                <a:chOff x="0" y="-7"/>
                <a:chExt cx="288" cy="237"/>
              </a:xfrm>
            </p:grpSpPr>
            <p:sp>
              <p:nvSpPr>
                <p:cNvPr id="148" name="Rectangle 107"/>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9" name="Rectangle 108"/>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B</a:t>
                  </a:r>
                </a:p>
              </p:txBody>
            </p:sp>
          </p:grpSp>
          <p:grpSp>
            <p:nvGrpSpPr>
              <p:cNvPr id="106" name="Group 109"/>
              <p:cNvGrpSpPr/>
              <p:nvPr/>
            </p:nvGrpSpPr>
            <p:grpSpPr bwMode="auto">
              <a:xfrm>
                <a:off x="288" y="1577"/>
                <a:ext cx="288" cy="237"/>
                <a:chOff x="0" y="-7"/>
                <a:chExt cx="288" cy="237"/>
              </a:xfrm>
            </p:grpSpPr>
            <p:sp>
              <p:nvSpPr>
                <p:cNvPr id="146" name="Rectangle 110"/>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7" name="Rectangle 111"/>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a:t>
                  </a:r>
                </a:p>
              </p:txBody>
            </p:sp>
          </p:grpSp>
          <p:grpSp>
            <p:nvGrpSpPr>
              <p:cNvPr id="107" name="Group 112"/>
              <p:cNvGrpSpPr/>
              <p:nvPr/>
            </p:nvGrpSpPr>
            <p:grpSpPr bwMode="auto">
              <a:xfrm>
                <a:off x="576" y="1577"/>
                <a:ext cx="528" cy="237"/>
                <a:chOff x="0" y="-7"/>
                <a:chExt cx="528" cy="237"/>
              </a:xfrm>
            </p:grpSpPr>
            <p:sp>
              <p:nvSpPr>
                <p:cNvPr id="144" name="Rectangle 113"/>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5" name="Rectangle 114"/>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1011</a:t>
                  </a:r>
                </a:p>
              </p:txBody>
            </p:sp>
          </p:grpSp>
          <p:grpSp>
            <p:nvGrpSpPr>
              <p:cNvPr id="108" name="Group 115"/>
              <p:cNvGrpSpPr/>
              <p:nvPr/>
            </p:nvGrpSpPr>
            <p:grpSpPr bwMode="auto">
              <a:xfrm>
                <a:off x="0" y="1721"/>
                <a:ext cx="288" cy="237"/>
                <a:chOff x="0" y="-7"/>
                <a:chExt cx="288" cy="237"/>
              </a:xfrm>
            </p:grpSpPr>
            <p:sp>
              <p:nvSpPr>
                <p:cNvPr id="142" name="Rectangle 116"/>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3" name="Rectangle 117"/>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C</a:t>
                  </a:r>
                </a:p>
              </p:txBody>
            </p:sp>
          </p:grpSp>
          <p:grpSp>
            <p:nvGrpSpPr>
              <p:cNvPr id="109" name="Group 118"/>
              <p:cNvGrpSpPr/>
              <p:nvPr/>
            </p:nvGrpSpPr>
            <p:grpSpPr bwMode="auto">
              <a:xfrm>
                <a:off x="288" y="1721"/>
                <a:ext cx="288" cy="237"/>
                <a:chOff x="0" y="-7"/>
                <a:chExt cx="288" cy="237"/>
              </a:xfrm>
            </p:grpSpPr>
            <p:sp>
              <p:nvSpPr>
                <p:cNvPr id="140" name="Rectangle 119"/>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41" name="Rectangle 120"/>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12</a:t>
                  </a:r>
                </a:p>
              </p:txBody>
            </p:sp>
          </p:grpSp>
          <p:grpSp>
            <p:nvGrpSpPr>
              <p:cNvPr id="110" name="Group 121"/>
              <p:cNvGrpSpPr/>
              <p:nvPr/>
            </p:nvGrpSpPr>
            <p:grpSpPr bwMode="auto">
              <a:xfrm>
                <a:off x="576" y="1721"/>
                <a:ext cx="528" cy="237"/>
                <a:chOff x="0" y="-7"/>
                <a:chExt cx="528" cy="237"/>
              </a:xfrm>
            </p:grpSpPr>
            <p:sp>
              <p:nvSpPr>
                <p:cNvPr id="138" name="Rectangle 122"/>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9" name="Rectangle 123"/>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1100</a:t>
                  </a:r>
                </a:p>
              </p:txBody>
            </p:sp>
          </p:grpSp>
          <p:grpSp>
            <p:nvGrpSpPr>
              <p:cNvPr id="111" name="Group 124"/>
              <p:cNvGrpSpPr/>
              <p:nvPr/>
            </p:nvGrpSpPr>
            <p:grpSpPr bwMode="auto">
              <a:xfrm>
                <a:off x="0" y="1865"/>
                <a:ext cx="288" cy="237"/>
                <a:chOff x="0" y="-7"/>
                <a:chExt cx="288" cy="237"/>
              </a:xfrm>
            </p:grpSpPr>
            <p:sp>
              <p:nvSpPr>
                <p:cNvPr id="136" name="Rectangle 125"/>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7" name="Rectangle 126"/>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D</a:t>
                  </a:r>
                </a:p>
              </p:txBody>
            </p:sp>
          </p:grpSp>
          <p:grpSp>
            <p:nvGrpSpPr>
              <p:cNvPr id="112" name="Group 127"/>
              <p:cNvGrpSpPr/>
              <p:nvPr/>
            </p:nvGrpSpPr>
            <p:grpSpPr bwMode="auto">
              <a:xfrm>
                <a:off x="288" y="1865"/>
                <a:ext cx="288" cy="237"/>
                <a:chOff x="0" y="-7"/>
                <a:chExt cx="288" cy="237"/>
              </a:xfrm>
            </p:grpSpPr>
            <p:sp>
              <p:nvSpPr>
                <p:cNvPr id="134" name="Rectangle 128"/>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5" name="Rectangle 129"/>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13</a:t>
                  </a:r>
                </a:p>
              </p:txBody>
            </p:sp>
          </p:grpSp>
          <p:grpSp>
            <p:nvGrpSpPr>
              <p:cNvPr id="113" name="Group 130"/>
              <p:cNvGrpSpPr/>
              <p:nvPr/>
            </p:nvGrpSpPr>
            <p:grpSpPr bwMode="auto">
              <a:xfrm>
                <a:off x="576" y="1865"/>
                <a:ext cx="528" cy="237"/>
                <a:chOff x="0" y="-7"/>
                <a:chExt cx="528" cy="237"/>
              </a:xfrm>
            </p:grpSpPr>
            <p:sp>
              <p:nvSpPr>
                <p:cNvPr id="132" name="Rectangle 131"/>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3" name="Rectangle 132"/>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1101</a:t>
                  </a:r>
                </a:p>
              </p:txBody>
            </p:sp>
          </p:grpSp>
          <p:grpSp>
            <p:nvGrpSpPr>
              <p:cNvPr id="114" name="Group 133"/>
              <p:cNvGrpSpPr/>
              <p:nvPr/>
            </p:nvGrpSpPr>
            <p:grpSpPr bwMode="auto">
              <a:xfrm>
                <a:off x="0" y="2009"/>
                <a:ext cx="288" cy="237"/>
                <a:chOff x="0" y="-7"/>
                <a:chExt cx="288" cy="237"/>
              </a:xfrm>
            </p:grpSpPr>
            <p:sp>
              <p:nvSpPr>
                <p:cNvPr id="130" name="Rectangle 134"/>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31" name="Rectangle 135"/>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E</a:t>
                  </a:r>
                </a:p>
              </p:txBody>
            </p:sp>
          </p:grpSp>
          <p:grpSp>
            <p:nvGrpSpPr>
              <p:cNvPr id="115" name="Group 136"/>
              <p:cNvGrpSpPr/>
              <p:nvPr/>
            </p:nvGrpSpPr>
            <p:grpSpPr bwMode="auto">
              <a:xfrm>
                <a:off x="288" y="2009"/>
                <a:ext cx="288" cy="237"/>
                <a:chOff x="0" y="-7"/>
                <a:chExt cx="288" cy="237"/>
              </a:xfrm>
            </p:grpSpPr>
            <p:sp>
              <p:nvSpPr>
                <p:cNvPr id="128" name="Rectangle 137"/>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9" name="Rectangle 138"/>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14</a:t>
                  </a:r>
                </a:p>
              </p:txBody>
            </p:sp>
          </p:grpSp>
          <p:grpSp>
            <p:nvGrpSpPr>
              <p:cNvPr id="116" name="Group 139"/>
              <p:cNvGrpSpPr/>
              <p:nvPr/>
            </p:nvGrpSpPr>
            <p:grpSpPr bwMode="auto">
              <a:xfrm>
                <a:off x="576" y="2009"/>
                <a:ext cx="528" cy="237"/>
                <a:chOff x="0" y="-7"/>
                <a:chExt cx="528" cy="237"/>
              </a:xfrm>
            </p:grpSpPr>
            <p:sp>
              <p:nvSpPr>
                <p:cNvPr id="126" name="Rectangle 140"/>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7" name="Rectangle 141"/>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1110</a:t>
                  </a:r>
                </a:p>
              </p:txBody>
            </p:sp>
          </p:grpSp>
          <p:grpSp>
            <p:nvGrpSpPr>
              <p:cNvPr id="117" name="Group 142"/>
              <p:cNvGrpSpPr/>
              <p:nvPr/>
            </p:nvGrpSpPr>
            <p:grpSpPr bwMode="auto">
              <a:xfrm>
                <a:off x="0" y="2153"/>
                <a:ext cx="288" cy="237"/>
                <a:chOff x="0" y="-7"/>
                <a:chExt cx="288" cy="237"/>
              </a:xfrm>
            </p:grpSpPr>
            <p:sp>
              <p:nvSpPr>
                <p:cNvPr id="124" name="Rectangle 143"/>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5" name="Rectangle 144"/>
                <p:cNvSpPr/>
                <p:nvPr/>
              </p:nvSpPr>
              <p:spPr bwMode="auto">
                <a:xfrm>
                  <a:off x="50" y="-7"/>
                  <a:ext cx="18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F</a:t>
                  </a:r>
                </a:p>
              </p:txBody>
            </p:sp>
          </p:grpSp>
          <p:grpSp>
            <p:nvGrpSpPr>
              <p:cNvPr id="118" name="Group 145"/>
              <p:cNvGrpSpPr/>
              <p:nvPr/>
            </p:nvGrpSpPr>
            <p:grpSpPr bwMode="auto">
              <a:xfrm>
                <a:off x="288" y="2153"/>
                <a:ext cx="288" cy="237"/>
                <a:chOff x="0" y="-7"/>
                <a:chExt cx="288" cy="237"/>
              </a:xfrm>
            </p:grpSpPr>
            <p:sp>
              <p:nvSpPr>
                <p:cNvPr id="122" name="Rectangle 146"/>
                <p:cNvSpPr/>
                <p:nvPr/>
              </p:nvSpPr>
              <p:spPr bwMode="auto">
                <a:xfrm>
                  <a:off x="0" y="40"/>
                  <a:ext cx="28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3" name="Rectangle 147"/>
                <p:cNvSpPr/>
                <p:nvPr/>
              </p:nvSpPr>
              <p:spPr bwMode="auto">
                <a:xfrm>
                  <a:off x="10" y="-7"/>
                  <a:ext cx="267"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15</a:t>
                  </a:r>
                </a:p>
              </p:txBody>
            </p:sp>
          </p:grpSp>
          <p:grpSp>
            <p:nvGrpSpPr>
              <p:cNvPr id="119" name="Group 148"/>
              <p:cNvGrpSpPr/>
              <p:nvPr/>
            </p:nvGrpSpPr>
            <p:grpSpPr bwMode="auto">
              <a:xfrm>
                <a:off x="576" y="2153"/>
                <a:ext cx="528" cy="237"/>
                <a:chOff x="0" y="-7"/>
                <a:chExt cx="528" cy="237"/>
              </a:xfrm>
            </p:grpSpPr>
            <p:sp>
              <p:nvSpPr>
                <p:cNvPr id="120" name="Rectangle 149"/>
                <p:cNvSpPr/>
                <p:nvPr/>
              </p:nvSpPr>
              <p:spPr bwMode="auto">
                <a:xfrm>
                  <a:off x="0" y="40"/>
                  <a:ext cx="528" cy="144"/>
                </a:xfrm>
                <a:prstGeom prst="rect">
                  <a:avLst/>
                </a:prstGeom>
                <a:solidFill>
                  <a:srgbClr val="FFFFFF"/>
                </a:solidFill>
                <a:ln w="12700">
                  <a:solidFill>
                    <a:srgbClr val="000066"/>
                  </a:solidFill>
                  <a:miter lim="800000"/>
                </a:ln>
              </p:spPr>
              <p:txBody>
                <a:bodyPr lIns="0" tIns="0" rIns="0" bIns="0"/>
                <a:lstStyle/>
                <a:p>
                  <a:pPr algn="ctr" eaLnBrk="1" hangingPunct="1"/>
                  <a:endParaRPr lang="en-US" sz="3600" b="0" smtClean="0">
                    <a:solidFill>
                      <a:srgbClr val="000000"/>
                    </a:solidFill>
                    <a:latin typeface="Gill Sans" charset="0"/>
                    <a:ea typeface="ヒラギノ角ゴ ProN W3" charset="-128"/>
                    <a:cs typeface="ヒラギノ角ゴ ProN W3" charset="-128"/>
                    <a:sym typeface="Gill Sans" charset="0"/>
                  </a:endParaRPr>
                </a:p>
              </p:txBody>
            </p:sp>
            <p:sp>
              <p:nvSpPr>
                <p:cNvPr id="121" name="Rectangle 150"/>
                <p:cNvSpPr/>
                <p:nvPr/>
              </p:nvSpPr>
              <p:spPr bwMode="auto">
                <a:xfrm>
                  <a:off x="50" y="-7"/>
                  <a:ext cx="428" cy="237"/>
                </a:xfrm>
                <a:prstGeom prst="rect">
                  <a:avLst/>
                </a:prstGeom>
                <a:noFill/>
                <a:ln w="12700">
                  <a:noFill/>
                  <a:miter lim="800000"/>
                </a:ln>
              </p:spPr>
              <p:txBody>
                <a:bodyPr wrap="none" lIns="50800" tIns="50800" bIns="50800" anchor="ctr">
                  <a:spAutoFit/>
                </a:bodyPr>
                <a:lstStyle/>
                <a:p>
                  <a:pPr algn="ctr" eaLnBrk="1" hangingPunct="1"/>
                  <a:r>
                    <a:rPr lang="en-US" sz="1400" b="0">
                      <a:solidFill>
                        <a:srgbClr val="000066"/>
                      </a:solidFill>
                      <a:latin typeface="Courier New Bold" charset="0"/>
                      <a:ea typeface="Courier New Bold" charset="0"/>
                      <a:cs typeface="Courier New Bold" charset="0"/>
                      <a:sym typeface="Courier New Bold" charset="0"/>
                    </a:rPr>
                    <a:t>1111</a:t>
                  </a:r>
                </a:p>
              </p:txBody>
            </p:sp>
          </p:grpSp>
        </p:grpSp>
        <p:sp>
          <p:nvSpPr>
            <p:cNvPr id="69" name="Rectangle 151"/>
            <p:cNvSpPr/>
            <p:nvPr/>
          </p:nvSpPr>
          <p:spPr bwMode="auto">
            <a:xfrm rot="19260000">
              <a:off x="55" y="268"/>
              <a:ext cx="352" cy="237"/>
            </a:xfrm>
            <a:prstGeom prst="rect">
              <a:avLst/>
            </a:prstGeom>
            <a:noFill/>
            <a:ln w="25400">
              <a:noFill/>
              <a:miter lim="800000"/>
            </a:ln>
          </p:spPr>
          <p:txBody>
            <a:bodyPr wrap="none" lIns="50800" tIns="50800" bIns="50800">
              <a:spAutoFit/>
            </a:bodyPr>
            <a:lstStyle/>
            <a:p>
              <a:pPr eaLnBrk="1" hangingPunct="1"/>
              <a:r>
                <a:rPr lang="en-US" sz="1400">
                  <a:solidFill>
                    <a:srgbClr val="000066"/>
                  </a:solidFill>
                  <a:latin typeface="Helvetica" charset="0"/>
                  <a:ea typeface="Helvetica" charset="0"/>
                  <a:cs typeface="Helvetica" charset="0"/>
                  <a:sym typeface="Helvetica" charset="0"/>
                </a:rPr>
                <a:t>Hex</a:t>
              </a:r>
            </a:p>
          </p:txBody>
        </p:sp>
        <p:sp>
          <p:nvSpPr>
            <p:cNvPr id="70" name="Rectangle 152"/>
            <p:cNvSpPr/>
            <p:nvPr/>
          </p:nvSpPr>
          <p:spPr bwMode="auto">
            <a:xfrm rot="19260000">
              <a:off x="321" y="178"/>
              <a:ext cx="620" cy="237"/>
            </a:xfrm>
            <a:prstGeom prst="rect">
              <a:avLst/>
            </a:prstGeom>
            <a:noFill/>
            <a:ln w="25400">
              <a:noFill/>
              <a:miter lim="800000"/>
            </a:ln>
          </p:spPr>
          <p:txBody>
            <a:bodyPr wrap="none" lIns="50800" tIns="50800" bIns="50800">
              <a:spAutoFit/>
            </a:bodyPr>
            <a:lstStyle/>
            <a:p>
              <a:pPr eaLnBrk="1" hangingPunct="1"/>
              <a:r>
                <a:rPr lang="en-US" sz="1400">
                  <a:solidFill>
                    <a:srgbClr val="000066"/>
                  </a:solidFill>
                  <a:latin typeface="Helvetica" charset="0"/>
                  <a:ea typeface="Helvetica" charset="0"/>
                  <a:cs typeface="Helvetica" charset="0"/>
                  <a:sym typeface="Helvetica" charset="0"/>
                </a:rPr>
                <a:t>Decimal</a:t>
              </a:r>
            </a:p>
          </p:txBody>
        </p:sp>
        <p:sp>
          <p:nvSpPr>
            <p:cNvPr id="71" name="Rectangle 153"/>
            <p:cNvSpPr/>
            <p:nvPr/>
          </p:nvSpPr>
          <p:spPr bwMode="auto">
            <a:xfrm rot="19260000">
              <a:off x="617" y="211"/>
              <a:ext cx="523" cy="237"/>
            </a:xfrm>
            <a:prstGeom prst="rect">
              <a:avLst/>
            </a:prstGeom>
            <a:noFill/>
            <a:ln w="25400">
              <a:noFill/>
              <a:miter lim="800000"/>
            </a:ln>
          </p:spPr>
          <p:txBody>
            <a:bodyPr wrap="none" lIns="50800" tIns="50800" bIns="50800">
              <a:spAutoFit/>
            </a:bodyPr>
            <a:lstStyle/>
            <a:p>
              <a:pPr eaLnBrk="1" hangingPunct="1"/>
              <a:r>
                <a:rPr lang="en-US" sz="1400">
                  <a:solidFill>
                    <a:srgbClr val="000066"/>
                  </a:solidFill>
                  <a:latin typeface="Helvetica" charset="0"/>
                  <a:ea typeface="Helvetica" charset="0"/>
                  <a:cs typeface="Helvetica" charset="0"/>
                  <a:sym typeface="Helvetica" charset="0"/>
                </a:rPr>
                <a:t>Binary</a:t>
              </a:r>
            </a:p>
          </p:txBody>
        </p:sp>
      </p:grpSp>
      <p:sp>
        <p:nvSpPr>
          <p:cNvPr id="216" name="Rectangle 5"/>
          <p:cNvSpPr/>
          <p:nvPr/>
        </p:nvSpPr>
        <p:spPr bwMode="auto">
          <a:xfrm>
            <a:off x="6273800" y="5062537"/>
            <a:ext cx="913070" cy="1025922"/>
          </a:xfrm>
          <a:prstGeom prst="rect">
            <a:avLst/>
          </a:prstGeom>
          <a:noFill/>
          <a:ln w="25400">
            <a:noFill/>
            <a:miter lim="800000"/>
          </a:ln>
        </p:spPr>
        <p:txBody>
          <a:bodyPr wrap="none" lIns="50800" tIns="50800" bIns="50800">
            <a:spAutoFit/>
          </a:bodyPr>
          <a:lstStyle/>
          <a:p>
            <a:pPr eaLnBrk="1" hangingPunct="1"/>
            <a:r>
              <a:rPr lang="en-US" sz="2000" b="0" dirty="0">
                <a:solidFill>
                  <a:srgbClr val="000066"/>
                </a:solidFill>
                <a:latin typeface="Courier New Bold" charset="0"/>
                <a:ea typeface="Courier New Bold" charset="0"/>
                <a:cs typeface="Courier New Bold" charset="0"/>
                <a:sym typeface="Courier New Bold" charset="0"/>
              </a:rPr>
              <a:t>  </a:t>
            </a:r>
            <a:r>
              <a:rPr lang="en-US" sz="2000" b="0" dirty="0" smtClean="0">
                <a:solidFill>
                  <a:srgbClr val="000066"/>
                </a:solidFill>
                <a:latin typeface="Courier New Bold" charset="0"/>
                <a:ea typeface="Courier New Bold" charset="0"/>
                <a:cs typeface="Courier New Bold" charset="0"/>
                <a:sym typeface="Courier New Bold" charset="0"/>
              </a:rPr>
              <a:t>223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r>
              <a:rPr lang="en-US" sz="2000" b="0" dirty="0" smtClean="0">
                <a:solidFill>
                  <a:srgbClr val="000066"/>
                </a:solidFill>
                <a:latin typeface="Courier New Bold" charset="0"/>
                <a:ea typeface="Courier New Bold" charset="0"/>
                <a:cs typeface="Courier New Bold" charset="0"/>
                <a:sym typeface="Courier New Bold" charset="0"/>
              </a:rPr>
              <a:t>+ 213</a:t>
            </a:r>
            <a:endParaRPr lang="en-US" sz="2000" b="0" dirty="0">
              <a:solidFill>
                <a:srgbClr val="000066"/>
              </a:solidFill>
              <a:latin typeface="Courier New Bold" charset="0"/>
              <a:ea typeface="Courier New Bold" charset="0"/>
              <a:cs typeface="Courier New Bold" charset="0"/>
              <a:sym typeface="Courier New Bold" charset="0"/>
            </a:endParaRPr>
          </a:p>
          <a:p>
            <a:pPr eaLnBrk="1" hangingPunct="1"/>
            <a:endParaRPr lang="en-US" sz="2000" b="0" dirty="0">
              <a:solidFill>
                <a:srgbClr val="FFFFFF"/>
              </a:solidFill>
              <a:latin typeface="Courier New Bold" charset="0"/>
              <a:ea typeface="Courier New Bold" charset="0"/>
              <a:cs typeface="Courier New Bold" charset="0"/>
              <a:sym typeface="Courier New Bold" charset="0"/>
            </a:endParaRPr>
          </a:p>
        </p:txBody>
      </p:sp>
      <p:sp>
        <p:nvSpPr>
          <p:cNvPr id="217" name="Line 6"/>
          <p:cNvSpPr>
            <a:spLocks noChangeShapeType="1"/>
          </p:cNvSpPr>
          <p:nvPr/>
        </p:nvSpPr>
        <p:spPr bwMode="auto">
          <a:xfrm>
            <a:off x="6350000" y="5748337"/>
            <a:ext cx="76505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218" name="Rectangle 13"/>
          <p:cNvSpPr/>
          <p:nvPr/>
        </p:nvSpPr>
        <p:spPr bwMode="auto">
          <a:xfrm>
            <a:off x="6273800" y="5718968"/>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446</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219" name="Rectangle 13"/>
          <p:cNvSpPr/>
          <p:nvPr/>
        </p:nvSpPr>
        <p:spPr bwMode="auto">
          <a:xfrm>
            <a:off x="6273800" y="6083379"/>
            <a:ext cx="913070" cy="410369"/>
          </a:xfrm>
          <a:prstGeom prst="rect">
            <a:avLst/>
          </a:prstGeom>
          <a:noFill/>
          <a:ln w="25400">
            <a:noFill/>
            <a:miter lim="800000"/>
          </a:ln>
        </p:spPr>
        <p:txBody>
          <a:bodyPr wrap="none" lIns="50800" tIns="50800" bIns="50800">
            <a:spAutoFit/>
          </a:bodyPr>
          <a:lstStyle/>
          <a:p>
            <a:pPr eaLnBrk="1" hangingPunct="1"/>
            <a:r>
              <a:rPr lang="en-US" sz="2000" b="0" dirty="0">
                <a:solidFill>
                  <a:srgbClr val="CC0000"/>
                </a:solidFill>
                <a:latin typeface="Courier New Bold" charset="0"/>
                <a:ea typeface="Courier New Bold" charset="0"/>
                <a:cs typeface="Courier New Bold" charset="0"/>
                <a:sym typeface="Courier New Bold" charset="0"/>
              </a:rPr>
              <a:t> </a:t>
            </a:r>
            <a:r>
              <a:rPr lang="en-US" sz="2000" b="0" dirty="0" smtClean="0">
                <a:solidFill>
                  <a:srgbClr val="CC0000"/>
                </a:solidFill>
                <a:latin typeface="Courier New Bold" charset="0"/>
                <a:ea typeface="Courier New Bold" charset="0"/>
                <a:cs typeface="Courier New Bold" charset="0"/>
                <a:sym typeface="Courier New Bold" charset="0"/>
              </a:rPr>
              <a:t> 190</a:t>
            </a:r>
            <a:endParaRPr lang="en-US" sz="2000" b="0" dirty="0">
              <a:solidFill>
                <a:srgbClr val="CC0000"/>
              </a:solidFill>
              <a:latin typeface="Courier New Bold" charset="0"/>
              <a:ea typeface="Courier New Bold" charset="0"/>
              <a:cs typeface="Courier New Bold" charset="0"/>
              <a:sym typeface="Courier New Bold" charset="0"/>
            </a:endParaRPr>
          </a:p>
        </p:txBody>
      </p:sp>
      <p:sp>
        <p:nvSpPr>
          <p:cNvPr id="220" name="Line 6"/>
          <p:cNvSpPr>
            <a:spLocks noChangeShapeType="1"/>
          </p:cNvSpPr>
          <p:nvPr/>
        </p:nvSpPr>
        <p:spPr bwMode="auto">
          <a:xfrm>
            <a:off x="6350000" y="6088459"/>
            <a:ext cx="765056" cy="0"/>
          </a:xfrm>
          <a:prstGeom prst="line">
            <a:avLst/>
          </a:prstGeom>
          <a:noFill/>
          <a:ln w="25400">
            <a:solidFill>
              <a:srgbClr val="000066"/>
            </a:solidFill>
            <a:round/>
          </a:ln>
        </p:spPr>
        <p:txBody>
          <a:bodyPr lIns="0" tIns="0" rIns="0" bIns="0"/>
          <a:lstStyle/>
          <a:p>
            <a:pPr algn="ctr" eaLnBrk="1" hangingPunct="1"/>
            <a:endParaRPr lang="en-US" sz="4200" b="0" smtClean="0">
              <a:solidFill>
                <a:srgbClr val="000000"/>
              </a:solidFill>
              <a:latin typeface="Gill Sans" charset="0"/>
              <a:ea typeface="ヒラギノ角ゴ ProN W3" charset="-128"/>
              <a:cs typeface="ヒラギノ角ゴ ProN W3" charset="-128"/>
              <a:sym typeface="Gill Sans" charset="0"/>
            </a:endParaRPr>
          </a:p>
        </p:txBody>
      </p:sp>
      <p:sp>
        <p:nvSpPr>
          <p:cNvPr id="7" name="TextBox 6"/>
          <p:cNvSpPr txBox="1"/>
          <p:nvPr/>
        </p:nvSpPr>
        <p:spPr>
          <a:xfrm>
            <a:off x="406400" y="5043427"/>
            <a:ext cx="2185214"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u</a:t>
            </a:r>
            <a:r>
              <a:rPr lang="en-US" sz="2000" smtClean="0">
                <a:latin typeface="Courier New" panose="02070309020205020404" pitchFamily="49" charset="0"/>
                <a:cs typeface="Courier New" panose="02070309020205020404" pitchFamily="49" charset="0"/>
              </a:rPr>
              <a:t>nsigned </a:t>
            </a:r>
            <a:r>
              <a:rPr lang="en-US" sz="2000" dirty="0" smtClean="0">
                <a:latin typeface="Courier New" panose="02070309020205020404" pitchFamily="49" charset="0"/>
                <a:cs typeface="Courier New" panose="02070309020205020404" pitchFamily="49" charset="0"/>
              </a:rPr>
              <a:t>char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9" grpId="0"/>
      <p:bldP spid="50" grpId="0" animBg="1"/>
      <p:bldP spid="51" grpId="0"/>
      <p:bldP spid="52" grpId="0"/>
      <p:bldP spid="53" grpId="0" animBg="1"/>
      <p:bldP spid="59" grpId="0"/>
      <p:bldP spid="60" grpId="0" animBg="1"/>
      <p:bldP spid="61" grpId="0"/>
      <p:bldP spid="62" grpId="0"/>
      <p:bldP spid="63" grpId="0" animBg="1"/>
      <p:bldP spid="216" grpId="0"/>
      <p:bldP spid="217" grpId="0" animBg="1"/>
      <p:bldP spid="218" grpId="0"/>
      <p:bldP spid="219" grpId="0"/>
      <p:bldP spid="220" grpId="0" animBg="1"/>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lnDef>
    <a:txDef>
      <a:spPr>
        <a:noFill/>
      </a:spPr>
      <a:bodyPr wrap="none" rtlCol="0">
        <a:spAutoFit/>
      </a:bodyPr>
      <a:lstStyle>
        <a:defPPr>
          <a:defRPr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Only">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1</TotalTime>
  <Words>3801</Words>
  <Application>Microsoft Office PowerPoint</Application>
  <PresentationFormat>全屏显示(4:3)</PresentationFormat>
  <Paragraphs>1057</Paragraphs>
  <Slides>48</Slides>
  <Notes>32</Notes>
  <HiddenSlides>0</HiddenSlides>
  <MMClips>0</MMClips>
  <ScaleCrop>false</ScaleCrop>
  <HeadingPairs>
    <vt:vector size="8" baseType="variant">
      <vt:variant>
        <vt:lpstr>已用的字体</vt:lpstr>
      </vt:variant>
      <vt:variant>
        <vt:i4>21</vt:i4>
      </vt:variant>
      <vt:variant>
        <vt:lpstr>主题</vt:lpstr>
      </vt:variant>
      <vt:variant>
        <vt:i4>3</vt:i4>
      </vt:variant>
      <vt:variant>
        <vt:lpstr>嵌入 OLE 服务器</vt:lpstr>
      </vt:variant>
      <vt:variant>
        <vt:i4>3</vt:i4>
      </vt:variant>
      <vt:variant>
        <vt:lpstr>幻灯片标题</vt:lpstr>
      </vt:variant>
      <vt:variant>
        <vt:i4>48</vt:i4>
      </vt:variant>
    </vt:vector>
  </HeadingPairs>
  <TitlesOfParts>
    <vt:vector size="75" baseType="lpstr">
      <vt:lpstr>Gill Sans</vt:lpstr>
      <vt:lpstr>Monaco</vt:lpstr>
      <vt:lpstr>MS PGothic</vt:lpstr>
      <vt:lpstr>ヒラギノ角ゴ ProN W3</vt:lpstr>
      <vt:lpstr>ヒラギノ角ゴ ProN W6</vt:lpstr>
      <vt:lpstr>黑体</vt:lpstr>
      <vt:lpstr>宋体</vt:lpstr>
      <vt:lpstr>微软雅黑</vt:lpstr>
      <vt:lpstr>Arial</vt:lpstr>
      <vt:lpstr>Arial Narrow</vt:lpstr>
      <vt:lpstr>Calibri</vt:lpstr>
      <vt:lpstr>Calibri Bold</vt:lpstr>
      <vt:lpstr>Calibri Italic</vt:lpstr>
      <vt:lpstr>Courier New</vt:lpstr>
      <vt:lpstr>Courier New Bold</vt:lpstr>
      <vt:lpstr>Helvetica</vt:lpstr>
      <vt:lpstr>Symbol</vt:lpstr>
      <vt:lpstr>Times</vt:lpstr>
      <vt:lpstr>Times New Roman</vt:lpstr>
      <vt:lpstr>Wingdings</vt:lpstr>
      <vt:lpstr>Wingdings 2</vt:lpstr>
      <vt:lpstr>template2007</vt:lpstr>
      <vt:lpstr>Title and Content</vt:lpstr>
      <vt:lpstr>Title Only</vt:lpstr>
      <vt:lpstr>Equation</vt:lpstr>
      <vt:lpstr>Chart</vt:lpstr>
      <vt:lpstr>Document</vt:lpstr>
      <vt:lpstr>Bits, Bytes, and Integers – Part 2  15-213: Introduction to Computer Systems 3rd Lecture, Sept. 5, 2017</vt:lpstr>
      <vt:lpstr>Summary From Last Lecture</vt:lpstr>
      <vt:lpstr>Encoding Integers</vt:lpstr>
      <vt:lpstr>Unsigned &amp; Signed Numeric Values</vt:lpstr>
      <vt:lpstr>Sign Extension and Truncation</vt:lpstr>
      <vt:lpstr>Today: Bits, Bytes, and Integers</vt:lpstr>
      <vt:lpstr>PowerPoint 演示文稿</vt:lpstr>
      <vt:lpstr>如何实现高级语言源程序中的运算？</vt:lpstr>
      <vt:lpstr>Unsigned Addition</vt:lpstr>
      <vt:lpstr>Visualizing (Mathematical) Integer Addition</vt:lpstr>
      <vt:lpstr>Visualizing Unsigned Addition</vt:lpstr>
      <vt:lpstr>Two’s Complement Addition</vt:lpstr>
      <vt:lpstr>TAdd Overflow</vt:lpstr>
      <vt:lpstr>Visualizing 2’s Complement Addition</vt:lpstr>
      <vt:lpstr>Characterizing TAdd</vt:lpstr>
      <vt:lpstr>PowerPoint 演示文稿</vt:lpstr>
      <vt:lpstr>PowerPoint 演示文稿</vt:lpstr>
      <vt:lpstr>PowerPoint 演示文稿</vt:lpstr>
      <vt:lpstr>PowerPoint 演示文稿</vt:lpstr>
      <vt:lpstr>Multiplication</vt:lpstr>
      <vt:lpstr>Unsigned Multiplication in C</vt:lpstr>
      <vt:lpstr>Signed Multiplication in C</vt:lpstr>
      <vt:lpstr>PowerPoint 演示文稿</vt:lpstr>
      <vt:lpstr>PowerPoint 演示文稿</vt:lpstr>
      <vt:lpstr>PowerPoint 演示文稿</vt:lpstr>
      <vt:lpstr>PowerPoint 演示文稿</vt:lpstr>
      <vt:lpstr>PowerPoint 演示文稿</vt:lpstr>
      <vt:lpstr>Power-of-2 Multiply with Shift</vt:lpstr>
      <vt:lpstr>PowerPoint 演示文稿</vt:lpstr>
      <vt:lpstr>Unsigned Power-of-2 Divide with Shift</vt:lpstr>
      <vt:lpstr>Signed Power-of-2 Divide with Shift</vt:lpstr>
      <vt:lpstr>Correct Power-of-2 Divide</vt:lpstr>
      <vt:lpstr>Correct Power-of-2 Divide (Cont.)</vt:lpstr>
      <vt:lpstr>Negation: Complement &amp; Increment</vt:lpstr>
      <vt:lpstr>Complement &amp; Increment Examples</vt:lpstr>
      <vt:lpstr>Today: Bits, Bytes, and Integers</vt:lpstr>
      <vt:lpstr>Arithmetic: Basic Rules</vt:lpstr>
      <vt:lpstr>Why Should I Use Unsigned?</vt:lpstr>
      <vt:lpstr>Counting Down with Unsigned</vt:lpstr>
      <vt:lpstr>Why Should I Use Unsigned? (cont.)</vt:lpstr>
      <vt:lpstr>Today: Bits, Bytes, and Integers</vt:lpstr>
      <vt:lpstr>Examining Data Representations</vt:lpstr>
      <vt:lpstr>show_bytes Execution Example</vt:lpstr>
      <vt:lpstr>Representing Pointers</vt:lpstr>
      <vt:lpstr>Representing Strings</vt:lpstr>
      <vt:lpstr>Reading Byte-Reversed Listings</vt:lpstr>
      <vt:lpstr>Integer C Puzzles</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Windows 用户</cp:lastModifiedBy>
  <cp:revision>202</cp:revision>
  <cp:lastPrinted>2017-09-05T13:34:00Z</cp:lastPrinted>
  <dcterms:created xsi:type="dcterms:W3CDTF">2012-09-04T17:29:00Z</dcterms:created>
  <dcterms:modified xsi:type="dcterms:W3CDTF">2019-10-11T02:00:15Z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