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0" r:id="rId3"/>
    <p:sldMasterId id="2147483672" r:id="rId4"/>
    <p:sldMasterId id="2147483684" r:id="rId5"/>
    <p:sldMasterId id="2147483698" r:id="rId6"/>
  </p:sldMasterIdLst>
  <p:notesMasterIdLst>
    <p:notesMasterId r:id="rId12"/>
  </p:notesMasterIdLst>
  <p:handoutMasterIdLst>
    <p:handoutMasterId r:id="rId45"/>
  </p:handoutMasterIdLst>
  <p:sldIdLst>
    <p:sldId id="298" r:id="rId7"/>
    <p:sldId id="258" r:id="rId8"/>
    <p:sldId id="312" r:id="rId9"/>
    <p:sldId id="259" r:id="rId10"/>
    <p:sldId id="260" r:id="rId11"/>
    <p:sldId id="261" r:id="rId13"/>
    <p:sldId id="262" r:id="rId14"/>
    <p:sldId id="315" r:id="rId15"/>
    <p:sldId id="263" r:id="rId16"/>
    <p:sldId id="313" r:id="rId17"/>
    <p:sldId id="264" r:id="rId18"/>
    <p:sldId id="265" r:id="rId19"/>
    <p:sldId id="266" r:id="rId20"/>
    <p:sldId id="311" r:id="rId21"/>
    <p:sldId id="267" r:id="rId22"/>
    <p:sldId id="299" r:id="rId23"/>
    <p:sldId id="317" r:id="rId24"/>
    <p:sldId id="318" r:id="rId25"/>
    <p:sldId id="319" r:id="rId26"/>
    <p:sldId id="269" r:id="rId27"/>
    <p:sldId id="270" r:id="rId28"/>
    <p:sldId id="271" r:id="rId29"/>
    <p:sldId id="305" r:id="rId30"/>
    <p:sldId id="307" r:id="rId31"/>
    <p:sldId id="306" r:id="rId32"/>
    <p:sldId id="288" r:id="rId33"/>
    <p:sldId id="289" r:id="rId34"/>
    <p:sldId id="290" r:id="rId35"/>
    <p:sldId id="330" r:id="rId36"/>
    <p:sldId id="329" r:id="rId37"/>
    <p:sldId id="322" r:id="rId38"/>
    <p:sldId id="328" r:id="rId39"/>
    <p:sldId id="323" r:id="rId40"/>
    <p:sldId id="327" r:id="rId41"/>
    <p:sldId id="325" r:id="rId42"/>
    <p:sldId id="326" r:id="rId43"/>
    <p:sldId id="292" r:id="rId44"/>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1" autoAdjust="0"/>
  </p:normalViewPr>
  <p:slideViewPr>
    <p:cSldViewPr>
      <p:cViewPr varScale="1">
        <p:scale>
          <a:sx n="81" d="100"/>
          <a:sy n="81" d="100"/>
        </p:scale>
        <p:origin x="1498" y="62"/>
      </p:cViewPr>
      <p:guideLst>
        <p:guide orient="horz" pos="3648"/>
        <p:guide pos="2784"/>
        <p:guide pos="4128"/>
      </p:guideLst>
    </p:cSldViewPr>
  </p:slideViewPr>
  <p:notesTextViewPr>
    <p:cViewPr>
      <p:scale>
        <a:sx n="100" d="100"/>
        <a:sy n="100" d="100"/>
      </p:scale>
      <p:origin x="0" y="0"/>
    </p:cViewPr>
  </p:notesTextViewPr>
  <p:sorterViewPr>
    <p:cViewPr>
      <p:scale>
        <a:sx n="66" d="100"/>
        <a:sy n="66" d="100"/>
      </p:scale>
      <p:origin x="0" y="-3603"/>
    </p:cViewPr>
  </p:sorterViewPr>
  <p:notesViewPr>
    <p:cSldViewPr>
      <p:cViewPr varScale="1">
        <p:scale>
          <a:sx n="148" d="100"/>
          <a:sy n="148" d="100"/>
        </p:scale>
        <p:origin x="-1925"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notesMaster" Target="notesMasters/notesMaster1.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ln>
        </p:spPr>
        <p:txBody>
          <a:bodyPr/>
          <a:lstStyle/>
          <a:p>
            <a:pPr>
              <a:spcBef>
                <a:spcPts val="425"/>
              </a:spcBef>
            </a:pPr>
            <a:r>
              <a:rPr lang="en-US">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Latex source for equation: </a:t>
            </a:r>
            <a:r>
              <a:rPr lang="en-US">
                <a:latin typeface="Monaco" charset="0"/>
                <a:ea typeface="Monaco" charset="0"/>
                <a:cs typeface="Monaco" charset="0"/>
                <a:sym typeface="Monaco" charset="0"/>
              </a:rPr>
              <a:t>\sum_{k=-j}^i b_k \times 2^k</a:t>
            </a:r>
            <a:endParaRPr lang="en-US">
              <a:latin typeface="Monaco" charset="0"/>
              <a:ea typeface="Monaco" charset="0"/>
              <a:cs typeface="Monaco" charset="0"/>
              <a:sym typeface="Monaco"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规格化数不能表示</a:t>
            </a:r>
            <a:r>
              <a:rPr lang="en-US" altLang="zh-CN" dirty="0" smtClean="0"/>
              <a:t>0</a:t>
            </a:r>
            <a:r>
              <a:rPr lang="zh-CN" altLang="en-US" dirty="0" smtClean="0"/>
              <a:t>，只有</a:t>
            </a:r>
            <a:r>
              <a:rPr lang="en-US" altLang="zh-CN" dirty="0" smtClean="0"/>
              <a:t>M=0</a:t>
            </a:r>
            <a:r>
              <a:rPr lang="zh-CN" altLang="en-US" dirty="0" smtClean="0"/>
              <a:t>时为</a:t>
            </a:r>
            <a:r>
              <a:rPr lang="en-US" altLang="zh-CN" dirty="0" smtClean="0"/>
              <a:t>+0</a:t>
            </a:r>
            <a:r>
              <a:rPr lang="zh-CN" altLang="en-US" dirty="0" smtClean="0"/>
              <a:t>和</a:t>
            </a:r>
            <a:r>
              <a:rPr lang="en-US" altLang="zh-CN" dirty="0" smtClean="0"/>
              <a:t>-0.</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Int</a:t>
            </a:r>
            <a:r>
              <a:rPr lang="zh-CN" altLang="en-US" dirty="0" smtClean="0"/>
              <a:t>到</a:t>
            </a:r>
            <a:r>
              <a:rPr lang="en-US" altLang="zh-CN" dirty="0" smtClean="0"/>
              <a:t>float</a:t>
            </a:r>
            <a:r>
              <a:rPr lang="zh-CN" altLang="en-US" dirty="0" smtClean="0"/>
              <a:t>会舍入，位数相同，</a:t>
            </a:r>
            <a:r>
              <a:rPr lang="en-US" altLang="zh-CN" dirty="0" smtClean="0"/>
              <a:t>float</a:t>
            </a:r>
            <a:r>
              <a:rPr lang="zh-CN" altLang="en-US" dirty="0" smtClean="0"/>
              <a:t>到</a:t>
            </a:r>
            <a:r>
              <a:rPr lang="en-US" altLang="zh-CN" dirty="0" err="1" smtClean="0"/>
              <a:t>int</a:t>
            </a:r>
            <a:r>
              <a:rPr lang="zh-CN" altLang="en-US" smtClean="0"/>
              <a:t>会舍弃小数部分</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Rational numbers</a:t>
            </a:r>
            <a:r>
              <a:rPr lang="zh-CN" altLang="en-US" dirty="0" smtClean="0"/>
              <a:t>：有理数</a:t>
            </a:r>
            <a:endParaRPr lang="en-US" altLang="zh-CN" dirty="0" smtClean="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数字分析人员往往比硬件设计师更占据优势</a:t>
            </a:r>
            <a:endParaRPr lang="en-US" altLang="zh-CN" dirty="0" smtClean="0"/>
          </a:p>
          <a:p>
            <a:r>
              <a:rPr lang="en-US" altLang="zh-CN" dirty="0" smtClean="0"/>
              <a:t>Rounding</a:t>
            </a:r>
            <a:r>
              <a:rPr lang="zh-CN" altLang="en-US" dirty="0" smtClean="0"/>
              <a:t>：舍入</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Bias</a:t>
            </a:r>
            <a:r>
              <a:rPr lang="zh-CN" altLang="en-US" dirty="0" smtClean="0"/>
              <a:t>：</a:t>
            </a:r>
            <a:r>
              <a:rPr lang="en-US" altLang="zh-CN" sz="1200" b="0" i="0" u="none" strike="noStrike" kern="1200" dirty="0" smtClean="0">
                <a:solidFill>
                  <a:schemeClr val="tx1"/>
                </a:solidFill>
                <a:effectLst/>
                <a:latin typeface="Gill Sans" charset="0"/>
                <a:ea typeface="+mn-ea"/>
                <a:cs typeface="+mn-cs"/>
              </a:rPr>
              <a:t>[ˈ</a:t>
            </a:r>
            <a:r>
              <a:rPr lang="en-US" altLang="zh-CN" sz="1200" b="0" i="0" u="none" strike="noStrike" kern="1200" dirty="0" err="1" smtClean="0">
                <a:solidFill>
                  <a:schemeClr val="tx1"/>
                </a:solidFill>
                <a:effectLst/>
                <a:latin typeface="Gill Sans" charset="0"/>
                <a:ea typeface="+mn-ea"/>
                <a:cs typeface="+mn-cs"/>
              </a:rPr>
              <a:t>baɪəs</a:t>
            </a:r>
            <a:r>
              <a:rPr lang="en-US" altLang="zh-CN" sz="1200" b="0" i="0" u="none" strike="noStrike" kern="1200" dirty="0" smtClean="0">
                <a:solidFill>
                  <a:schemeClr val="tx1"/>
                </a:solidFill>
                <a:effectLst/>
                <a:latin typeface="Gill Sans" charset="0"/>
                <a:ea typeface="+mn-ea"/>
                <a:cs typeface="+mn-cs"/>
              </a:rPr>
              <a:t>]</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p:sp>
      <p:sp>
        <p:nvSpPr>
          <p:cNvPr id="152579" name="Rectangle 3"/>
          <p:cNvSpPr>
            <a:spLocks noGrp="1" noChangeArrowheads="1"/>
          </p:cNvSpPr>
          <p:nvPr>
            <p:ph type="body" idx="1"/>
          </p:nvPr>
        </p:nvSpPr>
        <p:spPr/>
        <p:txBody>
          <a:bodyPr/>
          <a:lstStyle/>
          <a:p>
            <a:r>
              <a:rPr lang="en-US" altLang="zh-CN" sz="1200" dirty="0" smtClean="0"/>
              <a:t>Significand</a:t>
            </a:r>
            <a:r>
              <a:rPr lang="zh-CN" altLang="en-US" sz="1200" dirty="0" smtClean="0"/>
              <a:t>：尾数</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smtClean="0">
                <a:latin typeface="Arial" panose="020B0604020202020204"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endParaRPr lang="en-US" altLang="zh-CN" smtClean="0">
              <a:latin typeface="Arial" panose="020B0604020202020204" pitchFamily="34" charset="0"/>
            </a:endParaRPr>
          </a:p>
          <a:p>
            <a:r>
              <a:rPr lang="en-US" altLang="zh-CN" smtClean="0">
                <a:latin typeface="Arial" panose="020B0604020202020204" pitchFamily="34" charset="0"/>
              </a:rPr>
              <a:t>Step 1: sign bit is 1, it means the number is negative</a:t>
            </a:r>
            <a:endParaRPr lang="en-US" altLang="zh-CN" smtClean="0">
              <a:latin typeface="Arial" panose="020B0604020202020204" pitchFamily="34" charset="0"/>
            </a:endParaRPr>
          </a:p>
          <a:p>
            <a:r>
              <a:rPr lang="en-US" altLang="zh-CN" smtClean="0">
                <a:latin typeface="Arial" panose="020B0604020202020204" pitchFamily="34" charset="0"/>
              </a:rPr>
              <a:t>Step 2: exponent is 01111101=2</a:t>
            </a:r>
            <a:r>
              <a:rPr lang="en-US" altLang="zh-CN" baseline="30000" smtClean="0">
                <a:latin typeface="Arial" panose="020B0604020202020204" pitchFamily="34" charset="0"/>
              </a:rPr>
              <a:t>6 </a:t>
            </a:r>
            <a:r>
              <a:rPr lang="en-US" altLang="zh-CN" smtClean="0">
                <a:latin typeface="Arial" panose="020B0604020202020204" pitchFamily="34" charset="0"/>
              </a:rPr>
              <a:t>+2</a:t>
            </a:r>
            <a:r>
              <a:rPr lang="en-US" altLang="zh-CN" baseline="30000" smtClean="0">
                <a:latin typeface="Arial" panose="020B0604020202020204" pitchFamily="34" charset="0"/>
              </a:rPr>
              <a:t>5 </a:t>
            </a:r>
            <a:r>
              <a:rPr lang="en-US" altLang="zh-CN" smtClean="0">
                <a:latin typeface="Arial" panose="020B0604020202020204" pitchFamily="34" charset="0"/>
              </a:rPr>
              <a:t>+</a:t>
            </a:r>
            <a:r>
              <a:rPr lang="en-US" altLang="zh-CN" baseline="-25000" smtClean="0">
                <a:latin typeface="Arial" panose="020B0604020202020204" pitchFamily="34" charset="0"/>
              </a:rPr>
              <a:t> </a:t>
            </a:r>
            <a:r>
              <a:rPr lang="en-US" altLang="zh-CN" smtClean="0">
                <a:latin typeface="Arial" panose="020B0604020202020204" pitchFamily="34" charset="0"/>
              </a:rPr>
              <a:t>2</a:t>
            </a:r>
            <a:r>
              <a:rPr lang="en-US" altLang="zh-CN" baseline="30000" smtClean="0">
                <a:latin typeface="Arial" panose="020B0604020202020204" pitchFamily="34" charset="0"/>
              </a:rPr>
              <a:t>4 </a:t>
            </a:r>
            <a:r>
              <a:rPr lang="en-US" altLang="zh-CN" smtClean="0">
                <a:latin typeface="Arial" panose="020B0604020202020204" pitchFamily="34" charset="0"/>
              </a:rPr>
              <a:t>+2</a:t>
            </a:r>
            <a:r>
              <a:rPr lang="en-US" altLang="zh-CN" baseline="30000" smtClean="0">
                <a:latin typeface="Arial" panose="020B0604020202020204" pitchFamily="34" charset="0"/>
              </a:rPr>
              <a:t>3 </a:t>
            </a:r>
            <a:r>
              <a:rPr lang="en-US" altLang="zh-CN" smtClean="0">
                <a:latin typeface="Arial" panose="020B0604020202020204" pitchFamily="34" charset="0"/>
              </a:rPr>
              <a:t>+2</a:t>
            </a:r>
            <a:r>
              <a:rPr lang="en-US" altLang="zh-CN" baseline="30000" smtClean="0">
                <a:latin typeface="Arial" panose="020B0604020202020204" pitchFamily="34" charset="0"/>
              </a:rPr>
              <a:t>1 </a:t>
            </a:r>
            <a:r>
              <a:rPr lang="en-US" altLang="zh-CN" smtClean="0">
                <a:latin typeface="Arial" panose="020B0604020202020204" pitchFamily="34" charset="0"/>
              </a:rPr>
              <a:t>=64+32+16+8+1=125, because we use excess 127, so we should subtract 127 to get the actual value of exponent. 125-127=-2</a:t>
            </a:r>
            <a:endParaRPr lang="en-US" altLang="zh-CN" smtClean="0">
              <a:latin typeface="Arial" panose="020B0604020202020204" pitchFamily="34" charset="0"/>
            </a:endParaRPr>
          </a:p>
          <a:p>
            <a:r>
              <a:rPr lang="en-US" altLang="zh-CN" smtClean="0">
                <a:latin typeface="Arial" panose="020B0604020202020204" pitchFamily="34" charset="0"/>
              </a:rPr>
              <a:t>Step 3: here actual mantissa is 1.1100..0, so the value should be 1+….,  ….  The result is 1.75</a:t>
            </a:r>
            <a:endParaRPr lang="en-US" altLang="zh-CN" smtClean="0">
              <a:latin typeface="Arial" panose="020B0604020202020204" pitchFamily="34" charset="0"/>
            </a:endParaRPr>
          </a:p>
          <a:p>
            <a:r>
              <a:rPr lang="en-US" altLang="zh-CN" smtClean="0">
                <a:latin typeface="Arial" panose="020B0604020202020204" pitchFamily="34" charset="0"/>
              </a:rPr>
              <a:t>Step 4: So the actual value is  </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Any question about that?</a:t>
            </a:r>
            <a:endParaRPr lang="en-US"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smtClean="0">
                <a:latin typeface="Arial" panose="020B0604020202020204" pitchFamily="34" charset="0"/>
              </a:rPr>
              <a:t>If we know the value of an number, how to represent it in floating-point form? Here is an exercise. Please spend 4 minutes to try it.</a:t>
            </a:r>
            <a:endParaRPr lang="en-US" altLang="zh-CN" smtClean="0">
              <a:latin typeface="Arial" panose="020B0604020202020204" pitchFamily="34" charset="0"/>
            </a:endParaRPr>
          </a:p>
          <a:p>
            <a:r>
              <a:rPr lang="en-US" altLang="zh-CN" smtClean="0">
                <a:latin typeface="Arial" panose="020B0604020202020204" pitchFamily="34" charset="0"/>
              </a:rPr>
              <a:t>Let’s check your answers. Firstly,  then, and then, finally, the result is C14C0000H. Have you got that? Any question?  </a:t>
            </a:r>
            <a:endParaRPr lang="en-US"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8538"/>
            <a:ext cx="2057400" cy="51276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998538"/>
            <a:ext cx="6019800" cy="512762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58721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81000" y="254000"/>
            <a:ext cx="6134100" cy="5872163"/>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FC0C350-DCF4-4336-8BE3-12D2E7517992}" type="slidenum">
              <a:rPr lang="en-US" altLang="zh-CN"/>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883F1FE-9D9E-4B2C-9FA9-3F437B2195DB}" type="slidenum">
              <a:rPr lang="en-US" altLang="zh-CN"/>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4652157-72B1-4B9B-A3B4-10DE1168FDE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73FAEDA-7F80-4931-BD9B-281C26551AB4}" type="slidenum">
              <a:rPr lang="en-US" altLang="zh-CN"/>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B6CD4096-81C3-4041-8E8B-C4F2EA1710A2}" type="slidenum">
              <a:rPr lang="en-US" altLang="zh-CN"/>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0FDC640-DB76-451E-8CCF-2048C47568D8}" type="slidenum">
              <a:rPr lang="en-US" altLang="zh-CN"/>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5FF09EE5-BBAF-44B8-A2E6-6FE14B2251BC}" type="slidenum">
              <a:rPr lang="en-US" altLang="zh-CN"/>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9206BF5-DA6C-4684-8EA3-621BA5A36756}" type="slidenum">
              <a:rPr lang="en-US" altLang="zh-CN"/>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2C35587-6216-493A-9B7E-A159BF969652}" type="slidenum">
              <a:rPr lang="en-US" altLang="zh-CN"/>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6D2A1F-2D95-4C6C-A687-7067012DFE27}" type="slidenum">
              <a:rPr lang="en-US" altLang="zh-CN"/>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560EF8-B568-4C35-97BC-306515E56741}"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2" Type="http://schemas.openxmlformats.org/officeDocument/2006/relationships/theme" Target="../theme/theme5.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ln>
          <a:effectLst/>
        </p:spPr>
        <p:txBody>
          <a:bodyPr vert="horz" wrap="square" lIns="38100" tIns="38100" rIns="38100" bIns="38100" numCol="1" anchor="ctr" anchorCtr="0" compatLnSpc="1"/>
          <a:lstStyle/>
          <a:p>
            <a:pPr lvl="0"/>
            <a:r>
              <a:rPr lang="en-US">
                <a:sym typeface="Calibri Bold" charset="0"/>
              </a:rPr>
              <a:t>Click to edit Master title style</a:t>
            </a:r>
            <a:endParaRPr lang="en-US">
              <a:sym typeface="Calibri Bold" charset="0"/>
            </a:endParaRPr>
          </a:p>
        </p:txBody>
      </p:sp>
      <p:sp>
        <p:nvSpPr>
          <p:cNvPr id="3" name="TextBox 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charset="0"/>
              </a:rPr>
              <a:t>Bryant</a:t>
            </a:r>
            <a:r>
              <a:rPr lang="en-US" sz="1000" b="0" i="0" baseline="0" dirty="0">
                <a:latin typeface="Calibri" panose="020F0502020204030204" charset="0"/>
              </a:rPr>
              <a:t> and </a:t>
            </a:r>
            <a:r>
              <a:rPr lang="en-US" sz="1000" b="0" i="0" baseline="0" dirty="0" err="1">
                <a:latin typeface="Calibri" panose="020F0502020204030204" charset="0"/>
              </a:rPr>
              <a:t>O’Hallaron</a:t>
            </a:r>
            <a:r>
              <a:rPr lang="en-US" sz="1000" b="0" i="0" baseline="0" dirty="0">
                <a:latin typeface="Calibri" panose="020F0502020204030204" charset="0"/>
              </a:rPr>
              <a:t>, Computer Systems: A Programmer’s Perspective, Third Edition</a:t>
            </a:r>
            <a:endParaRPr lang="en-US" sz="1000" b="0" i="0" dirty="0">
              <a:latin typeface="Calibri" panose="020F0502020204030204" charset="0"/>
            </a:endParaRPr>
          </a:p>
        </p:txBody>
      </p:sp>
      <p:sp>
        <p:nvSpPr>
          <p:cNvPr id="4" name="Rectangle 1"/>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5"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anose="02020603050405020304" pitchFamily="18" charset="0"/>
                <a:ea typeface="+mn-ea"/>
                <a:cs typeface="+mn-cs"/>
              </a:rPr>
              <a:t>Carnegie Mellon</a:t>
            </a:r>
            <a:endParaRPr lang="en-US" altLang="en-US" sz="1200" b="1" dirty="0">
              <a:solidFill>
                <a:srgbClr val="FFFFFF"/>
              </a:solidFill>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panose="020F0502020204030204" charset="0"/>
        </a:defRPr>
      </a:lvl1pPr>
      <a:lvl2pPr marL="457200" algn="ctr" rtl="0" fontAlgn="base">
        <a:spcBef>
          <a:spcPts val="500"/>
        </a:spcBef>
        <a:spcAft>
          <a:spcPct val="0"/>
        </a:spcAft>
        <a:defRPr sz="2000">
          <a:solidFill>
            <a:schemeClr val="tx1"/>
          </a:solidFill>
          <a:latin typeface="+mn-lt"/>
          <a:ea typeface="+mn-ea"/>
          <a:cs typeface="+mn-cs"/>
          <a:sym typeface="Calibri" panose="020F0502020204030204" charset="0"/>
        </a:defRPr>
      </a:lvl2pPr>
      <a:lvl3pPr marL="914400" algn="ctr" rtl="0" fontAlgn="base">
        <a:spcBef>
          <a:spcPts val="500"/>
        </a:spcBef>
        <a:spcAft>
          <a:spcPct val="0"/>
        </a:spcAft>
        <a:defRPr sz="2000">
          <a:solidFill>
            <a:schemeClr val="tx1"/>
          </a:solidFill>
          <a:latin typeface="+mn-lt"/>
          <a:ea typeface="+mn-ea"/>
          <a:cs typeface="+mn-cs"/>
          <a:sym typeface="Calibri" panose="020F0502020204030204" charset="0"/>
        </a:defRPr>
      </a:lvl3pPr>
      <a:lvl4pPr marL="1371600" algn="ctr" rtl="0" fontAlgn="base">
        <a:spcBef>
          <a:spcPts val="500"/>
        </a:spcBef>
        <a:spcAft>
          <a:spcPct val="0"/>
        </a:spcAft>
        <a:defRPr sz="2000">
          <a:solidFill>
            <a:schemeClr val="tx1"/>
          </a:solidFill>
          <a:latin typeface="+mn-lt"/>
          <a:ea typeface="+mn-ea"/>
          <a:cs typeface="+mn-cs"/>
          <a:sym typeface="Calibri" panose="020F0502020204030204" charset="0"/>
        </a:defRPr>
      </a:lvl4pPr>
      <a:lvl5pPr marL="1828800" algn="ctr" rtl="0" fontAlgn="base">
        <a:spcBef>
          <a:spcPts val="500"/>
        </a:spcBef>
        <a:spcAft>
          <a:spcPct val="0"/>
        </a:spcAft>
        <a:defRPr sz="2000">
          <a:solidFill>
            <a:schemeClr val="tx1"/>
          </a:solidFill>
          <a:latin typeface="+mn-lt"/>
          <a:ea typeface="+mn-ea"/>
          <a:cs typeface="+mn-cs"/>
          <a:sym typeface="Calibri" panose="020F0502020204030204" charset="0"/>
        </a:defRPr>
      </a:lvl5pPr>
      <a:lvl6pPr marL="2286000" algn="ctr" rtl="0" fontAlgn="base">
        <a:spcBef>
          <a:spcPts val="500"/>
        </a:spcBef>
        <a:spcAft>
          <a:spcPct val="0"/>
        </a:spcAft>
        <a:defRPr sz="2000">
          <a:solidFill>
            <a:schemeClr val="tx1"/>
          </a:solidFill>
          <a:latin typeface="+mn-lt"/>
          <a:ea typeface="+mn-ea"/>
          <a:cs typeface="+mn-cs"/>
          <a:sym typeface="Calibri" panose="020F0502020204030204" charset="0"/>
        </a:defRPr>
      </a:lvl6pPr>
      <a:lvl7pPr marL="2743200" algn="ctr" rtl="0" fontAlgn="base">
        <a:spcBef>
          <a:spcPts val="500"/>
        </a:spcBef>
        <a:spcAft>
          <a:spcPct val="0"/>
        </a:spcAft>
        <a:defRPr sz="2000">
          <a:solidFill>
            <a:schemeClr val="tx1"/>
          </a:solidFill>
          <a:latin typeface="+mn-lt"/>
          <a:ea typeface="+mn-ea"/>
          <a:cs typeface="+mn-cs"/>
          <a:sym typeface="Calibri" panose="020F0502020204030204" charset="0"/>
        </a:defRPr>
      </a:lvl7pPr>
      <a:lvl8pPr marL="3200400" algn="ctr" rtl="0" fontAlgn="base">
        <a:spcBef>
          <a:spcPts val="500"/>
        </a:spcBef>
        <a:spcAft>
          <a:spcPct val="0"/>
        </a:spcAft>
        <a:defRPr sz="2000">
          <a:solidFill>
            <a:schemeClr val="tx1"/>
          </a:solidFill>
          <a:latin typeface="+mn-lt"/>
          <a:ea typeface="+mn-ea"/>
          <a:cs typeface="+mn-cs"/>
          <a:sym typeface="Calibri" panose="020F0502020204030204" charset="0"/>
        </a:defRPr>
      </a:lvl8pPr>
      <a:lvl9pPr marL="3657600" algn="ctr" rtl="0" fontAlgn="base">
        <a:spcBef>
          <a:spcPts val="500"/>
        </a:spcBef>
        <a:spcAft>
          <a:spcPct val="0"/>
        </a:spcAft>
        <a:defRPr sz="2000">
          <a:solidFill>
            <a:schemeClr val="tx1"/>
          </a:solidFill>
          <a:latin typeface="+mn-lt"/>
          <a:ea typeface="+mn-ea"/>
          <a:cs typeface="+mn-cs"/>
          <a:sym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143000"/>
          </a:xfrm>
          <a:prstGeom prst="rect">
            <a:avLst/>
          </a:prstGeom>
          <a:noFill/>
          <a:ln w="9525">
            <a:noFill/>
            <a:miter lim="800000"/>
          </a:ln>
          <a:effectLst/>
        </p:spPr>
        <p:txBody>
          <a:bodyPr vert="horz" wrap="square" lIns="38100" tIns="38100" rIns="38100" bIns="38100" numCol="1" anchor="ctr" anchorCtr="0" compatLnSpc="1"/>
          <a:lstStyle/>
          <a:p>
            <a:pPr lvl="0"/>
            <a:r>
              <a:rPr lang="en-US" dirty="0">
                <a:sym typeface="Calibri Bold" charset="0"/>
              </a:rPr>
              <a:t>Click to edit Master title style</a:t>
            </a:r>
            <a:endParaRPr lang="en-US" dirty="0">
              <a:sym typeface="Calibri Bold" charset="0"/>
            </a:endParaRP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ln>
          <a:effectLst/>
        </p:spPr>
        <p:txBody>
          <a:bodyPr vert="horz" wrap="square" lIns="38100" tIns="38100" rIns="38100" bIns="38100" numCol="1" anchor="t" anchorCtr="0" compatLnSpc="1"/>
          <a:lstStyle/>
          <a:p>
            <a:pPr lvl="0"/>
            <a:r>
              <a:rPr lang="en-US" dirty="0">
                <a:sym typeface="Calibri Bold" charset="0"/>
              </a:rPr>
              <a:t>Click to edit Master text styles</a:t>
            </a:r>
            <a:endParaRPr lang="en-US" dirty="0">
              <a:sym typeface="Calibri Bold" charset="0"/>
            </a:endParaRPr>
          </a:p>
          <a:p>
            <a:pPr lvl="1"/>
            <a:r>
              <a:rPr lang="en-US" dirty="0">
                <a:sym typeface="Calibri" panose="020F0502020204030204" charset="0"/>
              </a:rPr>
              <a:t>Second level</a:t>
            </a:r>
            <a:endParaRPr lang="en-US" dirty="0">
              <a:sym typeface="Calibri" panose="020F0502020204030204" charset="0"/>
            </a:endParaRPr>
          </a:p>
          <a:p>
            <a:pPr lvl="2"/>
            <a:r>
              <a:rPr lang="en-US" dirty="0">
                <a:sym typeface="Calibri" panose="020F0502020204030204" charset="0"/>
              </a:rPr>
              <a:t>Third level</a:t>
            </a:r>
            <a:endParaRPr lang="en-US" dirty="0">
              <a:sym typeface="Calibri" panose="020F0502020204030204" charset="0"/>
            </a:endParaRPr>
          </a:p>
          <a:p>
            <a:pPr lvl="3"/>
            <a:r>
              <a:rPr lang="en-US" dirty="0">
                <a:sym typeface="Calibri" panose="020F0502020204030204" charset="0"/>
              </a:rPr>
              <a:t>Fourth level</a:t>
            </a:r>
            <a:endParaRPr lang="en-US" dirty="0">
              <a:sym typeface="Calibri" panose="020F0502020204030204" charset="0"/>
            </a:endParaRPr>
          </a:p>
          <a:p>
            <a:pPr lvl="4"/>
            <a:r>
              <a:rPr lang="en-US" dirty="0">
                <a:sym typeface="Calibri" panose="020F0502020204030204" charset="0"/>
              </a:rPr>
              <a:t>Fifth level</a:t>
            </a:r>
            <a:endParaRPr lang="en-US" dirty="0">
              <a:sym typeface="Calibri" panose="020F0502020204030204" charset="0"/>
            </a:endParaRPr>
          </a:p>
        </p:txBody>
      </p:sp>
      <p:sp>
        <p:nvSpPr>
          <p:cNvPr id="4" name="Rectangle 3"/>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MS PGothic" panose="020B0600070205080204" pitchFamily="-96" charset="-128"/>
                <a:cs typeface="MS PGothic" panose="020B0600070205080204" pitchFamily="-96" charset="-128"/>
              </a:rPr>
            </a:fld>
            <a:endParaRPr lang="en-US" sz="1000" dirty="0">
              <a:latin typeface="+mj-lt"/>
            </a:endParaRPr>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charset="0"/>
              </a:rPr>
              <a:t>Bryant</a:t>
            </a:r>
            <a:r>
              <a:rPr lang="en-US" sz="1000" b="0" i="0" baseline="0" dirty="0">
                <a:latin typeface="Calibri" panose="020F0502020204030204" charset="0"/>
              </a:rPr>
              <a:t> and </a:t>
            </a:r>
            <a:r>
              <a:rPr lang="en-US" sz="1000" b="0" i="0" baseline="0" dirty="0" err="1">
                <a:latin typeface="Calibri" panose="020F0502020204030204" charset="0"/>
              </a:rPr>
              <a:t>O’Hallaron</a:t>
            </a:r>
            <a:r>
              <a:rPr lang="en-US" sz="1000" b="0" i="0" baseline="0" dirty="0">
                <a:latin typeface="Calibri" panose="020F0502020204030204" charset="0"/>
              </a:rPr>
              <a:t>, Computer Systems: A Programmer’s Perspective, Third Edition</a:t>
            </a:r>
            <a:endParaRPr lang="en-US" sz="1000" b="0" i="0" dirty="0">
              <a:latin typeface="Calibri" panose="020F0502020204030204" charset="0"/>
            </a:endParaRPr>
          </a:p>
        </p:txBody>
      </p:sp>
      <p:sp>
        <p:nvSpPr>
          <p:cNvPr id="6" name="Rectangle 1"/>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anose="02020603050405020304" pitchFamily="18" charset="0"/>
                <a:ea typeface="+mn-ea"/>
                <a:cs typeface="+mn-cs"/>
              </a:rPr>
              <a:t>Carnegie Mellon</a:t>
            </a:r>
            <a:endParaRPr lang="en-US" altLang="en-US" sz="1200" b="1" dirty="0">
              <a:solidFill>
                <a:srgbClr val="FFFFFF"/>
              </a:solidFill>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2pPr>
      <a:lvl3pPr marL="800100" indent="-2032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3pPr>
      <a:lvl4pPr marL="11430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4pPr>
      <a:lvl5pPr marL="14605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5pPr>
      <a:lvl6pPr marL="19177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6pPr>
      <a:lvl7pPr marL="23749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7pPr>
      <a:lvl8pPr marL="28321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8pPr>
      <a:lvl9pPr marL="32893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81000" y="254000"/>
            <a:ext cx="8382000" cy="1143000"/>
          </a:xfrm>
          <a:prstGeom prst="rect">
            <a:avLst/>
          </a:prstGeom>
          <a:noFill/>
          <a:ln w="9525">
            <a:noFill/>
            <a:miter lim="800000"/>
          </a:ln>
          <a:effectLst/>
        </p:spPr>
        <p:txBody>
          <a:bodyPr vert="horz" wrap="square" lIns="38100" tIns="38100" rIns="38100" bIns="38100" numCol="1" anchor="ctr" anchorCtr="0" compatLnSpc="1"/>
          <a:lstStyle/>
          <a:p>
            <a:pPr lvl="0"/>
            <a:r>
              <a:rPr lang="en-US">
                <a:sym typeface="Calibri Bold" charset="0"/>
              </a:rPr>
              <a:t>Click to edit Master title style</a:t>
            </a:r>
            <a:endParaRPr lang="en-US">
              <a:sym typeface="Calibri Bold" charset="0"/>
            </a:endParaRPr>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charset="0"/>
              </a:rPr>
              <a:t>Bryant</a:t>
            </a:r>
            <a:r>
              <a:rPr lang="en-US" sz="1000" b="0" i="0" baseline="0" dirty="0">
                <a:latin typeface="Calibri" panose="020F0502020204030204" charset="0"/>
              </a:rPr>
              <a:t> and </a:t>
            </a:r>
            <a:r>
              <a:rPr lang="en-US" sz="1000" b="0" i="0" baseline="0" dirty="0" err="1">
                <a:latin typeface="Calibri" panose="020F0502020204030204" charset="0"/>
              </a:rPr>
              <a:t>O’Hallaron</a:t>
            </a:r>
            <a:r>
              <a:rPr lang="en-US" sz="1000" b="0" i="0" baseline="0" dirty="0">
                <a:latin typeface="Calibri" panose="020F0502020204030204" charset="0"/>
              </a:rPr>
              <a:t>, Computer Systems: A Programmer’s Perspective, Third Edition</a:t>
            </a:r>
            <a:endParaRPr lang="en-US" sz="1000" b="0" i="0" dirty="0">
              <a:latin typeface="Calibri" panose="020F0502020204030204" charset="0"/>
            </a:endParaRPr>
          </a:p>
        </p:txBody>
      </p:sp>
      <p:sp>
        <p:nvSpPr>
          <p:cNvPr id="6" name="Rectangle 1"/>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lstStyle/>
          <a:p>
            <a:endParaRPr lang="en-US"/>
          </a:p>
        </p:txBody>
      </p:sp>
      <p:sp>
        <p:nvSpPr>
          <p:cNvPr id="7"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anose="02020603050405020304" pitchFamily="18" charset="0"/>
                <a:ea typeface="+mn-ea"/>
                <a:cs typeface="+mn-cs"/>
              </a:rPr>
              <a:t>Carnegie Mellon</a:t>
            </a:r>
            <a:endParaRPr lang="en-US" altLang="en-US" sz="1200" b="1" dirty="0">
              <a:solidFill>
                <a:srgbClr val="FFFFFF"/>
              </a:solidFill>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342900" indent="-342900" algn="l" rtl="0" fontAlgn="base">
        <a:spcBef>
          <a:spcPts val="600"/>
        </a:spcBef>
        <a:spcAft>
          <a:spcPct val="0"/>
        </a:spcAft>
        <a:buClr>
          <a:srgbClr val="990000"/>
        </a:buClr>
        <a:buSzPct val="60000"/>
        <a:buFont typeface="Wingdings 2" panose="05020102010507070707"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2pPr>
      <a:lvl3pPr marL="1143000" indent="-228600" algn="l" rtl="0" fontAlgn="base">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3pPr>
      <a:lvl4pPr marL="16002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4pPr>
      <a:lvl5pPr marL="20574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5pPr>
      <a:lvl6pPr marL="25146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6pPr>
      <a:lvl7pPr marL="29718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7pPr>
      <a:lvl8pPr marL="34290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8pPr>
      <a:lvl9pPr marL="3886200" indent="-228600" algn="l" rtl="0" fontAlgn="base">
        <a:spcBef>
          <a:spcPts val="500"/>
        </a:spcBef>
        <a:spcAft>
          <a:spcPct val="0"/>
        </a:spcAft>
        <a:buClr>
          <a:srgbClr val="000000"/>
        </a:buClr>
        <a:buSzPct val="100000"/>
        <a:buFont typeface="Calibri" panose="020F0502020204030204" charset="0"/>
        <a:buChar char="»"/>
        <a:defRPr sz="2000">
          <a:solidFill>
            <a:schemeClr val="tx1"/>
          </a:solidFill>
          <a:latin typeface="Calibri" panose="020F0502020204030204" charset="0"/>
          <a:ea typeface="ヒラギノ角ゴ ProN W3" charset="0"/>
          <a:cs typeface="ヒラギノ角ゴ ProN W3" charset="0"/>
          <a:sym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Rectangle 5"/>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charset="0"/>
                <a:ea typeface="MS PGothic" panose="020B0600070205080204" pitchFamily="-96" charset="-128"/>
                <a:cs typeface="MS PGothic" panose="020B0600070205080204" pitchFamily="-96" charset="-128"/>
              </a:rPr>
            </a:fld>
            <a:endParaRPr lang="en-US" sz="1000" dirty="0">
              <a:latin typeface="Calibri" panose="020F050202020403020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anose="020F0502020204030204" charset="0"/>
              </a:rPr>
              <a:t>Bryant</a:t>
            </a:r>
            <a:r>
              <a:rPr lang="en-US" sz="1000" b="0" i="0" baseline="0" dirty="0">
                <a:latin typeface="Calibri" panose="020F0502020204030204" charset="0"/>
              </a:rPr>
              <a:t> and </a:t>
            </a:r>
            <a:r>
              <a:rPr lang="en-US" sz="1000" b="0" i="0" baseline="0" dirty="0" err="1">
                <a:latin typeface="Calibri" panose="020F0502020204030204" charset="0"/>
              </a:rPr>
              <a:t>O’Hallaron</a:t>
            </a:r>
            <a:r>
              <a:rPr lang="en-US" sz="1000" b="0" i="0" baseline="0" dirty="0">
                <a:latin typeface="Calibri" panose="020F0502020204030204" charset="0"/>
              </a:rPr>
              <a:t>, Computer Systems: A Programmer’s Perspective, Third Edition</a:t>
            </a:r>
            <a:endParaRPr lang="en-US" sz="1000" b="0" i="0" dirty="0">
              <a:latin typeface="Calibri" panose="020F0502020204030204" charset="0"/>
            </a:endParaRPr>
          </a:p>
        </p:txBody>
      </p:sp>
      <p:sp>
        <p:nvSpPr>
          <p:cNvPr id="13" name="Rectangle 1"/>
          <p:cNvSpPr/>
          <p:nvPr userDrawn="1"/>
        </p:nvSpPr>
        <p:spPr bwMode="auto">
          <a:xfrm>
            <a:off x="0" y="0"/>
            <a:ext cx="9156700" cy="228600"/>
          </a:xfrm>
          <a:prstGeom prst="rect">
            <a:avLst/>
          </a:prstGeom>
          <a:solidFill>
            <a:srgbClr val="990000"/>
          </a:solidFill>
          <a:ln w="9525" cap="flat">
            <a:noFill/>
            <a:miter lim="800000"/>
            <a:headEnd type="none" w="med" len="med"/>
            <a:tailEnd type="none" w="med" len="med"/>
          </a:ln>
        </p:spPr>
        <p:txBody>
          <a:bodyPr wrap="none"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anose="02020603050405020304" pitchFamily="18" charset="0"/>
                <a:ea typeface="+mn-ea"/>
                <a:cs typeface="+mn-cs"/>
              </a:rPr>
              <a:t>Carnegie Mellon</a:t>
            </a:r>
            <a:endParaRPr lang="en-US" altLang="en-US" sz="1200" b="1" dirty="0">
              <a:solidFill>
                <a:srgbClr val="FFFFFF"/>
              </a:solidFill>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marL="119380" indent="-119380" algn="l" rtl="0" eaLnBrk="1" fontAlgn="base" hangingPunct="1">
        <a:spcBef>
          <a:spcPct val="0"/>
        </a:spcBef>
        <a:spcAft>
          <a:spcPct val="0"/>
        </a:spcAft>
        <a:defRPr sz="3600" b="1">
          <a:solidFill>
            <a:schemeClr val="tx1"/>
          </a:solidFill>
          <a:latin typeface="Calibri" panose="020F050202020403020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charset="2"/>
        <a:buChar char="¢"/>
        <a:defRPr sz="2400" b="1">
          <a:solidFill>
            <a:schemeClr val="tx1"/>
          </a:solidFill>
          <a:latin typeface="Calibri" panose="020F050202020403020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smtClean="0"/>
            </a:lvl1pPr>
          </a:lstStyle>
          <a:p>
            <a:pPr>
              <a:defRPr/>
            </a:pPr>
            <a:fld id="{7D7DB1DF-D871-41E9-9FCA-4A184304F35D}" type="slidenum">
              <a:rPr lang="en-US" altLang="zh-CN"/>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image" Target="../media/image6.png"/><Relationship Id="rId3" Type="http://schemas.openxmlformats.org/officeDocument/2006/relationships/hyperlink" Target="https://upload.wikimedia.org/wikipedia/commons/archive/0/03/20080524210756!Green_check.svg" TargetMode="External"/><Relationship Id="rId2" Type="http://schemas.openxmlformats.org/officeDocument/2006/relationships/image" Target="../media/image5.png"/><Relationship Id="rId1" Type="http://schemas.openxmlformats.org/officeDocument/2006/relationships/hyperlink" Target="https://www.google.com/url?sa=i&amp;rct=j&amp;q=&amp;esrc=s&amp;frm=1&amp;source=images&amp;cd=&amp;cad=rja&amp;uact=8&amp;ved=0ahUKEwiq_bnxubbKAhWDHh4KHe0lA-cQjRwIBw&amp;url=https://commons.wikimedia.org/wiki/File:Red_x.svg&amp;bvm=bv.112064104,d.dmo&amp;psig=AFQjCNFfdi-zR8KFDHdPCO6tKFT_z9ko5A&amp;ust=145331267978465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p:nvPr/>
        </p:nvSpPr>
        <p:spPr bwMode="auto">
          <a:xfrm>
            <a:off x="685800" y="4076700"/>
            <a:ext cx="2076064" cy="753411"/>
          </a:xfrm>
          <a:prstGeom prst="rect">
            <a:avLst/>
          </a:prstGeom>
          <a:noFill/>
          <a:ln w="12700" cap="flat">
            <a:noFill/>
            <a:miter lim="800000"/>
            <a:headEnd type="none" w="med" len="med"/>
            <a:tailEnd type="none" w="med" len="med"/>
          </a:ln>
        </p:spPr>
        <p:txBody>
          <a:bodyPr wrap="none" lIns="38100" tIns="38100" rIns="38100" bIns="38100">
            <a:spAutoFit/>
          </a:bodyPr>
          <a:lstStyle/>
          <a:p>
            <a:pPr algn="l">
              <a:spcBef>
                <a:spcPts val="475"/>
              </a:spcBef>
            </a:pPr>
            <a:r>
              <a:rPr lang="en-US" sz="2000" b="1" dirty="0">
                <a:solidFill>
                  <a:schemeClr val="tx1"/>
                </a:solidFill>
                <a:latin typeface="+mn-lt"/>
                <a:ea typeface="Calibri Bold" charset="0"/>
                <a:cs typeface="Calibri Bold" charset="0"/>
                <a:sym typeface="Calibri Bold" charset="0"/>
              </a:rPr>
              <a:t>Today’s Instructor:</a:t>
            </a:r>
            <a:r>
              <a:rPr lang="en-US" sz="2000" b="1" dirty="0">
                <a:solidFill>
                  <a:schemeClr val="tx1"/>
                </a:solidFill>
                <a:latin typeface="+mn-lt"/>
                <a:ea typeface="Calibri" panose="020F0502020204030204" charset="0"/>
                <a:cs typeface="Calibri" panose="020F0502020204030204" charset="0"/>
                <a:sym typeface="Calibri" panose="020F0502020204030204" charset="0"/>
              </a:rPr>
              <a:t> </a:t>
            </a:r>
            <a:endParaRPr lang="en-US" sz="2000" b="1" dirty="0">
              <a:solidFill>
                <a:schemeClr val="tx1"/>
              </a:solidFill>
              <a:latin typeface="+mn-lt"/>
              <a:ea typeface="Calibri" panose="020F0502020204030204" charset="0"/>
              <a:cs typeface="Calibri" panose="020F0502020204030204" charset="0"/>
              <a:sym typeface="Calibri" panose="020F0502020204030204" charset="0"/>
            </a:endParaRPr>
          </a:p>
          <a:p>
            <a:pPr algn="l">
              <a:spcBef>
                <a:spcPts val="475"/>
              </a:spcBef>
            </a:pPr>
            <a:r>
              <a:rPr lang="en-US" sz="2000" dirty="0">
                <a:solidFill>
                  <a:schemeClr val="tx1"/>
                </a:solidFill>
                <a:latin typeface="+mn-lt"/>
                <a:ea typeface="Calibri" panose="020F0502020204030204" charset="0"/>
                <a:cs typeface="Calibri" panose="020F0502020204030204" charset="0"/>
                <a:sym typeface="Calibri" panose="020F0502020204030204" charset="0"/>
              </a:rPr>
              <a:t>Phil Gibbons</a:t>
            </a:r>
            <a:endParaRPr lang="en-US" sz="2000" dirty="0">
              <a:solidFill>
                <a:schemeClr val="tx1"/>
              </a:solidFill>
              <a:latin typeface="+mn-lt"/>
              <a:ea typeface="Calibri" panose="020F0502020204030204" charset="0"/>
              <a:cs typeface="Calibri" panose="020F0502020204030204" charset="0"/>
              <a:sym typeface="Calibri" panose="020F0502020204030204" charset="0"/>
            </a:endParaRPr>
          </a:p>
        </p:txBody>
      </p:sp>
      <p:sp>
        <p:nvSpPr>
          <p:cNvPr id="8" name="Title 1"/>
          <p:cNvSpPr>
            <a:spLocks noGrp="1"/>
          </p:cNvSpPr>
          <p:nvPr>
            <p:ph type="title"/>
          </p:nvPr>
        </p:nvSpPr>
        <p:spPr>
          <a:xfrm>
            <a:off x="685800" y="1752600"/>
            <a:ext cx="7772400" cy="1820862"/>
          </a:xfrm>
        </p:spPr>
        <p:txBody>
          <a:bodyPr/>
          <a:lstStyle/>
          <a:p>
            <a:pPr marL="0" indent="0"/>
            <a:r>
              <a:rPr lang="en-US" b="1" dirty="0">
                <a:latin typeface="+mn-lt"/>
              </a:rPr>
              <a:t>Floating Point</a:t>
            </a:r>
            <a:br>
              <a:rPr lang="en-US" dirty="0"/>
            </a:br>
            <a:br>
              <a:rPr lang="en-US" dirty="0"/>
            </a:br>
            <a:r>
              <a:rPr lang="en-US" sz="2000" b="0" dirty="0"/>
              <a:t>15-213/18-213/15-513: Introduction to Computer Systems</a:t>
            </a:r>
            <a:br>
              <a:rPr lang="en-US" b="0" dirty="0"/>
            </a:br>
            <a:r>
              <a:rPr lang="en-US" sz="2000" dirty="0"/>
              <a:t>4</a:t>
            </a:r>
            <a:r>
              <a:rPr lang="en-US" sz="2000" baseline="30000" dirty="0"/>
              <a:t>th</a:t>
            </a:r>
            <a:r>
              <a:rPr lang="en-US" sz="2000" b="0" dirty="0"/>
              <a:t> Lecture, </a:t>
            </a:r>
            <a:r>
              <a:rPr lang="en-US" sz="2000" dirty="0"/>
              <a:t>Sept. 7</a:t>
            </a:r>
            <a:r>
              <a:rPr lang="en-US" sz="2000" b="0" dirty="0"/>
              <a:t>, 2017</a:t>
            </a:r>
            <a:endParaRPr lang="en-US" sz="2000" b="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1016000" y="312737"/>
            <a:ext cx="7577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200" kern="0" smtClean="0">
                <a:latin typeface="黑体" panose="02010609060101010101" pitchFamily="49" charset="-122"/>
                <a:ea typeface="宋体" panose="02010600030101010101" pitchFamily="2" charset="-122"/>
              </a:rPr>
              <a:t>“</a:t>
            </a:r>
            <a:r>
              <a:rPr lang="en-US" altLang="zh-CN" sz="3200" kern="0" smtClean="0">
                <a:ea typeface="宋体" panose="02010600030101010101" pitchFamily="2" charset="-122"/>
              </a:rPr>
              <a:t>Father</a:t>
            </a:r>
            <a:r>
              <a:rPr lang="en-US" altLang="zh-CN" sz="3200" kern="0" smtClean="0">
                <a:latin typeface="黑体" panose="02010609060101010101" pitchFamily="49" charset="-122"/>
                <a:ea typeface="宋体" panose="02010600030101010101" pitchFamily="2" charset="-122"/>
              </a:rPr>
              <a:t>”</a:t>
            </a:r>
            <a:r>
              <a:rPr lang="en-US" altLang="zh-CN" sz="3200" kern="0" smtClean="0">
                <a:ea typeface="宋体" panose="02010600030101010101" pitchFamily="2" charset="-122"/>
              </a:rPr>
              <a:t> of the IEEE 754 standard</a:t>
            </a:r>
            <a:endParaRPr lang="en-US" altLang="zh-CN" sz="3200" kern="0" smtClean="0">
              <a:ea typeface="宋体" panose="02010600030101010101" pitchFamily="2" charset="-122"/>
            </a:endParaRPr>
          </a:p>
        </p:txBody>
      </p:sp>
      <p:sp>
        <p:nvSpPr>
          <p:cNvPr id="16" name="Rectangle 3"/>
          <p:cNvSpPr txBox="1">
            <a:spLocks noChangeArrowheads="1"/>
          </p:cNvSpPr>
          <p:nvPr/>
        </p:nvSpPr>
        <p:spPr bwMode="auto">
          <a:xfrm>
            <a:off x="500063" y="4330700"/>
            <a:ext cx="52689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buFontTx/>
              <a:buNone/>
            </a:pPr>
            <a:r>
              <a:rPr lang="zh-CN" altLang="en-US" sz="2200" kern="0" smtClean="0">
                <a:solidFill>
                  <a:srgbClr val="000000"/>
                </a:solidFill>
                <a:latin typeface="黑体" panose="02010609060101010101" pitchFamily="49" charset="-122"/>
                <a:ea typeface="黑体" panose="02010609060101010101" pitchFamily="49" charset="-122"/>
              </a:rPr>
              <a:t>现在所有计算机都采用</a:t>
            </a:r>
            <a:r>
              <a:rPr lang="en-US" altLang="zh-CN" sz="2200" kern="0" smtClean="0">
                <a:solidFill>
                  <a:srgbClr val="000000"/>
                </a:solidFill>
                <a:latin typeface="黑体" panose="02010609060101010101" pitchFamily="49" charset="-122"/>
                <a:ea typeface="黑体" panose="02010609060101010101" pitchFamily="49" charset="-122"/>
              </a:rPr>
              <a:t>IEEE 754</a:t>
            </a:r>
            <a:r>
              <a:rPr lang="zh-CN" altLang="en-US" sz="2200" kern="0" smtClean="0">
                <a:solidFill>
                  <a:srgbClr val="000000"/>
                </a:solidFill>
                <a:latin typeface="黑体" panose="02010609060101010101" pitchFamily="49" charset="-122"/>
                <a:ea typeface="黑体" panose="02010609060101010101" pitchFamily="49" charset="-122"/>
              </a:rPr>
              <a:t>来表示浮点数</a:t>
            </a:r>
            <a:endParaRPr lang="zh-CN" altLang="en-US" kern="0" smtClean="0">
              <a:latin typeface="黑体" panose="02010609060101010101" pitchFamily="49" charset="-122"/>
              <a:ea typeface="黑体" panose="02010609060101010101" pitchFamily="49" charset="-122"/>
            </a:endParaRPr>
          </a:p>
        </p:txBody>
      </p:sp>
      <p:sp>
        <p:nvSpPr>
          <p:cNvPr id="17" name="Rectangle 8"/>
          <p:cNvSpPr>
            <a:spLocks noChangeArrowheads="1"/>
          </p:cNvSpPr>
          <p:nvPr/>
        </p:nvSpPr>
        <p:spPr bwMode="auto">
          <a:xfrm>
            <a:off x="485775" y="1687512"/>
            <a:ext cx="607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0"/>
              </a:spcBef>
              <a:buFontTx/>
              <a:buNone/>
            </a:pPr>
            <a:r>
              <a:rPr lang="en-US" altLang="zh-CN" sz="2000" smtClean="0">
                <a:solidFill>
                  <a:srgbClr val="000000"/>
                </a:solidFill>
                <a:latin typeface="黑体" panose="02010609060101010101" pitchFamily="49" charset="-122"/>
                <a:ea typeface="黑体" panose="02010609060101010101" pitchFamily="49" charset="-122"/>
                <a:cs typeface="Arial" panose="020B0604020202020204" pitchFamily="34" charset="0"/>
              </a:rPr>
              <a:t>1970</a:t>
            </a:r>
            <a:r>
              <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rPr>
              <a:t>年代后期</a:t>
            </a:r>
            <a:r>
              <a:rPr lang="en-US" altLang="zh-CN" sz="2000" smtClean="0">
                <a:solidFill>
                  <a:srgbClr val="000000"/>
                </a:solidFill>
                <a:latin typeface="黑体" panose="02010609060101010101" pitchFamily="49" charset="-122"/>
                <a:ea typeface="黑体" panose="02010609060101010101" pitchFamily="49" charset="-122"/>
                <a:cs typeface="Arial" panose="020B0604020202020204" pitchFamily="34" charset="0"/>
              </a:rPr>
              <a:t>, IEEE</a:t>
            </a:r>
            <a:r>
              <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rPr>
              <a:t>成立委员会着手制定浮点数标准</a:t>
            </a:r>
            <a:endPar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18" name="Rectangle 9"/>
          <p:cNvSpPr>
            <a:spLocks noChangeArrowheads="1"/>
          </p:cNvSpPr>
          <p:nvPr/>
        </p:nvSpPr>
        <p:spPr bwMode="auto">
          <a:xfrm>
            <a:off x="465138" y="2136775"/>
            <a:ext cx="4538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0"/>
              </a:spcBef>
              <a:buFontTx/>
              <a:buNone/>
            </a:pPr>
            <a:r>
              <a:rPr lang="en-US" altLang="zh-CN" sz="2000" smtClean="0">
                <a:solidFill>
                  <a:srgbClr val="000000"/>
                </a:solidFill>
                <a:latin typeface="黑体" panose="02010609060101010101" pitchFamily="49" charset="-122"/>
                <a:ea typeface="黑体" panose="02010609060101010101" pitchFamily="49" charset="-122"/>
                <a:cs typeface="Arial" panose="020B0604020202020204" pitchFamily="34" charset="0"/>
              </a:rPr>
              <a:t>1985</a:t>
            </a:r>
            <a:r>
              <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rPr>
              <a:t>年完成浮点数标准</a:t>
            </a:r>
            <a:r>
              <a:rPr lang="en-US" altLang="zh-CN" sz="2000" smtClean="0">
                <a:solidFill>
                  <a:srgbClr val="000000"/>
                </a:solidFill>
                <a:latin typeface="黑体" panose="02010609060101010101" pitchFamily="49" charset="-122"/>
                <a:ea typeface="黑体" panose="02010609060101010101" pitchFamily="49" charset="-122"/>
                <a:cs typeface="Arial" panose="020B0604020202020204" pitchFamily="34" charset="0"/>
              </a:rPr>
              <a:t>IEEE 754</a:t>
            </a:r>
            <a:r>
              <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rPr>
              <a:t>的制定</a:t>
            </a:r>
            <a:endPar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grpSp>
        <p:nvGrpSpPr>
          <p:cNvPr id="19" name="Group 12"/>
          <p:cNvGrpSpPr/>
          <p:nvPr/>
        </p:nvGrpSpPr>
        <p:grpSpPr bwMode="auto">
          <a:xfrm>
            <a:off x="165100" y="2847975"/>
            <a:ext cx="8907463" cy="3781425"/>
            <a:chOff x="104" y="1689"/>
            <a:chExt cx="5611" cy="2382"/>
          </a:xfrm>
        </p:grpSpPr>
        <p:pic>
          <p:nvPicPr>
            <p:cNvPr id="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7" y="1689"/>
              <a:ext cx="1788"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 y="2300"/>
              <a:ext cx="3139"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6"/>
            <p:cNvSpPr txBox="1">
              <a:spLocks noChangeArrowheads="1"/>
            </p:cNvSpPr>
            <p:nvPr/>
          </p:nvSpPr>
          <p:spPr bwMode="auto">
            <a:xfrm>
              <a:off x="3264" y="3696"/>
              <a:ext cx="2352"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Prof. William Kahan</a:t>
              </a:r>
              <a:r>
                <a:rPr kumimoji="1" lang="en-US" altLang="zh-CN" sz="28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 </a:t>
              </a:r>
              <a:endParaRPr kumimoji="1" lang="en-US" altLang="zh-CN" sz="28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3" name="Rectangle 7"/>
            <p:cNvSpPr>
              <a:spLocks noChangeArrowheads="1"/>
            </p:cNvSpPr>
            <p:nvPr/>
          </p:nvSpPr>
          <p:spPr bwMode="auto">
            <a:xfrm>
              <a:off x="284" y="3401"/>
              <a:ext cx="29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defRPr/>
              </a:pPr>
              <a:r>
                <a:rPr kumimoji="1"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www.cs.berkeley.edu/~wkahan/</a:t>
              </a:r>
              <a:endParaRPr kumimoji="1"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914400" eaLnBrk="1" fontAlgn="auto" latinLnBrk="0" hangingPunct="1">
                <a:lnSpc>
                  <a:spcPct val="100000"/>
                </a:lnSpc>
                <a:spcBef>
                  <a:spcPct val="0"/>
                </a:spcBef>
                <a:spcAft>
                  <a:spcPts val="0"/>
                </a:spcAft>
                <a:buClrTx/>
                <a:buSzTx/>
                <a:buFontTx/>
                <a:buNone/>
                <a:defRPr/>
              </a:pPr>
              <a:r>
                <a:rPr kumimoji="1"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ieee754status/754story.html</a:t>
              </a:r>
              <a:endParaRPr kumimoji="1"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4" name="Rectangle 10"/>
            <p:cNvSpPr>
              <a:spLocks noChangeArrowheads="1"/>
            </p:cNvSpPr>
            <p:nvPr/>
          </p:nvSpPr>
          <p:spPr bwMode="auto">
            <a:xfrm>
              <a:off x="104" y="1850"/>
              <a:ext cx="385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defRPr/>
              </a:pP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This standard was primarily the work of one person, UC Berkeley math professor William Kahan.</a:t>
              </a:r>
              <a:endPar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5" name="Rectangle 11"/>
          <p:cNvSpPr>
            <a:spLocks noChangeArrowheads="1"/>
          </p:cNvSpPr>
          <p:nvPr/>
        </p:nvSpPr>
        <p:spPr bwMode="auto">
          <a:xfrm>
            <a:off x="269875" y="930275"/>
            <a:ext cx="8262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0"/>
              </a:spcBef>
              <a:buFontTx/>
              <a:buNone/>
            </a:pPr>
            <a:r>
              <a:rPr lang="zh-CN" altLang="en-US" sz="1600" smtClean="0">
                <a:solidFill>
                  <a:srgbClr val="000000"/>
                </a:solidFill>
                <a:latin typeface="Times New Roman" panose="02020603050405020304" pitchFamily="18" charset="0"/>
                <a:cs typeface="+mn-cs"/>
              </a:rPr>
              <a:t>     </a:t>
            </a:r>
            <a:r>
              <a:rPr lang="zh-CN" altLang="en-US" sz="2000" smtClean="0">
                <a:solidFill>
                  <a:srgbClr val="000000"/>
                </a:solidFill>
                <a:latin typeface="黑体" panose="02010609060101010101" pitchFamily="49" charset="-122"/>
                <a:ea typeface="黑体" panose="02010609060101010101" pitchFamily="49" charset="-122"/>
                <a:cs typeface="+mn-cs"/>
              </a:rPr>
              <a:t>直到</a:t>
            </a:r>
            <a:r>
              <a:rPr lang="en-US" altLang="zh-CN" sz="2000" smtClean="0">
                <a:solidFill>
                  <a:srgbClr val="000000"/>
                </a:solidFill>
                <a:latin typeface="黑体" panose="02010609060101010101" pitchFamily="49" charset="-122"/>
                <a:ea typeface="黑体" panose="02010609060101010101" pitchFamily="49" charset="-122"/>
                <a:cs typeface="+mn-cs"/>
              </a:rPr>
              <a:t>80</a:t>
            </a:r>
            <a:r>
              <a:rPr lang="zh-CN" altLang="en-US" sz="2000" smtClean="0">
                <a:solidFill>
                  <a:srgbClr val="000000"/>
                </a:solidFill>
                <a:latin typeface="黑体" panose="02010609060101010101" pitchFamily="49" charset="-122"/>
                <a:ea typeface="黑体" panose="02010609060101010101" pitchFamily="49" charset="-122"/>
                <a:cs typeface="+mn-cs"/>
              </a:rPr>
              <a:t>年代初，各个机器内部的浮点数表示格式还没有统一</a:t>
            </a:r>
            <a:endParaRPr lang="zh-CN" altLang="en-US" sz="2000" b="0" smtClean="0">
              <a:solidFill>
                <a:srgbClr val="000000"/>
              </a:solidFill>
              <a:latin typeface="黑体" panose="02010609060101010101" pitchFamily="49" charset="-122"/>
              <a:ea typeface="黑体" panose="02010609060101010101" pitchFamily="49" charset="-122"/>
              <a:cs typeface="+mn-cs"/>
            </a:endParaRPr>
          </a:p>
          <a:p>
            <a:pPr algn="l" eaLnBrk="0" hangingPunct="0">
              <a:lnSpc>
                <a:spcPct val="100000"/>
              </a:lnSpc>
              <a:spcBef>
                <a:spcPct val="0"/>
              </a:spcBef>
              <a:buFontTx/>
              <a:buNone/>
            </a:pPr>
            <a:r>
              <a:rPr lang="zh-CN" altLang="en-US" sz="2000" b="0" smtClean="0">
                <a:solidFill>
                  <a:srgbClr val="000000"/>
                </a:solidFill>
                <a:latin typeface="黑体" panose="02010609060101010101" pitchFamily="49" charset="-122"/>
                <a:ea typeface="黑体" panose="02010609060101010101" pitchFamily="49" charset="-122"/>
                <a:cs typeface="+mn-cs"/>
              </a:rPr>
              <a:t>  </a:t>
            </a:r>
            <a:r>
              <a:rPr lang="zh-CN" altLang="en-US" sz="2000" smtClean="0">
                <a:solidFill>
                  <a:srgbClr val="000000"/>
                </a:solidFill>
                <a:latin typeface="黑体" panose="02010609060101010101" pitchFamily="49" charset="-122"/>
                <a:ea typeface="黑体" panose="02010609060101010101" pitchFamily="49" charset="-122"/>
                <a:cs typeface="+mn-cs"/>
              </a:rPr>
              <a:t>因而相互不兼容，机器之间传送数据时，带来麻烦 </a:t>
            </a:r>
            <a:endParaRPr lang="zh-CN" altLang="en-US" sz="2000" smtClean="0">
              <a:solidFill>
                <a:srgbClr val="000000"/>
              </a:solidFill>
              <a:latin typeface="黑体" panose="02010609060101010101" pitchFamily="49" charset="-122"/>
              <a:ea typeface="黑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blinds(horizontal)">
                                      <p:cBhvr>
                                        <p:cTn id="13" dur="500"/>
                                        <p:tgtEl>
                                          <p:spTgt spid="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marL="119380" indent="-119380"/>
            <a:r>
              <a:rPr lang="en-US"/>
              <a:t>IEEE Floating Point</a:t>
            </a:r>
            <a:endParaRPr lang="en-US"/>
          </a:p>
        </p:txBody>
      </p:sp>
      <p:sp>
        <p:nvSpPr>
          <p:cNvPr id="18436" name="Rectangle 4"/>
          <p:cNvSpPr>
            <a:spLocks noGrp="1" noChangeArrowheads="1"/>
          </p:cNvSpPr>
          <p:nvPr>
            <p:ph type="body" idx="1"/>
          </p:nvPr>
        </p:nvSpPr>
        <p:spPr>
          <a:xfrm>
            <a:off x="381000" y="1397000"/>
            <a:ext cx="8077200" cy="5435600"/>
          </a:xfrm>
        </p:spPr>
        <p:txBody>
          <a:bodyPr/>
          <a:lstStyle/>
          <a:p>
            <a:r>
              <a:rPr lang="en-US" dirty="0"/>
              <a:t>IEEE Standard 754</a:t>
            </a:r>
            <a:endParaRPr lang="en-US" dirty="0"/>
          </a:p>
          <a:p>
            <a:pPr marL="552450" lvl="1"/>
            <a:r>
              <a:rPr lang="en-US" dirty="0"/>
              <a:t>Established in 1985 as uniform standard for floating point arithmetic</a:t>
            </a:r>
            <a:endParaRPr lang="en-US" dirty="0"/>
          </a:p>
          <a:p>
            <a:pPr marL="838200" lvl="2"/>
            <a:r>
              <a:rPr lang="en-US" dirty="0"/>
              <a:t>Before that, many idiosyncratic formats</a:t>
            </a:r>
            <a:endParaRPr lang="en-US" dirty="0"/>
          </a:p>
          <a:p>
            <a:pPr marL="552450" lvl="1"/>
            <a:r>
              <a:rPr lang="en-US" dirty="0"/>
              <a:t>Supported by all major CPUs</a:t>
            </a:r>
            <a:endParaRPr lang="en-US" dirty="0"/>
          </a:p>
          <a:p>
            <a:pPr marL="552450" lvl="1"/>
            <a:r>
              <a:rPr lang="en-US" dirty="0"/>
              <a:t>Some CPUs don’t implement IEEE 754 in full</a:t>
            </a:r>
            <a:br>
              <a:rPr lang="en-US" dirty="0"/>
            </a:br>
            <a:r>
              <a:rPr lang="en-US" dirty="0"/>
              <a:t>e.g., early GPUs, Cell BE processor</a:t>
            </a:r>
            <a:endParaRPr lang="en-US" dirty="0"/>
          </a:p>
          <a:p>
            <a:pPr marL="552450" lvl="1"/>
            <a:endParaRPr lang="en-US" dirty="0"/>
          </a:p>
          <a:p>
            <a:r>
              <a:rPr lang="en-US" dirty="0"/>
              <a:t>Driven by numerical concerns</a:t>
            </a:r>
            <a:endParaRPr lang="en-US" dirty="0"/>
          </a:p>
          <a:p>
            <a:pPr marL="552450" lvl="1"/>
            <a:r>
              <a:rPr lang="en-US" dirty="0"/>
              <a:t>Nice standards for rounding, overflow, underflow</a:t>
            </a:r>
            <a:endParaRPr lang="en-US" dirty="0"/>
          </a:p>
          <a:p>
            <a:pPr marL="552450" lvl="1"/>
            <a:r>
              <a:rPr lang="en-US" dirty="0"/>
              <a:t>Hard to make fast in hardware</a:t>
            </a:r>
            <a:endParaRPr lang="en-US" dirty="0"/>
          </a:p>
          <a:p>
            <a:pPr marL="838200" lvl="2"/>
            <a:r>
              <a:rPr lang="en-US" dirty="0">
                <a:solidFill>
                  <a:srgbClr val="C00000"/>
                </a:solidFill>
              </a:rPr>
              <a:t>Numerical analysts </a:t>
            </a:r>
            <a:r>
              <a:rPr lang="en-US" dirty="0"/>
              <a:t>predominated over </a:t>
            </a:r>
            <a:r>
              <a:rPr lang="en-US" dirty="0">
                <a:solidFill>
                  <a:srgbClr val="C00000"/>
                </a:solidFill>
              </a:rPr>
              <a:t>hardware designers</a:t>
            </a:r>
            <a:br>
              <a:rPr lang="en-US" dirty="0">
                <a:solidFill>
                  <a:srgbClr val="C00000"/>
                </a:solidFill>
              </a:rPr>
            </a:br>
            <a:r>
              <a:rPr lang="en-US" dirty="0"/>
              <a:t>in defining standard</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p:txBody>
          <a:bodyPr/>
          <a:lstStyle/>
          <a:p>
            <a:r>
              <a:rPr lang="en-US" dirty="0"/>
              <a:t>Numerical Form: </a:t>
            </a:r>
            <a:br>
              <a:rPr lang="en-US" dirty="0"/>
            </a:br>
            <a:r>
              <a:rPr lang="en-US" dirty="0"/>
              <a:t>			(–1)</a:t>
            </a:r>
            <a:r>
              <a:rPr lang="en-US" baseline="32000" dirty="0"/>
              <a:t>s</a:t>
            </a:r>
            <a:r>
              <a:rPr lang="en-US" dirty="0"/>
              <a:t> </a:t>
            </a:r>
            <a:r>
              <a:rPr lang="en-US" dirty="0">
                <a:latin typeface="Calibri Bold Italic" charset="0"/>
                <a:ea typeface="Calibri Bold Italic" charset="0"/>
                <a:cs typeface="Calibri Bold Italic" charset="0"/>
                <a:sym typeface="Calibri Bold Italic" charset="0"/>
              </a:rPr>
              <a:t>M</a:t>
            </a:r>
            <a:r>
              <a:rPr lang="en-US" dirty="0"/>
              <a:t>  2</a:t>
            </a:r>
            <a:r>
              <a:rPr lang="en-US" baseline="32000" dirty="0">
                <a:latin typeface="Calibri Bold Italic" charset="0"/>
                <a:ea typeface="Calibri Bold Italic" charset="0"/>
                <a:cs typeface="Calibri Bold Italic" charset="0"/>
                <a:sym typeface="Calibri Bold Italic" charset="0"/>
              </a:rPr>
              <a:t>E</a:t>
            </a:r>
            <a:endParaRPr lang="en-US" dirty="0"/>
          </a:p>
          <a:p>
            <a:pPr marL="552450" lvl="1"/>
            <a:r>
              <a:rPr lang="en-US" dirty="0">
                <a:latin typeface="Calibri Bold" charset="0"/>
                <a:ea typeface="Calibri Bold" charset="0"/>
                <a:cs typeface="Calibri Bold" charset="0"/>
                <a:sym typeface="Calibri Bold" charset="0"/>
              </a:rPr>
              <a:t>Sign bit</a:t>
            </a:r>
            <a:r>
              <a:rPr lang="en-US" dirty="0"/>
              <a:t> </a:t>
            </a:r>
            <a:r>
              <a:rPr lang="en-US" dirty="0">
                <a:solidFill>
                  <a:srgbClr val="980002"/>
                </a:solidFill>
                <a:latin typeface="Calibri Bold Italic" charset="0"/>
                <a:ea typeface="Calibri Bold Italic" charset="0"/>
                <a:cs typeface="Calibri Bold Italic" charset="0"/>
                <a:sym typeface="Calibri Bold Italic" charset="0"/>
              </a:rPr>
              <a:t>s</a:t>
            </a:r>
            <a:r>
              <a:rPr lang="en-US" dirty="0"/>
              <a:t> determines whether number is negative or positive</a:t>
            </a:r>
            <a:endParaRPr lang="en-US" dirty="0"/>
          </a:p>
          <a:p>
            <a:pPr marL="552450" lvl="1"/>
            <a:r>
              <a:rPr lang="en-US" dirty="0" err="1">
                <a:latin typeface="Calibri Bold" charset="0"/>
                <a:ea typeface="Calibri Bold" charset="0"/>
                <a:cs typeface="Calibri Bold" charset="0"/>
                <a:sym typeface="Calibri Bold" charset="0"/>
              </a:rPr>
              <a:t>Significand</a:t>
            </a:r>
            <a:r>
              <a:rPr lang="en-US" dirty="0"/>
              <a:t> </a:t>
            </a:r>
            <a:r>
              <a:rPr lang="en-US" dirty="0">
                <a:solidFill>
                  <a:srgbClr val="980002"/>
                </a:solidFill>
                <a:latin typeface="Calibri Bold Italic" charset="0"/>
                <a:ea typeface="Calibri Bold Italic" charset="0"/>
                <a:cs typeface="Calibri Bold Italic" charset="0"/>
                <a:sym typeface="Calibri Bold Italic" charset="0"/>
              </a:rPr>
              <a:t>M</a:t>
            </a:r>
            <a:r>
              <a:rPr lang="en-US" dirty="0"/>
              <a:t>  normally a fractional value in range [1.0,2.0).</a:t>
            </a:r>
            <a:endParaRPr lang="en-US" dirty="0"/>
          </a:p>
          <a:p>
            <a:pPr marL="552450" lvl="1"/>
            <a:r>
              <a:rPr lang="en-US" dirty="0">
                <a:latin typeface="Calibri Bold" charset="0"/>
                <a:ea typeface="Calibri Bold" charset="0"/>
                <a:cs typeface="Calibri Bold" charset="0"/>
                <a:sym typeface="Calibri Bold" charset="0"/>
              </a:rPr>
              <a:t>Exponent</a:t>
            </a:r>
            <a:r>
              <a:rPr lang="en-US" dirty="0"/>
              <a:t> </a:t>
            </a:r>
            <a:r>
              <a:rPr lang="en-US" dirty="0">
                <a:solidFill>
                  <a:srgbClr val="980002"/>
                </a:solidFill>
                <a:latin typeface="Calibri Bold Italic" charset="0"/>
                <a:ea typeface="Calibri Bold Italic" charset="0"/>
                <a:cs typeface="Calibri Bold Italic" charset="0"/>
                <a:sym typeface="Calibri Bold Italic" charset="0"/>
              </a:rPr>
              <a:t>E</a:t>
            </a:r>
            <a:r>
              <a:rPr lang="en-US" dirty="0"/>
              <a:t> weights value by power of two</a:t>
            </a:r>
            <a:endParaRPr lang="en-US" dirty="0"/>
          </a:p>
          <a:p>
            <a:endParaRPr lang="en-US" dirty="0"/>
          </a:p>
          <a:p>
            <a:r>
              <a:rPr lang="en-US" dirty="0"/>
              <a:t>Encoding</a:t>
            </a:r>
            <a:endParaRPr lang="en-US" dirty="0"/>
          </a:p>
          <a:p>
            <a:pPr marL="552450" lvl="1"/>
            <a:r>
              <a:rPr lang="en-US" dirty="0"/>
              <a:t>MSB </a:t>
            </a:r>
            <a:r>
              <a:rPr lang="en-US" dirty="0">
                <a:latin typeface="Monaco" charset="0"/>
                <a:ea typeface="Monaco" charset="0"/>
                <a:cs typeface="Monaco" charset="0"/>
                <a:sym typeface="Monaco" charset="0"/>
              </a:rPr>
              <a:t>s</a:t>
            </a:r>
            <a:r>
              <a:rPr lang="en-US" dirty="0"/>
              <a:t> is sign bit </a:t>
            </a:r>
            <a:r>
              <a:rPr lang="en-US" dirty="0">
                <a:solidFill>
                  <a:srgbClr val="980002"/>
                </a:solidFill>
                <a:latin typeface="Calibri Bold Italic" charset="0"/>
                <a:ea typeface="Calibri Bold Italic" charset="0"/>
                <a:cs typeface="Calibri Bold Italic" charset="0"/>
                <a:sym typeface="Calibri Bold Italic" charset="0"/>
              </a:rPr>
              <a:t>s</a:t>
            </a:r>
            <a:endParaRPr lang="en-US" dirty="0"/>
          </a:p>
          <a:p>
            <a:pPr marL="552450" lvl="1"/>
            <a:r>
              <a:rPr lang="en-US" dirty="0" err="1">
                <a:latin typeface="+mn-lt"/>
                <a:ea typeface="Monaco" charset="0"/>
                <a:cs typeface="Monaco" charset="0"/>
                <a:sym typeface="Monaco" charset="0"/>
              </a:rPr>
              <a:t>exp</a:t>
            </a:r>
            <a:r>
              <a:rPr lang="en-US" dirty="0">
                <a:latin typeface="+mn-lt"/>
              </a:rPr>
              <a:t> </a:t>
            </a:r>
            <a:r>
              <a:rPr lang="en-US" dirty="0"/>
              <a:t>field encodes </a:t>
            </a:r>
            <a:r>
              <a:rPr lang="en-US" dirty="0">
                <a:solidFill>
                  <a:srgbClr val="980002"/>
                </a:solidFill>
                <a:latin typeface="Calibri Bold Italic" charset="0"/>
                <a:ea typeface="Calibri Bold Italic" charset="0"/>
                <a:cs typeface="Calibri Bold Italic" charset="0"/>
                <a:sym typeface="Calibri Bold Italic" charset="0"/>
              </a:rPr>
              <a:t>E</a:t>
            </a:r>
            <a:r>
              <a:rPr lang="en-US" dirty="0"/>
              <a:t> (</a:t>
            </a:r>
            <a:r>
              <a:rPr lang="en-US" dirty="0">
                <a:solidFill>
                  <a:srgbClr val="FF0000"/>
                </a:solidFill>
              </a:rPr>
              <a:t>but is not equal to E</a:t>
            </a:r>
            <a:r>
              <a:rPr lang="en-US" dirty="0"/>
              <a:t>)</a:t>
            </a:r>
            <a:endParaRPr lang="en-US" dirty="0"/>
          </a:p>
          <a:p>
            <a:pPr marL="552450" lvl="1"/>
            <a:r>
              <a:rPr lang="en-US" dirty="0" err="1">
                <a:latin typeface="+mn-lt"/>
                <a:ea typeface="Monaco" charset="0"/>
                <a:cs typeface="Monaco" charset="0"/>
                <a:sym typeface="Monaco" charset="0"/>
              </a:rPr>
              <a:t>frac</a:t>
            </a:r>
            <a:r>
              <a:rPr lang="en-US" dirty="0"/>
              <a:t> field encodes </a:t>
            </a:r>
            <a:r>
              <a:rPr lang="en-US" dirty="0">
                <a:solidFill>
                  <a:srgbClr val="980002"/>
                </a:solidFill>
                <a:latin typeface="Calibri Bold Italic" charset="0"/>
                <a:ea typeface="Calibri Bold Italic" charset="0"/>
                <a:cs typeface="Calibri Bold Italic" charset="0"/>
                <a:sym typeface="Calibri Bold Italic" charset="0"/>
              </a:rPr>
              <a:t>M</a:t>
            </a:r>
            <a:r>
              <a:rPr lang="en-US" dirty="0"/>
              <a:t> (</a:t>
            </a:r>
            <a:r>
              <a:rPr lang="en-US" dirty="0">
                <a:solidFill>
                  <a:srgbClr val="FF0000"/>
                </a:solidFill>
              </a:rPr>
              <a:t>but is not equal to M</a:t>
            </a:r>
            <a:r>
              <a:rPr lang="en-US" dirty="0"/>
              <a:t>)</a:t>
            </a:r>
            <a:endParaRPr lang="en-US" dirty="0"/>
          </a:p>
        </p:txBody>
      </p:sp>
      <p:sp>
        <p:nvSpPr>
          <p:cNvPr id="19460" name="Rectangle 4"/>
          <p:cNvSpPr>
            <a:spLocks noGrp="1" noChangeArrowheads="1"/>
          </p:cNvSpPr>
          <p:nvPr>
            <p:ph type="title"/>
          </p:nvPr>
        </p:nvSpPr>
        <p:spPr/>
        <p:txBody>
          <a:bodyPr/>
          <a:lstStyle/>
          <a:p>
            <a:pPr marL="119380" indent="-119380"/>
            <a:r>
              <a:rPr lang="en-US"/>
              <a:t>Floating Point Representation</a:t>
            </a:r>
            <a:endParaRPr lang="en-US"/>
          </a:p>
        </p:txBody>
      </p:sp>
      <p:graphicFrame>
        <p:nvGraphicFramePr>
          <p:cNvPr id="19461" name="Group 5"/>
          <p:cNvGraphicFramePr>
            <a:graphicFrameLocks noGrp="1"/>
          </p:cNvGraphicFramePr>
          <p:nvPr/>
        </p:nvGraphicFramePr>
        <p:xfrm>
          <a:off x="711200" y="5689600"/>
          <a:ext cx="7366000" cy="508000"/>
        </p:xfrm>
        <a:graphic>
          <a:graphicData uri="http://schemas.openxmlformats.org/drawingml/2006/table">
            <a:tbl>
              <a:tblPr/>
              <a:tblGrid>
                <a:gridCol w="381000"/>
                <a:gridCol w="1841500"/>
                <a:gridCol w="51435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endParaRPr kumimoji="0" lang="en-US" sz="2000" b="0" i="0" u="none" strike="noStrike" cap="none" normalizeH="0" baseline="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endParaRPr kumimoji="0" lang="en-US" sz="2000" b="0" i="0" u="none" strike="noStrike" cap="none" normalizeH="0" baseline="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bl>
          </a:graphicData>
        </a:graphic>
      </p:graphicFrame>
      <p:sp>
        <p:nvSpPr>
          <p:cNvPr id="2" name="Rectangle 1"/>
          <p:cNvSpPr/>
          <p:nvPr/>
        </p:nvSpPr>
        <p:spPr>
          <a:xfrm>
            <a:off x="4800600" y="1143000"/>
            <a:ext cx="4114800" cy="590931"/>
          </a:xfrm>
          <a:prstGeom prst="rect">
            <a:avLst/>
          </a:prstGeom>
          <a:solidFill>
            <a:schemeClr val="bg1">
              <a:lumMod val="85000"/>
            </a:schemeClr>
          </a:solidFill>
        </p:spPr>
        <p:txBody>
          <a:bodyPr wrap="square">
            <a:spAutoFit/>
          </a:bodyPr>
          <a:lstStyle/>
          <a:p>
            <a:pPr marL="0" lvl="1" algn="l" defTabSz="895350">
              <a:lnSpc>
                <a:spcPct val="90000"/>
              </a:lnSpc>
              <a:tabLst>
                <a:tab pos="914400" algn="l"/>
                <a:tab pos="1828800" algn="l"/>
                <a:tab pos="2400300" algn="l"/>
                <a:tab pos="2971800" algn="l"/>
              </a:tabLst>
            </a:pPr>
            <a:r>
              <a:rPr lang="en-US" sz="1800" dirty="0">
                <a:latin typeface="+mj-lt"/>
              </a:rPr>
              <a:t>Example: </a:t>
            </a:r>
            <a:br>
              <a:rPr lang="en-US" sz="1800" dirty="0">
                <a:latin typeface="+mj-lt"/>
              </a:rPr>
            </a:br>
            <a:r>
              <a:rPr lang="en-US" sz="1800" dirty="0">
                <a:latin typeface="+mj-lt"/>
              </a:rPr>
              <a:t>15213</a:t>
            </a:r>
            <a:r>
              <a:rPr lang="en-US" sz="1800" baseline="-25000" dirty="0">
                <a:latin typeface="+mj-lt"/>
              </a:rPr>
              <a:t>10</a:t>
            </a:r>
            <a:r>
              <a:rPr lang="en-US" sz="1800" dirty="0">
                <a:latin typeface="+mj-lt"/>
              </a:rPr>
              <a:t>  = (-1)</a:t>
            </a:r>
            <a:r>
              <a:rPr lang="en-US" sz="1800" baseline="30000" dirty="0">
                <a:latin typeface="+mj-lt"/>
              </a:rPr>
              <a:t>0</a:t>
            </a:r>
            <a:r>
              <a:rPr lang="en-US" sz="1800" dirty="0"/>
              <a:t> x </a:t>
            </a:r>
            <a:r>
              <a:rPr lang="en-US" sz="1800" dirty="0">
                <a:latin typeface="+mj-lt"/>
              </a:rPr>
              <a:t>1.1101101101101</a:t>
            </a:r>
            <a:r>
              <a:rPr lang="en-US" sz="1800" baseline="-25000" dirty="0">
                <a:latin typeface="+mj-lt"/>
              </a:rPr>
              <a:t>2</a:t>
            </a:r>
            <a:r>
              <a:rPr lang="en-US" sz="1800" dirty="0">
                <a:latin typeface="+mj-lt"/>
              </a:rPr>
              <a:t> x 2</a:t>
            </a:r>
            <a:r>
              <a:rPr lang="en-US" sz="1800" baseline="30000" dirty="0">
                <a:latin typeface="+mj-lt"/>
              </a:rPr>
              <a:t>13</a:t>
            </a:r>
            <a:endParaRPr lang="en-US" sz="1800" dirty="0">
              <a:latin typeface="+mj-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marL="119380" indent="-119380"/>
            <a:r>
              <a:rPr lang="en-US" dirty="0"/>
              <a:t>Precision options</a:t>
            </a:r>
            <a:endParaRPr lang="en-US" dirty="0"/>
          </a:p>
        </p:txBody>
      </p:sp>
      <p:sp>
        <p:nvSpPr>
          <p:cNvPr id="20484" name="Rectangle 4"/>
          <p:cNvSpPr>
            <a:spLocks noGrp="1" noChangeArrowheads="1"/>
          </p:cNvSpPr>
          <p:nvPr>
            <p:ph type="body" idx="1"/>
          </p:nvPr>
        </p:nvSpPr>
        <p:spPr/>
        <p:txBody>
          <a:bodyPr/>
          <a:lstStyle/>
          <a:p>
            <a:r>
              <a:rPr lang="en-US" dirty="0"/>
              <a:t>Single precision: 32 bits</a:t>
            </a:r>
            <a:br>
              <a:rPr lang="en-US" dirty="0"/>
            </a:br>
            <a:r>
              <a:rPr lang="en-US" dirty="0">
                <a:latin typeface="Calibri" panose="020F0502020204030204" charset="0"/>
                <a:sym typeface="Symbol" panose="05050102010706020507"/>
              </a:rPr>
              <a:t> </a:t>
            </a:r>
            <a:r>
              <a:rPr lang="en-US" dirty="0">
                <a:latin typeface="Calibri" panose="020F0502020204030204" charset="0"/>
              </a:rPr>
              <a:t>7 decimal digits, 10</a:t>
            </a:r>
            <a:r>
              <a:rPr lang="en-US" baseline="30000" dirty="0">
                <a:latin typeface="Calibri" panose="020F0502020204030204" charset="0"/>
              </a:rPr>
              <a:t>±38</a:t>
            </a:r>
            <a:endParaRPr lang="en-US" baseline="30000" dirty="0">
              <a:latin typeface="Calibri" panose="020F0502020204030204" charset="0"/>
            </a:endParaRPr>
          </a:p>
          <a:p>
            <a:pPr>
              <a:spcBef>
                <a:spcPts val="10000"/>
              </a:spcBef>
            </a:pPr>
            <a:r>
              <a:rPr lang="en-US" dirty="0"/>
              <a:t>Double precision: 64 bits</a:t>
            </a:r>
            <a:br>
              <a:rPr lang="en-US" dirty="0"/>
            </a:br>
            <a:r>
              <a:rPr lang="en-US" dirty="0">
                <a:latin typeface="Calibri" panose="020F0502020204030204" charset="0"/>
                <a:sym typeface="Symbol" panose="05050102010706020507"/>
              </a:rPr>
              <a:t> </a:t>
            </a:r>
            <a:r>
              <a:rPr lang="en-US" dirty="0">
                <a:latin typeface="Calibri" panose="020F0502020204030204" charset="0"/>
              </a:rPr>
              <a:t>16 decimal digits, 10</a:t>
            </a:r>
            <a:r>
              <a:rPr lang="en-US" baseline="30000" dirty="0">
                <a:latin typeface="Calibri" panose="020F0502020204030204" charset="0"/>
              </a:rPr>
              <a:t>±308</a:t>
            </a:r>
            <a:endParaRPr lang="en-US" baseline="30000" dirty="0">
              <a:latin typeface="Calibri" panose="020F0502020204030204" charset="0"/>
            </a:endParaRPr>
          </a:p>
          <a:p>
            <a:pPr>
              <a:spcBef>
                <a:spcPts val="10000"/>
              </a:spcBef>
            </a:pPr>
            <a:r>
              <a:rPr lang="en-US" dirty="0"/>
              <a:t>Other formats: half precision, quad precision </a:t>
            </a:r>
            <a:endParaRPr lang="en-US" dirty="0"/>
          </a:p>
        </p:txBody>
      </p:sp>
      <p:graphicFrame>
        <p:nvGraphicFramePr>
          <p:cNvPr id="20485" name="Group 5"/>
          <p:cNvGraphicFramePr>
            <a:graphicFrameLocks noGrp="1"/>
          </p:cNvGraphicFramePr>
          <p:nvPr/>
        </p:nvGraphicFramePr>
        <p:xfrm>
          <a:off x="876300" y="2336800"/>
          <a:ext cx="7366000" cy="1016000"/>
        </p:xfrm>
        <a:graphic>
          <a:graphicData uri="http://schemas.openxmlformats.org/drawingml/2006/table">
            <a:tbl>
              <a:tblPr/>
              <a:tblGrid>
                <a:gridCol w="381000"/>
                <a:gridCol w="1841500"/>
                <a:gridCol w="51435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endParaRPr kumimoji="0" lang="en-US" sz="2000" b="0" i="0" u="none" strike="noStrike" cap="none" normalizeH="0" baseline="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endParaRPr kumimoji="0" lang="en-US" sz="2000" b="0" i="0" u="none" strike="noStrike" cap="none" normalizeH="0" baseline="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endParaRPr kumimoji="0" lang="en-US" sz="2000" b="0" i="0" u="none" strike="noStrike" cap="none" normalizeH="0" baseline="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8-bits</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23-bits</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20509" name="Group 29"/>
          <p:cNvGraphicFramePr>
            <a:graphicFrameLocks noGrp="1"/>
          </p:cNvGraphicFramePr>
          <p:nvPr/>
        </p:nvGraphicFramePr>
        <p:xfrm>
          <a:off x="876300" y="4318000"/>
          <a:ext cx="7366000" cy="1016000"/>
        </p:xfrm>
        <a:graphic>
          <a:graphicData uri="http://schemas.openxmlformats.org/drawingml/2006/table">
            <a:tbl>
              <a:tblPr/>
              <a:tblGrid>
                <a:gridCol w="381000"/>
                <a:gridCol w="1841500"/>
                <a:gridCol w="5143500"/>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s</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endParaRPr kumimoji="0" lang="en-US" sz="2000" b="0" i="0" u="none" strike="noStrike" cap="none" normalizeH="0" baseline="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endParaRPr kumimoji="0" lang="en-US" sz="2000" b="0" i="0" u="none" strike="noStrike" cap="none" normalizeH="0" baseline="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11-bits</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52-bits</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“kinds” of floating point numbers</a:t>
            </a:r>
            <a:endParaRPr lang="en-US" dirty="0"/>
          </a:p>
        </p:txBody>
      </p:sp>
      <p:graphicFrame>
        <p:nvGraphicFramePr>
          <p:cNvPr id="4" name="Group 5"/>
          <p:cNvGraphicFramePr>
            <a:graphicFrameLocks noGrp="1"/>
          </p:cNvGraphicFramePr>
          <p:nvPr/>
        </p:nvGraphicFramePr>
        <p:xfrm>
          <a:off x="1828800" y="1295400"/>
          <a:ext cx="5765800" cy="1016000"/>
        </p:xfrm>
        <a:graphic>
          <a:graphicData uri="http://schemas.openxmlformats.org/drawingml/2006/table">
            <a:tbl>
              <a:tblPr/>
              <a:tblGrid>
                <a:gridCol w="298231"/>
                <a:gridCol w="1441450"/>
                <a:gridCol w="4026119"/>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s</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exp</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endParaRPr kumimoji="0" lang="en-US" sz="2000" b="0" i="0" u="none" strike="noStrike" cap="none" normalizeH="0" baseline="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e-bits</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f-bits</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cxnSp>
        <p:nvCxnSpPr>
          <p:cNvPr id="6" name="Straight Arrow Connector 5"/>
          <p:cNvCxnSpPr/>
          <p:nvPr/>
        </p:nvCxnSpPr>
        <p:spPr bwMode="auto">
          <a:xfrm flipH="1">
            <a:off x="1143000" y="2286000"/>
            <a:ext cx="18288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a:off x="2971800" y="2286000"/>
            <a:ext cx="8382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10" name="Straight Arrow Connector 9"/>
          <p:cNvCxnSpPr/>
          <p:nvPr/>
        </p:nvCxnSpPr>
        <p:spPr bwMode="auto">
          <a:xfrm>
            <a:off x="2971800" y="2286000"/>
            <a:ext cx="3962400" cy="15240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4" name="TextBox 13"/>
          <p:cNvSpPr txBox="1"/>
          <p:nvPr/>
        </p:nvSpPr>
        <p:spPr>
          <a:xfrm>
            <a:off x="686926" y="3809999"/>
            <a:ext cx="1178528" cy="461665"/>
          </a:xfrm>
          <a:prstGeom prst="rect">
            <a:avLst/>
          </a:prstGeom>
          <a:noFill/>
          <a:ln>
            <a:solidFill>
              <a:schemeClr val="tx1"/>
            </a:solidFill>
          </a:ln>
        </p:spPr>
        <p:txBody>
          <a:bodyPr wrap="none" rtlCol="0">
            <a:spAutoFit/>
          </a:bodyPr>
          <a:lstStyle/>
          <a:p>
            <a:r>
              <a:rPr lang="en-US" sz="2400" dirty="0"/>
              <a:t>00…00</a:t>
            </a:r>
            <a:endParaRPr lang="en-US" sz="2400" dirty="0"/>
          </a:p>
        </p:txBody>
      </p:sp>
      <p:sp>
        <p:nvSpPr>
          <p:cNvPr id="15" name="TextBox 14"/>
          <p:cNvSpPr txBox="1"/>
          <p:nvPr/>
        </p:nvSpPr>
        <p:spPr>
          <a:xfrm>
            <a:off x="2517922" y="3820749"/>
            <a:ext cx="3704091" cy="461665"/>
          </a:xfrm>
          <a:prstGeom prst="rect">
            <a:avLst/>
          </a:prstGeom>
          <a:noFill/>
          <a:ln>
            <a:solidFill>
              <a:schemeClr val="tx1"/>
            </a:solidFill>
          </a:ln>
        </p:spPr>
        <p:txBody>
          <a:bodyPr wrap="none" rtlCol="0">
            <a:spAutoFit/>
          </a:bodyPr>
          <a:lstStyle/>
          <a:p>
            <a:r>
              <a:rPr lang="en-US" sz="2400" dirty="0" err="1"/>
              <a:t>exp</a:t>
            </a:r>
            <a:r>
              <a:rPr lang="en-US" sz="2400" dirty="0"/>
              <a:t> ≠ 0 and </a:t>
            </a:r>
            <a:r>
              <a:rPr lang="en-US" sz="2400" dirty="0" err="1"/>
              <a:t>exp</a:t>
            </a:r>
            <a:r>
              <a:rPr lang="en-US" sz="2400" dirty="0"/>
              <a:t> ≠ 11…11</a:t>
            </a:r>
            <a:endParaRPr lang="en-US" sz="2400" dirty="0"/>
          </a:p>
        </p:txBody>
      </p:sp>
      <p:sp>
        <p:nvSpPr>
          <p:cNvPr id="18" name="TextBox 17"/>
          <p:cNvSpPr txBox="1"/>
          <p:nvPr/>
        </p:nvSpPr>
        <p:spPr>
          <a:xfrm>
            <a:off x="6629400" y="3820749"/>
            <a:ext cx="2209800" cy="461665"/>
          </a:xfrm>
          <a:prstGeom prst="rect">
            <a:avLst/>
          </a:prstGeom>
          <a:noFill/>
          <a:ln>
            <a:solidFill>
              <a:schemeClr val="tx1"/>
            </a:solidFill>
          </a:ln>
        </p:spPr>
        <p:txBody>
          <a:bodyPr wrap="square" rtlCol="0">
            <a:spAutoFit/>
          </a:bodyPr>
          <a:lstStyle/>
          <a:p>
            <a:r>
              <a:rPr lang="en-US" sz="2400" dirty="0"/>
              <a:t>11…11</a:t>
            </a:r>
            <a:endParaRPr lang="en-US" sz="2400" dirty="0"/>
          </a:p>
        </p:txBody>
      </p:sp>
      <p:sp>
        <p:nvSpPr>
          <p:cNvPr id="19" name="TextBox 18"/>
          <p:cNvSpPr txBox="1"/>
          <p:nvPr/>
        </p:nvSpPr>
        <p:spPr>
          <a:xfrm>
            <a:off x="187624" y="4419600"/>
            <a:ext cx="2177134" cy="523220"/>
          </a:xfrm>
          <a:prstGeom prst="rect">
            <a:avLst/>
          </a:prstGeom>
          <a:noFill/>
        </p:spPr>
        <p:txBody>
          <a:bodyPr wrap="none" rtlCol="0">
            <a:spAutoFit/>
          </a:bodyPr>
          <a:lstStyle/>
          <a:p>
            <a:r>
              <a:rPr lang="en-US" sz="2800" dirty="0" err="1"/>
              <a:t>denormalized</a:t>
            </a:r>
            <a:endParaRPr lang="en-US" sz="2800" dirty="0"/>
          </a:p>
        </p:txBody>
      </p:sp>
      <p:sp>
        <p:nvSpPr>
          <p:cNvPr id="20" name="TextBox 19"/>
          <p:cNvSpPr txBox="1"/>
          <p:nvPr/>
        </p:nvSpPr>
        <p:spPr>
          <a:xfrm>
            <a:off x="3396785" y="4419600"/>
            <a:ext cx="1946367" cy="523220"/>
          </a:xfrm>
          <a:prstGeom prst="rect">
            <a:avLst/>
          </a:prstGeom>
          <a:noFill/>
        </p:spPr>
        <p:txBody>
          <a:bodyPr wrap="none" rtlCol="0">
            <a:spAutoFit/>
          </a:bodyPr>
          <a:lstStyle/>
          <a:p>
            <a:r>
              <a:rPr lang="en-US" sz="2800" dirty="0"/>
              <a:t>normalized</a:t>
            </a:r>
            <a:endParaRPr lang="en-US" sz="2800" dirty="0"/>
          </a:p>
        </p:txBody>
      </p:sp>
      <p:sp>
        <p:nvSpPr>
          <p:cNvPr id="21" name="TextBox 20"/>
          <p:cNvSpPr txBox="1"/>
          <p:nvPr/>
        </p:nvSpPr>
        <p:spPr>
          <a:xfrm>
            <a:off x="7081717" y="4419600"/>
            <a:ext cx="1305165" cy="523220"/>
          </a:xfrm>
          <a:prstGeom prst="rect">
            <a:avLst/>
          </a:prstGeom>
          <a:noFill/>
        </p:spPr>
        <p:txBody>
          <a:bodyPr wrap="none" rtlCol="0">
            <a:spAutoFit/>
          </a:bodyPr>
          <a:lstStyle/>
          <a:p>
            <a:r>
              <a:rPr lang="en-US" sz="2800" dirty="0"/>
              <a:t>special</a:t>
            </a:r>
            <a:endParaRPr lang="en-US" sz="28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pPr marL="119380" indent="-119380"/>
            <a:r>
              <a:rPr lang="en-US" dirty="0"/>
              <a:t>“Normalized” Values</a:t>
            </a:r>
            <a:endParaRPr lang="en-US" dirty="0"/>
          </a:p>
        </p:txBody>
      </p:sp>
      <p:sp>
        <p:nvSpPr>
          <p:cNvPr id="21508" name="Rectangle 4"/>
          <p:cNvSpPr>
            <a:spLocks noGrp="1" noChangeArrowheads="1"/>
          </p:cNvSpPr>
          <p:nvPr>
            <p:ph type="body" idx="1"/>
          </p:nvPr>
        </p:nvSpPr>
        <p:spPr/>
        <p:txBody>
          <a:bodyPr/>
          <a:lstStyle/>
          <a:p>
            <a:r>
              <a:rPr lang="en-US" dirty="0"/>
              <a:t>When: </a:t>
            </a:r>
            <a:r>
              <a:rPr lang="en-US" dirty="0">
                <a:latin typeface="Courier New Bold" panose="02070609020205020404" pitchFamily="49" charset="0"/>
                <a:cs typeface="Courier New Bold" panose="02070609020205020404" pitchFamily="49" charset="0"/>
              </a:rPr>
              <a:t>exp</a:t>
            </a:r>
            <a:r>
              <a:rPr lang="en-US" dirty="0"/>
              <a:t> ≠ 000…0 and </a:t>
            </a:r>
            <a:r>
              <a:rPr lang="en-US" dirty="0">
                <a:latin typeface="Courier New Bold" panose="02070609020205020404" pitchFamily="49" charset="0"/>
                <a:cs typeface="Courier New Bold" panose="02070609020205020404" pitchFamily="49" charset="0"/>
              </a:rPr>
              <a:t>exp</a:t>
            </a:r>
            <a:r>
              <a:rPr lang="en-US" dirty="0"/>
              <a:t> ≠ 111…1</a:t>
            </a:r>
            <a:endParaRPr lang="en-US" dirty="0"/>
          </a:p>
          <a:p>
            <a:endParaRPr lang="en-US" dirty="0"/>
          </a:p>
          <a:p>
            <a:r>
              <a:rPr lang="en-US" dirty="0"/>
              <a:t>Exponent coded as a </a:t>
            </a:r>
            <a:r>
              <a:rPr lang="en-US" dirty="0">
                <a:latin typeface="Calibri Bold Italic" charset="0"/>
                <a:ea typeface="Calibri Bold Italic" charset="0"/>
                <a:cs typeface="Calibri Bold Italic" charset="0"/>
                <a:sym typeface="Calibri Bold Italic" charset="0"/>
              </a:rPr>
              <a:t>biased</a:t>
            </a:r>
            <a:r>
              <a:rPr lang="en-US" dirty="0"/>
              <a:t> value: </a:t>
            </a:r>
            <a:r>
              <a:rPr lang="en-US" dirty="0">
                <a:solidFill>
                  <a:srgbClr val="FF0000"/>
                </a:solidFill>
                <a:latin typeface="Calibri Bold Italic" charset="0"/>
                <a:ea typeface="Calibri Bold Italic" charset="0"/>
                <a:cs typeface="Calibri Bold Italic" charset="0"/>
                <a:sym typeface="Calibri Bold Italic" charset="0"/>
              </a:rPr>
              <a:t>E</a:t>
            </a:r>
            <a:r>
              <a:rPr lang="en-US" dirty="0">
                <a:solidFill>
                  <a:srgbClr val="FF0000"/>
                </a:solidFill>
              </a:rPr>
              <a:t>  =  </a:t>
            </a:r>
            <a:r>
              <a:rPr lang="en-US" dirty="0" err="1">
                <a:solidFill>
                  <a:srgbClr val="FF0000"/>
                </a:solidFill>
                <a:latin typeface="Courier New Bold" panose="02070609020205020404" pitchFamily="49" charset="0"/>
                <a:cs typeface="Courier New Bold" panose="02070609020205020404" pitchFamily="49" charset="0"/>
                <a:sym typeface="Calibri Bold Italic" charset="0"/>
              </a:rPr>
              <a:t>e</a:t>
            </a:r>
            <a:r>
              <a:rPr lang="en-US" dirty="0" err="1">
                <a:solidFill>
                  <a:srgbClr val="FF0000"/>
                </a:solidFill>
                <a:latin typeface="Courier New Bold" panose="02070609020205020404" pitchFamily="49" charset="0"/>
                <a:ea typeface="Calibri Bold Italic" charset="0"/>
                <a:cs typeface="Courier New Bold" panose="02070609020205020404" pitchFamily="49" charset="0"/>
                <a:sym typeface="Calibri Bold Italic" charset="0"/>
              </a:rPr>
              <a:t>xp</a:t>
            </a:r>
            <a:r>
              <a:rPr lang="en-US" dirty="0">
                <a:solidFill>
                  <a:srgbClr val="FF0000"/>
                </a:solidFill>
              </a:rPr>
              <a:t> – </a:t>
            </a:r>
            <a:r>
              <a:rPr lang="en-US" dirty="0">
                <a:solidFill>
                  <a:srgbClr val="FF0000"/>
                </a:solidFill>
                <a:latin typeface="Calibri Bold Italic" charset="0"/>
                <a:ea typeface="Calibri Bold Italic" charset="0"/>
                <a:cs typeface="Calibri Bold Italic" charset="0"/>
                <a:sym typeface="Calibri Bold Italic" charset="0"/>
              </a:rPr>
              <a:t>Bias</a:t>
            </a:r>
            <a:endParaRPr lang="en-US" dirty="0">
              <a:solidFill>
                <a:srgbClr val="FF0000"/>
              </a:solidFill>
            </a:endParaRPr>
          </a:p>
          <a:p>
            <a:pPr marL="552450" lvl="1"/>
            <a:r>
              <a:rPr lang="en-US" dirty="0" err="1">
                <a:latin typeface="Calibri Italic" charset="0"/>
                <a:ea typeface="Calibri Italic" charset="0"/>
                <a:cs typeface="Calibri Italic" charset="0"/>
                <a:sym typeface="Calibri Italic" charset="0"/>
              </a:rPr>
              <a:t>exp</a:t>
            </a:r>
            <a:r>
              <a:rPr lang="en-US" dirty="0"/>
              <a:t>: unsigned value of </a:t>
            </a:r>
            <a:r>
              <a:rPr lang="en-US" dirty="0" err="1">
                <a:latin typeface="Calibri" panose="020F0502020204030204"/>
                <a:ea typeface="Monaco" charset="0"/>
                <a:cs typeface="Calibri" panose="020F0502020204030204"/>
                <a:sym typeface="Monaco" charset="0"/>
              </a:rPr>
              <a:t>exp</a:t>
            </a:r>
            <a:r>
              <a:rPr lang="en-US" dirty="0">
                <a:latin typeface="Calibri" panose="020F0502020204030204"/>
                <a:ea typeface="Monaco" charset="0"/>
                <a:cs typeface="Calibri" panose="020F0502020204030204"/>
                <a:sym typeface="Monaco" charset="0"/>
              </a:rPr>
              <a:t> field</a:t>
            </a:r>
            <a:r>
              <a:rPr lang="en-US" dirty="0">
                <a:latin typeface="Calibri" panose="020F0502020204030204"/>
                <a:cs typeface="Calibri" panose="020F0502020204030204"/>
              </a:rPr>
              <a:t> </a:t>
            </a:r>
            <a:endParaRPr lang="en-US" dirty="0">
              <a:latin typeface="Calibri" panose="020F0502020204030204"/>
              <a:cs typeface="Calibri" panose="020F0502020204030204"/>
            </a:endParaRPr>
          </a:p>
          <a:p>
            <a:pPr marL="552450" lvl="1"/>
            <a:r>
              <a:rPr lang="en-US" dirty="0">
                <a:latin typeface="Calibri Italic" charset="0"/>
                <a:ea typeface="Calibri Italic" charset="0"/>
                <a:cs typeface="Calibri Italic" charset="0"/>
                <a:sym typeface="Calibri Italic" charset="0"/>
              </a:rPr>
              <a:t>Bias</a:t>
            </a:r>
            <a:r>
              <a:rPr lang="en-US" dirty="0"/>
              <a:t> = 2</a:t>
            </a:r>
            <a:r>
              <a:rPr lang="en-US" baseline="32000" dirty="0"/>
              <a:t>k-1</a:t>
            </a:r>
            <a:r>
              <a:rPr lang="en-US" dirty="0"/>
              <a:t> - 1, where </a:t>
            </a:r>
            <a:r>
              <a:rPr lang="en-US" dirty="0">
                <a:latin typeface="Calibri Italic" charset="0"/>
                <a:ea typeface="Calibri Italic" charset="0"/>
                <a:cs typeface="Calibri Italic" charset="0"/>
                <a:sym typeface="Calibri Italic" charset="0"/>
              </a:rPr>
              <a:t>k</a:t>
            </a:r>
            <a:r>
              <a:rPr lang="en-US" dirty="0"/>
              <a:t> is number of exponent bits</a:t>
            </a:r>
            <a:endParaRPr lang="en-US" dirty="0"/>
          </a:p>
          <a:p>
            <a:pPr marL="838200" lvl="2"/>
            <a:r>
              <a:rPr lang="en-US" dirty="0"/>
              <a:t>Single precision: </a:t>
            </a:r>
            <a:r>
              <a:rPr lang="en-US" dirty="0">
                <a:solidFill>
                  <a:srgbClr val="FF0000"/>
                </a:solidFill>
              </a:rPr>
              <a:t>127</a:t>
            </a:r>
            <a:r>
              <a:rPr lang="en-US" dirty="0"/>
              <a:t> (</a:t>
            </a:r>
            <a:r>
              <a:rPr lang="en-US" dirty="0" err="1">
                <a:latin typeface="Courier New Bold" panose="02070609020205020404" pitchFamily="49" charset="0"/>
                <a:cs typeface="Courier New Bold" panose="02070609020205020404" pitchFamily="49" charset="0"/>
              </a:rPr>
              <a:t>exp</a:t>
            </a:r>
            <a:r>
              <a:rPr lang="en-US" dirty="0"/>
              <a:t>: 1…254, E: -126…127)</a:t>
            </a:r>
            <a:endParaRPr lang="en-US" dirty="0"/>
          </a:p>
          <a:p>
            <a:pPr marL="838200" lvl="2"/>
            <a:r>
              <a:rPr lang="en-US" dirty="0"/>
              <a:t>Double precision: </a:t>
            </a:r>
            <a:r>
              <a:rPr lang="en-US" dirty="0">
                <a:solidFill>
                  <a:srgbClr val="FF0000"/>
                </a:solidFill>
              </a:rPr>
              <a:t>1023</a:t>
            </a:r>
            <a:r>
              <a:rPr lang="en-US" dirty="0"/>
              <a:t> (</a:t>
            </a:r>
            <a:r>
              <a:rPr lang="en-US" dirty="0" err="1">
                <a:latin typeface="Courier New Bold" panose="02070609020205020404" pitchFamily="49" charset="0"/>
                <a:cs typeface="Courier New Bold" panose="02070609020205020404" pitchFamily="49" charset="0"/>
              </a:rPr>
              <a:t>exp</a:t>
            </a:r>
            <a:r>
              <a:rPr lang="en-US" dirty="0"/>
              <a:t>: 1…2046, E: -1022…1023)</a:t>
            </a:r>
            <a:endParaRPr lang="en-US" dirty="0"/>
          </a:p>
          <a:p>
            <a:endParaRPr lang="en-US" dirty="0"/>
          </a:p>
          <a:p>
            <a:r>
              <a:rPr lang="en-US" dirty="0" err="1"/>
              <a:t>Significand</a:t>
            </a:r>
            <a:r>
              <a:rPr lang="en-US" dirty="0"/>
              <a:t> coded with implied leading 1: </a:t>
            </a:r>
            <a:r>
              <a:rPr lang="en-US" dirty="0">
                <a:latin typeface="Calibri Bold Italic" charset="0"/>
                <a:ea typeface="Calibri Bold Italic" charset="0"/>
                <a:cs typeface="Calibri Bold Italic" charset="0"/>
                <a:sym typeface="Calibri Bold Italic" charset="0"/>
              </a:rPr>
              <a:t>M</a:t>
            </a:r>
            <a:r>
              <a:rPr lang="en-US" dirty="0"/>
              <a:t>  =  </a:t>
            </a:r>
            <a:r>
              <a:rPr lang="en-US" dirty="0">
                <a:latin typeface="Calibri" panose="020F0502020204030204"/>
                <a:ea typeface="Monaco" charset="0"/>
                <a:cs typeface="Calibri" panose="020F0502020204030204"/>
                <a:sym typeface="Monaco" charset="0"/>
              </a:rPr>
              <a:t>1.xxx…x</a:t>
            </a:r>
            <a:r>
              <a:rPr lang="en-US" baseline="-6000" dirty="0">
                <a:latin typeface="Calibri" panose="020F0502020204030204"/>
                <a:ea typeface="Monaco" charset="0"/>
                <a:cs typeface="Calibri" panose="020F0502020204030204"/>
                <a:sym typeface="Monaco" charset="0"/>
              </a:rPr>
              <a:t>2</a:t>
            </a:r>
            <a:endParaRPr lang="en-US" dirty="0">
              <a:latin typeface="Calibri" panose="020F0502020204030204"/>
              <a:cs typeface="Calibri" panose="020F0502020204030204"/>
            </a:endParaRPr>
          </a:p>
          <a:p>
            <a:pPr marL="552450" lvl="1"/>
            <a:r>
              <a:rPr lang="en-US" dirty="0">
                <a:latin typeface="Calibri" panose="020F0502020204030204"/>
                <a:cs typeface="Calibri" panose="020F0502020204030204"/>
              </a:rPr>
              <a:t> </a:t>
            </a:r>
            <a:r>
              <a:rPr lang="en-US" dirty="0">
                <a:latin typeface="Calibri" panose="020F0502020204030204"/>
                <a:ea typeface="Monaco" charset="0"/>
                <a:cs typeface="Calibri" panose="020F0502020204030204"/>
                <a:sym typeface="Monaco" charset="0"/>
              </a:rPr>
              <a:t>xxx…x</a:t>
            </a:r>
            <a:r>
              <a:rPr lang="en-US" dirty="0">
                <a:latin typeface="Calibri" panose="020F0502020204030204"/>
                <a:cs typeface="Calibri" panose="020F0502020204030204"/>
              </a:rPr>
              <a:t>: bits of </a:t>
            </a:r>
            <a:r>
              <a:rPr lang="en-US" dirty="0" err="1">
                <a:latin typeface="Calibri" panose="020F0502020204030204"/>
                <a:ea typeface="Monaco" charset="0"/>
                <a:cs typeface="Calibri" panose="020F0502020204030204"/>
                <a:sym typeface="Monaco" charset="0"/>
              </a:rPr>
              <a:t>frac</a:t>
            </a:r>
            <a:r>
              <a:rPr lang="en-US" dirty="0">
                <a:latin typeface="Calibri" panose="020F0502020204030204"/>
                <a:ea typeface="Monaco" charset="0"/>
                <a:cs typeface="Calibri" panose="020F0502020204030204"/>
                <a:sym typeface="Monaco" charset="0"/>
              </a:rPr>
              <a:t> field</a:t>
            </a:r>
            <a:endParaRPr lang="en-US" dirty="0">
              <a:latin typeface="Calibri" panose="020F0502020204030204"/>
              <a:cs typeface="Calibri" panose="020F0502020204030204"/>
            </a:endParaRPr>
          </a:p>
          <a:p>
            <a:pPr marL="552450" lvl="1"/>
            <a:r>
              <a:rPr lang="en-US" dirty="0">
                <a:latin typeface="Calibri" panose="020F0502020204030204"/>
                <a:cs typeface="Calibri" panose="020F0502020204030204"/>
              </a:rPr>
              <a:t>Minimum when </a:t>
            </a:r>
            <a:r>
              <a:rPr lang="en-US" dirty="0" err="1">
                <a:latin typeface="Courier New Bold" panose="02070609020205020404" pitchFamily="49" charset="0"/>
                <a:ea typeface="Monaco" charset="0"/>
                <a:cs typeface="Courier New Bold" panose="02070609020205020404" pitchFamily="49" charset="0"/>
                <a:sym typeface="Monaco" charset="0"/>
              </a:rPr>
              <a:t>frac</a:t>
            </a:r>
            <a:r>
              <a:rPr lang="en-US" dirty="0">
                <a:latin typeface="Calibri" panose="020F0502020204030204"/>
                <a:ea typeface="Monaco" charset="0"/>
                <a:cs typeface="Calibri" panose="020F0502020204030204"/>
                <a:sym typeface="Monaco" charset="0"/>
              </a:rPr>
              <a:t>=000…0</a:t>
            </a:r>
            <a:r>
              <a:rPr lang="en-US" dirty="0">
                <a:latin typeface="Calibri" panose="020F0502020204030204"/>
                <a:cs typeface="Calibri" panose="020F0502020204030204"/>
              </a:rPr>
              <a:t> (</a:t>
            </a:r>
            <a:r>
              <a:rPr lang="en-US" dirty="0">
                <a:latin typeface="Calibri" panose="020F0502020204030204"/>
                <a:ea typeface="Calibri Italic" charset="0"/>
                <a:cs typeface="Calibri" panose="020F0502020204030204"/>
                <a:sym typeface="Calibri Italic" charset="0"/>
              </a:rPr>
              <a:t>M</a:t>
            </a:r>
            <a:r>
              <a:rPr lang="en-US" dirty="0">
                <a:latin typeface="Calibri" panose="020F0502020204030204"/>
                <a:cs typeface="Calibri" panose="020F0502020204030204"/>
              </a:rPr>
              <a:t> = 1.0)</a:t>
            </a:r>
            <a:endParaRPr lang="en-US" dirty="0">
              <a:latin typeface="Calibri" panose="020F0502020204030204"/>
              <a:cs typeface="Calibri" panose="020F0502020204030204"/>
            </a:endParaRPr>
          </a:p>
          <a:p>
            <a:pPr marL="552450" lvl="1"/>
            <a:r>
              <a:rPr lang="en-US" dirty="0">
                <a:latin typeface="Calibri" panose="020F0502020204030204"/>
                <a:cs typeface="Calibri" panose="020F0502020204030204"/>
              </a:rPr>
              <a:t>Maximum when </a:t>
            </a:r>
            <a:r>
              <a:rPr lang="en-US" dirty="0" err="1">
                <a:latin typeface="Courier New Bold" panose="02070609020205020404" pitchFamily="49" charset="0"/>
                <a:ea typeface="Monaco" charset="0"/>
                <a:cs typeface="Courier New Bold" panose="02070609020205020404" pitchFamily="49" charset="0"/>
                <a:sym typeface="Monaco" charset="0"/>
              </a:rPr>
              <a:t>frac</a:t>
            </a:r>
            <a:r>
              <a:rPr lang="en-US" dirty="0">
                <a:latin typeface="Calibri" panose="020F0502020204030204"/>
                <a:ea typeface="Monaco" charset="0"/>
                <a:cs typeface="Calibri" panose="020F0502020204030204"/>
                <a:sym typeface="Monaco" charset="0"/>
              </a:rPr>
              <a:t>=111…1</a:t>
            </a:r>
            <a:r>
              <a:rPr lang="en-US" dirty="0">
                <a:latin typeface="Calibri" panose="020F0502020204030204"/>
                <a:cs typeface="Calibri" panose="020F0502020204030204"/>
              </a:rPr>
              <a:t> (</a:t>
            </a:r>
            <a:r>
              <a:rPr lang="en-US" dirty="0">
                <a:latin typeface="Calibri" panose="020F0502020204030204"/>
                <a:ea typeface="Calibri Italic" charset="0"/>
                <a:cs typeface="Calibri" panose="020F0502020204030204"/>
                <a:sym typeface="Calibri Italic" charset="0"/>
              </a:rPr>
              <a:t>M</a:t>
            </a:r>
            <a:r>
              <a:rPr lang="en-US" dirty="0">
                <a:latin typeface="Calibri" panose="020F0502020204030204"/>
                <a:cs typeface="Calibri" panose="020F0502020204030204"/>
              </a:rPr>
              <a:t> = 2.0 – ε)</a:t>
            </a:r>
            <a:endParaRPr lang="en-US" dirty="0">
              <a:latin typeface="Calibri" panose="020F0502020204030204"/>
              <a:cs typeface="Calibri" panose="020F0502020204030204"/>
            </a:endParaRPr>
          </a:p>
          <a:p>
            <a:pPr marL="552450" lvl="1"/>
            <a:r>
              <a:rPr lang="en-US" dirty="0"/>
              <a:t>Get extra leading bit for “free”</a:t>
            </a:r>
            <a:endParaRPr lang="en-US" dirty="0"/>
          </a:p>
        </p:txBody>
      </p:sp>
      <p:sp>
        <p:nvSpPr>
          <p:cNvPr id="2" name="Rectangle 1"/>
          <p:cNvSpPr/>
          <p:nvPr/>
        </p:nvSpPr>
        <p:spPr>
          <a:xfrm>
            <a:off x="6858000" y="533400"/>
            <a:ext cx="1944162" cy="461665"/>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693270" y="5816600"/>
            <a:ext cx="355600" cy="355600"/>
          </a:xfrm>
          <a:prstGeom prst="rect">
            <a:avLst/>
          </a:prstGeom>
          <a:solidFill>
            <a:srgbClr val="FFFF99"/>
          </a:solidFill>
          <a:ln w="25400">
            <a:solidFill>
              <a:schemeClr val="tx1"/>
            </a:solidFill>
            <a:miter lim="800000"/>
          </a:ln>
          <a:effectLst/>
        </p:spPr>
        <p:txBody>
          <a:bodyPr wrap="none" lIns="90487" tIns="44450" rIns="90487" bIns="44450" anchor="ctr"/>
          <a:lstStyle/>
          <a:p>
            <a:pPr>
              <a:lnSpc>
                <a:spcPct val="100000"/>
              </a:lnSpc>
            </a:pPr>
            <a:endParaRPr lang="en-US" sz="1800" dirty="0">
              <a:latin typeface="Courier New" panose="02070309020205020404" charset="0"/>
            </a:endParaRPr>
          </a:p>
        </p:txBody>
      </p:sp>
      <p:sp>
        <p:nvSpPr>
          <p:cNvPr id="9" name="Rectangle 6"/>
          <p:cNvSpPr>
            <a:spLocks noChangeArrowheads="1"/>
          </p:cNvSpPr>
          <p:nvPr/>
        </p:nvSpPr>
        <p:spPr bwMode="auto">
          <a:xfrm>
            <a:off x="1151965" y="5816600"/>
            <a:ext cx="1779495" cy="355600"/>
          </a:xfrm>
          <a:prstGeom prst="rect">
            <a:avLst/>
          </a:prstGeom>
          <a:solidFill>
            <a:srgbClr val="EFBFBF"/>
          </a:solidFill>
          <a:ln w="25400">
            <a:solidFill>
              <a:schemeClr val="tx1"/>
            </a:solidFill>
            <a:miter lim="800000"/>
          </a:ln>
          <a:effectLst/>
        </p:spPr>
        <p:txBody>
          <a:bodyPr wrap="none" lIns="90487" tIns="44450" rIns="90487" bIns="44450" anchor="ctr"/>
          <a:lstStyle/>
          <a:p>
            <a:pPr>
              <a:lnSpc>
                <a:spcPct val="100000"/>
              </a:lnSpc>
            </a:pPr>
            <a:endParaRPr lang="en-US" sz="1800" dirty="0">
              <a:latin typeface="Courier New" panose="02070309020205020404" charset="0"/>
            </a:endParaRPr>
          </a:p>
        </p:txBody>
      </p:sp>
      <p:sp>
        <p:nvSpPr>
          <p:cNvPr id="10" name="Rectangle 7"/>
          <p:cNvSpPr>
            <a:spLocks noChangeArrowheads="1"/>
          </p:cNvSpPr>
          <p:nvPr/>
        </p:nvSpPr>
        <p:spPr bwMode="auto">
          <a:xfrm>
            <a:off x="3048000" y="5816600"/>
            <a:ext cx="5066555" cy="355600"/>
          </a:xfrm>
          <a:prstGeom prst="rect">
            <a:avLst/>
          </a:prstGeom>
          <a:solidFill>
            <a:schemeClr val="accent2">
              <a:lumMod val="20000"/>
              <a:lumOff val="80000"/>
            </a:schemeClr>
          </a:solidFill>
          <a:ln w="25400">
            <a:solidFill>
              <a:schemeClr val="tx1"/>
            </a:solidFill>
            <a:miter lim="800000"/>
          </a:ln>
          <a:effectLst/>
        </p:spPr>
        <p:txBody>
          <a:bodyPr wrap="none" lIns="90487" tIns="44450" rIns="90487" bIns="44450" anchor="ctr"/>
          <a:lstStyle/>
          <a:p>
            <a:pPr>
              <a:lnSpc>
                <a:spcPct val="100000"/>
              </a:lnSpc>
            </a:pPr>
            <a:endParaRPr lang="en-US" sz="1800" dirty="0">
              <a:latin typeface="Courier New" panose="02070309020205020404" charset="0"/>
            </a:endParaRPr>
          </a:p>
        </p:txBody>
      </p:sp>
      <p:sp>
        <p:nvSpPr>
          <p:cNvPr id="115714" name="Rectangle 2"/>
          <p:cNvSpPr>
            <a:spLocks noGrp="1" noChangeArrowheads="1"/>
          </p:cNvSpPr>
          <p:nvPr>
            <p:ph type="title"/>
          </p:nvPr>
        </p:nvSpPr>
        <p:spPr>
          <a:xfrm>
            <a:off x="448733" y="552978"/>
            <a:ext cx="7366000" cy="573088"/>
          </a:xfrm>
        </p:spPr>
        <p:txBody>
          <a:bodyPr/>
          <a:lstStyle/>
          <a:p>
            <a:r>
              <a:rPr lang="en-US" dirty="0"/>
              <a:t>Normalized Encoding Example</a:t>
            </a:r>
            <a:endParaRPr lang="en-US" dirty="0"/>
          </a:p>
        </p:txBody>
      </p:sp>
      <p:sp>
        <p:nvSpPr>
          <p:cNvPr id="115715" name="Rectangle 3"/>
          <p:cNvSpPr>
            <a:spLocks noGrp="1" noChangeArrowheads="1"/>
          </p:cNvSpPr>
          <p:nvPr>
            <p:ph type="body" idx="1"/>
          </p:nvPr>
        </p:nvSpPr>
        <p:spPr>
          <a:xfrm>
            <a:off x="457200" y="1371600"/>
            <a:ext cx="8255000" cy="5029200"/>
          </a:xfrm>
        </p:spPr>
        <p:txBody>
          <a:bodyPr/>
          <a:lstStyle/>
          <a:p>
            <a:pPr marL="224155" indent="-224155" defTabSz="895350">
              <a:lnSpc>
                <a:spcPct val="85000"/>
              </a:lnSpc>
              <a:tabLst>
                <a:tab pos="914400" algn="l"/>
                <a:tab pos="1828800" algn="l"/>
                <a:tab pos="2400300" algn="l"/>
                <a:tab pos="2971800" algn="l"/>
              </a:tabLst>
            </a:pPr>
            <a:r>
              <a:rPr lang="en-US" sz="2000" dirty="0"/>
              <a:t>Value: </a:t>
            </a:r>
            <a:r>
              <a:rPr lang="en-US" sz="1800" dirty="0">
                <a:latin typeface="Courier New" panose="02070309020205020404"/>
                <a:cs typeface="Courier New" panose="02070309020205020404"/>
              </a:rPr>
              <a:t>float F = 15213.0;</a:t>
            </a:r>
            <a:endParaRPr lang="en-US" sz="1800" dirty="0">
              <a:latin typeface="Courier New" panose="02070309020205020404"/>
              <a:cs typeface="Courier New" panose="02070309020205020404"/>
            </a:endParaRPr>
          </a:p>
          <a:p>
            <a:pPr marL="560705" lvl="1" indent="-222250" defTabSz="895350">
              <a:lnSpc>
                <a:spcPct val="90000"/>
              </a:lnSpc>
              <a:tabLst>
                <a:tab pos="914400" algn="l"/>
                <a:tab pos="1828800" algn="l"/>
                <a:tab pos="2400300" algn="l"/>
                <a:tab pos="2971800" algn="l"/>
              </a:tabLst>
            </a:pPr>
            <a:r>
              <a:rPr lang="en-US" sz="1800" b="0" dirty="0"/>
              <a:t>15213</a:t>
            </a:r>
            <a:r>
              <a:rPr lang="en-US" sz="1800" b="0" baseline="-25000" dirty="0"/>
              <a:t>10</a:t>
            </a:r>
            <a:r>
              <a:rPr lang="en-US" sz="1800" b="0" dirty="0"/>
              <a:t>  = 11101101101101</a:t>
            </a:r>
            <a:r>
              <a:rPr lang="en-US" sz="1800" b="0" baseline="-25000" dirty="0"/>
              <a:t>2  </a:t>
            </a:r>
            <a:r>
              <a:rPr lang="en-US" sz="1800" b="0" dirty="0"/>
              <a:t> </a:t>
            </a:r>
            <a:endParaRPr lang="en-US" sz="1800" b="0" dirty="0"/>
          </a:p>
          <a:p>
            <a:pPr marL="560705" lvl="1" indent="-222250" defTabSz="895350">
              <a:lnSpc>
                <a:spcPct val="90000"/>
              </a:lnSpc>
              <a:buNone/>
              <a:tabLst>
                <a:tab pos="914400" algn="l"/>
                <a:tab pos="1828800" algn="l"/>
                <a:tab pos="2400300" algn="l"/>
                <a:tab pos="2971800" algn="l"/>
              </a:tabLst>
            </a:pPr>
            <a:r>
              <a:rPr lang="en-US" sz="1800" dirty="0"/>
              <a:t>                     </a:t>
            </a:r>
            <a:r>
              <a:rPr lang="en-US" sz="1800" b="0" dirty="0"/>
              <a:t>= 1.1101101101101</a:t>
            </a:r>
            <a:r>
              <a:rPr lang="en-US" sz="1800" b="0" baseline="-25000" dirty="0"/>
              <a:t>2</a:t>
            </a:r>
            <a:r>
              <a:rPr lang="en-US" sz="1800" b="0" dirty="0"/>
              <a:t> x 2</a:t>
            </a:r>
            <a:r>
              <a:rPr lang="en-US" sz="1800" b="0" baseline="30000" dirty="0"/>
              <a:t>13</a:t>
            </a:r>
            <a:endParaRPr lang="en-US" sz="1800" b="0" dirty="0"/>
          </a:p>
          <a:p>
            <a:pPr marL="224155" indent="-224155" defTabSz="895350">
              <a:lnSpc>
                <a:spcPct val="85000"/>
              </a:lnSpc>
              <a:tabLst>
                <a:tab pos="914400" algn="l"/>
                <a:tab pos="1828800" algn="l"/>
                <a:tab pos="2400300" algn="l"/>
                <a:tab pos="2971800" algn="l"/>
              </a:tabLst>
            </a:pPr>
            <a:endParaRPr lang="en-US" sz="2000" dirty="0"/>
          </a:p>
          <a:p>
            <a:pPr marL="224155" indent="-224155" defTabSz="895350">
              <a:lnSpc>
                <a:spcPct val="85000"/>
              </a:lnSpc>
              <a:tabLst>
                <a:tab pos="914400" algn="l"/>
                <a:tab pos="1828800" algn="l"/>
                <a:tab pos="2400300" algn="l"/>
                <a:tab pos="2971800" algn="l"/>
              </a:tabLst>
            </a:pPr>
            <a:r>
              <a:rPr lang="en-US" sz="2000" dirty="0" err="1"/>
              <a:t>Significand</a:t>
            </a:r>
            <a:endParaRPr lang="en-US" sz="2000" dirty="0"/>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1800" b="0" i="1" dirty="0"/>
              <a:t>M</a:t>
            </a:r>
            <a:r>
              <a:rPr lang="en-US" sz="1800" dirty="0"/>
              <a:t> 	= 	</a:t>
            </a:r>
            <a:r>
              <a:rPr lang="en-US" sz="1800" b="1" dirty="0">
                <a:latin typeface="Courier New" panose="02070309020205020404" charset="0"/>
                <a:cs typeface="Courier New" panose="02070309020205020404" charset="0"/>
              </a:rPr>
              <a:t>1.</a:t>
            </a:r>
            <a:r>
              <a:rPr lang="en-US" sz="1800" b="1" u="sng" dirty="0">
                <a:latin typeface="Courier New" panose="02070309020205020404" charset="0"/>
                <a:cs typeface="Courier New" panose="02070309020205020404" charset="0"/>
              </a:rPr>
              <a:t>1101101101101</a:t>
            </a:r>
            <a:r>
              <a:rPr lang="en-US" sz="1800" b="1" baseline="-25000" dirty="0">
                <a:latin typeface="Courier New" panose="02070309020205020404" charset="0"/>
                <a:cs typeface="Courier New" panose="02070309020205020404" charset="0"/>
              </a:rPr>
              <a:t>2</a:t>
            </a:r>
            <a:endParaRPr lang="en-US" sz="1800" b="1" dirty="0">
              <a:latin typeface="Courier New" panose="02070309020205020404" charset="0"/>
              <a:cs typeface="Courier New" panose="02070309020205020404" charset="0"/>
            </a:endParaRPr>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1800" b="1" dirty="0" err="1">
                <a:latin typeface="Courier New" panose="02070309020205020404" charset="0"/>
              </a:rPr>
              <a:t>frac</a:t>
            </a:r>
            <a:r>
              <a:rPr lang="en-US" sz="1800" b="1" dirty="0">
                <a:latin typeface="Courier New" panose="02070309020205020404" charset="0"/>
              </a:rPr>
              <a:t>	= 	  </a:t>
            </a:r>
            <a:r>
              <a:rPr lang="en-US" sz="1800" b="1" u="sng" dirty="0">
                <a:latin typeface="Courier New" panose="02070309020205020404" charset="0"/>
              </a:rPr>
              <a:t>1101101101101</a:t>
            </a:r>
            <a:r>
              <a:rPr lang="en-US" sz="1800" b="1" dirty="0">
                <a:latin typeface="Courier New" panose="02070309020205020404" charset="0"/>
              </a:rPr>
              <a:t>0000000000</a:t>
            </a:r>
            <a:r>
              <a:rPr lang="en-US" sz="1800" b="1" baseline="-25000" dirty="0">
                <a:latin typeface="Courier New" panose="02070309020205020404" charset="0"/>
              </a:rPr>
              <a:t>2</a:t>
            </a:r>
            <a:endParaRPr lang="en-US" sz="1800" b="1" dirty="0"/>
          </a:p>
          <a:p>
            <a:pPr marL="224155" indent="-224155" defTabSz="895350">
              <a:lnSpc>
                <a:spcPct val="85000"/>
              </a:lnSpc>
              <a:tabLst>
                <a:tab pos="914400" algn="l"/>
                <a:tab pos="1828800" algn="l"/>
                <a:tab pos="2400300" algn="l"/>
                <a:tab pos="2971800" algn="l"/>
              </a:tabLst>
            </a:pPr>
            <a:endParaRPr lang="en-US" sz="2000" dirty="0"/>
          </a:p>
          <a:p>
            <a:pPr marL="224155" indent="-224155" defTabSz="895350">
              <a:lnSpc>
                <a:spcPct val="85000"/>
              </a:lnSpc>
              <a:tabLst>
                <a:tab pos="914400" algn="l"/>
                <a:tab pos="1828800" algn="l"/>
                <a:tab pos="2400300" algn="l"/>
                <a:tab pos="2971800" algn="l"/>
              </a:tabLst>
            </a:pPr>
            <a:r>
              <a:rPr lang="en-US" sz="2000" dirty="0"/>
              <a:t>Exponent</a:t>
            </a:r>
            <a:endParaRPr lang="en-US" sz="2000" dirty="0"/>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1800" b="0" i="1" dirty="0"/>
              <a:t>E	</a:t>
            </a:r>
            <a:r>
              <a:rPr lang="en-US" sz="1800" dirty="0"/>
              <a:t> 	= 	13</a:t>
            </a:r>
            <a:endParaRPr lang="en-US" sz="1800" dirty="0"/>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1800" b="0" i="1" dirty="0"/>
              <a:t>Bias</a:t>
            </a:r>
            <a:r>
              <a:rPr lang="en-US" sz="1800" dirty="0"/>
              <a:t> 	= 	127</a:t>
            </a:r>
            <a:endParaRPr lang="en-US" sz="1800" dirty="0"/>
          </a:p>
          <a:p>
            <a:pPr marL="560705" lvl="1" indent="-222250" defTabSz="895350">
              <a:lnSpc>
                <a:spcPct val="90000"/>
              </a:lnSpc>
              <a:buFont typeface="Wingdings" panose="05000000000000000000" pitchFamily="2" charset="2"/>
              <a:buNone/>
              <a:tabLst>
                <a:tab pos="914400" algn="l"/>
                <a:tab pos="1828800" algn="l"/>
                <a:tab pos="2400300" algn="l"/>
                <a:tab pos="2971800" algn="l"/>
              </a:tabLst>
            </a:pPr>
            <a:r>
              <a:rPr lang="en-US" sz="1800" dirty="0" err="1">
                <a:latin typeface="Courier New Bold" panose="02070609020205020404" pitchFamily="49" charset="0"/>
                <a:cs typeface="Courier New Bold" panose="02070609020205020404" pitchFamily="49" charset="0"/>
              </a:rPr>
              <a:t>exp</a:t>
            </a:r>
            <a:r>
              <a:rPr lang="en-US" sz="1800" dirty="0"/>
              <a:t> 	= 	140 	=	</a:t>
            </a:r>
            <a:r>
              <a:rPr lang="en-US" sz="1800" b="1" dirty="0">
                <a:latin typeface="Courier New" panose="02070309020205020404" charset="0"/>
              </a:rPr>
              <a:t>10001100</a:t>
            </a:r>
            <a:r>
              <a:rPr lang="en-US" sz="1800" b="1" baseline="-25000" dirty="0">
                <a:latin typeface="Courier New" panose="02070309020205020404" charset="0"/>
              </a:rPr>
              <a:t>2</a:t>
            </a:r>
            <a:endParaRPr lang="en-US" sz="1800" b="1" baseline="-25000" dirty="0">
              <a:latin typeface="Courier New" panose="02070309020205020404" charset="0"/>
            </a:endParaRPr>
          </a:p>
          <a:p>
            <a:pPr marL="560705" lvl="1" indent="-222250" defTabSz="895350">
              <a:lnSpc>
                <a:spcPct val="90000"/>
              </a:lnSpc>
              <a:buFont typeface="Wingdings" panose="05000000000000000000" pitchFamily="2" charset="2"/>
              <a:buNone/>
              <a:tabLst>
                <a:tab pos="914400" algn="l"/>
                <a:tab pos="1828800" algn="l"/>
                <a:tab pos="2400300" algn="l"/>
                <a:tab pos="2971800" algn="l"/>
              </a:tabLst>
            </a:pPr>
            <a:endParaRPr lang="en-US" sz="1800" b="1" baseline="-25000" dirty="0">
              <a:latin typeface="Courier New" panose="02070309020205020404" charset="0"/>
            </a:endParaRPr>
          </a:p>
          <a:p>
            <a:pPr marL="224155" indent="-224155" defTabSz="895350">
              <a:lnSpc>
                <a:spcPct val="85000"/>
              </a:lnSpc>
              <a:tabLst>
                <a:tab pos="914400" algn="l"/>
                <a:tab pos="1828800" algn="l"/>
                <a:tab pos="2400300" algn="l"/>
                <a:tab pos="2971800" algn="l"/>
              </a:tabLst>
            </a:pPr>
            <a:r>
              <a:rPr lang="en-US" sz="2000" dirty="0"/>
              <a:t>Result:</a:t>
            </a:r>
            <a:br>
              <a:rPr lang="en-US" sz="2000" dirty="0"/>
            </a:br>
            <a:br>
              <a:rPr lang="en-US" sz="2000" dirty="0"/>
            </a:br>
            <a:r>
              <a:rPr lang="en-US" sz="2800" dirty="0">
                <a:latin typeface="Courier New" panose="02070309020205020404" charset="0"/>
              </a:rPr>
              <a:t>0 10001100 11011011011010000000000 </a:t>
            </a:r>
            <a:endParaRPr lang="en-US" sz="2800" dirty="0">
              <a:latin typeface="Courier New" panose="02070309020205020404" charset="0"/>
            </a:endParaRPr>
          </a:p>
          <a:p>
            <a:pPr marL="560705" lvl="1" indent="-222250" defTabSz="895350">
              <a:lnSpc>
                <a:spcPct val="90000"/>
              </a:lnSpc>
              <a:buFont typeface="Wingdings" panose="05000000000000000000" pitchFamily="2" charset="2"/>
              <a:buNone/>
              <a:tabLst>
                <a:tab pos="914400" algn="l"/>
                <a:tab pos="1828800" algn="l"/>
                <a:tab pos="2400300" algn="l"/>
                <a:tab pos="2971800" algn="l"/>
              </a:tabLst>
            </a:pPr>
            <a:endParaRPr lang="en-US" sz="1800" dirty="0"/>
          </a:p>
        </p:txBody>
      </p:sp>
      <p:sp>
        <p:nvSpPr>
          <p:cNvPr id="4" name="TextBox 3"/>
          <p:cNvSpPr txBox="1"/>
          <p:nvPr/>
        </p:nvSpPr>
        <p:spPr>
          <a:xfrm>
            <a:off x="685625" y="6172200"/>
            <a:ext cx="369362" cy="461665"/>
          </a:xfrm>
          <a:prstGeom prst="rect">
            <a:avLst/>
          </a:prstGeom>
          <a:noFill/>
        </p:spPr>
        <p:txBody>
          <a:bodyPr wrap="none" rtlCol="0">
            <a:spAutoFit/>
          </a:bodyPr>
          <a:lstStyle/>
          <a:p>
            <a:r>
              <a:rPr lang="en-US" sz="2400" b="1" dirty="0">
                <a:latin typeface="Courier New" panose="02070309020205020404" charset="0"/>
                <a:cs typeface="Courier New" panose="02070309020205020404" charset="0"/>
              </a:rPr>
              <a:t>s</a:t>
            </a:r>
            <a:endParaRPr lang="en-US" sz="2400" b="1" dirty="0">
              <a:latin typeface="Courier New" panose="02070309020205020404" charset="0"/>
              <a:cs typeface="Courier New" panose="02070309020205020404" charset="0"/>
            </a:endParaRPr>
          </a:p>
        </p:txBody>
      </p:sp>
      <p:sp>
        <p:nvSpPr>
          <p:cNvPr id="5" name="TextBox 4"/>
          <p:cNvSpPr txBox="1"/>
          <p:nvPr/>
        </p:nvSpPr>
        <p:spPr>
          <a:xfrm>
            <a:off x="1623971" y="6172200"/>
            <a:ext cx="738754" cy="461665"/>
          </a:xfrm>
          <a:prstGeom prst="rect">
            <a:avLst/>
          </a:prstGeom>
          <a:noFill/>
        </p:spPr>
        <p:txBody>
          <a:bodyPr wrap="none" rtlCol="0">
            <a:spAutoFit/>
          </a:bodyPr>
          <a:lstStyle/>
          <a:p>
            <a:r>
              <a:rPr lang="en-US" sz="2400" b="1" dirty="0">
                <a:latin typeface="Courier New" panose="02070309020205020404" charset="0"/>
                <a:cs typeface="Courier New" panose="02070309020205020404" charset="0"/>
              </a:rPr>
              <a:t>exp</a:t>
            </a:r>
            <a:endParaRPr lang="en-US" sz="2400" b="1" dirty="0">
              <a:latin typeface="Courier New" panose="02070309020205020404" charset="0"/>
              <a:cs typeface="Courier New" panose="02070309020205020404" charset="0"/>
            </a:endParaRPr>
          </a:p>
        </p:txBody>
      </p:sp>
      <p:sp>
        <p:nvSpPr>
          <p:cNvPr id="6" name="TextBox 5"/>
          <p:cNvSpPr txBox="1"/>
          <p:nvPr/>
        </p:nvSpPr>
        <p:spPr>
          <a:xfrm>
            <a:off x="4868452" y="6172200"/>
            <a:ext cx="923450" cy="461665"/>
          </a:xfrm>
          <a:prstGeom prst="rect">
            <a:avLst/>
          </a:prstGeom>
          <a:noFill/>
        </p:spPr>
        <p:txBody>
          <a:bodyPr wrap="none" rtlCol="0">
            <a:spAutoFit/>
          </a:bodyPr>
          <a:lstStyle/>
          <a:p>
            <a:r>
              <a:rPr lang="en-US" sz="2400" b="1" dirty="0" err="1">
                <a:latin typeface="Courier New" panose="02070309020205020404" charset="0"/>
                <a:cs typeface="Courier New" panose="02070309020205020404" charset="0"/>
              </a:rPr>
              <a:t>frac</a:t>
            </a:r>
            <a:endParaRPr lang="en-US" sz="2400" b="1" dirty="0">
              <a:latin typeface="Courier New" panose="02070309020205020404" charset="0"/>
              <a:cs typeface="Courier New" panose="02070309020205020404" charset="0"/>
            </a:endParaRPr>
          </a:p>
        </p:txBody>
      </p:sp>
      <p:sp>
        <p:nvSpPr>
          <p:cNvPr id="11" name="Rectangle 10"/>
          <p:cNvSpPr/>
          <p:nvPr/>
        </p:nvSpPr>
        <p:spPr>
          <a:xfrm>
            <a:off x="6853417" y="540603"/>
            <a:ext cx="2141933"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baseline="32000" dirty="0">
              <a:latin typeface="Calibri Bold Italic" charset="0"/>
              <a:ea typeface="Calibri Bold Italic" charset="0"/>
              <a:cs typeface="Calibri Bold Italic" charset="0"/>
              <a:sym typeface="Calibri Bold Italic" charset="0"/>
            </a:endParaRP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err="1">
                <a:latin typeface="Courier New Bold" panose="02070609020205020404" pitchFamily="49" charset="0"/>
                <a:ea typeface="Calibri Bold Italic" charset="0"/>
                <a:cs typeface="Courier New Bold" panose="02070609020205020404" pitchFamily="49" charset="0"/>
                <a:sym typeface="Calibri Bold Italic" charset="0"/>
              </a:rPr>
              <a:t>exp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5">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anose="02010600030101010101" pitchFamily="2" charset="-122"/>
              </a:rPr>
              <a:t>Ex: Converting Binary FP to Decimal</a:t>
            </a:r>
            <a:endParaRPr lang="en-US" altLang="zh-CN" sz="3600" smtClean="0">
              <a:ea typeface="宋体" panose="02010600030101010101" pitchFamily="2" charset="-122"/>
            </a:endParaRP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smtClean="0"/>
              <a:t>1011 11101 110 0000 0000 0000 0000 0000</a:t>
            </a:r>
            <a:endParaRPr lang="zh-CN" altLang="en-US" sz="2900" smtClean="0"/>
          </a:p>
          <a:p>
            <a:pPr>
              <a:buFontTx/>
              <a:buNone/>
            </a:pPr>
            <a:endParaRPr lang="zh-CN" altLang="en-US" smtClean="0"/>
          </a:p>
        </p:txBody>
      </p:sp>
      <p:grpSp>
        <p:nvGrpSpPr>
          <p:cNvPr id="39940" name="Group 13"/>
          <p:cNvGrpSpPr/>
          <p:nvPr/>
        </p:nvGrpSpPr>
        <p:grpSpPr bwMode="auto">
          <a:xfrm>
            <a:off x="522288" y="1584325"/>
            <a:ext cx="7605712" cy="457200"/>
            <a:chOff x="336" y="1063"/>
            <a:chExt cx="4608" cy="288"/>
          </a:xfrm>
        </p:grpSpPr>
        <p:sp>
          <p:nvSpPr>
            <p:cNvPr id="39947" name="Rectangle 4"/>
            <p:cNvSpPr>
              <a:spLocks noChangeArrowheads="1"/>
            </p:cNvSpPr>
            <p:nvPr/>
          </p:nvSpPr>
          <p:spPr bwMode="auto">
            <a:xfrm>
              <a:off x="336" y="1063"/>
              <a:ext cx="4608" cy="288"/>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948" name="Line 5"/>
            <p:cNvSpPr>
              <a:spLocks noChangeShapeType="1"/>
            </p:cNvSpPr>
            <p:nvPr/>
          </p:nvSpPr>
          <p:spPr bwMode="auto">
            <a:xfrm>
              <a:off x="463" y="1063"/>
              <a:ext cx="1" cy="288"/>
            </a:xfrm>
            <a:prstGeom prst="line">
              <a:avLst/>
            </a:prstGeom>
            <a:noFill/>
            <a:ln w="28575">
              <a:solidFill>
                <a:schemeClr val="accent1"/>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9" name="Line 6"/>
            <p:cNvSpPr>
              <a:spLocks noChangeShapeType="1"/>
            </p:cNvSpPr>
            <p:nvPr/>
          </p:nvSpPr>
          <p:spPr bwMode="auto">
            <a:xfrm>
              <a:off x="1532" y="1063"/>
              <a:ext cx="1" cy="288"/>
            </a:xfrm>
            <a:prstGeom prst="line">
              <a:avLst/>
            </a:prstGeom>
            <a:noFill/>
            <a:ln w="28575">
              <a:solidFill>
                <a:schemeClr val="accent1"/>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12327" name="Text Box 7"/>
          <p:cNvSpPr txBox="1">
            <a:spLocks noChangeArrowheads="1"/>
          </p:cNvSpPr>
          <p:nvPr/>
        </p:nvSpPr>
        <p:spPr bwMode="auto">
          <a:xfrm>
            <a:off x="358775" y="271462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Sign</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 =&gt; negative</a:t>
            </a:r>
            <a:endPar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2328" name="Text Box 8"/>
          <p:cNvSpPr txBox="1">
            <a:spLocks noChangeArrowheads="1"/>
          </p:cNvSpPr>
          <p:nvPr/>
        </p:nvSpPr>
        <p:spPr bwMode="auto">
          <a:xfrm>
            <a:off x="347663" y="3240088"/>
            <a:ext cx="7315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Exponent</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0111 1101</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two</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125</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ten</a:t>
            </a:r>
            <a:endPar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Bias adjustment: 125 - 127 = -2</a:t>
            </a:r>
            <a:endPar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2329" name="Text Box 9"/>
          <p:cNvSpPr txBox="1">
            <a:spLocks noChangeArrowheads="1"/>
          </p:cNvSpPr>
          <p:nvPr/>
        </p:nvSpPr>
        <p:spPr bwMode="auto">
          <a:xfrm>
            <a:off x="336550" y="4559300"/>
            <a:ext cx="82296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Significand</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FF0066"/>
                </a:solidFill>
                <a:effectLst/>
                <a:uLnTx/>
                <a:uFillTx/>
                <a:latin typeface="Arial" panose="020B0604020202020204" pitchFamily="34" charset="0"/>
                <a:ea typeface="宋体" panose="02010600030101010101" pitchFamily="2" charset="-122"/>
                <a:cs typeface="+mn-cs"/>
              </a:rPr>
              <a:t>1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+ 0</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+ 0</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-4</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+ 0</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-5</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1+0.5 +0.25 = 1.75</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2330" name="Text Box 10"/>
          <p:cNvSpPr txBox="1">
            <a:spLocks noChangeArrowheads="1"/>
          </p:cNvSpPr>
          <p:nvPr/>
        </p:nvSpPr>
        <p:spPr bwMode="auto">
          <a:xfrm>
            <a:off x="381000" y="590867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Represents</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-1.75</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ten</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- 0.4375</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2331" name="Rectangle 11"/>
          <p:cNvSpPr>
            <a:spLocks noChangeArrowheads="1"/>
          </p:cNvSpPr>
          <p:nvPr/>
        </p:nvSpPr>
        <p:spPr bwMode="auto">
          <a:xfrm>
            <a:off x="1295400" y="2193925"/>
            <a:ext cx="635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(-1)</a:t>
            </a:r>
            <a:r>
              <a:rPr kumimoji="1" lang="en-US" altLang="zh-CN" sz="2800" b="1" i="0" u="none" strike="noStrike" kern="1200" cap="none" spc="0" normalizeH="0" baseline="30000" noProof="0" smtClean="0">
                <a:ln>
                  <a:noFill/>
                </a:ln>
                <a:solidFill>
                  <a:srgbClr val="996633"/>
                </a:solidFill>
                <a:effectLst/>
                <a:uLnTx/>
                <a:uFillTx/>
                <a:latin typeface="Arial" panose="020B0604020202020204" pitchFamily="34" charset="0"/>
                <a:ea typeface="宋体" panose="02010600030101010101" pitchFamily="2" charset="-122"/>
                <a:cs typeface="+mn-cs"/>
              </a:rPr>
              <a:t>S</a:t>
            </a:r>
            <a:r>
              <a:rPr kumimoji="1" lang="en-US" altLang="zh-CN"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 </a:t>
            </a:r>
            <a:r>
              <a:rPr kumimoji="1" lang="en-US" altLang="zh-CN" sz="2800" b="0"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x</a:t>
            </a:r>
            <a:r>
              <a:rPr kumimoji="1" lang="en-US" altLang="zh-CN"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 (</a:t>
            </a:r>
            <a:r>
              <a:rPr kumimoji="1" lang="en-US" altLang="zh-CN" sz="2800" b="1" i="0" u="none" strike="noStrike" kern="1200" cap="none" spc="0" normalizeH="0" baseline="0" noProof="0" smtClean="0">
                <a:ln>
                  <a:noFill/>
                </a:ln>
                <a:solidFill>
                  <a:srgbClr val="FF0066"/>
                </a:solidFill>
                <a:effectLst/>
                <a:uLnTx/>
                <a:uFillTx/>
                <a:latin typeface="Arial" panose="020B0604020202020204" pitchFamily="34" charset="0"/>
                <a:ea typeface="宋体" panose="02010600030101010101" pitchFamily="2" charset="-122"/>
                <a:cs typeface="+mn-cs"/>
              </a:rPr>
              <a:t>1 +</a:t>
            </a:r>
            <a:r>
              <a:rPr kumimoji="1" lang="en-US" altLang="zh-CN"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 Significand) </a:t>
            </a:r>
            <a:r>
              <a:rPr kumimoji="1" lang="en-US" altLang="zh-CN" sz="2800" b="0"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x</a:t>
            </a:r>
            <a:r>
              <a:rPr kumimoji="1" lang="en-US" altLang="zh-CN"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 2</a:t>
            </a:r>
            <a:r>
              <a:rPr kumimoji="1" lang="en-US" altLang="zh-CN" sz="2800" b="1" i="0" u="none" strike="noStrike" kern="1200" cap="none" spc="0" normalizeH="0" baseline="30000" noProof="0" smtClean="0">
                <a:ln>
                  <a:noFill/>
                </a:ln>
                <a:solidFill>
                  <a:srgbClr val="996633"/>
                </a:solidFill>
                <a:effectLst/>
                <a:uLnTx/>
                <a:uFillTx/>
                <a:latin typeface="Arial" panose="020B0604020202020204" pitchFamily="34" charset="0"/>
                <a:ea typeface="宋体" panose="02010600030101010101" pitchFamily="2" charset="-122"/>
                <a:cs typeface="+mn-cs"/>
              </a:rPr>
              <a:t>(Exponent-127)</a:t>
            </a:r>
            <a:endParaRPr kumimoji="1" lang="en-US" altLang="zh-CN" sz="2800" b="1" i="0" u="none" strike="noStrike" kern="1200" cap="none" spc="0" normalizeH="0" baseline="30000" noProof="0" smtClean="0">
              <a:ln>
                <a:noFill/>
              </a:ln>
              <a:solidFill>
                <a:srgbClr val="996633"/>
              </a:solidFill>
              <a:effectLst/>
              <a:uLnTx/>
              <a:uFillTx/>
              <a:latin typeface="Arial" panose="020B0604020202020204" pitchFamily="34" charset="0"/>
              <a:ea typeface="宋体" panose="02010600030101010101" pitchFamily="2" charset="-122"/>
              <a:cs typeface="+mn-cs"/>
            </a:endParaRPr>
          </a:p>
        </p:txBody>
      </p:sp>
      <p:sp>
        <p:nvSpPr>
          <p:cNvPr id="39946" name="Text Box 12"/>
          <p:cNvSpPr txBox="1">
            <a:spLocks noChangeArrowheads="1"/>
          </p:cNvSpPr>
          <p:nvPr/>
        </p:nvSpPr>
        <p:spPr bwMode="auto">
          <a:xfrm>
            <a:off x="144463" y="827088"/>
            <a:ext cx="866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GB"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BEE00000H</a:t>
            </a:r>
            <a:r>
              <a:rPr kumimoji="1" lang="en-GB"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GB"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is the hex. Rep. Of an IEEE 754 SP FP number</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autoUpdateAnimBg="0" build="p"/>
      <p:bldP spid="312327" grpId="0" autoUpdateAnimBg="0"/>
      <p:bldP spid="312328" grpId="0" autoUpdateAnimBg="0"/>
      <p:bldP spid="312329" grpId="0" autoUpdateAnimBg="0"/>
      <p:bldP spid="312330" grpId="0" autoUpdateAnimBg="0"/>
      <p:bldP spid="31233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anose="02010600030101010101" pitchFamily="2" charset="-122"/>
              </a:rPr>
              <a:t>Ex: Converting Decimal to FP</a:t>
            </a:r>
            <a:endParaRPr lang="en-US" altLang="zh-CN" smtClean="0">
              <a:ea typeface="宋体" panose="02010600030101010101" pitchFamily="2" charset="-122"/>
            </a:endParaRPr>
          </a:p>
        </p:txBody>
      </p:sp>
      <p:sp>
        <p:nvSpPr>
          <p:cNvPr id="41987"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Denormalize: -12.75</a:t>
            </a:r>
            <a:endPar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3" name="Text Box 5"/>
          <p:cNvSpPr txBox="1">
            <a:spLocks noChangeArrowheads="1"/>
          </p:cNvSpPr>
          <p:nvPr/>
        </p:nvSpPr>
        <p:spPr bwMode="auto">
          <a:xfrm>
            <a:off x="457200" y="1833563"/>
            <a:ext cx="80772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Convert integer part:</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12 = </a:t>
            </a:r>
            <a:r>
              <a:rPr kumimoji="1" lang="en-US" altLang="zh-CN" sz="2400" b="1" i="0" u="none" strike="noStrike" kern="1200" cap="none" spc="0" normalizeH="0" baseline="0" noProof="0" smtClean="0">
                <a:ln>
                  <a:noFill/>
                </a:ln>
                <a:solidFill>
                  <a:srgbClr val="063DE9"/>
                </a:solidFill>
                <a:effectLst/>
                <a:uLnTx/>
                <a:uFillTx/>
                <a:latin typeface="Arial" panose="020B0604020202020204" pitchFamily="34" charset="0"/>
                <a:ea typeface="宋体" panose="02010600030101010101" pitchFamily="2" charset="-122"/>
                <a:cs typeface="+mn-cs"/>
              </a:rPr>
              <a:t>8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063DE9"/>
                </a:solidFill>
                <a:effectLst/>
                <a:uLnTx/>
                <a:uFillTx/>
                <a:latin typeface="Arial" panose="020B0604020202020204" pitchFamily="34" charset="0"/>
                <a:ea typeface="宋体" panose="02010600030101010101" pitchFamily="2" charset="-122"/>
                <a:cs typeface="+mn-cs"/>
              </a:rPr>
              <a:t>4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063DE9"/>
                </a:solidFill>
                <a:effectLst/>
                <a:uLnTx/>
                <a:uFillTx/>
                <a:latin typeface="Arial" panose="020B0604020202020204" pitchFamily="34" charset="0"/>
                <a:ea typeface="宋体" panose="02010600030101010101" pitchFamily="2" charset="-122"/>
                <a:cs typeface="+mn-cs"/>
              </a:rPr>
              <a:t>1100</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endParaRPr kumimoji="1" lang="en-US" altLang="zh-CN" sz="24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4" name="Text Box 6"/>
          <p:cNvSpPr txBox="1">
            <a:spLocks noChangeArrowheads="1"/>
          </p:cNvSpPr>
          <p:nvPr/>
        </p:nvSpPr>
        <p:spPr bwMode="auto">
          <a:xfrm>
            <a:off x="457200" y="2686050"/>
            <a:ext cx="82296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Convert fractional part:</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.75 = </a:t>
            </a:r>
            <a:r>
              <a:rPr kumimoji="1" lang="en-US" altLang="zh-CN" sz="2400" b="1" i="0" u="none" strike="noStrike" kern="1200" cap="none" spc="0" normalizeH="0" baseline="0" noProof="0" smtClean="0">
                <a:ln>
                  <a:noFill/>
                </a:ln>
                <a:solidFill>
                  <a:srgbClr val="063DE9"/>
                </a:solidFill>
                <a:effectLst/>
                <a:uLnTx/>
                <a:uFillTx/>
                <a:latin typeface="Arial" panose="020B0604020202020204" pitchFamily="34" charset="0"/>
                <a:ea typeface="宋体" panose="02010600030101010101" pitchFamily="2" charset="-122"/>
                <a:cs typeface="+mn-cs"/>
              </a:rPr>
              <a:t>.5 + .25 = .11</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endParaRPr kumimoji="1" lang="en-US" altLang="zh-CN" sz="24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5" name="Text Box 7"/>
          <p:cNvSpPr txBox="1">
            <a:spLocks noChangeArrowheads="1"/>
          </p:cNvSpPr>
          <p:nvPr/>
        </p:nvSpPr>
        <p:spPr bwMode="auto">
          <a:xfrm>
            <a:off x="457200" y="3600450"/>
            <a:ext cx="76962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Put parts together and normalize:</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10000"/>
              </a:spcBef>
              <a:spcAft>
                <a:spcPct val="0"/>
              </a:spcAft>
              <a:buClrTx/>
              <a:buSzTx/>
              <a:buFontTx/>
              <a:buNone/>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1100.11 = </a:t>
            </a:r>
            <a:r>
              <a:rPr kumimoji="1" lang="en-US" altLang="zh-CN" sz="2400" b="1" i="0" u="none" strike="noStrike" kern="1200" cap="none" spc="0" normalizeH="0" baseline="0" noProof="0" smtClean="0">
                <a:ln>
                  <a:noFill/>
                </a:ln>
                <a:solidFill>
                  <a:srgbClr val="FF0066"/>
                </a:solidFill>
                <a:effectLst/>
                <a:uLnTx/>
                <a:uFillTx/>
                <a:latin typeface="Arial" panose="020B0604020202020204" pitchFamily="34" charset="0"/>
                <a:ea typeface="宋体" panose="02010600030101010101" pitchFamily="2" charset="-122"/>
                <a:cs typeface="+mn-cs"/>
              </a:rPr>
              <a:t>1.</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10011</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3</a:t>
            </a:r>
            <a:endParaRPr kumimoji="1" lang="en-US" altLang="zh-CN" sz="2400" b="0"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6" name="Text Box 8"/>
          <p:cNvSpPr txBox="1">
            <a:spLocks noChangeArrowheads="1"/>
          </p:cNvSpPr>
          <p:nvPr/>
        </p:nvSpPr>
        <p:spPr bwMode="auto">
          <a:xfrm>
            <a:off x="457200" y="4514850"/>
            <a:ext cx="788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5.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Convert exponent: 127 + 3 = </a:t>
            </a:r>
            <a:r>
              <a:rPr kumimoji="1" lang="en-US" altLang="zh-CN" sz="2400" b="1" i="0" u="none" strike="noStrike" kern="1200" cap="none" spc="0" normalizeH="0" baseline="0" noProof="0" smtClean="0">
                <a:ln>
                  <a:noFill/>
                </a:ln>
                <a:solidFill>
                  <a:srgbClr val="3333FF"/>
                </a:solidFill>
                <a:effectLst/>
                <a:uLnTx/>
                <a:uFillTx/>
                <a:latin typeface="Arial" panose="020B0604020202020204" pitchFamily="34" charset="0"/>
                <a:ea typeface="宋体" panose="02010600030101010101" pitchFamily="2" charset="-122"/>
                <a:cs typeface="+mn-cs"/>
              </a:rPr>
              <a:t>128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3333FF"/>
                </a:solidFill>
                <a:effectLst/>
                <a:uLnTx/>
                <a:uFillTx/>
                <a:latin typeface="Arial" panose="020B0604020202020204" pitchFamily="34" charset="0"/>
                <a:ea typeface="宋体" panose="02010600030101010101" pitchFamily="2" charset="-122"/>
                <a:cs typeface="+mn-cs"/>
              </a:rPr>
              <a:t>2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3333FF"/>
                </a:solidFill>
                <a:effectLst/>
                <a:uLnTx/>
                <a:uFillTx/>
                <a:latin typeface="Arial" panose="020B0604020202020204" pitchFamily="34" charset="0"/>
                <a:ea typeface="宋体" panose="02010600030101010101" pitchFamily="2" charset="-122"/>
                <a:cs typeface="+mn-cs"/>
              </a:rPr>
              <a:t>1000 0010</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endPar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7" name="Text Box 9"/>
          <p:cNvSpPr txBox="1">
            <a:spLocks noChangeArrowheads="1"/>
          </p:cNvSpPr>
          <p:nvPr/>
        </p:nvSpPr>
        <p:spPr bwMode="auto">
          <a:xfrm>
            <a:off x="674688" y="5256213"/>
            <a:ext cx="676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11000 0010 100 1100 0000 0000 0000 0000</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994" name="Rectangle 10"/>
          <p:cNvSpPr>
            <a:spLocks noChangeArrowheads="1"/>
          </p:cNvSpPr>
          <p:nvPr/>
        </p:nvSpPr>
        <p:spPr bwMode="auto">
          <a:xfrm>
            <a:off x="735013" y="5332413"/>
            <a:ext cx="6440487" cy="457200"/>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995" name="Line 11"/>
          <p:cNvSpPr>
            <a:spLocks noChangeShapeType="1"/>
          </p:cNvSpPr>
          <p:nvPr/>
        </p:nvSpPr>
        <p:spPr bwMode="auto">
          <a:xfrm>
            <a:off x="935038" y="5332413"/>
            <a:ext cx="0" cy="457200"/>
          </a:xfrm>
          <a:prstGeom prst="line">
            <a:avLst/>
          </a:prstGeom>
          <a:noFill/>
          <a:ln w="28575">
            <a:solidFill>
              <a:schemeClr val="accent1"/>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6" name="Line 12"/>
          <p:cNvSpPr>
            <a:spLocks noChangeShapeType="1"/>
          </p:cNvSpPr>
          <p:nvPr/>
        </p:nvSpPr>
        <p:spPr bwMode="auto">
          <a:xfrm>
            <a:off x="2498725" y="5319713"/>
            <a:ext cx="0" cy="457200"/>
          </a:xfrm>
          <a:prstGeom prst="line">
            <a:avLst/>
          </a:prstGeom>
          <a:noFill/>
          <a:ln w="28575">
            <a:solidFill>
              <a:schemeClr val="accent1"/>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81" name="Text Box 13"/>
          <p:cNvSpPr txBox="1">
            <a:spLocks noChangeArrowheads="1"/>
          </p:cNvSpPr>
          <p:nvPr/>
        </p:nvSpPr>
        <p:spPr bwMode="auto">
          <a:xfrm>
            <a:off x="717550" y="5997575"/>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The Hex rep.  is  C14C0000H</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anose="02010600030101010101" pitchFamily="2" charset="-122"/>
              </a:rPr>
              <a:t>Normalized numbers</a:t>
            </a:r>
            <a:r>
              <a:rPr lang="zh-CN" altLang="en-US" sz="3600" smtClean="0">
                <a:ea typeface="宋体" panose="02010600030101010101" pitchFamily="2" charset="-122"/>
              </a:rPr>
              <a:t>（规格化数）</a:t>
            </a:r>
            <a:endParaRPr lang="zh-CN" altLang="en-US" sz="3600" smtClean="0">
              <a:ea typeface="宋体" panose="02010600030101010101" pitchFamily="2" charset="-122"/>
            </a:endParaRPr>
          </a:p>
        </p:txBody>
      </p:sp>
      <p:sp>
        <p:nvSpPr>
          <p:cNvPr id="316419" name="Text Box 3"/>
          <p:cNvSpPr txBox="1">
            <a:spLocks noChangeArrowheads="1"/>
          </p:cNvSpPr>
          <p:nvPr/>
        </p:nvSpPr>
        <p:spPr bwMode="auto">
          <a:xfrm>
            <a:off x="1524000" y="2392363"/>
            <a:ext cx="66294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Exponent    Significand            Object</a:t>
            </a:r>
            <a:endPar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1-254            anything               Norms</a:t>
            </a:r>
            <a:endParaRPr kumimoji="1"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               implicit leading 1</a:t>
            </a:r>
            <a:endParaRPr kumimoji="1"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0                    0                               ?</a:t>
            </a:r>
            <a:endPar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0                    nonzero                   ? </a:t>
            </a:r>
            <a:endParaRPr kumimoji="1"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Tahoma" panose="020B060403050404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255                0                               ?</a:t>
            </a:r>
            <a:endPar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255                nonzero                   ?</a:t>
            </a:r>
            <a:endPar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6" name="Text Box 4"/>
          <p:cNvSpPr txBox="1">
            <a:spLocks noChangeArrowheads="1"/>
          </p:cNvSpPr>
          <p:nvPr/>
        </p:nvSpPr>
        <p:spPr bwMode="auto">
          <a:xfrm>
            <a:off x="381000" y="963613"/>
            <a:ext cx="87630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前面的定义都是针对规格化数（</a:t>
            </a:r>
            <a:r>
              <a:rPr kumimoji="1" lang="en-US" altLang="zh-CN"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normalized form</a:t>
            </a:r>
            <a:r>
              <a:rPr kumimoji="1"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a:t>
            </a:r>
            <a:endParaRPr kumimoji="1"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cs typeface="+mn-cs"/>
              </a:rPr>
              <a:t>How about other patterns?</a:t>
            </a:r>
            <a:endPar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cs typeface="+mn-cs"/>
            </a:endParaRPr>
          </a:p>
        </p:txBody>
      </p:sp>
      <p:sp>
        <p:nvSpPr>
          <p:cNvPr id="44037" name="Line 5"/>
          <p:cNvSpPr>
            <a:spLocks noChangeShapeType="1"/>
          </p:cNvSpPr>
          <p:nvPr/>
        </p:nvSpPr>
        <p:spPr bwMode="auto">
          <a:xfrm>
            <a:off x="1500188" y="2960688"/>
            <a:ext cx="6478587"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p:txBody>
          <a:bodyPr/>
          <a:lstStyle/>
          <a:p>
            <a:r>
              <a:rPr lang="en-US"/>
              <a:t>Today: Floating Point</a:t>
            </a:r>
            <a:endParaRPr lang="en-US" dirty="0"/>
          </a:p>
        </p:txBody>
      </p:sp>
      <p:sp>
        <p:nvSpPr>
          <p:cNvPr id="10244" name="Rectangle 4"/>
          <p:cNvSpPr>
            <a:spLocks noGrp="1" noChangeArrowheads="1"/>
          </p:cNvSpPr>
          <p:nvPr>
            <p:ph type="body" idx="1"/>
          </p:nvPr>
        </p:nvSpPr>
        <p:spPr/>
        <p:txBody>
          <a:bodyPr/>
          <a:lstStyle/>
          <a:p>
            <a:r>
              <a:rPr lang="en-US"/>
              <a:t>Background: Fractional binary numbers</a:t>
            </a:r>
            <a:endParaRPr lang="en-US"/>
          </a:p>
          <a:p>
            <a:r>
              <a:rPr lang="en-US"/>
              <a:t>IEEE floating point standard: Definition</a:t>
            </a:r>
            <a:endParaRPr lang="en-US"/>
          </a:p>
          <a:p>
            <a:r>
              <a:rPr lang="en-US"/>
              <a:t>Example and properties</a:t>
            </a:r>
            <a:endParaRPr lang="en-US"/>
          </a:p>
          <a:p>
            <a:r>
              <a:rPr lang="en-US"/>
              <a:t>Rounding, addition, multiplication</a:t>
            </a:r>
            <a:endParaRPr lang="en-US"/>
          </a:p>
          <a:p>
            <a:r>
              <a:rPr lang="en-US"/>
              <a:t>Floating point in C</a:t>
            </a:r>
            <a:endParaRPr lang="en-US"/>
          </a:p>
          <a:p>
            <a:r>
              <a:rPr lang="en-US"/>
              <a:t>Summary</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pPr marL="119380" indent="-119380"/>
            <a:r>
              <a:rPr lang="en-US" dirty="0" err="1"/>
              <a:t>Denormalized</a:t>
            </a:r>
            <a:r>
              <a:rPr lang="en-US" dirty="0"/>
              <a:t> Values</a:t>
            </a:r>
            <a:endParaRPr lang="en-US" dirty="0"/>
          </a:p>
        </p:txBody>
      </p:sp>
      <p:sp>
        <p:nvSpPr>
          <p:cNvPr id="23556" name="Rectangle 4"/>
          <p:cNvSpPr>
            <a:spLocks noGrp="1" noChangeArrowheads="1"/>
          </p:cNvSpPr>
          <p:nvPr>
            <p:ph type="body" idx="1"/>
          </p:nvPr>
        </p:nvSpPr>
        <p:spPr/>
        <p:txBody>
          <a:bodyPr/>
          <a:lstStyle/>
          <a:p>
            <a:r>
              <a:rPr lang="en-US" dirty="0"/>
              <a:t>Condition: </a:t>
            </a:r>
            <a:r>
              <a:rPr lang="en-US" dirty="0">
                <a:latin typeface="Calibri" panose="020F0502020204030204"/>
                <a:ea typeface="Monaco" charset="0"/>
                <a:cs typeface="Calibri" panose="020F0502020204030204"/>
                <a:sym typeface="Monaco" charset="0"/>
              </a:rPr>
              <a:t>exp = 000…0</a:t>
            </a:r>
            <a:endParaRPr lang="en-US" dirty="0">
              <a:latin typeface="Calibri" panose="020F0502020204030204"/>
              <a:cs typeface="Calibri" panose="020F0502020204030204"/>
            </a:endParaRPr>
          </a:p>
          <a:p>
            <a:endParaRPr lang="en-US" dirty="0"/>
          </a:p>
          <a:p>
            <a:r>
              <a:rPr lang="en-US" dirty="0"/>
              <a:t>Exponent value: </a:t>
            </a:r>
            <a:r>
              <a:rPr lang="en-US" dirty="0">
                <a:latin typeface="Calibri Bold Italic" charset="0"/>
                <a:ea typeface="Calibri Bold Italic" charset="0"/>
                <a:cs typeface="Calibri Bold Italic" charset="0"/>
                <a:sym typeface="Calibri Bold Italic" charset="0"/>
              </a:rPr>
              <a:t>E</a:t>
            </a:r>
            <a:r>
              <a:rPr lang="en-US" dirty="0"/>
              <a:t> = 1 – Bias (instead of  </a:t>
            </a:r>
            <a:r>
              <a:rPr lang="en-US" dirty="0" err="1">
                <a:latin typeface="Courier New Bold" panose="02070609020205020404" pitchFamily="49" charset="0"/>
                <a:cs typeface="Courier New Bold" panose="02070609020205020404" pitchFamily="49" charset="0"/>
              </a:rPr>
              <a:t>exp</a:t>
            </a:r>
            <a:r>
              <a:rPr lang="en-US" dirty="0"/>
              <a:t> – </a:t>
            </a:r>
            <a:r>
              <a:rPr lang="en-US" dirty="0">
                <a:latin typeface="Calibri Bold Italic" charset="0"/>
                <a:ea typeface="Calibri Bold Italic" charset="0"/>
                <a:cs typeface="Calibri Bold Italic" charset="0"/>
                <a:sym typeface="Calibri Bold Italic" charset="0"/>
              </a:rPr>
              <a:t>Bias</a:t>
            </a:r>
            <a:r>
              <a:rPr lang="en-US" dirty="0"/>
              <a:t>)  </a:t>
            </a:r>
            <a:r>
              <a:rPr lang="en-US" dirty="0">
                <a:latin typeface="Calibri" panose="020F0502020204030204" charset="0"/>
                <a:cs typeface="Calibri" panose="020F0502020204030204" charset="0"/>
              </a:rPr>
              <a:t>  </a:t>
            </a:r>
            <a:endParaRPr lang="en-US" dirty="0">
              <a:latin typeface="Calibri" panose="020F0502020204030204" charset="0"/>
              <a:cs typeface="Calibri" panose="020F0502020204030204" charset="0"/>
            </a:endParaRPr>
          </a:p>
          <a:p>
            <a:r>
              <a:rPr lang="en-US" dirty="0" err="1"/>
              <a:t>Significand</a:t>
            </a:r>
            <a:r>
              <a:rPr lang="en-US" dirty="0"/>
              <a:t> coded with implied leading 0: </a:t>
            </a:r>
            <a:r>
              <a:rPr lang="en-US" dirty="0">
                <a:latin typeface="Calibri Bold Italic" charset="0"/>
                <a:ea typeface="Calibri Bold Italic" charset="0"/>
                <a:cs typeface="Calibri Bold Italic" charset="0"/>
                <a:sym typeface="Calibri Bold Italic" charset="0"/>
              </a:rPr>
              <a:t>M</a:t>
            </a:r>
            <a:r>
              <a:rPr lang="en-US" dirty="0"/>
              <a:t> = 0.xxx…x</a:t>
            </a:r>
            <a:r>
              <a:rPr lang="en-US" baseline="-6000" dirty="0"/>
              <a:t>2</a:t>
            </a:r>
            <a:endParaRPr lang="en-US" dirty="0"/>
          </a:p>
          <a:p>
            <a:pPr marL="552450" lvl="1"/>
            <a:r>
              <a:rPr lang="en-US" sz="1800" dirty="0">
                <a:latin typeface="Courier New Bold" panose="02070609020205020404" pitchFamily="49" charset="0"/>
                <a:cs typeface="Courier New Bold" panose="02070609020205020404" pitchFamily="49" charset="0"/>
                <a:sym typeface="Courier New Bold" panose="02070609020205020404" pitchFamily="49" charset="0"/>
              </a:rPr>
              <a:t>xxx…</a:t>
            </a:r>
            <a:r>
              <a:rPr lang="en-US" sz="1800" dirty="0" err="1">
                <a:latin typeface="Courier New Bold" panose="02070609020205020404" pitchFamily="49" charset="0"/>
                <a:cs typeface="Courier New Bold" panose="02070609020205020404" pitchFamily="49" charset="0"/>
                <a:sym typeface="Courier New Bold" panose="02070609020205020404" pitchFamily="49" charset="0"/>
              </a:rPr>
              <a:t>x</a:t>
            </a:r>
            <a:r>
              <a:rPr lang="en-US" dirty="0"/>
              <a:t>: bits of </a:t>
            </a:r>
            <a:r>
              <a:rPr lang="en-US" sz="1800" dirty="0" err="1">
                <a:latin typeface="Courier New Bold" panose="02070609020205020404" pitchFamily="49" charset="0"/>
                <a:cs typeface="Courier New Bold" panose="02070609020205020404" pitchFamily="49" charset="0"/>
                <a:sym typeface="Courier New Bold" panose="02070609020205020404" pitchFamily="49" charset="0"/>
              </a:rPr>
              <a:t>frac</a:t>
            </a:r>
            <a:endParaRPr lang="en-US" dirty="0"/>
          </a:p>
          <a:p>
            <a:r>
              <a:rPr lang="en-US" dirty="0"/>
              <a:t>Cases</a:t>
            </a:r>
            <a:endParaRPr lang="en-US" dirty="0"/>
          </a:p>
          <a:p>
            <a:pPr marL="552450" lvl="1"/>
            <a:r>
              <a:rPr lang="en-US" dirty="0"/>
              <a:t> </a:t>
            </a:r>
            <a:r>
              <a:rPr lang="en-US" dirty="0">
                <a:latin typeface="Courier New Bold" panose="02070609020205020404" pitchFamily="49" charset="0"/>
                <a:cs typeface="Courier New Bold" panose="02070609020205020404" pitchFamily="49" charset="0"/>
                <a:sym typeface="Courier New Bold" panose="02070609020205020404" pitchFamily="49" charset="0"/>
              </a:rPr>
              <a:t>exp</a:t>
            </a:r>
            <a:r>
              <a:rPr lang="en-US" dirty="0"/>
              <a:t> = </a:t>
            </a:r>
            <a:r>
              <a:rPr lang="en-US" sz="1800" b="1" dirty="0">
                <a:latin typeface="Courier New" panose="02070309020205020404"/>
                <a:ea typeface="Monaco" charset="0"/>
                <a:cs typeface="Courier New" panose="02070309020205020404"/>
                <a:sym typeface="Monaco" charset="0"/>
              </a:rPr>
              <a:t>000…0</a:t>
            </a:r>
            <a:r>
              <a:rPr lang="en-US" dirty="0"/>
              <a:t>,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frac</a:t>
            </a:r>
            <a:r>
              <a:rPr lang="en-US" dirty="0"/>
              <a:t> = </a:t>
            </a:r>
            <a:r>
              <a:rPr lang="en-US" sz="1800" b="1" dirty="0">
                <a:latin typeface="Courier New" panose="02070309020205020404"/>
                <a:ea typeface="Monaco" charset="0"/>
                <a:cs typeface="Courier New" panose="02070309020205020404"/>
                <a:sym typeface="Monaco" charset="0"/>
              </a:rPr>
              <a:t>000…0</a:t>
            </a:r>
            <a:endParaRPr lang="en-US" b="1" dirty="0">
              <a:latin typeface="Courier New" panose="02070309020205020404"/>
              <a:cs typeface="Courier New" panose="02070309020205020404"/>
            </a:endParaRPr>
          </a:p>
          <a:p>
            <a:pPr marL="838200" lvl="2"/>
            <a:r>
              <a:rPr lang="en-US" dirty="0"/>
              <a:t>Represents zero value</a:t>
            </a:r>
            <a:endParaRPr lang="en-US" dirty="0"/>
          </a:p>
          <a:p>
            <a:pPr marL="838200" lvl="2"/>
            <a:r>
              <a:rPr lang="en-US" dirty="0"/>
              <a:t>Note distinct values: +0 and –0 </a:t>
            </a:r>
            <a:r>
              <a:rPr lang="en-US" dirty="0" smtClean="0"/>
              <a:t>(</a:t>
            </a:r>
            <a:r>
              <a:rPr lang="zh-CN" altLang="en-US" dirty="0" smtClean="0"/>
              <a:t>表示不同含义</a:t>
            </a:r>
            <a:r>
              <a:rPr lang="en-US" dirty="0" smtClean="0"/>
              <a:t>)</a:t>
            </a:r>
            <a:endParaRPr lang="en-US" dirty="0"/>
          </a:p>
          <a:p>
            <a:pPr marL="552450" lvl="1"/>
            <a:r>
              <a:rPr lang="en-US" dirty="0">
                <a:latin typeface="Courier New Bold" panose="02070609020205020404" pitchFamily="49" charset="0"/>
                <a:cs typeface="Courier New Bold" panose="02070609020205020404" pitchFamily="49" charset="0"/>
                <a:sym typeface="Courier New Bold" panose="02070609020205020404" pitchFamily="49" charset="0"/>
              </a:rPr>
              <a:t>exp</a:t>
            </a:r>
            <a:r>
              <a:rPr lang="en-US" dirty="0"/>
              <a:t> = </a:t>
            </a:r>
            <a:r>
              <a:rPr lang="en-US" sz="1800" b="1" dirty="0">
                <a:latin typeface="Courier New" panose="02070309020205020404"/>
                <a:ea typeface="Monaco" charset="0"/>
                <a:cs typeface="Courier New" panose="02070309020205020404"/>
                <a:sym typeface="Monaco" charset="0"/>
              </a:rPr>
              <a:t>000…0</a:t>
            </a:r>
            <a:r>
              <a:rPr lang="en-US" dirty="0"/>
              <a:t>,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frac</a:t>
            </a:r>
            <a:r>
              <a:rPr lang="en-US" dirty="0"/>
              <a:t> ≠ </a:t>
            </a:r>
            <a:r>
              <a:rPr lang="en-US" sz="1800" b="1" dirty="0">
                <a:latin typeface="Courier New" panose="02070309020205020404"/>
                <a:ea typeface="Monaco" charset="0"/>
                <a:cs typeface="Courier New" panose="02070309020205020404"/>
                <a:sym typeface="Monaco" charset="0"/>
              </a:rPr>
              <a:t>000…0</a:t>
            </a:r>
            <a:endParaRPr lang="en-US" b="1" dirty="0">
              <a:latin typeface="Courier New" panose="02070309020205020404"/>
              <a:cs typeface="Courier New" panose="02070309020205020404"/>
            </a:endParaRPr>
          </a:p>
          <a:p>
            <a:pPr marL="838200" lvl="2"/>
            <a:r>
              <a:rPr lang="en-US" dirty="0"/>
              <a:t>Numbers closest to 0.0</a:t>
            </a:r>
            <a:endParaRPr lang="en-US" dirty="0"/>
          </a:p>
          <a:p>
            <a:pPr marL="838200" lvl="2"/>
            <a:r>
              <a:rPr lang="en-US" dirty="0" err="1" smtClean="0"/>
              <a:t>Equispaced</a:t>
            </a:r>
            <a:r>
              <a:rPr lang="zh-CN" altLang="en-US" dirty="0" smtClean="0"/>
              <a:t>（可能</a:t>
            </a:r>
            <a:r>
              <a:rPr lang="zh-CN" altLang="en-US" dirty="0"/>
              <a:t>的数值分布均匀</a:t>
            </a:r>
            <a:r>
              <a:rPr lang="zh-CN" altLang="en-US" dirty="0" smtClean="0"/>
              <a:t>地接近</a:t>
            </a:r>
            <a:r>
              <a:rPr lang="en-US" altLang="zh-CN" dirty="0" smtClean="0"/>
              <a:t>0</a:t>
            </a:r>
            <a:r>
              <a:rPr lang="zh-CN" altLang="en-US" dirty="0" smtClean="0"/>
              <a:t>）</a:t>
            </a:r>
            <a:endParaRPr lang="en-US" dirty="0"/>
          </a:p>
        </p:txBody>
      </p:sp>
      <p:sp>
        <p:nvSpPr>
          <p:cNvPr id="6" name="Rectangle 5"/>
          <p:cNvSpPr/>
          <p:nvPr/>
        </p:nvSpPr>
        <p:spPr>
          <a:xfrm>
            <a:off x="6938851" y="540603"/>
            <a:ext cx="1971062"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baseline="32000" dirty="0">
              <a:latin typeface="Calibri Bold Italic" charset="0"/>
              <a:ea typeface="Calibri Bold Italic" charset="0"/>
              <a:cs typeface="Calibri Bold Italic" charset="0"/>
              <a:sym typeface="Calibri Bold Italic" charset="0"/>
            </a:endParaRP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a:latin typeface="Calibri Bold Italic" charset="0"/>
                <a:ea typeface="Calibri Bold Italic" charset="0"/>
                <a:cs typeface="Calibri Bold Italic" charset="0"/>
                <a:sym typeface="Calibri Bold Italic" charset="0"/>
              </a:rPr>
              <a:t>1</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pPr marL="119380" indent="-119380"/>
            <a:r>
              <a:rPr lang="en-US" dirty="0"/>
              <a:t>Special Values</a:t>
            </a:r>
            <a:endParaRPr lang="en-US" dirty="0"/>
          </a:p>
        </p:txBody>
      </p:sp>
      <p:sp>
        <p:nvSpPr>
          <p:cNvPr id="24580" name="Rectangle 4"/>
          <p:cNvSpPr>
            <a:spLocks noGrp="1" noChangeArrowheads="1"/>
          </p:cNvSpPr>
          <p:nvPr>
            <p:ph type="body" idx="1"/>
          </p:nvPr>
        </p:nvSpPr>
        <p:spPr/>
        <p:txBody>
          <a:bodyPr/>
          <a:lstStyle/>
          <a:p>
            <a:r>
              <a:rPr lang="en-US" dirty="0"/>
              <a:t>Condition: </a:t>
            </a:r>
            <a:r>
              <a:rPr lang="en-US" dirty="0">
                <a:latin typeface="Courier New Bold" panose="02070609020205020404" pitchFamily="49" charset="0"/>
                <a:cs typeface="Courier New Bold" panose="02070609020205020404" pitchFamily="49" charset="0"/>
                <a:sym typeface="Courier New Bold" panose="02070609020205020404" pitchFamily="49" charset="0"/>
              </a:rPr>
              <a:t>exp</a:t>
            </a:r>
            <a:r>
              <a:rPr lang="en-US" dirty="0"/>
              <a:t> = </a:t>
            </a:r>
            <a:r>
              <a:rPr lang="en-US" b="1" dirty="0">
                <a:latin typeface="Courier New" panose="02070309020205020404"/>
                <a:ea typeface="Monaco" charset="0"/>
                <a:cs typeface="Courier New" panose="02070309020205020404"/>
                <a:sym typeface="Monaco" charset="0"/>
              </a:rPr>
              <a:t>111…1</a:t>
            </a:r>
            <a:endParaRPr lang="en-US" b="1" dirty="0">
              <a:latin typeface="Courier New" panose="02070309020205020404"/>
              <a:cs typeface="Courier New" panose="02070309020205020404"/>
            </a:endParaRPr>
          </a:p>
          <a:p>
            <a:endParaRPr lang="en-US" dirty="0"/>
          </a:p>
          <a:p>
            <a:r>
              <a:rPr lang="en-US" dirty="0"/>
              <a:t>Case: </a:t>
            </a:r>
            <a:r>
              <a:rPr lang="en-US" dirty="0">
                <a:latin typeface="Courier New Bold" panose="02070609020205020404" pitchFamily="49" charset="0"/>
                <a:cs typeface="Courier New Bold" panose="02070609020205020404" pitchFamily="49" charset="0"/>
                <a:sym typeface="Courier New Bold" panose="02070609020205020404" pitchFamily="49" charset="0"/>
              </a:rPr>
              <a:t>exp</a:t>
            </a:r>
            <a:r>
              <a:rPr lang="en-US" dirty="0"/>
              <a:t> = </a:t>
            </a:r>
            <a:r>
              <a:rPr lang="en-US" b="1" dirty="0">
                <a:latin typeface="Courier New" panose="02070309020205020404"/>
                <a:ea typeface="Monaco" charset="0"/>
                <a:cs typeface="Courier New" panose="02070309020205020404"/>
                <a:sym typeface="Monaco" charset="0"/>
              </a:rPr>
              <a:t>111…1</a:t>
            </a:r>
            <a:r>
              <a:rPr lang="en-US" dirty="0"/>
              <a:t>,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frac</a:t>
            </a:r>
            <a:r>
              <a:rPr lang="en-US" dirty="0"/>
              <a:t> = </a:t>
            </a:r>
            <a:r>
              <a:rPr lang="en-US" b="1" dirty="0">
                <a:latin typeface="Courier New" panose="02070309020205020404"/>
                <a:ea typeface="Monaco" charset="0"/>
                <a:cs typeface="Courier New" panose="02070309020205020404"/>
                <a:sym typeface="Monaco" charset="0"/>
              </a:rPr>
              <a:t>000…0</a:t>
            </a:r>
            <a:endParaRPr lang="en-US" b="1" dirty="0">
              <a:latin typeface="Courier New" panose="02070309020205020404"/>
              <a:cs typeface="Courier New" panose="02070309020205020404"/>
            </a:endParaRPr>
          </a:p>
          <a:p>
            <a:pPr marL="552450" lvl="1"/>
            <a:r>
              <a:rPr lang="en-US" b="1" dirty="0">
                <a:solidFill>
                  <a:srgbClr val="C00000"/>
                </a:solidFill>
              </a:rPr>
              <a:t>Represents value </a:t>
            </a:r>
            <a:r>
              <a:rPr lang="en-US" sz="2400" b="1" dirty="0">
                <a:solidFill>
                  <a:srgbClr val="C00000"/>
                </a:solidFill>
                <a:sym typeface="Symbol" panose="05050102010706020507"/>
              </a:rPr>
              <a:t></a:t>
            </a:r>
            <a:r>
              <a:rPr lang="en-US" b="1" dirty="0">
                <a:solidFill>
                  <a:srgbClr val="C00000"/>
                </a:solidFill>
              </a:rPr>
              <a:t> (infinity)</a:t>
            </a:r>
            <a:endParaRPr lang="en-US" b="1" dirty="0">
              <a:solidFill>
                <a:srgbClr val="C00000"/>
              </a:solidFill>
            </a:endParaRPr>
          </a:p>
          <a:p>
            <a:pPr marL="552450" lvl="1"/>
            <a:r>
              <a:rPr lang="en-US" dirty="0"/>
              <a:t>Operation that overflows</a:t>
            </a:r>
            <a:endParaRPr lang="en-US" dirty="0"/>
          </a:p>
          <a:p>
            <a:pPr marL="552450" lvl="1"/>
            <a:r>
              <a:rPr lang="en-US" dirty="0"/>
              <a:t>Both positive and negative</a:t>
            </a:r>
            <a:endParaRPr lang="en-US" dirty="0"/>
          </a:p>
          <a:p>
            <a:pPr marL="552450" lvl="1"/>
            <a:r>
              <a:rPr lang="en-US" dirty="0"/>
              <a:t>E.g., 1.0/0.0 = −1.0/−0.0 = +</a:t>
            </a:r>
            <a:r>
              <a:rPr lang="en-US" dirty="0">
                <a:sym typeface="Symbol" panose="05050102010706020507"/>
              </a:rPr>
              <a:t></a:t>
            </a:r>
            <a:r>
              <a:rPr lang="en-US" dirty="0"/>
              <a:t>,  1.0/−0.0 = −</a:t>
            </a:r>
            <a:r>
              <a:rPr lang="en-US" dirty="0">
                <a:sym typeface="Symbol" panose="05050102010706020507"/>
              </a:rPr>
              <a:t></a:t>
            </a:r>
            <a:endParaRPr lang="en-US" dirty="0"/>
          </a:p>
          <a:p>
            <a:endParaRPr lang="en-US" dirty="0"/>
          </a:p>
          <a:p>
            <a:r>
              <a:rPr lang="en-US" dirty="0"/>
              <a:t>Case: </a:t>
            </a:r>
            <a:r>
              <a:rPr lang="en-US" dirty="0">
                <a:latin typeface="Courier New Bold" panose="02070609020205020404" pitchFamily="49" charset="0"/>
                <a:cs typeface="Courier New Bold" panose="02070609020205020404" pitchFamily="49" charset="0"/>
                <a:sym typeface="Courier New Bold" panose="02070609020205020404" pitchFamily="49" charset="0"/>
              </a:rPr>
              <a:t>exp</a:t>
            </a:r>
            <a:r>
              <a:rPr lang="en-US" dirty="0"/>
              <a:t> = </a:t>
            </a:r>
            <a:r>
              <a:rPr lang="en-US" b="1" dirty="0">
                <a:latin typeface="Courier New" panose="02070309020205020404"/>
                <a:ea typeface="Monaco" charset="0"/>
                <a:cs typeface="Courier New" panose="02070309020205020404"/>
                <a:sym typeface="Monaco" charset="0"/>
              </a:rPr>
              <a:t>111…1</a:t>
            </a:r>
            <a:r>
              <a:rPr lang="en-US" dirty="0"/>
              <a:t>,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frac</a:t>
            </a:r>
            <a:r>
              <a:rPr lang="en-US" dirty="0"/>
              <a:t> ≠ </a:t>
            </a:r>
            <a:r>
              <a:rPr lang="en-US" b="1" dirty="0">
                <a:latin typeface="Courier New" panose="02070309020205020404"/>
                <a:ea typeface="Monaco" charset="0"/>
                <a:cs typeface="Courier New" panose="02070309020205020404"/>
                <a:sym typeface="Monaco" charset="0"/>
              </a:rPr>
              <a:t>000…0</a:t>
            </a:r>
            <a:endParaRPr lang="en-US" b="1" dirty="0">
              <a:latin typeface="Courier New" panose="02070309020205020404"/>
              <a:cs typeface="Courier New" panose="02070309020205020404"/>
            </a:endParaRPr>
          </a:p>
          <a:p>
            <a:pPr marL="552450" lvl="1"/>
            <a:r>
              <a:rPr lang="en-US" b="1" dirty="0">
                <a:solidFill>
                  <a:srgbClr val="C00000"/>
                </a:solidFill>
              </a:rPr>
              <a:t>Not-a-Number (</a:t>
            </a:r>
            <a:r>
              <a:rPr lang="en-US" b="1" dirty="0" err="1">
                <a:solidFill>
                  <a:srgbClr val="C00000"/>
                </a:solidFill>
              </a:rPr>
              <a:t>NaN</a:t>
            </a:r>
            <a:r>
              <a:rPr lang="en-US" b="1" dirty="0">
                <a:solidFill>
                  <a:srgbClr val="C00000"/>
                </a:solidFill>
              </a:rPr>
              <a:t>)</a:t>
            </a:r>
            <a:endParaRPr lang="en-US" b="1" dirty="0">
              <a:solidFill>
                <a:srgbClr val="C00000"/>
              </a:solidFill>
            </a:endParaRPr>
          </a:p>
          <a:p>
            <a:pPr marL="552450" lvl="1"/>
            <a:r>
              <a:rPr lang="en-US" dirty="0"/>
              <a:t>Represents case when no numeric value can be determined</a:t>
            </a:r>
            <a:endParaRPr lang="en-US" dirty="0"/>
          </a:p>
          <a:p>
            <a:pPr marL="552450" lvl="1"/>
            <a:r>
              <a:rPr lang="en-US" dirty="0">
                <a:ea typeface="Apple Symbols" charset="0"/>
                <a:cs typeface="Apple Symbols" charset="0"/>
              </a:rPr>
              <a:t>E.g., </a:t>
            </a:r>
            <a:r>
              <a:rPr lang="en-US" dirty="0" err="1">
                <a:ea typeface="Apple Symbols" charset="0"/>
                <a:cs typeface="Apple Symbols" charset="0"/>
              </a:rPr>
              <a:t>sqrt</a:t>
            </a:r>
            <a:r>
              <a:rPr lang="en-US" dirty="0">
                <a:ea typeface="Apple Symbols" charset="0"/>
                <a:cs typeface="Apple Symbols" charset="0"/>
              </a:rPr>
              <a:t>(–1), </a:t>
            </a:r>
            <a:r>
              <a:rPr lang="en-US" dirty="0">
                <a:sym typeface="Symbol" panose="05050102010706020507"/>
              </a:rPr>
              <a:t></a:t>
            </a:r>
            <a:r>
              <a:rPr lang="en-US" dirty="0">
                <a:ea typeface="Apple Symbols" charset="0"/>
                <a:cs typeface="Apple Symbols" charset="0"/>
              </a:rPr>
              <a:t> − </a:t>
            </a:r>
            <a:r>
              <a:rPr lang="en-US" dirty="0">
                <a:sym typeface="Symbol" panose="05050102010706020507"/>
              </a:rPr>
              <a:t></a:t>
            </a:r>
            <a:r>
              <a:rPr lang="en-US" dirty="0">
                <a:ea typeface="Apple Symbols" charset="0"/>
                <a:cs typeface="Apple Symbols" charset="0"/>
              </a:rPr>
              <a:t>, </a:t>
            </a:r>
            <a:r>
              <a:rPr lang="en-US" dirty="0">
                <a:sym typeface="Symbol" panose="05050102010706020507"/>
              </a:rPr>
              <a:t></a:t>
            </a:r>
            <a:r>
              <a:rPr lang="en-US" dirty="0">
                <a:ea typeface="Apple Symbols" charset="0"/>
                <a:cs typeface="Apple Symbols" charset="0"/>
              </a:rPr>
              <a:t> </a:t>
            </a:r>
            <a:r>
              <a:rPr lang="en-US" dirty="0">
                <a:ea typeface="Apple Symbols" charset="0"/>
                <a:cs typeface="Apple Symbols" charset="0"/>
                <a:sym typeface="Symbol" panose="05050102010706020507"/>
              </a:rPr>
              <a:t></a:t>
            </a:r>
            <a:r>
              <a:rPr lang="en-US" dirty="0">
                <a:ea typeface="Apple Symbols" charset="0"/>
                <a:cs typeface="Apple Symbols" charset="0"/>
              </a:rPr>
              <a:t> 0</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457200" y="457200"/>
            <a:ext cx="8083550" cy="1095375"/>
          </a:xfrm>
        </p:spPr>
        <p:txBody>
          <a:bodyPr/>
          <a:lstStyle/>
          <a:p>
            <a:pPr marL="81280" indent="-81280"/>
            <a:r>
              <a:rPr lang="en-US">
                <a:latin typeface="Calibri" panose="020F0502020204030204" charset="0"/>
                <a:ea typeface="Calibri" panose="020F0502020204030204" charset="0"/>
                <a:cs typeface="Calibri" panose="020F0502020204030204" charset="0"/>
                <a:sym typeface="Calibri" panose="020F0502020204030204" charset="0"/>
              </a:rPr>
              <a:t>Visualization: Floating Point Encodings</a:t>
            </a:r>
            <a:endParaRPr lang="en-US">
              <a:latin typeface="Calibri" panose="020F0502020204030204" charset="0"/>
              <a:ea typeface="ヒラギノ角ゴ ProN W3" charset="0"/>
              <a:cs typeface="ヒラギノ角ゴ ProN W3" charset="0"/>
              <a:sym typeface="Calibri" panose="020F0502020204030204" charset="0"/>
            </a:endParaRPr>
          </a:p>
        </p:txBody>
      </p:sp>
      <p:sp>
        <p:nvSpPr>
          <p:cNvPr id="25604" name="Line 4"/>
          <p:cNvSpPr>
            <a:spLocks noChangeShapeType="1"/>
          </p:cNvSpPr>
          <p:nvPr/>
        </p:nvSpPr>
        <p:spPr bwMode="auto">
          <a:xfrm>
            <a:off x="838200" y="2960688"/>
            <a:ext cx="73152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5" name="Line 5"/>
          <p:cNvSpPr>
            <a:spLocks noChangeShapeType="1"/>
          </p:cNvSpPr>
          <p:nvPr/>
        </p:nvSpPr>
        <p:spPr bwMode="auto">
          <a:xfrm>
            <a:off x="8382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6" name="Line 6"/>
          <p:cNvSpPr>
            <a:spLocks noChangeShapeType="1"/>
          </p:cNvSpPr>
          <p:nvPr/>
        </p:nvSpPr>
        <p:spPr bwMode="auto">
          <a:xfrm>
            <a:off x="81534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7" name="Line 7"/>
          <p:cNvSpPr>
            <a:spLocks noChangeShapeType="1"/>
          </p:cNvSpPr>
          <p:nvPr/>
        </p:nvSpPr>
        <p:spPr bwMode="auto">
          <a:xfrm>
            <a:off x="8153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8" name="Line 8"/>
          <p:cNvSpPr>
            <a:spLocks noChangeShapeType="1"/>
          </p:cNvSpPr>
          <p:nvPr/>
        </p:nvSpPr>
        <p:spPr bwMode="auto">
          <a:xfrm>
            <a:off x="42672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09" name="Line 9"/>
          <p:cNvSpPr>
            <a:spLocks noChangeShapeType="1"/>
          </p:cNvSpPr>
          <p:nvPr/>
        </p:nvSpPr>
        <p:spPr bwMode="auto">
          <a:xfrm>
            <a:off x="8153400" y="3570288"/>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0" name="Line 10"/>
          <p:cNvSpPr>
            <a:spLocks noChangeShapeType="1"/>
          </p:cNvSpPr>
          <p:nvPr/>
        </p:nvSpPr>
        <p:spPr bwMode="auto">
          <a:xfrm>
            <a:off x="86868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1" name="Line 11"/>
          <p:cNvSpPr>
            <a:spLocks noChangeShapeType="1"/>
          </p:cNvSpPr>
          <p:nvPr/>
        </p:nvSpPr>
        <p:spPr bwMode="auto">
          <a:xfrm>
            <a:off x="3048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2" name="Line 12"/>
          <p:cNvSpPr>
            <a:spLocks noChangeShapeType="1"/>
          </p:cNvSpPr>
          <p:nvPr/>
        </p:nvSpPr>
        <p:spPr bwMode="auto">
          <a:xfrm>
            <a:off x="304800" y="3636963"/>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3" name="Line 13"/>
          <p:cNvSpPr>
            <a:spLocks noChangeShapeType="1"/>
          </p:cNvSpPr>
          <p:nvPr/>
        </p:nvSpPr>
        <p:spPr bwMode="auto">
          <a:xfrm>
            <a:off x="8382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4" name="Rectangle 14"/>
          <p:cNvSpPr/>
          <p:nvPr/>
        </p:nvSpPr>
        <p:spPr bwMode="auto">
          <a:xfrm>
            <a:off x="7772400" y="2451100"/>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latin typeface="+mn-lt"/>
                <a:sym typeface="Symbol" panose="05050102010706020507"/>
              </a:rPr>
              <a:t></a:t>
            </a:r>
            <a:endParaRPr lang="en-US" sz="1800" dirty="0">
              <a:solidFill>
                <a:schemeClr val="tx1"/>
              </a:solidFill>
              <a:latin typeface="+mn-lt"/>
              <a:ea typeface="Symbol" panose="05050102010706020507" pitchFamily="18" charset="2"/>
              <a:cs typeface="Symbol" panose="05050102010706020507" pitchFamily="18" charset="2"/>
              <a:sym typeface="Symbol" panose="05050102010706020507" pitchFamily="18" charset="2"/>
            </a:endParaRPr>
          </a:p>
        </p:txBody>
      </p:sp>
      <p:sp>
        <p:nvSpPr>
          <p:cNvPr id="25615" name="Rectangle 15"/>
          <p:cNvSpPr/>
          <p:nvPr/>
        </p:nvSpPr>
        <p:spPr bwMode="auto">
          <a:xfrm>
            <a:off x="715963" y="2427288"/>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latin typeface="+mn-lt"/>
                <a:sym typeface="Symbol" panose="05050102010706020507"/>
              </a:rPr>
              <a:t></a:t>
            </a:r>
            <a:endParaRPr lang="en-US" sz="1800" dirty="0">
              <a:solidFill>
                <a:schemeClr val="tx1"/>
              </a:solidFill>
              <a:latin typeface="+mn-lt"/>
              <a:ea typeface="Symbol" panose="05050102010706020507" pitchFamily="18" charset="2"/>
              <a:cs typeface="Symbol" panose="05050102010706020507" pitchFamily="18" charset="2"/>
              <a:sym typeface="Symbol" panose="05050102010706020507" pitchFamily="18" charset="2"/>
            </a:endParaRPr>
          </a:p>
        </p:txBody>
      </p:sp>
      <p:sp>
        <p:nvSpPr>
          <p:cNvPr id="25616" name="Rectangle 16"/>
          <p:cNvSpPr/>
          <p:nvPr/>
        </p:nvSpPr>
        <p:spPr bwMode="auto">
          <a:xfrm>
            <a:off x="3886200" y="3405188"/>
            <a:ext cx="331822"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solidFill>
                  <a:schemeClr val="tx1"/>
                </a:solidFill>
                <a:latin typeface="+mn-lt"/>
                <a:ea typeface="Symbol" panose="05050102010706020507" pitchFamily="18" charset="2"/>
                <a:cs typeface="Symbol" panose="05050102010706020507" pitchFamily="18" charset="2"/>
                <a:sym typeface="Symbol" panose="05050102010706020507"/>
              </a:rPr>
              <a:t></a:t>
            </a:r>
            <a:r>
              <a:rPr lang="en-US" sz="1800" dirty="0">
                <a:solidFill>
                  <a:schemeClr val="tx1"/>
                </a:solidFill>
                <a:latin typeface="+mn-lt"/>
                <a:ea typeface="Calibri" panose="020F0502020204030204" charset="0"/>
                <a:cs typeface="Calibri" panose="020F0502020204030204" charset="0"/>
                <a:sym typeface="Calibri" panose="020F0502020204030204" charset="0"/>
              </a:rPr>
              <a:t>0</a:t>
            </a:r>
            <a:endParaRPr lang="en-US" sz="1800" dirty="0">
              <a:solidFill>
                <a:schemeClr val="tx1"/>
              </a:solidFill>
              <a:latin typeface="+mn-lt"/>
              <a:ea typeface="Calibri" panose="020F0502020204030204" charset="0"/>
              <a:cs typeface="Calibri" panose="020F0502020204030204" charset="0"/>
              <a:sym typeface="Calibri" panose="020F0502020204030204" charset="0"/>
            </a:endParaRPr>
          </a:p>
        </p:txBody>
      </p:sp>
      <p:sp>
        <p:nvSpPr>
          <p:cNvPr id="25617" name="Line 17"/>
          <p:cNvSpPr>
            <a:spLocks noChangeShapeType="1"/>
          </p:cNvSpPr>
          <p:nvPr/>
        </p:nvSpPr>
        <p:spPr bwMode="auto">
          <a:xfrm>
            <a:off x="5867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8" name="Rectangle 18"/>
          <p:cNvSpPr/>
          <p:nvPr/>
        </p:nvSpPr>
        <p:spPr bwMode="auto">
          <a:xfrm>
            <a:off x="4737100" y="2579688"/>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panose="020F0502020204030204" charset="0"/>
                <a:cs typeface="Calibri" panose="020F0502020204030204" charset="0"/>
                <a:sym typeface="Calibri" panose="020F0502020204030204" charset="0"/>
              </a:rPr>
              <a:t>+Denorm</a:t>
            </a:r>
            <a:endParaRPr lang="en-US" sz="1800">
              <a:solidFill>
                <a:schemeClr val="tx1"/>
              </a:solidFill>
              <a:latin typeface="+mn-lt"/>
              <a:ea typeface="Calibri" panose="020F0502020204030204" charset="0"/>
              <a:cs typeface="Calibri" panose="020F0502020204030204" charset="0"/>
              <a:sym typeface="Calibri" panose="020F0502020204030204" charset="0"/>
            </a:endParaRPr>
          </a:p>
        </p:txBody>
      </p:sp>
      <p:sp>
        <p:nvSpPr>
          <p:cNvPr id="25619" name="Rectangle 19"/>
          <p:cNvSpPr/>
          <p:nvPr/>
        </p:nvSpPr>
        <p:spPr bwMode="auto">
          <a:xfrm>
            <a:off x="609600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panose="020F0502020204030204" charset="0"/>
                <a:cs typeface="Calibri" panose="020F0502020204030204" charset="0"/>
                <a:sym typeface="Calibri" panose="020F0502020204030204" charset="0"/>
              </a:rPr>
              <a:t>+Normalized</a:t>
            </a:r>
            <a:endParaRPr lang="en-US" sz="1800">
              <a:solidFill>
                <a:schemeClr val="tx1"/>
              </a:solidFill>
              <a:latin typeface="+mn-lt"/>
              <a:ea typeface="Calibri" panose="020F0502020204030204" charset="0"/>
              <a:cs typeface="Calibri" panose="020F0502020204030204" charset="0"/>
              <a:sym typeface="Calibri" panose="020F0502020204030204" charset="0"/>
            </a:endParaRPr>
          </a:p>
        </p:txBody>
      </p:sp>
      <p:sp>
        <p:nvSpPr>
          <p:cNvPr id="25620" name="Rectangle 20"/>
          <p:cNvSpPr/>
          <p:nvPr/>
        </p:nvSpPr>
        <p:spPr bwMode="auto">
          <a:xfrm>
            <a:off x="3048000" y="2593975"/>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err="1">
                <a:solidFill>
                  <a:schemeClr val="tx1"/>
                </a:solidFill>
                <a:latin typeface="+mn-lt"/>
                <a:ea typeface="Calibri" panose="020F0502020204030204" charset="0"/>
                <a:cs typeface="Calibri" panose="020F0502020204030204" charset="0"/>
                <a:sym typeface="Calibri" panose="020F0502020204030204" charset="0"/>
              </a:rPr>
              <a:t>Denorm</a:t>
            </a:r>
            <a:endParaRPr lang="en-US" sz="1800" dirty="0">
              <a:solidFill>
                <a:schemeClr val="tx1"/>
              </a:solidFill>
              <a:latin typeface="+mn-lt"/>
              <a:ea typeface="Calibri" panose="020F0502020204030204" charset="0"/>
              <a:cs typeface="Calibri" panose="020F0502020204030204" charset="0"/>
              <a:sym typeface="Calibri" panose="020F0502020204030204" charset="0"/>
            </a:endParaRPr>
          </a:p>
        </p:txBody>
      </p:sp>
      <p:sp>
        <p:nvSpPr>
          <p:cNvPr id="25621" name="Line 21"/>
          <p:cNvSpPr>
            <a:spLocks noChangeShapeType="1"/>
          </p:cNvSpPr>
          <p:nvPr/>
        </p:nvSpPr>
        <p:spPr bwMode="auto">
          <a:xfrm>
            <a:off x="3048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2" name="Rectangle 22"/>
          <p:cNvSpPr/>
          <p:nvPr/>
        </p:nvSpPr>
        <p:spPr bwMode="auto">
          <a:xfrm>
            <a:off x="140335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solidFill>
                  <a:schemeClr val="tx1"/>
                </a:solidFill>
                <a:latin typeface="+mn-lt"/>
                <a:ea typeface="Calibri" panose="020F0502020204030204" charset="0"/>
                <a:cs typeface="Calibri" panose="020F0502020204030204" charset="0"/>
                <a:sym typeface="Calibri" panose="020F0502020204030204" charset="0"/>
              </a:rPr>
              <a:t>Normalized</a:t>
            </a:r>
            <a:endParaRPr lang="en-US" sz="1800" dirty="0">
              <a:solidFill>
                <a:schemeClr val="tx1"/>
              </a:solidFill>
              <a:latin typeface="+mn-lt"/>
              <a:ea typeface="Calibri" panose="020F0502020204030204" charset="0"/>
              <a:cs typeface="Calibri" panose="020F0502020204030204" charset="0"/>
              <a:sym typeface="Calibri" panose="020F0502020204030204" charset="0"/>
            </a:endParaRPr>
          </a:p>
        </p:txBody>
      </p:sp>
      <p:sp>
        <p:nvSpPr>
          <p:cNvPr id="25623" name="Line 23"/>
          <p:cNvSpPr>
            <a:spLocks noChangeShapeType="1"/>
          </p:cNvSpPr>
          <p:nvPr/>
        </p:nvSpPr>
        <p:spPr bwMode="auto">
          <a:xfrm>
            <a:off x="47244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24" name="Line 24"/>
          <p:cNvSpPr>
            <a:spLocks noChangeShapeType="1"/>
          </p:cNvSpPr>
          <p:nvPr/>
        </p:nvSpPr>
        <p:spPr bwMode="auto">
          <a:xfrm>
            <a:off x="4495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5" name="Line 25"/>
          <p:cNvSpPr>
            <a:spLocks noChangeShapeType="1"/>
          </p:cNvSpPr>
          <p:nvPr/>
        </p:nvSpPr>
        <p:spPr bwMode="auto">
          <a:xfrm>
            <a:off x="7924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6" name="Line 26"/>
          <p:cNvSpPr>
            <a:spLocks noChangeShapeType="1"/>
          </p:cNvSpPr>
          <p:nvPr/>
        </p:nvSpPr>
        <p:spPr bwMode="auto">
          <a:xfrm>
            <a:off x="1143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7" name="Line 27"/>
          <p:cNvSpPr>
            <a:spLocks noChangeShapeType="1"/>
          </p:cNvSpPr>
          <p:nvPr/>
        </p:nvSpPr>
        <p:spPr bwMode="auto">
          <a:xfrm rot="10800000" flipH="1">
            <a:off x="4191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8" name="Line 28"/>
          <p:cNvSpPr>
            <a:spLocks noChangeShapeType="1"/>
          </p:cNvSpPr>
          <p:nvPr/>
        </p:nvSpPr>
        <p:spPr bwMode="auto">
          <a:xfrm rot="10800000">
            <a:off x="4572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9" name="Rectangle 29"/>
          <p:cNvSpPr/>
          <p:nvPr/>
        </p:nvSpPr>
        <p:spPr bwMode="auto">
          <a:xfrm>
            <a:off x="4572000" y="3408363"/>
            <a:ext cx="33983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panose="020F0502020204030204" charset="0"/>
                <a:cs typeface="Calibri" panose="020F0502020204030204" charset="0"/>
                <a:sym typeface="Calibri" panose="020F0502020204030204" charset="0"/>
              </a:rPr>
              <a:t>+0</a:t>
            </a:r>
            <a:endParaRPr lang="en-US" sz="1800">
              <a:solidFill>
                <a:schemeClr val="tx1"/>
              </a:solidFill>
              <a:latin typeface="+mn-lt"/>
              <a:ea typeface="Calibri" panose="020F0502020204030204" charset="0"/>
              <a:cs typeface="Calibri" panose="020F0502020204030204" charset="0"/>
              <a:sym typeface="Calibri" panose="020F0502020204030204" charset="0"/>
            </a:endParaRPr>
          </a:p>
        </p:txBody>
      </p:sp>
      <p:sp>
        <p:nvSpPr>
          <p:cNvPr id="25630" name="Rectangle 30"/>
          <p:cNvSpPr/>
          <p:nvPr/>
        </p:nvSpPr>
        <p:spPr bwMode="auto">
          <a:xfrm>
            <a:off x="320675" y="32559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panose="020F0502020204030204" charset="0"/>
                <a:cs typeface="Calibri" panose="020F0502020204030204" charset="0"/>
                <a:sym typeface="Calibri" panose="020F0502020204030204" charset="0"/>
              </a:rPr>
              <a:t>NaN</a:t>
            </a:r>
            <a:endParaRPr lang="en-US" sz="1800">
              <a:solidFill>
                <a:schemeClr val="tx1"/>
              </a:solidFill>
              <a:latin typeface="+mn-lt"/>
              <a:ea typeface="Calibri" panose="020F0502020204030204" charset="0"/>
              <a:cs typeface="Calibri" panose="020F0502020204030204" charset="0"/>
              <a:sym typeface="Calibri" panose="020F0502020204030204" charset="0"/>
            </a:endParaRPr>
          </a:p>
        </p:txBody>
      </p:sp>
      <p:sp>
        <p:nvSpPr>
          <p:cNvPr id="25631" name="Rectangle 31"/>
          <p:cNvSpPr/>
          <p:nvPr/>
        </p:nvSpPr>
        <p:spPr bwMode="auto">
          <a:xfrm>
            <a:off x="8161338" y="31797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panose="020F0502020204030204" charset="0"/>
                <a:cs typeface="Calibri" panose="020F0502020204030204" charset="0"/>
                <a:sym typeface="Calibri" panose="020F0502020204030204" charset="0"/>
              </a:rPr>
              <a:t>NaN</a:t>
            </a:r>
            <a:endParaRPr lang="en-US" sz="1800">
              <a:solidFill>
                <a:schemeClr val="tx1"/>
              </a:solidFill>
              <a:latin typeface="+mn-lt"/>
              <a:ea typeface="Calibri" panose="020F0502020204030204" charset="0"/>
              <a:cs typeface="Calibri" panose="020F0502020204030204" charset="0"/>
              <a:sym typeface="Calibri" panose="020F050202020403020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0" y="56388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579" name="Rectangle 3"/>
          <p:cNvSpPr>
            <a:spLocks noGrp="1" noChangeArrowheads="1"/>
          </p:cNvSpPr>
          <p:nvPr>
            <p:ph type="title"/>
          </p:nvPr>
        </p:nvSpPr>
        <p:spPr/>
        <p:txBody>
          <a:bodyPr/>
          <a:lstStyle/>
          <a:p>
            <a:pPr marL="119380" indent="-119380"/>
            <a:r>
              <a:rPr lang="en-US" dirty="0"/>
              <a:t>C float Decoding Example</a:t>
            </a:r>
            <a:endParaRPr lang="en-US" dirty="0"/>
          </a:p>
        </p:txBody>
      </p:sp>
      <p:sp>
        <p:nvSpPr>
          <p:cNvPr id="3" name="TextBox 2"/>
          <p:cNvSpPr txBox="1"/>
          <p:nvPr/>
        </p:nvSpPr>
        <p:spPr>
          <a:xfrm>
            <a:off x="533400" y="12243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charset="0"/>
                <a:cs typeface="Courier New" panose="02070309020205020404" charset="0"/>
              </a:rPr>
              <a:t>0xC0A00000</a:t>
            </a:r>
            <a:endParaRPr lang="en-US" sz="2400" b="1" dirty="0">
              <a:latin typeface="+mj-lt"/>
            </a:endParaRPr>
          </a:p>
        </p:txBody>
      </p:sp>
      <p:sp>
        <p:nvSpPr>
          <p:cNvPr id="6" name="TextBox 5"/>
          <p:cNvSpPr txBox="1"/>
          <p:nvPr/>
        </p:nvSpPr>
        <p:spPr>
          <a:xfrm>
            <a:off x="533400" y="1828800"/>
            <a:ext cx="8382000" cy="461665"/>
          </a:xfrm>
          <a:prstGeom prst="rect">
            <a:avLst/>
          </a:prstGeom>
          <a:noFill/>
        </p:spPr>
        <p:txBody>
          <a:bodyPr wrap="square" rtlCol="0">
            <a:spAutoFit/>
          </a:bodyPr>
          <a:lstStyle/>
          <a:p>
            <a:pPr algn="l"/>
            <a:r>
              <a:rPr lang="en-US" sz="2400" dirty="0">
                <a:latin typeface="+mj-lt"/>
              </a:rPr>
              <a:t>binary:</a:t>
            </a:r>
            <a:endParaRPr lang="en-US" sz="2400" b="1" dirty="0">
              <a:latin typeface="+mj-lt"/>
            </a:endParaRPr>
          </a:p>
        </p:txBody>
      </p:sp>
      <p:graphicFrame>
        <p:nvGraphicFramePr>
          <p:cNvPr id="8" name="Group 5"/>
          <p:cNvGraphicFramePr>
            <a:graphicFrameLocks noGrp="1"/>
          </p:cNvGraphicFramePr>
          <p:nvPr/>
        </p:nvGraphicFramePr>
        <p:xfrm>
          <a:off x="1447800" y="2438400"/>
          <a:ext cx="6781800" cy="1016000"/>
        </p:xfrm>
        <a:graphic>
          <a:graphicData uri="http://schemas.openxmlformats.org/drawingml/2006/table">
            <a:tbl>
              <a:tblPr/>
              <a:tblGrid>
                <a:gridCol w="346010"/>
                <a:gridCol w="1660849"/>
                <a:gridCol w="4774941"/>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8-bits</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23-bits</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9" name="TextBox 8"/>
          <p:cNvSpPr txBox="1"/>
          <p:nvPr/>
        </p:nvSpPr>
        <p:spPr>
          <a:xfrm>
            <a:off x="533400" y="3505200"/>
            <a:ext cx="6705600" cy="46166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a:t>
            </a:r>
            <a:r>
              <a:rPr lang="en-US" sz="2400" dirty="0">
                <a:solidFill>
                  <a:schemeClr val="bg1"/>
                </a:solidFill>
                <a:latin typeface="+mj-lt"/>
              </a:rPr>
              <a:t>129</a:t>
            </a:r>
            <a:endParaRPr lang="en-US" sz="2400" b="1" dirty="0">
              <a:latin typeface="Calibri" panose="020F0502020204030204" charset="0"/>
            </a:endParaRPr>
          </a:p>
        </p:txBody>
      </p:sp>
      <p:sp>
        <p:nvSpPr>
          <p:cNvPr id="10" name="TextBox 9"/>
          <p:cNvSpPr txBox="1"/>
          <p:nvPr/>
        </p:nvSpPr>
        <p:spPr>
          <a:xfrm>
            <a:off x="533400" y="4038600"/>
            <a:ext cx="6705600" cy="461665"/>
          </a:xfrm>
          <a:prstGeom prst="rect">
            <a:avLst/>
          </a:prstGeom>
          <a:noFill/>
        </p:spPr>
        <p:txBody>
          <a:bodyPr wrap="square" rtlCol="0">
            <a:spAutoFit/>
          </a:bodyPr>
          <a:lstStyle/>
          <a:p>
            <a:pPr algn="l"/>
            <a:r>
              <a:rPr lang="en-US" sz="2400" dirty="0">
                <a:solidFill>
                  <a:srgbClr val="C00000"/>
                </a:solidFill>
                <a:latin typeface="+mj-lt"/>
              </a:rPr>
              <a:t>S = </a:t>
            </a:r>
            <a:r>
              <a:rPr lang="en-US" sz="2400" dirty="0">
                <a:solidFill>
                  <a:schemeClr val="bg1"/>
                </a:solidFill>
                <a:latin typeface="+mj-lt"/>
              </a:rPr>
              <a:t>1 -&gt; negative number</a:t>
            </a:r>
            <a:endParaRPr lang="en-US" sz="2400" b="1" dirty="0">
              <a:solidFill>
                <a:schemeClr val="bg1"/>
              </a:solidFill>
              <a:latin typeface="Calibri" panose="020F0502020204030204" charset="0"/>
            </a:endParaRPr>
          </a:p>
        </p:txBody>
      </p:sp>
      <p:sp>
        <p:nvSpPr>
          <p:cNvPr id="11" name="TextBox 10"/>
          <p:cNvSpPr txBox="1"/>
          <p:nvPr/>
        </p:nvSpPr>
        <p:spPr>
          <a:xfrm>
            <a:off x="533400" y="45720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chemeClr val="bg1"/>
                </a:solidFill>
                <a:latin typeface="Courier New" panose="02070309020205020404" charset="0"/>
                <a:cs typeface="Courier New" panose="02070309020205020404" charset="0"/>
              </a:rPr>
              <a:t>1.010 0000 0000 0000 0000 0000 </a:t>
            </a:r>
            <a:endParaRPr lang="en-US" sz="2400" dirty="0">
              <a:solidFill>
                <a:schemeClr val="bg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533400" y="50336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 </a:t>
            </a:r>
            <a:r>
              <a:rPr lang="en-US" sz="2400" b="1" dirty="0">
                <a:solidFill>
                  <a:schemeClr val="bg1"/>
                </a:solidFill>
                <a:latin typeface="Courier New" panose="02070309020205020404" charset="0"/>
                <a:cs typeface="Courier New" panose="02070309020205020404" charset="0"/>
              </a:rPr>
              <a:t>1 + 1/4 </a:t>
            </a:r>
            <a:r>
              <a:rPr lang="en-US" sz="2400" dirty="0">
                <a:solidFill>
                  <a:schemeClr val="bg1"/>
                </a:solidFill>
                <a:latin typeface="Calibri Bold"/>
              </a:rPr>
              <a:t>=</a:t>
            </a:r>
            <a:r>
              <a:rPr lang="en-US" sz="2400" b="1" dirty="0">
                <a:solidFill>
                  <a:schemeClr val="bg1"/>
                </a:solidFill>
                <a:latin typeface="Courier New" panose="02070309020205020404" charset="0"/>
                <a:cs typeface="Courier New" panose="02070309020205020404" charset="0"/>
              </a:rPr>
              <a:t> 1.25</a:t>
            </a:r>
            <a:endParaRPr lang="en-US" sz="2400" dirty="0">
              <a:solidFill>
                <a:schemeClr val="bg1"/>
              </a:solidFill>
              <a:latin typeface="Calibri" panose="020F0502020204030204"/>
              <a:ea typeface="Monaco" charset="0"/>
              <a:cs typeface="Calibri" panose="020F0502020204030204"/>
              <a:sym typeface="Monaco" charset="0"/>
            </a:endParaRPr>
          </a:p>
        </p:txBody>
      </p:sp>
      <p:sp>
        <p:nvSpPr>
          <p:cNvPr id="13" name="Rectangle 12"/>
          <p:cNvSpPr/>
          <p:nvPr/>
        </p:nvSpPr>
        <p:spPr>
          <a:xfrm>
            <a:off x="6853416" y="540603"/>
            <a:ext cx="2141933"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baseline="32000" dirty="0">
              <a:latin typeface="Calibri Bold Italic" charset="0"/>
              <a:ea typeface="Calibri Bold Italic" charset="0"/>
              <a:cs typeface="Calibri Bold Italic" charset="0"/>
              <a:sym typeface="Calibri Bold Italic" charset="0"/>
            </a:endParaRP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err="1">
                <a:latin typeface="Courier New Bold" panose="02070609020205020404" pitchFamily="49" charset="0"/>
                <a:cs typeface="Courier New Bold" panose="02070609020205020404" pitchFamily="49" charset="0"/>
                <a:sym typeface="Calibri Bold Italic" charset="0"/>
              </a:rPr>
              <a:t>e</a:t>
            </a:r>
            <a:r>
              <a:rPr lang="en-US" sz="2400" dirty="0" err="1">
                <a:latin typeface="Courier New Bold" panose="02070609020205020404" pitchFamily="49" charset="0"/>
                <a:ea typeface="Calibri Bold Italic" charset="0"/>
                <a:cs typeface="Courier New Bold" panose="02070609020205020404" pitchFamily="49" charset="0"/>
                <a:sym typeface="Calibri Bold Italic" charset="0"/>
              </a:rPr>
              <a:t>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
        <p:nvSpPr>
          <p:cNvPr id="14" name="TextBox 13"/>
          <p:cNvSpPr txBox="1"/>
          <p:nvPr/>
        </p:nvSpPr>
        <p:spPr>
          <a:xfrm>
            <a:off x="533400" y="56388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charset="0"/>
              </a:rPr>
              <a:t>v =</a:t>
            </a:r>
            <a:r>
              <a:rPr lang="en-US" sz="2400" b="1" dirty="0">
                <a:latin typeface="Calibri" panose="020F0502020204030204" charset="0"/>
              </a:rPr>
              <a:t> (–1)</a:t>
            </a:r>
            <a:r>
              <a:rPr lang="en-US" sz="2400" b="1" baseline="32000" dirty="0">
                <a:latin typeface="Calibri" panose="020F0502020204030204" charset="0"/>
              </a:rPr>
              <a:t>s</a:t>
            </a:r>
            <a:r>
              <a:rPr lang="en-US" sz="2400" b="1" dirty="0">
                <a:latin typeface="Calibri" panose="020F0502020204030204" charset="0"/>
              </a:rPr>
              <a:t> </a:t>
            </a:r>
            <a:r>
              <a:rPr lang="en-US" sz="2400" b="1" dirty="0">
                <a:latin typeface="Calibri" panose="020F0502020204030204" charset="0"/>
                <a:ea typeface="Calibri Bold Italic" charset="0"/>
                <a:cs typeface="Calibri Bold Italic" charset="0"/>
                <a:sym typeface="Calibri Bold Italic" charset="0"/>
              </a:rPr>
              <a:t>M</a:t>
            </a:r>
            <a:r>
              <a:rPr lang="en-US" sz="2400" b="1" dirty="0">
                <a:latin typeface="Calibri" panose="020F0502020204030204" charset="0"/>
              </a:rPr>
              <a:t> 2</a:t>
            </a:r>
            <a:r>
              <a:rPr lang="en-US" sz="2400" b="1" baseline="32000" dirty="0">
                <a:latin typeface="Calibri" panose="020F0502020204030204" charset="0"/>
                <a:ea typeface="Calibri Bold Italic" charset="0"/>
                <a:cs typeface="Calibri Bold Italic" charset="0"/>
                <a:sym typeface="Calibri Bold Italic" charset="0"/>
              </a:rPr>
              <a:t>E  </a:t>
            </a:r>
            <a:r>
              <a:rPr lang="en-US" sz="2400" b="1" dirty="0">
                <a:latin typeface="Calibri" panose="020F0502020204030204" charset="0"/>
              </a:rPr>
              <a:t>=</a:t>
            </a:r>
            <a:endParaRPr lang="en-US" sz="2400" b="1" i="1" baseline="32000" dirty="0">
              <a:solidFill>
                <a:schemeClr val="bg1"/>
              </a:solidFill>
              <a:latin typeface="Calibri" panose="020F0502020204030204" charset="0"/>
              <a:ea typeface="Calibri Bold Italic" charset="0"/>
              <a:cs typeface="Calibri Bold Italic" charset="0"/>
              <a:sym typeface="Calibri Bold Italic" charset="0"/>
            </a:endParaRPr>
          </a:p>
        </p:txBody>
      </p:sp>
      <p:sp>
        <p:nvSpPr>
          <p:cNvPr id="15" name="Rectangle 14"/>
          <p:cNvSpPr/>
          <p:nvPr/>
        </p:nvSpPr>
        <p:spPr>
          <a:xfrm>
            <a:off x="6858000" y="1428690"/>
            <a:ext cx="2209800" cy="400110"/>
          </a:xfrm>
          <a:prstGeom prst="rect">
            <a:avLst/>
          </a:prstGeom>
        </p:spPr>
        <p:txBody>
          <a:bodyPr wrap="square">
            <a:spAutoFit/>
          </a:bodyPr>
          <a:lstStyle/>
          <a:p>
            <a:pPr marL="1905" lvl="1" algn="l">
              <a:spcBef>
                <a:spcPts val="500"/>
              </a:spcBef>
              <a:buClr>
                <a:srgbClr val="990000"/>
              </a:buClr>
              <a:buSzPct val="110000"/>
            </a:pPr>
            <a:r>
              <a:rPr lang="en-US" sz="2000" kern="0" dirty="0">
                <a:latin typeface="Calibri Italic" charset="0"/>
                <a:ea typeface="Calibri Italic" charset="0"/>
                <a:cs typeface="Calibri Italic" charset="0"/>
                <a:sym typeface="Calibri Italic" charset="0"/>
              </a:rPr>
              <a:t>Bias</a:t>
            </a:r>
            <a:r>
              <a:rPr lang="en-US" sz="2000" kern="0" dirty="0">
                <a:latin typeface="Calibri" panose="020F0502020204030204" charset="0"/>
                <a:sym typeface="Calibri" panose="020F0502020204030204" charset="0"/>
              </a:rPr>
              <a:t> = 2</a:t>
            </a:r>
            <a:r>
              <a:rPr lang="en-US" sz="2000" kern="0" baseline="32000" dirty="0">
                <a:latin typeface="Calibri" panose="020F0502020204030204" charset="0"/>
                <a:sym typeface="Calibri" panose="020F0502020204030204" charset="0"/>
              </a:rPr>
              <a:t>k-1</a:t>
            </a:r>
            <a:r>
              <a:rPr lang="en-US" sz="2000" kern="0" dirty="0">
                <a:latin typeface="Calibri" panose="020F0502020204030204" charset="0"/>
                <a:sym typeface="Calibri" panose="020F0502020204030204" charset="0"/>
              </a:rPr>
              <a:t> – 1 = 127</a:t>
            </a:r>
            <a:endParaRPr lang="en-US" sz="2000" kern="0" dirty="0">
              <a:latin typeface="Calibri" panose="020F0502020204030204" charset="0"/>
              <a:sym typeface="Calibri" panose="020F0502020204030204" charset="0"/>
            </a:endParaRPr>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13543" y="2928316"/>
            <a:ext cx="1577222" cy="374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bwMode="auto">
          <a:xfrm>
            <a:off x="16002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0" name="Straight Connector 169"/>
          <p:cNvCxnSpPr/>
          <p:nvPr/>
        </p:nvCxnSpPr>
        <p:spPr bwMode="auto">
          <a:xfrm>
            <a:off x="25146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1" name="Straight Connector 170"/>
          <p:cNvCxnSpPr/>
          <p:nvPr/>
        </p:nvCxnSpPr>
        <p:spPr bwMode="auto">
          <a:xfrm>
            <a:off x="34290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2" name="Straight Connector 171"/>
          <p:cNvCxnSpPr/>
          <p:nvPr/>
        </p:nvCxnSpPr>
        <p:spPr bwMode="auto">
          <a:xfrm>
            <a:off x="4357224"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52578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61722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7070643"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7995268"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p:bldP spid="11" grpId="0"/>
      <p:bldP spid="13" grpId="0" animBg="1"/>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0" y="56388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579" name="Rectangle 3"/>
          <p:cNvSpPr>
            <a:spLocks noGrp="1" noChangeArrowheads="1"/>
          </p:cNvSpPr>
          <p:nvPr>
            <p:ph type="title"/>
          </p:nvPr>
        </p:nvSpPr>
        <p:spPr/>
        <p:txBody>
          <a:bodyPr/>
          <a:lstStyle/>
          <a:p>
            <a:pPr marL="119380" indent="-119380"/>
            <a:r>
              <a:rPr lang="en-US" dirty="0"/>
              <a:t>C float Decoding Example</a:t>
            </a:r>
            <a:endParaRPr lang="en-US" dirty="0"/>
          </a:p>
        </p:txBody>
      </p:sp>
      <p:sp>
        <p:nvSpPr>
          <p:cNvPr id="9" name="TextBox 8"/>
          <p:cNvSpPr txBox="1"/>
          <p:nvPr/>
        </p:nvSpPr>
        <p:spPr>
          <a:xfrm>
            <a:off x="533400" y="3505200"/>
            <a:ext cx="6705600" cy="46166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a:t>
            </a:r>
            <a:r>
              <a:rPr lang="en-US" sz="2400" dirty="0">
                <a:solidFill>
                  <a:schemeClr val="bg1"/>
                </a:solidFill>
                <a:latin typeface="+mj-lt"/>
              </a:rPr>
              <a:t>129</a:t>
            </a:r>
            <a:endParaRPr lang="en-US" sz="2400" b="1" dirty="0">
              <a:latin typeface="Calibri" panose="020F0502020204030204" charset="0"/>
            </a:endParaRPr>
          </a:p>
        </p:txBody>
      </p:sp>
      <p:sp>
        <p:nvSpPr>
          <p:cNvPr id="10" name="TextBox 9"/>
          <p:cNvSpPr txBox="1"/>
          <p:nvPr/>
        </p:nvSpPr>
        <p:spPr>
          <a:xfrm>
            <a:off x="533400" y="4038600"/>
            <a:ext cx="6705600" cy="461665"/>
          </a:xfrm>
          <a:prstGeom prst="rect">
            <a:avLst/>
          </a:prstGeom>
          <a:noFill/>
        </p:spPr>
        <p:txBody>
          <a:bodyPr wrap="square" rtlCol="0">
            <a:spAutoFit/>
          </a:bodyPr>
          <a:lstStyle/>
          <a:p>
            <a:pPr algn="l"/>
            <a:r>
              <a:rPr lang="en-US" sz="2400" dirty="0">
                <a:solidFill>
                  <a:srgbClr val="C00000"/>
                </a:solidFill>
                <a:latin typeface="+mj-lt"/>
              </a:rPr>
              <a:t>S = </a:t>
            </a:r>
            <a:r>
              <a:rPr lang="en-US" sz="2400" dirty="0">
                <a:solidFill>
                  <a:schemeClr val="bg1"/>
                </a:solidFill>
                <a:latin typeface="+mj-lt"/>
              </a:rPr>
              <a:t>1 -&gt; negative number</a:t>
            </a:r>
            <a:endParaRPr lang="en-US" sz="2400" b="1" dirty="0">
              <a:solidFill>
                <a:schemeClr val="bg1"/>
              </a:solidFill>
              <a:latin typeface="Calibri" panose="020F0502020204030204" charset="0"/>
            </a:endParaRPr>
          </a:p>
        </p:txBody>
      </p:sp>
      <p:sp>
        <p:nvSpPr>
          <p:cNvPr id="11" name="TextBox 10"/>
          <p:cNvSpPr txBox="1"/>
          <p:nvPr/>
        </p:nvSpPr>
        <p:spPr>
          <a:xfrm>
            <a:off x="533400" y="45720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a:t>
            </a:r>
            <a:r>
              <a:rPr lang="en-US" sz="2400" b="1" dirty="0">
                <a:solidFill>
                  <a:schemeClr val="bg1"/>
                </a:solidFill>
                <a:latin typeface="Courier New" panose="02070309020205020404" charset="0"/>
                <a:cs typeface="Courier New" panose="02070309020205020404" charset="0"/>
              </a:rPr>
              <a:t>010 0000 0000 0000 0000 0000 </a:t>
            </a:r>
            <a:endParaRPr lang="en-US" sz="2400" dirty="0">
              <a:solidFill>
                <a:schemeClr val="bg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533400" y="50336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 </a:t>
            </a:r>
            <a:r>
              <a:rPr lang="en-US" sz="2400" b="1" dirty="0">
                <a:solidFill>
                  <a:schemeClr val="bg1"/>
                </a:solidFill>
                <a:latin typeface="Courier New" panose="02070309020205020404" charset="0"/>
                <a:cs typeface="Courier New" panose="02070309020205020404" charset="0"/>
              </a:rPr>
              <a:t>1 + 1/4 </a:t>
            </a:r>
            <a:r>
              <a:rPr lang="en-US" sz="2400" dirty="0">
                <a:solidFill>
                  <a:schemeClr val="bg1"/>
                </a:solidFill>
                <a:latin typeface="Calibri Bold"/>
              </a:rPr>
              <a:t>=</a:t>
            </a:r>
            <a:r>
              <a:rPr lang="en-US" sz="2400" b="1" dirty="0">
                <a:solidFill>
                  <a:schemeClr val="bg1"/>
                </a:solidFill>
                <a:latin typeface="Courier New" panose="02070309020205020404" charset="0"/>
                <a:cs typeface="Courier New" panose="02070309020205020404" charset="0"/>
              </a:rPr>
              <a:t> 1.25</a:t>
            </a:r>
            <a:endParaRPr lang="en-US" sz="2400" dirty="0">
              <a:solidFill>
                <a:schemeClr val="bg1"/>
              </a:solidFill>
              <a:latin typeface="Calibri" panose="020F0502020204030204"/>
              <a:ea typeface="Monaco" charset="0"/>
              <a:cs typeface="Calibri" panose="020F0502020204030204"/>
              <a:sym typeface="Monaco" charset="0"/>
            </a:endParaRPr>
          </a:p>
        </p:txBody>
      </p:sp>
      <p:sp>
        <p:nvSpPr>
          <p:cNvPr id="13" name="Rectangle 12"/>
          <p:cNvSpPr/>
          <p:nvPr/>
        </p:nvSpPr>
        <p:spPr>
          <a:xfrm>
            <a:off x="6853416" y="540603"/>
            <a:ext cx="2141933"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baseline="32000" dirty="0">
              <a:latin typeface="Calibri Bold Italic" charset="0"/>
              <a:ea typeface="Calibri Bold Italic" charset="0"/>
              <a:cs typeface="Calibri Bold Italic" charset="0"/>
              <a:sym typeface="Calibri Bold Italic" charset="0"/>
            </a:endParaRP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err="1">
                <a:latin typeface="Courier New Bold" panose="02070609020205020404" pitchFamily="49" charset="0"/>
                <a:cs typeface="Courier New Bold" panose="02070609020205020404" pitchFamily="49" charset="0"/>
                <a:sym typeface="Calibri Bold Italic" charset="0"/>
              </a:rPr>
              <a:t>e</a:t>
            </a:r>
            <a:r>
              <a:rPr lang="en-US" sz="2400" dirty="0" err="1">
                <a:latin typeface="Courier New Bold" panose="02070609020205020404" pitchFamily="49" charset="0"/>
                <a:ea typeface="Calibri Bold Italic" charset="0"/>
                <a:cs typeface="Courier New Bold" panose="02070609020205020404" pitchFamily="49" charset="0"/>
                <a:sym typeface="Calibri Bold Italic" charset="0"/>
              </a:rPr>
              <a:t>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
        <p:nvSpPr>
          <p:cNvPr id="14" name="TextBox 13"/>
          <p:cNvSpPr txBox="1"/>
          <p:nvPr/>
        </p:nvSpPr>
        <p:spPr>
          <a:xfrm>
            <a:off x="533400" y="56388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charset="0"/>
              </a:rPr>
              <a:t>v =</a:t>
            </a:r>
            <a:r>
              <a:rPr lang="en-US" sz="2400" b="1" dirty="0">
                <a:latin typeface="Calibri" panose="020F0502020204030204" charset="0"/>
              </a:rPr>
              <a:t> (–1)</a:t>
            </a:r>
            <a:r>
              <a:rPr lang="en-US" sz="2400" b="1" baseline="32000" dirty="0">
                <a:latin typeface="Calibri" panose="020F0502020204030204" charset="0"/>
              </a:rPr>
              <a:t>s</a:t>
            </a:r>
            <a:r>
              <a:rPr lang="en-US" sz="2400" b="1" dirty="0">
                <a:latin typeface="Calibri" panose="020F0502020204030204" charset="0"/>
              </a:rPr>
              <a:t> </a:t>
            </a:r>
            <a:r>
              <a:rPr lang="en-US" sz="2400" b="1" dirty="0">
                <a:latin typeface="Calibri" panose="020F0502020204030204" charset="0"/>
                <a:ea typeface="Calibri Bold Italic" charset="0"/>
                <a:cs typeface="Calibri Bold Italic" charset="0"/>
                <a:sym typeface="Calibri Bold Italic" charset="0"/>
              </a:rPr>
              <a:t>M</a:t>
            </a:r>
            <a:r>
              <a:rPr lang="en-US" sz="2400" b="1" dirty="0">
                <a:latin typeface="Calibri" panose="020F0502020204030204" charset="0"/>
              </a:rPr>
              <a:t> 2</a:t>
            </a:r>
            <a:r>
              <a:rPr lang="en-US" sz="2400" b="1" baseline="32000" dirty="0">
                <a:latin typeface="Calibri" panose="020F0502020204030204" charset="0"/>
                <a:ea typeface="Calibri Bold Italic" charset="0"/>
                <a:cs typeface="Calibri Bold Italic" charset="0"/>
                <a:sym typeface="Calibri Bold Italic" charset="0"/>
              </a:rPr>
              <a:t>E  </a:t>
            </a:r>
            <a:r>
              <a:rPr lang="en-US" sz="2400" b="1" dirty="0">
                <a:latin typeface="Calibri" panose="020F0502020204030204" charset="0"/>
              </a:rPr>
              <a:t>=</a:t>
            </a:r>
            <a:endParaRPr lang="en-US" sz="2400" b="1" i="1" baseline="32000" dirty="0">
              <a:solidFill>
                <a:schemeClr val="bg1"/>
              </a:solidFill>
              <a:latin typeface="Calibri" panose="020F0502020204030204" charset="0"/>
              <a:ea typeface="Calibri Bold Italic" charset="0"/>
              <a:cs typeface="Calibri Bold Italic" charset="0"/>
              <a:sym typeface="Calibri Bold Italic" charset="0"/>
            </a:endParaRPr>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13543" y="2928316"/>
            <a:ext cx="1577222" cy="374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533400" y="12243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charset="0"/>
                <a:cs typeface="Courier New" panose="02070309020205020404" charset="0"/>
              </a:rPr>
              <a:t>0xC0A00000</a:t>
            </a:r>
            <a:endParaRPr lang="en-US" sz="2400" b="1" dirty="0">
              <a:latin typeface="+mj-lt"/>
            </a:endParaRPr>
          </a:p>
        </p:txBody>
      </p:sp>
      <p:sp>
        <p:nvSpPr>
          <p:cNvPr id="24" name="TextBox 23"/>
          <p:cNvSpPr txBox="1"/>
          <p:nvPr/>
        </p:nvSpPr>
        <p:spPr>
          <a:xfrm>
            <a:off x="533400" y="1828800"/>
            <a:ext cx="8382000" cy="461665"/>
          </a:xfrm>
          <a:prstGeom prst="rect">
            <a:avLst/>
          </a:prstGeom>
          <a:noFill/>
        </p:spPr>
        <p:txBody>
          <a:bodyPr wrap="square" rtlCol="0">
            <a:spAutoFit/>
          </a:bodyPr>
          <a:lstStyle/>
          <a:p>
            <a:pPr algn="l"/>
            <a:r>
              <a:rPr lang="en-US" sz="2400" dirty="0">
                <a:latin typeface="+mj-lt"/>
              </a:rPr>
              <a:t>binary: </a:t>
            </a:r>
            <a:r>
              <a:rPr lang="en-US" sz="2400" b="1" dirty="0">
                <a:solidFill>
                  <a:srgbClr val="CC9900"/>
                </a:solidFill>
                <a:latin typeface="Courier New" panose="02070309020205020404" charset="0"/>
                <a:cs typeface="Courier New" panose="02070309020205020404" charset="0"/>
              </a:rPr>
              <a:t>1</a:t>
            </a:r>
            <a:r>
              <a:rPr lang="en-US" sz="2400" b="1" dirty="0">
                <a:solidFill>
                  <a:srgbClr val="C00000"/>
                </a:solidFill>
                <a:latin typeface="Courier New" panose="02070309020205020404" charset="0"/>
                <a:cs typeface="Courier New" panose="02070309020205020404" charset="0"/>
              </a:rPr>
              <a:t>100 0000 1</a:t>
            </a:r>
            <a:r>
              <a:rPr lang="en-US" sz="2400" b="1" dirty="0">
                <a:solidFill>
                  <a:schemeClr val="accent6">
                    <a:lumMod val="60000"/>
                    <a:lumOff val="40000"/>
                  </a:schemeClr>
                </a:solidFill>
                <a:latin typeface="Courier New" panose="02070309020205020404" charset="0"/>
                <a:cs typeface="Courier New" panose="02070309020205020404" charset="0"/>
              </a:rPr>
              <a:t>010 0000 0000 0000 0000 0000</a:t>
            </a:r>
            <a:r>
              <a:rPr lang="en-US" sz="2400" b="1" dirty="0">
                <a:latin typeface="Courier New" panose="02070309020205020404" charset="0"/>
                <a:cs typeface="Courier New" panose="02070309020205020404" charset="0"/>
              </a:rPr>
              <a:t> </a:t>
            </a:r>
            <a:endParaRPr lang="en-US" sz="2400" b="1" dirty="0">
              <a:latin typeface="+mj-lt"/>
            </a:endParaRPr>
          </a:p>
        </p:txBody>
      </p:sp>
      <p:graphicFrame>
        <p:nvGraphicFramePr>
          <p:cNvPr id="25" name="Group 5"/>
          <p:cNvGraphicFramePr>
            <a:graphicFrameLocks noGrp="1"/>
          </p:cNvGraphicFramePr>
          <p:nvPr/>
        </p:nvGraphicFramePr>
        <p:xfrm>
          <a:off x="1447800" y="2438400"/>
          <a:ext cx="6781800" cy="1016000"/>
        </p:xfrm>
        <a:graphic>
          <a:graphicData uri="http://schemas.openxmlformats.org/drawingml/2006/table">
            <a:tbl>
              <a:tblPr/>
              <a:tblGrid>
                <a:gridCol w="346010"/>
                <a:gridCol w="1660849"/>
                <a:gridCol w="4774941"/>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rPr>
                        <a:t>1</a:t>
                      </a:r>
                      <a:endPar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1000 0001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010 0000 0000 0000 0000 0000 </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8-bits</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23-bits</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cxnSp>
        <p:nvCxnSpPr>
          <p:cNvPr id="26" name="Straight Connector 25"/>
          <p:cNvCxnSpPr/>
          <p:nvPr/>
        </p:nvCxnSpPr>
        <p:spPr bwMode="auto">
          <a:xfrm>
            <a:off x="16002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27" name="Straight Connector 26"/>
          <p:cNvCxnSpPr/>
          <p:nvPr/>
        </p:nvCxnSpPr>
        <p:spPr bwMode="auto">
          <a:xfrm>
            <a:off x="25146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28" name="Straight Connector 27"/>
          <p:cNvCxnSpPr/>
          <p:nvPr/>
        </p:nvCxnSpPr>
        <p:spPr bwMode="auto">
          <a:xfrm>
            <a:off x="34290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29" name="Straight Connector 28"/>
          <p:cNvCxnSpPr/>
          <p:nvPr/>
        </p:nvCxnSpPr>
        <p:spPr bwMode="auto">
          <a:xfrm>
            <a:off x="4357224"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30" name="Straight Connector 29"/>
          <p:cNvCxnSpPr/>
          <p:nvPr/>
        </p:nvCxnSpPr>
        <p:spPr bwMode="auto">
          <a:xfrm>
            <a:off x="52578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31" name="Straight Connector 30"/>
          <p:cNvCxnSpPr/>
          <p:nvPr/>
        </p:nvCxnSpPr>
        <p:spPr bwMode="auto">
          <a:xfrm>
            <a:off x="61722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32" name="Straight Connector 31"/>
          <p:cNvCxnSpPr/>
          <p:nvPr/>
        </p:nvCxnSpPr>
        <p:spPr bwMode="auto">
          <a:xfrm>
            <a:off x="7070643"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33" name="Straight Connector 32"/>
          <p:cNvCxnSpPr/>
          <p:nvPr/>
        </p:nvCxnSpPr>
        <p:spPr bwMode="auto">
          <a:xfrm>
            <a:off x="7995268"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0" y="56388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579" name="Rectangle 3"/>
          <p:cNvSpPr>
            <a:spLocks noGrp="1" noChangeArrowheads="1"/>
          </p:cNvSpPr>
          <p:nvPr>
            <p:ph type="title"/>
          </p:nvPr>
        </p:nvSpPr>
        <p:spPr/>
        <p:txBody>
          <a:bodyPr/>
          <a:lstStyle/>
          <a:p>
            <a:pPr marL="119380" indent="-119380"/>
            <a:r>
              <a:rPr lang="en-US" dirty="0"/>
              <a:t>C float Decoding Example</a:t>
            </a:r>
            <a:endParaRPr lang="en-US" dirty="0"/>
          </a:p>
        </p:txBody>
      </p:sp>
      <p:sp>
        <p:nvSpPr>
          <p:cNvPr id="3" name="TextBox 2"/>
          <p:cNvSpPr txBox="1"/>
          <p:nvPr/>
        </p:nvSpPr>
        <p:spPr>
          <a:xfrm>
            <a:off x="533400" y="12243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charset="0"/>
                <a:cs typeface="Courier New" panose="02070309020205020404" charset="0"/>
              </a:rPr>
              <a:t>0xC0A00000</a:t>
            </a:r>
            <a:endParaRPr lang="en-US" sz="2400" b="1" dirty="0">
              <a:latin typeface="+mj-lt"/>
            </a:endParaRPr>
          </a:p>
        </p:txBody>
      </p:sp>
      <p:sp>
        <p:nvSpPr>
          <p:cNvPr id="6" name="TextBox 5"/>
          <p:cNvSpPr txBox="1"/>
          <p:nvPr/>
        </p:nvSpPr>
        <p:spPr>
          <a:xfrm>
            <a:off x="533400" y="1828800"/>
            <a:ext cx="8382000" cy="461665"/>
          </a:xfrm>
          <a:prstGeom prst="rect">
            <a:avLst/>
          </a:prstGeom>
          <a:noFill/>
        </p:spPr>
        <p:txBody>
          <a:bodyPr wrap="square" rtlCol="0">
            <a:spAutoFit/>
          </a:bodyPr>
          <a:lstStyle/>
          <a:p>
            <a:pPr algn="l"/>
            <a:r>
              <a:rPr lang="en-US" sz="2400" dirty="0">
                <a:latin typeface="+mj-lt"/>
              </a:rPr>
              <a:t>binary: </a:t>
            </a:r>
            <a:r>
              <a:rPr lang="en-US" sz="2400" b="1" dirty="0">
                <a:solidFill>
                  <a:srgbClr val="CC9900"/>
                </a:solidFill>
                <a:latin typeface="Courier New" panose="02070309020205020404" charset="0"/>
                <a:cs typeface="Courier New" panose="02070309020205020404" charset="0"/>
              </a:rPr>
              <a:t>1</a:t>
            </a:r>
            <a:r>
              <a:rPr lang="en-US" sz="2400" b="1" dirty="0">
                <a:solidFill>
                  <a:srgbClr val="C00000"/>
                </a:solidFill>
                <a:latin typeface="Courier New" panose="02070309020205020404" charset="0"/>
                <a:cs typeface="Courier New" panose="02070309020205020404" charset="0"/>
              </a:rPr>
              <a:t>100 0000 1</a:t>
            </a:r>
            <a:r>
              <a:rPr lang="en-US" sz="2400" b="1" dirty="0">
                <a:solidFill>
                  <a:schemeClr val="accent6">
                    <a:lumMod val="60000"/>
                    <a:lumOff val="40000"/>
                  </a:schemeClr>
                </a:solidFill>
                <a:latin typeface="Courier New" panose="02070309020205020404" charset="0"/>
                <a:cs typeface="Courier New" panose="02070309020205020404" charset="0"/>
              </a:rPr>
              <a:t>010 0000 0000 0000 0000 0000</a:t>
            </a:r>
            <a:r>
              <a:rPr lang="en-US" sz="2400" b="1" dirty="0">
                <a:latin typeface="Courier New" panose="02070309020205020404" charset="0"/>
                <a:cs typeface="Courier New" panose="02070309020205020404" charset="0"/>
              </a:rPr>
              <a:t> </a:t>
            </a:r>
            <a:endParaRPr lang="en-US" sz="2400" b="1" dirty="0">
              <a:latin typeface="+mj-lt"/>
            </a:endParaRPr>
          </a:p>
        </p:txBody>
      </p:sp>
      <p:graphicFrame>
        <p:nvGraphicFramePr>
          <p:cNvPr id="8" name="Group 5"/>
          <p:cNvGraphicFramePr>
            <a:graphicFrameLocks noGrp="1"/>
          </p:cNvGraphicFramePr>
          <p:nvPr/>
        </p:nvGraphicFramePr>
        <p:xfrm>
          <a:off x="1447800" y="2438400"/>
          <a:ext cx="6781800" cy="1016000"/>
        </p:xfrm>
        <a:graphic>
          <a:graphicData uri="http://schemas.openxmlformats.org/drawingml/2006/table">
            <a:tbl>
              <a:tblPr/>
              <a:tblGrid>
                <a:gridCol w="346010"/>
                <a:gridCol w="1660849"/>
                <a:gridCol w="4774941"/>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rPr>
                        <a:t>1</a:t>
                      </a:r>
                      <a:endParaRPr kumimoji="0" lang="en-US" sz="2000" b="1" i="0" u="none" strike="noStrike" cap="none" normalizeH="0" baseline="0" dirty="0">
                        <a:ln>
                          <a:noFill/>
                        </a:ln>
                        <a:solidFill>
                          <a:schemeClr val="tx1"/>
                        </a:solidFill>
                        <a:effectLst/>
                        <a:latin typeface="Courier New" panose="02070309020205020404" charset="0"/>
                        <a:ea typeface="Monaco" charset="0"/>
                        <a:cs typeface="Courier New" panose="02070309020205020404"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1000 0001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lang="en-US" sz="2000" b="1" dirty="0">
                          <a:latin typeface="Courier New" panose="02070309020205020404" charset="0"/>
                          <a:cs typeface="Courier New" panose="02070309020205020404" charset="0"/>
                        </a:rPr>
                        <a:t>010 0000 0000 0000 0000 0000 </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1</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8-bits</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rPr>
                        <a:t>23-bits</a:t>
                      </a:r>
                      <a:endParaRPr kumimoji="0" lang="en-US" sz="2000" b="0" i="0" u="none" strike="noStrike" cap="none" normalizeH="0" baseline="0" dirty="0">
                        <a:ln>
                          <a:noFill/>
                        </a:ln>
                        <a:solidFill>
                          <a:schemeClr val="tx1"/>
                        </a:solidFill>
                        <a:effectLst/>
                        <a:latin typeface="Calibri" panose="020F0502020204030204"/>
                        <a:ea typeface="Monaco" charset="0"/>
                        <a:cs typeface="Calibri" panose="020F0502020204030204"/>
                        <a:sym typeface="Monaco" charset="0"/>
                      </a:endParaRP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9" name="TextBox 8"/>
          <p:cNvSpPr txBox="1"/>
          <p:nvPr/>
        </p:nvSpPr>
        <p:spPr>
          <a:xfrm>
            <a:off x="533400" y="3505200"/>
            <a:ext cx="6705600" cy="46166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a:t>
            </a:r>
            <a:r>
              <a:rPr lang="en-US" sz="2400" dirty="0" err="1">
                <a:latin typeface="Courier New Bold" panose="02070609020205020404" pitchFamily="49" charset="0"/>
                <a:cs typeface="Courier New Bold" panose="02070609020205020404" pitchFamily="49" charset="0"/>
              </a:rPr>
              <a:t>exp</a:t>
            </a:r>
            <a:r>
              <a:rPr lang="en-US" sz="2400" dirty="0">
                <a:latin typeface="+mj-lt"/>
              </a:rPr>
              <a:t> – Bias = 129 – 127 = </a:t>
            </a:r>
            <a:r>
              <a:rPr lang="en-US" sz="2400" dirty="0">
                <a:solidFill>
                  <a:srgbClr val="C00000"/>
                </a:solidFill>
                <a:latin typeface="+mj-lt"/>
              </a:rPr>
              <a:t>2</a:t>
            </a:r>
            <a:r>
              <a:rPr lang="en-US" sz="2400" dirty="0">
                <a:latin typeface="+mj-lt"/>
              </a:rPr>
              <a:t> </a:t>
            </a:r>
            <a:r>
              <a:rPr lang="en-US" sz="2400" dirty="0">
                <a:latin typeface="Calibri" panose="020F0502020204030204" charset="0"/>
              </a:rPr>
              <a:t>(decimal) </a:t>
            </a:r>
            <a:endParaRPr lang="en-US" sz="2400" b="1" dirty="0">
              <a:latin typeface="Calibri" panose="020F0502020204030204" charset="0"/>
            </a:endParaRPr>
          </a:p>
        </p:txBody>
      </p:sp>
      <p:sp>
        <p:nvSpPr>
          <p:cNvPr id="10" name="TextBox 9"/>
          <p:cNvSpPr txBox="1"/>
          <p:nvPr/>
        </p:nvSpPr>
        <p:spPr>
          <a:xfrm>
            <a:off x="533400" y="4038600"/>
            <a:ext cx="6705600" cy="461665"/>
          </a:xfrm>
          <a:prstGeom prst="rect">
            <a:avLst/>
          </a:prstGeom>
          <a:noFill/>
        </p:spPr>
        <p:txBody>
          <a:bodyPr wrap="square" rtlCol="0">
            <a:spAutoFit/>
          </a:bodyPr>
          <a:lstStyle/>
          <a:p>
            <a:pPr algn="l"/>
            <a:r>
              <a:rPr lang="en-US" sz="2400" dirty="0">
                <a:solidFill>
                  <a:srgbClr val="C00000"/>
                </a:solidFill>
                <a:latin typeface="+mj-lt"/>
              </a:rPr>
              <a:t>S = 1 </a:t>
            </a:r>
            <a:r>
              <a:rPr lang="en-US" sz="2400" dirty="0">
                <a:latin typeface="+mj-lt"/>
              </a:rPr>
              <a:t>-&gt; negative number</a:t>
            </a:r>
            <a:endParaRPr lang="en-US" sz="2400" b="1" dirty="0">
              <a:latin typeface="Calibri" panose="020F0502020204030204" charset="0"/>
            </a:endParaRPr>
          </a:p>
        </p:txBody>
      </p:sp>
      <p:sp>
        <p:nvSpPr>
          <p:cNvPr id="11" name="TextBox 10"/>
          <p:cNvSpPr txBox="1"/>
          <p:nvPr/>
        </p:nvSpPr>
        <p:spPr>
          <a:xfrm>
            <a:off x="533400" y="45720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a:t>
            </a:r>
            <a:r>
              <a:rPr lang="en-US" sz="2400" b="1" dirty="0">
                <a:latin typeface="Courier New" panose="02070309020205020404" charset="0"/>
                <a:cs typeface="Courier New" panose="02070309020205020404" charset="0"/>
              </a:rPr>
              <a:t>010 0000 0000 0000 0000 0000 </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2" name="TextBox 11"/>
          <p:cNvSpPr txBox="1"/>
          <p:nvPr/>
        </p:nvSpPr>
        <p:spPr>
          <a:xfrm>
            <a:off x="533400" y="50336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a:t>
            </a:r>
            <a:r>
              <a:rPr lang="en-US" sz="2400" dirty="0">
                <a:latin typeface="+mj-lt"/>
              </a:rPr>
              <a:t>= </a:t>
            </a:r>
            <a:r>
              <a:rPr lang="en-US" sz="2400" b="1" dirty="0">
                <a:solidFill>
                  <a:srgbClr val="C00000"/>
                </a:solidFill>
                <a:latin typeface="Courier New" panose="02070309020205020404" charset="0"/>
                <a:cs typeface="Courier New" panose="02070309020205020404" charset="0"/>
              </a:rPr>
              <a:t>1 + 1/4 </a:t>
            </a:r>
            <a:r>
              <a:rPr lang="en-US" sz="2400" dirty="0">
                <a:solidFill>
                  <a:srgbClr val="C00000"/>
                </a:solidFill>
                <a:latin typeface="Calibri Bold"/>
              </a:rPr>
              <a:t>=</a:t>
            </a:r>
            <a:r>
              <a:rPr lang="en-US" sz="2400" b="1" dirty="0">
                <a:solidFill>
                  <a:srgbClr val="C00000"/>
                </a:solidFill>
                <a:latin typeface="Courier New" panose="02070309020205020404" charset="0"/>
                <a:cs typeface="Courier New" panose="02070309020205020404" charset="0"/>
              </a:rPr>
              <a:t> 1.25</a:t>
            </a:r>
            <a:endParaRPr lang="en-US" sz="2400" dirty="0">
              <a:solidFill>
                <a:schemeClr val="tx1"/>
              </a:solidFill>
              <a:latin typeface="Calibri" panose="020F0502020204030204"/>
              <a:ea typeface="Monaco" charset="0"/>
              <a:cs typeface="Calibri" panose="020F0502020204030204"/>
              <a:sym typeface="Monaco" charset="0"/>
            </a:endParaRPr>
          </a:p>
        </p:txBody>
      </p:sp>
      <p:sp>
        <p:nvSpPr>
          <p:cNvPr id="13" name="Rectangle 12"/>
          <p:cNvSpPr/>
          <p:nvPr/>
        </p:nvSpPr>
        <p:spPr>
          <a:xfrm>
            <a:off x="6853417" y="540603"/>
            <a:ext cx="2141933"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baseline="32000" dirty="0">
              <a:latin typeface="Calibri Bold Italic" charset="0"/>
              <a:ea typeface="Calibri Bold Italic" charset="0"/>
              <a:cs typeface="Calibri Bold Italic" charset="0"/>
              <a:sym typeface="Calibri Bold Italic" charset="0"/>
            </a:endParaRP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err="1">
                <a:latin typeface="Courier New Bold" panose="02070609020205020404" pitchFamily="49" charset="0"/>
                <a:ea typeface="Calibri Bold Italic" charset="0"/>
                <a:cs typeface="Courier New Bold" panose="02070609020205020404" pitchFamily="49" charset="0"/>
                <a:sym typeface="Calibri Bold Italic" charset="0"/>
              </a:rPr>
              <a:t>exp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
        <p:nvSpPr>
          <p:cNvPr id="14" name="TextBox 13"/>
          <p:cNvSpPr txBox="1"/>
          <p:nvPr/>
        </p:nvSpPr>
        <p:spPr>
          <a:xfrm>
            <a:off x="533400" y="56388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charset="0"/>
              </a:rPr>
              <a:t>v =</a:t>
            </a:r>
            <a:r>
              <a:rPr lang="en-US" sz="2400" b="1" dirty="0">
                <a:latin typeface="Calibri" panose="020F0502020204030204" charset="0"/>
              </a:rPr>
              <a:t> (–1)</a:t>
            </a:r>
            <a:r>
              <a:rPr lang="en-US" sz="2400" b="1" baseline="32000" dirty="0">
                <a:latin typeface="Calibri" panose="020F0502020204030204" charset="0"/>
              </a:rPr>
              <a:t>s</a:t>
            </a:r>
            <a:r>
              <a:rPr lang="en-US" sz="2400" b="1" dirty="0">
                <a:latin typeface="Calibri" panose="020F0502020204030204" charset="0"/>
              </a:rPr>
              <a:t> </a:t>
            </a:r>
            <a:r>
              <a:rPr lang="en-US" sz="2400" b="1" dirty="0">
                <a:latin typeface="Calibri" panose="020F0502020204030204" charset="0"/>
                <a:ea typeface="Calibri Bold Italic" charset="0"/>
                <a:cs typeface="Calibri Bold Italic" charset="0"/>
                <a:sym typeface="Calibri Bold Italic" charset="0"/>
              </a:rPr>
              <a:t>M</a:t>
            </a:r>
            <a:r>
              <a:rPr lang="en-US" sz="2400" b="1" dirty="0">
                <a:latin typeface="Calibri" panose="020F0502020204030204" charset="0"/>
              </a:rPr>
              <a:t> 2</a:t>
            </a:r>
            <a:r>
              <a:rPr lang="en-US" sz="2400" b="1" baseline="32000" dirty="0">
                <a:latin typeface="Calibri" panose="020F0502020204030204" charset="0"/>
                <a:ea typeface="Calibri Bold Italic" charset="0"/>
                <a:cs typeface="Calibri Bold Italic" charset="0"/>
                <a:sym typeface="Calibri Bold Italic" charset="0"/>
              </a:rPr>
              <a:t>E  </a:t>
            </a:r>
            <a:r>
              <a:rPr lang="en-US" sz="2400" b="1" dirty="0">
                <a:latin typeface="Calibri" panose="020F0502020204030204" charset="0"/>
              </a:rPr>
              <a:t>= (-1)</a:t>
            </a:r>
            <a:r>
              <a:rPr lang="en-US" sz="2400" b="1" baseline="30000" dirty="0">
                <a:latin typeface="Calibri" panose="020F0502020204030204" charset="0"/>
              </a:rPr>
              <a:t>1</a:t>
            </a:r>
            <a:r>
              <a:rPr lang="en-US" sz="2400" b="1" dirty="0">
                <a:latin typeface="Calibri" panose="020F0502020204030204" charset="0"/>
              </a:rPr>
              <a:t> * 1.25 * 2</a:t>
            </a:r>
            <a:r>
              <a:rPr lang="en-US" sz="2400" b="1" baseline="30000" dirty="0">
                <a:latin typeface="Calibri" panose="020F0502020204030204" charset="0"/>
              </a:rPr>
              <a:t>2</a:t>
            </a:r>
            <a:r>
              <a:rPr lang="en-US" sz="2400" b="1" dirty="0">
                <a:latin typeface="Calibri" panose="020F0502020204030204" charset="0"/>
              </a:rPr>
              <a:t> = </a:t>
            </a:r>
            <a:r>
              <a:rPr lang="en-US" sz="2400" b="1" dirty="0">
                <a:solidFill>
                  <a:srgbClr val="C00000"/>
                </a:solidFill>
                <a:latin typeface="Calibri" panose="020F0502020204030204" charset="0"/>
              </a:rPr>
              <a:t>-5</a:t>
            </a:r>
            <a:endParaRPr lang="en-US" sz="2400" b="1" baseline="32000" dirty="0">
              <a:solidFill>
                <a:srgbClr val="C00000"/>
              </a:solidFill>
              <a:latin typeface="Calibri" panose="020F0502020204030204" charset="0"/>
              <a:ea typeface="Calibri Bold Italic" charset="0"/>
              <a:cs typeface="Calibri Bold Italic" charset="0"/>
              <a:sym typeface="Calibri Bold Italic" charset="0"/>
            </a:endParaRPr>
          </a:p>
        </p:txBody>
      </p:sp>
      <p:sp>
        <p:nvSpPr>
          <p:cNvPr id="15" name="Rectangle 14"/>
          <p:cNvSpPr/>
          <p:nvPr/>
        </p:nvSpPr>
        <p:spPr>
          <a:xfrm>
            <a:off x="6858000" y="1428690"/>
            <a:ext cx="2209800" cy="400110"/>
          </a:xfrm>
          <a:prstGeom prst="rect">
            <a:avLst/>
          </a:prstGeom>
        </p:spPr>
        <p:txBody>
          <a:bodyPr wrap="square">
            <a:spAutoFit/>
          </a:bodyPr>
          <a:lstStyle/>
          <a:p>
            <a:pPr marL="1905" lvl="1" algn="l">
              <a:spcBef>
                <a:spcPts val="500"/>
              </a:spcBef>
              <a:buClr>
                <a:srgbClr val="990000"/>
              </a:buClr>
              <a:buSzPct val="110000"/>
            </a:pPr>
            <a:r>
              <a:rPr lang="en-US" sz="2000" kern="0" dirty="0">
                <a:latin typeface="Calibri Italic" charset="0"/>
                <a:ea typeface="Calibri Italic" charset="0"/>
                <a:cs typeface="Calibri Italic" charset="0"/>
                <a:sym typeface="Calibri Italic" charset="0"/>
              </a:rPr>
              <a:t>Bias</a:t>
            </a:r>
            <a:r>
              <a:rPr lang="en-US" sz="2000" kern="0" dirty="0">
                <a:latin typeface="Calibri" panose="020F0502020204030204" charset="0"/>
                <a:sym typeface="Calibri" panose="020F0502020204030204" charset="0"/>
              </a:rPr>
              <a:t> = 2</a:t>
            </a:r>
            <a:r>
              <a:rPr lang="en-US" sz="2000" kern="0" baseline="32000" dirty="0">
                <a:latin typeface="Calibri" panose="020F0502020204030204" charset="0"/>
                <a:sym typeface="Calibri" panose="020F0502020204030204" charset="0"/>
              </a:rPr>
              <a:t>k-1</a:t>
            </a:r>
            <a:r>
              <a:rPr lang="en-US" sz="2000" kern="0" dirty="0">
                <a:latin typeface="Calibri" panose="020F0502020204030204" charset="0"/>
                <a:sym typeface="Calibri" panose="020F0502020204030204" charset="0"/>
              </a:rPr>
              <a:t> – 1 = 127</a:t>
            </a:r>
            <a:endParaRPr lang="en-US" sz="2000" kern="0" dirty="0">
              <a:latin typeface="Calibri" panose="020F0502020204030204" charset="0"/>
              <a:sym typeface="Calibri" panose="020F0502020204030204" charset="0"/>
            </a:endParaRPr>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13543" y="2928316"/>
            <a:ext cx="1577222" cy="374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bwMode="auto">
          <a:xfrm>
            <a:off x="16002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0" name="Straight Connector 169"/>
          <p:cNvCxnSpPr/>
          <p:nvPr/>
        </p:nvCxnSpPr>
        <p:spPr bwMode="auto">
          <a:xfrm>
            <a:off x="25146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1" name="Straight Connector 170"/>
          <p:cNvCxnSpPr/>
          <p:nvPr/>
        </p:nvCxnSpPr>
        <p:spPr bwMode="auto">
          <a:xfrm>
            <a:off x="34290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2" name="Straight Connector 171"/>
          <p:cNvCxnSpPr/>
          <p:nvPr/>
        </p:nvCxnSpPr>
        <p:spPr bwMode="auto">
          <a:xfrm>
            <a:off x="4357224"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52578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61722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7070643"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7995268"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pPr marL="119380" indent="-119380"/>
            <a:r>
              <a:rPr lang="en-US"/>
              <a:t>Today: Floating Point</a:t>
            </a:r>
            <a:endParaRPr lang="en-US"/>
          </a:p>
        </p:txBody>
      </p:sp>
      <p:sp>
        <p:nvSpPr>
          <p:cNvPr id="43012" name="Rectangle 4"/>
          <p:cNvSpPr>
            <a:spLocks noGrp="1" noChangeArrowheads="1"/>
          </p:cNvSpPr>
          <p:nvPr>
            <p:ph type="body" idx="1"/>
          </p:nvPr>
        </p:nvSpPr>
        <p:spPr/>
        <p:txBody>
          <a:bodyPr/>
          <a:lstStyle/>
          <a:p>
            <a:r>
              <a:rPr lang="en-US">
                <a:solidFill>
                  <a:srgbClr val="B3B3B3"/>
                </a:solidFill>
              </a:rPr>
              <a:t>Background: Fractional binary numbers</a:t>
            </a:r>
            <a:endParaRPr lang="en-US">
              <a:solidFill>
                <a:srgbClr val="B3B3B3"/>
              </a:solidFill>
            </a:endParaRPr>
          </a:p>
          <a:p>
            <a:r>
              <a:rPr lang="en-US">
                <a:solidFill>
                  <a:srgbClr val="B3B3B3"/>
                </a:solidFill>
              </a:rPr>
              <a:t>IEEE floating point standard: Definition</a:t>
            </a:r>
            <a:endParaRPr lang="en-US">
              <a:solidFill>
                <a:srgbClr val="B3B3B3"/>
              </a:solidFill>
            </a:endParaRPr>
          </a:p>
          <a:p>
            <a:r>
              <a:rPr lang="en-US">
                <a:solidFill>
                  <a:srgbClr val="B3B3B3"/>
                </a:solidFill>
              </a:rPr>
              <a:t>Example and properties</a:t>
            </a:r>
            <a:endParaRPr lang="en-US">
              <a:solidFill>
                <a:srgbClr val="B3B3B3"/>
              </a:solidFill>
            </a:endParaRPr>
          </a:p>
          <a:p>
            <a:r>
              <a:rPr lang="en-US">
                <a:solidFill>
                  <a:srgbClr val="B3B3B3"/>
                </a:solidFill>
              </a:rPr>
              <a:t>Rounding, addition, multiplication</a:t>
            </a:r>
            <a:endParaRPr lang="en-US">
              <a:solidFill>
                <a:srgbClr val="B3B3B3"/>
              </a:solidFill>
            </a:endParaRPr>
          </a:p>
          <a:p>
            <a:r>
              <a:rPr lang="en-US"/>
              <a:t>Floating point in C</a:t>
            </a:r>
            <a:endParaRPr lang="en-US"/>
          </a:p>
          <a:p>
            <a:r>
              <a:rPr lang="en-US">
                <a:solidFill>
                  <a:srgbClr val="B3B3B3"/>
                </a:solidFill>
              </a:rPr>
              <a:t>Summary</a:t>
            </a:r>
            <a:endParaRPr lang="en-US">
              <a:solidFill>
                <a:srgbClr val="B3B3B3"/>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p:txBody>
          <a:bodyPr/>
          <a:lstStyle/>
          <a:p>
            <a:pPr marL="119380" indent="-119380"/>
            <a:r>
              <a:rPr lang="en-US"/>
              <a:t>Floating Point in C</a:t>
            </a:r>
            <a:endParaRPr lang="en-US"/>
          </a:p>
        </p:txBody>
      </p:sp>
      <p:sp>
        <p:nvSpPr>
          <p:cNvPr id="44036" name="Rectangle 4"/>
          <p:cNvSpPr>
            <a:spLocks noGrp="1" noChangeArrowheads="1"/>
          </p:cNvSpPr>
          <p:nvPr>
            <p:ph type="body" idx="1"/>
          </p:nvPr>
        </p:nvSpPr>
        <p:spPr/>
        <p:txBody>
          <a:bodyPr/>
          <a:lstStyle/>
          <a:p>
            <a:r>
              <a:rPr lang="en-US" dirty="0"/>
              <a:t>C Guarantees Two Levels</a:t>
            </a:r>
            <a:endParaRPr lang="en-US" dirty="0"/>
          </a:p>
          <a:p>
            <a:pPr marL="573405" lvl="1" indent="-255905"/>
            <a:r>
              <a:rPr lang="en-US" dirty="0">
                <a:latin typeface="Courier New Bold" panose="02070609020205020404" pitchFamily="49" charset="0"/>
                <a:cs typeface="Courier New Bold" panose="02070609020205020404" pitchFamily="49" charset="0"/>
                <a:sym typeface="Courier New Bold" panose="02070609020205020404" pitchFamily="49" charset="0"/>
              </a:rPr>
              <a:t>float</a:t>
            </a:r>
            <a:r>
              <a:rPr lang="en-US" dirty="0"/>
              <a:t>	single precision</a:t>
            </a:r>
            <a:endParaRPr lang="en-US" dirty="0"/>
          </a:p>
          <a:p>
            <a:pPr marL="573405" lvl="1" indent="-255905"/>
            <a:r>
              <a:rPr lang="en-US" dirty="0">
                <a:latin typeface="Courier New Bold" panose="02070609020205020404" pitchFamily="49" charset="0"/>
                <a:cs typeface="Courier New Bold" panose="02070609020205020404" pitchFamily="49" charset="0"/>
                <a:sym typeface="Courier New Bold" panose="02070609020205020404" pitchFamily="49" charset="0"/>
              </a:rPr>
              <a:t>double</a:t>
            </a:r>
            <a:r>
              <a:rPr lang="en-US" dirty="0"/>
              <a:t>	double precision</a:t>
            </a:r>
            <a:endParaRPr lang="en-US" dirty="0"/>
          </a:p>
          <a:p>
            <a:pPr>
              <a:spcBef>
                <a:spcPts val="1600"/>
              </a:spcBef>
            </a:pPr>
            <a:r>
              <a:rPr lang="en-US" dirty="0"/>
              <a:t>Conversions/Casting</a:t>
            </a:r>
            <a:endParaRPr lang="en-US" dirty="0"/>
          </a:p>
          <a:p>
            <a:pPr marL="317500" lvl="1" indent="0"/>
            <a:r>
              <a:rPr lang="en-US" dirty="0"/>
              <a:t> Casting between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int</a:t>
            </a:r>
            <a:r>
              <a:rPr lang="en-US" dirty="0"/>
              <a:t>, </a:t>
            </a:r>
            <a:r>
              <a:rPr lang="en-US" dirty="0">
                <a:latin typeface="Courier New Bold" panose="02070609020205020404" pitchFamily="49" charset="0"/>
                <a:cs typeface="Courier New Bold" panose="02070609020205020404" pitchFamily="49" charset="0"/>
                <a:sym typeface="Courier New Bold" panose="02070609020205020404" pitchFamily="49" charset="0"/>
              </a:rPr>
              <a:t>float</a:t>
            </a:r>
            <a:r>
              <a:rPr lang="en-US" dirty="0"/>
              <a:t>, and </a:t>
            </a:r>
            <a:r>
              <a:rPr lang="en-US" dirty="0">
                <a:latin typeface="Courier New Bold" panose="02070609020205020404" pitchFamily="49" charset="0"/>
                <a:cs typeface="Courier New Bold" panose="02070609020205020404" pitchFamily="49" charset="0"/>
                <a:sym typeface="Courier New Bold" panose="02070609020205020404" pitchFamily="49" charset="0"/>
              </a:rPr>
              <a:t>double</a:t>
            </a:r>
            <a:r>
              <a:rPr lang="en-US" dirty="0"/>
              <a:t> changes bit representation</a:t>
            </a:r>
            <a:endParaRPr lang="en-US" dirty="0"/>
          </a:p>
          <a:p>
            <a:pPr marL="317500" lvl="1" indent="0"/>
            <a:r>
              <a:rPr lang="en-US" dirty="0"/>
              <a:t> </a:t>
            </a:r>
            <a:r>
              <a:rPr lang="en-US" dirty="0">
                <a:latin typeface="Courier New Bold" panose="02070609020205020404" pitchFamily="49" charset="0"/>
                <a:cs typeface="Courier New Bold" panose="02070609020205020404" pitchFamily="49" charset="0"/>
                <a:sym typeface="Courier New Bold" panose="02070609020205020404" pitchFamily="49" charset="0"/>
              </a:rPr>
              <a:t>double</a:t>
            </a:r>
            <a:r>
              <a:rPr lang="en-US" dirty="0"/>
              <a:t>/</a:t>
            </a:r>
            <a:r>
              <a:rPr lang="en-US" dirty="0">
                <a:latin typeface="Courier New Bold" panose="02070609020205020404" pitchFamily="49" charset="0"/>
                <a:cs typeface="Courier New Bold" panose="02070609020205020404" pitchFamily="49" charset="0"/>
                <a:sym typeface="Courier New Bold" panose="02070609020205020404" pitchFamily="49" charset="0"/>
              </a:rPr>
              <a:t>float</a:t>
            </a:r>
            <a:r>
              <a:rPr lang="en-US" dirty="0"/>
              <a:t> →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int</a:t>
            </a:r>
            <a:endParaRPr lang="en-US" dirty="0"/>
          </a:p>
          <a:p>
            <a:pPr marL="838200" lvl="2"/>
            <a:r>
              <a:rPr lang="en-US" dirty="0"/>
              <a:t>Truncates fractional part</a:t>
            </a:r>
            <a:endParaRPr lang="en-US" dirty="0"/>
          </a:p>
          <a:p>
            <a:pPr marL="838200" lvl="2"/>
            <a:r>
              <a:rPr lang="en-US" dirty="0"/>
              <a:t>Like rounding toward zero</a:t>
            </a:r>
            <a:endParaRPr lang="en-US" dirty="0"/>
          </a:p>
          <a:p>
            <a:pPr marL="838200" lvl="2"/>
            <a:r>
              <a:rPr lang="en-US" dirty="0"/>
              <a:t>Not defined when out of range or </a:t>
            </a:r>
            <a:r>
              <a:rPr lang="en-US" dirty="0" err="1"/>
              <a:t>NaN</a:t>
            </a:r>
            <a:r>
              <a:rPr lang="en-US" dirty="0"/>
              <a:t>: Generally sets to </a:t>
            </a:r>
            <a:r>
              <a:rPr lang="en-US" dirty="0" err="1"/>
              <a:t>TMin</a:t>
            </a:r>
            <a:endParaRPr lang="en-US" dirty="0"/>
          </a:p>
          <a:p>
            <a:pPr marL="317500" lvl="1" indent="0"/>
            <a:r>
              <a:rPr lang="en-US" dirty="0"/>
              <a:t>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int</a:t>
            </a:r>
            <a:r>
              <a:rPr lang="en-US" dirty="0"/>
              <a:t> → </a:t>
            </a:r>
            <a:r>
              <a:rPr lang="en-US" dirty="0">
                <a:latin typeface="Courier New Bold" panose="02070609020205020404" pitchFamily="49" charset="0"/>
                <a:cs typeface="Courier New Bold" panose="02070609020205020404" pitchFamily="49" charset="0"/>
                <a:sym typeface="Courier New Bold" panose="02070609020205020404" pitchFamily="49" charset="0"/>
              </a:rPr>
              <a:t>double</a:t>
            </a:r>
            <a:endParaRPr lang="en-US" dirty="0"/>
          </a:p>
          <a:p>
            <a:pPr marL="838200" lvl="2"/>
            <a:r>
              <a:rPr lang="en-US" dirty="0"/>
              <a:t>Exact conversion, as long as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int</a:t>
            </a:r>
            <a:r>
              <a:rPr lang="en-US" dirty="0"/>
              <a:t> has ≤ 53 bit word size</a:t>
            </a:r>
            <a:endParaRPr lang="en-US" dirty="0"/>
          </a:p>
          <a:p>
            <a:pPr marL="317500" lvl="1" indent="0"/>
            <a:r>
              <a:rPr lang="en-US" dirty="0"/>
              <a:t> </a:t>
            </a:r>
            <a:r>
              <a:rPr lang="en-US" dirty="0" err="1">
                <a:latin typeface="Courier New Bold" panose="02070609020205020404" pitchFamily="49" charset="0"/>
                <a:cs typeface="Courier New Bold" panose="02070609020205020404" pitchFamily="49" charset="0"/>
                <a:sym typeface="Courier New Bold" panose="02070609020205020404" pitchFamily="49" charset="0"/>
              </a:rPr>
              <a:t>int</a:t>
            </a:r>
            <a:r>
              <a:rPr lang="en-US" dirty="0"/>
              <a:t> → </a:t>
            </a:r>
            <a:r>
              <a:rPr lang="en-US" dirty="0">
                <a:latin typeface="Courier New Bold" panose="02070609020205020404" pitchFamily="49" charset="0"/>
                <a:cs typeface="Courier New Bold" panose="02070609020205020404" pitchFamily="49" charset="0"/>
                <a:sym typeface="Courier New Bold" panose="02070609020205020404" pitchFamily="49" charset="0"/>
              </a:rPr>
              <a:t>float</a:t>
            </a:r>
            <a:endParaRPr lang="en-US" dirty="0"/>
          </a:p>
          <a:p>
            <a:pPr marL="838200" lvl="2"/>
            <a:r>
              <a:rPr lang="en-US" dirty="0"/>
              <a:t>Will round according to rounding mode</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p:txBody>
          <a:bodyPr/>
          <a:lstStyle/>
          <a:p>
            <a:pPr marL="119380" indent="-119380"/>
            <a:r>
              <a:rPr lang="en-US"/>
              <a:t>Floating Point Puzzles</a:t>
            </a:r>
            <a:endParaRPr lang="en-US"/>
          </a:p>
        </p:txBody>
      </p:sp>
      <p:sp>
        <p:nvSpPr>
          <p:cNvPr id="45060" name="Rectangle 4"/>
          <p:cNvSpPr>
            <a:spLocks noGrp="1" noChangeArrowheads="1"/>
          </p:cNvSpPr>
          <p:nvPr>
            <p:ph type="body" idx="1"/>
          </p:nvPr>
        </p:nvSpPr>
        <p:spPr>
          <a:xfrm>
            <a:off x="381000" y="1397000"/>
            <a:ext cx="8382000" cy="1270000"/>
          </a:xfrm>
        </p:spPr>
        <p:txBody>
          <a:bodyPr/>
          <a:lstStyle/>
          <a:p>
            <a:r>
              <a:rPr lang="en-US"/>
              <a:t>For each of the following C expressions, either:</a:t>
            </a:r>
            <a:endParaRPr lang="en-US"/>
          </a:p>
          <a:p>
            <a:pPr marL="552450" lvl="1"/>
            <a:r>
              <a:rPr lang="en-US"/>
              <a:t>Argue that it is true for all argument values</a:t>
            </a:r>
            <a:endParaRPr lang="en-US"/>
          </a:p>
          <a:p>
            <a:pPr marL="552450" lvl="1"/>
            <a:r>
              <a:rPr lang="en-US"/>
              <a:t>Explain why not true</a:t>
            </a:r>
            <a:endParaRPr lang="en-US"/>
          </a:p>
        </p:txBody>
      </p:sp>
      <p:sp>
        <p:nvSpPr>
          <p:cNvPr id="45061" name="Rectangle 5"/>
          <p:cNvSpPr/>
          <p:nvPr/>
        </p:nvSpPr>
        <p:spPr bwMode="auto">
          <a:xfrm>
            <a:off x="3736975" y="2446338"/>
            <a:ext cx="4889500" cy="4076700"/>
          </a:xfrm>
          <a:prstGeom prst="rect">
            <a:avLst/>
          </a:prstGeom>
          <a:noFill/>
          <a:ln w="25400" cap="flat">
            <a:noFill/>
            <a:miter lim="800000"/>
            <a:headEnd type="none" w="med" len="med"/>
            <a:tailEnd type="none" w="med" len="med"/>
          </a:ln>
        </p:spPr>
        <p:txBody>
          <a:bodyPr lIns="38100" tIns="38100" rIns="38100" bIns="38100"/>
          <a:lstStyle/>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panose="02070309020205020404"/>
                <a:ea typeface="Monaco" charset="0"/>
                <a:cs typeface="Courier New" panose="02070309020205020404"/>
                <a:sym typeface="Monaco" charset="0"/>
              </a:rPr>
              <a:t>x == (</a:t>
            </a:r>
            <a:r>
              <a:rPr lang="en-US" sz="1800" b="1" dirty="0" err="1">
                <a:solidFill>
                  <a:schemeClr val="tx1"/>
                </a:solidFill>
                <a:latin typeface="Courier New" panose="02070309020205020404"/>
                <a:ea typeface="Monaco" charset="0"/>
                <a:cs typeface="Courier New" panose="02070309020205020404"/>
                <a:sym typeface="Monaco" charset="0"/>
              </a:rPr>
              <a:t>int</a:t>
            </a:r>
            <a:r>
              <a:rPr lang="en-US" sz="1800" b="1" dirty="0">
                <a:solidFill>
                  <a:schemeClr val="tx1"/>
                </a:solidFill>
                <a:latin typeface="Courier New" panose="02070309020205020404"/>
                <a:ea typeface="Monaco" charset="0"/>
                <a:cs typeface="Courier New" panose="02070309020205020404"/>
                <a:sym typeface="Monaco" charset="0"/>
              </a:rPr>
              <a:t>)(float) x</a:t>
            </a:r>
            <a:endParaRPr lang="en-US" b="1" dirty="0">
              <a:solidFill>
                <a:schemeClr val="tx1"/>
              </a:solidFill>
              <a:latin typeface="Courier New" panose="02070309020205020404"/>
              <a:ea typeface="Monaco" charset="0"/>
              <a:cs typeface="Courier New" panose="02070309020205020404"/>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panose="02070309020205020404"/>
                <a:ea typeface="Monaco" charset="0"/>
                <a:cs typeface="Courier New" panose="02070309020205020404"/>
                <a:sym typeface="Monaco" charset="0"/>
              </a:rPr>
              <a:t>x == (</a:t>
            </a:r>
            <a:r>
              <a:rPr lang="en-US" sz="1800" b="1" dirty="0" err="1">
                <a:solidFill>
                  <a:schemeClr val="tx1"/>
                </a:solidFill>
                <a:latin typeface="Courier New" panose="02070309020205020404"/>
                <a:ea typeface="Monaco" charset="0"/>
                <a:cs typeface="Courier New" panose="02070309020205020404"/>
                <a:sym typeface="Monaco" charset="0"/>
              </a:rPr>
              <a:t>int</a:t>
            </a:r>
            <a:r>
              <a:rPr lang="en-US" sz="1800" b="1" dirty="0">
                <a:solidFill>
                  <a:schemeClr val="tx1"/>
                </a:solidFill>
                <a:latin typeface="Courier New" panose="02070309020205020404"/>
                <a:ea typeface="Monaco" charset="0"/>
                <a:cs typeface="Courier New" panose="02070309020205020404"/>
                <a:sym typeface="Monaco" charset="0"/>
              </a:rPr>
              <a:t>)(double) x</a:t>
            </a:r>
            <a:endParaRPr lang="en-US" b="1" dirty="0">
              <a:solidFill>
                <a:schemeClr val="tx1"/>
              </a:solidFill>
              <a:latin typeface="Courier New" panose="02070309020205020404"/>
              <a:ea typeface="Monaco" charset="0"/>
              <a:cs typeface="Courier New" panose="02070309020205020404"/>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panose="02070309020205020404"/>
                <a:ea typeface="Monaco" charset="0"/>
                <a:cs typeface="Courier New" panose="02070309020205020404"/>
                <a:sym typeface="Monaco" charset="0"/>
              </a:rPr>
              <a:t>f == (float)(double) f</a:t>
            </a:r>
            <a:endParaRPr lang="en-US" b="1" dirty="0">
              <a:solidFill>
                <a:schemeClr val="tx1"/>
              </a:solidFill>
              <a:latin typeface="Courier New" panose="02070309020205020404"/>
              <a:ea typeface="Monaco" charset="0"/>
              <a:cs typeface="Courier New" panose="02070309020205020404"/>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panose="02070309020205020404"/>
                <a:ea typeface="Monaco" charset="0"/>
                <a:cs typeface="Courier New" panose="02070309020205020404"/>
                <a:sym typeface="Monaco" charset="0"/>
              </a:rPr>
              <a:t>d == (double)(float) d</a:t>
            </a:r>
            <a:endParaRPr lang="en-US" b="1" dirty="0">
              <a:solidFill>
                <a:schemeClr val="tx1"/>
              </a:solidFill>
              <a:latin typeface="Courier New" panose="02070309020205020404"/>
              <a:ea typeface="Monaco" charset="0"/>
              <a:cs typeface="Courier New" panose="02070309020205020404"/>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panose="02070309020205020404"/>
                <a:ea typeface="Monaco" charset="0"/>
                <a:cs typeface="Courier New" panose="02070309020205020404"/>
                <a:sym typeface="Monaco" charset="0"/>
              </a:rPr>
              <a:t>f == -(-f</a:t>
            </a:r>
            <a:r>
              <a:rPr lang="en-US" sz="1800" b="1" dirty="0" smtClean="0">
                <a:solidFill>
                  <a:schemeClr val="tx1"/>
                </a:solidFill>
                <a:latin typeface="Courier New" panose="02070309020205020404"/>
                <a:ea typeface="Monaco" charset="0"/>
                <a:cs typeface="Courier New" panose="02070309020205020404"/>
                <a:sym typeface="Monaco" charset="0"/>
              </a:rPr>
              <a:t>);</a:t>
            </a:r>
            <a:endParaRPr lang="en-US" b="1" dirty="0">
              <a:solidFill>
                <a:schemeClr val="tx1"/>
              </a:solidFill>
              <a:latin typeface="Courier New" panose="02070309020205020404"/>
              <a:ea typeface="Monaco" charset="0"/>
              <a:cs typeface="Courier New" panose="02070309020205020404"/>
              <a:sym typeface="Monaco" charset="0"/>
            </a:endParaRPr>
          </a:p>
        </p:txBody>
      </p:sp>
      <p:sp>
        <p:nvSpPr>
          <p:cNvPr id="45062" name="Rectangle 6"/>
          <p:cNvSpPr/>
          <p:nvPr/>
        </p:nvSpPr>
        <p:spPr bwMode="auto">
          <a:xfrm>
            <a:off x="522288" y="3271838"/>
            <a:ext cx="2628900" cy="1155700"/>
          </a:xfrm>
          <a:prstGeom prst="rect">
            <a:avLst/>
          </a:prstGeom>
          <a:solidFill>
            <a:srgbClr val="D6D6F4"/>
          </a:solidFill>
          <a:ln w="25400" cap="flat">
            <a:solidFill>
              <a:srgbClr val="ADADEA"/>
            </a:solidFill>
            <a:prstDash val="solid"/>
            <a:miter lim="800000"/>
            <a:headEnd type="none" w="med" len="med"/>
            <a:tailEnd type="none" w="med" len="med"/>
          </a:ln>
        </p:spPr>
        <p:txBody>
          <a:bodyPr lIns="38100" tIns="38100" rIns="38100" bIns="38100"/>
          <a:lstStyle/>
          <a:p>
            <a:pPr algn="l">
              <a:spcBef>
                <a:spcPts val="475"/>
              </a:spcBef>
              <a:tabLst>
                <a:tab pos="1371600" algn="l"/>
                <a:tab pos="2286000" algn="l"/>
                <a:tab pos="1371600" algn="l"/>
                <a:tab pos="2286000" algn="l"/>
                <a:tab pos="1371600" algn="l"/>
                <a:tab pos="2286000" algn="l"/>
              </a:tabLst>
            </a:pPr>
            <a:r>
              <a:rPr lang="en-US" sz="1800" b="1" dirty="0" err="1">
                <a:solidFill>
                  <a:schemeClr val="tx1"/>
                </a:solidFill>
                <a:latin typeface="Courier New" panose="02070309020205020404"/>
                <a:ea typeface="Monaco" charset="0"/>
                <a:cs typeface="Courier New" panose="02070309020205020404"/>
                <a:sym typeface="Monaco" charset="0"/>
              </a:rPr>
              <a:t>int</a:t>
            </a:r>
            <a:r>
              <a:rPr lang="en-US" sz="1800" b="1" dirty="0">
                <a:solidFill>
                  <a:schemeClr val="tx1"/>
                </a:solidFill>
                <a:latin typeface="Courier New" panose="02070309020205020404"/>
                <a:ea typeface="Monaco" charset="0"/>
                <a:cs typeface="Courier New" panose="02070309020205020404"/>
                <a:sym typeface="Monaco" charset="0"/>
              </a:rPr>
              <a:t> x = …;</a:t>
            </a:r>
            <a:endParaRPr lang="en-US" sz="2400" b="1" dirty="0">
              <a:solidFill>
                <a:schemeClr val="tx1"/>
              </a:solidFill>
              <a:latin typeface="Courier New" panose="02070309020205020404"/>
              <a:ea typeface="Monaco" charset="0"/>
              <a:cs typeface="Courier New" panose="02070309020205020404"/>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panose="02070309020205020404"/>
                <a:ea typeface="Monaco" charset="0"/>
                <a:cs typeface="Courier New" panose="02070309020205020404"/>
                <a:sym typeface="Monaco" charset="0"/>
              </a:rPr>
              <a:t>float f = …;</a:t>
            </a:r>
            <a:endParaRPr lang="en-US" sz="2400" b="1" dirty="0">
              <a:solidFill>
                <a:schemeClr val="tx1"/>
              </a:solidFill>
              <a:latin typeface="Courier New" panose="02070309020205020404"/>
              <a:ea typeface="Monaco" charset="0"/>
              <a:cs typeface="Courier New" panose="02070309020205020404"/>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panose="02070309020205020404"/>
                <a:ea typeface="Monaco" charset="0"/>
                <a:cs typeface="Courier New" panose="02070309020205020404"/>
                <a:sym typeface="Monaco" charset="0"/>
              </a:rPr>
              <a:t>double d = …;</a:t>
            </a:r>
            <a:endParaRPr lang="en-US" sz="1800" b="1" dirty="0">
              <a:solidFill>
                <a:schemeClr val="tx1"/>
              </a:solidFill>
              <a:latin typeface="Courier New" panose="02070309020205020404"/>
              <a:ea typeface="Monaco" charset="0"/>
              <a:cs typeface="Courier New" panose="02070309020205020404"/>
              <a:sym typeface="Monaco" charset="0"/>
            </a:endParaRPr>
          </a:p>
        </p:txBody>
      </p:sp>
      <p:sp>
        <p:nvSpPr>
          <p:cNvPr id="45063" name="Rectangle 7"/>
          <p:cNvSpPr/>
          <p:nvPr/>
        </p:nvSpPr>
        <p:spPr bwMode="auto">
          <a:xfrm>
            <a:off x="457200" y="4581525"/>
            <a:ext cx="1704975" cy="6985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panose="020F0502020204030204" charset="0"/>
                <a:ea typeface="Calibri" panose="020F0502020204030204" charset="0"/>
                <a:cs typeface="Calibri" panose="020F0502020204030204" charset="0"/>
                <a:sym typeface="Calibri" panose="020F0502020204030204" charset="0"/>
              </a:rPr>
              <a:t>Assume neither</a:t>
            </a:r>
            <a:endParaRPr lang="en-US">
              <a:solidFill>
                <a:schemeClr val="tx1"/>
              </a:solidFill>
              <a:latin typeface="Arial Narrow" panose="020B0606020202030204" pitchFamily="34" charset="0"/>
              <a:ea typeface="Lucida Grande" charset="0"/>
              <a:cs typeface="Lucida Grande" charset="0"/>
              <a:sym typeface="Arial Narrow" panose="020B0606020202030204" pitchFamily="34" charset="0"/>
            </a:endParaRPr>
          </a:p>
          <a:p>
            <a:pPr algn="l"/>
            <a:r>
              <a:rPr lang="en-US" sz="2000">
                <a:solidFill>
                  <a:schemeClr val="tx1"/>
                </a:solidFill>
                <a:latin typeface="Courier New Bold" panose="02070609020205020404" pitchFamily="49" charset="0"/>
                <a:cs typeface="Courier New Bold" panose="02070609020205020404" pitchFamily="49" charset="0"/>
                <a:sym typeface="Courier New Bold" panose="02070609020205020404" pitchFamily="49" charset="0"/>
              </a:rPr>
              <a:t>d</a:t>
            </a:r>
            <a:r>
              <a:rPr lang="en-US" sz="2000">
                <a:solidFill>
                  <a:schemeClr val="tx1"/>
                </a:solidFill>
                <a:latin typeface="Calibri" panose="020F0502020204030204" charset="0"/>
                <a:ea typeface="Calibri" panose="020F0502020204030204" charset="0"/>
                <a:cs typeface="Calibri" panose="020F0502020204030204" charset="0"/>
                <a:sym typeface="Calibri" panose="020F0502020204030204" charset="0"/>
              </a:rPr>
              <a:t> nor </a:t>
            </a:r>
            <a:r>
              <a:rPr lang="en-US" sz="2000">
                <a:solidFill>
                  <a:schemeClr val="tx1"/>
                </a:solidFill>
                <a:latin typeface="Courier New Bold" panose="02070609020205020404" pitchFamily="49" charset="0"/>
                <a:cs typeface="Courier New Bold" panose="02070609020205020404" pitchFamily="49" charset="0"/>
                <a:sym typeface="Courier New Bold" panose="02070609020205020404" pitchFamily="49" charset="0"/>
              </a:rPr>
              <a:t>f</a:t>
            </a:r>
            <a:r>
              <a:rPr lang="en-US" sz="2000">
                <a:solidFill>
                  <a:schemeClr val="tx1"/>
                </a:solidFill>
                <a:latin typeface="Calibri" panose="020F0502020204030204" charset="0"/>
                <a:ea typeface="Calibri" panose="020F0502020204030204" charset="0"/>
                <a:cs typeface="Calibri" panose="020F0502020204030204" charset="0"/>
                <a:sym typeface="Calibri" panose="020F0502020204030204" charset="0"/>
              </a:rPr>
              <a:t> is NaN</a:t>
            </a:r>
            <a:endParaRPr lang="en-US" sz="2000">
              <a:solidFill>
                <a:schemeClr val="tx1"/>
              </a:solidFill>
              <a:latin typeface="Calibri" panose="020F0502020204030204" charset="0"/>
              <a:ea typeface="Calibri" panose="020F0502020204030204" charset="0"/>
              <a:cs typeface="Calibri" panose="020F0502020204030204" charset="0"/>
              <a:sym typeface="Calibri" panose="020F0502020204030204" charset="0"/>
            </a:endParaRPr>
          </a:p>
        </p:txBody>
      </p:sp>
      <p:pic>
        <p:nvPicPr>
          <p:cNvPr id="7" name="Picture 4" descr="https://upload.wikimedia.org/wikipedia/commons/thumb/b/ba/Red_x.svg/1024px-Red_x.svg.png">
            <a:hlinkClick r:id="rId1"/>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1834" y="2479349"/>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Thumbnail for version as of 20:40, 31 January 2008">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4008" y="2833298"/>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humbnail for version as of 20:40, 31 January 2008">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4008" y="3182899"/>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upload.wikimedia.org/wikipedia/commons/thumb/b/ba/Red_x.svg/1024px-Red_x.svg.png">
            <a:hlinkClick r:id="rId1"/>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51834" y="353250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Thumbnail for version as of 20:40, 31 January 2008">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4008" y="3886449"/>
            <a:ext cx="224252" cy="224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276225"/>
            <a:ext cx="8229600" cy="561975"/>
          </a:xfrm>
          <a:prstGeom prst="rect">
            <a:avLst/>
          </a:prstGeom>
          <a:noFill/>
          <a:ln w="9525">
            <a:noFill/>
            <a:miter lim="800000"/>
          </a:ln>
        </p:spPr>
        <p:txBody>
          <a:bodyPr vert="horz" wrap="square" lIns="91440" tIns="45720" rIns="91440" bIns="45720" numCol="1" anchor="ctr" anchorCtr="0" compatLnSpc="1"/>
          <a:lstStyle/>
          <a:p>
            <a:pPr algn="ctr" eaLnBrk="0" hangingPunct="0"/>
            <a:r>
              <a:rPr lang="en-US" altLang="zh-CN" dirty="0">
                <a:solidFill>
                  <a:srgbClr val="CC3300"/>
                </a:solidFill>
                <a:latin typeface="Arial" panose="020B0604020202020204"/>
                <a:ea typeface="黑体" panose="02010609060101010101" pitchFamily="49" charset="-122"/>
                <a:sym typeface="Gill Sans" charset="0"/>
              </a:rPr>
              <a:t>C</a:t>
            </a:r>
            <a:r>
              <a:rPr lang="zh-CN" altLang="en-US" dirty="0">
                <a:solidFill>
                  <a:srgbClr val="CC3300"/>
                </a:solidFill>
                <a:latin typeface="Arial" panose="020B0604020202020204"/>
                <a:ea typeface="黑体" panose="02010609060101010101" pitchFamily="49" charset="-122"/>
                <a:sym typeface="Gill Sans" charset="0"/>
              </a:rPr>
              <a:t>语言中的浮点数</a:t>
            </a:r>
            <a:r>
              <a:rPr lang="zh-CN" altLang="en-US" dirty="0" smtClean="0">
                <a:solidFill>
                  <a:srgbClr val="CC3300"/>
                </a:solidFill>
                <a:latin typeface="Arial" panose="020B0604020202020204"/>
                <a:ea typeface="黑体" panose="02010609060101010101" pitchFamily="49" charset="-122"/>
                <a:sym typeface="Gill Sans" charset="0"/>
              </a:rPr>
              <a:t>类型</a:t>
            </a:r>
            <a:r>
              <a:rPr lang="en-US" altLang="zh-CN" dirty="0" smtClean="0">
                <a:solidFill>
                  <a:srgbClr val="CC3300"/>
                </a:solidFill>
                <a:latin typeface="Arial" panose="020B0604020202020204"/>
                <a:ea typeface="黑体" panose="02010609060101010101" pitchFamily="49" charset="-122"/>
                <a:sym typeface="Gill Sans" charset="0"/>
              </a:rPr>
              <a:t>-32</a:t>
            </a:r>
            <a:r>
              <a:rPr lang="zh-CN" altLang="en-US" dirty="0" smtClean="0">
                <a:solidFill>
                  <a:srgbClr val="CC3300"/>
                </a:solidFill>
                <a:latin typeface="Arial" panose="020B0604020202020204"/>
                <a:ea typeface="黑体" panose="02010609060101010101" pitchFamily="49" charset="-122"/>
                <a:sym typeface="Gill Sans" charset="0"/>
              </a:rPr>
              <a:t>位</a:t>
            </a:r>
            <a:endParaRPr lang="zh-CN" altLang="en-US" dirty="0">
              <a:solidFill>
                <a:srgbClr val="CC3300"/>
              </a:solidFill>
              <a:latin typeface="Arial" panose="020B0604020202020204"/>
              <a:ea typeface="黑体" panose="02010609060101010101" pitchFamily="49" charset="-122"/>
              <a:sym typeface="Gill Sans" charset="0"/>
            </a:endParaRPr>
          </a:p>
        </p:txBody>
      </p:sp>
      <p:sp>
        <p:nvSpPr>
          <p:cNvPr id="7" name="Rectangle 3"/>
          <p:cNvSpPr txBox="1">
            <a:spLocks noChangeArrowheads="1"/>
          </p:cNvSpPr>
          <p:nvPr/>
        </p:nvSpPr>
        <p:spPr bwMode="auto">
          <a:xfrm>
            <a:off x="250825" y="866775"/>
            <a:ext cx="8455025" cy="521811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20000"/>
              </a:lnSpc>
              <a:spcBef>
                <a:spcPct val="30000"/>
              </a:spcBef>
              <a:spcAft>
                <a:spcPct val="0"/>
              </a:spcAft>
              <a:buClrTx/>
              <a:buSzTx/>
              <a:buFontTx/>
              <a:buChar char="•"/>
              <a:defRPr/>
            </a:pP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C</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语言中有</a:t>
            </a:r>
            <a:r>
              <a:rPr kumimoji="0" lang="en-US" altLang="zh-CN" sz="2200" b="1" i="0" u="none" strike="noStrike" kern="0" cap="none" spc="0" normalizeH="0" baseline="0" noProof="0" smtClean="0">
                <a:ln>
                  <a:noFill/>
                </a:ln>
                <a:solidFill>
                  <a:srgbClr val="FF0000"/>
                </a:solidFill>
                <a:effectLst/>
                <a:uLnTx/>
                <a:uFillTx/>
                <a:latin typeface="微软雅黑" panose="020B0503020204020204" charset="-122"/>
                <a:ea typeface="微软雅黑" panose="020B0503020204020204" charset="-122"/>
                <a:cs typeface="+mn-cs"/>
              </a:rPr>
              <a:t>float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和</a:t>
            </a:r>
            <a:r>
              <a:rPr kumimoji="0" lang="en-US" altLang="zh-CN" sz="2200" b="1" i="0" u="none" strike="noStrike" kern="0" cap="none" spc="0" normalizeH="0" baseline="0" noProof="0" smtClean="0">
                <a:ln>
                  <a:noFill/>
                </a:ln>
                <a:solidFill>
                  <a:srgbClr val="FF0000"/>
                </a:solidFill>
                <a:effectLst/>
                <a:uLnTx/>
                <a:uFillTx/>
                <a:latin typeface="微软雅黑" panose="020B0503020204020204" charset="-122"/>
                <a:ea typeface="微软雅黑" panose="020B050302020402020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类型，分别对应</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IEEE 754</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单精度浮点数格式和双精度浮点数格式</a:t>
            </a:r>
            <a:endPar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0000"/>
              </a:spcBef>
              <a:spcAft>
                <a:spcPct val="0"/>
              </a:spcAft>
              <a:buClrTx/>
              <a:buSzTx/>
              <a:buFontTx/>
              <a:buChar char="•"/>
              <a:defRPr/>
            </a:pPr>
            <a:r>
              <a:rPr kumimoji="0" lang="en-US" altLang="zh-CN" sz="2200" b="1" i="0" u="none" strike="noStrike" kern="0" cap="none" spc="0" normalizeH="0" baseline="0" noProof="0" smtClean="0">
                <a:ln>
                  <a:noFill/>
                </a:ln>
                <a:solidFill>
                  <a:srgbClr val="FF0000"/>
                </a:solidFill>
                <a:effectLst/>
                <a:uLnTx/>
                <a:uFillTx/>
                <a:latin typeface="微软雅黑" panose="020B0503020204020204" charset="-122"/>
                <a:ea typeface="微软雅黑" panose="020B0503020204020204" charset="-122"/>
                <a:cs typeface="+mn-cs"/>
              </a:rPr>
              <a:t>long double</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类型的长度和格式随编译器和处理器类型的不同而有所不同，</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IA-32</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中是</a:t>
            </a:r>
            <a:r>
              <a:rPr kumimoji="0" lang="en-US" altLang="zh-CN" sz="2200" b="1" i="0" u="none" strike="noStrike" kern="0" cap="none" spc="0" normalizeH="0" baseline="0" noProof="0" smtClean="0">
                <a:ln>
                  <a:noFill/>
                </a:ln>
                <a:solidFill>
                  <a:srgbClr val="FF0000"/>
                </a:solidFill>
                <a:effectLst/>
                <a:uLnTx/>
                <a:uFillTx/>
                <a:latin typeface="微软雅黑" panose="020B0503020204020204" charset="-122"/>
                <a:ea typeface="微软雅黑" panose="020B0503020204020204" charset="-122"/>
                <a:cs typeface="+mn-cs"/>
              </a:rPr>
              <a:t>80</a:t>
            </a:r>
            <a:r>
              <a:rPr kumimoji="0" lang="zh-CN" altLang="en-US" sz="2200" b="1" i="0" u="none" strike="noStrike" kern="0" cap="none" spc="0" normalizeH="0" baseline="0" noProof="0" smtClean="0">
                <a:ln>
                  <a:noFill/>
                </a:ln>
                <a:solidFill>
                  <a:srgbClr val="FF0000"/>
                </a:solidFill>
                <a:effectLst/>
                <a:uLnTx/>
                <a:uFillTx/>
                <a:latin typeface="微软雅黑" panose="020B0503020204020204" charset="-122"/>
                <a:ea typeface="微软雅黑" panose="020B0503020204020204" charset="-122"/>
                <a:cs typeface="+mn-cs"/>
              </a:rPr>
              <a:t>位扩展精度</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格式</a:t>
            </a:r>
            <a:endPar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从</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转换为</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float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时，不会发生溢出，但可能有数据被舍入 </a:t>
            </a:r>
            <a:endPar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从</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或 </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float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转换为</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时，因为</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的有效位数更多，故能保留精确值 </a:t>
            </a:r>
            <a:endPar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从</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转换为</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float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和</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时，可能发生溢出，此外，由于有效位数变少，故可能被舍入</a:t>
            </a:r>
            <a:endPar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从</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float </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或</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转换为</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时，因为</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没有小数部分，所以数据可能会向</a:t>
            </a:r>
            <a:r>
              <a:rPr kumimoji="0" lang="en-US" altLang="zh-CN"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0</a:t>
            </a:r>
            <a:r>
              <a:rPr kumimoji="0" lang="zh-CN" altLang="en-US" sz="2200" b="1"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cs typeface="+mn-cs"/>
              </a:rPr>
              <a:t>方向被截断</a:t>
            </a:r>
            <a:endParaRPr kumimoji="0" lang="zh-CN" altLang="en-US" sz="21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bwMode="auto">
          <a:xfrm>
            <a:off x="390525" y="919163"/>
            <a:ext cx="8497888"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Example:</a:t>
            </a:r>
            <a:endPar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r>
              <a:rPr kumimoji="0" lang="en-US" altLang="zh-CN"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mantissa (</a:t>
            </a:r>
            <a:r>
              <a:rPr kumimoji="0" lang="zh-CN" altLang="en-US"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尾数</a:t>
            </a:r>
            <a:r>
              <a:rPr kumimoji="0" lang="en-US" altLang="zh-CN"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exponent(</a:t>
            </a:r>
            <a:r>
              <a:rPr kumimoji="0" lang="zh-CN" altLang="en-US"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阶码、指数</a:t>
            </a:r>
            <a:r>
              <a:rPr kumimoji="0" lang="en-US" altLang="zh-CN"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a:t>
            </a:r>
            <a:r>
              <a:rPr kumimoji="0" lang="zh-CN" altLang="en-US"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endParaRPr kumimoji="0" lang="zh-CN" altLang="en-US"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r>
              <a:rPr kumimoji="0" lang="en-US" altLang="zh-CN"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6.02     </a:t>
            </a:r>
            <a:r>
              <a:rPr kumimoji="0" lang="en-US" altLang="zh-CN" sz="1800" b="1"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x</a:t>
            </a:r>
            <a:r>
              <a:rPr kumimoji="0" lang="en-US" altLang="zh-CN"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10 </a:t>
            </a:r>
            <a:r>
              <a:rPr kumimoji="0" lang="en-US" altLang="zh-CN" sz="2400" b="1" i="0" u="none" strike="noStrike" kern="0" cap="none" spc="0" normalizeH="0" baseline="30000" noProof="0" smtClean="0">
                <a:ln>
                  <a:noFill/>
                </a:ln>
                <a:solidFill>
                  <a:srgbClr val="000000"/>
                </a:solidFill>
                <a:effectLst/>
                <a:uLnTx/>
                <a:uFillTx/>
                <a:latin typeface="Arial" panose="020B0604020202020204"/>
                <a:ea typeface="宋体" panose="02010600030101010101" pitchFamily="2" charset="-122"/>
                <a:cs typeface="+mn-cs"/>
              </a:rPr>
              <a:t>21</a:t>
            </a:r>
            <a:endParaRPr kumimoji="0" lang="en-US" altLang="zh-CN" sz="2400" b="1" i="0" u="none" strike="noStrike" kern="0" cap="none" spc="0" normalizeH="0" baseline="3000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60000"/>
              </a:lnSpc>
              <a:spcBef>
                <a:spcPct val="20000"/>
              </a:spcBef>
              <a:spcAft>
                <a:spcPct val="0"/>
              </a:spcAft>
              <a:buClrTx/>
              <a:buSzTx/>
              <a:buFontTx/>
              <a:buNone/>
              <a:defRPr/>
            </a:pPr>
            <a:r>
              <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endPar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r>
              <a:rPr kumimoji="0" lang="en-US" altLang="zh-CN"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decimal point</a:t>
            </a:r>
            <a:r>
              <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r>
              <a:rPr kumimoji="0" lang="en-US" altLang="zh-CN"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radix (base</a:t>
            </a:r>
            <a:r>
              <a:rPr kumimoji="0" lang="zh-CN" altLang="en-US"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，基</a:t>
            </a:r>
            <a:r>
              <a:rPr kumimoji="0" lang="en-US" altLang="zh-CN"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endParaRPr kumimoji="0" lang="en-US" altLang="zh-CN" sz="2200" b="1" i="1"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2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 </a:t>
            </a:r>
            <a:r>
              <a:rPr kumimoji="0" lang="en-US" altLang="zh-CN" sz="2000" b="1" i="0" u="none" strike="noStrike" kern="0" cap="none" spc="0" normalizeH="0" baseline="0" noProof="0" smtClean="0">
                <a:ln>
                  <a:noFill/>
                </a:ln>
                <a:solidFill>
                  <a:srgbClr val="990000"/>
                </a:solidFill>
                <a:effectLst/>
                <a:uLnTx/>
                <a:uFillTx/>
                <a:latin typeface="Arial" panose="020B0604020202020204"/>
                <a:ea typeface="黑体" panose="02010609060101010101" pitchFamily="49" charset="-122"/>
                <a:cs typeface="+mn-cs"/>
              </a:rPr>
              <a:t>Normalized form</a:t>
            </a:r>
            <a:r>
              <a:rPr kumimoji="0" lang="zh-CN" altLang="en-US" sz="2000" b="1" i="0" u="none" strike="noStrike" kern="0" cap="none" spc="0" normalizeH="0" baseline="0" noProof="0" smtClean="0">
                <a:ln>
                  <a:noFill/>
                </a:ln>
                <a:solidFill>
                  <a:srgbClr val="990000"/>
                </a:solidFill>
                <a:effectLst/>
                <a:uLnTx/>
                <a:uFillTx/>
                <a:latin typeface="Arial" panose="020B0604020202020204"/>
                <a:ea typeface="黑体" panose="02010609060101010101" pitchFamily="49" charset="-122"/>
                <a:cs typeface="+mn-cs"/>
              </a:rPr>
              <a:t>（规格化形式）</a:t>
            </a:r>
            <a:r>
              <a:rPr kumimoji="0" lang="en-US" altLang="zh-CN" sz="2000" b="1" i="0" u="none" strike="noStrike" kern="0" cap="none" spc="0" normalizeH="0" baseline="0" noProof="0" smtClean="0">
                <a:ln>
                  <a:noFill/>
                </a:ln>
                <a:solidFill>
                  <a:srgbClr val="990000"/>
                </a:solidFill>
                <a:effectLst/>
                <a:uLnTx/>
                <a:uFillTx/>
                <a:latin typeface="Arial" panose="020B0604020202020204"/>
                <a:ea typeface="黑体" panose="02010609060101010101" pitchFamily="49" charset="-122"/>
                <a:cs typeface="+mn-cs"/>
              </a:rPr>
              <a:t>: </a:t>
            </a:r>
            <a:r>
              <a:rPr kumimoji="0" lang="zh-CN" altLang="en-US"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小数点前只有一位非</a:t>
            </a:r>
            <a:r>
              <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0</a:t>
            </a:r>
            <a:r>
              <a:rPr kumimoji="0" lang="zh-CN" altLang="en-US"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数</a:t>
            </a:r>
            <a:endParaRPr kumimoji="0" lang="zh-CN" altLang="en-US"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a:t>
            </a:r>
            <a:r>
              <a:rPr kumimoji="0" lang="zh-CN" altLang="en-US"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同一个数有多种表示形式。例：对于数 </a:t>
            </a:r>
            <a:r>
              <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1/1,000,000,000</a:t>
            </a:r>
            <a:endPar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 Normalized (</a:t>
            </a:r>
            <a:r>
              <a:rPr kumimoji="0" lang="zh-CN" altLang="en-US"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唯一的规格化形式</a:t>
            </a:r>
            <a:r>
              <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1.0 x 10</a:t>
            </a:r>
            <a:r>
              <a:rPr kumimoji="0" lang="en-US" altLang="zh-CN" sz="2000" b="1" i="0" u="none" strike="noStrike" kern="0" cap="none" spc="0" normalizeH="0" baseline="30000" noProof="0" smtClean="0">
                <a:ln>
                  <a:noFill/>
                </a:ln>
                <a:solidFill>
                  <a:srgbClr val="000000"/>
                </a:solidFill>
                <a:effectLst/>
                <a:uLnTx/>
                <a:uFillTx/>
                <a:latin typeface="Arial" panose="020B0604020202020204"/>
                <a:ea typeface="黑体" panose="02010609060101010101" pitchFamily="49" charset="-122"/>
                <a:cs typeface="+mn-cs"/>
              </a:rPr>
              <a:t>-9</a:t>
            </a:r>
            <a:endParaRPr kumimoji="0" lang="en-US" altLang="zh-CN" sz="2000" b="1" i="0" u="none" strike="noStrike" kern="0" cap="none" spc="0" normalizeH="0" baseline="30000" noProof="0" smtClean="0">
              <a:ln>
                <a:noFill/>
              </a:ln>
              <a:solidFill>
                <a:srgbClr val="000000"/>
              </a:solidFill>
              <a:effectLst/>
              <a:uLnTx/>
              <a:uFillTx/>
              <a:latin typeface="Arial" panose="020B0604020202020204"/>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 Unnormalized</a:t>
            </a:r>
            <a:r>
              <a:rPr kumimoji="0" lang="zh-CN" altLang="en-US"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（非规格化形式不唯一）</a:t>
            </a:r>
            <a:r>
              <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0.1 x 10</a:t>
            </a:r>
            <a:r>
              <a:rPr kumimoji="0" lang="en-US" altLang="zh-CN" sz="2000" b="1" i="0" u="none" strike="noStrike" kern="0" cap="none" spc="0" normalizeH="0" baseline="30000" noProof="0" smtClean="0">
                <a:ln>
                  <a:noFill/>
                </a:ln>
                <a:solidFill>
                  <a:srgbClr val="000000"/>
                </a:solidFill>
                <a:effectLst/>
                <a:uLnTx/>
                <a:uFillTx/>
                <a:latin typeface="Arial" panose="020B0604020202020204"/>
                <a:ea typeface="黑体" panose="02010609060101010101" pitchFamily="49" charset="-122"/>
                <a:cs typeface="+mn-cs"/>
              </a:rPr>
              <a:t>-8</a:t>
            </a:r>
            <a:r>
              <a:rPr kumimoji="0" lang="en-US" altLang="zh-CN" sz="2000" b="1" i="0" u="none" strike="noStrike" kern="0" cap="none" spc="0" normalizeH="0" baseline="0" noProof="0" smtClean="0">
                <a:ln>
                  <a:noFill/>
                </a:ln>
                <a:solidFill>
                  <a:srgbClr val="000000"/>
                </a:solidFill>
                <a:effectLst/>
                <a:uLnTx/>
                <a:uFillTx/>
                <a:latin typeface="Arial" panose="020B0604020202020204"/>
                <a:ea typeface="黑体" panose="02010609060101010101" pitchFamily="49" charset="-122"/>
                <a:cs typeface="+mn-cs"/>
              </a:rPr>
              <a:t>, 10.0 x 10</a:t>
            </a:r>
            <a:r>
              <a:rPr kumimoji="0" lang="en-US" altLang="zh-CN" sz="2000" b="1" i="0" u="none" strike="noStrike" kern="0" cap="none" spc="0" normalizeH="0" baseline="30000" noProof="0" smtClean="0">
                <a:ln>
                  <a:noFill/>
                </a:ln>
                <a:solidFill>
                  <a:srgbClr val="000000"/>
                </a:solidFill>
                <a:effectLst/>
                <a:uLnTx/>
                <a:uFillTx/>
                <a:latin typeface="Arial" panose="020B0604020202020204"/>
                <a:ea typeface="黑体" panose="02010609060101010101" pitchFamily="49" charset="-122"/>
                <a:cs typeface="+mn-cs"/>
              </a:rPr>
              <a:t>-10</a:t>
            </a:r>
            <a:endParaRPr kumimoji="0" lang="en-US" altLang="zh-CN" sz="2000" b="1" i="0" u="none" strike="noStrike" kern="0" cap="none" spc="0" normalizeH="0" baseline="30000" noProof="0" smtClean="0">
              <a:ln>
                <a:noFill/>
              </a:ln>
              <a:solidFill>
                <a:srgbClr val="000000"/>
              </a:solidFill>
              <a:effectLst/>
              <a:uLnTx/>
              <a:uFillTx/>
              <a:latin typeface="Arial" panose="020B0604020202020204"/>
              <a:ea typeface="黑体" panose="02010609060101010101" pitchFamily="49" charset="-122"/>
              <a:cs typeface="+mn-cs"/>
            </a:endParaRPr>
          </a:p>
        </p:txBody>
      </p:sp>
      <p:sp>
        <p:nvSpPr>
          <p:cNvPr id="19" name="Line 3"/>
          <p:cNvSpPr>
            <a:spLocks noChangeShapeType="1"/>
          </p:cNvSpPr>
          <p:nvPr/>
        </p:nvSpPr>
        <p:spPr bwMode="auto">
          <a:xfrm>
            <a:off x="2508250" y="1684338"/>
            <a:ext cx="533400" cy="184150"/>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0" name="Line 4"/>
          <p:cNvSpPr>
            <a:spLocks noChangeShapeType="1"/>
          </p:cNvSpPr>
          <p:nvPr/>
        </p:nvSpPr>
        <p:spPr bwMode="auto">
          <a:xfrm flipH="1">
            <a:off x="5164138" y="1639888"/>
            <a:ext cx="630237" cy="314325"/>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1" name="Line 5"/>
          <p:cNvSpPr>
            <a:spLocks noChangeShapeType="1"/>
          </p:cNvSpPr>
          <p:nvPr/>
        </p:nvSpPr>
        <p:spPr bwMode="auto">
          <a:xfrm flipV="1">
            <a:off x="2733675" y="2309813"/>
            <a:ext cx="360363" cy="319087"/>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2" name="Line 6"/>
          <p:cNvSpPr>
            <a:spLocks noChangeShapeType="1"/>
          </p:cNvSpPr>
          <p:nvPr/>
        </p:nvSpPr>
        <p:spPr bwMode="auto">
          <a:xfrm flipH="1" flipV="1">
            <a:off x="4803775" y="2359025"/>
            <a:ext cx="560388" cy="280988"/>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3" name="Rectangle 8"/>
          <p:cNvSpPr txBox="1">
            <a:spLocks noChangeArrowheads="1"/>
          </p:cNvSpPr>
          <p:nvPr/>
        </p:nvSpPr>
        <p:spPr bwMode="auto">
          <a:xfrm>
            <a:off x="685800" y="304800"/>
            <a:ext cx="78962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b"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科学计数法</a:t>
            </a:r>
            <a:r>
              <a:rPr kumimoji="0" lang="en-US" altLang="zh-CN" sz="32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(Scientific Notation)</a:t>
            </a:r>
            <a:r>
              <a:rPr kumimoji="0" lang="zh-CN" altLang="en-US" sz="32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与浮点数</a:t>
            </a:r>
            <a:endParaRPr kumimoji="0" lang="zh-CN" altLang="en-US" sz="32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endParaRPr>
          </a:p>
        </p:txBody>
      </p:sp>
      <p:grpSp>
        <p:nvGrpSpPr>
          <p:cNvPr id="24" name="Group 14"/>
          <p:cNvGrpSpPr/>
          <p:nvPr/>
        </p:nvGrpSpPr>
        <p:grpSpPr bwMode="auto">
          <a:xfrm>
            <a:off x="212725" y="4879975"/>
            <a:ext cx="8497888" cy="1695450"/>
            <a:chOff x="270" y="2853"/>
            <a:chExt cx="5353" cy="1068"/>
          </a:xfrm>
        </p:grpSpPr>
        <p:sp>
          <p:nvSpPr>
            <p:cNvPr id="25" name="Rectangle 9"/>
            <p:cNvSpPr>
              <a:spLocks noChangeArrowheads="1"/>
            </p:cNvSpPr>
            <p:nvPr/>
          </p:nvSpPr>
          <p:spPr bwMode="auto">
            <a:xfrm>
              <a:off x="270" y="2853"/>
              <a:ext cx="5353" cy="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a:lnSpc>
                  <a:spcPct val="90000"/>
                </a:lnSpc>
                <a:buClr>
                  <a:srgbClr val="99CC00"/>
                </a:buClr>
                <a:buSzPct val="60000"/>
                <a:buFont typeface="Wingdings" panose="05000000000000000000" pitchFamily="2" charset="2"/>
                <a:buNone/>
              </a:pPr>
              <a:r>
                <a:rPr kumimoji="1" lang="zh-CN" altLang="en-US" sz="2800" b="0" smtClean="0">
                  <a:solidFill>
                    <a:srgbClr val="000000"/>
                  </a:solidFill>
                  <a:latin typeface="Times New Roman" panose="02020603050405020304" pitchFamily="18" charset="0"/>
                  <a:cs typeface="+mn-cs"/>
                </a:rPr>
                <a:t>		 </a:t>
              </a:r>
              <a:r>
                <a:rPr kumimoji="1" lang="en-US" altLang="zh-CN" sz="2000" i="1" smtClean="0">
                  <a:solidFill>
                    <a:srgbClr val="000000"/>
                  </a:solidFill>
                  <a:cs typeface="Arial" panose="020B0604020202020204" pitchFamily="34" charset="0"/>
                </a:rPr>
                <a:t>mantissa</a:t>
              </a:r>
              <a:r>
                <a:rPr kumimoji="1" lang="zh-CN" altLang="en-US" sz="2000" i="1" smtClean="0">
                  <a:solidFill>
                    <a:srgbClr val="000000"/>
                  </a:solidFill>
                  <a:cs typeface="Arial" panose="020B0604020202020204" pitchFamily="34" charset="0"/>
                </a:rPr>
                <a:t>（尾数）                            </a:t>
              </a:r>
              <a:r>
                <a:rPr kumimoji="1" lang="en-US" altLang="zh-CN" sz="2000" i="1" smtClean="0">
                  <a:solidFill>
                    <a:srgbClr val="000000"/>
                  </a:solidFill>
                  <a:cs typeface="Arial" panose="020B0604020202020204" pitchFamily="34" charset="0"/>
                </a:rPr>
                <a:t>exponent</a:t>
              </a:r>
              <a:r>
                <a:rPr kumimoji="1" lang="zh-CN" altLang="en-US" sz="2000" i="1" smtClean="0">
                  <a:solidFill>
                    <a:srgbClr val="000000"/>
                  </a:solidFill>
                  <a:cs typeface="Arial" panose="020B0604020202020204" pitchFamily="34" charset="0"/>
                </a:rPr>
                <a:t>（指数）</a:t>
              </a:r>
              <a:endParaRPr kumimoji="1" lang="zh-CN" altLang="en-US" sz="2000" smtClean="0">
                <a:solidFill>
                  <a:srgbClr val="000000"/>
                </a:solidFill>
                <a:cs typeface="Arial" panose="020B0604020202020204" pitchFamily="34" charset="0"/>
              </a:endParaRPr>
            </a:p>
            <a:p>
              <a:pPr algn="l">
                <a:lnSpc>
                  <a:spcPct val="90000"/>
                </a:lnSpc>
                <a:buClr>
                  <a:srgbClr val="99CC00"/>
                </a:buClr>
                <a:buSzPct val="60000"/>
                <a:buFont typeface="Wingdings" panose="05000000000000000000" pitchFamily="2" charset="2"/>
                <a:buNone/>
              </a:pPr>
              <a:r>
                <a:rPr kumimoji="1" lang="en-US" altLang="zh-CN" sz="2000" smtClean="0">
                  <a:solidFill>
                    <a:srgbClr val="000000"/>
                  </a:solidFill>
                  <a:cs typeface="Arial" panose="020B0604020202020204" pitchFamily="34" charset="0"/>
                </a:rPr>
                <a:t>                                                   0.101</a:t>
              </a:r>
              <a:r>
                <a:rPr kumimoji="1" lang="en-US" altLang="zh-CN" sz="2000" baseline="-25000" smtClean="0">
                  <a:solidFill>
                    <a:srgbClr val="333399"/>
                  </a:solidFill>
                  <a:cs typeface="Arial" panose="020B0604020202020204" pitchFamily="34" charset="0"/>
                </a:rPr>
                <a:t>two</a:t>
              </a:r>
              <a:r>
                <a:rPr kumimoji="1" lang="en-US" altLang="zh-CN" sz="2000" smtClean="0">
                  <a:solidFill>
                    <a:srgbClr val="000000"/>
                  </a:solidFill>
                  <a:cs typeface="Arial" panose="020B0604020202020204" pitchFamily="34" charset="0"/>
                </a:rPr>
                <a:t>   x   </a:t>
              </a:r>
              <a:r>
                <a:rPr kumimoji="1" lang="en-US" altLang="zh-CN" sz="2000" smtClean="0">
                  <a:solidFill>
                    <a:srgbClr val="333399"/>
                  </a:solidFill>
                  <a:cs typeface="Arial" panose="020B0604020202020204" pitchFamily="34" charset="0"/>
                </a:rPr>
                <a:t>2</a:t>
              </a:r>
              <a:r>
                <a:rPr kumimoji="1" lang="en-US" altLang="zh-CN" sz="2000" smtClean="0">
                  <a:solidFill>
                    <a:srgbClr val="000000"/>
                  </a:solidFill>
                  <a:cs typeface="Arial" panose="020B0604020202020204" pitchFamily="34" charset="0"/>
                </a:rPr>
                <a:t> </a:t>
              </a:r>
              <a:r>
                <a:rPr kumimoji="1" lang="en-US" altLang="zh-CN" sz="2000" baseline="30000" smtClean="0">
                  <a:solidFill>
                    <a:srgbClr val="000000"/>
                  </a:solidFill>
                  <a:cs typeface="Arial" panose="020B0604020202020204" pitchFamily="34" charset="0"/>
                </a:rPr>
                <a:t>-10</a:t>
              </a:r>
              <a:endParaRPr kumimoji="1" lang="en-US" altLang="zh-CN" sz="2000" baseline="30000" smtClean="0">
                <a:solidFill>
                  <a:srgbClr val="000000"/>
                </a:solidFill>
                <a:cs typeface="Arial" panose="020B0604020202020204" pitchFamily="34" charset="0"/>
              </a:endParaRPr>
            </a:p>
            <a:p>
              <a:pPr algn="l">
                <a:lnSpc>
                  <a:spcPct val="60000"/>
                </a:lnSpc>
                <a:buClr>
                  <a:srgbClr val="99CC00"/>
                </a:buClr>
                <a:buSzPct val="60000"/>
                <a:buFont typeface="Wingdings" panose="05000000000000000000" pitchFamily="2" charset="2"/>
                <a:buNone/>
              </a:pPr>
              <a:r>
                <a:rPr kumimoji="1" lang="en-US" altLang="zh-CN" sz="2000" smtClean="0">
                  <a:solidFill>
                    <a:srgbClr val="000000"/>
                  </a:solidFill>
                  <a:cs typeface="Arial" panose="020B0604020202020204" pitchFamily="34" charset="0"/>
                </a:rPr>
                <a:t>                       </a:t>
              </a:r>
              <a:endParaRPr kumimoji="1" lang="en-US" altLang="zh-CN" sz="2000" smtClean="0">
                <a:solidFill>
                  <a:srgbClr val="000000"/>
                </a:solidFill>
                <a:cs typeface="Arial" panose="020B0604020202020204" pitchFamily="34" charset="0"/>
              </a:endParaRPr>
            </a:p>
            <a:p>
              <a:pPr algn="l">
                <a:lnSpc>
                  <a:spcPct val="90000"/>
                </a:lnSpc>
                <a:buClr>
                  <a:srgbClr val="99CC00"/>
                </a:buClr>
                <a:buSzPct val="60000"/>
                <a:buFont typeface="Wingdings" panose="05000000000000000000" pitchFamily="2" charset="2"/>
                <a:buNone/>
              </a:pPr>
              <a:r>
                <a:rPr kumimoji="1" lang="en-US" altLang="zh-CN" sz="2000" smtClean="0">
                  <a:solidFill>
                    <a:srgbClr val="000000"/>
                  </a:solidFill>
                  <a:cs typeface="Arial" panose="020B0604020202020204" pitchFamily="34" charset="0"/>
                </a:rPr>
                <a:t>                      	   </a:t>
              </a:r>
              <a:r>
                <a:rPr kumimoji="1" lang="en-US" altLang="zh-CN" sz="2000" i="1" smtClean="0">
                  <a:solidFill>
                    <a:srgbClr val="333399"/>
                  </a:solidFill>
                  <a:cs typeface="Arial" panose="020B0604020202020204" pitchFamily="34" charset="0"/>
                </a:rPr>
                <a:t>binary </a:t>
              </a:r>
              <a:r>
                <a:rPr kumimoji="1" lang="en-US" altLang="zh-CN" sz="2000" i="1" smtClean="0">
                  <a:solidFill>
                    <a:srgbClr val="000000"/>
                  </a:solidFill>
                  <a:cs typeface="Arial" panose="020B0604020202020204" pitchFamily="34" charset="0"/>
                </a:rPr>
                <a:t>point                      </a:t>
              </a:r>
              <a:r>
                <a:rPr kumimoji="1" lang="zh-CN" altLang="en-US" sz="2000" i="1" smtClean="0">
                  <a:solidFill>
                    <a:srgbClr val="000000"/>
                  </a:solidFill>
                  <a:cs typeface="Arial" panose="020B0604020202020204" pitchFamily="34" charset="0"/>
                </a:rPr>
                <a:t>基为</a:t>
              </a:r>
              <a:r>
                <a:rPr kumimoji="1" lang="en-US" altLang="zh-CN" sz="2000" i="1" smtClean="0">
                  <a:solidFill>
                    <a:srgbClr val="000000"/>
                  </a:solidFill>
                  <a:cs typeface="Arial" panose="020B0604020202020204" pitchFamily="34" charset="0"/>
                </a:rPr>
                <a:t>2</a:t>
              </a:r>
              <a:endParaRPr kumimoji="1" lang="en-US" altLang="zh-CN" sz="2000" baseline="30000" smtClean="0">
                <a:solidFill>
                  <a:srgbClr val="000000"/>
                </a:solidFill>
                <a:cs typeface="Arial" panose="020B0604020202020204" pitchFamily="34" charset="0"/>
              </a:endParaRPr>
            </a:p>
          </p:txBody>
        </p:sp>
        <p:sp>
          <p:nvSpPr>
            <p:cNvPr id="26" name="Line 10"/>
            <p:cNvSpPr>
              <a:spLocks noChangeShapeType="1"/>
            </p:cNvSpPr>
            <p:nvPr/>
          </p:nvSpPr>
          <p:spPr bwMode="auto">
            <a:xfrm>
              <a:off x="2275" y="3027"/>
              <a:ext cx="305" cy="96"/>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7" name="Line 11"/>
            <p:cNvSpPr>
              <a:spLocks noChangeShapeType="1"/>
            </p:cNvSpPr>
            <p:nvPr/>
          </p:nvSpPr>
          <p:spPr bwMode="auto">
            <a:xfrm flipH="1">
              <a:off x="3793" y="3074"/>
              <a:ext cx="225" cy="143"/>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8" name="Line 12"/>
            <p:cNvSpPr>
              <a:spLocks noChangeShapeType="1"/>
            </p:cNvSpPr>
            <p:nvPr/>
          </p:nvSpPr>
          <p:spPr bwMode="auto">
            <a:xfrm flipV="1">
              <a:off x="2451" y="3343"/>
              <a:ext cx="235" cy="209"/>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9" name="Line 13"/>
            <p:cNvSpPr>
              <a:spLocks noChangeShapeType="1"/>
            </p:cNvSpPr>
            <p:nvPr/>
          </p:nvSpPr>
          <p:spPr bwMode="auto">
            <a:xfrm flipH="1" flipV="1">
              <a:off x="3589" y="3331"/>
              <a:ext cx="243" cy="208"/>
            </a:xfrm>
            <a:prstGeom prst="line">
              <a:avLst/>
            </a:prstGeom>
            <a:noFill/>
            <a:ln w="38100">
              <a:solidFill>
                <a:srgbClr val="990000"/>
              </a:solidFill>
              <a:miter lim="800000"/>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grpSp>
      <p:sp>
        <p:nvSpPr>
          <p:cNvPr id="30" name="Rectangle 15"/>
          <p:cNvSpPr>
            <a:spLocks noChangeArrowheads="1"/>
          </p:cNvSpPr>
          <p:nvPr/>
        </p:nvSpPr>
        <p:spPr bwMode="auto">
          <a:xfrm>
            <a:off x="347663" y="4610100"/>
            <a:ext cx="263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20000"/>
              </a:lnSpc>
              <a:spcBef>
                <a:spcPct val="30000"/>
              </a:spcBef>
              <a:buClr>
                <a:srgbClr val="BBE0E3"/>
              </a:buClr>
              <a:buFont typeface="Wingdings" panose="05000000000000000000" pitchFamily="2" charset="2"/>
              <a:buNone/>
            </a:pPr>
            <a:r>
              <a:rPr lang="en-US" altLang="zh-CN" sz="2000" smtClean="0">
                <a:solidFill>
                  <a:srgbClr val="063DE9"/>
                </a:solidFill>
                <a:cs typeface="Arial" panose="020B0604020202020204" pitchFamily="34" charset="0"/>
              </a:rPr>
              <a:t>for Binary Numbers:</a:t>
            </a:r>
            <a:endParaRPr lang="en-US" altLang="zh-CN" sz="2000" smtClean="0">
              <a:solidFill>
                <a:srgbClr val="063DE9"/>
              </a:solidFill>
              <a:cs typeface="Arial" panose="020B0604020202020204" pitchFamily="34" charset="0"/>
            </a:endParaRPr>
          </a:p>
        </p:txBody>
      </p:sp>
      <p:sp>
        <p:nvSpPr>
          <p:cNvPr id="31" name="Text Box 16"/>
          <p:cNvSpPr txBox="1">
            <a:spLocks noChangeArrowheads="1"/>
          </p:cNvSpPr>
          <p:nvPr/>
        </p:nvSpPr>
        <p:spPr bwMode="auto">
          <a:xfrm>
            <a:off x="111125" y="6237288"/>
            <a:ext cx="8856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50000"/>
              </a:spcBef>
              <a:buFontTx/>
              <a:buNone/>
            </a:pPr>
            <a:r>
              <a:rPr lang="zh-CN" altLang="en-US" smtClean="0">
                <a:solidFill>
                  <a:srgbClr val="CC0000"/>
                </a:solidFill>
                <a:latin typeface="Times New Roman" panose="02020603050405020304" pitchFamily="18" charset="0"/>
                <a:ea typeface="黑体" panose="02010609060101010101" pitchFamily="49" charset="-122"/>
                <a:cs typeface="+mn-cs"/>
              </a:rPr>
              <a:t>只要对尾数和指数分别编码，就可表示一个浮点数（即：实数）</a:t>
            </a:r>
            <a:endParaRPr lang="zh-CN" altLang="en-US" smtClean="0">
              <a:solidFill>
                <a:srgbClr val="CC0000"/>
              </a:solidFill>
              <a:latin typeface="Times New Roman" panose="02020603050405020304" pitchFamily="18" charset="0"/>
              <a:ea typeface="黑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animEffect transition="in" filter="blinds(horizontal)">
                                      <p:cBhvr>
                                        <p:cTn id="7" dur="500"/>
                                        <p:tgtEl>
                                          <p:spTgt spid="1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6" end="6"/>
                                            </p:txEl>
                                          </p:spTgt>
                                        </p:tgtEl>
                                        <p:attrNameLst>
                                          <p:attrName>style.visibility</p:attrName>
                                        </p:attrNameLst>
                                      </p:cBhvr>
                                      <p:to>
                                        <p:strVal val="visible"/>
                                      </p:to>
                                    </p:set>
                                    <p:animEffect transition="in" filter="blinds(horizontal)">
                                      <p:cBhvr>
                                        <p:cTn id="12" dur="500"/>
                                        <p:tgtEl>
                                          <p:spTgt spid="1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7" end="7"/>
                                            </p:txEl>
                                          </p:spTgt>
                                        </p:tgtEl>
                                        <p:attrNameLst>
                                          <p:attrName>style.visibility</p:attrName>
                                        </p:attrNameLst>
                                      </p:cBhvr>
                                      <p:to>
                                        <p:strVal val="visible"/>
                                      </p:to>
                                    </p:set>
                                    <p:animEffect transition="in" filter="blinds(horizontal)">
                                      <p:cBhvr>
                                        <p:cTn id="17" dur="500"/>
                                        <p:tgtEl>
                                          <p:spTgt spid="18">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8" end="8"/>
                                            </p:txEl>
                                          </p:spTgt>
                                        </p:tgtEl>
                                        <p:attrNameLst>
                                          <p:attrName>style.visibility</p:attrName>
                                        </p:attrNameLst>
                                      </p:cBhvr>
                                      <p:to>
                                        <p:strVal val="visible"/>
                                      </p:to>
                                    </p:set>
                                    <p:animEffect transition="in" filter="blinds(horizontal)">
                                      <p:cBhvr>
                                        <p:cTn id="22" dur="500"/>
                                        <p:tgtEl>
                                          <p:spTgt spid="1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blinds(horizontal)">
                                      <p:cBhvr>
                                        <p:cTn id="3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bwMode="auto">
          <a:xfrm>
            <a:off x="457200" y="304800"/>
            <a:ext cx="7206939" cy="561975"/>
          </a:xfrm>
          <a:prstGeom prst="rect">
            <a:avLst/>
          </a:prstGeom>
          <a:no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a:lstStyle>
          <a:p>
            <a:pPr algn="ctr" eaLnBrk="0" hangingPunct="0"/>
            <a:r>
              <a:rPr lang="zh-CN" altLang="en-US" dirty="0" smtClean="0">
                <a:solidFill>
                  <a:srgbClr val="CC3300"/>
                </a:solidFill>
                <a:latin typeface="Arial" panose="020B0604020202020204"/>
                <a:ea typeface="黑体" panose="02010609060101010101" pitchFamily="49" charset="-122"/>
                <a:sym typeface="Gill Sans" charset="0"/>
              </a:rPr>
              <a:t>浮点运算举例</a:t>
            </a:r>
            <a:r>
              <a:rPr lang="en-US" altLang="zh-CN" dirty="0" smtClean="0">
                <a:solidFill>
                  <a:srgbClr val="CC3300"/>
                </a:solidFill>
                <a:latin typeface="Arial" panose="020B0604020202020204"/>
                <a:ea typeface="黑体" panose="02010609060101010101" pitchFamily="49" charset="-122"/>
                <a:sym typeface="Gill Sans" charset="0"/>
              </a:rPr>
              <a:t>-1</a:t>
            </a:r>
            <a:endParaRPr lang="zh-CN" altLang="en-US" dirty="0">
              <a:solidFill>
                <a:srgbClr val="CC3300"/>
              </a:solidFill>
              <a:latin typeface="Arial" panose="020B0604020202020204"/>
              <a:ea typeface="黑体" panose="02010609060101010101" pitchFamily="49" charset="-122"/>
              <a:sym typeface="Gill Sans" charset="0"/>
            </a:endParaRPr>
          </a:p>
        </p:txBody>
      </p:sp>
      <p:pic>
        <p:nvPicPr>
          <p:cNvPr id="5" name="Picture 19" descr="c:\users\my\appdata\roaming\360se6\User Data\temp\t012f68ee92e92888e8.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922338"/>
            <a:ext cx="6096000" cy="609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2" descr="c:\users\my\appdata\roaming\360se6\User Data\temp\270px-Ariane_5_(mock-up).jpg"/>
          <p:cNvSpPr>
            <a:spLocks noChangeAspect="1" noChangeArrowheads="1"/>
          </p:cNvSpPr>
          <p:nvPr/>
        </p:nvSpPr>
        <p:spPr bwMode="auto">
          <a:xfrm>
            <a:off x="16351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AutoShape 4" descr="c:\users\my\appdata\roaming\360se6\User Data\temp\320px-Ariane_5_(mock-up).jpg"/>
          <p:cNvSpPr>
            <a:spLocks noChangeAspect="1" noChangeArrowheads="1"/>
          </p:cNvSpPr>
          <p:nvPr/>
        </p:nvSpPr>
        <p:spPr bwMode="auto">
          <a:xfrm>
            <a:off x="315913"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AutoShape 6" descr="c:\users\my\appdata\roaming\360se6\User Data\temp\320px-Ariane_5_(mock-up).jpg"/>
          <p:cNvSpPr>
            <a:spLocks noChangeAspect="1" noChangeArrowheads="1"/>
          </p:cNvSpPr>
          <p:nvPr/>
        </p:nvSpPr>
        <p:spPr bwMode="auto">
          <a:xfrm>
            <a:off x="468313"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AutoShape 8" descr="c:\users\my\appdata\roaming\360se6\User Data\temp\320px-Ariane_5_(mock-up).jpg"/>
          <p:cNvSpPr>
            <a:spLocks noChangeAspect="1" noChangeArrowheads="1"/>
          </p:cNvSpPr>
          <p:nvPr/>
        </p:nvSpPr>
        <p:spPr bwMode="auto">
          <a:xfrm>
            <a:off x="620713" y="31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AutoShape 10" descr="c:\users\my\appdata\roaming\360se6\User Data\temp\320px-Ariane_5_(mock-up).jpg"/>
          <p:cNvSpPr>
            <a:spLocks noChangeAspect="1" noChangeArrowheads="1"/>
          </p:cNvSpPr>
          <p:nvPr/>
        </p:nvSpPr>
        <p:spPr bwMode="auto">
          <a:xfrm>
            <a:off x="773113" y="465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AutoShape 12" descr="c:\users\my\appdata\roaming\360se6\User Data\temp\320px-Ariane_5_(mock-up).jpg"/>
          <p:cNvSpPr>
            <a:spLocks noChangeAspect="1" noChangeArrowheads="1"/>
          </p:cNvSpPr>
          <p:nvPr/>
        </p:nvSpPr>
        <p:spPr bwMode="auto">
          <a:xfrm>
            <a:off x="925513" y="617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2" name="Picture 13"/>
          <p:cNvPicPr>
            <a:picLocks noChangeAspect="1" noChangeArrowheads="1"/>
          </p:cNvPicPr>
          <p:nvPr/>
        </p:nvPicPr>
        <p:blipFill>
          <a:blip r:embed="rId2"/>
          <a:srcRect/>
          <a:stretch>
            <a:fillRect/>
          </a:stretch>
        </p:blipFill>
        <p:spPr bwMode="auto">
          <a:xfrm>
            <a:off x="6096000" y="922338"/>
            <a:ext cx="3048000" cy="609599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组合 12"/>
          <p:cNvGrpSpPr/>
          <p:nvPr/>
        </p:nvGrpSpPr>
        <p:grpSpPr>
          <a:xfrm>
            <a:off x="-11243" y="3970337"/>
            <a:ext cx="9159874" cy="3047998"/>
            <a:chOff x="0" y="3330574"/>
            <a:chExt cx="9159874" cy="3527426"/>
          </a:xfrm>
        </p:grpSpPr>
        <p:pic>
          <p:nvPicPr>
            <p:cNvPr id="14" name="Picture 17" descr="c:\users\my\appdata\roaming\360se6\User Data\temp\20130727195305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30574"/>
              <a:ext cx="4640491"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descr="c:\users\my\appdata\roaming\360se6\User Data\temp\2010726229299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330574"/>
              <a:ext cx="4740274" cy="352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矩形 15"/>
          <p:cNvSpPr/>
          <p:nvPr/>
        </p:nvSpPr>
        <p:spPr>
          <a:xfrm>
            <a:off x="86244" y="6107421"/>
            <a:ext cx="8978739"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4800" b="1" cap="all" dirty="0">
                <a:ln w="0"/>
                <a:solidFill>
                  <a:srgbClr val="FF0000"/>
                </a:solidFill>
                <a:effectLst>
                  <a:reflection blurRad="12700" stA="50000" endPos="50000" dist="5000" dir="5400000" sy="-100000" rotWithShape="0"/>
                </a:effectLst>
                <a:latin typeface="+mj-lt"/>
                <a:ea typeface="隶书" panose="02010509060101010101" pitchFamily="49" charset="-122"/>
              </a:rPr>
              <a:t>故障归类：软件设计</a:t>
            </a:r>
            <a:r>
              <a:rPr lang="en-US" altLang="zh-CN" sz="4800" b="1" cap="all" dirty="0">
                <a:ln w="0"/>
                <a:solidFill>
                  <a:srgbClr val="FF0000"/>
                </a:solidFill>
                <a:effectLst>
                  <a:reflection blurRad="12700" stA="50000" endPos="50000" dist="5000" dir="5400000" sy="-100000" rotWithShape="0"/>
                </a:effectLst>
                <a:latin typeface="+mj-lt"/>
                <a:ea typeface="隶书" panose="02010509060101010101" pitchFamily="49" charset="-122"/>
              </a:rPr>
              <a:t>/</a:t>
            </a:r>
            <a:r>
              <a:rPr lang="zh-CN" altLang="en-US" sz="4800" b="1" cap="all" dirty="0">
                <a:ln w="0"/>
                <a:solidFill>
                  <a:srgbClr val="FF0000"/>
                </a:solidFill>
                <a:effectLst>
                  <a:reflection blurRad="12700" stA="50000" endPos="50000" dist="5000" dir="5400000" sy="-100000" rotWithShape="0"/>
                </a:effectLst>
                <a:latin typeface="+mj-lt"/>
                <a:ea typeface="隶书" panose="02010509060101010101" pitchFamily="49" charset="-122"/>
              </a:rPr>
              <a:t>重用错误！</a:t>
            </a:r>
            <a:endParaRPr lang="zh-CN" altLang="en-US" sz="4800" b="1" cap="all"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18" name="TextBox 17"/>
          <p:cNvSpPr txBox="1"/>
          <p:nvPr/>
        </p:nvSpPr>
        <p:spPr>
          <a:xfrm>
            <a:off x="6179647" y="405110"/>
            <a:ext cx="2968984"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a:spAutoFit/>
          </a:bodyPr>
          <a:lstStyle>
            <a:defPPr>
              <a:defRPr lang="zh-CN"/>
            </a:defPPr>
          </a:lstStyle>
          <a:p>
            <a:r>
              <a:rPr lang="zh-CN" altLang="en-US" sz="2400" dirty="0"/>
              <a:t>欧洲阿丽亚娜</a:t>
            </a:r>
            <a:r>
              <a:rPr lang="en-US" altLang="zh-CN" sz="2400" dirty="0"/>
              <a:t>5</a:t>
            </a:r>
            <a:r>
              <a:rPr lang="zh-CN" altLang="en-US" sz="2400" dirty="0"/>
              <a:t>火箭</a:t>
            </a:r>
            <a:endParaRPr lang="zh-CN" altLang="en-US" sz="2400" dirty="0"/>
          </a:p>
        </p:txBody>
      </p:sp>
      <p:sp>
        <p:nvSpPr>
          <p:cNvPr id="19" name="矩形 18"/>
          <p:cNvSpPr/>
          <p:nvPr/>
        </p:nvSpPr>
        <p:spPr>
          <a:xfrm>
            <a:off x="676817" y="596447"/>
            <a:ext cx="1649812"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37</a:t>
            </a:r>
            <a:r>
              <a:rPr lang="zh-CN" altLang="en-US" sz="54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秒</a:t>
            </a:r>
            <a:endParaRPr lang="zh-CN" altLang="en-US" sz="5400" b="1" cap="all" spc="0"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20" name="矩形 19"/>
          <p:cNvSpPr/>
          <p:nvPr/>
        </p:nvSpPr>
        <p:spPr>
          <a:xfrm>
            <a:off x="1832750" y="1295400"/>
            <a:ext cx="1976823" cy="110799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66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10</a:t>
            </a:r>
            <a:r>
              <a:rPr lang="zh-CN" altLang="en-US" sz="66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年</a:t>
            </a:r>
            <a:endParaRPr lang="zh-CN" altLang="en-US" sz="6600" b="1" cap="all" spc="0"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21" name="矩形 20"/>
          <p:cNvSpPr/>
          <p:nvPr/>
        </p:nvSpPr>
        <p:spPr>
          <a:xfrm>
            <a:off x="3153314" y="2228671"/>
            <a:ext cx="4418197" cy="132343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80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70</a:t>
            </a:r>
            <a:r>
              <a:rPr lang="zh-CN" altLang="en-US" sz="80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亿美元</a:t>
            </a:r>
            <a:endParaRPr lang="zh-CN" altLang="en-US" sz="8000" b="1" cap="all" spc="0"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22" name="矩形 21"/>
          <p:cNvSpPr/>
          <p:nvPr/>
        </p:nvSpPr>
        <p:spPr>
          <a:xfrm>
            <a:off x="86244" y="5341203"/>
            <a:ext cx="8978740"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48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故障原因：</a:t>
            </a:r>
            <a:r>
              <a:rPr lang="en-US" altLang="zh-CN" sz="48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64</a:t>
            </a:r>
            <a:r>
              <a:rPr lang="zh-CN" altLang="en-US" sz="48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位→</a:t>
            </a:r>
            <a:r>
              <a:rPr lang="en-US" altLang="zh-CN" sz="48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16</a:t>
            </a:r>
            <a:r>
              <a:rPr lang="zh-CN" altLang="en-US" sz="48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位舍入错误</a:t>
            </a:r>
            <a:endParaRPr lang="zh-CN" altLang="en-US" sz="4800" b="1" cap="all" spc="0"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31"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1000" fill="hold"/>
                                        <p:tgtEl>
                                          <p:spTgt spid="19"/>
                                        </p:tgtEl>
                                        <p:attrNameLst>
                                          <p:attrName>ppt_w</p:attrName>
                                        </p:attrNameLst>
                                      </p:cBhvr>
                                      <p:tavLst>
                                        <p:tav tm="0">
                                          <p:val>
                                            <p:fltVal val="0"/>
                                          </p:val>
                                        </p:tav>
                                        <p:tav tm="100000">
                                          <p:val>
                                            <p:strVal val="#ppt_w"/>
                                          </p:val>
                                        </p:tav>
                                      </p:tavLst>
                                    </p:anim>
                                    <p:anim calcmode="lin" valueType="num">
                                      <p:cBhvr>
                                        <p:cTn id="13" dur="1000" fill="hold"/>
                                        <p:tgtEl>
                                          <p:spTgt spid="19"/>
                                        </p:tgtEl>
                                        <p:attrNameLst>
                                          <p:attrName>ppt_h</p:attrName>
                                        </p:attrNameLst>
                                      </p:cBhvr>
                                      <p:tavLst>
                                        <p:tav tm="0">
                                          <p:val>
                                            <p:fltVal val="0"/>
                                          </p:val>
                                        </p:tav>
                                        <p:tav tm="100000">
                                          <p:val>
                                            <p:strVal val="#ppt_h"/>
                                          </p:val>
                                        </p:tav>
                                      </p:tavLst>
                                    </p:anim>
                                    <p:anim calcmode="lin" valueType="num">
                                      <p:cBhvr>
                                        <p:cTn id="14" dur="1000" fill="hold"/>
                                        <p:tgtEl>
                                          <p:spTgt spid="19"/>
                                        </p:tgtEl>
                                        <p:attrNameLst>
                                          <p:attrName>style.rotation</p:attrName>
                                        </p:attrNameLst>
                                      </p:cBhvr>
                                      <p:tavLst>
                                        <p:tav tm="0">
                                          <p:val>
                                            <p:fltVal val="90"/>
                                          </p:val>
                                        </p:tav>
                                        <p:tav tm="100000">
                                          <p:val>
                                            <p:fltVal val="0"/>
                                          </p:val>
                                        </p:tav>
                                      </p:tavLst>
                                    </p:anim>
                                    <p:animEffect transition="in" filter="fade">
                                      <p:cBhvr>
                                        <p:cTn id="15" dur="10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1000" fill="hold"/>
                                        <p:tgtEl>
                                          <p:spTgt spid="20"/>
                                        </p:tgtEl>
                                        <p:attrNameLst>
                                          <p:attrName>ppt_w</p:attrName>
                                        </p:attrNameLst>
                                      </p:cBhvr>
                                      <p:tavLst>
                                        <p:tav tm="0">
                                          <p:val>
                                            <p:fltVal val="0"/>
                                          </p:val>
                                        </p:tav>
                                        <p:tav tm="100000">
                                          <p:val>
                                            <p:strVal val="#ppt_w"/>
                                          </p:val>
                                        </p:tav>
                                      </p:tavLst>
                                    </p:anim>
                                    <p:anim calcmode="lin" valueType="num">
                                      <p:cBhvr>
                                        <p:cTn id="21" dur="1000" fill="hold"/>
                                        <p:tgtEl>
                                          <p:spTgt spid="20"/>
                                        </p:tgtEl>
                                        <p:attrNameLst>
                                          <p:attrName>ppt_h</p:attrName>
                                        </p:attrNameLst>
                                      </p:cBhvr>
                                      <p:tavLst>
                                        <p:tav tm="0">
                                          <p:val>
                                            <p:fltVal val="0"/>
                                          </p:val>
                                        </p:tav>
                                        <p:tav tm="100000">
                                          <p:val>
                                            <p:strVal val="#ppt_h"/>
                                          </p:val>
                                        </p:tav>
                                      </p:tavLst>
                                    </p:anim>
                                    <p:anim calcmode="lin" valueType="num">
                                      <p:cBhvr>
                                        <p:cTn id="22" dur="1000" fill="hold"/>
                                        <p:tgtEl>
                                          <p:spTgt spid="20"/>
                                        </p:tgtEl>
                                        <p:attrNameLst>
                                          <p:attrName>style.rotation</p:attrName>
                                        </p:attrNameLst>
                                      </p:cBhvr>
                                      <p:tavLst>
                                        <p:tav tm="0">
                                          <p:val>
                                            <p:fltVal val="90"/>
                                          </p:val>
                                        </p:tav>
                                        <p:tav tm="100000">
                                          <p:val>
                                            <p:fltVal val="0"/>
                                          </p:val>
                                        </p:tav>
                                      </p:tavLst>
                                    </p:anim>
                                    <p:animEffect transition="in" filter="fade">
                                      <p:cBhvr>
                                        <p:cTn id="23" dur="10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1000" fill="hold"/>
                                        <p:tgtEl>
                                          <p:spTgt spid="21"/>
                                        </p:tgtEl>
                                        <p:attrNameLst>
                                          <p:attrName>ppt_w</p:attrName>
                                        </p:attrNameLst>
                                      </p:cBhvr>
                                      <p:tavLst>
                                        <p:tav tm="0">
                                          <p:val>
                                            <p:fltVal val="0"/>
                                          </p:val>
                                        </p:tav>
                                        <p:tav tm="100000">
                                          <p:val>
                                            <p:strVal val="#ppt_w"/>
                                          </p:val>
                                        </p:tav>
                                      </p:tavLst>
                                    </p:anim>
                                    <p:anim calcmode="lin" valueType="num">
                                      <p:cBhvr>
                                        <p:cTn id="29" dur="1000" fill="hold"/>
                                        <p:tgtEl>
                                          <p:spTgt spid="21"/>
                                        </p:tgtEl>
                                        <p:attrNameLst>
                                          <p:attrName>ppt_h</p:attrName>
                                        </p:attrNameLst>
                                      </p:cBhvr>
                                      <p:tavLst>
                                        <p:tav tm="0">
                                          <p:val>
                                            <p:fltVal val="0"/>
                                          </p:val>
                                        </p:tav>
                                        <p:tav tm="100000">
                                          <p:val>
                                            <p:strVal val="#ppt_h"/>
                                          </p:val>
                                        </p:tav>
                                      </p:tavLst>
                                    </p:anim>
                                    <p:anim calcmode="lin" valueType="num">
                                      <p:cBhvr>
                                        <p:cTn id="30" dur="1000" fill="hold"/>
                                        <p:tgtEl>
                                          <p:spTgt spid="21"/>
                                        </p:tgtEl>
                                        <p:attrNameLst>
                                          <p:attrName>style.rotation</p:attrName>
                                        </p:attrNameLst>
                                      </p:cBhvr>
                                      <p:tavLst>
                                        <p:tav tm="0">
                                          <p:val>
                                            <p:fltVal val="90"/>
                                          </p:val>
                                        </p:tav>
                                        <p:tav tm="100000">
                                          <p:val>
                                            <p:fltVal val="0"/>
                                          </p:val>
                                        </p:tav>
                                      </p:tavLst>
                                    </p:anim>
                                    <p:animEffect transition="in" filter="fade">
                                      <p:cBhvr>
                                        <p:cTn id="31" dur="1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0" grpId="0"/>
      <p:bldP spid="21" grpId="0"/>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379412"/>
            <a:ext cx="8229600" cy="56197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rPr>
              <a:t>浮点运算举例</a:t>
            </a:r>
            <a:endParaRPr kumimoji="0" lang="zh-CN" altLang="en-US" sz="3600" b="1" i="0" u="none" strike="noStrike" kern="0" cap="none" spc="0" normalizeH="0" baseline="0" noProof="0" dirty="0" smtClean="0">
              <a:ln>
                <a:noFill/>
              </a:ln>
              <a:solidFill>
                <a:srgbClr val="CC3300"/>
              </a:solidFill>
              <a:effectLst/>
              <a:uLnTx/>
              <a:uFillTx/>
              <a:latin typeface="Arial" panose="020B0604020202020204"/>
              <a:ea typeface="黑体" panose="02010609060101010101" pitchFamily="49" charset="-122"/>
              <a:cs typeface="+mj-cs"/>
            </a:endParaRPr>
          </a:p>
        </p:txBody>
      </p:sp>
      <p:sp>
        <p:nvSpPr>
          <p:cNvPr id="9" name="Rectangle 3"/>
          <p:cNvSpPr txBox="1">
            <a:spLocks noChangeArrowheads="1"/>
          </p:cNvSpPr>
          <p:nvPr/>
        </p:nvSpPr>
        <p:spPr bwMode="auto">
          <a:xfrm>
            <a:off x="296863" y="1143000"/>
            <a:ext cx="8505825" cy="5562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0000"/>
              </a:lnSpc>
              <a:spcBef>
                <a:spcPct val="45000"/>
              </a:spcBef>
            </a:pPr>
            <a:r>
              <a:rPr lang="en-US" altLang="zh-CN" sz="2200" dirty="0" smtClean="0">
                <a:latin typeface="微软雅黑" panose="020B0503020204020204" charset="-122"/>
                <a:ea typeface="微软雅黑" panose="020B0503020204020204" charset="-122"/>
              </a:rPr>
              <a:t>1996</a:t>
            </a:r>
            <a:r>
              <a:rPr lang="zh-CN" altLang="en-US" sz="2200" dirty="0" smtClean="0">
                <a:latin typeface="微软雅黑" panose="020B0503020204020204" charset="-122"/>
                <a:ea typeface="微软雅黑" panose="020B0503020204020204" charset="-122"/>
              </a:rPr>
              <a:t>年</a:t>
            </a:r>
            <a:r>
              <a:rPr lang="en-US" altLang="zh-CN" sz="2200" dirty="0" smtClean="0">
                <a:latin typeface="微软雅黑" panose="020B0503020204020204" charset="-122"/>
                <a:ea typeface="微软雅黑" panose="020B0503020204020204" charset="-122"/>
              </a:rPr>
              <a:t>6</a:t>
            </a:r>
            <a:r>
              <a:rPr lang="zh-CN" altLang="en-US" sz="2200" dirty="0" smtClean="0">
                <a:latin typeface="微软雅黑" panose="020B0503020204020204" charset="-122"/>
                <a:ea typeface="微软雅黑" panose="020B0503020204020204" charset="-122"/>
              </a:rPr>
              <a:t>月</a:t>
            </a:r>
            <a:r>
              <a:rPr lang="en-US" altLang="zh-CN" sz="2200" dirty="0" smtClean="0">
                <a:latin typeface="微软雅黑" panose="020B0503020204020204" charset="-122"/>
                <a:ea typeface="微软雅黑" panose="020B0503020204020204" charset="-122"/>
              </a:rPr>
              <a:t>4</a:t>
            </a:r>
            <a:r>
              <a:rPr lang="zh-CN" altLang="en-US" sz="2200" dirty="0" smtClean="0">
                <a:latin typeface="微软雅黑" panose="020B0503020204020204" charset="-122"/>
                <a:ea typeface="微软雅黑" panose="020B0503020204020204" charset="-122"/>
              </a:rPr>
              <a:t>日，</a:t>
            </a:r>
            <a:r>
              <a:rPr lang="en-US" altLang="zh-CN" sz="2200" dirty="0" err="1" smtClean="0">
                <a:latin typeface="微软雅黑" panose="020B0503020204020204" charset="-122"/>
                <a:ea typeface="微软雅黑" panose="020B0503020204020204" charset="-122"/>
              </a:rPr>
              <a:t>Ariana</a:t>
            </a:r>
            <a:r>
              <a:rPr lang="en-US" altLang="zh-CN" sz="2200" dirty="0" smtClean="0">
                <a:latin typeface="微软雅黑" panose="020B0503020204020204" charset="-122"/>
                <a:ea typeface="微软雅黑" panose="020B0503020204020204" charset="-122"/>
              </a:rPr>
              <a:t> 5</a:t>
            </a:r>
            <a:r>
              <a:rPr lang="zh-CN" altLang="en-US" sz="2200" dirty="0" smtClean="0">
                <a:latin typeface="微软雅黑" panose="020B0503020204020204" charset="-122"/>
                <a:ea typeface="微软雅黑" panose="020B0503020204020204" charset="-122"/>
              </a:rPr>
              <a:t>火箭初次航行，在发射仅仅</a:t>
            </a:r>
            <a:r>
              <a:rPr lang="en-US" altLang="zh-CN" sz="2200" dirty="0" smtClean="0">
                <a:latin typeface="微软雅黑" panose="020B0503020204020204" charset="-122"/>
                <a:ea typeface="微软雅黑" panose="020B0503020204020204" charset="-122"/>
              </a:rPr>
              <a:t>37</a:t>
            </a:r>
            <a:r>
              <a:rPr lang="zh-CN" altLang="en-US" sz="2200" dirty="0" smtClean="0">
                <a:latin typeface="微软雅黑" panose="020B0503020204020204" charset="-122"/>
                <a:ea typeface="微软雅黑" panose="020B0503020204020204" charset="-122"/>
              </a:rPr>
              <a:t>秒钟后，偏离了飞行路线，然后解体爆炸，火箭上载有价值</a:t>
            </a:r>
            <a:r>
              <a:rPr lang="en-US" altLang="zh-CN" sz="2200" dirty="0" smtClean="0">
                <a:latin typeface="微软雅黑" panose="020B0503020204020204" charset="-122"/>
                <a:ea typeface="微软雅黑" panose="020B0503020204020204" charset="-122"/>
              </a:rPr>
              <a:t>5</a:t>
            </a:r>
            <a:r>
              <a:rPr lang="zh-CN" altLang="en-US" sz="2200" dirty="0" smtClean="0">
                <a:latin typeface="微软雅黑" panose="020B0503020204020204" charset="-122"/>
                <a:ea typeface="微软雅黑" panose="020B0503020204020204" charset="-122"/>
              </a:rPr>
              <a:t>亿美元的通信卫星。</a:t>
            </a:r>
            <a:endParaRPr lang="zh-CN" altLang="en-US" sz="2200" dirty="0" smtClean="0">
              <a:latin typeface="微软雅黑" panose="020B0503020204020204" charset="-122"/>
              <a:ea typeface="微软雅黑" panose="020B0503020204020204" charset="-122"/>
            </a:endParaRPr>
          </a:p>
          <a:p>
            <a:pPr>
              <a:lnSpc>
                <a:spcPct val="120000"/>
              </a:lnSpc>
              <a:spcBef>
                <a:spcPct val="45000"/>
              </a:spcBef>
            </a:pPr>
            <a:r>
              <a:rPr lang="zh-CN" altLang="en-US" sz="2200" dirty="0" smtClean="0">
                <a:latin typeface="微软雅黑" panose="020B0503020204020204" charset="-122"/>
                <a:ea typeface="微软雅黑" panose="020B0503020204020204" charset="-122"/>
              </a:rPr>
              <a:t>原因是</a:t>
            </a:r>
            <a:r>
              <a:rPr lang="zh-CN" altLang="en-US" sz="2200" dirty="0" smtClean="0">
                <a:solidFill>
                  <a:srgbClr val="FF0000"/>
                </a:solidFill>
                <a:latin typeface="微软雅黑" panose="020B0503020204020204" charset="-122"/>
                <a:ea typeface="微软雅黑" panose="020B0503020204020204" charset="-122"/>
              </a:rPr>
              <a:t>在将一个</a:t>
            </a:r>
            <a:r>
              <a:rPr lang="en-US" altLang="zh-CN" sz="2200" dirty="0" smtClean="0">
                <a:solidFill>
                  <a:srgbClr val="FF0000"/>
                </a:solidFill>
                <a:latin typeface="微软雅黑" panose="020B0503020204020204" charset="-122"/>
                <a:ea typeface="微软雅黑" panose="020B0503020204020204" charset="-122"/>
              </a:rPr>
              <a:t>64</a:t>
            </a:r>
            <a:r>
              <a:rPr lang="zh-CN" altLang="en-US" sz="2200" dirty="0" smtClean="0">
                <a:solidFill>
                  <a:srgbClr val="FF0000"/>
                </a:solidFill>
                <a:latin typeface="微软雅黑" panose="020B0503020204020204" charset="-122"/>
                <a:ea typeface="微软雅黑" panose="020B0503020204020204" charset="-122"/>
              </a:rPr>
              <a:t>位浮点数转换为</a:t>
            </a:r>
            <a:r>
              <a:rPr lang="en-US" altLang="zh-CN" sz="2200" dirty="0" smtClean="0">
                <a:solidFill>
                  <a:srgbClr val="FF0000"/>
                </a:solidFill>
                <a:latin typeface="微软雅黑" panose="020B0503020204020204" charset="-122"/>
                <a:ea typeface="微软雅黑" panose="020B0503020204020204" charset="-122"/>
              </a:rPr>
              <a:t>16</a:t>
            </a:r>
            <a:r>
              <a:rPr lang="zh-CN" altLang="en-US" sz="2200" dirty="0" smtClean="0">
                <a:solidFill>
                  <a:srgbClr val="FF0000"/>
                </a:solidFill>
                <a:latin typeface="微软雅黑" panose="020B0503020204020204" charset="-122"/>
                <a:ea typeface="微软雅黑" panose="020B0503020204020204" charset="-122"/>
              </a:rPr>
              <a:t>位带符号整数时，产生了溢出异常。</a:t>
            </a:r>
            <a:r>
              <a:rPr lang="zh-CN" altLang="en-US" sz="2200" dirty="0" smtClean="0">
                <a:latin typeface="微软雅黑" panose="020B0503020204020204" charset="-122"/>
                <a:ea typeface="微软雅黑" panose="020B0503020204020204" charset="-122"/>
              </a:rPr>
              <a:t>溢出的值是火箭的水平速率，这比原来的</a:t>
            </a:r>
            <a:r>
              <a:rPr lang="en-US" altLang="zh-CN" sz="2200" dirty="0" err="1" smtClean="0">
                <a:latin typeface="微软雅黑" panose="020B0503020204020204" charset="-122"/>
                <a:ea typeface="微软雅黑" panose="020B0503020204020204" charset="-122"/>
              </a:rPr>
              <a:t>Ariana</a:t>
            </a:r>
            <a:r>
              <a:rPr lang="en-US" altLang="zh-CN" sz="2200" dirty="0" smtClean="0">
                <a:latin typeface="微软雅黑" panose="020B0503020204020204" charset="-122"/>
                <a:ea typeface="微软雅黑" panose="020B0503020204020204" charset="-122"/>
              </a:rPr>
              <a:t> 4</a:t>
            </a:r>
            <a:r>
              <a:rPr lang="zh-CN" altLang="en-US" sz="2200" dirty="0" smtClean="0">
                <a:latin typeface="微软雅黑" panose="020B0503020204020204" charset="-122"/>
                <a:ea typeface="微软雅黑" panose="020B0503020204020204" charset="-122"/>
              </a:rPr>
              <a:t>火箭所能达到的速率高出了</a:t>
            </a:r>
            <a:r>
              <a:rPr lang="en-US" altLang="zh-CN" sz="2200" dirty="0" smtClean="0">
                <a:latin typeface="微软雅黑" panose="020B0503020204020204" charset="-122"/>
                <a:ea typeface="微软雅黑" panose="020B0503020204020204" charset="-122"/>
              </a:rPr>
              <a:t>5</a:t>
            </a:r>
            <a:r>
              <a:rPr lang="zh-CN" altLang="en-US" sz="2200" dirty="0" smtClean="0">
                <a:latin typeface="微软雅黑" panose="020B0503020204020204" charset="-122"/>
                <a:ea typeface="微软雅黑" panose="020B0503020204020204" charset="-122"/>
              </a:rPr>
              <a:t>倍。在设计</a:t>
            </a:r>
            <a:r>
              <a:rPr lang="en-US" altLang="zh-CN" sz="2200" dirty="0" err="1" smtClean="0">
                <a:latin typeface="微软雅黑" panose="020B0503020204020204" charset="-122"/>
                <a:ea typeface="微软雅黑" panose="020B0503020204020204" charset="-122"/>
              </a:rPr>
              <a:t>Ariana</a:t>
            </a:r>
            <a:r>
              <a:rPr lang="en-US" altLang="zh-CN" sz="2200" dirty="0" smtClean="0">
                <a:latin typeface="微软雅黑" panose="020B0503020204020204" charset="-122"/>
                <a:ea typeface="微软雅黑" panose="020B0503020204020204" charset="-122"/>
              </a:rPr>
              <a:t> 4</a:t>
            </a:r>
            <a:r>
              <a:rPr lang="zh-CN" altLang="en-US" sz="2200" dirty="0" smtClean="0">
                <a:latin typeface="微软雅黑" panose="020B0503020204020204" charset="-122"/>
                <a:ea typeface="微软雅黑" panose="020B0503020204020204" charset="-122"/>
              </a:rPr>
              <a:t>火箭软件时，设计者确认水平速率决不会超出一个</a:t>
            </a:r>
            <a:r>
              <a:rPr lang="en-US" altLang="zh-CN" sz="2200" dirty="0" smtClean="0">
                <a:latin typeface="微软雅黑" panose="020B0503020204020204" charset="-122"/>
                <a:ea typeface="微软雅黑" panose="020B0503020204020204" charset="-122"/>
              </a:rPr>
              <a:t>16</a:t>
            </a:r>
            <a:r>
              <a:rPr lang="zh-CN" altLang="en-US" sz="2200" dirty="0" smtClean="0">
                <a:latin typeface="微软雅黑" panose="020B0503020204020204" charset="-122"/>
                <a:ea typeface="微软雅黑" panose="020B0503020204020204" charset="-122"/>
              </a:rPr>
              <a:t>位的整数，但在设计</a:t>
            </a:r>
            <a:r>
              <a:rPr lang="en-US" altLang="zh-CN" sz="2200" dirty="0" err="1" smtClean="0">
                <a:latin typeface="微软雅黑" panose="020B0503020204020204" charset="-122"/>
                <a:ea typeface="微软雅黑" panose="020B0503020204020204" charset="-122"/>
              </a:rPr>
              <a:t>Ariana</a:t>
            </a:r>
            <a:r>
              <a:rPr lang="en-US" altLang="zh-CN" sz="2200" dirty="0" smtClean="0">
                <a:latin typeface="微软雅黑" panose="020B0503020204020204" charset="-122"/>
                <a:ea typeface="微软雅黑" panose="020B0503020204020204" charset="-122"/>
              </a:rPr>
              <a:t> 5</a:t>
            </a:r>
            <a:r>
              <a:rPr lang="zh-CN" altLang="en-US" sz="2200" dirty="0" smtClean="0">
                <a:latin typeface="微软雅黑" panose="020B0503020204020204" charset="-122"/>
                <a:ea typeface="微软雅黑" panose="020B0503020204020204" charset="-122"/>
              </a:rPr>
              <a:t>时，他们没有重新检查这部分，而是直接使用了原来的设计。</a:t>
            </a:r>
            <a:endParaRPr lang="zh-CN" altLang="en-US" sz="2200" dirty="0" smtClean="0">
              <a:latin typeface="微软雅黑" panose="020B0503020204020204" charset="-122"/>
              <a:ea typeface="微软雅黑" panose="020B0503020204020204" charset="-122"/>
            </a:endParaRPr>
          </a:p>
          <a:p>
            <a:pPr>
              <a:lnSpc>
                <a:spcPct val="120000"/>
              </a:lnSpc>
              <a:spcBef>
                <a:spcPct val="45000"/>
              </a:spcBef>
            </a:pPr>
            <a:r>
              <a:rPr lang="zh-CN" altLang="en-US" sz="2200" dirty="0" smtClean="0">
                <a:latin typeface="微软雅黑" panose="020B0503020204020204" charset="-122"/>
                <a:ea typeface="微软雅黑" panose="020B0503020204020204" charset="-122"/>
              </a:rPr>
              <a:t>在不同数据类型之间转换时，往往隐藏着一些不容易被察觉的错误，这种错误有时会带来重大损失，因此，编程时要非常小心。</a:t>
            </a:r>
            <a:endParaRPr lang="zh-CN" altLang="en-US" sz="2200" dirty="0" smtClean="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bwMode="auto">
          <a:xfrm>
            <a:off x="457200" y="304800"/>
            <a:ext cx="8229600" cy="561975"/>
          </a:xfrm>
          <a:prstGeom prst="rect">
            <a:avLst/>
          </a:prstGeom>
          <a:noFill/>
          <a:ln w="9525">
            <a:noFill/>
            <a:miter lim="800000"/>
          </a:ln>
          <a:effectLst/>
        </p:spPr>
        <p:txBody>
          <a:bodyPr vert="horz" wrap="square" lIns="91440" tIns="45720" rIns="91440" bIns="45720" numCol="1" anchor="ctr" anchorCtr="0" compatLnSpc="1"/>
          <a:lst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a:lstStyle>
          <a:p>
            <a:pPr algn="ctr" eaLnBrk="0" hangingPunct="0"/>
            <a:r>
              <a:rPr lang="zh-CN" altLang="en-US" dirty="0" smtClean="0">
                <a:solidFill>
                  <a:srgbClr val="CC3300"/>
                </a:solidFill>
                <a:latin typeface="Arial" panose="020B0604020202020204"/>
                <a:ea typeface="黑体" panose="02010609060101010101" pitchFamily="49" charset="-122"/>
                <a:sym typeface="Gill Sans" charset="0"/>
              </a:rPr>
              <a:t>浮点运算举例</a:t>
            </a:r>
            <a:r>
              <a:rPr lang="en-US" altLang="zh-CN" dirty="0" smtClean="0">
                <a:solidFill>
                  <a:srgbClr val="CC3300"/>
                </a:solidFill>
                <a:latin typeface="Arial" panose="020B0604020202020204"/>
                <a:ea typeface="黑体" panose="02010609060101010101" pitchFamily="49" charset="-122"/>
                <a:sym typeface="Gill Sans" charset="0"/>
              </a:rPr>
              <a:t>-2</a:t>
            </a:r>
            <a:endParaRPr lang="zh-CN" altLang="en-US" dirty="0">
              <a:solidFill>
                <a:srgbClr val="CC3300"/>
              </a:solidFill>
              <a:latin typeface="Arial" panose="020B0604020202020204"/>
              <a:ea typeface="黑体" panose="02010609060101010101" pitchFamily="49" charset="-122"/>
              <a:sym typeface="Gill Sans" charset="0"/>
            </a:endParaRPr>
          </a:p>
        </p:txBody>
      </p:sp>
      <p:pic>
        <p:nvPicPr>
          <p:cNvPr id="5" name="Picture 2" descr="C:\Users\my\AppData\Roaming\360se6\Application\User Data\temp\U2142P27T1D493287F3DT2008040308552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932765"/>
            <a:ext cx="9144000" cy="592523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85800" y="1447800"/>
            <a:ext cx="273023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5400" b="1" cap="all" dirty="0">
                <a:ln w="0"/>
                <a:solidFill>
                  <a:srgbClr val="FF0000"/>
                </a:solidFill>
                <a:effectLst>
                  <a:reflection blurRad="12700" stA="50000" endPos="50000" dist="5000" dir="5400000" sy="-100000" rotWithShape="0"/>
                </a:effectLst>
                <a:latin typeface="+mj-lt"/>
                <a:ea typeface="隶书" panose="02010509060101010101" pitchFamily="49" charset="-122"/>
              </a:rPr>
              <a:t>100</a:t>
            </a:r>
            <a:r>
              <a:rPr lang="zh-CN" altLang="en-US" sz="5400" b="1" cap="all" dirty="0">
                <a:ln w="0"/>
                <a:solidFill>
                  <a:srgbClr val="FF0000"/>
                </a:solidFill>
                <a:effectLst>
                  <a:reflection blurRad="12700" stA="50000" endPos="50000" dist="5000" dir="5400000" sy="-100000" rotWithShape="0"/>
                </a:effectLst>
                <a:latin typeface="+mj-lt"/>
                <a:ea typeface="隶书" panose="02010509060101010101" pitchFamily="49" charset="-122"/>
              </a:rPr>
              <a:t>小时</a:t>
            </a:r>
            <a:endParaRPr lang="zh-CN" altLang="en-US" sz="5400" b="1" cap="all"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8" name="矩形 7"/>
          <p:cNvSpPr/>
          <p:nvPr/>
        </p:nvSpPr>
        <p:spPr>
          <a:xfrm>
            <a:off x="1828800" y="2381071"/>
            <a:ext cx="2914579" cy="110799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6600" b="1" cap="all" dirty="0" smtClean="0">
                <a:ln w="0"/>
                <a:solidFill>
                  <a:srgbClr val="FF0000"/>
                </a:solidFill>
                <a:effectLst>
                  <a:reflection blurRad="12700" stA="50000" endPos="50000" dist="5000" dir="5400000" sy="-100000" rotWithShape="0"/>
                </a:effectLst>
                <a:ea typeface="隶书" panose="02010509060101010101" pitchFamily="49" charset="-122"/>
              </a:rPr>
              <a:t>0.36</a:t>
            </a:r>
            <a:r>
              <a:rPr lang="zh-CN" altLang="en-US" sz="6600" b="1" cap="all" dirty="0" smtClean="0">
                <a:ln w="0"/>
                <a:solidFill>
                  <a:srgbClr val="FF0000"/>
                </a:solidFill>
                <a:effectLst>
                  <a:reflection blurRad="12700" stA="50000" endPos="50000" dist="5000" dir="5400000" sy="-100000" rotWithShape="0"/>
                </a:effectLst>
                <a:ea typeface="隶书" panose="02010509060101010101" pitchFamily="49" charset="-122"/>
              </a:rPr>
              <a:t>秒</a:t>
            </a:r>
            <a:endParaRPr lang="zh-CN" altLang="en-US" sz="6600" b="1" cap="all" spc="0"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9" name="矩形 8"/>
          <p:cNvSpPr/>
          <p:nvPr/>
        </p:nvSpPr>
        <p:spPr>
          <a:xfrm>
            <a:off x="152400" y="5950803"/>
            <a:ext cx="8749757"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4800" b="1" cap="all" dirty="0">
                <a:ln w="0"/>
                <a:solidFill>
                  <a:srgbClr val="FF0000"/>
                </a:solidFill>
                <a:effectLst>
                  <a:reflection blurRad="12700" stA="50000" endPos="50000" dist="5000" dir="5400000" sy="-100000" rotWithShape="0"/>
                </a:effectLst>
                <a:latin typeface="+mj-lt"/>
                <a:ea typeface="隶书" panose="02010509060101010101" pitchFamily="49" charset="-122"/>
              </a:rPr>
              <a:t>故障归类</a:t>
            </a:r>
            <a:r>
              <a:rPr lang="zh-CN" altLang="en-US" sz="4800" b="1" cap="all" dirty="0" smtClean="0">
                <a:ln w="0"/>
                <a:solidFill>
                  <a:srgbClr val="FF0000"/>
                </a:solidFill>
                <a:effectLst>
                  <a:reflection blurRad="12700" stA="50000" endPos="50000" dist="5000" dir="5400000" sy="-100000" rotWithShape="0"/>
                </a:effectLst>
                <a:latin typeface="+mj-lt"/>
                <a:ea typeface="隶书" panose="02010509060101010101" pitchFamily="49" charset="-122"/>
              </a:rPr>
              <a:t>：软件老化错误</a:t>
            </a:r>
            <a:r>
              <a:rPr lang="zh-CN" altLang="en-US" sz="4800" b="1" cap="all" dirty="0">
                <a:ln w="0"/>
                <a:solidFill>
                  <a:srgbClr val="FF0000"/>
                </a:solidFill>
                <a:effectLst>
                  <a:reflection blurRad="12700" stA="50000" endPos="50000" dist="5000" dir="5400000" sy="-100000" rotWithShape="0"/>
                </a:effectLst>
                <a:latin typeface="+mj-lt"/>
                <a:ea typeface="隶书" panose="02010509060101010101" pitchFamily="49" charset="-122"/>
              </a:rPr>
              <a:t>！</a:t>
            </a:r>
            <a:endParaRPr lang="zh-CN" altLang="en-US" sz="4800" b="1" cap="all"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10" name="矩形 9"/>
          <p:cNvSpPr/>
          <p:nvPr/>
        </p:nvSpPr>
        <p:spPr>
          <a:xfrm>
            <a:off x="152400" y="5184585"/>
            <a:ext cx="8749757"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48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故障原因：积累导致性能下降</a:t>
            </a:r>
            <a:endParaRPr lang="en-US" altLang="zh-CN" sz="48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11" name="矩形 10"/>
          <p:cNvSpPr/>
          <p:nvPr/>
        </p:nvSpPr>
        <p:spPr>
          <a:xfrm>
            <a:off x="2653750" y="3581400"/>
            <a:ext cx="6583855" cy="132343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zh-CN" sz="80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28</a:t>
            </a:r>
            <a:r>
              <a:rPr lang="zh-CN" altLang="en-US" sz="80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人死亡</a:t>
            </a:r>
            <a:r>
              <a:rPr lang="en-US" altLang="zh-CN" sz="80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a:t>
            </a:r>
            <a:r>
              <a:rPr lang="en-US" altLang="zh-CN" sz="8000" b="1" cap="all" dirty="0" smtClean="0">
                <a:ln w="0"/>
                <a:solidFill>
                  <a:srgbClr val="FF0000"/>
                </a:solidFill>
                <a:effectLst>
                  <a:reflection blurRad="12700" stA="50000" endPos="50000" dist="5000" dir="5400000" sy="-100000" rotWithShape="0"/>
                </a:effectLst>
                <a:latin typeface="+mj-lt"/>
                <a:ea typeface="隶书" panose="02010509060101010101" pitchFamily="49" charset="-122"/>
              </a:rPr>
              <a:t>8</a:t>
            </a:r>
            <a:r>
              <a:rPr lang="en-US" altLang="zh-CN" sz="8000" b="1" cap="all" spc="0" dirty="0" smtClean="0">
                <a:ln w="0"/>
                <a:solidFill>
                  <a:srgbClr val="FF0000"/>
                </a:solidFill>
                <a:effectLst>
                  <a:reflection blurRad="12700" stA="50000" endPos="50000" dist="5000" dir="5400000" sy="-100000" rotWithShape="0"/>
                </a:effectLst>
                <a:latin typeface="+mj-lt"/>
                <a:ea typeface="隶书" panose="02010509060101010101" pitchFamily="49" charset="-122"/>
              </a:rPr>
              <a:t>%)</a:t>
            </a:r>
            <a:endParaRPr lang="zh-CN" altLang="en-US" sz="8000" b="1" cap="all" spc="0" dirty="0">
              <a:ln w="0"/>
              <a:solidFill>
                <a:srgbClr val="FF0000"/>
              </a:solidFill>
              <a:effectLst>
                <a:reflection blurRad="12700" stA="50000" endPos="50000" dist="5000" dir="5400000" sy="-100000" rotWithShape="0"/>
              </a:effectLst>
              <a:latin typeface="+mj-lt"/>
              <a:ea typeface="隶书" panose="02010509060101010101" pitchFamily="49" charset="-122"/>
            </a:endParaRPr>
          </a:p>
        </p:txBody>
      </p:sp>
      <p:sp>
        <p:nvSpPr>
          <p:cNvPr id="12" name="矩形 11"/>
          <p:cNvSpPr/>
          <p:nvPr/>
        </p:nvSpPr>
        <p:spPr>
          <a:xfrm>
            <a:off x="266700" y="932765"/>
            <a:ext cx="8610600" cy="64633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algn="ctr">
              <a:defRPr/>
            </a:pPr>
            <a:r>
              <a:rPr lang="zh-CN" altLang="en-US" sz="3600" b="1" dirty="0" smtClean="0">
                <a:solidFill>
                  <a:srgbClr val="FF0000"/>
                </a:solidFill>
              </a:rPr>
              <a:t>海湾战中的爱国者导弹事故</a:t>
            </a:r>
            <a:endParaRPr lang="zh-CN" altLang="en-US" sz="3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 calcmode="lin" valueType="num">
                                      <p:cBhvr>
                                        <p:cTn id="16" dur="500" fill="hold"/>
                                        <p:tgtEl>
                                          <p:spTgt spid="8"/>
                                        </p:tgtEl>
                                        <p:attrNameLst>
                                          <p:attrName>style.rotation</p:attrName>
                                        </p:attrNameLst>
                                      </p:cBhvr>
                                      <p:tavLst>
                                        <p:tav tm="0">
                                          <p:val>
                                            <p:fltVal val="90"/>
                                          </p:val>
                                        </p:tav>
                                        <p:tav tm="100000">
                                          <p:val>
                                            <p:fltVal val="0"/>
                                          </p:val>
                                        </p:tav>
                                      </p:tavLst>
                                    </p:anim>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 calcmode="lin" valueType="num">
                                      <p:cBhvr>
                                        <p:cTn id="24" dur="1000" fill="hold"/>
                                        <p:tgtEl>
                                          <p:spTgt spid="11"/>
                                        </p:tgtEl>
                                        <p:attrNameLst>
                                          <p:attrName>style.rotation</p:attrName>
                                        </p:attrNameLst>
                                      </p:cBhvr>
                                      <p:tavLst>
                                        <p:tav tm="0">
                                          <p:val>
                                            <p:fltVal val="90"/>
                                          </p:val>
                                        </p:tav>
                                        <p:tav tm="100000">
                                          <p:val>
                                            <p:fltVal val="0"/>
                                          </p:val>
                                        </p:tav>
                                      </p:tavLst>
                                    </p:anim>
                                    <p:animEffect transition="in" filter="fade">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57200" y="304800"/>
            <a:ext cx="8229600" cy="561975"/>
          </a:xfrm>
          <a:prstGeom prst="rect">
            <a:avLst/>
          </a:prstGeom>
          <a:noFill/>
          <a:ln w="9525">
            <a:noFill/>
            <a:miter lim="800000"/>
          </a:ln>
        </p:spPr>
        <p:txBody>
          <a:bodyPr vert="horz" wrap="square" lIns="91440" tIns="45720" rIns="91440" bIns="45720" numCol="1" anchor="ctr" anchorCtr="0" compatLnSpc="1"/>
          <a:lstStyle/>
          <a:p>
            <a:pPr algn="ctr" eaLnBrk="0" hangingPunct="0"/>
            <a:r>
              <a:rPr lang="zh-CN" altLang="en-US" dirty="0">
                <a:solidFill>
                  <a:srgbClr val="CC3300"/>
                </a:solidFill>
                <a:latin typeface="Arial" panose="020B0604020202020204"/>
                <a:ea typeface="黑体" panose="02010609060101010101" pitchFamily="49" charset="-122"/>
                <a:sym typeface="Gill Sans" charset="0"/>
              </a:rPr>
              <a:t>浮点运算举例</a:t>
            </a:r>
            <a:endParaRPr lang="zh-CN" altLang="en-US" dirty="0">
              <a:solidFill>
                <a:srgbClr val="CC3300"/>
              </a:solidFill>
              <a:latin typeface="Arial" panose="020B0604020202020204"/>
              <a:ea typeface="黑体" panose="02010609060101010101" pitchFamily="49" charset="-122"/>
              <a:sym typeface="Gill Sans" charset="0"/>
            </a:endParaRPr>
          </a:p>
        </p:txBody>
      </p:sp>
      <p:sp>
        <p:nvSpPr>
          <p:cNvPr id="9" name="Rectangle 3"/>
          <p:cNvSpPr txBox="1">
            <a:spLocks noChangeArrowheads="1"/>
          </p:cNvSpPr>
          <p:nvPr/>
        </p:nvSpPr>
        <p:spPr bwMode="auto">
          <a:xfrm>
            <a:off x="134938" y="836613"/>
            <a:ext cx="8937625" cy="60213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20000"/>
              </a:lnSpc>
              <a:spcBef>
                <a:spcPct val="35000"/>
              </a:spcBef>
              <a:spcAft>
                <a:spcPct val="0"/>
              </a:spcAft>
              <a:buClrTx/>
              <a:buSzTx/>
              <a:buFontTx/>
              <a:buChar char="•"/>
              <a:defRPr/>
            </a:pP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1991</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年</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2</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月</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25</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日，海湾战争中，美国在沙特阿拉伯达摩地区设置的爱国者导弹拦截伊拉克的飞毛腿导弹失败，致使飞毛腿导弹击中了沙特阿拉伯载赫蓝的一个美军军营，杀死了美国陆军第十四军需分队的</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28</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名士兵。其原因是由于爱国者导弹系统时钟内的一个软件错误造成的，引起这个软件错误的原因是</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浮点数的精度问题</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 </a:t>
            </a:r>
            <a:endParaRPr kumimoji="0" lang="zh-CN" altLang="en-US" sz="20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20000"/>
              </a:lnSpc>
              <a:spcBef>
                <a:spcPct val="35000"/>
              </a:spcBef>
              <a:spcAft>
                <a:spcPct val="0"/>
              </a:spcAft>
              <a:buClrTx/>
              <a:buSzTx/>
              <a:buFontTx/>
              <a:buChar char="•"/>
              <a:defRPr/>
            </a:pP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爱国者导弹系统中有一个内置时钟，用计数器实现，每隔</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0.1</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秒计数一次。程序用</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0.1</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的一个</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24</a:t>
            </a:r>
            <a:r>
              <a:rPr kumimoji="0" lang="zh-CN" altLang="en-US" sz="20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位定点二进制小数</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x</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来乘以计数值作为以秒为单位的时间。</a:t>
            </a:r>
            <a:endPar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5000"/>
              </a:spcBef>
              <a:spcAft>
                <a:spcPct val="0"/>
              </a:spcAft>
              <a:buClrTx/>
              <a:buSzTx/>
              <a:buFontTx/>
              <a:buChar char="•"/>
              <a:defRPr/>
            </a:pP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0.1</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的二进制表示是一个无限循环序列：</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0.00011[0011]…</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x=0.000 1100 1100 1100 1100 1100B</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。显然，</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x</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是</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0.1</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的近似表示，</a:t>
            </a:r>
            <a:r>
              <a:rPr kumimoji="0" lang="en-US" altLang="zh-CN" sz="20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0.1-x</a:t>
            </a:r>
            <a:endParaRPr kumimoji="0" lang="en-US" altLang="zh-CN" sz="2000" b="1" i="0" u="none" strike="noStrike" kern="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5000"/>
              </a:spcBef>
              <a:spcAft>
                <a:spcPct val="0"/>
              </a:spcAft>
              <a:buClrTx/>
              <a:buSzTx/>
              <a:buFontTx/>
              <a:buNone/>
              <a:defRPr/>
            </a:pP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 0.000 1100 1100 1100 1100 1100 [1100]… - </a:t>
            </a:r>
            <a:endPar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5000"/>
              </a:spcBef>
              <a:spcAft>
                <a:spcPct val="0"/>
              </a:spcAft>
              <a:buClrTx/>
              <a:buSzTx/>
              <a:buFontTx/>
              <a:buNone/>
              <a:defRPr/>
            </a:pP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0.000 1100 1100 1100 1100 1100B</a:t>
            </a:r>
            <a:r>
              <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，即为：</a:t>
            </a:r>
            <a:endParaRPr kumimoji="0" lang="zh-CN" altLang="en-US"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5000"/>
              </a:spcBef>
              <a:spcAft>
                <a:spcPct val="0"/>
              </a:spcAft>
              <a:buClrTx/>
              <a:buSzTx/>
              <a:buFontTx/>
              <a:buNone/>
              <a:defRPr/>
            </a:pP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=0.000 0000 0000 0000 0000 0</a:t>
            </a:r>
            <a:r>
              <a:rPr kumimoji="0" lang="en-US" altLang="zh-CN" sz="2000" b="1" i="0" u="none" strike="noStrike" kern="0" cap="none" spc="0" normalizeH="0" baseline="0" noProof="0" dirty="0" smtClean="0">
                <a:ln>
                  <a:noFill/>
                </a:ln>
                <a:solidFill>
                  <a:srgbClr val="0033CC"/>
                </a:solidFill>
                <a:effectLst/>
                <a:uLnTx/>
                <a:uFillTx/>
                <a:latin typeface="微软雅黑" panose="020B0503020204020204" charset="-122"/>
                <a:ea typeface="微软雅黑" panose="020B0503020204020204" charset="-122"/>
                <a:cs typeface="+mn-cs"/>
              </a:rPr>
              <a:t>000 1100 [1100]…</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B</a:t>
            </a:r>
            <a:endPar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0000"/>
              </a:lnSpc>
              <a:spcBef>
                <a:spcPct val="35000"/>
              </a:spcBef>
              <a:spcAft>
                <a:spcPct val="0"/>
              </a:spcAft>
              <a:buClrTx/>
              <a:buSzTx/>
              <a:buFontTx/>
              <a:buNone/>
              <a:defRPr/>
            </a:pP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=2</a:t>
            </a:r>
            <a:r>
              <a:rPr kumimoji="0" lang="en-US" altLang="zh-CN" sz="2000" b="1" i="0" u="none" strike="noStrike" kern="0" cap="none" spc="0" normalizeH="0" baseline="30000" noProof="0" dirty="0" smtClean="0">
                <a:ln>
                  <a:noFill/>
                </a:ln>
                <a:solidFill>
                  <a:srgbClr val="000000"/>
                </a:solidFill>
                <a:effectLst/>
                <a:uLnTx/>
                <a:uFillTx/>
                <a:latin typeface="微软雅黑" panose="020B0503020204020204" charset="-122"/>
                <a:ea typeface="微软雅黑" panose="020B0503020204020204" charset="-122"/>
                <a:cs typeface="+mn-cs"/>
              </a:rPr>
              <a:t>-20</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×0.1 </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sym typeface="Symbol" panose="05050102010706020507" pitchFamily="18" charset="2"/>
              </a:rPr>
              <a:t></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sym typeface="Symbol" panose="05050102010706020507" pitchFamily="18" charset="2"/>
              </a:rPr>
              <a:t> </a:t>
            </a:r>
            <a:r>
              <a:rPr kumimoji="0" lang="en-US" altLang="zh-CN" sz="20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9.54×10</a:t>
            </a:r>
            <a:r>
              <a:rPr kumimoji="0" lang="en-US" altLang="zh-CN" sz="2000" b="1" i="0" u="none" strike="noStrike" kern="0" cap="none" spc="0" normalizeH="0" baseline="30000" noProof="0" dirty="0" smtClean="0">
                <a:ln>
                  <a:noFill/>
                </a:ln>
                <a:solidFill>
                  <a:srgbClr val="000000"/>
                </a:solidFill>
                <a:effectLst/>
                <a:uLnTx/>
                <a:uFillTx/>
                <a:latin typeface="微软雅黑" panose="020B0503020204020204" charset="-122"/>
                <a:ea typeface="微软雅黑" panose="020B0503020204020204" charset="-122"/>
                <a:cs typeface="+mn-cs"/>
              </a:rPr>
              <a:t>-8</a:t>
            </a:r>
            <a:endParaRPr kumimoji="0" lang="zh-CN" altLang="en-US" sz="2000" b="1" i="0" u="none" strike="noStrike" kern="0" cap="none" spc="0" normalizeH="0" baseline="3000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4"/>
          <p:cNvSpPr txBox="1">
            <a:spLocks noChangeArrowheads="1"/>
          </p:cNvSpPr>
          <p:nvPr/>
        </p:nvSpPr>
        <p:spPr bwMode="auto">
          <a:xfrm>
            <a:off x="0" y="1143000"/>
            <a:ext cx="8686800" cy="478631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25000"/>
              </a:lnSpc>
              <a:spcBef>
                <a:spcPct val="45000"/>
              </a:spcBef>
              <a:spcAft>
                <a:spcPct val="0"/>
              </a:spcAft>
              <a:buClrTx/>
              <a:buSzTx/>
              <a:buFontTx/>
              <a:buNone/>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已知在爱国者导弹准备拦截飞毛腿导弹之前，已经连续工作了</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100</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小时，飞毛腿的速度大约为</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2000</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米</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秒，则由于时钟计算误差而导致的距离误差是多少？</a:t>
            </a:r>
            <a:r>
              <a:rPr kumimoji="0" lang="zh-CN" altLang="en-US" sz="22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 </a:t>
            </a:r>
            <a:endPar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25000"/>
              </a:lnSpc>
              <a:spcBef>
                <a:spcPct val="45000"/>
              </a:spcBef>
              <a:spcAft>
                <a:spcPct val="0"/>
              </a:spcAft>
              <a:buClrTx/>
              <a:buSzTx/>
              <a:buFontTx/>
              <a:buNone/>
              <a:defRPr/>
            </a:pP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100</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小时相当于计数了</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100×60×60×10=36×10</a:t>
            </a:r>
            <a:r>
              <a:rPr kumimoji="0" lang="en-US" altLang="zh-CN" sz="2200" b="1" i="0" u="none" strike="noStrike" kern="0" cap="none" spc="0" normalizeH="0" baseline="30000" noProof="0" dirty="0" smtClean="0">
                <a:ln>
                  <a:noFill/>
                </a:ln>
                <a:solidFill>
                  <a:srgbClr val="000000"/>
                </a:solidFill>
                <a:effectLst/>
                <a:uLnTx/>
                <a:uFillTx/>
                <a:latin typeface="微软雅黑" panose="020B0503020204020204" charset="-122"/>
                <a:ea typeface="微软雅黑" panose="020B0503020204020204" charset="-122"/>
                <a:cs typeface="+mn-cs"/>
              </a:rPr>
              <a:t>5</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次，因而导弹的时钟已经偏差了</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9.54×10</a:t>
            </a:r>
            <a:r>
              <a:rPr kumimoji="0" lang="en-US" altLang="zh-CN" sz="2200" b="1" i="0" u="none" strike="noStrike" kern="0" cap="none" spc="0" normalizeH="0" baseline="30000" noProof="0" dirty="0" smtClean="0">
                <a:ln>
                  <a:noFill/>
                </a:ln>
                <a:solidFill>
                  <a:srgbClr val="000000"/>
                </a:solidFill>
                <a:effectLst/>
                <a:uLnTx/>
                <a:uFillTx/>
                <a:latin typeface="微软雅黑" panose="020B0503020204020204" charset="-122"/>
                <a:ea typeface="微软雅黑" panose="020B0503020204020204" charset="-122"/>
                <a:cs typeface="+mn-cs"/>
              </a:rPr>
              <a:t>-8</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×36×10</a:t>
            </a:r>
            <a:r>
              <a:rPr kumimoji="0" lang="en-US" altLang="zh-CN" sz="2200" b="1" i="0" u="none" strike="noStrike" kern="0" cap="none" spc="0" normalizeH="0" baseline="30000" noProof="0" dirty="0" smtClean="0">
                <a:ln>
                  <a:noFill/>
                </a:ln>
                <a:solidFill>
                  <a:srgbClr val="000000"/>
                </a:solidFill>
                <a:effectLst/>
                <a:uLnTx/>
                <a:uFillTx/>
                <a:latin typeface="微软雅黑" panose="020B0503020204020204" charset="-122"/>
                <a:ea typeface="微软雅黑" panose="020B0503020204020204" charset="-122"/>
                <a:cs typeface="+mn-cs"/>
              </a:rPr>
              <a:t>5</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sym typeface="Symbol" panose="05050102010706020507" pitchFamily="18" charset="2"/>
              </a:rPr>
              <a:t></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0.343</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sym typeface="Symbol" panose="05050102010706020507" pitchFamily="18" charset="2"/>
              </a:rPr>
              <a:t>秒</a:t>
            </a:r>
            <a:r>
              <a:rPr kumimoji="0" lang="zh-CN" altLang="en-US" sz="22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sym typeface="Symbol" panose="05050102010706020507" pitchFamily="18" charset="2"/>
              </a:rPr>
              <a:t> </a:t>
            </a:r>
            <a:endParaRPr kumimoji="0" lang="zh-CN" altLang="en-US" sz="22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sym typeface="Symbol" panose="05050102010706020507" pitchFamily="18" charset="2"/>
            </a:endParaRPr>
          </a:p>
          <a:p>
            <a:pPr marL="342900" marR="0" lvl="0" indent="-342900" algn="l" defTabSz="914400" rtl="0" eaLnBrk="0" fontAlgn="base" latinLnBrk="0" hangingPunct="0">
              <a:lnSpc>
                <a:spcPct val="125000"/>
              </a:lnSpc>
              <a:spcBef>
                <a:spcPct val="45000"/>
              </a:spcBef>
              <a:spcAft>
                <a:spcPct val="0"/>
              </a:spcAft>
              <a:buClrTx/>
              <a:buSzTx/>
              <a:buFontTx/>
              <a:buNone/>
              <a:defRPr/>
            </a:pP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    因此，距离误差是</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2000×0.343</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sym typeface="Symbol" panose="05050102010706020507" pitchFamily="18" charset="2"/>
              </a:rPr>
              <a:t>秒</a:t>
            </a:r>
            <a:r>
              <a:rPr kumimoji="0" lang="zh-CN" altLang="en-US" sz="22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sym typeface="Symbol" panose="05050102010706020507" pitchFamily="18" charset="2"/>
              </a:rPr>
              <a:t> </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sym typeface="Symbol" panose="05050102010706020507" pitchFamily="18" charset="2"/>
              </a:rPr>
              <a:t></a:t>
            </a:r>
            <a:r>
              <a:rPr kumimoji="0" lang="zh-CN" altLang="en-US" sz="22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sym typeface="Symbol" panose="05050102010706020507" pitchFamily="18" charset="2"/>
              </a:rPr>
              <a:t> </a:t>
            </a:r>
            <a:r>
              <a:rPr kumimoji="0" lang="en-US" altLang="zh-CN"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687</a:t>
            </a:r>
            <a:r>
              <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rPr>
              <a:t>米</a:t>
            </a:r>
            <a:endParaRPr kumimoji="0" lang="zh-CN" altLang="en-US" sz="22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15000"/>
              </a:lnSpc>
              <a:spcBef>
                <a:spcPct val="25000"/>
              </a:spcBef>
              <a:spcAft>
                <a:spcPct val="0"/>
              </a:spcAft>
              <a:buClrTx/>
              <a:buSzTx/>
              <a:buFontTx/>
              <a:buChar char="•"/>
              <a:defRPr/>
            </a:pPr>
            <a:endParaRPr kumimoji="0" lang="zh-CN" altLang="en-US" sz="2400" b="1"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063" y="4800600"/>
            <a:ext cx="8650287"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2"/>
          <p:cNvSpPr>
            <a:spLocks noGrp="1" noChangeArrowheads="1"/>
          </p:cNvSpPr>
          <p:nvPr>
            <p:ph type="title"/>
          </p:nvPr>
        </p:nvSpPr>
        <p:spPr bwMode="auto">
          <a:xfrm>
            <a:off x="457200" y="304800"/>
            <a:ext cx="8229600" cy="561975"/>
          </a:xfrm>
          <a:prstGeom prst="rect">
            <a:avLst/>
          </a:prstGeom>
          <a:noFill/>
          <a:ln w="9525">
            <a:noFill/>
            <a:miter lim="800000"/>
          </a:ln>
        </p:spPr>
        <p:txBody>
          <a:bodyPr vert="horz" wrap="square" lIns="91440" tIns="45720" rIns="91440" bIns="45720" numCol="1" anchor="ctr" anchorCtr="0" compatLnSpc="1"/>
          <a:lstStyle/>
          <a:p>
            <a:pPr algn="ctr" eaLnBrk="0" hangingPunct="0"/>
            <a:r>
              <a:rPr lang="zh-CN" altLang="en-US" dirty="0">
                <a:solidFill>
                  <a:srgbClr val="CC3300"/>
                </a:solidFill>
                <a:latin typeface="Arial" panose="020B0604020202020204"/>
                <a:ea typeface="黑体" panose="02010609060101010101" pitchFamily="49" charset="-122"/>
                <a:sym typeface="Gill Sans" charset="0"/>
              </a:rPr>
              <a:t>浮点运算举例</a:t>
            </a:r>
            <a:endParaRPr lang="zh-CN" altLang="en-US" dirty="0">
              <a:solidFill>
                <a:srgbClr val="CC3300"/>
              </a:solidFill>
              <a:latin typeface="Arial" panose="020B0604020202020204"/>
              <a:ea typeface="黑体" panose="02010609060101010101" pitchFamily="49" charset="-122"/>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3400" y="228600"/>
            <a:ext cx="8229600" cy="561975"/>
          </a:xfrm>
          <a:noFill/>
          <a:ln w="9525">
            <a:noFill/>
            <a:miter lim="800000"/>
          </a:ln>
        </p:spPr>
        <p:txBody>
          <a:bodyPr vert="horz" wrap="square" lIns="91440" tIns="45720" rIns="91440" bIns="45720" numCol="1" anchor="ctr" anchorCtr="0" compatLnSpc="1"/>
          <a:lstStyle/>
          <a:p>
            <a:pPr algn="ctr" eaLnBrk="0" hangingPunct="0"/>
            <a:r>
              <a:rPr lang="zh-CN" altLang="en-US" dirty="0">
                <a:solidFill>
                  <a:srgbClr val="CC3300"/>
                </a:solidFill>
                <a:ea typeface="黑体" panose="02010609060101010101" pitchFamily="49" charset="-122"/>
              </a:rPr>
              <a:t>浮点运算举例</a:t>
            </a:r>
            <a:endParaRPr lang="zh-CN" altLang="en-US" dirty="0">
              <a:solidFill>
                <a:srgbClr val="CC3300"/>
              </a:solidFill>
              <a:ea typeface="黑体" panose="02010609060101010101" pitchFamily="49" charset="-122"/>
            </a:endParaRPr>
          </a:p>
        </p:txBody>
      </p:sp>
      <p:sp>
        <p:nvSpPr>
          <p:cNvPr id="6" name="Rectangle 3"/>
          <p:cNvSpPr txBox="1">
            <a:spLocks noChangeArrowheads="1"/>
          </p:cNvSpPr>
          <p:nvPr/>
        </p:nvSpPr>
        <p:spPr bwMode="auto">
          <a:xfrm>
            <a:off x="161925" y="819150"/>
            <a:ext cx="8731250" cy="580548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spcBef>
                <a:spcPct val="25000"/>
              </a:spcBef>
            </a:pPr>
            <a:r>
              <a:rPr lang="zh-CN" altLang="en-US" sz="2000" dirty="0" smtClean="0">
                <a:latin typeface="微软雅黑" panose="020B0503020204020204" charset="-122"/>
                <a:ea typeface="微软雅黑" panose="020B0503020204020204" charset="-122"/>
              </a:rPr>
              <a:t>若</a:t>
            </a:r>
            <a:r>
              <a:rPr lang="en-US" altLang="zh-CN" sz="2000" dirty="0" smtClean="0">
                <a:latin typeface="微软雅黑" panose="020B0503020204020204" charset="-122"/>
                <a:ea typeface="微软雅黑" panose="020B0503020204020204" charset="-122"/>
              </a:rPr>
              <a:t>x</a:t>
            </a:r>
            <a:r>
              <a:rPr lang="zh-CN" altLang="en-US" sz="2000" dirty="0" smtClean="0">
                <a:latin typeface="微软雅黑" panose="020B0503020204020204" charset="-122"/>
                <a:ea typeface="微软雅黑" panose="020B0503020204020204" charset="-122"/>
              </a:rPr>
              <a:t>用</a:t>
            </a:r>
            <a:r>
              <a:rPr lang="en-US" altLang="zh-CN" sz="2000" dirty="0" smtClean="0">
                <a:latin typeface="微软雅黑" panose="020B0503020204020204" charset="-122"/>
                <a:ea typeface="微软雅黑" panose="020B0503020204020204" charset="-122"/>
              </a:rPr>
              <a:t>float</a:t>
            </a:r>
            <a:r>
              <a:rPr lang="zh-CN" altLang="en-US" sz="2000" dirty="0" smtClean="0">
                <a:latin typeface="微软雅黑" panose="020B0503020204020204" charset="-122"/>
                <a:ea typeface="微软雅黑" panose="020B0503020204020204" charset="-122"/>
              </a:rPr>
              <a:t>型表示，则</a:t>
            </a:r>
            <a:r>
              <a:rPr lang="en-US" altLang="zh-CN" sz="2000" dirty="0" smtClean="0">
                <a:latin typeface="微软雅黑" panose="020B0503020204020204" charset="-122"/>
                <a:ea typeface="微软雅黑" panose="020B0503020204020204" charset="-122"/>
              </a:rPr>
              <a:t>x</a:t>
            </a:r>
            <a:r>
              <a:rPr lang="zh-CN" altLang="en-US" sz="2000" dirty="0" smtClean="0">
                <a:latin typeface="微软雅黑" panose="020B0503020204020204" charset="-122"/>
                <a:ea typeface="微软雅黑" panose="020B0503020204020204" charset="-122"/>
              </a:rPr>
              <a:t>的机器数是什么？</a:t>
            </a:r>
            <a:r>
              <a:rPr lang="en-US" altLang="zh-CN" sz="2000" dirty="0" smtClean="0">
                <a:latin typeface="微软雅黑" panose="020B0503020204020204" charset="-122"/>
                <a:ea typeface="微软雅黑" panose="020B0503020204020204" charset="-122"/>
              </a:rPr>
              <a:t>0.1</a:t>
            </a:r>
            <a:r>
              <a:rPr lang="zh-CN" altLang="en-US" sz="2000" dirty="0" smtClean="0">
                <a:latin typeface="微软雅黑" panose="020B0503020204020204" charset="-122"/>
                <a:ea typeface="微软雅黑" panose="020B0503020204020204" charset="-122"/>
              </a:rPr>
              <a:t>与</a:t>
            </a:r>
            <a:r>
              <a:rPr lang="en-US" altLang="zh-CN" sz="2000" dirty="0" smtClean="0">
                <a:latin typeface="微软雅黑" panose="020B0503020204020204" charset="-122"/>
                <a:ea typeface="微软雅黑" panose="020B0503020204020204" charset="-122"/>
              </a:rPr>
              <a:t>x</a:t>
            </a:r>
            <a:r>
              <a:rPr lang="zh-CN" altLang="en-US" sz="2000" dirty="0" smtClean="0">
                <a:latin typeface="微软雅黑" panose="020B0503020204020204" charset="-122"/>
                <a:ea typeface="微软雅黑" panose="020B0503020204020204" charset="-122"/>
              </a:rPr>
              <a:t>的偏差是多少？系统运行</a:t>
            </a:r>
            <a:r>
              <a:rPr lang="en-US" altLang="zh-CN" sz="2000" dirty="0" smtClean="0">
                <a:latin typeface="微软雅黑" panose="020B0503020204020204" charset="-122"/>
                <a:ea typeface="微软雅黑" panose="020B0503020204020204" charset="-122"/>
              </a:rPr>
              <a:t>100</a:t>
            </a:r>
            <a:r>
              <a:rPr lang="zh-CN" altLang="en-US" sz="2000" dirty="0" smtClean="0">
                <a:latin typeface="微软雅黑" panose="020B0503020204020204" charset="-122"/>
                <a:ea typeface="微软雅黑" panose="020B0503020204020204" charset="-122"/>
              </a:rPr>
              <a:t>小时后的时钟偏差是多少？在飞毛腿速度为</a:t>
            </a:r>
            <a:r>
              <a:rPr lang="en-US" altLang="zh-CN" sz="2000" dirty="0" smtClean="0">
                <a:latin typeface="微软雅黑" panose="020B0503020204020204" charset="-122"/>
                <a:ea typeface="微软雅黑" panose="020B0503020204020204" charset="-122"/>
              </a:rPr>
              <a:t>2000</a:t>
            </a:r>
            <a:r>
              <a:rPr lang="zh-CN" altLang="en-US" sz="2000" dirty="0" smtClean="0">
                <a:latin typeface="微软雅黑" panose="020B0503020204020204" charset="-122"/>
                <a:ea typeface="微软雅黑" panose="020B0503020204020204" charset="-122"/>
              </a:rPr>
              <a:t>米</a:t>
            </a:r>
            <a:r>
              <a:rPr lang="en-US" altLang="zh-CN" sz="2000" dirty="0" smtClean="0">
                <a:latin typeface="微软雅黑" panose="020B0503020204020204" charset="-122"/>
                <a:ea typeface="微软雅黑" panose="020B0503020204020204" charset="-122"/>
              </a:rPr>
              <a:t>/</a:t>
            </a:r>
            <a:r>
              <a:rPr lang="zh-CN" altLang="en-US" sz="2000" dirty="0" smtClean="0">
                <a:latin typeface="微软雅黑" panose="020B0503020204020204" charset="-122"/>
                <a:ea typeface="微软雅黑" panose="020B0503020204020204" charset="-122"/>
              </a:rPr>
              <a:t>秒的情况下，预测的距离偏差为多少？</a:t>
            </a:r>
            <a:endParaRPr lang="zh-CN" altLang="en-US" sz="2000" dirty="0" smtClean="0">
              <a:latin typeface="微软雅黑" panose="020B0503020204020204" charset="-122"/>
              <a:ea typeface="微软雅黑" panose="020B0503020204020204" charset="-122"/>
            </a:endParaRPr>
          </a:p>
          <a:p>
            <a:pPr lvl="1">
              <a:spcBef>
                <a:spcPct val="25000"/>
              </a:spcBef>
            </a:pPr>
            <a:r>
              <a:rPr lang="en-US" altLang="zh-CN" sz="1800" dirty="0" smtClean="0">
                <a:latin typeface="微软雅黑" panose="020B0503020204020204" charset="-122"/>
                <a:ea typeface="微软雅黑" panose="020B0503020204020204" charset="-122"/>
              </a:rPr>
              <a:t>0.1= 0.0 0011[0011]B=+1.1 0011 0011 0011 0011 0011 00B×2</a:t>
            </a:r>
            <a:r>
              <a:rPr lang="en-US" altLang="zh-CN" sz="1800" baseline="30000" dirty="0" smtClean="0">
                <a:latin typeface="微软雅黑" panose="020B0503020204020204" charset="-122"/>
                <a:ea typeface="微软雅黑" panose="020B0503020204020204" charset="-122"/>
              </a:rPr>
              <a:t>-4</a:t>
            </a:r>
            <a:r>
              <a:rPr lang="zh-CN" altLang="en-US" sz="1800" dirty="0" smtClean="0">
                <a:latin typeface="微软雅黑" panose="020B0503020204020204" charset="-122"/>
                <a:ea typeface="微软雅黑" panose="020B0503020204020204" charset="-122"/>
              </a:rPr>
              <a:t>，故</a:t>
            </a:r>
            <a:r>
              <a:rPr lang="en-US" altLang="zh-CN" sz="1800" dirty="0" smtClean="0">
                <a:latin typeface="微软雅黑" panose="020B0503020204020204" charset="-122"/>
                <a:ea typeface="微软雅黑" panose="020B0503020204020204" charset="-122"/>
              </a:rPr>
              <a:t>x</a:t>
            </a:r>
            <a:r>
              <a:rPr lang="zh-CN" altLang="en-US" sz="1800" dirty="0" smtClean="0">
                <a:latin typeface="微软雅黑" panose="020B0503020204020204" charset="-122"/>
                <a:ea typeface="微软雅黑" panose="020B0503020204020204" charset="-122"/>
              </a:rPr>
              <a:t>的机器数为</a:t>
            </a:r>
            <a:r>
              <a:rPr lang="en-US" altLang="zh-CN" sz="1800" dirty="0" smtClean="0">
                <a:latin typeface="微软雅黑" panose="020B0503020204020204" charset="-122"/>
                <a:ea typeface="微软雅黑" panose="020B0503020204020204" charset="-122"/>
              </a:rPr>
              <a:t>0 011 1101 1 </a:t>
            </a:r>
            <a:r>
              <a:rPr lang="en-US" altLang="zh-CN" sz="1800" dirty="0" smtClean="0">
                <a:solidFill>
                  <a:srgbClr val="FF0000"/>
                </a:solidFill>
                <a:latin typeface="微软雅黑" panose="020B0503020204020204" charset="-122"/>
                <a:ea typeface="微软雅黑" panose="020B0503020204020204" charset="-122"/>
              </a:rPr>
              <a:t>100 1100 1100 1100 1100 1100</a:t>
            </a:r>
            <a:endParaRPr lang="en-US" altLang="zh-CN" sz="1800" dirty="0" smtClean="0">
              <a:solidFill>
                <a:srgbClr val="FF0000"/>
              </a:solidFill>
              <a:latin typeface="微软雅黑" panose="020B0503020204020204" charset="-122"/>
              <a:ea typeface="微软雅黑" panose="020B0503020204020204" charset="-122"/>
            </a:endParaRPr>
          </a:p>
          <a:p>
            <a:pPr lvl="1">
              <a:spcBef>
                <a:spcPct val="25000"/>
              </a:spcBef>
            </a:pPr>
            <a:r>
              <a:rPr lang="en-US" altLang="zh-CN" sz="1800" dirty="0" smtClean="0">
                <a:latin typeface="微软雅黑" panose="020B0503020204020204" charset="-122"/>
                <a:ea typeface="微软雅黑" panose="020B0503020204020204" charset="-122"/>
              </a:rPr>
              <a:t>Float</a:t>
            </a:r>
            <a:r>
              <a:rPr lang="zh-CN" altLang="en-US" sz="1800" dirty="0" smtClean="0">
                <a:latin typeface="微软雅黑" panose="020B0503020204020204" charset="-122"/>
                <a:ea typeface="微软雅黑" panose="020B0503020204020204" charset="-122"/>
              </a:rPr>
              <a:t>型仅</a:t>
            </a:r>
            <a:r>
              <a:rPr lang="en-US" altLang="zh-CN" sz="1800" dirty="0" smtClean="0">
                <a:latin typeface="微软雅黑" panose="020B0503020204020204" charset="-122"/>
                <a:ea typeface="微软雅黑" panose="020B0503020204020204" charset="-122"/>
              </a:rPr>
              <a:t>24</a:t>
            </a:r>
            <a:r>
              <a:rPr lang="zh-CN" altLang="en-US" sz="1800" dirty="0" smtClean="0">
                <a:latin typeface="微软雅黑" panose="020B0503020204020204" charset="-122"/>
                <a:ea typeface="微软雅黑" panose="020B0503020204020204" charset="-122"/>
              </a:rPr>
              <a:t>位有效位数，后面的有效位全被截断，故</a:t>
            </a:r>
            <a:r>
              <a:rPr lang="en-US" altLang="zh-CN" sz="1800" dirty="0" smtClean="0">
                <a:latin typeface="微软雅黑" panose="020B0503020204020204" charset="-122"/>
                <a:ea typeface="微软雅黑" panose="020B0503020204020204" charset="-122"/>
              </a:rPr>
              <a:t>x</a:t>
            </a:r>
            <a:r>
              <a:rPr lang="zh-CN" altLang="en-US" sz="1800" dirty="0" smtClean="0">
                <a:latin typeface="微软雅黑" panose="020B0503020204020204" charset="-122"/>
                <a:ea typeface="微软雅黑" panose="020B0503020204020204" charset="-122"/>
              </a:rPr>
              <a:t>与</a:t>
            </a:r>
            <a:r>
              <a:rPr lang="en-US" altLang="zh-CN" sz="1800" dirty="0" smtClean="0">
                <a:latin typeface="微软雅黑" panose="020B0503020204020204" charset="-122"/>
                <a:ea typeface="微软雅黑" panose="020B0503020204020204" charset="-122"/>
              </a:rPr>
              <a:t>0.1</a:t>
            </a:r>
            <a:r>
              <a:rPr lang="zh-CN" altLang="en-US" sz="1800" dirty="0" smtClean="0">
                <a:latin typeface="微软雅黑" panose="020B0503020204020204" charset="-122"/>
                <a:ea typeface="微软雅黑" panose="020B0503020204020204" charset="-122"/>
              </a:rPr>
              <a:t>之间的误差为：</a:t>
            </a:r>
            <a:r>
              <a:rPr lang="en-US" altLang="zh-CN" sz="1800" dirty="0" smtClean="0">
                <a:latin typeface="微软雅黑" panose="020B0503020204020204" charset="-122"/>
                <a:ea typeface="微软雅黑" panose="020B0503020204020204" charset="-122"/>
              </a:rPr>
              <a:t>|x–0.1|=0.000 0000 0000 0000 0000 0000 0000 1100 [1100]…B</a:t>
            </a:r>
            <a:r>
              <a:rPr lang="zh-CN" altLang="en-US" sz="1800" dirty="0" smtClean="0">
                <a:latin typeface="微软雅黑" panose="020B0503020204020204" charset="-122"/>
                <a:ea typeface="微软雅黑" panose="020B0503020204020204" charset="-122"/>
              </a:rPr>
              <a:t>。这个值等于</a:t>
            </a:r>
            <a:r>
              <a:rPr lang="en-US" altLang="zh-CN" sz="1800" dirty="0" smtClean="0">
                <a:latin typeface="微软雅黑" panose="020B0503020204020204" charset="-122"/>
                <a:ea typeface="微软雅黑" panose="020B0503020204020204" charset="-122"/>
              </a:rPr>
              <a:t>2</a:t>
            </a:r>
            <a:r>
              <a:rPr lang="en-US" altLang="zh-CN" sz="1800" baseline="30000" dirty="0" smtClean="0">
                <a:latin typeface="微软雅黑" panose="020B0503020204020204" charset="-122"/>
                <a:ea typeface="微软雅黑" panose="020B0503020204020204" charset="-122"/>
              </a:rPr>
              <a:t>-24</a:t>
            </a:r>
            <a:r>
              <a:rPr lang="en-US" altLang="zh-CN" sz="1800" dirty="0" smtClean="0">
                <a:latin typeface="微软雅黑" panose="020B0503020204020204" charset="-122"/>
                <a:ea typeface="微软雅黑" panose="020B0503020204020204" charset="-122"/>
              </a:rPr>
              <a:t>×0.1 </a:t>
            </a:r>
            <a:r>
              <a:rPr lang="en-US" altLang="zh-CN" sz="1800" dirty="0" smtClean="0">
                <a:latin typeface="微软雅黑" panose="020B0503020204020204" charset="-122"/>
                <a:ea typeface="微软雅黑" panose="020B0503020204020204" charset="-122"/>
                <a:sym typeface="Symbol" panose="05050102010706020507" pitchFamily="18" charset="2"/>
              </a:rPr>
              <a:t></a:t>
            </a:r>
            <a:r>
              <a:rPr lang="en-US" altLang="zh-CN" sz="1800" dirty="0" smtClean="0">
                <a:latin typeface="微软雅黑" panose="020B0503020204020204" charset="-122"/>
                <a:ea typeface="微软雅黑" panose="020B0503020204020204" charset="-122"/>
              </a:rPr>
              <a:t> 5.96×10</a:t>
            </a:r>
            <a:r>
              <a:rPr lang="en-US" altLang="zh-CN" sz="1800" baseline="30000" dirty="0" smtClean="0">
                <a:latin typeface="微软雅黑" panose="020B0503020204020204" charset="-122"/>
                <a:ea typeface="微软雅黑" panose="020B0503020204020204" charset="-122"/>
              </a:rPr>
              <a:t>-9</a:t>
            </a:r>
            <a:r>
              <a:rPr lang="zh-CN" altLang="en-US" sz="1800" dirty="0" smtClean="0">
                <a:latin typeface="微软雅黑" panose="020B0503020204020204" charset="-122"/>
                <a:ea typeface="微软雅黑" panose="020B0503020204020204" charset="-122"/>
              </a:rPr>
              <a:t>。</a:t>
            </a:r>
            <a:r>
              <a:rPr lang="en-US" altLang="zh-CN" sz="1800" dirty="0" smtClean="0">
                <a:latin typeface="微软雅黑" panose="020B0503020204020204" charset="-122"/>
                <a:ea typeface="微软雅黑" panose="020B0503020204020204" charset="-122"/>
              </a:rPr>
              <a:t>100</a:t>
            </a:r>
            <a:r>
              <a:rPr lang="zh-CN" altLang="en-US" sz="1800" dirty="0" smtClean="0">
                <a:latin typeface="微软雅黑" panose="020B0503020204020204" charset="-122"/>
                <a:ea typeface="微软雅黑" panose="020B0503020204020204" charset="-122"/>
              </a:rPr>
              <a:t>小时后时钟偏差</a:t>
            </a:r>
            <a:r>
              <a:rPr lang="en-US" altLang="zh-CN" sz="1800" dirty="0" smtClean="0">
                <a:latin typeface="微软雅黑" panose="020B0503020204020204" charset="-122"/>
                <a:ea typeface="微软雅黑" panose="020B0503020204020204" charset="-122"/>
              </a:rPr>
              <a:t>5.96×10</a:t>
            </a:r>
            <a:r>
              <a:rPr lang="en-US" altLang="zh-CN" sz="1800" baseline="30000" dirty="0" smtClean="0">
                <a:latin typeface="微软雅黑" panose="020B0503020204020204" charset="-122"/>
                <a:ea typeface="微软雅黑" panose="020B0503020204020204" charset="-122"/>
              </a:rPr>
              <a:t>-9</a:t>
            </a:r>
            <a:r>
              <a:rPr lang="en-US" altLang="zh-CN" sz="1800" dirty="0" smtClean="0">
                <a:latin typeface="微软雅黑" panose="020B0503020204020204" charset="-122"/>
                <a:ea typeface="微软雅黑" panose="020B0503020204020204" charset="-122"/>
              </a:rPr>
              <a:t>×36×10</a:t>
            </a:r>
            <a:r>
              <a:rPr lang="en-US" altLang="zh-CN" sz="1800" baseline="30000" dirty="0" smtClean="0">
                <a:latin typeface="微软雅黑" panose="020B0503020204020204" charset="-122"/>
                <a:ea typeface="微软雅黑" panose="020B0503020204020204" charset="-122"/>
              </a:rPr>
              <a:t>5 </a:t>
            </a:r>
            <a:r>
              <a:rPr lang="en-US" altLang="zh-CN" dirty="0" smtClean="0">
                <a:latin typeface="微软雅黑" panose="020B0503020204020204" charset="-122"/>
                <a:ea typeface="微软雅黑" panose="020B0503020204020204" charset="-122"/>
                <a:sym typeface="Symbol" panose="05050102010706020507" pitchFamily="18" charset="2"/>
              </a:rPr>
              <a:t> </a:t>
            </a:r>
            <a:r>
              <a:rPr lang="en-US" altLang="zh-CN" sz="1800" dirty="0" smtClean="0">
                <a:latin typeface="微软雅黑" panose="020B0503020204020204" charset="-122"/>
                <a:ea typeface="微软雅黑" panose="020B0503020204020204" charset="-122"/>
              </a:rPr>
              <a:t>0.0215</a:t>
            </a:r>
            <a:r>
              <a:rPr lang="zh-CN" altLang="en-US" sz="1800" dirty="0" smtClean="0">
                <a:latin typeface="微软雅黑" panose="020B0503020204020204" charset="-122"/>
                <a:ea typeface="微软雅黑" panose="020B0503020204020204" charset="-122"/>
              </a:rPr>
              <a:t>秒。距离偏差</a:t>
            </a:r>
            <a:r>
              <a:rPr lang="en-US" altLang="zh-CN" sz="1800" dirty="0" smtClean="0">
                <a:latin typeface="微软雅黑" panose="020B0503020204020204" charset="-122"/>
                <a:ea typeface="微软雅黑" panose="020B0503020204020204" charset="-122"/>
              </a:rPr>
              <a:t>0.0215×2000</a:t>
            </a:r>
            <a:r>
              <a:rPr lang="en-US" altLang="zh-CN" sz="1800" dirty="0" smtClean="0">
                <a:latin typeface="微软雅黑" panose="020B0503020204020204" charset="-122"/>
                <a:ea typeface="微软雅黑" panose="020B0503020204020204" charset="-122"/>
                <a:sym typeface="Symbol" panose="05050102010706020507" pitchFamily="18" charset="2"/>
              </a:rPr>
              <a:t></a:t>
            </a:r>
            <a:r>
              <a:rPr lang="en-US" altLang="zh-CN" sz="1800" dirty="0" smtClean="0">
                <a:latin typeface="微软雅黑" panose="020B0503020204020204" charset="-122"/>
                <a:ea typeface="微软雅黑" panose="020B0503020204020204" charset="-122"/>
              </a:rPr>
              <a:t>43</a:t>
            </a:r>
            <a:r>
              <a:rPr lang="zh-CN" altLang="en-US" sz="1800" dirty="0" smtClean="0">
                <a:latin typeface="微软雅黑" panose="020B0503020204020204" charset="-122"/>
                <a:ea typeface="微软雅黑" panose="020B0503020204020204" charset="-122"/>
              </a:rPr>
              <a:t>米。比爱国者导弹系统精确约</a:t>
            </a:r>
            <a:r>
              <a:rPr lang="en-US" altLang="zh-CN" sz="1800" dirty="0" smtClean="0">
                <a:latin typeface="微软雅黑" panose="020B0503020204020204" charset="-122"/>
                <a:ea typeface="微软雅黑" panose="020B0503020204020204" charset="-122"/>
              </a:rPr>
              <a:t>16</a:t>
            </a:r>
            <a:r>
              <a:rPr lang="zh-CN" altLang="en-US" sz="1800" dirty="0" smtClean="0">
                <a:latin typeface="微软雅黑" panose="020B0503020204020204" charset="-122"/>
                <a:ea typeface="微软雅黑" panose="020B0503020204020204" charset="-122"/>
              </a:rPr>
              <a:t>倍。 </a:t>
            </a:r>
            <a:endParaRPr lang="zh-CN" altLang="en-US" sz="1800" dirty="0" smtClean="0">
              <a:latin typeface="微软雅黑" panose="020B0503020204020204" charset="-122"/>
              <a:ea typeface="微软雅黑" panose="020B0503020204020204" charset="-122"/>
            </a:endParaRPr>
          </a:p>
          <a:p>
            <a:pPr>
              <a:spcBef>
                <a:spcPct val="25000"/>
              </a:spcBef>
            </a:pPr>
            <a:r>
              <a:rPr lang="zh-CN" altLang="en-US" sz="2000" dirty="0" smtClean="0">
                <a:latin typeface="微软雅黑" panose="020B0503020204020204" charset="-122"/>
                <a:ea typeface="微软雅黑" panose="020B0503020204020204" charset="-122"/>
              </a:rPr>
              <a:t>若用</a:t>
            </a:r>
            <a:r>
              <a:rPr lang="en-US" altLang="zh-CN" sz="2000" dirty="0" smtClean="0">
                <a:latin typeface="微软雅黑" panose="020B0503020204020204" charset="-122"/>
                <a:ea typeface="微软雅黑" panose="020B0503020204020204" charset="-122"/>
              </a:rPr>
              <a:t>32</a:t>
            </a:r>
            <a:r>
              <a:rPr lang="zh-CN" altLang="en-US" sz="2000" dirty="0" smtClean="0">
                <a:latin typeface="微软雅黑" panose="020B0503020204020204" charset="-122"/>
                <a:ea typeface="微软雅黑" panose="020B0503020204020204" charset="-122"/>
              </a:rPr>
              <a:t>位二进制定点小数</a:t>
            </a:r>
            <a:r>
              <a:rPr lang="en-US" altLang="zh-CN" sz="2000" dirty="0" smtClean="0">
                <a:latin typeface="微软雅黑" panose="020B0503020204020204" charset="-122"/>
                <a:ea typeface="微软雅黑" panose="020B0503020204020204" charset="-122"/>
              </a:rPr>
              <a:t>x=0.000 1100 1100 1100 1100 1100 1100 1101 B</a:t>
            </a:r>
            <a:r>
              <a:rPr lang="zh-CN" altLang="en-US" sz="2000" dirty="0" smtClean="0">
                <a:latin typeface="微软雅黑" panose="020B0503020204020204" charset="-122"/>
                <a:ea typeface="微软雅黑" panose="020B0503020204020204" charset="-122"/>
              </a:rPr>
              <a:t>表示</a:t>
            </a:r>
            <a:r>
              <a:rPr lang="en-US" altLang="zh-CN" sz="2000" dirty="0" smtClean="0">
                <a:latin typeface="微软雅黑" panose="020B0503020204020204" charset="-122"/>
                <a:ea typeface="微软雅黑" panose="020B0503020204020204" charset="-122"/>
              </a:rPr>
              <a:t>0.1</a:t>
            </a:r>
            <a:r>
              <a:rPr lang="zh-CN" altLang="en-US" sz="2000" dirty="0" smtClean="0">
                <a:latin typeface="微软雅黑" panose="020B0503020204020204" charset="-122"/>
                <a:ea typeface="微软雅黑" panose="020B0503020204020204" charset="-122"/>
              </a:rPr>
              <a:t>，则误差比用</a:t>
            </a:r>
            <a:r>
              <a:rPr lang="en-US" altLang="zh-CN" sz="2000" dirty="0" smtClean="0">
                <a:latin typeface="微软雅黑" panose="020B0503020204020204" charset="-122"/>
                <a:ea typeface="微软雅黑" panose="020B0503020204020204" charset="-122"/>
              </a:rPr>
              <a:t>float</a:t>
            </a:r>
            <a:r>
              <a:rPr lang="zh-CN" altLang="en-US" sz="2000" dirty="0" smtClean="0">
                <a:latin typeface="微软雅黑" panose="020B0503020204020204" charset="-122"/>
                <a:ea typeface="微软雅黑" panose="020B0503020204020204" charset="-122"/>
              </a:rPr>
              <a:t>表示误差更大还是更小？</a:t>
            </a:r>
            <a:endParaRPr lang="zh-CN" altLang="en-US" sz="2000" dirty="0" smtClean="0">
              <a:latin typeface="微软雅黑" panose="020B0503020204020204" charset="-122"/>
              <a:ea typeface="微软雅黑" panose="020B0503020204020204" charset="-122"/>
            </a:endParaRPr>
          </a:p>
          <a:p>
            <a:pPr lvl="1">
              <a:spcBef>
                <a:spcPct val="25000"/>
              </a:spcBef>
            </a:pPr>
            <a:r>
              <a:rPr lang="zh-CN" altLang="en-US" sz="1800" dirty="0" smtClean="0">
                <a:latin typeface="微软雅黑" panose="020B0503020204020204" charset="-122"/>
                <a:ea typeface="微软雅黑" panose="020B0503020204020204" charset="-122"/>
              </a:rPr>
              <a:t>当</a:t>
            </a:r>
            <a:r>
              <a:rPr lang="en-US" altLang="zh-CN" sz="1800" dirty="0" smtClean="0">
                <a:latin typeface="微软雅黑" panose="020B0503020204020204" charset="-122"/>
                <a:ea typeface="微软雅黑" panose="020B0503020204020204" charset="-122"/>
              </a:rPr>
              <a:t>x=0.000 1100 1100 1100 1100 1100 1100 1101 B</a:t>
            </a:r>
            <a:r>
              <a:rPr lang="zh-CN" altLang="en-US" sz="1800" dirty="0" smtClean="0">
                <a:latin typeface="微软雅黑" panose="020B0503020204020204" charset="-122"/>
                <a:ea typeface="微软雅黑" panose="020B0503020204020204" charset="-122"/>
              </a:rPr>
              <a:t>时，与</a:t>
            </a:r>
            <a:r>
              <a:rPr lang="en-US" altLang="zh-CN" sz="1800" dirty="0" smtClean="0">
                <a:latin typeface="微软雅黑" panose="020B0503020204020204" charset="-122"/>
                <a:ea typeface="微软雅黑" panose="020B0503020204020204" charset="-122"/>
              </a:rPr>
              <a:t>0.1</a:t>
            </a:r>
            <a:r>
              <a:rPr lang="zh-CN" altLang="en-US" sz="1800" dirty="0" smtClean="0">
                <a:latin typeface="微软雅黑" panose="020B0503020204020204" charset="-122"/>
                <a:ea typeface="微软雅黑" panose="020B0503020204020204" charset="-122"/>
              </a:rPr>
              <a:t>之间的误差约为：</a:t>
            </a:r>
            <a:r>
              <a:rPr lang="en-US" altLang="zh-CN" sz="1800" dirty="0" smtClean="0">
                <a:latin typeface="微软雅黑" panose="020B0503020204020204" charset="-122"/>
                <a:ea typeface="微软雅黑" panose="020B0503020204020204" charset="-122"/>
              </a:rPr>
              <a:t>|x–0.1|=0.000 0000 0000 0000 0000 0000 0000 0000 00 1100 [1100]…B</a:t>
            </a:r>
            <a:r>
              <a:rPr lang="zh-CN" altLang="en-US" sz="1800" dirty="0" smtClean="0">
                <a:latin typeface="微软雅黑" panose="020B0503020204020204" charset="-122"/>
                <a:ea typeface="微软雅黑" panose="020B0503020204020204" charset="-122"/>
              </a:rPr>
              <a:t>。这个值等于</a:t>
            </a:r>
            <a:r>
              <a:rPr lang="en-US" altLang="zh-CN" sz="1800" dirty="0" smtClean="0">
                <a:latin typeface="微软雅黑" panose="020B0503020204020204" charset="-122"/>
                <a:ea typeface="微软雅黑" panose="020B0503020204020204" charset="-122"/>
              </a:rPr>
              <a:t>2</a:t>
            </a:r>
            <a:r>
              <a:rPr lang="en-US" altLang="zh-CN" sz="1800" baseline="30000" dirty="0" smtClean="0">
                <a:latin typeface="微软雅黑" panose="020B0503020204020204" charset="-122"/>
                <a:ea typeface="微软雅黑" panose="020B0503020204020204" charset="-122"/>
              </a:rPr>
              <a:t>-30</a:t>
            </a:r>
            <a:r>
              <a:rPr lang="en-US" altLang="zh-CN" sz="1800" dirty="0" smtClean="0">
                <a:latin typeface="微软雅黑" panose="020B0503020204020204" charset="-122"/>
                <a:ea typeface="微软雅黑" panose="020B0503020204020204" charset="-122"/>
              </a:rPr>
              <a:t>×0.1 </a:t>
            </a:r>
            <a:r>
              <a:rPr lang="en-US" altLang="zh-CN" sz="1800" dirty="0" smtClean="0">
                <a:latin typeface="微软雅黑" panose="020B0503020204020204" charset="-122"/>
                <a:ea typeface="微软雅黑" panose="020B0503020204020204" charset="-122"/>
                <a:sym typeface="Symbol" panose="05050102010706020507" pitchFamily="18" charset="2"/>
              </a:rPr>
              <a:t></a:t>
            </a:r>
            <a:r>
              <a:rPr lang="en-US" altLang="zh-CN" sz="1800" dirty="0" smtClean="0">
                <a:latin typeface="微软雅黑" panose="020B0503020204020204" charset="-122"/>
                <a:ea typeface="微软雅黑" panose="020B0503020204020204" charset="-122"/>
              </a:rPr>
              <a:t> 9.31×10</a:t>
            </a:r>
            <a:r>
              <a:rPr lang="en-US" altLang="zh-CN" sz="1800" baseline="30000" dirty="0" smtClean="0">
                <a:latin typeface="微软雅黑" panose="020B0503020204020204" charset="-122"/>
                <a:ea typeface="微软雅黑" panose="020B0503020204020204" charset="-122"/>
              </a:rPr>
              <a:t>-11</a:t>
            </a:r>
            <a:r>
              <a:rPr lang="zh-CN" altLang="en-US" sz="1800" dirty="0" smtClean="0">
                <a:latin typeface="微软雅黑" panose="020B0503020204020204" charset="-122"/>
                <a:ea typeface="微软雅黑" panose="020B0503020204020204" charset="-122"/>
              </a:rPr>
              <a:t>。</a:t>
            </a:r>
            <a:r>
              <a:rPr lang="en-US" altLang="zh-CN" sz="1800" dirty="0" smtClean="0">
                <a:latin typeface="微软雅黑" panose="020B0503020204020204" charset="-122"/>
                <a:ea typeface="微软雅黑" panose="020B0503020204020204" charset="-122"/>
              </a:rPr>
              <a:t>100</a:t>
            </a:r>
            <a:r>
              <a:rPr lang="zh-CN" altLang="en-US" sz="1800" dirty="0" smtClean="0">
                <a:latin typeface="微软雅黑" panose="020B0503020204020204" charset="-122"/>
                <a:ea typeface="微软雅黑" panose="020B0503020204020204" charset="-122"/>
              </a:rPr>
              <a:t>小时后时钟偏差</a:t>
            </a:r>
            <a:r>
              <a:rPr lang="en-US" altLang="zh-CN" sz="1800" dirty="0" smtClean="0">
                <a:latin typeface="微软雅黑" panose="020B0503020204020204" charset="-122"/>
                <a:ea typeface="微软雅黑" panose="020B0503020204020204" charset="-122"/>
              </a:rPr>
              <a:t>9.31×10</a:t>
            </a:r>
            <a:r>
              <a:rPr lang="en-US" altLang="zh-CN" sz="1800" baseline="30000" dirty="0" smtClean="0">
                <a:latin typeface="微软雅黑" panose="020B0503020204020204" charset="-122"/>
                <a:ea typeface="微软雅黑" panose="020B0503020204020204" charset="-122"/>
              </a:rPr>
              <a:t>-11</a:t>
            </a:r>
            <a:r>
              <a:rPr lang="en-US" altLang="zh-CN" sz="1800" dirty="0" smtClean="0">
                <a:latin typeface="微软雅黑" panose="020B0503020204020204" charset="-122"/>
                <a:ea typeface="微软雅黑" panose="020B0503020204020204" charset="-122"/>
              </a:rPr>
              <a:t>×36×10</a:t>
            </a:r>
            <a:r>
              <a:rPr lang="en-US" altLang="zh-CN" sz="1800" baseline="30000" dirty="0" smtClean="0">
                <a:latin typeface="微软雅黑" panose="020B0503020204020204" charset="-122"/>
                <a:ea typeface="微软雅黑" panose="020B0503020204020204" charset="-122"/>
              </a:rPr>
              <a:t>5 </a:t>
            </a:r>
            <a:r>
              <a:rPr lang="en-US" altLang="zh-CN" sz="1800" dirty="0" smtClean="0">
                <a:latin typeface="微软雅黑" panose="020B0503020204020204" charset="-122"/>
                <a:ea typeface="微软雅黑" panose="020B0503020204020204" charset="-122"/>
                <a:sym typeface="Symbol" panose="05050102010706020507" pitchFamily="18" charset="2"/>
              </a:rPr>
              <a:t> </a:t>
            </a:r>
            <a:r>
              <a:rPr lang="en-US" altLang="zh-CN" sz="1800" dirty="0" smtClean="0">
                <a:latin typeface="微软雅黑" panose="020B0503020204020204" charset="-122"/>
                <a:ea typeface="微软雅黑" panose="020B0503020204020204" charset="-122"/>
              </a:rPr>
              <a:t>0.000335</a:t>
            </a:r>
            <a:r>
              <a:rPr lang="zh-CN" altLang="en-US" sz="1800" dirty="0" smtClean="0">
                <a:latin typeface="微软雅黑" panose="020B0503020204020204" charset="-122"/>
                <a:ea typeface="微软雅黑" panose="020B0503020204020204" charset="-122"/>
              </a:rPr>
              <a:t>秒。预测的距离偏差仅为</a:t>
            </a:r>
            <a:r>
              <a:rPr lang="en-US" altLang="zh-CN" sz="1800" dirty="0" smtClean="0">
                <a:latin typeface="微软雅黑" panose="020B0503020204020204" charset="-122"/>
                <a:ea typeface="微软雅黑" panose="020B0503020204020204" charset="-122"/>
              </a:rPr>
              <a:t>0.000335×2000 </a:t>
            </a:r>
            <a:r>
              <a:rPr lang="en-US" altLang="zh-CN" sz="1800" dirty="0" smtClean="0">
                <a:latin typeface="微软雅黑" panose="020B0503020204020204" charset="-122"/>
                <a:ea typeface="微软雅黑" panose="020B0503020204020204" charset="-122"/>
                <a:sym typeface="Symbol" panose="05050102010706020507" pitchFamily="18" charset="2"/>
              </a:rPr>
              <a:t> </a:t>
            </a:r>
            <a:r>
              <a:rPr lang="en-US" altLang="zh-CN" sz="1800" dirty="0" smtClean="0">
                <a:latin typeface="微软雅黑" panose="020B0503020204020204" charset="-122"/>
                <a:ea typeface="微软雅黑" panose="020B0503020204020204" charset="-122"/>
              </a:rPr>
              <a:t>0.67</a:t>
            </a:r>
            <a:r>
              <a:rPr lang="zh-CN" altLang="en-US" sz="1800" dirty="0" smtClean="0">
                <a:latin typeface="微软雅黑" panose="020B0503020204020204" charset="-122"/>
                <a:ea typeface="微软雅黑" panose="020B0503020204020204" charset="-122"/>
              </a:rPr>
              <a:t>米。 </a:t>
            </a:r>
            <a:endParaRPr lang="zh-CN" altLang="en-US" sz="1800" dirty="0" smtClean="0">
              <a:latin typeface="微软雅黑" panose="020B0503020204020204" charset="-122"/>
              <a:ea typeface="微软雅黑" panose="020B0503020204020204" charset="-122"/>
            </a:endParaRPr>
          </a:p>
        </p:txBody>
      </p:sp>
      <p:sp>
        <p:nvSpPr>
          <p:cNvPr id="4" name="矩形 3"/>
          <p:cNvSpPr/>
          <p:nvPr/>
        </p:nvSpPr>
        <p:spPr>
          <a:xfrm>
            <a:off x="1549812" y="6273225"/>
            <a:ext cx="5955476" cy="523220"/>
          </a:xfrm>
          <a:prstGeom prst="rect">
            <a:avLst/>
          </a:prstGeom>
          <a:noFill/>
        </p:spPr>
        <p:txBody>
          <a:bodyPr wrap="none" lIns="91440" tIns="45720" rIns="91440" bIns="45720">
            <a:spAutoFit/>
          </a:bodyPr>
          <a:lstStyle/>
          <a:p>
            <a:r>
              <a:rPr lang="zh-CN" altLang="en-US" sz="2800" b="1"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爱国者导弹</a:t>
            </a:r>
            <a:r>
              <a:rPr lang="zh-CN" alt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采用全向爆炸破片</a:t>
            </a:r>
            <a:r>
              <a:rPr lang="zh-CN" altLang="en-US" sz="2800" b="1"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弹头！</a:t>
            </a:r>
            <a:endParaRPr lang="zh-CN" alt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mph" presetSubtype="0" fill="hold" grpId="1" nodeType="afterEffect">
                                  <p:stCondLst>
                                    <p:cond delay="0"/>
                                  </p:stCondLst>
                                  <p:childTnLst>
                                    <p:animScale>
                                      <p:cBhvr>
                                        <p:cTn id="12"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57200" y="276225"/>
            <a:ext cx="8229600" cy="561975"/>
          </a:xfrm>
          <a:prstGeom prst="rect">
            <a:avLst/>
          </a:prstGeom>
          <a:noFill/>
          <a:ln w="9525">
            <a:noFill/>
            <a:miter lim="800000"/>
          </a:ln>
          <a:effectLst/>
        </p:spPr>
        <p:txBody>
          <a:bodyPr vert="horz" wrap="square" lIns="91440" tIns="45720" rIns="91440" bIns="45720" numCol="1" anchor="ctr" anchorCtr="0" compatLnSpc="1"/>
          <a:lstStyle/>
          <a:p>
            <a:pPr algn="ctr" eaLnBrk="0" hangingPunct="0"/>
            <a:r>
              <a:rPr lang="zh-CN" altLang="en-US" dirty="0">
                <a:solidFill>
                  <a:srgbClr val="CC3300"/>
                </a:solidFill>
                <a:ea typeface="黑体" panose="02010609060101010101" pitchFamily="49" charset="-122"/>
              </a:rPr>
              <a:t>浮点运算举例</a:t>
            </a:r>
            <a:endParaRPr lang="zh-CN" altLang="en-US" dirty="0">
              <a:solidFill>
                <a:srgbClr val="CC3300"/>
              </a:solidFill>
              <a:ea typeface="黑体" panose="02010609060101010101" pitchFamily="49" charset="-122"/>
            </a:endParaRPr>
          </a:p>
        </p:txBody>
      </p:sp>
      <p:sp>
        <p:nvSpPr>
          <p:cNvPr id="9" name="Rectangle 3"/>
          <p:cNvSpPr txBox="1">
            <a:spLocks noChangeArrowheads="1"/>
          </p:cNvSpPr>
          <p:nvPr/>
        </p:nvSpPr>
        <p:spPr bwMode="auto">
          <a:xfrm>
            <a:off x="468313" y="836613"/>
            <a:ext cx="8229600" cy="57419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dirty="0" smtClean="0">
                <a:ea typeface="微软雅黑" panose="020B0503020204020204" charset="-122"/>
              </a:rPr>
              <a:t>从</a:t>
            </a:r>
            <a:r>
              <a:rPr lang="zh-CN" altLang="en-US" dirty="0" smtClean="0">
                <a:latin typeface="微软雅黑" panose="020B0503020204020204" charset="-122"/>
                <a:ea typeface="微软雅黑" panose="020B0503020204020204" charset="-122"/>
              </a:rPr>
              <a:t>上述结果可以看出：</a:t>
            </a:r>
            <a:endParaRPr lang="zh-CN" altLang="en-US" dirty="0" smtClean="0">
              <a:latin typeface="微软雅黑" panose="020B0503020204020204" charset="-122"/>
              <a:ea typeface="微软雅黑" panose="020B0503020204020204" charset="-122"/>
            </a:endParaRPr>
          </a:p>
          <a:p>
            <a:pPr lvl="1"/>
            <a:r>
              <a:rPr lang="zh-CN" altLang="en-US" sz="2200" dirty="0" smtClean="0">
                <a:latin typeface="微软雅黑" panose="020B0503020204020204" charset="-122"/>
                <a:ea typeface="微软雅黑" panose="020B0503020204020204" charset="-122"/>
              </a:rPr>
              <a:t>用</a:t>
            </a:r>
            <a:r>
              <a:rPr lang="en-US" altLang="zh-CN" sz="2200" dirty="0" smtClean="0">
                <a:latin typeface="微软雅黑" panose="020B0503020204020204" charset="-122"/>
                <a:ea typeface="微软雅黑" panose="020B0503020204020204" charset="-122"/>
              </a:rPr>
              <a:t>32</a:t>
            </a:r>
            <a:r>
              <a:rPr lang="zh-CN" altLang="en-US" sz="2200" dirty="0" smtClean="0">
                <a:latin typeface="微软雅黑" panose="020B0503020204020204" charset="-122"/>
                <a:ea typeface="微软雅黑" panose="020B0503020204020204" charset="-122"/>
              </a:rPr>
              <a:t>位定点小数表示</a:t>
            </a:r>
            <a:r>
              <a:rPr lang="en-US" altLang="zh-CN" sz="2200" dirty="0" smtClean="0">
                <a:latin typeface="微软雅黑" panose="020B0503020204020204" charset="-122"/>
                <a:ea typeface="微软雅黑" panose="020B0503020204020204" charset="-122"/>
              </a:rPr>
              <a:t>0.1</a:t>
            </a:r>
            <a:r>
              <a:rPr lang="zh-CN" altLang="en-US" sz="2200" dirty="0" smtClean="0">
                <a:latin typeface="微软雅黑" panose="020B0503020204020204" charset="-122"/>
                <a:ea typeface="微软雅黑" panose="020B0503020204020204" charset="-122"/>
              </a:rPr>
              <a:t>，</a:t>
            </a:r>
            <a:r>
              <a:rPr lang="zh-CN" altLang="en-US" sz="2200" dirty="0" smtClean="0">
                <a:solidFill>
                  <a:srgbClr val="FF0000"/>
                </a:solidFill>
                <a:latin typeface="微软雅黑" panose="020B0503020204020204" charset="-122"/>
                <a:ea typeface="微软雅黑" panose="020B0503020204020204" charset="-122"/>
              </a:rPr>
              <a:t>比采用</a:t>
            </a:r>
            <a:r>
              <a:rPr lang="en-US" altLang="zh-CN" sz="2200" dirty="0" smtClean="0">
                <a:solidFill>
                  <a:srgbClr val="FF0000"/>
                </a:solidFill>
                <a:latin typeface="微软雅黑" panose="020B0503020204020204" charset="-122"/>
                <a:ea typeface="微软雅黑" panose="020B0503020204020204" charset="-122"/>
              </a:rPr>
              <a:t>float</a:t>
            </a:r>
            <a:r>
              <a:rPr lang="zh-CN" altLang="en-US" sz="2200" dirty="0" smtClean="0">
                <a:solidFill>
                  <a:srgbClr val="FF0000"/>
                </a:solidFill>
                <a:latin typeface="微软雅黑" panose="020B0503020204020204" charset="-122"/>
                <a:ea typeface="微软雅黑" panose="020B0503020204020204" charset="-122"/>
              </a:rPr>
              <a:t>精度高</a:t>
            </a:r>
            <a:r>
              <a:rPr lang="en-US" altLang="zh-CN" sz="2200" dirty="0" smtClean="0">
                <a:latin typeface="微软雅黑" panose="020B0503020204020204" charset="-122"/>
                <a:ea typeface="微软雅黑" panose="020B0503020204020204" charset="-122"/>
              </a:rPr>
              <a:t>64</a:t>
            </a:r>
            <a:r>
              <a:rPr lang="zh-CN" altLang="en-US" sz="2200" dirty="0" smtClean="0">
                <a:latin typeface="微软雅黑" panose="020B0503020204020204" charset="-122"/>
                <a:ea typeface="微软雅黑" panose="020B0503020204020204" charset="-122"/>
              </a:rPr>
              <a:t>倍</a:t>
            </a:r>
            <a:endParaRPr lang="zh-CN" altLang="en-US" sz="2200" dirty="0" smtClean="0">
              <a:latin typeface="微软雅黑" panose="020B0503020204020204" charset="-122"/>
              <a:ea typeface="微软雅黑" panose="020B0503020204020204" charset="-122"/>
            </a:endParaRPr>
          </a:p>
          <a:p>
            <a:pPr lvl="1"/>
            <a:r>
              <a:rPr lang="zh-CN" altLang="en-US" sz="2200" dirty="0" smtClean="0">
                <a:latin typeface="微软雅黑" panose="020B0503020204020204" charset="-122"/>
                <a:ea typeface="微软雅黑" panose="020B0503020204020204" charset="-122"/>
              </a:rPr>
              <a:t>用</a:t>
            </a:r>
            <a:r>
              <a:rPr lang="en-US" altLang="zh-CN" sz="2200" dirty="0" smtClean="0">
                <a:latin typeface="微软雅黑" panose="020B0503020204020204" charset="-122"/>
                <a:ea typeface="微软雅黑" panose="020B0503020204020204" charset="-122"/>
              </a:rPr>
              <a:t>float</a:t>
            </a:r>
            <a:r>
              <a:rPr lang="zh-CN" altLang="en-US" sz="2200" dirty="0" smtClean="0">
                <a:latin typeface="微软雅黑" panose="020B0503020204020204" charset="-122"/>
                <a:ea typeface="微软雅黑" panose="020B0503020204020204" charset="-122"/>
              </a:rPr>
              <a:t>表示在计算速度上更慢，必须先把计数值转换为</a:t>
            </a:r>
            <a:r>
              <a:rPr lang="en-US" altLang="zh-CN" sz="2200" dirty="0" smtClean="0">
                <a:latin typeface="微软雅黑" panose="020B0503020204020204" charset="-122"/>
                <a:ea typeface="微软雅黑" panose="020B0503020204020204" charset="-122"/>
              </a:rPr>
              <a:t>IEEE 754</a:t>
            </a:r>
            <a:r>
              <a:rPr lang="zh-CN" altLang="en-US" sz="2200" dirty="0" smtClean="0">
                <a:latin typeface="微软雅黑" panose="020B0503020204020204" charset="-122"/>
                <a:ea typeface="微软雅黑" panose="020B0503020204020204" charset="-122"/>
              </a:rPr>
              <a:t>格式浮点数，然后再对两个</a:t>
            </a:r>
            <a:r>
              <a:rPr lang="en-US" altLang="zh-CN" sz="2200" dirty="0" smtClean="0">
                <a:latin typeface="微软雅黑" panose="020B0503020204020204" charset="-122"/>
                <a:ea typeface="微软雅黑" panose="020B0503020204020204" charset="-122"/>
              </a:rPr>
              <a:t>IEEE 754</a:t>
            </a:r>
            <a:r>
              <a:rPr lang="zh-CN" altLang="en-US" sz="2200" dirty="0" smtClean="0">
                <a:latin typeface="微软雅黑" panose="020B0503020204020204" charset="-122"/>
                <a:ea typeface="微软雅黑" panose="020B0503020204020204" charset="-122"/>
              </a:rPr>
              <a:t>格式的数相乘，故采用</a:t>
            </a:r>
            <a:r>
              <a:rPr lang="en-US" altLang="zh-CN" sz="2200" dirty="0" smtClean="0">
                <a:latin typeface="微软雅黑" panose="020B0503020204020204" charset="-122"/>
                <a:ea typeface="微软雅黑" panose="020B0503020204020204" charset="-122"/>
              </a:rPr>
              <a:t>float</a:t>
            </a:r>
            <a:r>
              <a:rPr lang="zh-CN" altLang="en-US" sz="2200" dirty="0" smtClean="0">
                <a:solidFill>
                  <a:srgbClr val="FF0000"/>
                </a:solidFill>
                <a:latin typeface="微软雅黑" panose="020B0503020204020204" charset="-122"/>
                <a:ea typeface="微软雅黑" panose="020B0503020204020204" charset="-122"/>
              </a:rPr>
              <a:t>比直接将两个二进制数相乘要慢</a:t>
            </a:r>
            <a:r>
              <a:rPr lang="zh-CN" altLang="en-US" sz="2200" dirty="0" smtClean="0">
                <a:latin typeface="微软雅黑" panose="020B0503020204020204" charset="-122"/>
                <a:ea typeface="微软雅黑" panose="020B0503020204020204" charset="-122"/>
              </a:rPr>
              <a:t>得多</a:t>
            </a:r>
            <a:endParaRPr lang="zh-CN" altLang="en-US" sz="2200" dirty="0" smtClean="0">
              <a:latin typeface="微软雅黑" panose="020B0503020204020204" charset="-122"/>
              <a:ea typeface="微软雅黑" panose="020B0503020204020204" charset="-122"/>
            </a:endParaRPr>
          </a:p>
          <a:p>
            <a:r>
              <a:rPr lang="en-US" altLang="zh-CN" sz="2600" dirty="0" err="1" smtClean="0">
                <a:latin typeface="微软雅黑" panose="020B0503020204020204" charset="-122"/>
                <a:ea typeface="微软雅黑" panose="020B0503020204020204" charset="-122"/>
              </a:rPr>
              <a:t>Ariana</a:t>
            </a:r>
            <a:r>
              <a:rPr lang="en-US" altLang="zh-CN" sz="2600" dirty="0" smtClean="0">
                <a:latin typeface="微软雅黑" panose="020B0503020204020204" charset="-122"/>
                <a:ea typeface="微软雅黑" panose="020B0503020204020204" charset="-122"/>
              </a:rPr>
              <a:t> 5</a:t>
            </a:r>
            <a:r>
              <a:rPr lang="zh-CN" altLang="en-US" sz="2600" dirty="0" smtClean="0">
                <a:latin typeface="微软雅黑" panose="020B0503020204020204" charset="-122"/>
                <a:ea typeface="微软雅黑" panose="020B0503020204020204" charset="-122"/>
              </a:rPr>
              <a:t>火箭和爱国者导弹的例子</a:t>
            </a:r>
            <a:r>
              <a:rPr lang="zh-CN" altLang="en-US" dirty="0" smtClean="0">
                <a:latin typeface="微软雅黑" panose="020B0503020204020204" charset="-122"/>
                <a:ea typeface="微软雅黑" panose="020B0503020204020204" charset="-122"/>
              </a:rPr>
              <a:t>带来的启示</a:t>
            </a:r>
            <a:endParaRPr lang="zh-CN" altLang="en-US" dirty="0" smtClean="0">
              <a:latin typeface="微软雅黑" panose="020B0503020204020204" charset="-122"/>
              <a:ea typeface="微软雅黑" panose="020B0503020204020204" charset="-122"/>
            </a:endParaRPr>
          </a:p>
          <a:p>
            <a:pPr>
              <a:buFont typeface="Wingdings" panose="05000000000000000000" pitchFamily="2" charset="2"/>
              <a:buChar char="ü"/>
            </a:pPr>
            <a:r>
              <a:rPr lang="zh-CN" altLang="en-US" sz="2200" dirty="0" smtClean="0">
                <a:solidFill>
                  <a:srgbClr val="FF0000"/>
                </a:solidFill>
                <a:latin typeface="微软雅黑" panose="020B0503020204020204" charset="-122"/>
                <a:ea typeface="微软雅黑" panose="020B0503020204020204" charset="-122"/>
              </a:rPr>
              <a:t>程序员应对底层机器级数据的表示和运算有深刻理解</a:t>
            </a:r>
            <a:endParaRPr lang="zh-CN" altLang="en-US" sz="2200" dirty="0" smtClean="0">
              <a:solidFill>
                <a:srgbClr val="FF0000"/>
              </a:solidFill>
              <a:latin typeface="微软雅黑" panose="020B0503020204020204" charset="-122"/>
              <a:ea typeface="微软雅黑" panose="020B0503020204020204" charset="-122"/>
            </a:endParaRPr>
          </a:p>
          <a:p>
            <a:pPr>
              <a:buFont typeface="Wingdings" panose="05000000000000000000" pitchFamily="2" charset="2"/>
              <a:buChar char="ü"/>
            </a:pPr>
            <a:r>
              <a:rPr lang="zh-CN" altLang="en-US" sz="2200" dirty="0" smtClean="0">
                <a:solidFill>
                  <a:srgbClr val="FF0000"/>
                </a:solidFill>
                <a:latin typeface="微软雅黑" panose="020B0503020204020204" charset="-122"/>
                <a:ea typeface="微软雅黑" panose="020B0503020204020204" charset="-122"/>
              </a:rPr>
              <a:t>计算机世界里，经常是“差之毫厘，失之千里”，需要细心再细心，精确再精确</a:t>
            </a:r>
            <a:endParaRPr lang="zh-CN" altLang="en-US" sz="2200" dirty="0" smtClean="0">
              <a:solidFill>
                <a:srgbClr val="FF0000"/>
              </a:solidFill>
              <a:latin typeface="微软雅黑" panose="020B0503020204020204" charset="-122"/>
              <a:ea typeface="微软雅黑" panose="020B0503020204020204" charset="-122"/>
            </a:endParaRPr>
          </a:p>
          <a:p>
            <a:pPr>
              <a:buFont typeface="Wingdings" panose="05000000000000000000" pitchFamily="2" charset="2"/>
              <a:buChar char="ü"/>
            </a:pPr>
            <a:r>
              <a:rPr lang="zh-CN" altLang="en-US" sz="2200" dirty="0" smtClean="0">
                <a:solidFill>
                  <a:srgbClr val="FF0000"/>
                </a:solidFill>
                <a:latin typeface="微软雅黑" panose="020B0503020204020204" charset="-122"/>
                <a:ea typeface="微软雅黑" panose="020B0503020204020204" charset="-122"/>
              </a:rPr>
              <a:t>不能遇到小数就用浮点数表示，有些情况下（如需要将一个整数变量乘以一个确定的小数常量），可先用一个确定的定点整数与整数变量相乘，然后再通过移位运算来确定小数点</a:t>
            </a:r>
            <a:endParaRPr lang="zh-CN" altLang="en-US" sz="2200" dirty="0" smtClean="0">
              <a:solidFill>
                <a:srgbClr val="FF0000"/>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blinds(horizontal)">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blinds(horizontal)">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blinds(horizontal)">
                                      <p:cBhvr>
                                        <p:cTn id="2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343400" y="4800600"/>
            <a:ext cx="4267200" cy="1752600"/>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107" name="Rectangle 3"/>
          <p:cNvSpPr>
            <a:spLocks noGrp="1" noChangeArrowheads="1"/>
          </p:cNvSpPr>
          <p:nvPr>
            <p:ph type="title"/>
          </p:nvPr>
        </p:nvSpPr>
        <p:spPr/>
        <p:txBody>
          <a:bodyPr/>
          <a:lstStyle/>
          <a:p>
            <a:pPr marL="119380" indent="-119380"/>
            <a:r>
              <a:rPr lang="en-US"/>
              <a:t>Summary</a:t>
            </a:r>
            <a:endParaRPr lang="en-US"/>
          </a:p>
        </p:txBody>
      </p:sp>
      <p:sp>
        <p:nvSpPr>
          <p:cNvPr id="47108" name="Rectangle 4"/>
          <p:cNvSpPr>
            <a:spLocks noGrp="1" noChangeArrowheads="1"/>
          </p:cNvSpPr>
          <p:nvPr>
            <p:ph type="body" idx="1"/>
          </p:nvPr>
        </p:nvSpPr>
        <p:spPr/>
        <p:txBody>
          <a:bodyPr/>
          <a:lstStyle/>
          <a:p>
            <a:r>
              <a:rPr lang="en-US"/>
              <a:t>IEEE Floating Point has clear mathematical  properties</a:t>
            </a:r>
            <a:endParaRPr lang="en-US"/>
          </a:p>
          <a:p>
            <a:r>
              <a:rPr lang="en-US"/>
              <a:t>Represents numbers of form M x 2</a:t>
            </a:r>
            <a:r>
              <a:rPr lang="en-US" baseline="32000"/>
              <a:t>E</a:t>
            </a:r>
            <a:endParaRPr lang="en-US"/>
          </a:p>
          <a:p>
            <a:r>
              <a:rPr lang="en-US"/>
              <a:t>One can reason about operations independent of implementation</a:t>
            </a:r>
            <a:endParaRPr lang="en-US"/>
          </a:p>
          <a:p>
            <a:pPr marL="552450" lvl="1"/>
            <a:r>
              <a:rPr lang="en-US"/>
              <a:t>As if computed with perfect precision and then rounded</a:t>
            </a:r>
            <a:endParaRPr lang="en-US"/>
          </a:p>
          <a:p>
            <a:r>
              <a:rPr lang="en-US"/>
              <a:t>Not the same as real arithmetic</a:t>
            </a:r>
            <a:endParaRPr lang="en-US"/>
          </a:p>
          <a:p>
            <a:pPr marL="552450" lvl="1"/>
            <a:r>
              <a:rPr lang="en-US"/>
              <a:t>Violates associativity/distributivity</a:t>
            </a:r>
            <a:endParaRPr lang="en-US"/>
          </a:p>
          <a:p>
            <a:pPr marL="552450" lvl="1"/>
            <a:r>
              <a:rPr lang="en-US"/>
              <a:t>Makes life difficult for compilers &amp; serious numerical applications programmers</a:t>
            </a:r>
            <a:endParaRPr lang="en-US"/>
          </a:p>
        </p:txBody>
      </p:sp>
      <p:pic>
        <p:nvPicPr>
          <p:cNvPr id="31746" name="Picture 2"/>
          <p:cNvPicPr>
            <a:picLocks noChangeAspect="1" noChangeArrowheads="1"/>
          </p:cNvPicPr>
          <p:nvPr/>
        </p:nvPicPr>
        <p:blipFill rotWithShape="1">
          <a:blip r:embed="rId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3696" b="38932"/>
          <a:stretch>
            <a:fillRect/>
          </a:stretch>
        </p:blipFill>
        <p:spPr bwMode="auto">
          <a:xfrm>
            <a:off x="4492140" y="4800600"/>
            <a:ext cx="3875305" cy="159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pPr marL="119380" indent="-119380"/>
            <a:r>
              <a:rPr lang="en-US" dirty="0"/>
              <a:t>Fractional binary numbers</a:t>
            </a:r>
            <a:endParaRPr lang="en-US" dirty="0"/>
          </a:p>
        </p:txBody>
      </p:sp>
      <p:sp>
        <p:nvSpPr>
          <p:cNvPr id="11268" name="Rectangle 4"/>
          <p:cNvSpPr>
            <a:spLocks noGrp="1" noChangeArrowheads="1"/>
          </p:cNvSpPr>
          <p:nvPr>
            <p:ph type="body" idx="1"/>
          </p:nvPr>
        </p:nvSpPr>
        <p:spPr/>
        <p:txBody>
          <a:bodyPr/>
          <a:lstStyle/>
          <a:p>
            <a:r>
              <a:rPr lang="en-US" dirty="0"/>
              <a:t>What is 1011.101</a:t>
            </a:r>
            <a:r>
              <a:rPr lang="en-US" baseline="-25000" dirty="0"/>
              <a:t>2</a:t>
            </a:r>
            <a:r>
              <a:rPr lang="en-US" dirty="0"/>
              <a:t>?</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9" name="Group 1"/>
          <p:cNvGraphicFramePr>
            <a:graphicFrameLocks noGrp="1"/>
          </p:cNvGraphicFramePr>
          <p:nvPr/>
        </p:nvGraphicFramePr>
        <p:xfrm>
          <a:off x="4114800" y="1079500"/>
          <a:ext cx="584200" cy="2129801"/>
        </p:xfrm>
        <a:graphic>
          <a:graphicData uri="http://schemas.openxmlformats.org/drawingml/2006/table">
            <a:tbl>
              <a:tblPr/>
              <a:tblGrid>
                <a:gridCol w="584200"/>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2</a:t>
                      </a:r>
                      <a:r>
                        <a:rPr kumimoji="0" lang="en-US" sz="18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i</a:t>
                      </a:r>
                      <a:endParaRPr kumimoji="0" lang="en-US" sz="18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2</a:t>
                      </a:r>
                      <a:r>
                        <a:rPr kumimoji="0" lang="en-US" sz="18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i-1</a:t>
                      </a:r>
                      <a:endParaRPr kumimoji="0" lang="en-US" sz="18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1800" b="0" i="0" u="none" strike="noStrike" cap="none" normalizeH="0" baseline="0" dirty="0">
                        <a:ln>
                          <a:noFill/>
                        </a:ln>
                        <a:solidFill>
                          <a:srgbClr val="980002"/>
                        </a:solidFill>
                        <a:effectLst/>
                        <a:latin typeface="Calibri" panose="020F0502020204030204" charset="0"/>
                        <a:ea typeface="ヒラギノ角ゴ ProN W3" charset="0"/>
                        <a:cs typeface="ヒラギノ角ゴ ProN W3"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4</a:t>
                      </a:r>
                      <a:endPar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2</a:t>
                      </a:r>
                      <a:endPar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1</a:t>
                      </a:r>
                      <a:endParaRPr kumimoji="0" lang="en-US" sz="1800" b="0" i="0" u="none" strike="noStrike" cap="none" normalizeH="0" baseline="0" dirty="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graphicFrame>
        <p:nvGraphicFramePr>
          <p:cNvPr id="12315" name="Group 27"/>
          <p:cNvGraphicFramePr>
            <a:graphicFrameLocks noGrp="1"/>
          </p:cNvGraphicFramePr>
          <p:nvPr/>
        </p:nvGraphicFramePr>
        <p:xfrm>
          <a:off x="3581400" y="3733800"/>
          <a:ext cx="660400" cy="1727200"/>
        </p:xfrm>
        <a:graphic>
          <a:graphicData uri="http://schemas.openxmlformats.org/drawingml/2006/table">
            <a:tbl>
              <a:tblPr/>
              <a:tblGrid>
                <a:gridCol w="660400"/>
              </a:tblGrid>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1/2</a:t>
                      </a:r>
                      <a:endPar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1/4</a:t>
                      </a:r>
                      <a:endPar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1/8</a:t>
                      </a:r>
                      <a:endParaRPr kumimoji="0" lang="en-US" sz="18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endParaRPr kumimoji="0" lang="en-US" sz="2000" b="0" i="0" u="none" strike="noStrike" cap="none" normalizeH="0" baseline="0">
                        <a:ln>
                          <a:noFill/>
                        </a:ln>
                        <a:solidFill>
                          <a:srgbClr val="980002"/>
                        </a:solidFill>
                        <a:effectLst/>
                        <a:latin typeface="Calibri" panose="020F0502020204030204" charset="0"/>
                        <a:ea typeface="ヒラギノ角ゴ ProN W3" charset="0"/>
                        <a:cs typeface="ヒラギノ角ゴ ProN W3" charset="0"/>
                        <a:sym typeface="Calibri" panose="020F0502020204030204"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0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000" b="0" i="0" u="none" strike="noStrike" cap="none" normalizeH="0" baseline="0">
                          <a:ln>
                            <a:noFill/>
                          </a:ln>
                          <a:solidFill>
                            <a:srgbClr val="980002"/>
                          </a:solidFill>
                          <a:effectLst/>
                          <a:latin typeface="Calibri" panose="020F0502020204030204" charset="0"/>
                          <a:ea typeface="Calibri" panose="020F0502020204030204" charset="0"/>
                          <a:cs typeface="Calibri" panose="020F0502020204030204" charset="0"/>
                          <a:sym typeface="Calibri" panose="020F0502020204030204" charset="0"/>
                        </a:rPr>
                        <a:t>2</a:t>
                      </a:r>
                      <a:r>
                        <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-j</a:t>
                      </a:r>
                      <a:endPar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graphicFrame>
        <p:nvGraphicFramePr>
          <p:cNvPr id="12337" name="Group 49"/>
          <p:cNvGraphicFramePr>
            <a:graphicFrameLocks noGrp="1"/>
          </p:cNvGraphicFramePr>
          <p:nvPr/>
        </p:nvGraphicFramePr>
        <p:xfrm>
          <a:off x="901700" y="3187700"/>
          <a:ext cx="6527800" cy="546100"/>
        </p:xfrm>
        <a:graphic>
          <a:graphicData uri="http://schemas.openxmlformats.org/drawingml/2006/table">
            <a:tbl>
              <a:tblPr/>
              <a:tblGrid>
                <a:gridCol w="571500"/>
                <a:gridCol w="584200"/>
                <a:gridCol w="685800"/>
                <a:gridCol w="571500"/>
                <a:gridCol w="571500"/>
                <a:gridCol w="571500"/>
                <a:gridCol w="571500"/>
                <a:gridCol w="571500"/>
                <a:gridCol w="571500"/>
                <a:gridCol w="685800"/>
                <a:gridCol w="571500"/>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i</a:t>
                      </a:r>
                      <a:endPar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i-1</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endPar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0</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-3</a:t>
                      </a:r>
                      <a:endPar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endPar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-j</a:t>
                      </a:r>
                      <a:endPar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endParaRP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385" name="Rectangle 97"/>
          <p:cNvSpPr/>
          <p:nvPr/>
        </p:nvSpPr>
        <p:spPr bwMode="auto">
          <a:xfrm rot="10800000">
            <a:off x="6205538" y="405765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endParaRPr lang="en-US" sz="2400">
              <a:solidFill>
                <a:schemeClr val="tx1"/>
              </a:solidFill>
              <a:latin typeface="Times" pitchFamily="18" charset="0"/>
              <a:ea typeface="Times" pitchFamily="18" charset="0"/>
              <a:cs typeface="Times" pitchFamily="18" charset="0"/>
              <a:sym typeface="Times" pitchFamily="18" charset="0"/>
            </a:endParaRPr>
          </a:p>
        </p:txBody>
      </p:sp>
      <p:sp>
        <p:nvSpPr>
          <p:cNvPr id="12386" name="Rectangle 98"/>
          <p:cNvSpPr>
            <a:spLocks noGrp="1" noChangeArrowheads="1"/>
          </p:cNvSpPr>
          <p:nvPr>
            <p:ph type="title"/>
          </p:nvPr>
        </p:nvSpPr>
        <p:spPr>
          <a:xfrm>
            <a:off x="381000" y="0"/>
            <a:ext cx="6870700" cy="1558925"/>
          </a:xfrm>
        </p:spPr>
        <p:txBody>
          <a:bodyPr/>
          <a:lstStyle/>
          <a:p>
            <a:pPr marL="81280" indent="-81280"/>
            <a:r>
              <a:rPr lang="en-US">
                <a:latin typeface="Calibri" panose="020F0502020204030204" charset="0"/>
                <a:ea typeface="Calibri" panose="020F0502020204030204" charset="0"/>
                <a:cs typeface="Calibri" panose="020F0502020204030204" charset="0"/>
                <a:sym typeface="Calibri" panose="020F0502020204030204" charset="0"/>
              </a:rPr>
              <a:t>Fractional Binary Numbers</a:t>
            </a:r>
            <a:endParaRPr lang="en-US">
              <a:latin typeface="Calibri" panose="020F0502020204030204" charset="0"/>
              <a:ea typeface="ヒラギノ角ゴ ProN W3" charset="0"/>
              <a:cs typeface="ヒラギノ角ゴ ProN W3" charset="0"/>
              <a:sym typeface="Calibri" panose="020F0502020204030204" charset="0"/>
            </a:endParaRPr>
          </a:p>
        </p:txBody>
      </p:sp>
      <p:sp>
        <p:nvSpPr>
          <p:cNvPr id="12387" name="Rectangle 99"/>
          <p:cNvSpPr>
            <a:spLocks noGrp="1" noChangeArrowheads="1"/>
          </p:cNvSpPr>
          <p:nvPr>
            <p:ph type="body" idx="1"/>
          </p:nvPr>
        </p:nvSpPr>
        <p:spPr>
          <a:xfrm>
            <a:off x="442913" y="5008563"/>
            <a:ext cx="8472487" cy="1849437"/>
          </a:xfrm>
        </p:spPr>
        <p:txBody>
          <a:bodyPr/>
          <a:lstStyle/>
          <a:p>
            <a:pPr marL="215900" indent="-215900">
              <a:spcBef>
                <a:spcPct val="0"/>
              </a:spcBef>
            </a:pPr>
            <a:r>
              <a:rPr lang="en-US">
                <a:ea typeface="Calibri" panose="020F0502020204030204" charset="0"/>
                <a:cs typeface="Calibri" panose="020F0502020204030204" charset="0"/>
              </a:rPr>
              <a:t>Representation</a:t>
            </a:r>
            <a:endParaRPr lang="en-US"/>
          </a:p>
          <a:p>
            <a:pPr lvl="1"/>
            <a:r>
              <a:rPr lang="en-US"/>
              <a:t>Bits to right of “binary point” represent fractional powers of 2</a:t>
            </a:r>
            <a:endParaRPr lang="en-US"/>
          </a:p>
          <a:p>
            <a:pPr lvl="1"/>
            <a:r>
              <a:rPr lang="en-US"/>
              <a:t>Represents rational number:</a:t>
            </a:r>
            <a:endParaRPr lang="en-US"/>
          </a:p>
        </p:txBody>
      </p:sp>
      <p:sp>
        <p:nvSpPr>
          <p:cNvPr id="12388" name="Freeform 100"/>
          <p:cNvSpPr/>
          <p:nvPr/>
        </p:nvSpPr>
        <p:spPr bwMode="auto">
          <a:xfrm>
            <a:off x="4040188" y="301783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2389" name="Freeform 101"/>
          <p:cNvSpPr/>
          <p:nvPr/>
        </p:nvSpPr>
        <p:spPr bwMode="auto">
          <a:xfrm>
            <a:off x="3505200" y="258603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0" name="Freeform 102"/>
          <p:cNvSpPr/>
          <p:nvPr/>
        </p:nvSpPr>
        <p:spPr bwMode="auto">
          <a:xfrm>
            <a:off x="2955925" y="234473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1" name="Freeform 103"/>
          <p:cNvSpPr/>
          <p:nvPr/>
        </p:nvSpPr>
        <p:spPr bwMode="auto">
          <a:xfrm>
            <a:off x="1778000" y="167163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2" name="Freeform 104"/>
          <p:cNvSpPr/>
          <p:nvPr/>
        </p:nvSpPr>
        <p:spPr bwMode="auto">
          <a:xfrm>
            <a:off x="1028700" y="131603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3" name="Rectangle 105"/>
          <p:cNvSpPr/>
          <p:nvPr/>
        </p:nvSpPr>
        <p:spPr bwMode="auto">
          <a:xfrm>
            <a:off x="2111375" y="242093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endParaRPr lang="en-US" sz="2400">
              <a:solidFill>
                <a:schemeClr val="tx1"/>
              </a:solidFill>
              <a:latin typeface="Times" pitchFamily="18" charset="0"/>
              <a:ea typeface="Times" pitchFamily="18" charset="0"/>
              <a:cs typeface="Times" pitchFamily="18" charset="0"/>
              <a:sym typeface="Times" pitchFamily="18" charset="0"/>
            </a:endParaRPr>
          </a:p>
        </p:txBody>
      </p:sp>
      <p:sp>
        <p:nvSpPr>
          <p:cNvPr id="12394" name="Freeform 106"/>
          <p:cNvSpPr/>
          <p:nvPr/>
        </p:nvSpPr>
        <p:spPr bwMode="auto">
          <a:xfrm rot="10800000">
            <a:off x="4298950" y="377825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5" name="Freeform 107"/>
          <p:cNvSpPr/>
          <p:nvPr/>
        </p:nvSpPr>
        <p:spPr bwMode="auto">
          <a:xfrm rot="10800000">
            <a:off x="4286250" y="377825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6" name="Freeform 108"/>
          <p:cNvSpPr/>
          <p:nvPr/>
        </p:nvSpPr>
        <p:spPr bwMode="auto">
          <a:xfrm rot="10800000">
            <a:off x="4284663" y="379095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7" name="Freeform 109"/>
          <p:cNvSpPr/>
          <p:nvPr/>
        </p:nvSpPr>
        <p:spPr bwMode="auto">
          <a:xfrm rot="10800000">
            <a:off x="4275138" y="375285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8" name="Oval 110"/>
          <p:cNvSpPr/>
          <p:nvPr/>
        </p:nvSpPr>
        <p:spPr bwMode="auto">
          <a:xfrm>
            <a:off x="4341751" y="362972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12399" name="Picture 111"/>
          <p:cNvPicPr>
            <a:picLocks noChangeAspect="1" noChangeArrowheads="1"/>
          </p:cNvPicPr>
          <p:nvPr/>
        </p:nvPicPr>
        <p:blipFill>
          <a:blip r:embed="rId1"/>
          <a:srcRect/>
          <a:stretch>
            <a:fillRect/>
          </a:stretch>
        </p:blipFill>
        <p:spPr bwMode="auto">
          <a:xfrm>
            <a:off x="4940300" y="5810250"/>
            <a:ext cx="1320800" cy="781050"/>
          </a:xfrm>
          <a:prstGeom prst="rect">
            <a:avLst/>
          </a:prstGeom>
          <a:noFill/>
          <a:ln w="12700" cap="flat">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marL="119380" indent="-119380"/>
            <a:r>
              <a:rPr lang="en-US"/>
              <a:t>Fractional Binary Numbers: Examples</a:t>
            </a:r>
            <a:endParaRPr lang="en-US"/>
          </a:p>
        </p:txBody>
      </p:sp>
      <p:sp>
        <p:nvSpPr>
          <p:cNvPr id="15367" name="Rectangle 7"/>
          <p:cNvSpPr/>
          <p:nvPr/>
        </p:nvSpPr>
        <p:spPr bwMode="auto">
          <a:xfrm>
            <a:off x="381000" y="1397000"/>
            <a:ext cx="8382000" cy="5232400"/>
          </a:xfrm>
          <a:prstGeom prst="rect">
            <a:avLst/>
          </a:prstGeom>
          <a:noFill/>
          <a:ln w="9525" cap="flat">
            <a:noFill/>
            <a:miter lim="800000"/>
            <a:headEnd type="none" w="med" len="med"/>
            <a:tailEnd type="none" w="med" len="med"/>
          </a:ln>
        </p:spPr>
        <p:txBody>
          <a:bodyPr lIns="0" tIns="0" rIns="0" bIns="0"/>
          <a:lstStyle/>
          <a:p>
            <a:pPr marL="254000" indent="-254000" algn="l">
              <a:spcBef>
                <a:spcPts val="575"/>
              </a:spcBef>
              <a:buClr>
                <a:srgbClr val="990000"/>
              </a:buClr>
              <a:buSzPct val="60000"/>
              <a:buFont typeface="Wingdings 2" panose="05020102010507070707" charset="2"/>
              <a:buChar char="¢"/>
              <a:tabLst>
                <a:tab pos="1031875" algn="l"/>
                <a:tab pos="2398395" algn="l"/>
              </a:tabLst>
            </a:pPr>
            <a:r>
              <a:rPr lang="en-US" sz="2400" dirty="0">
                <a:solidFill>
                  <a:schemeClr val="tx1"/>
                </a:solidFill>
                <a:latin typeface="Calibri Bold" charset="0"/>
                <a:ea typeface="Calibri Bold" charset="0"/>
                <a:cs typeface="Calibri Bold" charset="0"/>
                <a:sym typeface="Calibri Bold" charset="0"/>
              </a:rPr>
              <a:t>Value		Representation</a:t>
            </a:r>
            <a:endParaRPr lang="en-US" sz="2400" dirty="0">
              <a:solidFill>
                <a:schemeClr val="tx1"/>
              </a:solidFill>
              <a:latin typeface="Calibri Bold" charset="0"/>
              <a:ea typeface="Calibri Bold" charset="0"/>
              <a:cs typeface="Calibri Bold" charset="0"/>
              <a:sym typeface="Calibri Bold" charset="0"/>
            </a:endParaRPr>
          </a:p>
          <a:p>
            <a:pPr marL="254000" indent="-254000" algn="l">
              <a:spcBef>
                <a:spcPts val="600"/>
              </a:spcBef>
              <a:tabLst>
                <a:tab pos="1031875" algn="l"/>
                <a:tab pos="2398395" algn="l"/>
              </a:tabLst>
            </a:pPr>
            <a:r>
              <a:rPr lang="en-US" sz="2000" dirty="0">
                <a:solidFill>
                  <a:schemeClr val="tx1"/>
                </a:solidFill>
                <a:latin typeface="Monaco" charset="0"/>
                <a:ea typeface="Monaco" charset="0"/>
                <a:cs typeface="Monaco" charset="0"/>
                <a:sym typeface="Monaco" charset="0"/>
              </a:rPr>
              <a:t>	</a:t>
            </a:r>
            <a:r>
              <a:rPr lang="en-US" sz="2000" dirty="0">
                <a:solidFill>
                  <a:schemeClr val="tx1"/>
                </a:solidFill>
                <a:latin typeface="Calibri" panose="020F0502020204030204"/>
                <a:ea typeface="Monaco" charset="0"/>
                <a:cs typeface="Calibri" panose="020F0502020204030204"/>
                <a:sym typeface="Monaco" charset="0"/>
              </a:rPr>
              <a:t>5 3/4 	</a:t>
            </a:r>
            <a:r>
              <a:rPr lang="en-US" sz="2000" dirty="0">
                <a:solidFill>
                  <a:srgbClr val="C00000"/>
                </a:solidFill>
                <a:latin typeface="Calibri" panose="020F0502020204030204"/>
                <a:ea typeface="Monaco" charset="0"/>
                <a:cs typeface="Calibri" panose="020F0502020204030204"/>
                <a:sym typeface="Monaco" charset="0"/>
              </a:rPr>
              <a:t>= 23/4</a:t>
            </a:r>
            <a:r>
              <a:rPr lang="en-US" sz="2000" dirty="0">
                <a:solidFill>
                  <a:schemeClr val="tx1"/>
                </a:solidFill>
                <a:latin typeface="Monaco" charset="0"/>
                <a:ea typeface="Monaco" charset="0"/>
                <a:cs typeface="Monaco" charset="0"/>
                <a:sym typeface="Monaco" charset="0"/>
              </a:rPr>
              <a:t>	</a:t>
            </a:r>
            <a:r>
              <a:rPr lang="en-US" sz="2000" b="1" dirty="0">
                <a:solidFill>
                  <a:schemeClr val="tx1"/>
                </a:solidFill>
                <a:latin typeface="Courier New" panose="02070309020205020404"/>
                <a:ea typeface="Monaco" charset="0"/>
                <a:cs typeface="Courier New" panose="02070309020205020404"/>
                <a:sym typeface="Monaco" charset="0"/>
              </a:rPr>
              <a:t>101.11</a:t>
            </a:r>
            <a:r>
              <a:rPr lang="en-US" sz="2000" b="1" baseline="-6000" dirty="0">
                <a:solidFill>
                  <a:schemeClr val="tx1"/>
                </a:solidFill>
                <a:latin typeface="Courier New" panose="02070309020205020404"/>
                <a:ea typeface="Monaco" charset="0"/>
                <a:cs typeface="Courier New" panose="02070309020205020404"/>
                <a:sym typeface="Monaco" charset="0"/>
              </a:rPr>
              <a:t>2		</a:t>
            </a:r>
            <a:r>
              <a:rPr lang="en-US" sz="2000" dirty="0">
                <a:solidFill>
                  <a:schemeClr val="tx1"/>
                </a:solidFill>
                <a:latin typeface="Calibri" panose="020F0502020204030204"/>
                <a:ea typeface="Monaco" charset="0"/>
                <a:cs typeface="Calibri" panose="020F0502020204030204"/>
                <a:sym typeface="Monaco" charset="0"/>
              </a:rPr>
              <a:t>= 4 + 1 + 1/2  + 1/4</a:t>
            </a:r>
            <a:endParaRPr lang="en-US" sz="2000" dirty="0">
              <a:solidFill>
                <a:schemeClr val="tx1"/>
              </a:solidFill>
              <a:latin typeface="Calibri" panose="020F0502020204030204"/>
              <a:ea typeface="Monaco" charset="0"/>
              <a:cs typeface="Calibri" panose="020F0502020204030204"/>
              <a:sym typeface="Calibri" panose="020F0502020204030204" charset="0"/>
            </a:endParaRPr>
          </a:p>
          <a:p>
            <a:pPr marL="254000" indent="-254000" algn="l">
              <a:spcBef>
                <a:spcPts val="600"/>
              </a:spcBef>
              <a:tabLst>
                <a:tab pos="1031875" algn="l"/>
                <a:tab pos="2398395" algn="l"/>
              </a:tabLst>
            </a:pPr>
            <a:r>
              <a:rPr lang="en-US" sz="2000" dirty="0">
                <a:solidFill>
                  <a:schemeClr val="tx1"/>
                </a:solidFill>
                <a:latin typeface="Monaco" charset="0"/>
                <a:ea typeface="Monaco" charset="0"/>
                <a:cs typeface="Monaco" charset="0"/>
                <a:sym typeface="Monaco" charset="0"/>
              </a:rPr>
              <a:t> 	</a:t>
            </a:r>
            <a:r>
              <a:rPr lang="en-US" sz="2000" dirty="0">
                <a:solidFill>
                  <a:schemeClr val="tx1"/>
                </a:solidFill>
                <a:latin typeface="Calibri" panose="020F0502020204030204"/>
                <a:ea typeface="Monaco" charset="0"/>
                <a:cs typeface="Calibri" panose="020F0502020204030204"/>
                <a:sym typeface="Monaco" charset="0"/>
              </a:rPr>
              <a:t>2 7/8 	</a:t>
            </a:r>
            <a:r>
              <a:rPr lang="en-US" sz="2000" dirty="0">
                <a:solidFill>
                  <a:srgbClr val="C00000"/>
                </a:solidFill>
                <a:latin typeface="Calibri" panose="020F0502020204030204"/>
                <a:ea typeface="Monaco" charset="0"/>
                <a:cs typeface="Calibri" panose="020F0502020204030204"/>
                <a:sym typeface="Monaco" charset="0"/>
              </a:rPr>
              <a:t>= 23/8</a:t>
            </a:r>
            <a:r>
              <a:rPr lang="en-US" sz="2000" dirty="0">
                <a:solidFill>
                  <a:schemeClr val="tx1"/>
                </a:solidFill>
                <a:latin typeface="Monaco" charset="0"/>
                <a:ea typeface="Monaco" charset="0"/>
                <a:cs typeface="Monaco" charset="0"/>
                <a:sym typeface="Monaco" charset="0"/>
              </a:rPr>
              <a:t>	</a:t>
            </a:r>
            <a:r>
              <a:rPr lang="en-US" sz="2000" b="1" dirty="0">
                <a:solidFill>
                  <a:schemeClr val="bg1"/>
                </a:solidFill>
                <a:latin typeface="Courier New" panose="02070309020205020404"/>
                <a:ea typeface="Monaco" charset="0"/>
                <a:cs typeface="Courier New" panose="02070309020205020404"/>
                <a:sym typeface="Monaco" charset="0"/>
              </a:rPr>
              <a:t>0</a:t>
            </a:r>
            <a:r>
              <a:rPr lang="en-US" sz="2000" b="1" dirty="0">
                <a:solidFill>
                  <a:schemeClr val="tx1"/>
                </a:solidFill>
                <a:latin typeface="Courier New" panose="02070309020205020404"/>
                <a:ea typeface="Monaco" charset="0"/>
                <a:cs typeface="Courier New" panose="02070309020205020404"/>
                <a:sym typeface="Monaco" charset="0"/>
              </a:rPr>
              <a:t>10.111</a:t>
            </a:r>
            <a:r>
              <a:rPr lang="en-US" sz="2000" b="1" baseline="-6000" dirty="0">
                <a:solidFill>
                  <a:schemeClr val="tx1"/>
                </a:solidFill>
                <a:latin typeface="Courier New" panose="02070309020205020404"/>
                <a:ea typeface="Monaco" charset="0"/>
                <a:cs typeface="Courier New" panose="02070309020205020404"/>
                <a:sym typeface="Monaco" charset="0"/>
              </a:rPr>
              <a:t>2		</a:t>
            </a:r>
            <a:r>
              <a:rPr lang="en-US" sz="2000" dirty="0">
                <a:solidFill>
                  <a:schemeClr val="tx1"/>
                </a:solidFill>
                <a:latin typeface="Calibri" panose="020F0502020204030204"/>
                <a:ea typeface="Monaco" charset="0"/>
                <a:cs typeface="Calibri" panose="020F0502020204030204"/>
                <a:sym typeface="Monaco" charset="0"/>
              </a:rPr>
              <a:t>= 2 + 1/2  + 1/4 + 1/8</a:t>
            </a:r>
            <a:endParaRPr lang="en-US" sz="2000" b="1" dirty="0">
              <a:solidFill>
                <a:schemeClr val="tx1"/>
              </a:solidFill>
              <a:latin typeface="Courier New" panose="02070309020205020404"/>
              <a:ea typeface="Calibri" panose="020F0502020204030204" charset="0"/>
              <a:cs typeface="Courier New" panose="02070309020205020404"/>
              <a:sym typeface="Calibri" panose="020F0502020204030204" charset="0"/>
            </a:endParaRPr>
          </a:p>
          <a:p>
            <a:pPr marL="254000" indent="-254000" algn="l">
              <a:spcBef>
                <a:spcPts val="600"/>
              </a:spcBef>
              <a:tabLst>
                <a:tab pos="1031875" algn="l"/>
                <a:tab pos="2398395" algn="l"/>
              </a:tabLst>
            </a:pPr>
            <a:r>
              <a:rPr lang="en-US" sz="2000" dirty="0">
                <a:solidFill>
                  <a:schemeClr val="tx1"/>
                </a:solidFill>
                <a:latin typeface="Monaco" charset="0"/>
                <a:ea typeface="Monaco" charset="0"/>
                <a:cs typeface="Monaco" charset="0"/>
                <a:sym typeface="Monaco" charset="0"/>
              </a:rPr>
              <a:t> 	</a:t>
            </a:r>
            <a:r>
              <a:rPr lang="en-US" sz="2000" dirty="0">
                <a:solidFill>
                  <a:schemeClr val="tx1"/>
                </a:solidFill>
                <a:latin typeface="Calibri" panose="020F0502020204030204"/>
                <a:ea typeface="Monaco" charset="0"/>
                <a:cs typeface="Calibri" panose="020F0502020204030204"/>
                <a:sym typeface="Monaco" charset="0"/>
              </a:rPr>
              <a:t>1 7/16	</a:t>
            </a:r>
            <a:r>
              <a:rPr lang="en-US" sz="2000" dirty="0">
                <a:solidFill>
                  <a:srgbClr val="C00000"/>
                </a:solidFill>
                <a:latin typeface="Calibri" panose="020F0502020204030204"/>
                <a:ea typeface="Monaco" charset="0"/>
                <a:cs typeface="Calibri" panose="020F0502020204030204"/>
                <a:sym typeface="Monaco" charset="0"/>
              </a:rPr>
              <a:t>= 23/16</a:t>
            </a:r>
            <a:r>
              <a:rPr lang="en-US" sz="2000" dirty="0">
                <a:solidFill>
                  <a:schemeClr val="tx1"/>
                </a:solidFill>
                <a:latin typeface="Monaco" charset="0"/>
                <a:ea typeface="Monaco" charset="0"/>
                <a:cs typeface="Monaco" charset="0"/>
                <a:sym typeface="Monaco" charset="0"/>
              </a:rPr>
              <a:t>	</a:t>
            </a:r>
            <a:r>
              <a:rPr lang="en-US" sz="2000" b="1" dirty="0">
                <a:solidFill>
                  <a:schemeClr val="bg1"/>
                </a:solidFill>
                <a:latin typeface="Courier New" panose="02070309020205020404"/>
                <a:ea typeface="Monaco" charset="0"/>
                <a:cs typeface="Courier New" panose="02070309020205020404"/>
                <a:sym typeface="Monaco" charset="0"/>
              </a:rPr>
              <a:t>00</a:t>
            </a:r>
            <a:r>
              <a:rPr lang="en-US" sz="2000" b="1" dirty="0">
                <a:solidFill>
                  <a:schemeClr val="tx1"/>
                </a:solidFill>
                <a:latin typeface="Courier New" panose="02070309020205020404"/>
                <a:ea typeface="Monaco" charset="0"/>
                <a:cs typeface="Courier New" panose="02070309020205020404"/>
                <a:sym typeface="Monaco" charset="0"/>
              </a:rPr>
              <a:t>1.0111</a:t>
            </a:r>
            <a:r>
              <a:rPr lang="en-US" sz="2000" b="1" baseline="-6000" dirty="0">
                <a:solidFill>
                  <a:schemeClr val="tx1"/>
                </a:solidFill>
                <a:latin typeface="Courier New" panose="02070309020205020404"/>
                <a:ea typeface="Monaco" charset="0"/>
                <a:cs typeface="Courier New" panose="02070309020205020404"/>
                <a:sym typeface="Monaco" charset="0"/>
              </a:rPr>
              <a:t>2	</a:t>
            </a:r>
            <a:r>
              <a:rPr lang="en-US" sz="2000" dirty="0">
                <a:solidFill>
                  <a:schemeClr val="tx1"/>
                </a:solidFill>
                <a:latin typeface="Calibri" panose="020F0502020204030204"/>
                <a:ea typeface="Monaco" charset="0"/>
                <a:cs typeface="Calibri" panose="020F0502020204030204"/>
                <a:sym typeface="Monaco" charset="0"/>
              </a:rPr>
              <a:t>= 1 + 1/4 + 1/8 + 1/16</a:t>
            </a:r>
            <a:endParaRPr lang="en-US" sz="2000" b="1" dirty="0">
              <a:solidFill>
                <a:schemeClr val="tx1"/>
              </a:solidFill>
              <a:latin typeface="Courier New" panose="02070309020205020404"/>
              <a:ea typeface="Calibri" panose="020F0502020204030204" charset="0"/>
              <a:cs typeface="Courier New" panose="02070309020205020404"/>
              <a:sym typeface="Calibri" panose="020F0502020204030204" charset="0"/>
            </a:endParaRPr>
          </a:p>
          <a:p>
            <a:pPr marL="254000" indent="-254000" algn="l">
              <a:spcBef>
                <a:spcPts val="4100"/>
              </a:spcBef>
              <a:buClr>
                <a:srgbClr val="990000"/>
              </a:buClr>
              <a:buSzPct val="60000"/>
              <a:buFont typeface="Wingdings 2" panose="05020102010507070707" charset="2"/>
              <a:buChar char="¢"/>
              <a:tabLst>
                <a:tab pos="2398395" algn="l"/>
              </a:tabLst>
            </a:pPr>
            <a:r>
              <a:rPr lang="en-US" sz="2400" dirty="0">
                <a:solidFill>
                  <a:schemeClr val="tx1"/>
                </a:solidFill>
                <a:latin typeface="Calibri Bold" charset="0"/>
                <a:ea typeface="Calibri Bold" charset="0"/>
                <a:cs typeface="Calibri Bold" charset="0"/>
                <a:sym typeface="Calibri Bold" charset="0"/>
              </a:rPr>
              <a:t>Observations</a:t>
            </a:r>
            <a:endParaRPr lang="en-US" sz="2400" dirty="0">
              <a:solidFill>
                <a:schemeClr val="tx1"/>
              </a:solidFill>
              <a:latin typeface="Calibri Bold" charset="0"/>
              <a:ea typeface="Calibri Bold" charset="0"/>
              <a:cs typeface="Calibri Bold" charset="0"/>
              <a:sym typeface="Calibri Bold" charset="0"/>
            </a:endParaRPr>
          </a:p>
          <a:p>
            <a:pPr marL="711200" lvl="1" indent="-254000" algn="l">
              <a:spcBef>
                <a:spcPts val="475"/>
              </a:spcBef>
              <a:buClr>
                <a:srgbClr val="990000"/>
              </a:buClr>
              <a:buSzPct val="110000"/>
              <a:buFont typeface="Wingdings" panose="05000000000000000000" pitchFamily="2" charset="2"/>
              <a:buChar char="§"/>
              <a:tabLst>
                <a:tab pos="2398395" algn="l"/>
              </a:tabLst>
            </a:pPr>
            <a:r>
              <a:rPr lang="en-US" sz="2000" dirty="0">
                <a:solidFill>
                  <a:srgbClr val="C00000"/>
                </a:solidFill>
                <a:latin typeface="Calibri" panose="020F0502020204030204" charset="0"/>
                <a:ea typeface="Calibri" panose="020F0502020204030204" charset="0"/>
                <a:cs typeface="Calibri" panose="020F0502020204030204" charset="0"/>
                <a:sym typeface="Calibri" panose="020F0502020204030204" charset="0"/>
              </a:rPr>
              <a:t>Divide by 2 by shifting right </a:t>
            </a:r>
            <a:r>
              <a:rPr lang="en-US" sz="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(unsigned)</a:t>
            </a:r>
            <a:endParaRPr lang="en-US" sz="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endParaRPr>
          </a:p>
          <a:p>
            <a:pPr marL="711200" lvl="1" indent="-254000" algn="l">
              <a:spcBef>
                <a:spcPts val="475"/>
              </a:spcBef>
              <a:buClr>
                <a:srgbClr val="990000"/>
              </a:buClr>
              <a:buSzPct val="110000"/>
              <a:buFont typeface="Wingdings" panose="05000000000000000000" pitchFamily="2" charset="2"/>
              <a:buChar char="§"/>
              <a:tabLst>
                <a:tab pos="2398395" algn="l"/>
              </a:tabLst>
            </a:pPr>
            <a:r>
              <a:rPr lang="en-US" sz="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Multiply by 2 by shifting left</a:t>
            </a:r>
            <a:endParaRPr lang="en-US" sz="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endParaRPr>
          </a:p>
          <a:p>
            <a:pPr marL="711200" lvl="1" indent="-254000" algn="l">
              <a:spcBef>
                <a:spcPts val="475"/>
              </a:spcBef>
              <a:buClr>
                <a:srgbClr val="990000"/>
              </a:buClr>
              <a:buSzPct val="110000"/>
              <a:buFont typeface="Wingdings" panose="05000000000000000000" pitchFamily="2" charset="2"/>
              <a:buChar char="§"/>
              <a:tabLst>
                <a:tab pos="2398395" algn="l"/>
              </a:tabLst>
            </a:pPr>
            <a:r>
              <a:rPr lang="en-US" sz="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Numbers of form 0.111111…</a:t>
            </a:r>
            <a:r>
              <a:rPr lang="en-US" sz="2000" baseline="-6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2</a:t>
            </a:r>
            <a:r>
              <a:rPr lang="en-US" sz="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 are just below 1.0</a:t>
            </a:r>
            <a:endParaRPr lang="en-US" sz="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endParaRPr>
          </a:p>
          <a:p>
            <a:pPr marL="977900" lvl="2" indent="-203200" algn="l">
              <a:spcBef>
                <a:spcPts val="475"/>
              </a:spcBef>
              <a:buClr>
                <a:srgbClr val="000000"/>
              </a:buClr>
              <a:buSzPct val="80000"/>
              <a:buFont typeface="Wingdings" panose="05000000000000000000" pitchFamily="2" charset="2"/>
              <a:buChar char="§"/>
              <a:tabLst>
                <a:tab pos="2398395" algn="l"/>
              </a:tabLst>
            </a:pPr>
            <a:r>
              <a:rPr lang="en-US" sz="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1/2 + 1/4 + 1/8 + … + 1/2</a:t>
            </a:r>
            <a:r>
              <a:rPr lang="en-US" sz="2000" baseline="32000" dirty="0">
                <a:solidFill>
                  <a:schemeClr val="tx1"/>
                </a:solidFill>
                <a:latin typeface="Calibri" panose="020F0502020204030204" charset="0"/>
                <a:ea typeface="Calibri" panose="020F0502020204030204" charset="0"/>
                <a:cs typeface="Calibri" panose="020F0502020204030204" charset="0"/>
                <a:sym typeface="Calibri" panose="020F0502020204030204" charset="0"/>
              </a:rPr>
              <a:t>i</a:t>
            </a:r>
            <a:r>
              <a:rPr lang="en-US" sz="2000" dirty="0">
                <a:solidFill>
                  <a:schemeClr val="tx1"/>
                </a:solidFill>
                <a:latin typeface="Calibri" panose="020F0502020204030204" charset="0"/>
                <a:ea typeface="Zapf Dingbats" charset="0"/>
                <a:cs typeface="Zapf Dingbats" charset="0"/>
                <a:sym typeface="Calibri" panose="020F0502020204030204" charset="0"/>
              </a:rPr>
              <a:t> + … ➙ 1.0</a:t>
            </a:r>
            <a:endParaRPr lang="en-US" sz="2000" dirty="0">
              <a:solidFill>
                <a:schemeClr val="tx1"/>
              </a:solidFill>
              <a:latin typeface="Calibri" panose="020F0502020204030204" charset="0"/>
              <a:ea typeface="Zapf Dingbats" charset="0"/>
              <a:cs typeface="Zapf Dingbats" charset="0"/>
              <a:sym typeface="Calibri" panose="020F0502020204030204" charset="0"/>
            </a:endParaRPr>
          </a:p>
          <a:p>
            <a:pPr marL="977900" lvl="2" indent="-203200" algn="l">
              <a:spcBef>
                <a:spcPts val="475"/>
              </a:spcBef>
              <a:buClr>
                <a:srgbClr val="000000"/>
              </a:buClr>
              <a:buSzPct val="80000"/>
              <a:buFont typeface="Wingdings" panose="05000000000000000000" pitchFamily="2" charset="2"/>
              <a:buChar char="§"/>
              <a:tabLst>
                <a:tab pos="2398395" algn="l"/>
              </a:tabLst>
            </a:pPr>
            <a:r>
              <a:rPr lang="en-US" sz="2000" dirty="0">
                <a:solidFill>
                  <a:schemeClr val="tx1"/>
                </a:solidFill>
                <a:latin typeface="Calibri" panose="020F0502020204030204" charset="0"/>
                <a:ea typeface="Zapf Dingbats" charset="0"/>
                <a:cs typeface="Zapf Dingbats" charset="0"/>
                <a:sym typeface="Calibri" panose="020F0502020204030204" charset="0"/>
              </a:rPr>
              <a:t>Use notation 1.0 – ε</a:t>
            </a:r>
            <a:endParaRPr lang="en-US" sz="2000" dirty="0">
              <a:solidFill>
                <a:schemeClr val="tx1"/>
              </a:solidFill>
              <a:latin typeface="Calibri" panose="020F0502020204030204" charset="0"/>
              <a:ea typeface="Zapf Dingbats" charset="0"/>
              <a:cs typeface="Zapf Dingbats" charset="0"/>
              <a:sym typeface="Calibri" panose="020F050202020403020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marL="119380" indent="-119380"/>
            <a:r>
              <a:rPr lang="en-US"/>
              <a:t>Representable Numbers</a:t>
            </a:r>
            <a:endParaRPr lang="en-US"/>
          </a:p>
        </p:txBody>
      </p:sp>
      <p:sp>
        <p:nvSpPr>
          <p:cNvPr id="16388" name="Rectangle 4"/>
          <p:cNvSpPr>
            <a:spLocks noGrp="1" noChangeArrowheads="1"/>
          </p:cNvSpPr>
          <p:nvPr>
            <p:ph type="body" idx="1"/>
          </p:nvPr>
        </p:nvSpPr>
        <p:spPr/>
        <p:txBody>
          <a:bodyPr/>
          <a:lstStyle/>
          <a:p>
            <a:pPr>
              <a:tabLst>
                <a:tab pos="1828800" algn="l"/>
              </a:tabLst>
            </a:pPr>
            <a:r>
              <a:rPr lang="en-US" dirty="0"/>
              <a:t>Limitation #1</a:t>
            </a:r>
            <a:endParaRPr lang="en-US" dirty="0"/>
          </a:p>
          <a:p>
            <a:pPr marL="552450" lvl="1">
              <a:tabLst>
                <a:tab pos="1828800" algn="l"/>
              </a:tabLst>
            </a:pPr>
            <a:r>
              <a:rPr lang="en-US" dirty="0"/>
              <a:t>Can only exactly represent numbers of the form x/2</a:t>
            </a:r>
            <a:r>
              <a:rPr lang="en-US" baseline="32000" dirty="0"/>
              <a:t>k</a:t>
            </a:r>
            <a:endParaRPr lang="en-US" dirty="0"/>
          </a:p>
          <a:p>
            <a:pPr marL="838200" lvl="2">
              <a:tabLst>
                <a:tab pos="1828800" algn="l"/>
              </a:tabLst>
            </a:pPr>
            <a:r>
              <a:rPr lang="en-US" dirty="0"/>
              <a:t>Other rational numbers have repeating bit representations</a:t>
            </a:r>
            <a:endParaRPr lang="en-US" dirty="0"/>
          </a:p>
          <a:p>
            <a:pPr lvl="4">
              <a:tabLst>
                <a:tab pos="1828800" algn="l"/>
              </a:tabLst>
            </a:pPr>
            <a:endParaRPr lang="en-US" sz="200" dirty="0"/>
          </a:p>
          <a:p>
            <a:pPr lvl="1">
              <a:tabLst>
                <a:tab pos="1828800" algn="l"/>
              </a:tabLst>
            </a:pPr>
            <a:r>
              <a:rPr lang="en-US" dirty="0"/>
              <a:t>Value	Representation</a:t>
            </a:r>
            <a:endParaRPr lang="en-US" dirty="0"/>
          </a:p>
          <a:p>
            <a:pPr marL="838200" lvl="2">
              <a:tabLst>
                <a:tab pos="1828800" algn="l"/>
              </a:tabLst>
            </a:pPr>
            <a:r>
              <a:rPr lang="en-US" dirty="0"/>
              <a:t>1/3	</a:t>
            </a:r>
            <a:r>
              <a:rPr lang="en-US" b="1" dirty="0">
                <a:latin typeface="Courier New" panose="02070309020205020404"/>
                <a:ea typeface="Monaco" charset="0"/>
                <a:cs typeface="Courier New" panose="02070309020205020404"/>
                <a:sym typeface="Monaco" charset="0"/>
              </a:rPr>
              <a:t>0.0101010101[01]…</a:t>
            </a:r>
            <a:r>
              <a:rPr lang="en-US" b="1" baseline="-6000" dirty="0">
                <a:latin typeface="Courier New" panose="02070309020205020404"/>
                <a:ea typeface="Monaco" charset="0"/>
                <a:cs typeface="Courier New" panose="02070309020205020404"/>
                <a:sym typeface="Monaco" charset="0"/>
              </a:rPr>
              <a:t>2</a:t>
            </a:r>
            <a:endParaRPr lang="en-US" b="1" dirty="0">
              <a:latin typeface="Courier New" panose="02070309020205020404"/>
              <a:cs typeface="Courier New" panose="02070309020205020404"/>
              <a:sym typeface="Monaco" charset="0"/>
            </a:endParaRPr>
          </a:p>
          <a:p>
            <a:pPr marL="838200" lvl="2">
              <a:tabLst>
                <a:tab pos="1828800" algn="l"/>
              </a:tabLst>
            </a:pPr>
            <a:r>
              <a:rPr lang="en-US" dirty="0"/>
              <a:t>1/5	</a:t>
            </a:r>
            <a:r>
              <a:rPr lang="en-US" b="1" dirty="0">
                <a:latin typeface="Courier New" panose="02070309020205020404"/>
                <a:ea typeface="Monaco" charset="0"/>
                <a:cs typeface="Courier New" panose="02070309020205020404"/>
                <a:sym typeface="Monaco" charset="0"/>
              </a:rPr>
              <a:t>0.001100110011[0011]…</a:t>
            </a:r>
            <a:r>
              <a:rPr lang="en-US" b="1" baseline="-6000" dirty="0">
                <a:latin typeface="Courier New" panose="02070309020205020404"/>
                <a:ea typeface="Monaco" charset="0"/>
                <a:cs typeface="Courier New" panose="02070309020205020404"/>
                <a:sym typeface="Monaco" charset="0"/>
              </a:rPr>
              <a:t>2</a:t>
            </a:r>
            <a:endParaRPr lang="en-US" b="1" dirty="0">
              <a:latin typeface="Courier New" panose="02070309020205020404"/>
              <a:cs typeface="Courier New" panose="02070309020205020404"/>
              <a:sym typeface="Monaco" charset="0"/>
            </a:endParaRPr>
          </a:p>
          <a:p>
            <a:pPr marL="838200" lvl="2">
              <a:tabLst>
                <a:tab pos="1828800" algn="l"/>
              </a:tabLst>
            </a:pPr>
            <a:r>
              <a:rPr lang="en-US" dirty="0"/>
              <a:t>1/10	</a:t>
            </a:r>
            <a:r>
              <a:rPr lang="en-US" b="1" dirty="0">
                <a:latin typeface="Courier New" panose="02070309020205020404"/>
                <a:ea typeface="Monaco" charset="0"/>
                <a:cs typeface="Courier New" panose="02070309020205020404"/>
                <a:sym typeface="Monaco" charset="0"/>
              </a:rPr>
              <a:t>0.0001100110011[0011]…</a:t>
            </a:r>
            <a:r>
              <a:rPr lang="en-US" b="1" baseline="-6000" dirty="0">
                <a:latin typeface="Courier New" panose="02070309020205020404"/>
                <a:ea typeface="Monaco" charset="0"/>
                <a:cs typeface="Courier New" panose="02070309020205020404"/>
                <a:sym typeface="Monaco" charset="0"/>
              </a:rPr>
              <a:t>2</a:t>
            </a:r>
            <a:endParaRPr lang="en-US" b="1" baseline="-6000" dirty="0">
              <a:latin typeface="Courier New" panose="02070309020205020404"/>
              <a:cs typeface="Courier New" panose="02070309020205020404"/>
              <a:sym typeface="Monaco" charset="0"/>
            </a:endParaRPr>
          </a:p>
          <a:p>
            <a:pPr>
              <a:tabLst>
                <a:tab pos="1828800" algn="l"/>
              </a:tabLst>
            </a:pPr>
            <a:endParaRPr lang="en-US" dirty="0"/>
          </a:p>
          <a:p>
            <a:pPr>
              <a:tabLst>
                <a:tab pos="1828800" algn="l"/>
              </a:tabLst>
            </a:pPr>
            <a:r>
              <a:rPr lang="en-US" dirty="0"/>
              <a:t>Limitation #2</a:t>
            </a:r>
            <a:endParaRPr lang="en-US" dirty="0"/>
          </a:p>
          <a:p>
            <a:pPr marL="552450" lvl="1">
              <a:tabLst>
                <a:tab pos="1828800" algn="l"/>
              </a:tabLst>
            </a:pPr>
            <a:r>
              <a:rPr lang="en-US" dirty="0"/>
              <a:t>Just one setting of binary point within the </a:t>
            </a:r>
            <a:r>
              <a:rPr lang="en-US" i="1" dirty="0"/>
              <a:t>w </a:t>
            </a:r>
            <a:r>
              <a:rPr lang="en-US" dirty="0"/>
              <a:t>bits</a:t>
            </a:r>
            <a:endParaRPr lang="en-US" dirty="0">
              <a:latin typeface="Monaco" charset="0"/>
              <a:sym typeface="Monaco" charset="0"/>
            </a:endParaRPr>
          </a:p>
          <a:p>
            <a:pPr marL="838200" lvl="2">
              <a:tabLst>
                <a:tab pos="1828800" algn="l"/>
              </a:tabLst>
            </a:pPr>
            <a:r>
              <a:rPr lang="en-US" dirty="0"/>
              <a:t>Limited range of numbers (very small values?  very large?)</a:t>
            </a:r>
            <a:endParaRPr lang="en-US" dirty="0">
              <a:latin typeface="Monaco" charset="0"/>
              <a:sym typeface="Monaco"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800100" y="304800"/>
            <a:ext cx="69596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ctr"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kern="0" smtClean="0">
                <a:ea typeface="宋体" panose="02010600030101010101" pitchFamily="2" charset="-122"/>
              </a:rPr>
              <a:t>浮点数的表示</a:t>
            </a:r>
            <a:endParaRPr lang="en-US" altLang="zh-CN" kern="0" smtClean="0">
              <a:ea typeface="宋体" panose="02010600030101010101" pitchFamily="2" charset="-122"/>
            </a:endParaRPr>
          </a:p>
        </p:txBody>
      </p:sp>
      <p:sp>
        <p:nvSpPr>
          <p:cNvPr id="12" name="Rectangle 3"/>
          <p:cNvSpPr txBox="1">
            <a:spLocks noChangeArrowheads="1"/>
          </p:cNvSpPr>
          <p:nvPr/>
        </p:nvSpPr>
        <p:spPr bwMode="auto">
          <a:xfrm>
            <a:off x="188913" y="1054100"/>
            <a:ext cx="82867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zh-CN" altLang="en-US" sz="22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a:t>
            </a: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Normal format</a:t>
            </a:r>
            <a:r>
              <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（规格化数形式） ：</a:t>
            </a:r>
            <a:endPar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          </a:t>
            </a:r>
            <a:r>
              <a:rPr kumimoji="0" lang="en-US" altLang="zh-CN" sz="2400" b="1" i="0" u="none" strike="noStrike" kern="0" cap="none" spc="0" normalizeH="0" baseline="0" noProof="0" dirty="0" smtClean="0">
                <a:ln>
                  <a:noFill/>
                </a:ln>
                <a:solidFill>
                  <a:srgbClr val="FF6600"/>
                </a:solidFill>
                <a:effectLst/>
                <a:uLnTx/>
                <a:uFillTx/>
                <a:latin typeface="Arial" panose="020B0604020202020204"/>
                <a:ea typeface="宋体" panose="02010600030101010101" pitchFamily="2" charset="-122"/>
                <a:cs typeface="Arial" panose="020B0604020202020204" pitchFamily="34" charset="0"/>
              </a:rPr>
              <a:t>+/-</a:t>
            </a: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Arial" panose="020B0604020202020204" pitchFamily="34" charset="0"/>
              </a:rPr>
              <a:t>1</a:t>
            </a:r>
            <a:r>
              <a:rPr kumimoji="0" lang="en-US" altLang="zh-CN" sz="2400" b="1" i="0" u="none" strike="noStrike" kern="0" cap="none" spc="0" normalizeH="0" baseline="0" noProof="0" dirty="0" smtClean="0">
                <a:ln>
                  <a:noFill/>
                </a:ln>
                <a:solidFill>
                  <a:srgbClr val="333399"/>
                </a:solidFill>
                <a:effectLst/>
                <a:uLnTx/>
                <a:uFillTx/>
                <a:latin typeface="Arial" panose="020B0604020202020204"/>
                <a:ea typeface="宋体" panose="02010600030101010101" pitchFamily="2" charset="-122"/>
                <a:cs typeface="Arial" panose="020B0604020202020204" pitchFamily="34" charset="0"/>
              </a:rPr>
              <a:t>.</a:t>
            </a:r>
            <a:r>
              <a:rPr kumimoji="0" lang="en-US" altLang="zh-CN" sz="2400" b="1" i="0" u="none" strike="noStrike" kern="0" cap="none" spc="0" normalizeH="0" baseline="0" noProof="0" dirty="0" smtClean="0">
                <a:ln>
                  <a:noFill/>
                </a:ln>
                <a:solidFill>
                  <a:srgbClr val="063DE9"/>
                </a:solidFill>
                <a:effectLst/>
                <a:uLnTx/>
                <a:uFillTx/>
                <a:latin typeface="Arial" panose="020B0604020202020204"/>
                <a:ea typeface="宋体" panose="02010600030101010101" pitchFamily="2" charset="-122"/>
                <a:cs typeface="Arial" panose="020B0604020202020204" pitchFamily="34" charset="0"/>
              </a:rPr>
              <a:t>xxxxxxxxxx</a:t>
            </a:r>
            <a:r>
              <a:rPr kumimoji="0" lang="en-US" altLang="zh-CN" sz="2400" b="1" i="0" u="none" strike="noStrike" kern="0" cap="none" spc="0" normalizeH="0" baseline="-25000" noProof="0" dirty="0" smtClean="0">
                <a:ln>
                  <a:noFill/>
                </a:ln>
                <a:solidFill>
                  <a:srgbClr val="000000"/>
                </a:solidFill>
                <a:effectLst/>
                <a:uLnTx/>
                <a:uFillTx/>
                <a:latin typeface="Arial" panose="020B0604020202020204"/>
                <a:ea typeface="宋体" panose="02010600030101010101" pitchFamily="2" charset="-122"/>
                <a:cs typeface="Arial" panose="020B0604020202020204" pitchFamily="34" charset="0"/>
              </a:rPr>
              <a:t> </a:t>
            </a: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a:t>
            </a: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Arial" panose="020B0604020202020204" pitchFamily="34" charset="0"/>
              </a:rPr>
              <a:t> </a:t>
            </a:r>
            <a:r>
              <a:rPr kumimoji="0" lang="en-US" altLang="zh-CN" sz="2400" b="1" i="0" u="none" strike="noStrike" kern="0" cap="none" spc="0" normalizeH="0" baseline="0" noProof="0" dirty="0" err="1" smtClean="0">
                <a:ln>
                  <a:noFill/>
                </a:ln>
                <a:solidFill>
                  <a:srgbClr val="000000"/>
                </a:solidFill>
                <a:effectLst/>
                <a:uLnTx/>
                <a:uFillTx/>
                <a:latin typeface="Arial" panose="020B0604020202020204"/>
                <a:ea typeface="宋体" panose="02010600030101010101" pitchFamily="2" charset="-122"/>
                <a:cs typeface="Arial" panose="020B0604020202020204" pitchFamily="34" charset="0"/>
              </a:rPr>
              <a:t>R</a:t>
            </a:r>
            <a:r>
              <a:rPr kumimoji="0" lang="en-US" altLang="zh-CN" sz="2400" b="1" i="0" u="none" strike="noStrike" kern="0" cap="none" spc="0" normalizeH="0" baseline="30000" noProof="0" dirty="0" err="1" smtClean="0">
                <a:ln>
                  <a:noFill/>
                </a:ln>
                <a:solidFill>
                  <a:srgbClr val="CC0000"/>
                </a:solidFill>
                <a:effectLst/>
                <a:uLnTx/>
                <a:uFillTx/>
                <a:latin typeface="Arial" panose="020B0604020202020204"/>
                <a:ea typeface="宋体" panose="02010600030101010101" pitchFamily="2" charset="-122"/>
                <a:cs typeface="Arial" panose="020B0604020202020204" pitchFamily="34" charset="0"/>
              </a:rPr>
              <a:t>Exponent</a:t>
            </a:r>
            <a:endParaRPr kumimoji="0" lang="en-US" altLang="zh-CN" sz="2400" b="1" i="0" u="none" strike="noStrike" kern="0" cap="none" spc="0" normalizeH="0" baseline="-6000" noProof="0" dirty="0" smtClean="0">
              <a:ln>
                <a:noFill/>
              </a:ln>
              <a:solidFill>
                <a:srgbClr val="CC0000"/>
              </a:solidFill>
              <a:effectLst/>
              <a:uLnTx/>
              <a:uFillTx/>
              <a:latin typeface="Arial" panose="020B0604020202020204"/>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Arial" panose="020B0604020202020204" pitchFamily="34" charset="0"/>
              </a:rPr>
              <a:t>°32-bit </a:t>
            </a:r>
            <a:r>
              <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Arial" panose="020B0604020202020204" pitchFamily="34" charset="0"/>
              </a:rPr>
              <a:t>规格化数： </a:t>
            </a:r>
            <a:endPar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        31                                                                          0 </a:t>
            </a:r>
            <a:endPar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E0CB"/>
                </a:solidFill>
                <a:effectLst/>
                <a:uLnTx/>
                <a:uFillTx/>
                <a:latin typeface="Arial" panose="020B0604020202020204"/>
                <a:ea typeface="宋体" panose="02010600030101010101" pitchFamily="2" charset="-122"/>
                <a:cs typeface="+mn-cs"/>
              </a:rPr>
              <a:t>         </a:t>
            </a:r>
            <a:r>
              <a:rPr kumimoji="0" lang="en-US" altLang="zh-CN" sz="2400" b="1" i="0" u="none" strike="noStrike" kern="0" cap="none" spc="0" normalizeH="0" baseline="0" noProof="0" dirty="0" smtClean="0">
                <a:ln>
                  <a:noFill/>
                </a:ln>
                <a:solidFill>
                  <a:srgbClr val="FF6600"/>
                </a:solidFill>
                <a:effectLst/>
                <a:uLnTx/>
                <a:uFillTx/>
                <a:latin typeface="Arial" panose="020B0604020202020204"/>
                <a:ea typeface="宋体" panose="02010600030101010101" pitchFamily="2" charset="-122"/>
                <a:cs typeface="+mn-cs"/>
              </a:rPr>
              <a:t>S</a:t>
            </a:r>
            <a:r>
              <a:rPr kumimoji="0" lang="en-US" altLang="zh-CN" sz="2400" b="1" i="0" u="none" strike="noStrike" kern="0" cap="none" spc="0" normalizeH="0" baseline="0" noProof="0" dirty="0" smtClean="0">
                <a:ln>
                  <a:noFill/>
                </a:ln>
                <a:solidFill>
                  <a:srgbClr val="00E0CB"/>
                </a:solidFill>
                <a:effectLst/>
                <a:uLnTx/>
                <a:uFillTx/>
                <a:latin typeface="Arial" panose="020B0604020202020204"/>
                <a:ea typeface="宋体" panose="02010600030101010101" pitchFamily="2" charset="-122"/>
                <a:cs typeface="+mn-cs"/>
              </a:rPr>
              <a:t>     </a:t>
            </a:r>
            <a:r>
              <a:rPr kumimoji="0" lang="en-US" altLang="zh-CN" sz="2400" b="1" i="0" u="none" strike="noStrike" kern="0" cap="none" spc="0" normalizeH="0" baseline="0" noProof="0" dirty="0" smtClean="0">
                <a:ln>
                  <a:noFill/>
                </a:ln>
                <a:solidFill>
                  <a:srgbClr val="CC0000"/>
                </a:solidFill>
                <a:effectLst/>
                <a:uLnTx/>
                <a:uFillTx/>
                <a:latin typeface="Arial" panose="020B0604020202020204"/>
                <a:ea typeface="宋体" panose="02010600030101010101" pitchFamily="2" charset="-122"/>
                <a:cs typeface="+mn-cs"/>
              </a:rPr>
              <a:t>Exponent </a:t>
            </a:r>
            <a:r>
              <a:rPr kumimoji="0" lang="en-US" altLang="zh-CN" sz="2400" b="1" i="0" u="none" strike="noStrike" kern="0" cap="none" spc="0" normalizeH="0" baseline="0" noProof="0" dirty="0" smtClean="0">
                <a:ln>
                  <a:noFill/>
                </a:ln>
                <a:solidFill>
                  <a:srgbClr val="FD0128"/>
                </a:solidFill>
                <a:effectLst/>
                <a:uLnTx/>
                <a:uFillTx/>
                <a:latin typeface="Arial" panose="020B0604020202020204"/>
                <a:ea typeface="宋体" panose="02010600030101010101" pitchFamily="2" charset="-122"/>
                <a:cs typeface="+mn-cs"/>
              </a:rPr>
              <a:t>                     </a:t>
            </a:r>
            <a:r>
              <a:rPr kumimoji="0" lang="en-US" altLang="zh-CN" sz="2400" b="1" i="0" u="none" strike="noStrike" kern="0" cap="none" spc="0" normalizeH="0" baseline="0" noProof="0" dirty="0" smtClean="0">
                <a:ln>
                  <a:noFill/>
                </a:ln>
                <a:solidFill>
                  <a:srgbClr val="063DE9"/>
                </a:solidFill>
                <a:effectLst/>
                <a:uLnTx/>
                <a:uFillTx/>
                <a:latin typeface="Arial" panose="020B0604020202020204"/>
                <a:ea typeface="宋体" panose="02010600030101010101" pitchFamily="2" charset="-122"/>
                <a:cs typeface="+mn-cs"/>
              </a:rPr>
              <a:t>Significand</a:t>
            </a:r>
            <a:endParaRPr kumimoji="0" lang="en-US" altLang="zh-CN" sz="2400" b="1" i="0" u="none" strike="noStrike" kern="0" cap="none" spc="0" normalizeH="0" baseline="0" noProof="0" dirty="0" smtClean="0">
              <a:ln>
                <a:noFill/>
              </a:ln>
              <a:solidFill>
                <a:srgbClr val="FD0128"/>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rPr>
              <a:t>       1 bit      ? bits                             ? bits</a:t>
            </a:r>
            <a:endPar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E0CB"/>
                </a:solidFill>
                <a:effectLst/>
                <a:uLnTx/>
                <a:uFillTx/>
                <a:latin typeface="Arial" panose="020B0604020202020204"/>
                <a:ea typeface="宋体" panose="02010600030101010101" pitchFamily="2" charset="-122"/>
                <a:cs typeface="+mn-cs"/>
              </a:rPr>
              <a:t>     </a:t>
            </a:r>
            <a:r>
              <a:rPr kumimoji="0" lang="en-US" altLang="zh-CN" sz="2400" b="1" i="0" u="none" strike="noStrike" kern="0" cap="none" spc="0" normalizeH="0" baseline="0" noProof="0" dirty="0" smtClean="0">
                <a:ln>
                  <a:noFill/>
                </a:ln>
                <a:solidFill>
                  <a:srgbClr val="FF6600"/>
                </a:solidFill>
                <a:effectLst/>
                <a:uLnTx/>
                <a:uFillTx/>
                <a:latin typeface="Arial" panose="020B0604020202020204"/>
                <a:ea typeface="黑体" panose="02010609060101010101" pitchFamily="49" charset="-122"/>
                <a:cs typeface="+mn-cs"/>
              </a:rPr>
              <a:t>S</a:t>
            </a:r>
            <a:r>
              <a:rPr kumimoji="0" lang="en-US" altLang="zh-CN" sz="2400" b="1" i="0" u="none" strike="noStrike" kern="0" cap="none" spc="0" normalizeH="0" baseline="0" noProof="0" dirty="0" smtClean="0">
                <a:ln>
                  <a:noFill/>
                </a:ln>
                <a:solidFill>
                  <a:srgbClr val="00E0CB"/>
                </a:solidFill>
                <a:effectLst/>
                <a:uLnTx/>
                <a:uFillTx/>
                <a:latin typeface="Arial" panose="020B0604020202020204"/>
                <a:ea typeface="黑体" panose="02010609060101010101" pitchFamily="49" charset="-122"/>
                <a:cs typeface="+mn-cs"/>
              </a:rPr>
              <a:t> </a:t>
            </a:r>
            <a:r>
              <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是符号位（</a:t>
            </a: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Sign</a:t>
            </a:r>
            <a:r>
              <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a:t>
            </a:r>
            <a:endPar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    </a:t>
            </a:r>
            <a:r>
              <a:rPr kumimoji="0" lang="en-US" altLang="zh-CN" sz="2400" b="1" i="0" u="none" strike="noStrike" kern="0" cap="none" spc="0" normalizeH="0" baseline="0" noProof="0" dirty="0" smtClean="0">
                <a:ln>
                  <a:noFill/>
                </a:ln>
                <a:solidFill>
                  <a:srgbClr val="CC0000"/>
                </a:solidFill>
                <a:effectLst/>
                <a:uLnTx/>
                <a:uFillTx/>
                <a:latin typeface="Arial" panose="020B0604020202020204"/>
                <a:ea typeface="黑体" panose="02010609060101010101" pitchFamily="49" charset="-122"/>
                <a:cs typeface="+mn-cs"/>
              </a:rPr>
              <a:t> Exponent</a:t>
            </a:r>
            <a:r>
              <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用移码（增码）来表示</a:t>
            </a:r>
            <a:endPar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63DE9"/>
                </a:solidFill>
                <a:effectLst/>
                <a:uLnTx/>
                <a:uFillTx/>
                <a:latin typeface="Arial" panose="020B0604020202020204"/>
                <a:ea typeface="黑体" panose="02010609060101010101" pitchFamily="49" charset="-122"/>
                <a:cs typeface="+mn-cs"/>
              </a:rPr>
              <a:t>     Significand </a:t>
            </a:r>
            <a:r>
              <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表示 </a:t>
            </a:r>
            <a:r>
              <a:rPr kumimoji="0" lang="en-US" altLang="zh-CN" sz="2400" b="1" i="0" u="none" strike="noStrike" kern="0" cap="none" spc="0" normalizeH="0" baseline="0" noProof="0" dirty="0" err="1" smtClean="0">
                <a:ln>
                  <a:noFill/>
                </a:ln>
                <a:solidFill>
                  <a:srgbClr val="333399"/>
                </a:solidFill>
                <a:effectLst/>
                <a:uLnTx/>
                <a:uFillTx/>
                <a:latin typeface="Arial" panose="020B0604020202020204"/>
                <a:ea typeface="黑体" panose="02010609060101010101" pitchFamily="49" charset="-122"/>
                <a:cs typeface="+mn-cs"/>
              </a:rPr>
              <a:t>xxxxxxxxxxxxx</a:t>
            </a:r>
            <a:r>
              <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，尾数部分</a:t>
            </a:r>
            <a:endPar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         </a:t>
            </a:r>
            <a:r>
              <a:rPr kumimoji="0" lang="en-US" altLang="zh-CN" sz="2400" b="1" i="0" u="none" strike="noStrike" kern="0" cap="none" spc="0" normalizeH="0" baseline="0" noProof="0" dirty="0" smtClean="0">
                <a:ln>
                  <a:noFill/>
                </a:ln>
                <a:solidFill>
                  <a:srgbClr val="990000"/>
                </a:solidFill>
                <a:effectLst/>
                <a:uLnTx/>
                <a:uFillTx/>
                <a:latin typeface="Arial" panose="020B0604020202020204"/>
                <a:ea typeface="黑体" panose="02010609060101010101" pitchFamily="49" charset="-122"/>
                <a:cs typeface="+mn-cs"/>
              </a:rPr>
              <a:t>(</a:t>
            </a:r>
            <a:r>
              <a:rPr kumimoji="0" lang="zh-CN" altLang="en-US" sz="2400" b="1" i="0" u="none" strike="noStrike" kern="0" cap="none" spc="0" normalizeH="0" baseline="0" noProof="0" dirty="0" smtClean="0">
                <a:ln>
                  <a:noFill/>
                </a:ln>
                <a:solidFill>
                  <a:srgbClr val="990000"/>
                </a:solidFill>
                <a:effectLst/>
                <a:uLnTx/>
                <a:uFillTx/>
                <a:latin typeface="Arial" panose="020B0604020202020204"/>
                <a:ea typeface="黑体" panose="02010609060101010101" pitchFamily="49" charset="-122"/>
                <a:cs typeface="+mn-cs"/>
              </a:rPr>
              <a:t>基可以是 </a:t>
            </a:r>
            <a:r>
              <a:rPr kumimoji="0" lang="en-US" altLang="zh-CN" sz="2400" b="1" i="0" u="none" strike="noStrike" kern="0" cap="none" spc="0" normalizeH="0" baseline="0" noProof="0" dirty="0" smtClean="0">
                <a:ln>
                  <a:noFill/>
                </a:ln>
                <a:solidFill>
                  <a:srgbClr val="990000"/>
                </a:solidFill>
                <a:effectLst/>
                <a:uLnTx/>
                <a:uFillTx/>
                <a:latin typeface="Arial" panose="020B0604020202020204"/>
                <a:ea typeface="黑体" panose="02010609060101010101" pitchFamily="49" charset="-122"/>
                <a:cs typeface="+mn-cs"/>
              </a:rPr>
              <a:t>2/ 4 / 8 / 16</a:t>
            </a:r>
            <a:r>
              <a:rPr kumimoji="0" lang="zh-CN" altLang="en-US" sz="2400" b="1" i="0" u="none" strike="noStrike" kern="0" cap="none" spc="0" normalizeH="0" baseline="0" noProof="0" dirty="0" smtClean="0">
                <a:ln>
                  <a:noFill/>
                </a:ln>
                <a:solidFill>
                  <a:srgbClr val="990000"/>
                </a:solidFill>
                <a:effectLst/>
                <a:uLnTx/>
                <a:uFillTx/>
                <a:latin typeface="Arial" panose="020B0604020202020204"/>
                <a:ea typeface="黑体" panose="02010609060101010101" pitchFamily="49" charset="-122"/>
                <a:cs typeface="+mn-cs"/>
              </a:rPr>
              <a:t>，约定信息，无需显式表示 </a:t>
            </a:r>
            <a:r>
              <a:rPr kumimoji="0" lang="en-US" altLang="zh-CN" sz="2400" b="1" i="0" u="none" strike="noStrike" kern="0" cap="none" spc="0" normalizeH="0" baseline="0" noProof="0" dirty="0" smtClean="0">
                <a:ln>
                  <a:noFill/>
                </a:ln>
                <a:solidFill>
                  <a:srgbClr val="990000"/>
                </a:solidFill>
                <a:effectLst/>
                <a:uLnTx/>
                <a:uFillTx/>
                <a:latin typeface="Arial" panose="020B0604020202020204"/>
                <a:ea typeface="黑体" panose="02010609060101010101" pitchFamily="49" charset="-122"/>
                <a:cs typeface="+mn-cs"/>
              </a:rPr>
              <a:t>)</a:t>
            </a:r>
            <a:endParaRPr kumimoji="0" lang="en-US" altLang="zh-CN" sz="2400" b="1" i="0" u="none" strike="noStrike" kern="0" cap="none" spc="0" normalizeH="0" baseline="0" noProof="0" dirty="0" smtClean="0">
              <a:ln>
                <a:noFill/>
              </a:ln>
              <a:solidFill>
                <a:srgbClr val="990000"/>
              </a:solidFill>
              <a:effectLst/>
              <a:uLnTx/>
              <a:uFillTx/>
              <a:latin typeface="Arial" panose="020B0604020202020204"/>
              <a:ea typeface="黑体" panose="02010609060101010101" pitchFamily="49" charset="-122"/>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defRPr/>
            </a:pPr>
            <a:r>
              <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a:t>
            </a:r>
            <a:r>
              <a:rPr kumimoji="0" lang="zh-CN" altLang="en-US"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rPr>
              <a:t>早期的计算机，各自定义自己的浮点数格式</a:t>
            </a:r>
            <a:endParaRPr kumimoji="0" lang="en-US" altLang="zh-CN" sz="2400" b="1" i="0" u="none" strike="noStrike" kern="0" cap="none" spc="0" normalizeH="0" baseline="0" noProof="0" dirty="0" smtClean="0">
              <a:ln>
                <a:noFill/>
              </a:ln>
              <a:solidFill>
                <a:srgbClr val="000000"/>
              </a:solidFill>
              <a:effectLst/>
              <a:uLnTx/>
              <a:uFillTx/>
              <a:latin typeface="Arial" panose="020B0604020202020204"/>
              <a:ea typeface="黑体" panose="02010609060101010101" pitchFamily="49" charset="-122"/>
              <a:cs typeface="+mn-cs"/>
            </a:endParaRPr>
          </a:p>
        </p:txBody>
      </p:sp>
      <p:grpSp>
        <p:nvGrpSpPr>
          <p:cNvPr id="13" name="Group 8"/>
          <p:cNvGrpSpPr/>
          <p:nvPr/>
        </p:nvGrpSpPr>
        <p:grpSpPr bwMode="auto">
          <a:xfrm>
            <a:off x="836613" y="2905125"/>
            <a:ext cx="6781800" cy="460375"/>
            <a:chOff x="525" y="1319"/>
            <a:chExt cx="4272" cy="290"/>
          </a:xfrm>
        </p:grpSpPr>
        <p:sp>
          <p:nvSpPr>
            <p:cNvPr id="14" name="Rectangle 4"/>
            <p:cNvSpPr>
              <a:spLocks noChangeArrowheads="1"/>
            </p:cNvSpPr>
            <p:nvPr/>
          </p:nvSpPr>
          <p:spPr bwMode="auto">
            <a:xfrm>
              <a:off x="525" y="1321"/>
              <a:ext cx="4272" cy="288"/>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5"/>
            <p:cNvSpPr>
              <a:spLocks noChangeShapeType="1"/>
            </p:cNvSpPr>
            <p:nvPr/>
          </p:nvSpPr>
          <p:spPr bwMode="auto">
            <a:xfrm>
              <a:off x="813" y="1319"/>
              <a:ext cx="0" cy="288"/>
            </a:xfrm>
            <a:prstGeom prst="line">
              <a:avLst/>
            </a:prstGeom>
            <a:noFill/>
            <a:ln w="28575">
              <a:solidFill>
                <a:srgbClr val="00000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16" name="Line 6"/>
            <p:cNvSpPr>
              <a:spLocks noChangeShapeType="1"/>
            </p:cNvSpPr>
            <p:nvPr/>
          </p:nvSpPr>
          <p:spPr bwMode="auto">
            <a:xfrm>
              <a:off x="2109" y="1319"/>
              <a:ext cx="0" cy="288"/>
            </a:xfrm>
            <a:prstGeom prst="line">
              <a:avLst/>
            </a:prstGeom>
            <a:noFill/>
            <a:ln w="28575">
              <a:solidFill>
                <a:srgbClr val="00000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17" name="Text Box 9"/>
          <p:cNvSpPr txBox="1">
            <a:spLocks noChangeArrowheads="1"/>
          </p:cNvSpPr>
          <p:nvPr/>
        </p:nvSpPr>
        <p:spPr bwMode="auto">
          <a:xfrm>
            <a:off x="566738" y="6200775"/>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50000"/>
              </a:spcBef>
              <a:buFontTx/>
              <a:buNone/>
            </a:pPr>
            <a:r>
              <a:rPr lang="zh-CN" altLang="en-US" dirty="0" smtClean="0">
                <a:solidFill>
                  <a:srgbClr val="CC0000"/>
                </a:solidFill>
                <a:latin typeface="黑体" panose="02010609060101010101" pitchFamily="49" charset="-122"/>
                <a:ea typeface="黑体" panose="02010609060101010101" pitchFamily="49" charset="-122"/>
                <a:cs typeface="+mn-cs"/>
              </a:rPr>
              <a:t>问题：浮点数表示不统一会带来什么问题？</a:t>
            </a:r>
            <a:endParaRPr lang="zh-CN" altLang="en-US" dirty="0" smtClean="0">
              <a:solidFill>
                <a:srgbClr val="CC0000"/>
              </a:solidFill>
              <a:latin typeface="黑体" panose="02010609060101010101" pitchFamily="49" charset="-122"/>
              <a:ea typeface="黑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blinds(horizontal)">
                                      <p:cBhvr>
                                        <p:cTn id="7" dur="500"/>
                                        <p:tgtEl>
                                          <p:spTgt spid="1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7" end="7"/>
                                            </p:txEl>
                                          </p:spTgt>
                                        </p:tgtEl>
                                        <p:attrNameLst>
                                          <p:attrName>style.visibility</p:attrName>
                                        </p:attrNameLst>
                                      </p:cBhvr>
                                      <p:to>
                                        <p:strVal val="visible"/>
                                      </p:to>
                                    </p:set>
                                    <p:animEffect transition="in" filter="blinds(horizontal)">
                                      <p:cBhvr>
                                        <p:cTn id="12" dur="500"/>
                                        <p:tgtEl>
                                          <p:spTgt spid="1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8" end="8"/>
                                            </p:txEl>
                                          </p:spTgt>
                                        </p:tgtEl>
                                        <p:attrNameLst>
                                          <p:attrName>style.visibility</p:attrName>
                                        </p:attrNameLst>
                                      </p:cBhvr>
                                      <p:to>
                                        <p:strVal val="visible"/>
                                      </p:to>
                                    </p:set>
                                    <p:animEffect transition="in" filter="blinds(horizontal)">
                                      <p:cBhvr>
                                        <p:cTn id="17" dur="500"/>
                                        <p:tgtEl>
                                          <p:spTgt spid="1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9" end="9"/>
                                            </p:txEl>
                                          </p:spTgt>
                                        </p:tgtEl>
                                        <p:attrNameLst>
                                          <p:attrName>style.visibility</p:attrName>
                                        </p:attrNameLst>
                                      </p:cBhvr>
                                      <p:to>
                                        <p:strVal val="visible"/>
                                      </p:to>
                                    </p:set>
                                    <p:animEffect transition="in" filter="blinds(horizontal)">
                                      <p:cBhvr>
                                        <p:cTn id="22" dur="500"/>
                                        <p:tgtEl>
                                          <p:spTgt spid="1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27" dur="500"/>
                                        <p:tgtEl>
                                          <p:spTgt spid="1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pPr marL="119380" indent="-119380"/>
            <a:r>
              <a:rPr lang="en-US"/>
              <a:t>Today: Floating Point</a:t>
            </a:r>
            <a:endParaRPr lang="en-US"/>
          </a:p>
        </p:txBody>
      </p:sp>
      <p:sp>
        <p:nvSpPr>
          <p:cNvPr id="17412" name="Rectangle 4"/>
          <p:cNvSpPr>
            <a:spLocks noGrp="1" noChangeArrowheads="1"/>
          </p:cNvSpPr>
          <p:nvPr>
            <p:ph type="body" idx="1"/>
          </p:nvPr>
        </p:nvSpPr>
        <p:spPr/>
        <p:txBody>
          <a:bodyPr/>
          <a:lstStyle/>
          <a:p>
            <a:r>
              <a:rPr lang="en-US">
                <a:solidFill>
                  <a:srgbClr val="B3B3B3"/>
                </a:solidFill>
              </a:rPr>
              <a:t>Background: Fractional binary numbers</a:t>
            </a:r>
            <a:endParaRPr lang="en-US">
              <a:solidFill>
                <a:srgbClr val="B3B3B3"/>
              </a:solidFill>
            </a:endParaRPr>
          </a:p>
          <a:p>
            <a:r>
              <a:rPr lang="en-US"/>
              <a:t>IEEE floating point standard: Definition</a:t>
            </a:r>
            <a:endParaRPr lang="en-US"/>
          </a:p>
          <a:p>
            <a:r>
              <a:rPr lang="en-US">
                <a:solidFill>
                  <a:srgbClr val="B3B3B3"/>
                </a:solidFill>
              </a:rPr>
              <a:t>Example and properties</a:t>
            </a:r>
            <a:endParaRPr lang="en-US">
              <a:solidFill>
                <a:srgbClr val="B3B3B3"/>
              </a:solidFill>
            </a:endParaRPr>
          </a:p>
          <a:p>
            <a:r>
              <a:rPr lang="en-US">
                <a:solidFill>
                  <a:srgbClr val="B3B3B3"/>
                </a:solidFill>
              </a:rPr>
              <a:t>Rounding, addition, multiplication</a:t>
            </a:r>
            <a:endParaRPr lang="en-US">
              <a:solidFill>
                <a:srgbClr val="B3B3B3"/>
              </a:solidFill>
            </a:endParaRPr>
          </a:p>
          <a:p>
            <a:r>
              <a:rPr lang="en-US">
                <a:solidFill>
                  <a:srgbClr val="B3B3B3"/>
                </a:solidFill>
              </a:rPr>
              <a:t>Floating point in C</a:t>
            </a:r>
            <a:endParaRPr lang="en-US">
              <a:solidFill>
                <a:srgbClr val="B3B3B3"/>
              </a:solidFill>
            </a:endParaRPr>
          </a:p>
          <a:p>
            <a:r>
              <a:rPr lang="en-US">
                <a:solidFill>
                  <a:srgbClr val="B3B3B3"/>
                </a:solidFill>
              </a:rPr>
              <a:t>Summary</a:t>
            </a:r>
            <a:endParaRPr lang="en-US">
              <a:solidFill>
                <a:srgbClr val="B3B3B3"/>
              </a:solidFill>
            </a:endParaRPr>
          </a:p>
        </p:txBody>
      </p:sp>
    </p:spTree>
  </p:cSld>
  <p:clrMapOvr>
    <a:masterClrMapping/>
  </p:clrMapOvr>
  <p:transition/>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Only">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lnDef>
    <a:txDef>
      <a:spPr>
        <a:noFill/>
      </a:spPr>
      <a:bodyPr wrap="none" rtlCol="0">
        <a:spAutoFit/>
      </a:bodyPr>
      <a:lstStyle>
        <a:defPPr>
          <a:defRPr dirty="0" smtClean="0">
            <a:latin typeface="Calibri" panose="020F050202020403020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11280</Words>
  <Application>WPS 演示</Application>
  <PresentationFormat>全屏显示(4:3)</PresentationFormat>
  <Paragraphs>629</Paragraphs>
  <Slides>37</Slides>
  <Notes>12</Notes>
  <HiddenSlides>0</HiddenSlides>
  <MMClips>0</MMClips>
  <ScaleCrop>false</ScaleCrop>
  <HeadingPairs>
    <vt:vector size="6" baseType="variant">
      <vt:variant>
        <vt:lpstr>已用的字体</vt:lpstr>
      </vt:variant>
      <vt:variant>
        <vt:i4>36</vt:i4>
      </vt:variant>
      <vt:variant>
        <vt:lpstr>主题</vt:lpstr>
      </vt:variant>
      <vt:variant>
        <vt:i4>5</vt:i4>
      </vt:variant>
      <vt:variant>
        <vt:lpstr>幻灯片标题</vt:lpstr>
      </vt:variant>
      <vt:variant>
        <vt:i4>37</vt:i4>
      </vt:variant>
    </vt:vector>
  </HeadingPairs>
  <TitlesOfParts>
    <vt:vector size="78" baseType="lpstr">
      <vt:lpstr>Arial</vt:lpstr>
      <vt:lpstr>宋体</vt:lpstr>
      <vt:lpstr>Wingdings</vt:lpstr>
      <vt:lpstr>Gill Sans</vt:lpstr>
      <vt:lpstr>Gill Sans MT</vt:lpstr>
      <vt:lpstr>ヒラギノ角ゴ ProN W3</vt:lpstr>
      <vt:lpstr>Segoe Print</vt:lpstr>
      <vt:lpstr>Calibri Bold</vt:lpstr>
      <vt:lpstr>Calibri</vt:lpstr>
      <vt:lpstr>Times New Roman</vt:lpstr>
      <vt:lpstr>ヒラギノ角ゴ ProN W6</vt:lpstr>
      <vt:lpstr>MS PGothic</vt:lpstr>
      <vt:lpstr>Wingdings 2</vt:lpstr>
      <vt:lpstr>Arial Narrow</vt:lpstr>
      <vt:lpstr>黑体</vt:lpstr>
      <vt:lpstr>Arial</vt:lpstr>
      <vt:lpstr>Tahoma</vt:lpstr>
      <vt:lpstr>Calibri Italic</vt:lpstr>
      <vt:lpstr>Times</vt:lpstr>
      <vt:lpstr>Monaco</vt:lpstr>
      <vt:lpstr>Calibri</vt:lpstr>
      <vt:lpstr>Courier New</vt:lpstr>
      <vt:lpstr>Zapf Dingbats</vt:lpstr>
      <vt:lpstr>微软雅黑</vt:lpstr>
      <vt:lpstr>Arial Unicode MS</vt:lpstr>
      <vt:lpstr>Calibri Bold Italic</vt:lpstr>
      <vt:lpstr>Symbol</vt:lpstr>
      <vt:lpstr>Courier New Bold</vt:lpstr>
      <vt:lpstr>Courier New</vt:lpstr>
      <vt:lpstr>Arial,Bold</vt:lpstr>
      <vt:lpstr>Apple Symbols</vt:lpstr>
      <vt:lpstr>Symbol</vt:lpstr>
      <vt:lpstr>Calibri Bold</vt:lpstr>
      <vt:lpstr>Helvetica</vt:lpstr>
      <vt:lpstr>Lucida Grande</vt:lpstr>
      <vt:lpstr>隶书</vt:lpstr>
      <vt:lpstr>Title Slide</vt:lpstr>
      <vt:lpstr>Title and Content</vt:lpstr>
      <vt:lpstr>Title Only</vt:lpstr>
      <vt:lpstr>template2007</vt:lpstr>
      <vt:lpstr>默认设计模板</vt:lpstr>
      <vt:lpstr>Floating Point  15-213/18-213/15-513: Introduction to Computer Systems 4th Lecture, Sept. 7, 2017</vt:lpstr>
      <vt:lpstr>Today: Floating Point</vt:lpstr>
      <vt:lpstr>PowerPoint 演示文稿</vt:lpstr>
      <vt:lpstr>Fractional binary numbers</vt:lpstr>
      <vt:lpstr>Fractional Binary Numbers</vt:lpstr>
      <vt:lpstr>Fractional Binary Numbers: Examples</vt:lpstr>
      <vt:lpstr>Representable Numbers</vt:lpstr>
      <vt:lpstr>PowerPoint 演示文稿</vt:lpstr>
      <vt:lpstr>Today: Floating Point</vt:lpstr>
      <vt:lpstr>PowerPoint 演示文稿</vt:lpstr>
      <vt:lpstr>IEEE Floating Point</vt:lpstr>
      <vt:lpstr>Floating Point Representation</vt:lpstr>
      <vt:lpstr>Precision options</vt:lpstr>
      <vt:lpstr>Three “kinds” of floating point numbers</vt:lpstr>
      <vt:lpstr>“Normalized” Values</vt:lpstr>
      <vt:lpstr>Normalized Encoding Example</vt:lpstr>
      <vt:lpstr>Ex: Converting Binary FP to Decimal</vt:lpstr>
      <vt:lpstr>Ex: Converting Decimal to FP</vt:lpstr>
      <vt:lpstr>Normalized numbers（规格化数）</vt:lpstr>
      <vt:lpstr>Denormalized Values</vt:lpstr>
      <vt:lpstr>Special Values</vt:lpstr>
      <vt:lpstr>Visualization: Floating Point Encodings</vt:lpstr>
      <vt:lpstr>C float Decoding Example</vt:lpstr>
      <vt:lpstr>C float Decoding Example</vt:lpstr>
      <vt:lpstr>C float Decoding Example</vt:lpstr>
      <vt:lpstr>Today: Floating Point</vt:lpstr>
      <vt:lpstr>Floating Point in C</vt:lpstr>
      <vt:lpstr>Floating Point Puzzles</vt:lpstr>
      <vt:lpstr>C语言中的浮点数类型-32位</vt:lpstr>
      <vt:lpstr>PowerPoint 演示文稿</vt:lpstr>
      <vt:lpstr>PowerPoint 演示文稿</vt:lpstr>
      <vt:lpstr>PowerPoint 演示文稿</vt:lpstr>
      <vt:lpstr>浮点运算举例</vt:lpstr>
      <vt:lpstr>浮点运算举例</vt:lpstr>
      <vt:lpstr>浮点运算举例</vt:lpstr>
      <vt:lpstr>浮点运算举例</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ywb</cp:lastModifiedBy>
  <cp:revision>154</cp:revision>
  <cp:lastPrinted>2012-09-05T04:08:00Z</cp:lastPrinted>
  <dcterms:created xsi:type="dcterms:W3CDTF">2012-09-06T15:16:00Z</dcterms:created>
  <dcterms:modified xsi:type="dcterms:W3CDTF">2021-10-22T06:53:08Z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F5A51E492AA74CC3B0C12CA9527415A8</vt:lpwstr>
  </property>
  <property fmtid="{D5CDD505-2E9C-101B-9397-08002B2CF9AE}" pid="3" name="KSOProductBuildVer">
    <vt:lpwstr>2052-11.1.0.10723</vt:lpwstr>
  </property>
</Properties>
</file>