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42" r:id="rId2"/>
    <p:sldId id="698" r:id="rId3"/>
    <p:sldId id="699" r:id="rId4"/>
    <p:sldId id="700" r:id="rId5"/>
    <p:sldId id="701" r:id="rId6"/>
    <p:sldId id="703" r:id="rId7"/>
    <p:sldId id="702" r:id="rId8"/>
    <p:sldId id="704" r:id="rId9"/>
    <p:sldId id="645" r:id="rId10"/>
    <p:sldId id="580" r:id="rId11"/>
    <p:sldId id="581" r:id="rId12"/>
    <p:sldId id="582" r:id="rId13"/>
    <p:sldId id="690" r:id="rId14"/>
    <p:sldId id="662" r:id="rId15"/>
    <p:sldId id="584" r:id="rId16"/>
    <p:sldId id="585" r:id="rId17"/>
    <p:sldId id="586" r:id="rId18"/>
    <p:sldId id="646" r:id="rId19"/>
    <p:sldId id="680" r:id="rId20"/>
    <p:sldId id="692" r:id="rId21"/>
    <p:sldId id="661" r:id="rId22"/>
    <p:sldId id="693" r:id="rId23"/>
    <p:sldId id="651" r:id="rId24"/>
    <p:sldId id="639" r:id="rId25"/>
    <p:sldId id="711" r:id="rId26"/>
    <p:sldId id="694" r:id="rId27"/>
    <p:sldId id="707" r:id="rId28"/>
    <p:sldId id="708" r:id="rId29"/>
    <p:sldId id="709" r:id="rId30"/>
    <p:sldId id="716" r:id="rId31"/>
    <p:sldId id="710" r:id="rId32"/>
    <p:sldId id="649" r:id="rId33"/>
    <p:sldId id="597" r:id="rId34"/>
    <p:sldId id="598" r:id="rId35"/>
    <p:sldId id="682" r:id="rId36"/>
    <p:sldId id="599" r:id="rId37"/>
    <p:sldId id="601" r:id="rId38"/>
    <p:sldId id="602" r:id="rId39"/>
    <p:sldId id="663" r:id="rId40"/>
    <p:sldId id="664" r:id="rId41"/>
    <p:sldId id="665" r:id="rId42"/>
    <p:sldId id="666" r:id="rId43"/>
    <p:sldId id="667" r:id="rId44"/>
    <p:sldId id="668" r:id="rId45"/>
    <p:sldId id="695" r:id="rId46"/>
    <p:sldId id="678" r:id="rId47"/>
    <p:sldId id="712" r:id="rId48"/>
    <p:sldId id="713" r:id="rId49"/>
    <p:sldId id="714" r:id="rId50"/>
    <p:sldId id="715" r:id="rId51"/>
    <p:sldId id="670" r:id="rId52"/>
    <p:sldId id="672" r:id="rId53"/>
    <p:sldId id="673" r:id="rId54"/>
    <p:sldId id="674" r:id="rId55"/>
    <p:sldId id="679" r:id="rId56"/>
    <p:sldId id="659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542"/>
            <p14:sldId id="698"/>
            <p14:sldId id="699"/>
            <p14:sldId id="700"/>
            <p14:sldId id="701"/>
            <p14:sldId id="703"/>
            <p14:sldId id="702"/>
            <p14:sldId id="704"/>
            <p14:sldId id="645"/>
            <p14:sldId id="580"/>
            <p14:sldId id="581"/>
            <p14:sldId id="582"/>
            <p14:sldId id="690"/>
            <p14:sldId id="662"/>
            <p14:sldId id="584"/>
            <p14:sldId id="585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711"/>
            <p14:sldId id="694"/>
            <p14:sldId id="707"/>
            <p14:sldId id="708"/>
            <p14:sldId id="709"/>
            <p14:sldId id="716"/>
            <p14:sldId id="710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78"/>
            <p14:sldId id="712"/>
            <p14:sldId id="713"/>
            <p14:sldId id="714"/>
            <p14:sldId id="715"/>
            <p14:sldId id="670"/>
            <p14:sldId id="672"/>
            <p14:sldId id="673"/>
            <p14:sldId id="674"/>
            <p14:sldId id="679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0" autoAdjust="0"/>
    <p:restoredTop sz="91226" autoAdjust="0"/>
  </p:normalViewPr>
  <p:slideViewPr>
    <p:cSldViewPr snapToGrid="0" snapToObjects="1">
      <p:cViewPr varScale="1">
        <p:scale>
          <a:sx n="80" d="100"/>
          <a:sy n="80" d="100"/>
        </p:scale>
        <p:origin x="1200" y="53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%al,%ah,%ax,%</a:t>
            </a:r>
            <a:r>
              <a:rPr lang="en-US" dirty="0" err="1" smtClean="0"/>
              <a:t>eax</a:t>
            </a:r>
            <a:r>
              <a:rPr lang="en-US" dirty="0" smtClean="0"/>
              <a:t>,%</a:t>
            </a:r>
            <a:r>
              <a:rPr lang="en-US" dirty="0" err="1" smtClean="0"/>
              <a:t>rax</a:t>
            </a:r>
            <a:r>
              <a:rPr lang="zh-CN" altLang="en-US" dirty="0" smtClean="0"/>
              <a:t>这些寄存器可以直接使用</a:t>
            </a:r>
            <a:endParaRPr lang="en-US" dirty="0" smtClean="0"/>
          </a:p>
          <a:p>
            <a:r>
              <a:rPr lang="en-US" dirty="0" smtClean="0"/>
              <a:t>Obsolete-</a:t>
            </a:r>
            <a:r>
              <a:rPr lang="zh-CN" altLang="en-US" dirty="0" smtClean="0"/>
              <a:t>废弃的；老式的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6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4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（）：表示间接寻址</a:t>
            </a:r>
            <a:endParaRPr lang="en-US" dirty="0" smtClean="0"/>
          </a:p>
          <a:p>
            <a:r>
              <a:rPr lang="en-US" dirty="0" smtClean="0"/>
              <a:t>Pointer dereferencing</a:t>
            </a:r>
            <a:r>
              <a:rPr lang="zh-CN" altLang="en-US" dirty="0" smtClean="0"/>
              <a:t>：指针的间接引用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0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3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0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1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3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5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3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7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9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Lea-load effective address</a:t>
            </a:r>
          </a:p>
          <a:p>
            <a:r>
              <a:rPr lang="en-US" altLang="zh-CN" dirty="0" smtClean="0"/>
              <a:t>Computing addresses without a memory reference-</a:t>
            </a:r>
            <a:r>
              <a:rPr lang="zh-CN" altLang="en-US" dirty="0" smtClean="0"/>
              <a:t>计算地址，但没有引用内存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8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语言代码和汇编语言对应关系，汇编语言：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x+y+z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=3y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=48y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=x+48y+4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2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Intel Felt Obligated to Focus on IA64-</a:t>
            </a:r>
            <a:r>
              <a:rPr lang="zh-CN" altLang="en-US" dirty="0" smtClean="0"/>
              <a:t>英特尔感到有责任专注于</a:t>
            </a:r>
            <a:r>
              <a:rPr lang="en-US" altLang="zh-CN" dirty="0" smtClean="0"/>
              <a:t>IA64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15-213/18-213/15-213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12, 2017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Today’s Instructor: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/>
              <a:t>Phil Gibbons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Backwards compatible </a:t>
            </a:r>
            <a:r>
              <a:rPr lang="en-US" dirty="0"/>
              <a:t>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sz="1600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</a:t>
            </a:r>
            <a:r>
              <a:rPr lang="en-US" dirty="0">
                <a:solidFill>
                  <a:srgbClr val="FF0000"/>
                </a:solidFill>
              </a:rPr>
              <a:t>multimedia</a:t>
            </a:r>
            <a:r>
              <a:rPr lang="en-US" dirty="0"/>
              <a:t>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</a:t>
            </a:r>
            <a:r>
              <a:rPr lang="en-US" dirty="0">
                <a:solidFill>
                  <a:srgbClr val="FF0000"/>
                </a:solidFill>
              </a:rPr>
              <a:t>more efficient conditional </a:t>
            </a:r>
            <a:r>
              <a:rPr lang="en-US" dirty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/>
              <a:t>Coffee Lake	2017?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 err="1"/>
              <a:t>Cannonlake</a:t>
            </a:r>
            <a:r>
              <a:rPr lang="en-US" dirty="0"/>
              <a:t>	2018?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2017 State of the Art: Skylake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35392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2.6-2.9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2.8-4.0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35-91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Server Model: Xeon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2-3.7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25-80 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07" y="2895329"/>
            <a:ext cx="5282379" cy="3719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7291" y="1135392"/>
            <a:ext cx="337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latin typeface="Calibri" pitchFamily="34" charset="0"/>
              </a:rPr>
              <a:t>华为</a:t>
            </a:r>
            <a:r>
              <a:rPr lang="en-US" altLang="zh-CN" sz="1800" dirty="0" smtClean="0">
                <a:latin typeface="Calibri" pitchFamily="34" charset="0"/>
              </a:rPr>
              <a:t>mate20</a:t>
            </a:r>
            <a:r>
              <a:rPr lang="zh-CN" altLang="en-US" sz="1800" dirty="0" smtClean="0">
                <a:latin typeface="Calibri" pitchFamily="34" charset="0"/>
              </a:rPr>
              <a:t>的麒麟</a:t>
            </a:r>
            <a:r>
              <a:rPr lang="en-US" altLang="zh-CN" sz="1800" dirty="0" smtClean="0">
                <a:latin typeface="Calibri" pitchFamily="34" charset="0"/>
              </a:rPr>
              <a:t>980</a:t>
            </a:r>
            <a:r>
              <a:rPr lang="zh-CN" altLang="en-US" sz="1800" dirty="0" smtClean="0">
                <a:latin typeface="Calibri" pitchFamily="34" charset="0"/>
              </a:rPr>
              <a:t>处理器于</a:t>
            </a:r>
            <a:r>
              <a:rPr lang="en-US" altLang="zh-CN" sz="1800" dirty="0" smtClean="0">
                <a:latin typeface="Calibri" pitchFamily="34" charset="0"/>
              </a:rPr>
              <a:t>2018</a:t>
            </a:r>
            <a:r>
              <a:rPr lang="zh-CN" altLang="en-US" sz="1800" dirty="0" smtClean="0">
                <a:latin typeface="Calibri" pitchFamily="34" charset="0"/>
              </a:rPr>
              <a:t>年</a:t>
            </a:r>
            <a:r>
              <a:rPr lang="en-US" altLang="zh-CN" sz="1800" dirty="0" smtClean="0">
                <a:latin typeface="Calibri" pitchFamily="34" charset="0"/>
              </a:rPr>
              <a:t>10</a:t>
            </a:r>
            <a:r>
              <a:rPr lang="zh-CN" altLang="en-US" sz="1800" dirty="0" smtClean="0">
                <a:latin typeface="Calibri" pitchFamily="34" charset="0"/>
              </a:rPr>
              <a:t>月国内发布，全球首款</a:t>
            </a:r>
            <a:r>
              <a:rPr lang="en-US" altLang="zh-CN" sz="1800" dirty="0" smtClean="0">
                <a:latin typeface="Calibri" pitchFamily="34" charset="0"/>
              </a:rPr>
              <a:t>7</a:t>
            </a:r>
            <a:r>
              <a:rPr lang="zh-CN" altLang="en-US" sz="1800" dirty="0" smtClean="0">
                <a:latin typeface="Calibri" pitchFamily="34" charset="0"/>
              </a:rPr>
              <a:t>纳米工艺的</a:t>
            </a:r>
            <a:r>
              <a:rPr lang="en-US" altLang="zh-CN" sz="1800" dirty="0" err="1" smtClean="0">
                <a:latin typeface="Calibri" pitchFamily="34" charset="0"/>
              </a:rPr>
              <a:t>soc</a:t>
            </a:r>
            <a:r>
              <a:rPr lang="zh-CN" altLang="en-US" sz="1800" dirty="0" smtClean="0">
                <a:latin typeface="Calibri" pitchFamily="34" charset="0"/>
              </a:rPr>
              <a:t>芯片，</a:t>
            </a:r>
            <a:r>
              <a:rPr lang="en-US" altLang="zh-CN" sz="1800" dirty="0" smtClean="0">
                <a:latin typeface="Calibri" pitchFamily="34" charset="0"/>
              </a:rPr>
              <a:t>ARM Cortex-A76</a:t>
            </a:r>
            <a:r>
              <a:rPr lang="zh-CN" altLang="en-US" sz="1800" dirty="0" smtClean="0">
                <a:latin typeface="Calibri" pitchFamily="34" charset="0"/>
              </a:rPr>
              <a:t>内核，主频</a:t>
            </a:r>
            <a:r>
              <a:rPr lang="en-US" altLang="zh-CN" sz="1800" dirty="0" smtClean="0">
                <a:latin typeface="Calibri" pitchFamily="34" charset="0"/>
              </a:rPr>
              <a:t>2133MHz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1</a:t>
            </a:r>
            <a:r>
              <a:rPr lang="zh-CN" altLang="en-US" sz="1800" dirty="0" smtClean="0">
                <a:latin typeface="Calibri" pitchFamily="34" charset="0"/>
              </a:rPr>
              <a:t>平方厘米集成晶体管数量</a:t>
            </a:r>
            <a:r>
              <a:rPr lang="en-US" altLang="zh-CN" sz="1800" dirty="0" smtClean="0">
                <a:latin typeface="Calibri" pitchFamily="34" charset="0"/>
              </a:rPr>
              <a:t>69</a:t>
            </a:r>
            <a:r>
              <a:rPr lang="zh-CN" altLang="en-US" sz="1800" dirty="0" smtClean="0">
                <a:latin typeface="Calibri" pitchFamily="34" charset="0"/>
              </a:rPr>
              <a:t>亿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bupt1&gt;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2208478" y="1246325"/>
            <a:ext cx="3200400" cy="178486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862040"/>
            <a:ext cx="28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Caches, clock </a:t>
            </a:r>
            <a:r>
              <a:rPr lang="en-US" sz="1800" dirty="0" err="1">
                <a:latin typeface="Calibri" pitchFamily="34" charset="0"/>
              </a:rPr>
              <a:t>freq</a:t>
            </a:r>
            <a:r>
              <a:rPr lang="en-US" sz="1800" dirty="0">
                <a:latin typeface="Calibri" pitchFamily="34" charset="0"/>
              </a:rPr>
              <a:t>, layout,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472" y="6231372"/>
            <a:ext cx="7961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Of course, you know that:  It’s why you are taking this course.</a:t>
            </a:r>
          </a:p>
        </p:txBody>
      </p:sp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937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程序的转换与机器级表示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2900" y="955675"/>
            <a:ext cx="864076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语言程序与机器级指令之间的对应关系。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主要包括：程序转换概述、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IA-64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指令系统、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本章所用的机器级表示主要以汇编语言形式表示为主。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79988" y="6065838"/>
            <a:ext cx="346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采用逆向工程方法！</a:t>
            </a:r>
          </a:p>
        </p:txBody>
      </p:sp>
    </p:spTree>
    <p:extLst>
      <p:ext uri="{BB962C8B-B14F-4D97-AF65-F5344CB8AC3E}">
        <p14:creationId xmlns:p14="http://schemas.microsoft.com/office/powerpoint/2010/main" val="18770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413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中通用寄存器中的编号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6863" y="5732463"/>
            <a:ext cx="85058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</a:rPr>
              <a:t>ST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~ ST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）是</a:t>
            </a: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80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位，</a:t>
            </a: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MM0 ~MM7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使用其低</a:t>
            </a:r>
            <a:r>
              <a:rPr lang="en-US" altLang="zh-CN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64</a:t>
            </a:r>
            <a:r>
              <a:rPr lang="zh-CN" altLang="en-US" sz="2200" kern="0" smtClean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006475"/>
            <a:ext cx="8596313" cy="47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22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的寻址方式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488" y="942975"/>
            <a:ext cx="8937625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根据指令给定信息得到操作数或操作数地址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操作数所在的位置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指令中：立即寻址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寄存器中：寄存器寻址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存储单元中（属于</a:t>
            </a:r>
            <a:r>
              <a:rPr lang="zh-CN" altLang="en-US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存储器操作数，按字节编址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）：其他寻址方式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存储器操作数的寻址方式与微处理器的工作模式有关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两种工作模式：实地址模式和保护模式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实地址模式</a:t>
            </a:r>
            <a:r>
              <a:rPr lang="zh-CN" altLang="en-US" sz="2000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（基本用不到）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为与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兼容而设，加电或复位时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寻址空间为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位地址：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(CS)&lt;&lt;4+(IP) 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保护模式</a:t>
            </a:r>
            <a:r>
              <a:rPr lang="zh-CN" altLang="en-US" sz="2000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（需要掌握）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加电后进入，采用虚拟存储管理，多任务情况下隔离、保护</a:t>
            </a:r>
          </a:p>
          <a:p>
            <a:pPr lvl="1">
              <a:lnSpc>
                <a:spcPct val="105000"/>
              </a:lnSpc>
            </a:pP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80286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以上高档微处理器最常用的工作模式 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寻址空间为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kern="0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位线性地址分段（</a:t>
            </a:r>
            <a:r>
              <a:rPr lang="zh-CN" altLang="en-US" kern="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段基址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kern="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段内偏移量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070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2032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保护模式下的寻址方式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50825" y="5648325"/>
            <a:ext cx="840898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kern="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2000" kern="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段寄存器（间接）确定操作数所在段的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段基址</a:t>
            </a:r>
          </a:p>
          <a:p>
            <a:pPr>
              <a:lnSpc>
                <a:spcPct val="100000"/>
              </a:lnSpc>
            </a:pP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r>
              <a:rPr lang="zh-CN" altLang="en-US" sz="2000" kern="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给出操作数在所在段的偏移地址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833438"/>
            <a:ext cx="898207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61925" y="2047875"/>
            <a:ext cx="8596313" cy="2249488"/>
          </a:xfrm>
          <a:prstGeom prst="rect">
            <a:avLst/>
          </a:prstGeom>
          <a:solidFill>
            <a:srgbClr val="BBE0E3">
              <a:alpha val="2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61925" y="4298950"/>
            <a:ext cx="8596313" cy="360363"/>
          </a:xfrm>
          <a:prstGeom prst="rect">
            <a:avLst/>
          </a:prstGeom>
          <a:solidFill>
            <a:srgbClr val="FF33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466850" y="2047875"/>
            <a:ext cx="6254750" cy="4005263"/>
            <a:chOff x="924" y="1224"/>
            <a:chExt cx="3940" cy="2523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447" y="1224"/>
              <a:ext cx="1417" cy="1417"/>
            </a:xfrm>
            <a:prstGeom prst="rect">
              <a:avLst/>
            </a:prstGeom>
            <a:solidFill>
              <a:srgbClr val="800080">
                <a:alpha val="17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924" y="2641"/>
              <a:ext cx="2977" cy="110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4616450" y="2047875"/>
            <a:ext cx="1169988" cy="3735388"/>
            <a:chOff x="2908" y="1224"/>
            <a:chExt cx="737" cy="2297"/>
          </a:xfrm>
        </p:grpSpPr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 flipV="1">
              <a:off x="3249" y="2557"/>
              <a:ext cx="396" cy="9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08" y="1224"/>
              <a:ext cx="426" cy="1361"/>
            </a:xfrm>
            <a:prstGeom prst="rect">
              <a:avLst/>
            </a:prstGeom>
            <a:solidFill>
              <a:srgbClr val="800080">
                <a:alpha val="2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7812088" y="2138363"/>
            <a:ext cx="765175" cy="2055812"/>
            <a:chOff x="4921" y="1281"/>
            <a:chExt cx="482" cy="1295"/>
          </a:xfrm>
        </p:grpSpPr>
        <p:sp>
          <p:nvSpPr>
            <p:cNvPr id="31" name="AutoShape 14"/>
            <p:cNvSpPr>
              <a:spLocks/>
            </p:cNvSpPr>
            <p:nvPr/>
          </p:nvSpPr>
          <p:spPr bwMode="auto">
            <a:xfrm>
              <a:off x="4921" y="1281"/>
              <a:ext cx="114" cy="1276"/>
            </a:xfrm>
            <a:prstGeom prst="rightBrace">
              <a:avLst>
                <a:gd name="adj1" fmla="val 93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5063" y="1366"/>
              <a:ext cx="340" cy="1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存储器操作数</a:t>
              </a:r>
            </a:p>
          </p:txBody>
        </p:sp>
      </p:grp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192838" y="4298950"/>
            <a:ext cx="25193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跳转目标指令地址</a:t>
            </a:r>
          </a:p>
        </p:txBody>
      </p:sp>
    </p:spTree>
    <p:extLst>
      <p:ext uri="{BB962C8B-B14F-4D97-AF65-F5344CB8AC3E}">
        <p14:creationId xmlns:p14="http://schemas.microsoft.com/office/powerpoint/2010/main" val="2190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57200" y="2222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存储器操作数的寻址方式</a:t>
            </a:r>
            <a:r>
              <a:rPr lang="en-US" altLang="zh-CN" sz="3600" dirty="0"/>
              <a:t>(32</a:t>
            </a:r>
            <a:r>
              <a:rPr lang="zh-CN" altLang="en-US" sz="3600" dirty="0"/>
              <a:t>位</a:t>
            </a:r>
            <a:r>
              <a:rPr lang="en-US" altLang="zh-CN" sz="3600" dirty="0"/>
              <a:t>)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68313" y="653058"/>
            <a:ext cx="3113087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float a[100];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short b[4][4];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char c;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long *c1;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double d[10];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96863" y="3327400"/>
            <a:ext cx="427513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a[i]</a:t>
            </a:r>
            <a:r>
              <a:rPr lang="zh-CN" altLang="en-US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2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i=99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b[i][j]</a:t>
            </a:r>
            <a:r>
              <a:rPr lang="zh-CN" altLang="en-US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20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i×8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+j×</a:t>
            </a:r>
            <a:r>
              <a:rPr lang="en-US" altLang="zh-CN" sz="22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i=3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j=2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d[i]</a:t>
            </a:r>
            <a:r>
              <a:rPr lang="zh-CN" altLang="en-US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的地址如何计算？</a:t>
            </a:r>
          </a:p>
          <a:p>
            <a:pPr eaLnBrk="1" hangingPunct="1"/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544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2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eaLnBrk="1" hangingPunct="1"/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i=9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544+9×8=616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4886325" y="808038"/>
            <a:ext cx="4211638" cy="6030912"/>
            <a:chOff x="3022" y="459"/>
            <a:chExt cx="2653" cy="3799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b31			     b0</a:t>
              </a: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a[0]</a:t>
              </a:r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a[99]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b[0][1]</a:t>
              </a: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b[0][0]</a:t>
              </a: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b[3][3]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b[3][2]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500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504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532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536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544</a:t>
              </a: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d[0]</a:t>
              </a:r>
            </a:p>
          </p:txBody>
        </p:sp>
        <p:sp>
          <p:nvSpPr>
            <p:cNvPr id="91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d[9]</a:t>
              </a: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616</a:t>
              </a: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8298548" y="2839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对齐</a:t>
            </a:r>
            <a:endParaRPr lang="en-US" altLang="zh-CN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2317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程序的机器级表示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6250" y="862013"/>
            <a:ext cx="82296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第二讲：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IA-32 /x86-64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第三讲：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循环结构的机器级表示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过程调用的机器级表示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第五讲：越界访问和缓冲区溢出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416675" y="1176338"/>
            <a:ext cx="23399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从高级语言程序出发，用其对应的机器级代码以及内存（栈）中信息的变化来说明底层实现</a:t>
            </a:r>
            <a:endParaRPr lang="en-US" altLang="zh-CN" sz="200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5472113" y="324802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146800" y="4011613"/>
            <a:ext cx="238601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语言中的语句和复杂数据类型，解释其在底层机器级的实现方法</a:t>
            </a:r>
          </a:p>
        </p:txBody>
      </p:sp>
    </p:spTree>
    <p:extLst>
      <p:ext uri="{BB962C8B-B14F-4D97-AF65-F5344CB8AC3E}">
        <p14:creationId xmlns:p14="http://schemas.microsoft.com/office/powerpoint/2010/main" val="38758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66674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4688"/>
              </p:ext>
            </p:extLst>
          </p:nvPr>
        </p:nvGraphicFramePr>
        <p:xfrm>
          <a:off x="1549400" y="1554996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57200" y="1841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存储器操作数的寻址方式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296863" y="2813586"/>
            <a:ext cx="40957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000" kern="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：位移 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a[i]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，比例变址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d[i]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，比例变址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b[i][j]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i×8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+j×</a:t>
            </a:r>
            <a:r>
              <a:rPr lang="en-US" altLang="zh-CN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kern="0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基址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比例变址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 kern="0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 sz="2000" kern="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763" y="555034"/>
            <a:ext cx="22955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float a[100];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short b[4][4];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char c;</a:t>
            </a:r>
          </a:p>
          <a:p>
            <a:pPr eaLnBrk="1" fontAlgn="auto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宋体"/>
              </a:rPr>
              <a:t>long *c1;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double d[10];</a:t>
            </a:r>
            <a:r>
              <a:rPr kumimoji="0" lang="en-US" altLang="zh-CN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4932363" y="858838"/>
            <a:ext cx="4211637" cy="6030912"/>
            <a:chOff x="3022" y="459"/>
            <a:chExt cx="2653" cy="3799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b31			     b0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a[0]</a:t>
              </a: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a[99]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b[0][1]</a:t>
              </a:r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104</a:t>
              </a: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b[0][0]</a:t>
              </a: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b[3][3]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b[3][2]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500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504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532</a:t>
              </a: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536</a:t>
              </a: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544</a:t>
              </a: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d[0]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d[9]</a:t>
              </a: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616</a:t>
              </a:r>
            </a:p>
          </p:txBody>
        </p:sp>
      </p:grpSp>
      <p:sp>
        <p:nvSpPr>
          <p:cNvPr id="97" name="Rectangle 48"/>
          <p:cNvSpPr>
            <a:spLocks noChangeArrowheads="1"/>
          </p:cNvSpPr>
          <p:nvPr/>
        </p:nvSpPr>
        <p:spPr bwMode="auto">
          <a:xfrm>
            <a:off x="187325" y="5276930"/>
            <a:ext cx="46990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b[i][j]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取到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err="1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movw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(%ebp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,%esi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2000" dirty="0" err="1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ct val="35000"/>
              </a:spcBef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i×8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为比例因子</a:t>
            </a:r>
          </a:p>
        </p:txBody>
      </p:sp>
    </p:spTree>
    <p:extLst>
      <p:ext uri="{BB962C8B-B14F-4D97-AF65-F5344CB8AC3E}">
        <p14:creationId xmlns:p14="http://schemas.microsoft.com/office/powerpoint/2010/main" val="15471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</a:t>
            </a:r>
            <a:r>
              <a:rPr lang="en-US" b="1" dirty="0">
                <a:solidFill>
                  <a:srgbClr val="FF0000"/>
                </a:solidFill>
              </a:rPr>
              <a:t>1, 2,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r>
                <a:rPr lang="en-US" dirty="0" smtClean="0">
                  <a:latin typeface="Courier New" pitchFamily="49" charset="0"/>
                </a:rPr>
                <a:t>(n=8~15)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4549" y="519644"/>
            <a:ext cx="26768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ATT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格式</a:t>
            </a:r>
            <a:endParaRPr lang="en-US" sz="20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0530" y="1768701"/>
            <a:ext cx="24609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规定，</a:t>
            </a:r>
            <a:r>
              <a:rPr lang="en-US" altLang="zh-CN" dirty="0"/>
              <a:t>16</a:t>
            </a:r>
            <a:r>
              <a:rPr lang="zh-CN" altLang="en-US" dirty="0"/>
              <a:t>进制数必须以 </a:t>
            </a:r>
            <a:r>
              <a:rPr lang="en-US" altLang="zh-CN" dirty="0"/>
              <a:t>0x</a:t>
            </a:r>
            <a:r>
              <a:rPr lang="zh-CN" altLang="en-US" dirty="0"/>
              <a:t>开头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889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“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指令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”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的概念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5118" y="1139032"/>
            <a:ext cx="8513763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计算机中的指令有</a:t>
            </a:r>
            <a:r>
              <a:rPr lang="zh-CN" altLang="en-US" sz="2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伪（宏）指令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之分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是微程序级命令，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指在微程序控制的计算机中，同时发出的控制信号所执行的一组微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操作，属于硬件范畴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用于对汇编过程进行控制的指令，该类指令并不是可执行指令，没有机器代码，只用于汇编过程中为汇编程序提供汇编信息，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由若干机器指令组成的指令序列，属于软件范畴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介于二者之间，处于硬件和软件的交界面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本章中提及的指令都指机器指令</a:t>
            </a:r>
            <a:endParaRPr lang="zh-CN" altLang="en-US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是机器指令的汇编表示形式，即符号表示</a:t>
            </a:r>
            <a:endParaRPr lang="zh-CN" altLang="en-US" sz="2200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机器指令和汇编指令一一对应，它们都与具体机器结构有关，都属于</a:t>
            </a: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机器级指令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5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</a:t>
            </a:r>
            <a:r>
              <a:rPr lang="en-US" dirty="0">
                <a:solidFill>
                  <a:srgbClr val="FF0000"/>
                </a:solidFill>
              </a:rPr>
              <a:t>except 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6250" y="1428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33437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）传送指令</a:t>
            </a: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通用数据传送指令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：一般传送，包括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movb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movw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MOVS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：符号扩展传送，如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movsbw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movswl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MOVZ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：零扩展传送，如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movzwl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movzbl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XCHG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：数据交换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PUSH/POP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pushl,pushw,popl,popw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地址传送指令 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LEA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：加载有效地址，如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leal (%edx,%eax), %eax”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的功能为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R[eax]←R[edx]+R[eax]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，执行前，若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R[edx]=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R[eax]=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，则指令执行后，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R[eax]=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输入输出指令 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端口与寄存器之间的交换</a:t>
            </a: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标志传送指令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PUSHF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POPF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EFLAG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压栈，或将栈顶内容送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EFLAG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64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6250" y="2508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75" y="989013"/>
            <a:ext cx="8596313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 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减运算（影响标志、不区分无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：减，包括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运算（影响除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以外的标志、不区分无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：减，包括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取负运算（影响标志、若对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取负，则结果为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0/CF=0,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CF=1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：取负，包括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比较运算（做减法得到标志、不区分无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 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除运算（</a:t>
            </a:r>
            <a:r>
              <a:rPr lang="zh-CN" altLang="en-US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影响标志、区分无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 / IMUL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：无符号乘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带符号乘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DIV/ IDIV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：带无符号除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带符号除</a:t>
            </a:r>
          </a:p>
        </p:txBody>
      </p:sp>
    </p:spTree>
    <p:extLst>
      <p:ext uri="{BB962C8B-B14F-4D97-AF65-F5344CB8AC3E}">
        <p14:creationId xmlns:p14="http://schemas.microsoft.com/office/powerpoint/2010/main" val="38594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905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313" y="884238"/>
            <a:ext cx="8356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逻辑运算（仅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不影响标志，其他指令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OF=CF=0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根据结果设置：若全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ZF=1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；若最高位为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SF=1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：非，包括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：与，包括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：或，包括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：异或，包括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移位运算（左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右移时，最高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最低位送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SHL/SHR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shlb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shrl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SAL/SAR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：算术左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右移，左移判溢出，右移高位补符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ROL/ROR: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循环左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RCL/RCR: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带循环左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右移，将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作为操作数一部分循环移位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0825" y="6267450"/>
            <a:ext cx="7561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以上内容不要死记硬背，遇到具体指令时能查阅到并理解即可。</a:t>
            </a:r>
          </a:p>
        </p:txBody>
      </p:sp>
    </p:spTree>
    <p:extLst>
      <p:ext uri="{BB962C8B-B14F-4D97-AF65-F5344CB8AC3E}">
        <p14:creationId xmlns:p14="http://schemas.microsoft.com/office/powerpoint/2010/main" val="3438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1027"/>
          <p:cNvSpPr txBox="1">
            <a:spLocks noChangeArrowheads="1"/>
          </p:cNvSpPr>
          <p:nvPr/>
        </p:nvSpPr>
        <p:spPr bwMode="auto">
          <a:xfrm>
            <a:off x="609600" y="277812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回顾：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Hardware/Software  Interface</a:t>
            </a:r>
          </a:p>
        </p:txBody>
      </p:sp>
      <p:sp>
        <p:nvSpPr>
          <p:cNvPr id="30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 , EXTop=1,ALUSelA=1,ALUSelB=11,ALUop=add,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IorD=1,Read,MemtoReg=1,RegWr=1,......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temp = v[k];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v[k] = v[k+1];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v[k+1] = temp;</a:t>
            </a:r>
          </a:p>
        </p:txBody>
      </p:sp>
      <p:sp>
        <p:nvSpPr>
          <p:cNvPr id="32" name="Text Box 1031"/>
          <p:cNvSpPr txBox="1">
            <a:spLocks noChangeArrowheads="1"/>
          </p:cNvSpPr>
          <p:nvPr/>
        </p:nvSpPr>
        <p:spPr bwMode="auto">
          <a:xfrm>
            <a:off x="4976813" y="2619375"/>
            <a:ext cx="2681287" cy="129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lw $15, 0($2)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lw $16, 4($2)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sw $16, 0($2)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sw $15, 4($2)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1000 1100 0100 1111 0000 0000 0000 0000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1000 1100 0101 0000 0000 0000 0000 0100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1010 1100 0101 0000 0000 0000 0000 0000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1010 1100 0100 1111 0000 0000 0000 0100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36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8000"/>
                  </a:solidFill>
                  <a:latin typeface="Times New Roman" panose="02020603050405020304" pitchFamily="18" charset="0"/>
                </a:rPr>
                <a:t>软件</a:t>
              </a:r>
            </a:p>
          </p:txBody>
        </p:sp>
      </p:grpSp>
      <p:grpSp>
        <p:nvGrpSpPr>
          <p:cNvPr id="38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39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8000"/>
                  </a:solidFill>
                  <a:latin typeface="Times New Roman" panose="02020603050405020304" pitchFamily="18" charset="0"/>
                </a:rPr>
                <a:t>硬件</a:t>
              </a:r>
            </a:p>
          </p:txBody>
        </p:sp>
      </p:grpSp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6507163" y="2168525"/>
            <a:ext cx="1981200" cy="608013"/>
            <a:chOff x="4184" y="1395"/>
            <a:chExt cx="1248" cy="383"/>
          </a:xfrm>
        </p:grpSpPr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汇编指令</a:t>
              </a:r>
            </a:p>
          </p:txBody>
        </p:sp>
      </p:grpSp>
      <p:grpSp>
        <p:nvGrpSpPr>
          <p:cNvPr id="44" name="Group 18"/>
          <p:cNvGrpSpPr>
            <a:grpSpLocks/>
          </p:cNvGrpSpPr>
          <p:nvPr/>
        </p:nvGrpSpPr>
        <p:grpSpPr bwMode="auto">
          <a:xfrm>
            <a:off x="6821488" y="3249613"/>
            <a:ext cx="1981200" cy="608012"/>
            <a:chOff x="4184" y="1395"/>
            <a:chExt cx="1248" cy="383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机器指令</a:t>
              </a:r>
            </a:p>
          </p:txBody>
        </p:sp>
      </p:grp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651500" y="6491288"/>
            <a:ext cx="2790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4076700" y="6173788"/>
            <a:ext cx="355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1 1 11 100 1 0 1 1 …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26"/>
          <p:cNvGrpSpPr>
            <a:grpSpLocks/>
          </p:cNvGrpSpPr>
          <p:nvPr/>
        </p:nvGrpSpPr>
        <p:grpSpPr bwMode="auto">
          <a:xfrm>
            <a:off x="2501900" y="6219825"/>
            <a:ext cx="1620838" cy="396875"/>
            <a:chOff x="1576" y="3918"/>
            <a:chExt cx="1021" cy="250"/>
          </a:xfrm>
        </p:grpSpPr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576" y="3918"/>
              <a:ext cx="7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微指令</a:t>
              </a:r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 flipV="1">
              <a:off x="2143" y="3974"/>
              <a:ext cx="454" cy="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1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905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313" y="884238"/>
            <a:ext cx="8596312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）控制转移指令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指令执行可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按顺序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或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跳转到转移目标指令处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无条件转移指令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JMP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：无条件转移到目标指令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条件转移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为条件码，根据标志（条件码）判断是否满足条件，若满足，则转移到目标指令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处执行，否则按顺序执行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条件设置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SETcc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：将条件码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保存到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（通常是一个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位寄存器 ）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调用和返回指令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（用于过程调用）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CALL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返回地址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入栈，转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：从栈中取出返回地址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，转到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</a:t>
            </a:r>
          </a:p>
          <a:p>
            <a:pPr marL="4572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0825" y="6267450"/>
            <a:ext cx="7561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以上内容不要死记硬背，遇到具体指令时能查阅到并理解即可。</a:t>
            </a:r>
          </a:p>
        </p:txBody>
      </p:sp>
    </p:spTree>
    <p:extLst>
      <p:ext uri="{BB962C8B-B14F-4D97-AF65-F5344CB8AC3E}">
        <p14:creationId xmlns:p14="http://schemas.microsoft.com/office/powerpoint/2010/main" val="1550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340100" y="4506348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($0x1000),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# 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1000H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rbx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),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= 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4" name="直接箭头连接符 3"/>
          <p:cNvCxnSpPr>
            <a:endCxn id="17413" idx="1"/>
          </p:cNvCxnSpPr>
          <p:nvPr/>
        </p:nvCxnSpPr>
        <p:spPr bwMode="auto">
          <a:xfrm flipV="1">
            <a:off x="3733800" y="2425700"/>
            <a:ext cx="515937" cy="10414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57200" y="1746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机器级指令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50825" y="849313"/>
            <a:ext cx="8229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机器指令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汇编指令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一一对应，都是机器级指令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机器指令是一个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0/1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序列，由若干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字段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组成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汇编指令是机器指令的符号表示（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可能有不同的格式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movb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%bx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等都是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助记符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指令的功能为：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M[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R[bx]+R[di]-6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R[cl]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1196975" y="1976438"/>
            <a:ext cx="6840538" cy="1560512"/>
            <a:chOff x="867" y="1253"/>
            <a:chExt cx="4026" cy="983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            寻址方式  寄存器编号            立即数</a:t>
              </a:r>
              <a:r>
                <a:rPr lang="en-US" altLang="zh-CN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位移量</a:t>
              </a:r>
              <a:r>
                <a:rPr lang="en-US" altLang="zh-CN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1150938" y="4225925"/>
            <a:ext cx="7470775" cy="862013"/>
            <a:chOff x="725" y="2755"/>
            <a:chExt cx="4706" cy="543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mov [bx+di-6], cl</a:t>
              </a:r>
              <a:endParaRPr lang="zh-CN" altLang="en-US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movb %cl, -6(%bx,%di)</a:t>
              </a:r>
              <a:endParaRPr lang="zh-CN" altLang="en-US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或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AT&amp;T 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642100" y="1300163"/>
            <a:ext cx="19796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en-US" altLang="zh-CN" sz="19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11111010</a:t>
            </a:r>
            <a:r>
              <a:rPr lang="zh-CN" altLang="en-US" sz="190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的真值为多少？</a:t>
            </a:r>
            <a:endParaRPr lang="en-US" altLang="zh-CN" sz="1900" smtClean="0">
              <a:solidFill>
                <a:srgbClr val="0050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0" y="5980113"/>
            <a:ext cx="6345238" cy="666750"/>
            <a:chOff x="0" y="3719"/>
            <a:chExt cx="3997" cy="420"/>
          </a:xfrm>
        </p:grpSpPr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寄存器传送语言 </a:t>
              </a:r>
              <a:r>
                <a:rPr lang="en-US" altLang="zh-CN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RLT</a:t>
              </a:r>
              <a:r>
                <a:rPr lang="zh-CN" altLang="en-US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 Transfer Language</a:t>
              </a:r>
              <a:r>
                <a:rPr lang="zh-CN" altLang="en-US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800" b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597650" y="5305425"/>
            <a:ext cx="2249488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：寄存器内容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：存储单元内容</a:t>
            </a:r>
          </a:p>
        </p:txBody>
      </p:sp>
    </p:spTree>
    <p:extLst>
      <p:ext uri="{BB962C8B-B14F-4D97-AF65-F5344CB8AC3E}">
        <p14:creationId xmlns:p14="http://schemas.microsoft.com/office/powerpoint/2010/main" val="9756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57200" y="2317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计算机中数据的存储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8313" y="96996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smtClean="0">
                <a:ea typeface="微软雅黑" panose="020B0503020204020204" pitchFamily="34" charset="-122"/>
              </a:rPr>
              <a:t>计算机中的数据存放在哪里？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92250"/>
            <a:ext cx="8529638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827213" y="2122488"/>
            <a:ext cx="674687" cy="674687"/>
          </a:xfrm>
          <a:prstGeom prst="rect">
            <a:avLst/>
          </a:prstGeom>
          <a:solidFill>
            <a:srgbClr val="FF0000">
              <a:alpha val="2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777038" y="3113088"/>
            <a:ext cx="944562" cy="763587"/>
          </a:xfrm>
          <a:prstGeom prst="rect">
            <a:avLst/>
          </a:prstGeom>
          <a:solidFill>
            <a:srgbClr val="FF0000">
              <a:alpha val="2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2546350" y="1492250"/>
            <a:ext cx="3870325" cy="701675"/>
            <a:chOff x="1604" y="856"/>
            <a:chExt cx="2438" cy="442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2398" y="856"/>
              <a:ext cx="16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寄存器文件</a:t>
              </a:r>
            </a:p>
            <a:p>
              <a:pPr eaLnBrk="1" hangingPunct="1"/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通用寄存器组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GPRs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1604" y="1054"/>
              <a:ext cx="822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7046913" y="2257425"/>
            <a:ext cx="1350962" cy="809625"/>
            <a:chOff x="4439" y="1338"/>
            <a:chExt cx="851" cy="510"/>
          </a:xfrm>
        </p:grpSpPr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439" y="1338"/>
              <a:ext cx="8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>
              <a:off x="4638" y="1565"/>
              <a:ext cx="156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31800" y="4237038"/>
            <a:ext cx="8505825" cy="2439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指令中需给出的信息：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操作性质（操作码）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源操作数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源操作数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   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（立即数、寄存器编号、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存储地址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目的操作数地址  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（寄存器编号、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存储地址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存储地址的描述与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操作数的数据结构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有关！</a:t>
            </a:r>
          </a:p>
        </p:txBody>
      </p:sp>
    </p:spTree>
    <p:extLst>
      <p:ext uri="{BB962C8B-B14F-4D97-AF65-F5344CB8AC3E}">
        <p14:creationId xmlns:p14="http://schemas.microsoft.com/office/powerpoint/2010/main" val="18329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511300" y="2752725"/>
            <a:ext cx="6751638" cy="3016250"/>
            <a:chOff x="1689" y="1054"/>
            <a:chExt cx="4253" cy="19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626" y="2064"/>
              <a:ext cx="27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2280" y="2762"/>
              <a:ext cx="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080" y="2054"/>
              <a:ext cx="38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2060" y="2041"/>
              <a:ext cx="1960" cy="26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3469" y="2041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2300" y="1519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Compiler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299" y="1553"/>
              <a:ext cx="712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032" y="1460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Operating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208" y="1635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System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2720" y="1395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724" y="1399"/>
              <a:ext cx="1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912" y="1403"/>
              <a:ext cx="0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171" y="111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V="1">
              <a:off x="2024" y="1054"/>
              <a:ext cx="0" cy="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2044" y="1063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752" y="1063"/>
              <a:ext cx="0" cy="3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456" y="2351"/>
              <a:ext cx="10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Digital Design</a:t>
              </a: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2164" y="2303"/>
              <a:ext cx="1672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2320" y="2605"/>
              <a:ext cx="10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Circuit Design</a:t>
              </a: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2260" y="2539"/>
              <a:ext cx="1416" cy="27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25" descr="50%"/>
            <p:cNvSpPr>
              <a:spLocks noChangeArrowheads="1"/>
            </p:cNvSpPr>
            <p:nvPr/>
          </p:nvSpPr>
          <p:spPr bwMode="auto">
            <a:xfrm>
              <a:off x="1892" y="1928"/>
              <a:ext cx="2472" cy="96"/>
            </a:xfrm>
            <a:prstGeom prst="rect">
              <a:avLst/>
            </a:prstGeom>
            <a:pattFill prst="pct50">
              <a:fgClr>
                <a:srgbClr val="BBE0E3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4392" y="1818"/>
              <a:ext cx="10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Instruction Set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Architecture</a:t>
              </a:r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2889" y="2063"/>
              <a:ext cx="32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MM</a:t>
              </a:r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2654" y="204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029"/>
            <p:cNvSpPr>
              <a:spLocks noChangeArrowheads="1"/>
            </p:cNvSpPr>
            <p:nvPr/>
          </p:nvSpPr>
          <p:spPr bwMode="auto">
            <a:xfrm>
              <a:off x="1689" y="1706"/>
              <a:ext cx="4253" cy="677"/>
            </a:xfrm>
            <a:prstGeom prst="ellipse">
              <a:avLst/>
            </a:prstGeom>
            <a:solidFill>
              <a:srgbClr val="009999">
                <a:alpha val="7843"/>
              </a:srgbClr>
            </a:solidFill>
            <a:ln w="2857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031"/>
            <p:cNvSpPr>
              <a:spLocks noChangeArrowheads="1"/>
            </p:cNvSpPr>
            <p:nvPr/>
          </p:nvSpPr>
          <p:spPr bwMode="auto">
            <a:xfrm>
              <a:off x="2271" y="1708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Assembler</a:t>
              </a:r>
            </a:p>
          </p:txBody>
        </p:sp>
        <p:sp>
          <p:nvSpPr>
            <p:cNvPr id="62" name="Rectangle 1032"/>
            <p:cNvSpPr>
              <a:spLocks noChangeArrowheads="1"/>
            </p:cNvSpPr>
            <p:nvPr/>
          </p:nvSpPr>
          <p:spPr bwMode="auto">
            <a:xfrm>
              <a:off x="2182" y="1731"/>
              <a:ext cx="883" cy="1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457200" y="2317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指令集体系结构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ISA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61925" y="862013"/>
            <a:ext cx="83708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Set Architecture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）位于软件和硬件之间</a:t>
            </a:r>
          </a:p>
          <a:p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硬件的功能通过</a:t>
            </a:r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提供出来</a:t>
            </a:r>
          </a:p>
          <a:p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软件通过</a:t>
            </a:r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规定的</a:t>
            </a:r>
            <a:r>
              <a:rPr lang="en-US" altLang="zh-CN" sz="2300" kern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300" kern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300" kern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使用硬件</a:t>
            </a: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161925" y="2301875"/>
            <a:ext cx="8802688" cy="440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kumimoji="0" lang="zh-CN" altLang="en-US" sz="2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规定了：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可执行的指令的集合，包括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指令格式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操作种类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以及每种操作对应的操作数的相应规定；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指令可以接受的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操作数的类型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操作数所能存放的寄存器组的结构，包括每个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寄存器的名称、编号、长度和用途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操作数所能存放的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存储空间的大小和编址方式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操作数在存储空间存放时按照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大端还是小端方式存放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指令获取操作数的方式，即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寻址方式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指令执行过程的控制方式，包括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程序计数器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条件码定义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3172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21425</TotalTime>
  <Words>4546</Words>
  <Application>Microsoft Office PowerPoint</Application>
  <PresentationFormat>全屏显示(4:3)</PresentationFormat>
  <Paragraphs>998</Paragraphs>
  <Slides>56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8" baseType="lpstr"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template2007</vt:lpstr>
      <vt:lpstr>Machine-Level Programming I: Basics  15-213/18-213/15-213: Introduction to Computer Systems  5th Lecture, September 12, 2017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2017 State of the Art: Skylake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PowerPoint 演示文稿</vt:lpstr>
      <vt:lpstr>Assembly Characteristics: Operations</vt:lpstr>
      <vt:lpstr>PowerPoint 演示文稿</vt:lpstr>
      <vt:lpstr>PowerPoint 演示文稿</vt:lpstr>
      <vt:lpstr>PowerPoint 演示文稿</vt:lpstr>
      <vt:lpstr>Example Data Representations</vt:lpstr>
      <vt:lpstr>PowerPoint 演示文稿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PowerPoint 演示文稿</vt:lpstr>
      <vt:lpstr>PowerPoint 演示文稿</vt:lpstr>
      <vt:lpstr>PowerPoint 演示文稿</vt:lpstr>
      <vt:lpstr>PowerPoint 演示文稿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Windows 用户</cp:lastModifiedBy>
  <cp:revision>747</cp:revision>
  <cp:lastPrinted>2011-09-12T20:37:42Z</cp:lastPrinted>
  <dcterms:created xsi:type="dcterms:W3CDTF">2012-09-11T15:51:41Z</dcterms:created>
  <dcterms:modified xsi:type="dcterms:W3CDTF">2019-10-30T10:58:37Z</dcterms:modified>
  <cp:category/>
</cp:coreProperties>
</file>