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 id="2147483652" r:id="rId4"/>
    <p:sldMasterId id="2147483710" r:id="rId5"/>
    <p:sldMasterId id="2147483724" r:id="rId6"/>
  </p:sldMasterIdLst>
  <p:notesMasterIdLst>
    <p:notesMasterId r:id="rId69"/>
  </p:notesMasterIdLst>
  <p:sldIdLst>
    <p:sldId id="317" r:id="rId7"/>
    <p:sldId id="344" r:id="rId8"/>
    <p:sldId id="390" r:id="rId9"/>
    <p:sldId id="391" r:id="rId10"/>
    <p:sldId id="386" r:id="rId11"/>
    <p:sldId id="284" r:id="rId12"/>
    <p:sldId id="285" r:id="rId13"/>
    <p:sldId id="373" r:id="rId14"/>
    <p:sldId id="375" r:id="rId15"/>
    <p:sldId id="376" r:id="rId16"/>
    <p:sldId id="374" r:id="rId17"/>
    <p:sldId id="398" r:id="rId18"/>
    <p:sldId id="399" r:id="rId19"/>
    <p:sldId id="400" r:id="rId20"/>
    <p:sldId id="401" r:id="rId21"/>
    <p:sldId id="402" r:id="rId22"/>
    <p:sldId id="403" r:id="rId23"/>
    <p:sldId id="286" r:id="rId24"/>
    <p:sldId id="287" r:id="rId25"/>
    <p:sldId id="288" r:id="rId26"/>
    <p:sldId id="364" r:id="rId27"/>
    <p:sldId id="289" r:id="rId28"/>
    <p:sldId id="377" r:id="rId29"/>
    <p:sldId id="350" r:id="rId30"/>
    <p:sldId id="293" r:id="rId31"/>
    <p:sldId id="295" r:id="rId32"/>
    <p:sldId id="366" r:id="rId33"/>
    <p:sldId id="301" r:id="rId34"/>
    <p:sldId id="332" r:id="rId35"/>
    <p:sldId id="302" r:id="rId36"/>
    <p:sldId id="304" r:id="rId37"/>
    <p:sldId id="388" r:id="rId38"/>
    <p:sldId id="394" r:id="rId39"/>
    <p:sldId id="351" r:id="rId40"/>
    <p:sldId id="306" r:id="rId41"/>
    <p:sldId id="307" r:id="rId42"/>
    <p:sldId id="309" r:id="rId43"/>
    <p:sldId id="312" r:id="rId44"/>
    <p:sldId id="368" r:id="rId45"/>
    <p:sldId id="367" r:id="rId46"/>
    <p:sldId id="369" r:id="rId47"/>
    <p:sldId id="336" r:id="rId48"/>
    <p:sldId id="338" r:id="rId49"/>
    <p:sldId id="370" r:id="rId50"/>
    <p:sldId id="339" r:id="rId51"/>
    <p:sldId id="365" r:id="rId52"/>
    <p:sldId id="352" r:id="rId53"/>
    <p:sldId id="353" r:id="rId54"/>
    <p:sldId id="354" r:id="rId55"/>
    <p:sldId id="355" r:id="rId56"/>
    <p:sldId id="356" r:id="rId57"/>
    <p:sldId id="357" r:id="rId58"/>
    <p:sldId id="358" r:id="rId59"/>
    <p:sldId id="359" r:id="rId60"/>
    <p:sldId id="360" r:id="rId61"/>
    <p:sldId id="361" r:id="rId62"/>
    <p:sldId id="371" r:id="rId63"/>
    <p:sldId id="324" r:id="rId64"/>
    <p:sldId id="380" r:id="rId65"/>
    <p:sldId id="381" r:id="rId66"/>
    <p:sldId id="382" r:id="rId67"/>
    <p:sldId id="397" r:id="rId68"/>
  </p:sldIdLst>
  <p:sldSz cx="9144000" cy="6858000" type="screen4x3"/>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663300"/>
    <a:srgbClr val="008000"/>
    <a:srgbClr val="CC0000"/>
    <a:srgbClr val="CCFFCC"/>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19" autoAdjust="0"/>
    <p:restoredTop sz="90792" autoAdjust="0"/>
  </p:normalViewPr>
  <p:slideViewPr>
    <p:cSldViewPr snapToGrid="0">
      <p:cViewPr varScale="1">
        <p:scale>
          <a:sx n="79" d="100"/>
          <a:sy n="79" d="100"/>
        </p:scale>
        <p:origin x="1862" y="77"/>
      </p:cViewPr>
      <p:guideLst>
        <p:guide orient="horz" pos="2160"/>
        <p:guide pos="2880"/>
      </p:guideLst>
    </p:cSldViewPr>
  </p:slideViewPr>
  <p:notesTextViewPr>
    <p:cViewPr>
      <p:scale>
        <a:sx n="100" d="100"/>
        <a:sy n="100" d="100"/>
      </p:scale>
      <p:origin x="0" y="0"/>
    </p:cViewPr>
  </p:notesTextViewPr>
  <p:sorterViewPr>
    <p:cViewPr>
      <p:scale>
        <a:sx n="119" d="100"/>
        <a:sy n="119"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5" Type="http://schemas.openxmlformats.org/officeDocument/2006/relationships/slideMaster" Target="slideMasters/slideMaster5.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microsoft.com/office/2015/10/relationships/revisionInfo" Target="revisionInfo.xml"/><Relationship Id="rId7" Type="http://schemas.openxmlformats.org/officeDocument/2006/relationships/slide" Target="slides/slide1.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E16927-21FB-45BE-9815-9A740330FA9B}" type="datetimeFigureOut">
              <a:rPr lang="en-US" smtClean="0"/>
              <a:pPr/>
              <a:t>10/31/2019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A65B0C-B35D-4608-94F8-324A6C7A47D2}" type="slidenum">
              <a:rPr lang="en-US" smtClean="0"/>
              <a:pPr/>
              <a:t>‹#›</a:t>
            </a:fld>
            <a:endParaRPr lang="en-US"/>
          </a:p>
        </p:txBody>
      </p:sp>
    </p:spTree>
    <p:extLst>
      <p:ext uri="{BB962C8B-B14F-4D97-AF65-F5344CB8AC3E}">
        <p14:creationId xmlns:p14="http://schemas.microsoft.com/office/powerpoint/2010/main" val="1795244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07083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53004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Implicit-</a:t>
            </a:r>
            <a:r>
              <a:rPr lang="zh-CN" altLang="en-US" dirty="0" smtClean="0"/>
              <a:t>隐含</a:t>
            </a:r>
            <a:endParaRPr lang="zh-CN" altLang="en-US" dirty="0"/>
          </a:p>
        </p:txBody>
      </p:sp>
      <p:sp>
        <p:nvSpPr>
          <p:cNvPr id="4" name="灯片编号占位符 3"/>
          <p:cNvSpPr>
            <a:spLocks noGrp="1"/>
          </p:cNvSpPr>
          <p:nvPr>
            <p:ph type="sldNum" sz="quarter" idx="10"/>
          </p:nvPr>
        </p:nvSpPr>
        <p:spPr/>
        <p:txBody>
          <a:bodyPr/>
          <a:lstStyle/>
          <a:p>
            <a:fld id="{76A65B0C-B35D-4608-94F8-324A6C7A47D2}" type="slidenum">
              <a:rPr lang="en-US" smtClean="0"/>
              <a:pPr/>
              <a:t>7</a:t>
            </a:fld>
            <a:endParaRPr lang="en-US"/>
          </a:p>
        </p:txBody>
      </p:sp>
    </p:spTree>
    <p:extLst>
      <p:ext uri="{BB962C8B-B14F-4D97-AF65-F5344CB8AC3E}">
        <p14:creationId xmlns:p14="http://schemas.microsoft.com/office/powerpoint/2010/main" val="1279100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Explicit-</a:t>
            </a:r>
            <a:r>
              <a:rPr lang="zh-CN" altLang="en-US" dirty="0" smtClean="0"/>
              <a:t>显示</a:t>
            </a:r>
            <a:endParaRPr lang="zh-CN" altLang="en-US" dirty="0"/>
          </a:p>
        </p:txBody>
      </p:sp>
      <p:sp>
        <p:nvSpPr>
          <p:cNvPr id="4" name="灯片编号占位符 3"/>
          <p:cNvSpPr>
            <a:spLocks noGrp="1"/>
          </p:cNvSpPr>
          <p:nvPr>
            <p:ph type="sldNum" sz="quarter" idx="10"/>
          </p:nvPr>
        </p:nvSpPr>
        <p:spPr/>
        <p:txBody>
          <a:bodyPr/>
          <a:lstStyle/>
          <a:p>
            <a:fld id="{76A65B0C-B35D-4608-94F8-324A6C7A47D2}" type="slidenum">
              <a:rPr lang="en-US" smtClean="0"/>
              <a:pPr/>
              <a:t>18</a:t>
            </a:fld>
            <a:endParaRPr lang="en-US"/>
          </a:p>
        </p:txBody>
      </p:sp>
    </p:spTree>
    <p:extLst>
      <p:ext uri="{BB962C8B-B14F-4D97-AF65-F5344CB8AC3E}">
        <p14:creationId xmlns:p14="http://schemas.microsoft.com/office/powerpoint/2010/main" val="351532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Movzbl:z</a:t>
            </a:r>
            <a:r>
              <a:rPr lang="zh-CN" altLang="en-US" dirty="0" smtClean="0"/>
              <a:t>零扩展</a:t>
            </a:r>
            <a:endParaRPr lang="zh-CN" altLang="en-US" dirty="0"/>
          </a:p>
        </p:txBody>
      </p:sp>
      <p:sp>
        <p:nvSpPr>
          <p:cNvPr id="4" name="灯片编号占位符 3"/>
          <p:cNvSpPr>
            <a:spLocks noGrp="1"/>
          </p:cNvSpPr>
          <p:nvPr>
            <p:ph type="sldNum" sz="quarter" idx="10"/>
          </p:nvPr>
        </p:nvSpPr>
        <p:spPr/>
        <p:txBody>
          <a:bodyPr/>
          <a:lstStyle/>
          <a:p>
            <a:fld id="{76A65B0C-B35D-4608-94F8-324A6C7A47D2}" type="slidenum">
              <a:rPr lang="en-US" smtClean="0"/>
              <a:pPr/>
              <a:t>22</a:t>
            </a:fld>
            <a:endParaRPr lang="en-US"/>
          </a:p>
        </p:txBody>
      </p:sp>
    </p:spTree>
    <p:extLst>
      <p:ext uri="{BB962C8B-B14F-4D97-AF65-F5344CB8AC3E}">
        <p14:creationId xmlns:p14="http://schemas.microsoft.com/office/powerpoint/2010/main" val="1706707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98538"/>
            <a:ext cx="2057400" cy="5127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98538"/>
            <a:ext cx="6019800" cy="51276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397000"/>
            <a:ext cx="4114800" cy="543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97000"/>
            <a:ext cx="4114800" cy="543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54000"/>
            <a:ext cx="2095500" cy="6578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54000"/>
            <a:ext cx="6134100" cy="6578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397000"/>
            <a:ext cx="4114800" cy="543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97000"/>
            <a:ext cx="4114800" cy="543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54000"/>
            <a:ext cx="2095500" cy="6578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54000"/>
            <a:ext cx="6134100" cy="6578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54000"/>
            <a:ext cx="2095500" cy="5872163"/>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81000" y="254000"/>
            <a:ext cx="6134100" cy="58721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extLst>
      <p:ext uri="{BB962C8B-B14F-4D97-AF65-F5344CB8AC3E}">
        <p14:creationId xmlns:p14="http://schemas.microsoft.com/office/powerpoint/2010/main" val="416865345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57392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221110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8" y="1362075"/>
            <a:ext cx="3871912"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460409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8797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p>
            <a:r>
              <a:rPr lang="en-US"/>
              <a:t>Click to edit Master title style</a:t>
            </a:r>
          </a:p>
        </p:txBody>
      </p:sp>
    </p:spTree>
    <p:extLst>
      <p:ext uri="{BB962C8B-B14F-4D97-AF65-F5344CB8AC3E}">
        <p14:creationId xmlns:p14="http://schemas.microsoft.com/office/powerpoint/2010/main" val="95159986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66170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6400712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2951200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281383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98279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a:t>Click to edit Master title style</a:t>
            </a:r>
          </a:p>
        </p:txBody>
      </p:sp>
      <p:sp>
        <p:nvSpPr>
          <p:cNvPr id="3" name="Content Placeholder 2"/>
          <p:cNvSpPr>
            <a:spLocks noGrp="1"/>
          </p:cNvSpPr>
          <p:nvPr>
            <p:ph sz="half" idx="1"/>
          </p:nvPr>
        </p:nvSpPr>
        <p:spPr>
          <a:xfrm>
            <a:off x="638175" y="1362075"/>
            <a:ext cx="3871913"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2488" y="1362075"/>
            <a:ext cx="3871912" cy="2409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2488" y="3924300"/>
            <a:ext cx="3871912" cy="2409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855193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a:t>Click to edit Master title style</a:t>
            </a:r>
          </a:p>
        </p:txBody>
      </p:sp>
      <p:sp>
        <p:nvSpPr>
          <p:cNvPr id="3" name="Text Placeholder 2"/>
          <p:cNvSpPr>
            <a:spLocks noGrp="1"/>
          </p:cNvSpPr>
          <p:nvPr>
            <p:ph type="body" sz="half" idx="1"/>
          </p:nvPr>
        </p:nvSpPr>
        <p:spPr>
          <a:xfrm>
            <a:off x="638175" y="1362075"/>
            <a:ext cx="3871913"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8" y="1362075"/>
            <a:ext cx="3871912"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0597640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extLst>
      <p:ext uri="{BB962C8B-B14F-4D97-AF65-F5344CB8AC3E}">
        <p14:creationId xmlns:p14="http://schemas.microsoft.com/office/powerpoint/2010/main" val="318699213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2075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1812574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8" y="1362075"/>
            <a:ext cx="3871912"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906449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042261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p>
            <a:r>
              <a:rPr lang="en-US"/>
              <a:t>Click to edit Master title style</a:t>
            </a:r>
          </a:p>
        </p:txBody>
      </p:sp>
    </p:spTree>
    <p:extLst>
      <p:ext uri="{BB962C8B-B14F-4D97-AF65-F5344CB8AC3E}">
        <p14:creationId xmlns:p14="http://schemas.microsoft.com/office/powerpoint/2010/main" val="85061436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82662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6813760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2715544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677308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959536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a:t>Click to edit Master title style</a:t>
            </a:r>
          </a:p>
        </p:txBody>
      </p:sp>
      <p:sp>
        <p:nvSpPr>
          <p:cNvPr id="3" name="Content Placeholder 2"/>
          <p:cNvSpPr>
            <a:spLocks noGrp="1"/>
          </p:cNvSpPr>
          <p:nvPr>
            <p:ph sz="half" idx="1"/>
          </p:nvPr>
        </p:nvSpPr>
        <p:spPr>
          <a:xfrm>
            <a:off x="638175" y="1362075"/>
            <a:ext cx="3871913"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2488" y="1362075"/>
            <a:ext cx="3871912" cy="2409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2488" y="3924300"/>
            <a:ext cx="3871912" cy="2409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617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a:t>Click to edit Master title style</a:t>
            </a:r>
          </a:p>
        </p:txBody>
      </p:sp>
      <p:sp>
        <p:nvSpPr>
          <p:cNvPr id="3" name="Text Placeholder 2"/>
          <p:cNvSpPr>
            <a:spLocks noGrp="1"/>
          </p:cNvSpPr>
          <p:nvPr>
            <p:ph type="body" sz="half" idx="1"/>
          </p:nvPr>
        </p:nvSpPr>
        <p:spPr>
          <a:xfrm>
            <a:off x="638175" y="1362075"/>
            <a:ext cx="3871913"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8" y="1362075"/>
            <a:ext cx="3871912"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6573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685800" y="998538"/>
            <a:ext cx="7772400" cy="2887662"/>
          </a:xfrm>
          <a:prstGeom prst="rect">
            <a:avLst/>
          </a:prstGeom>
          <a:noFill/>
          <a:ln w="9525">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Calibri Bold" charset="0"/>
              </a:rPr>
              <a:t>Click to edit Master title style</a:t>
            </a:r>
          </a:p>
        </p:txBody>
      </p:sp>
      <p:sp>
        <p:nvSpPr>
          <p:cNvPr id="4" name="Rectangle 3"/>
          <p:cNvSpPr/>
          <p:nvPr userDrawn="1"/>
        </p:nvSpPr>
        <p:spPr>
          <a:xfrm>
            <a:off x="8830843" y="6601841"/>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dirty="0"/>
          </a:p>
        </p:txBody>
      </p:sp>
      <p:sp>
        <p:nvSpPr>
          <p:cNvPr id="5" name="TextBox 4"/>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6" name="Rectangle 1"/>
          <p:cNvSpPr>
            <a:spLocks/>
          </p:cNvSpPr>
          <p:nvPr userDrawn="1"/>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7" name="Rectangle 2"/>
          <p:cNvSpPr>
            <a:spLocks/>
          </p:cNvSpPr>
          <p:nvPr userDrawn="1"/>
        </p:nvSpPr>
        <p:spPr bwMode="auto">
          <a:xfrm>
            <a:off x="7897813" y="-26988"/>
            <a:ext cx="1320800" cy="252413"/>
          </a:xfrm>
          <a:prstGeom prst="rect">
            <a:avLst/>
          </a:prstGeom>
          <a:noFill/>
          <a:ln w="25400" cap="flat">
            <a:noFill/>
            <a:miter lim="800000"/>
            <a:headEnd type="none" w="med" len="med"/>
            <a:tailEnd type="none" w="med" len="med"/>
          </a:ln>
        </p:spPr>
        <p:txBody>
          <a:bodyPr lIns="38100" tIns="38100" rIns="38100" bIns="38100"/>
          <a:lstStyle/>
          <a:p>
            <a:pPr algn="l"/>
            <a:r>
              <a:rPr lang="en-US" sz="1200" b="1" dirty="0">
                <a:solidFill>
                  <a:srgbClr val="FFFFFF"/>
                </a:solidFill>
                <a:latin typeface="Times New Roman" charset="0"/>
                <a:cs typeface="Times New Roman" charset="0"/>
                <a:sym typeface="Times New Roman" charset="0"/>
              </a:rPr>
              <a:t>Carnegie Mellon</a:t>
            </a: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ransition/>
  <p:txStyles>
    <p:titleStyle>
      <a:lvl1pPr algn="l" rtl="0" fontAlgn="base">
        <a:spcBef>
          <a:spcPct val="0"/>
        </a:spcBef>
        <a:spcAft>
          <a:spcPct val="0"/>
        </a:spcAft>
        <a:defRPr sz="3600">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9pPr>
    </p:titleStyle>
    <p:bodyStyle>
      <a:lvl1pPr algn="l" rtl="0" fontAlgn="base">
        <a:spcBef>
          <a:spcPts val="500"/>
        </a:spcBef>
        <a:spcAft>
          <a:spcPct val="0"/>
        </a:spcAft>
        <a:defRPr sz="2000">
          <a:solidFill>
            <a:schemeClr val="tx1"/>
          </a:solidFill>
          <a:latin typeface="+mn-lt"/>
          <a:ea typeface="+mn-ea"/>
          <a:cs typeface="+mn-cs"/>
          <a:sym typeface="Calibri" charset="0"/>
        </a:defRPr>
      </a:lvl1pPr>
      <a:lvl2pPr marL="457200" algn="ctr" rtl="0" fontAlgn="base">
        <a:spcBef>
          <a:spcPts val="500"/>
        </a:spcBef>
        <a:spcAft>
          <a:spcPct val="0"/>
        </a:spcAft>
        <a:defRPr sz="2000">
          <a:solidFill>
            <a:schemeClr val="tx1"/>
          </a:solidFill>
          <a:latin typeface="+mn-lt"/>
          <a:ea typeface="+mn-ea"/>
          <a:cs typeface="+mn-cs"/>
          <a:sym typeface="Calibri" charset="0"/>
        </a:defRPr>
      </a:lvl2pPr>
      <a:lvl3pPr marL="914400" algn="ctr" rtl="0" fontAlgn="base">
        <a:spcBef>
          <a:spcPts val="500"/>
        </a:spcBef>
        <a:spcAft>
          <a:spcPct val="0"/>
        </a:spcAft>
        <a:defRPr sz="2000">
          <a:solidFill>
            <a:schemeClr val="tx1"/>
          </a:solidFill>
          <a:latin typeface="+mn-lt"/>
          <a:ea typeface="+mn-ea"/>
          <a:cs typeface="+mn-cs"/>
          <a:sym typeface="Calibri" charset="0"/>
        </a:defRPr>
      </a:lvl3pPr>
      <a:lvl4pPr marL="1371600" algn="ctr" rtl="0" fontAlgn="base">
        <a:spcBef>
          <a:spcPts val="500"/>
        </a:spcBef>
        <a:spcAft>
          <a:spcPct val="0"/>
        </a:spcAft>
        <a:defRPr sz="2000">
          <a:solidFill>
            <a:schemeClr val="tx1"/>
          </a:solidFill>
          <a:latin typeface="+mn-lt"/>
          <a:ea typeface="+mn-ea"/>
          <a:cs typeface="+mn-cs"/>
          <a:sym typeface="Calibri" charset="0"/>
        </a:defRPr>
      </a:lvl4pPr>
      <a:lvl5pPr marL="1828800" algn="ctr" rtl="0" fontAlgn="base">
        <a:spcBef>
          <a:spcPts val="500"/>
        </a:spcBef>
        <a:spcAft>
          <a:spcPct val="0"/>
        </a:spcAft>
        <a:defRPr sz="2000">
          <a:solidFill>
            <a:schemeClr val="tx1"/>
          </a:solidFill>
          <a:latin typeface="+mn-lt"/>
          <a:ea typeface="+mn-ea"/>
          <a:cs typeface="+mn-cs"/>
          <a:sym typeface="Calibri" charset="0"/>
        </a:defRPr>
      </a:lvl5pPr>
      <a:lvl6pPr marL="2286000" algn="ctr" rtl="0" fontAlgn="base">
        <a:spcBef>
          <a:spcPts val="500"/>
        </a:spcBef>
        <a:spcAft>
          <a:spcPct val="0"/>
        </a:spcAft>
        <a:defRPr sz="2000">
          <a:solidFill>
            <a:schemeClr val="tx1"/>
          </a:solidFill>
          <a:latin typeface="+mn-lt"/>
          <a:ea typeface="+mn-ea"/>
          <a:cs typeface="+mn-cs"/>
          <a:sym typeface="Calibri" charset="0"/>
        </a:defRPr>
      </a:lvl6pPr>
      <a:lvl7pPr marL="2743200" algn="ctr" rtl="0" fontAlgn="base">
        <a:spcBef>
          <a:spcPts val="500"/>
        </a:spcBef>
        <a:spcAft>
          <a:spcPct val="0"/>
        </a:spcAft>
        <a:defRPr sz="2000">
          <a:solidFill>
            <a:schemeClr val="tx1"/>
          </a:solidFill>
          <a:latin typeface="+mn-lt"/>
          <a:ea typeface="+mn-ea"/>
          <a:cs typeface="+mn-cs"/>
          <a:sym typeface="Calibri" charset="0"/>
        </a:defRPr>
      </a:lvl7pPr>
      <a:lvl8pPr marL="3200400" algn="ctr" rtl="0" fontAlgn="base">
        <a:spcBef>
          <a:spcPts val="500"/>
        </a:spcBef>
        <a:spcAft>
          <a:spcPct val="0"/>
        </a:spcAft>
        <a:defRPr sz="2000">
          <a:solidFill>
            <a:schemeClr val="tx1"/>
          </a:solidFill>
          <a:latin typeface="+mn-lt"/>
          <a:ea typeface="+mn-ea"/>
          <a:cs typeface="+mn-cs"/>
          <a:sym typeface="Calibri" charset="0"/>
        </a:defRPr>
      </a:lvl8pPr>
      <a:lvl9pPr marL="3657600" algn="ctr" rtl="0" fontAlgn="base">
        <a:spcBef>
          <a:spcPts val="500"/>
        </a:spcBef>
        <a:spcAft>
          <a:spcPct val="0"/>
        </a:spcAft>
        <a:defRPr sz="2000">
          <a:solidFill>
            <a:schemeClr val="tx1"/>
          </a:solidFill>
          <a:latin typeface="+mn-lt"/>
          <a:ea typeface="+mn-ea"/>
          <a:cs typeface="+mn-cs"/>
          <a:sym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381000" y="254000"/>
            <a:ext cx="8382000" cy="1143000"/>
          </a:xfrm>
          <a:prstGeom prst="rect">
            <a:avLst/>
          </a:prstGeom>
          <a:noFill/>
          <a:ln w="9525">
            <a:noFill/>
            <a:miter lim="800000"/>
            <a:headEnd/>
            <a:tailEnd/>
          </a:ln>
          <a:effectLst/>
        </p:spPr>
        <p:txBody>
          <a:bodyPr vert="horz" wrap="square" lIns="38100" tIns="38100" rIns="38100" bIns="38100" numCol="1" anchor="ctr" anchorCtr="0" compatLnSpc="1">
            <a:prstTxWarp prst="textNoShape">
              <a:avLst/>
            </a:prstTxWarp>
          </a:bodyPr>
          <a:lstStyle/>
          <a:p>
            <a:pPr lvl="0"/>
            <a:r>
              <a:rPr lang="en-US" dirty="0">
                <a:sym typeface="Calibri Bold" charset="0"/>
              </a:rPr>
              <a:t>Click to edit Master title style</a:t>
            </a:r>
          </a:p>
        </p:txBody>
      </p:sp>
      <p:sp>
        <p:nvSpPr>
          <p:cNvPr id="2050" name="Rectangle 2"/>
          <p:cNvSpPr>
            <a:spLocks noGrp="1" noChangeArrowheads="1"/>
          </p:cNvSpPr>
          <p:nvPr>
            <p:ph type="body" idx="1"/>
          </p:nvPr>
        </p:nvSpPr>
        <p:spPr bwMode="auto">
          <a:xfrm>
            <a:off x="381000" y="1397000"/>
            <a:ext cx="8382000" cy="54356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p>
            <a:pPr lvl="0"/>
            <a:r>
              <a:rPr lang="en-US" dirty="0">
                <a:sym typeface="Calibri Bold" charset="0"/>
              </a:rPr>
              <a:t>Click to edit Master text styles</a:t>
            </a:r>
          </a:p>
          <a:p>
            <a:pPr lvl="1"/>
            <a:r>
              <a:rPr lang="en-US" dirty="0">
                <a:sym typeface="Calibri" charset="0"/>
              </a:rPr>
              <a:t>Second level</a:t>
            </a:r>
          </a:p>
          <a:p>
            <a:pPr lvl="2"/>
            <a:r>
              <a:rPr lang="en-US" dirty="0">
                <a:sym typeface="Calibri" charset="0"/>
              </a:rPr>
              <a:t>Third level</a:t>
            </a:r>
          </a:p>
          <a:p>
            <a:pPr lvl="3"/>
            <a:r>
              <a:rPr lang="en-US" dirty="0">
                <a:sym typeface="Calibri" charset="0"/>
              </a:rPr>
              <a:t>Fourth level</a:t>
            </a:r>
          </a:p>
          <a:p>
            <a:pPr lvl="4"/>
            <a:r>
              <a:rPr lang="en-US" dirty="0">
                <a:sym typeface="Calibri" charset="0"/>
              </a:rPr>
              <a:t>Fifth level</a:t>
            </a:r>
          </a:p>
        </p:txBody>
      </p:sp>
      <p:sp>
        <p:nvSpPr>
          <p:cNvPr id="4" name="Rectangle 3"/>
          <p:cNvSpPr/>
          <p:nvPr userDrawn="1"/>
        </p:nvSpPr>
        <p:spPr>
          <a:xfrm>
            <a:off x="8830843" y="6601841"/>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dirty="0"/>
          </a:p>
        </p:txBody>
      </p:sp>
      <p:sp>
        <p:nvSpPr>
          <p:cNvPr id="5" name="TextBox 4"/>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6" name="Rectangle 1"/>
          <p:cNvSpPr>
            <a:spLocks/>
          </p:cNvSpPr>
          <p:nvPr userDrawn="1"/>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7" name="Rectangle 2"/>
          <p:cNvSpPr>
            <a:spLocks/>
          </p:cNvSpPr>
          <p:nvPr userDrawn="1"/>
        </p:nvSpPr>
        <p:spPr bwMode="auto">
          <a:xfrm>
            <a:off x="7897813" y="-26988"/>
            <a:ext cx="1320800" cy="252413"/>
          </a:xfrm>
          <a:prstGeom prst="rect">
            <a:avLst/>
          </a:prstGeom>
          <a:noFill/>
          <a:ln w="25400" cap="flat">
            <a:noFill/>
            <a:miter lim="800000"/>
            <a:headEnd type="none" w="med" len="med"/>
            <a:tailEnd type="none" w="med" len="med"/>
          </a:ln>
        </p:spPr>
        <p:txBody>
          <a:bodyPr lIns="38100" tIns="38100" rIns="38100" bIns="38100"/>
          <a:lstStyle/>
          <a:p>
            <a:pPr algn="l"/>
            <a:r>
              <a:rPr lang="en-US" sz="1200" b="1" dirty="0">
                <a:solidFill>
                  <a:srgbClr val="FFFFFF"/>
                </a:solidFill>
                <a:latin typeface="Times New Roman" charset="0"/>
                <a:cs typeface="Times New Roman" charset="0"/>
                <a:sym typeface="Times New Roman" charset="0"/>
              </a:rPr>
              <a:t>Carnegie Mellon</a:t>
            </a: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ransition/>
  <p:txStyles>
    <p:titleStyle>
      <a:lvl1pPr algn="l" rtl="0" fontAlgn="base">
        <a:spcBef>
          <a:spcPct val="0"/>
        </a:spcBef>
        <a:spcAft>
          <a:spcPct val="0"/>
        </a:spcAft>
        <a:defRPr sz="3600" b="1">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9pPr>
    </p:titleStyle>
    <p:bodyStyle>
      <a:lvl1pPr marL="254000" indent="-254000" algn="l" rtl="0" fontAlgn="base">
        <a:spcBef>
          <a:spcPts val="600"/>
        </a:spcBef>
        <a:spcAft>
          <a:spcPct val="0"/>
        </a:spcAft>
        <a:buClr>
          <a:srgbClr val="990000"/>
        </a:buClr>
        <a:buSzPct val="60000"/>
        <a:buFont typeface="Wingdings 2" charset="2"/>
        <a:buChar char="¢"/>
        <a:defRPr sz="2400" b="1">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0"/>
          <a:cs typeface="ヒラギノ角ゴ ProN W3" charset="0"/>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0"/>
          <a:cs typeface="ヒラギノ角ゴ ProN W3" charset="0"/>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381000" y="254000"/>
            <a:ext cx="8382000" cy="1143000"/>
          </a:xfrm>
          <a:prstGeom prst="rect">
            <a:avLst/>
          </a:prstGeom>
          <a:noFill/>
          <a:ln w="9525">
            <a:noFill/>
            <a:miter lim="800000"/>
            <a:headEnd/>
            <a:tailEnd/>
          </a:ln>
          <a:effectLst/>
        </p:spPr>
        <p:txBody>
          <a:bodyPr vert="horz" wrap="square" lIns="38100" tIns="38100" rIns="38100" bIns="38100" numCol="1" anchor="ctr" anchorCtr="0" compatLnSpc="1">
            <a:prstTxWarp prst="textNoShape">
              <a:avLst/>
            </a:prstTxWarp>
          </a:bodyPr>
          <a:lstStyle/>
          <a:p>
            <a:pPr lvl="0"/>
            <a:r>
              <a:rPr lang="en-US" dirty="0">
                <a:sym typeface="Calibri Bold" charset="0"/>
              </a:rPr>
              <a:t>Click to edit Master title style</a:t>
            </a:r>
          </a:p>
        </p:txBody>
      </p:sp>
      <p:sp>
        <p:nvSpPr>
          <p:cNvPr id="3074" name="Rectangle 2"/>
          <p:cNvSpPr>
            <a:spLocks noGrp="1" noChangeArrowheads="1"/>
          </p:cNvSpPr>
          <p:nvPr>
            <p:ph type="body" idx="1"/>
          </p:nvPr>
        </p:nvSpPr>
        <p:spPr bwMode="auto">
          <a:xfrm>
            <a:off x="381000" y="1397000"/>
            <a:ext cx="8382000" cy="54356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p>
            <a:pPr lvl="0"/>
            <a:r>
              <a:rPr lang="en-US" dirty="0">
                <a:sym typeface="Calibri Bold" charset="0"/>
              </a:rPr>
              <a:t>Click to edit Master text styles</a:t>
            </a:r>
          </a:p>
          <a:p>
            <a:pPr lvl="1"/>
            <a:r>
              <a:rPr lang="en-US" dirty="0">
                <a:sym typeface="Calibri" charset="0"/>
              </a:rPr>
              <a:t>Second level</a:t>
            </a:r>
          </a:p>
          <a:p>
            <a:pPr lvl="2"/>
            <a:r>
              <a:rPr lang="en-US" dirty="0">
                <a:sym typeface="Calibri" charset="0"/>
              </a:rPr>
              <a:t>Third level</a:t>
            </a:r>
          </a:p>
          <a:p>
            <a:pPr lvl="3"/>
            <a:r>
              <a:rPr lang="en-US" dirty="0">
                <a:sym typeface="Calibri" charset="0"/>
              </a:rPr>
              <a:t>Fourth level</a:t>
            </a:r>
          </a:p>
          <a:p>
            <a:pPr lvl="4"/>
            <a:r>
              <a:rPr lang="en-US" dirty="0">
                <a:sym typeface="Calibri" charset="0"/>
              </a:rPr>
              <a:t>Fifth level</a:t>
            </a:r>
          </a:p>
        </p:txBody>
      </p:sp>
      <p:sp>
        <p:nvSpPr>
          <p:cNvPr id="4" name="Rectangle 3"/>
          <p:cNvSpPr/>
          <p:nvPr userDrawn="1"/>
        </p:nvSpPr>
        <p:spPr>
          <a:xfrm>
            <a:off x="8830843" y="6601841"/>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dirty="0"/>
          </a:p>
        </p:txBody>
      </p:sp>
      <p:sp>
        <p:nvSpPr>
          <p:cNvPr id="5" name="TextBox 4"/>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6" name="Rectangle 1"/>
          <p:cNvSpPr>
            <a:spLocks/>
          </p:cNvSpPr>
          <p:nvPr userDrawn="1"/>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8" name="Rectangle 2"/>
          <p:cNvSpPr>
            <a:spLocks/>
          </p:cNvSpPr>
          <p:nvPr userDrawn="1"/>
        </p:nvSpPr>
        <p:spPr bwMode="auto">
          <a:xfrm>
            <a:off x="7897813" y="-26988"/>
            <a:ext cx="1320800" cy="252413"/>
          </a:xfrm>
          <a:prstGeom prst="rect">
            <a:avLst/>
          </a:prstGeom>
          <a:noFill/>
          <a:ln w="25400" cap="flat">
            <a:noFill/>
            <a:miter lim="800000"/>
            <a:headEnd type="none" w="med" len="med"/>
            <a:tailEnd type="none" w="med" len="med"/>
          </a:ln>
        </p:spPr>
        <p:txBody>
          <a:bodyPr lIns="38100" tIns="38100" rIns="38100" bIns="38100"/>
          <a:lstStyle/>
          <a:p>
            <a:pPr algn="l"/>
            <a:r>
              <a:rPr lang="en-US" sz="1200" b="1" dirty="0">
                <a:solidFill>
                  <a:srgbClr val="FFFFFF"/>
                </a:solidFill>
                <a:latin typeface="Times New Roman" charset="0"/>
                <a:cs typeface="Times New Roman" charset="0"/>
                <a:sym typeface="Times New Roman" charset="0"/>
              </a:rPr>
              <a:t>Carnegie Mellon</a:t>
            </a: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ransition/>
  <p:txStyles>
    <p:titleStyle>
      <a:lvl1pPr algn="l" rtl="0" fontAlgn="base">
        <a:spcBef>
          <a:spcPct val="0"/>
        </a:spcBef>
        <a:spcAft>
          <a:spcPct val="0"/>
        </a:spcAft>
        <a:defRPr sz="3600" b="1">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9pPr>
    </p:titleStyle>
    <p:bodyStyle>
      <a:lvl1pPr marL="254000" indent="-254000" algn="l" rtl="0" fontAlgn="base">
        <a:spcBef>
          <a:spcPts val="600"/>
        </a:spcBef>
        <a:spcAft>
          <a:spcPct val="0"/>
        </a:spcAft>
        <a:buClr>
          <a:srgbClr val="990000"/>
        </a:buClr>
        <a:buSzPct val="60000"/>
        <a:buFont typeface="Wingdings 2" charset="2"/>
        <a:buChar char="¢"/>
        <a:defRPr sz="2400" b="1">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0"/>
          <a:cs typeface="ヒラギノ角ゴ ProN W3" charset="0"/>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0"/>
          <a:cs typeface="ヒラギノ角ゴ ProN W3" charset="0"/>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bwMode="auto">
          <a:xfrm>
            <a:off x="381000" y="254000"/>
            <a:ext cx="8382000" cy="1143000"/>
          </a:xfrm>
          <a:prstGeom prst="rect">
            <a:avLst/>
          </a:prstGeom>
          <a:noFill/>
          <a:ln w="9525">
            <a:noFill/>
            <a:miter lim="800000"/>
            <a:headEnd/>
            <a:tailEnd/>
          </a:ln>
          <a:effectLst/>
        </p:spPr>
        <p:txBody>
          <a:bodyPr vert="horz" wrap="square" lIns="38100" tIns="38100" rIns="38100" bIns="38100" numCol="1" anchor="ctr" anchorCtr="0" compatLnSpc="1">
            <a:prstTxWarp prst="textNoShape">
              <a:avLst/>
            </a:prstTxWarp>
          </a:bodyPr>
          <a:lstStyle/>
          <a:p>
            <a:pPr lvl="0"/>
            <a:r>
              <a:rPr lang="en-US" dirty="0">
                <a:sym typeface="Calibri Bold" charset="0"/>
              </a:rPr>
              <a:t>Click to edit Master title style</a:t>
            </a:r>
          </a:p>
        </p:txBody>
      </p:sp>
      <p:sp>
        <p:nvSpPr>
          <p:cNvPr id="3" name="Rectangle 2"/>
          <p:cNvSpPr/>
          <p:nvPr userDrawn="1"/>
        </p:nvSpPr>
        <p:spPr>
          <a:xfrm>
            <a:off x="8830843" y="6601841"/>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dirty="0"/>
          </a:p>
        </p:txBody>
      </p:sp>
      <p:sp>
        <p:nvSpPr>
          <p:cNvPr id="4" name="TextBox 3"/>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5" name="Rectangle 1"/>
          <p:cNvSpPr>
            <a:spLocks/>
          </p:cNvSpPr>
          <p:nvPr userDrawn="1"/>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7" name="Rectangle 2"/>
          <p:cNvSpPr>
            <a:spLocks/>
          </p:cNvSpPr>
          <p:nvPr userDrawn="1"/>
        </p:nvSpPr>
        <p:spPr bwMode="auto">
          <a:xfrm>
            <a:off x="7897813" y="-26988"/>
            <a:ext cx="1320800" cy="252413"/>
          </a:xfrm>
          <a:prstGeom prst="rect">
            <a:avLst/>
          </a:prstGeom>
          <a:noFill/>
          <a:ln w="25400" cap="flat">
            <a:noFill/>
            <a:miter lim="800000"/>
            <a:headEnd type="none" w="med" len="med"/>
            <a:tailEnd type="none" w="med" len="med"/>
          </a:ln>
        </p:spPr>
        <p:txBody>
          <a:bodyPr lIns="38100" tIns="38100" rIns="38100" bIns="38100"/>
          <a:lstStyle/>
          <a:p>
            <a:pPr algn="l"/>
            <a:r>
              <a:rPr lang="en-US" sz="1200" b="1" dirty="0">
                <a:solidFill>
                  <a:srgbClr val="FFFFFF"/>
                </a:solidFill>
                <a:latin typeface="Times New Roman" charset="0"/>
                <a:cs typeface="Times New Roman" charset="0"/>
                <a:sym typeface="Times New Roman" charset="0"/>
              </a:rPr>
              <a:t>Carnegie Mellon</a:t>
            </a:r>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ransition/>
  <p:txStyles>
    <p:titleStyle>
      <a:lvl1pPr algn="l" rtl="0" fontAlgn="base">
        <a:spcBef>
          <a:spcPct val="0"/>
        </a:spcBef>
        <a:spcAft>
          <a:spcPct val="0"/>
        </a:spcAft>
        <a:defRPr sz="3600" b="1">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9pPr>
    </p:titleStyle>
    <p:bodyStyle>
      <a:lvl1pPr marL="342900" indent="-342900" algn="l" rtl="0" fontAlgn="base">
        <a:spcBef>
          <a:spcPts val="600"/>
        </a:spcBef>
        <a:spcAft>
          <a:spcPct val="0"/>
        </a:spcAft>
        <a:buClr>
          <a:srgbClr val="990000"/>
        </a:buClr>
        <a:buSzPct val="60000"/>
        <a:buFont typeface="Wingdings 2" charset="2"/>
        <a:buChar char="¢"/>
        <a:defRPr sz="2400">
          <a:solidFill>
            <a:schemeClr val="tx1"/>
          </a:solidFill>
          <a:latin typeface="+mn-lt"/>
          <a:ea typeface="+mn-ea"/>
          <a:cs typeface="+mn-cs"/>
          <a:sym typeface="Calibri Bold" charset="0"/>
        </a:defRPr>
      </a:lvl1pPr>
      <a:lvl2pPr marL="742950" indent="-2857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0"/>
          <a:cs typeface="ヒラギノ角ゴ ProN W3" charset="0"/>
          <a:sym typeface="Calibri" charset="0"/>
        </a:defRPr>
      </a:lvl2pPr>
      <a:lvl3pPr marL="1143000" indent="-2286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0"/>
          <a:cs typeface="ヒラギノ角ゴ ProN W3" charset="0"/>
          <a:sym typeface="Calibri" charset="0"/>
        </a:defRPr>
      </a:lvl3pPr>
      <a:lvl4pPr marL="16002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4pPr>
      <a:lvl5pPr marL="20574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5pPr>
      <a:lvl6pPr marL="25146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6pPr>
      <a:lvl7pPr marL="29718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7pPr>
      <a:lvl8pPr marL="3429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8pPr>
      <a:lvl9pPr marL="38862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eaLnBrk="0" hangingPunct="0">
              <a:defRPr/>
            </a:pPr>
            <a:endParaRPr lang="en-US" sz="2400">
              <a:latin typeface="Times New Roman" pitchFamily="18" charset="0"/>
              <a:ea typeface="+mn-ea"/>
              <a:cs typeface="+mn-cs"/>
            </a:endParaRPr>
          </a:p>
        </p:txBody>
      </p:sp>
      <p:sp>
        <p:nvSpPr>
          <p:cNvPr id="10" name="TextBox 9"/>
          <p:cNvSpPr txBox="1"/>
          <p:nvPr userDrawn="1"/>
        </p:nvSpPr>
        <p:spPr>
          <a:xfrm>
            <a:off x="9035143" y="6724952"/>
            <a:ext cx="184666" cy="369332"/>
          </a:xfrm>
          <a:prstGeom prst="rect">
            <a:avLst/>
          </a:prstGeom>
          <a:noFill/>
        </p:spPr>
        <p:txBody>
          <a:bodyPr wrap="none" rtlCol="0">
            <a:spAutoFit/>
          </a:bodyPr>
          <a:lstStyle/>
          <a:p>
            <a:pPr algn="l" eaLnBrk="0" hangingPunct="0"/>
            <a:endParaRPr lang="en-US" sz="1800" b="1" dirty="0">
              <a:latin typeface="Calibri" pitchFamily="34" charset="0"/>
              <a:ea typeface="+mn-ea"/>
              <a:cs typeface="+mn-cs"/>
            </a:endParaRPr>
          </a:p>
        </p:txBody>
      </p:sp>
      <p:sp>
        <p:nvSpPr>
          <p:cNvPr id="11" name="Rectangle 10"/>
          <p:cNvSpPr/>
          <p:nvPr userDrawn="1"/>
        </p:nvSpPr>
        <p:spPr>
          <a:xfrm>
            <a:off x="8830843" y="6601841"/>
            <a:ext cx="313157" cy="246221"/>
          </a:xfrm>
          <a:prstGeom prst="rect">
            <a:avLst/>
          </a:prstGeom>
        </p:spPr>
        <p:txBody>
          <a:bodyPr wrap="none">
            <a:spAutoFit/>
          </a:bodyPr>
          <a:lstStyle/>
          <a:p>
            <a:pPr algn="l" eaLnBrk="0" hangingPunct="0"/>
            <a:fld id="{F5551B27-49BC-4291-80C6-707CDCF1D651}" type="slidenum">
              <a:rPr lang="en-US" sz="1000" b="1" smtClean="0">
                <a:latin typeface="Arial Narrow" pitchFamily="-96" charset="0"/>
                <a:ea typeface="ＭＳ Ｐゴシック" pitchFamily="-96" charset="-128"/>
                <a:cs typeface="ＭＳ Ｐゴシック" pitchFamily="-96" charset="-128"/>
              </a:rPr>
              <a:pPr algn="l" eaLnBrk="0" hangingPunct="0"/>
              <a:t>‹#›</a:t>
            </a:fld>
            <a:endParaRPr lang="en-US" sz="2400" b="1" dirty="0">
              <a:latin typeface="Arial Narrow" pitchFamily="34" charset="0"/>
              <a:ea typeface="+mn-ea"/>
              <a:cs typeface="+mn-cs"/>
            </a:endParaRPr>
          </a:p>
        </p:txBody>
      </p:sp>
      <p:sp>
        <p:nvSpPr>
          <p:cNvPr id="8" name="TextBox 7"/>
          <p:cNvSpPr txBox="1"/>
          <p:nvPr userDrawn="1"/>
        </p:nvSpPr>
        <p:spPr>
          <a:xfrm>
            <a:off x="-16031" y="6629400"/>
            <a:ext cx="4649342" cy="246221"/>
          </a:xfrm>
          <a:prstGeom prst="rect">
            <a:avLst/>
          </a:prstGeom>
          <a:noFill/>
        </p:spPr>
        <p:txBody>
          <a:bodyPr wrap="none" rtlCol="0">
            <a:spAutoFit/>
          </a:bodyPr>
          <a:lstStyle/>
          <a:p>
            <a:pPr algn="l" eaLnBrk="0" hangingPunct="0"/>
            <a:r>
              <a:rPr lang="en-US" sz="1000" dirty="0">
                <a:latin typeface="Calibri" pitchFamily="34" charset="0"/>
                <a:ea typeface="+mn-ea"/>
                <a:cs typeface="+mn-cs"/>
              </a:rPr>
              <a:t>Bryant and </a:t>
            </a:r>
            <a:r>
              <a:rPr lang="en-US" sz="1000" dirty="0" err="1">
                <a:latin typeface="Calibri" pitchFamily="34" charset="0"/>
                <a:ea typeface="+mn-ea"/>
                <a:cs typeface="+mn-cs"/>
              </a:rPr>
              <a:t>O’Hallaron</a:t>
            </a:r>
            <a:r>
              <a:rPr lang="en-US" sz="1000" dirty="0">
                <a:latin typeface="Calibri" pitchFamily="34" charset="0"/>
                <a:ea typeface="+mn-ea"/>
                <a:cs typeface="+mn-cs"/>
              </a:rPr>
              <a:t>, Computer Systems: A Programmer’s Perspective, Third Edition</a:t>
            </a:r>
          </a:p>
        </p:txBody>
      </p:sp>
      <p:sp>
        <p:nvSpPr>
          <p:cNvPr id="9" name="Rectangle 2"/>
          <p:cNvSpPr>
            <a:spLocks/>
          </p:cNvSpPr>
          <p:nvPr userDrawn="1"/>
        </p:nvSpPr>
        <p:spPr bwMode="auto">
          <a:xfrm>
            <a:off x="7897813" y="-26988"/>
            <a:ext cx="1320800" cy="252413"/>
          </a:xfrm>
          <a:prstGeom prst="rect">
            <a:avLst/>
          </a:prstGeom>
          <a:noFill/>
          <a:ln w="25400" cap="flat">
            <a:noFill/>
            <a:miter lim="800000"/>
            <a:headEnd type="none" w="med" len="med"/>
            <a:tailEnd type="none" w="med" len="med"/>
          </a:ln>
        </p:spPr>
        <p:txBody>
          <a:bodyPr lIns="38100" tIns="38100" rIns="38100" bIns="38100"/>
          <a:lstStyle/>
          <a:p>
            <a:pPr algn="l"/>
            <a:r>
              <a:rPr lang="en-US" sz="1200" b="1" dirty="0">
                <a:solidFill>
                  <a:srgbClr val="FFFFFF"/>
                </a:solidFill>
                <a:latin typeface="Times New Roman" charset="0"/>
                <a:cs typeface="Times New Roman" charset="0"/>
                <a:sym typeface="Times New Roman" charset="0"/>
              </a:rPr>
              <a:t>Carnegie Mellon</a:t>
            </a:r>
          </a:p>
        </p:txBody>
      </p:sp>
    </p:spTree>
    <p:extLst>
      <p:ext uri="{BB962C8B-B14F-4D97-AF65-F5344CB8AC3E}">
        <p14:creationId xmlns:p14="http://schemas.microsoft.com/office/powerpoint/2010/main" val="13428779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Lst>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7897813" y="-26988"/>
            <a:ext cx="1309687" cy="277813"/>
          </a:xfrm>
          <a:prstGeom prst="rect">
            <a:avLst/>
          </a:prstGeom>
          <a:noFill/>
          <a:ln w="25400">
            <a:noFill/>
            <a:miter lim="800000"/>
            <a:headEnd/>
            <a:tailEnd/>
          </a:ln>
          <a:effectLst/>
        </p:spPr>
        <p:txBody>
          <a:bodyPr>
            <a:spAutoFit/>
          </a:bodyPr>
          <a:lstStyle/>
          <a:p>
            <a:pPr>
              <a:defRPr/>
            </a:pPr>
            <a:r>
              <a:rPr lang="en-US" sz="1200" dirty="0">
                <a:solidFill>
                  <a:schemeClr val="bg1"/>
                </a:solidFill>
                <a:latin typeface="Times New Roman" pitchFamily="18" charset="0"/>
              </a:rPr>
              <a:t>Carnegie Mellon</a:t>
            </a:r>
          </a:p>
        </p:txBody>
      </p:sp>
      <p:sp>
        <p:nvSpPr>
          <p:cNvPr id="10" name="TextBox 9"/>
          <p:cNvSpPr txBox="1"/>
          <p:nvPr userDrawn="1"/>
        </p:nvSpPr>
        <p:spPr>
          <a:xfrm>
            <a:off x="9035143" y="6724952"/>
            <a:ext cx="184666" cy="369332"/>
          </a:xfrm>
          <a:prstGeom prst="rect">
            <a:avLst/>
          </a:prstGeom>
          <a:noFill/>
        </p:spPr>
        <p:txBody>
          <a:bodyPr wrap="none" rtlCol="0">
            <a:spAutoFit/>
          </a:bodyPr>
          <a:lstStyle/>
          <a:p>
            <a:endParaRPr lang="en-US" sz="1800" dirty="0">
              <a:latin typeface="Calibri" pitchFamily="34" charset="0"/>
            </a:endParaRPr>
          </a:p>
        </p:txBody>
      </p:sp>
      <p:sp>
        <p:nvSpPr>
          <p:cNvPr id="11" name="Rectangle 10"/>
          <p:cNvSpPr/>
          <p:nvPr userDrawn="1"/>
        </p:nvSpPr>
        <p:spPr>
          <a:xfrm>
            <a:off x="8830843" y="6601841"/>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dirty="0"/>
          </a:p>
        </p:txBody>
      </p:sp>
      <p:sp>
        <p:nvSpPr>
          <p:cNvPr id="8" name="TextBox 7"/>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extLst>
      <p:ext uri="{BB962C8B-B14F-4D97-AF65-F5344CB8AC3E}">
        <p14:creationId xmlns:p14="http://schemas.microsoft.com/office/powerpoint/2010/main" val="231955175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Lst>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8194" name="Rectangle 2"/>
          <p:cNvSpPr>
            <a:spLocks/>
          </p:cNvSpPr>
          <p:nvPr/>
        </p:nvSpPr>
        <p:spPr bwMode="auto">
          <a:xfrm>
            <a:off x="7897813" y="-26988"/>
            <a:ext cx="1320800" cy="252413"/>
          </a:xfrm>
          <a:prstGeom prst="rect">
            <a:avLst/>
          </a:prstGeom>
          <a:noFill/>
          <a:ln w="25400" cap="flat">
            <a:noFill/>
            <a:miter lim="800000"/>
            <a:headEnd type="none" w="med" len="med"/>
            <a:tailEnd type="none" w="med" len="med"/>
          </a:ln>
        </p:spPr>
        <p:txBody>
          <a:bodyPr lIns="38100" tIns="38100" rIns="38100" bIns="38100"/>
          <a:lstStyle/>
          <a:p>
            <a:pPr algn="l"/>
            <a:r>
              <a:rPr lang="en-US" sz="1200" dirty="0">
                <a:solidFill>
                  <a:srgbClr val="FFFFFF"/>
                </a:solidFill>
                <a:latin typeface="Times New Roman" charset="0"/>
                <a:cs typeface="Times New Roman" charset="0"/>
                <a:sym typeface="Times New Roman" charset="0"/>
              </a:rPr>
              <a:t>Carnegie Mellon</a:t>
            </a:r>
          </a:p>
        </p:txBody>
      </p:sp>
      <p:sp>
        <p:nvSpPr>
          <p:cNvPr id="7" name="Title 6"/>
          <p:cNvSpPr>
            <a:spLocks noGrp="1"/>
          </p:cNvSpPr>
          <p:nvPr>
            <p:ph type="ctrTitle"/>
          </p:nvPr>
        </p:nvSpPr>
        <p:spPr>
          <a:xfrm>
            <a:off x="685800" y="1447800"/>
            <a:ext cx="7772400" cy="2590800"/>
          </a:xfrm>
        </p:spPr>
        <p:txBody>
          <a:bodyPr/>
          <a:lstStyle/>
          <a:p>
            <a:pPr lvl="0">
              <a:defRPr/>
            </a:pPr>
            <a:r>
              <a:rPr lang="en-US" b="1" dirty="0">
                <a:solidFill>
                  <a:srgbClr val="000000"/>
                </a:solidFill>
              </a:rPr>
              <a:t>Machine-Level Programming II: Control</a:t>
            </a:r>
            <a:r>
              <a:rPr lang="en-US" dirty="0">
                <a:solidFill>
                  <a:srgbClr val="000000"/>
                </a:solidFill>
                <a:latin typeface="Calibri" charset="0"/>
                <a:ea typeface="ヒラギノ角ゴ ProN W3" charset="-128"/>
                <a:cs typeface="ヒラギノ角ゴ ProN W3" charset="-128"/>
                <a:sym typeface="Calibri" charset="0"/>
              </a:rPr>
              <a:t/>
            </a:r>
            <a:br>
              <a:rPr lang="en-US" dirty="0">
                <a:solidFill>
                  <a:srgbClr val="000000"/>
                </a:solidFill>
                <a:latin typeface="Calibri" charset="0"/>
                <a:ea typeface="ヒラギノ角ゴ ProN W3" charset="-128"/>
                <a:cs typeface="ヒラギノ角ゴ ProN W3" charset="-128"/>
                <a:sym typeface="Calibri" charset="0"/>
              </a:rPr>
            </a:br>
            <a:r>
              <a:rPr lang="en-US" dirty="0">
                <a:solidFill>
                  <a:srgbClr val="000000"/>
                </a:solidFill>
                <a:latin typeface="Calibri" charset="0"/>
                <a:ea typeface="ヒラギノ角ゴ ProN W3" charset="-128"/>
                <a:cs typeface="ヒラギノ角ゴ ProN W3" charset="-128"/>
                <a:sym typeface="Calibri" charset="0"/>
              </a:rPr>
              <a:t/>
            </a:r>
            <a:br>
              <a:rPr lang="en-US" dirty="0">
                <a:solidFill>
                  <a:srgbClr val="000000"/>
                </a:solidFill>
                <a:latin typeface="Calibri" charset="0"/>
                <a:ea typeface="ヒラギノ角ゴ ProN W3" charset="-128"/>
                <a:cs typeface="ヒラギノ角ゴ ProN W3" charset="-128"/>
                <a:sym typeface="Calibri" charset="0"/>
              </a:rPr>
            </a:br>
            <a:r>
              <a:rPr lang="en-US" sz="2000" dirty="0">
                <a:solidFill>
                  <a:srgbClr val="000000"/>
                </a:solidFill>
                <a:latin typeface="Calibri" charset="0"/>
                <a:ea typeface="Calibri" charset="0"/>
                <a:cs typeface="Calibri" charset="0"/>
                <a:sym typeface="Calibri" charset="0"/>
              </a:rPr>
              <a:t>15-213: Introduction to Computer Systems</a:t>
            </a:r>
            <a:r>
              <a:rPr lang="en-US" sz="2000" dirty="0">
                <a:solidFill>
                  <a:srgbClr val="000000"/>
                </a:solidFill>
                <a:latin typeface="Calibri" charset="0"/>
                <a:ea typeface="ヒラギノ角ゴ ProN W3" charset="-128"/>
                <a:cs typeface="ヒラギノ角ゴ ProN W3" charset="-128"/>
                <a:sym typeface="Calibri" charset="0"/>
              </a:rPr>
              <a:t/>
            </a:r>
            <a:br>
              <a:rPr lang="en-US" sz="2000" dirty="0">
                <a:solidFill>
                  <a:srgbClr val="000000"/>
                </a:solidFill>
                <a:latin typeface="Calibri" charset="0"/>
                <a:ea typeface="ヒラギノ角ゴ ProN W3" charset="-128"/>
                <a:cs typeface="ヒラギノ角ゴ ProN W3" charset="-128"/>
                <a:sym typeface="Calibri" charset="0"/>
              </a:rPr>
            </a:br>
            <a:r>
              <a:rPr lang="en-US" sz="2000" dirty="0">
                <a:solidFill>
                  <a:srgbClr val="000000"/>
                </a:solidFill>
                <a:latin typeface="Calibri" charset="0"/>
                <a:ea typeface="Calibri" charset="0"/>
                <a:cs typeface="Calibri" charset="0"/>
                <a:sym typeface="Calibri" charset="0"/>
              </a:rPr>
              <a:t>6</a:t>
            </a:r>
            <a:r>
              <a:rPr lang="en-US" sz="2000" baseline="30000" dirty="0">
                <a:solidFill>
                  <a:srgbClr val="000000"/>
                </a:solidFill>
                <a:latin typeface="Calibri" charset="0"/>
                <a:ea typeface="Calibri" charset="0"/>
                <a:cs typeface="Calibri" charset="0"/>
                <a:sym typeface="Calibri" charset="0"/>
              </a:rPr>
              <a:t>th</a:t>
            </a:r>
            <a:r>
              <a:rPr lang="en-US" sz="2000" dirty="0">
                <a:solidFill>
                  <a:srgbClr val="000000"/>
                </a:solidFill>
                <a:latin typeface="Calibri" charset="0"/>
                <a:ea typeface="Calibri" charset="0"/>
                <a:cs typeface="Calibri" charset="0"/>
                <a:sym typeface="Calibri" charset="0"/>
              </a:rPr>
              <a:t> Lecture, Sept. 14, 2017</a:t>
            </a:r>
            <a:endParaRPr lang="en-US" dirty="0"/>
          </a:p>
        </p:txBody>
      </p:sp>
      <p:sp>
        <p:nvSpPr>
          <p:cNvPr id="11" name="Rectangle 4"/>
          <p:cNvSpPr txBox="1">
            <a:spLocks noChangeArrowheads="1"/>
          </p:cNvSpPr>
          <p:nvPr/>
        </p:nvSpPr>
        <p:spPr>
          <a:xfrm>
            <a:off x="685800" y="4419600"/>
            <a:ext cx="8458200" cy="1447800"/>
          </a:xfrm>
          <a:prstGeom prst="rect">
            <a:avLst/>
          </a:prstGeom>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chemeClr val="tx1"/>
                </a:solidFill>
                <a:effectLst/>
                <a:uLnTx/>
                <a:uFillTx/>
                <a:latin typeface="Calibri Bold" charset="0"/>
                <a:ea typeface="Calibri Bold" charset="0"/>
                <a:cs typeface="Calibri Bold" charset="0"/>
                <a:sym typeface="Calibri Bold" charset="0"/>
              </a:rPr>
              <a:t>Today’s Instructor:</a:t>
            </a:r>
            <a:r>
              <a:rPr kumimoji="0" lang="en-US" sz="2000" b="1" i="0" u="none" strike="noStrike" kern="0" cap="none" spc="0" normalizeH="0" baseline="0" noProof="0" dirty="0">
                <a:ln>
                  <a:noFill/>
                </a:ln>
                <a:solidFill>
                  <a:schemeClr val="tx1"/>
                </a:solidFill>
                <a:effectLst/>
                <a:uLnTx/>
                <a:uFillTx/>
                <a:latin typeface="+mn-lt"/>
                <a:ea typeface="+mn-ea"/>
                <a:cs typeface="+mn-cs"/>
                <a:sym typeface="Calibri"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sz="2000" kern="0" dirty="0">
                <a:solidFill>
                  <a:schemeClr val="tx1"/>
                </a:solidFill>
                <a:latin typeface="+mn-lt"/>
                <a:ea typeface="Calibri Bold" charset="0"/>
                <a:cs typeface="Calibri Bold" charset="0"/>
              </a:rPr>
              <a:t>Phil Gibbons</a:t>
            </a:r>
            <a:endParaRPr lang="en-US" sz="2000" kern="0" dirty="0">
              <a:solidFill>
                <a:schemeClr val="tx1"/>
              </a:solidFill>
              <a:latin typeface="+mn-lt"/>
              <a:ea typeface="Calibri Bold" charset="0"/>
              <a:cs typeface="Calibri Bold" charset="0"/>
              <a:sym typeface="Calibri"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OF set </a:t>
            </a:r>
            <a:r>
              <a:rPr lang="en-US" dirty="0"/>
              <a:t>when</a:t>
            </a:r>
          </a:p>
        </p:txBody>
      </p:sp>
      <p:sp>
        <p:nvSpPr>
          <p:cNvPr id="4" name="Rectangle 3"/>
          <p:cNvSpPr/>
          <p:nvPr/>
        </p:nvSpPr>
        <p:spPr bwMode="auto">
          <a:xfrm>
            <a:off x="2707341" y="1604682"/>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b="1" dirty="0" err="1">
                <a:solidFill>
                  <a:srgbClr val="7030A0"/>
                </a:solidFill>
                <a:latin typeface="Courier New" panose="02070309020205020404" pitchFamily="49" charset="0"/>
                <a:cs typeface="Courier New" panose="02070309020205020404" pitchFamily="49" charset="0"/>
              </a:rPr>
              <a:t>y</a:t>
            </a:r>
            <a:r>
              <a:rPr lang="en-US" sz="2000" b="1" dirty="0" err="1">
                <a:latin typeface="Courier New" panose="02070309020205020404" pitchFamily="49" charset="0"/>
                <a:cs typeface="Courier New" panose="02070309020205020404" pitchFamily="49" charset="0"/>
              </a:rPr>
              <a:t>xxxxxxxxxxxx</a:t>
            </a:r>
            <a:r>
              <a:rPr lang="en-US" sz="2000" b="1" dirty="0">
                <a:latin typeface="Courier New" panose="02070309020205020404" pitchFamily="49" charset="0"/>
                <a:cs typeface="Courier New" panose="02070309020205020404" pitchFamily="49" charset="0"/>
              </a:rPr>
              <a:t>...</a:t>
            </a:r>
            <a:endParaRPr kumimoji="0" lang="en-US"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sym typeface="Gill Sans" charset="0"/>
            </a:endParaRPr>
          </a:p>
        </p:txBody>
      </p:sp>
      <p:sp>
        <p:nvSpPr>
          <p:cNvPr id="5" name="Rectangle 4"/>
          <p:cNvSpPr/>
          <p:nvPr/>
        </p:nvSpPr>
        <p:spPr bwMode="auto">
          <a:xfrm>
            <a:off x="2707341" y="2106706"/>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b="1" dirty="0" err="1">
                <a:solidFill>
                  <a:srgbClr val="7030A0"/>
                </a:solidFill>
                <a:latin typeface="Courier New" panose="02070309020205020404" pitchFamily="49" charset="0"/>
                <a:cs typeface="Courier New" panose="02070309020205020404" pitchFamily="49" charset="0"/>
              </a:rPr>
              <a:t>y</a:t>
            </a:r>
            <a:r>
              <a:rPr lang="en-US" sz="2000" b="1" dirty="0" err="1">
                <a:latin typeface="Courier New" panose="02070309020205020404" pitchFamily="49" charset="0"/>
                <a:cs typeface="Courier New" panose="02070309020205020404" pitchFamily="49" charset="0"/>
              </a:rPr>
              <a:t>xxxxxxxxxxxx</a:t>
            </a:r>
            <a:r>
              <a:rPr lang="en-US" sz="2000" b="1" dirty="0">
                <a:latin typeface="Courier New" panose="02070309020205020404" pitchFamily="49" charset="0"/>
                <a:cs typeface="Courier New" panose="02070309020205020404" pitchFamily="49" charset="0"/>
              </a:rPr>
              <a:t>...</a:t>
            </a:r>
            <a:endParaRPr kumimoji="0" lang="en-US"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sym typeface="Gill Sans" charset="0"/>
            </a:endParaRPr>
          </a:p>
        </p:txBody>
      </p:sp>
      <p:cxnSp>
        <p:nvCxnSpPr>
          <p:cNvPr id="7" name="Straight Connector 6"/>
          <p:cNvCxnSpPr/>
          <p:nvPr/>
        </p:nvCxnSpPr>
        <p:spPr bwMode="auto">
          <a:xfrm>
            <a:off x="1990165" y="2770094"/>
            <a:ext cx="5262282" cy="0"/>
          </a:xfrm>
          <a:prstGeom prst="line">
            <a:avLst/>
          </a:prstGeom>
          <a:solidFill>
            <a:schemeClr val="accent1"/>
          </a:solidFill>
          <a:ln w="25400" cap="flat" cmpd="sng" algn="ctr">
            <a:solidFill>
              <a:srgbClr val="000000"/>
            </a:solidFill>
            <a:prstDash val="solid"/>
            <a:round/>
            <a:headEnd type="none" w="med" len="med"/>
            <a:tailEnd type="none" w="med" len="med"/>
          </a:ln>
          <a:effectLst/>
        </p:spPr>
      </p:cxnSp>
      <p:sp>
        <p:nvSpPr>
          <p:cNvPr id="9" name="TextBox 8"/>
          <p:cNvSpPr txBox="1"/>
          <p:nvPr/>
        </p:nvSpPr>
        <p:spPr>
          <a:xfrm>
            <a:off x="2142565" y="1988386"/>
            <a:ext cx="457200" cy="738664"/>
          </a:xfrm>
          <a:prstGeom prst="rect">
            <a:avLst/>
          </a:prstGeom>
          <a:noFill/>
        </p:spPr>
        <p:txBody>
          <a:bodyPr wrap="square" rtlCol="0">
            <a:spAutoFit/>
          </a:bodyPr>
          <a:lstStyle/>
          <a:p>
            <a:r>
              <a:rPr lang="en-US" dirty="0"/>
              <a:t>+</a:t>
            </a:r>
          </a:p>
        </p:txBody>
      </p:sp>
      <p:sp>
        <p:nvSpPr>
          <p:cNvPr id="10" name="Rectangle 9"/>
          <p:cNvSpPr/>
          <p:nvPr/>
        </p:nvSpPr>
        <p:spPr bwMode="auto">
          <a:xfrm>
            <a:off x="2707341" y="2904565"/>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b="1" dirty="0" err="1">
                <a:solidFill>
                  <a:srgbClr val="FF0000"/>
                </a:solidFill>
                <a:latin typeface="Courier New" panose="02070309020205020404" pitchFamily="49" charset="0"/>
                <a:cs typeface="Courier New" panose="02070309020205020404" pitchFamily="49" charset="0"/>
              </a:rPr>
              <a:t>z</a:t>
            </a:r>
            <a:r>
              <a:rPr lang="en-US" sz="2000" b="1" dirty="0" err="1">
                <a:latin typeface="Courier New" panose="02070309020205020404" pitchFamily="49" charset="0"/>
                <a:cs typeface="Courier New" panose="02070309020205020404" pitchFamily="49" charset="0"/>
              </a:rPr>
              <a:t>xxxxxxxxxxxx</a:t>
            </a:r>
            <a:r>
              <a:rPr lang="en-US" sz="2000" b="1" dirty="0">
                <a:latin typeface="Courier New" panose="02070309020205020404" pitchFamily="49" charset="0"/>
                <a:cs typeface="Courier New" panose="02070309020205020404" pitchFamily="49" charset="0"/>
              </a:rPr>
              <a:t>...</a:t>
            </a:r>
            <a:endParaRPr kumimoji="0" lang="en-US"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sym typeface="Gill Sans" charset="0"/>
            </a:endParaRPr>
          </a:p>
        </p:txBody>
      </p:sp>
      <p:sp>
        <p:nvSpPr>
          <p:cNvPr id="3" name="TextBox 2"/>
          <p:cNvSpPr txBox="1"/>
          <p:nvPr/>
        </p:nvSpPr>
        <p:spPr>
          <a:xfrm>
            <a:off x="1135604" y="3788954"/>
            <a:ext cx="1709122" cy="738664"/>
          </a:xfrm>
          <a:prstGeom prst="rect">
            <a:avLst/>
          </a:prstGeom>
          <a:noFill/>
        </p:spPr>
        <p:txBody>
          <a:bodyPr wrap="none" rtlCol="0">
            <a:spAutoFit/>
          </a:bodyPr>
          <a:lstStyle/>
          <a:p>
            <a:r>
              <a:rPr lang="en-US" dirty="0"/>
              <a:t>z = ~y</a:t>
            </a:r>
          </a:p>
        </p:txBody>
      </p:sp>
      <p:sp>
        <p:nvSpPr>
          <p:cNvPr id="11" name="TextBox 10">
            <a:extLst>
              <a:ext uri="{FF2B5EF4-FFF2-40B4-BE49-F238E27FC236}">
                <a16:creationId xmlns:a16="http://schemas.microsoft.com/office/drawing/2014/main" id="{E98C8604-892E-419B-8066-C67DDC2BAC57}"/>
              </a:ext>
            </a:extLst>
          </p:cNvPr>
          <p:cNvSpPr txBox="1"/>
          <p:nvPr/>
        </p:nvSpPr>
        <p:spPr>
          <a:xfrm>
            <a:off x="2378574" y="4909983"/>
            <a:ext cx="4696991" cy="40011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For signed arithmetic, this reports overflow</a:t>
            </a:r>
          </a:p>
        </p:txBody>
      </p:sp>
    </p:spTree>
    <p:extLst>
      <p:ext uri="{BB962C8B-B14F-4D97-AF65-F5344CB8AC3E}">
        <p14:creationId xmlns:p14="http://schemas.microsoft.com/office/powerpoint/2010/main" val="216989655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ZF set </a:t>
            </a:r>
            <a:r>
              <a:rPr lang="en-US" dirty="0"/>
              <a:t>when</a:t>
            </a:r>
          </a:p>
        </p:txBody>
      </p:sp>
      <p:sp>
        <p:nvSpPr>
          <p:cNvPr id="4" name="Rectangle 3"/>
          <p:cNvSpPr/>
          <p:nvPr/>
        </p:nvSpPr>
        <p:spPr bwMode="auto">
          <a:xfrm>
            <a:off x="2707341" y="1604682"/>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b="1" dirty="0">
                <a:latin typeface="Courier New" panose="02070309020205020404" pitchFamily="49" charset="0"/>
                <a:cs typeface="Courier New" panose="02070309020205020404" pitchFamily="49" charset="0"/>
              </a:rPr>
              <a:t>000000000000…00000000000</a:t>
            </a:r>
            <a:endParaRPr kumimoji="0" lang="en-US"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sym typeface="Gill Sans" charset="0"/>
            </a:endParaRPr>
          </a:p>
        </p:txBody>
      </p:sp>
    </p:spTree>
    <p:extLst>
      <p:ext uri="{BB962C8B-B14F-4D97-AF65-F5344CB8AC3E}">
        <p14:creationId xmlns:p14="http://schemas.microsoft.com/office/powerpoint/2010/main" val="261767525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457200" y="221705"/>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dirty="0" smtClean="0">
                <a:ln>
                  <a:noFill/>
                </a:ln>
                <a:solidFill>
                  <a:srgbClr val="CC3300"/>
                </a:solidFill>
                <a:effectLst/>
                <a:uLnTx/>
                <a:uFillTx/>
                <a:latin typeface="Arial"/>
                <a:ea typeface="黑体" panose="02010609060101010101" pitchFamily="49" charset="-122"/>
                <a:cs typeface="+mj-cs"/>
              </a:rPr>
              <a:t>定点算术运算指令汇总（</a:t>
            </a:r>
            <a:r>
              <a:rPr kumimoji="0" lang="en-US" altLang="zh-CN" sz="3600" b="1" i="0" u="none" strike="noStrike" kern="0" cap="none" spc="0" normalizeH="0" baseline="0" noProof="0" dirty="0" smtClean="0">
                <a:ln>
                  <a:noFill/>
                </a:ln>
                <a:solidFill>
                  <a:srgbClr val="CC3300"/>
                </a:solidFill>
                <a:effectLst/>
                <a:uLnTx/>
                <a:uFillTx/>
                <a:latin typeface="Arial"/>
                <a:ea typeface="黑体" panose="02010609060101010101" pitchFamily="49" charset="-122"/>
                <a:cs typeface="+mj-cs"/>
              </a:rPr>
              <a:t>32</a:t>
            </a:r>
            <a:r>
              <a:rPr kumimoji="0" lang="zh-CN" altLang="en-US" sz="3600" b="1" i="0" u="none" strike="noStrike" kern="0" cap="none" spc="0" normalizeH="0" baseline="0" noProof="0" dirty="0" smtClean="0">
                <a:ln>
                  <a:noFill/>
                </a:ln>
                <a:solidFill>
                  <a:srgbClr val="CC3300"/>
                </a:solidFill>
                <a:effectLst/>
                <a:uLnTx/>
                <a:uFillTx/>
                <a:latin typeface="Arial"/>
                <a:ea typeface="黑体" panose="02010609060101010101" pitchFamily="49" charset="-122"/>
                <a:cs typeface="+mj-cs"/>
              </a:rPr>
              <a:t>位） </a:t>
            </a: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819150"/>
            <a:ext cx="8642350" cy="5805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05047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457200" y="224889"/>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smtClean="0">
                <a:ln>
                  <a:noFill/>
                </a:ln>
                <a:solidFill>
                  <a:srgbClr val="CC3300"/>
                </a:solidFill>
                <a:effectLst/>
                <a:uLnTx/>
                <a:uFillTx/>
                <a:latin typeface="Arial"/>
                <a:ea typeface="黑体" panose="02010609060101010101" pitchFamily="49" charset="-122"/>
                <a:cs typeface="+mj-cs"/>
              </a:rPr>
              <a:t>定点加法指令举例</a:t>
            </a:r>
          </a:p>
        </p:txBody>
      </p:sp>
      <p:sp>
        <p:nvSpPr>
          <p:cNvPr id="7" name="Rectangle 3"/>
          <p:cNvSpPr txBox="1">
            <a:spLocks noChangeArrowheads="1"/>
          </p:cNvSpPr>
          <p:nvPr/>
        </p:nvSpPr>
        <p:spPr bwMode="auto">
          <a:xfrm>
            <a:off x="187325" y="945614"/>
            <a:ext cx="8750300" cy="584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a:lnSpc>
                <a:spcPct val="125000"/>
              </a:lnSpc>
            </a:pPr>
            <a:r>
              <a:rPr lang="zh-CN" altLang="en-US" sz="2000" kern="0" smtClean="0">
                <a:latin typeface="微软雅黑" panose="020B0503020204020204" pitchFamily="34" charset="-122"/>
                <a:ea typeface="微软雅黑" panose="020B0503020204020204" pitchFamily="34" charset="-122"/>
              </a:rPr>
              <a:t>假设</a:t>
            </a:r>
            <a:r>
              <a:rPr lang="en-US" altLang="zh-CN" sz="2000" kern="0" smtClean="0">
                <a:latin typeface="微软雅黑" panose="020B0503020204020204" pitchFamily="34" charset="-122"/>
                <a:ea typeface="微软雅黑" panose="020B0503020204020204" pitchFamily="34" charset="-122"/>
              </a:rPr>
              <a:t>R[ax]=FFFAH</a:t>
            </a:r>
            <a:r>
              <a:rPr lang="zh-CN" altLang="en-US" sz="2000" kern="0" smtClean="0">
                <a:latin typeface="微软雅黑" panose="020B0503020204020204" pitchFamily="34" charset="-122"/>
                <a:ea typeface="微软雅黑" panose="020B0503020204020204" pitchFamily="34" charset="-122"/>
              </a:rPr>
              <a:t>，</a:t>
            </a:r>
            <a:r>
              <a:rPr lang="en-US" altLang="zh-CN" sz="2000" kern="0" smtClean="0">
                <a:latin typeface="微软雅黑" panose="020B0503020204020204" pitchFamily="34" charset="-122"/>
                <a:ea typeface="微软雅黑" panose="020B0503020204020204" pitchFamily="34" charset="-122"/>
              </a:rPr>
              <a:t>R[bx]=FFF0H</a:t>
            </a:r>
            <a:r>
              <a:rPr lang="zh-CN" altLang="en-US" sz="2000" kern="0" smtClean="0">
                <a:latin typeface="微软雅黑" panose="020B0503020204020204" pitchFamily="34" charset="-122"/>
                <a:ea typeface="微软雅黑" panose="020B0503020204020204" pitchFamily="34" charset="-122"/>
              </a:rPr>
              <a:t>，则执行</a:t>
            </a:r>
            <a:r>
              <a:rPr lang="en-US" altLang="zh-CN" sz="2000" kern="0" smtClean="0">
                <a:latin typeface="微软雅黑" panose="020B0503020204020204" pitchFamily="34" charset="-122"/>
                <a:ea typeface="微软雅黑" panose="020B0503020204020204" pitchFamily="34" charset="-122"/>
              </a:rPr>
              <a:t>Intel</a:t>
            </a:r>
            <a:r>
              <a:rPr lang="zh-CN" altLang="en-US" sz="2000" kern="0" smtClean="0">
                <a:latin typeface="微软雅黑" panose="020B0503020204020204" pitchFamily="34" charset="-122"/>
                <a:ea typeface="微软雅黑" panose="020B0503020204020204" pitchFamily="34" charset="-122"/>
              </a:rPr>
              <a:t>格式指令“</a:t>
            </a:r>
            <a:r>
              <a:rPr lang="en-US" altLang="zh-CN" sz="2000" kern="0" smtClean="0">
                <a:latin typeface="微软雅黑" panose="020B0503020204020204" pitchFamily="34" charset="-122"/>
                <a:ea typeface="微软雅黑" panose="020B0503020204020204" pitchFamily="34" charset="-122"/>
              </a:rPr>
              <a:t>add ax, bx”</a:t>
            </a:r>
            <a:r>
              <a:rPr lang="zh-CN" altLang="en-US" sz="2000" kern="0" smtClean="0">
                <a:latin typeface="微软雅黑" panose="020B0503020204020204" pitchFamily="34" charset="-122"/>
                <a:ea typeface="微软雅黑" panose="020B0503020204020204" pitchFamily="34" charset="-122"/>
              </a:rPr>
              <a:t>后，</a:t>
            </a:r>
            <a:r>
              <a:rPr lang="en-US" altLang="zh-CN" sz="2000" kern="0" smtClean="0">
                <a:latin typeface="微软雅黑" panose="020B0503020204020204" pitchFamily="34" charset="-122"/>
                <a:ea typeface="微软雅黑" panose="020B0503020204020204" pitchFamily="34" charset="-122"/>
              </a:rPr>
              <a:t>AX</a:t>
            </a:r>
            <a:r>
              <a:rPr lang="zh-CN" altLang="en-US" sz="2000" kern="0" smtClean="0">
                <a:latin typeface="微软雅黑" panose="020B0503020204020204" pitchFamily="34" charset="-122"/>
                <a:ea typeface="微软雅黑" panose="020B0503020204020204" pitchFamily="34" charset="-122"/>
              </a:rPr>
              <a:t>、</a:t>
            </a:r>
            <a:r>
              <a:rPr lang="en-US" altLang="zh-CN" sz="2000" kern="0" smtClean="0">
                <a:latin typeface="微软雅黑" panose="020B0503020204020204" pitchFamily="34" charset="-122"/>
                <a:ea typeface="微软雅黑" panose="020B0503020204020204" pitchFamily="34" charset="-122"/>
              </a:rPr>
              <a:t>BX</a:t>
            </a:r>
            <a:r>
              <a:rPr lang="zh-CN" altLang="en-US" sz="2000" kern="0" smtClean="0">
                <a:latin typeface="微软雅黑" panose="020B0503020204020204" pitchFamily="34" charset="-122"/>
                <a:ea typeface="微软雅黑" panose="020B0503020204020204" pitchFamily="34" charset="-122"/>
              </a:rPr>
              <a:t>中的内容各是什么？标志</a:t>
            </a:r>
            <a:r>
              <a:rPr lang="en-US" altLang="zh-CN" sz="2000" kern="0" smtClean="0">
                <a:latin typeface="微软雅黑" panose="020B0503020204020204" pitchFamily="34" charset="-122"/>
                <a:ea typeface="微软雅黑" panose="020B0503020204020204" pitchFamily="34" charset="-122"/>
              </a:rPr>
              <a:t>CF</a:t>
            </a:r>
            <a:r>
              <a:rPr lang="zh-CN" altLang="en-US" sz="2000" kern="0" smtClean="0">
                <a:latin typeface="微软雅黑" panose="020B0503020204020204" pitchFamily="34" charset="-122"/>
                <a:ea typeface="微软雅黑" panose="020B0503020204020204" pitchFamily="34" charset="-122"/>
              </a:rPr>
              <a:t>、</a:t>
            </a:r>
            <a:r>
              <a:rPr lang="en-US" altLang="zh-CN" sz="2000" kern="0" smtClean="0">
                <a:latin typeface="微软雅黑" panose="020B0503020204020204" pitchFamily="34" charset="-122"/>
                <a:ea typeface="微软雅黑" panose="020B0503020204020204" pitchFamily="34" charset="-122"/>
              </a:rPr>
              <a:t>OF</a:t>
            </a:r>
            <a:r>
              <a:rPr lang="zh-CN" altLang="en-US" sz="2000" kern="0" smtClean="0">
                <a:latin typeface="微软雅黑" panose="020B0503020204020204" pitchFamily="34" charset="-122"/>
                <a:ea typeface="微软雅黑" panose="020B0503020204020204" pitchFamily="34" charset="-122"/>
              </a:rPr>
              <a:t>、</a:t>
            </a:r>
            <a:r>
              <a:rPr lang="en-US" altLang="zh-CN" sz="2000" kern="0" smtClean="0">
                <a:latin typeface="微软雅黑" panose="020B0503020204020204" pitchFamily="34" charset="-122"/>
                <a:ea typeface="微软雅黑" panose="020B0503020204020204" pitchFamily="34" charset="-122"/>
              </a:rPr>
              <a:t>ZF</a:t>
            </a:r>
            <a:r>
              <a:rPr lang="zh-CN" altLang="en-US" sz="2000" kern="0" smtClean="0">
                <a:latin typeface="微软雅黑" panose="020B0503020204020204" pitchFamily="34" charset="-122"/>
                <a:ea typeface="微软雅黑" panose="020B0503020204020204" pitchFamily="34" charset="-122"/>
              </a:rPr>
              <a:t>、</a:t>
            </a:r>
            <a:r>
              <a:rPr lang="en-US" altLang="zh-CN" sz="2000" kern="0" smtClean="0">
                <a:latin typeface="微软雅黑" panose="020B0503020204020204" pitchFamily="34" charset="-122"/>
                <a:ea typeface="微软雅黑" panose="020B0503020204020204" pitchFamily="34" charset="-122"/>
              </a:rPr>
              <a:t>SF</a:t>
            </a:r>
            <a:r>
              <a:rPr lang="zh-CN" altLang="en-US" sz="2000" kern="0" smtClean="0">
                <a:latin typeface="微软雅黑" panose="020B0503020204020204" pitchFamily="34" charset="-122"/>
                <a:ea typeface="微软雅黑" panose="020B0503020204020204" pitchFamily="34" charset="-122"/>
              </a:rPr>
              <a:t>各是什么？要求分别将操作数作为无符号数和带符号整数解释并验证指令执行结果。 </a:t>
            </a:r>
          </a:p>
          <a:p>
            <a:pPr>
              <a:lnSpc>
                <a:spcPct val="125000"/>
              </a:lnSpc>
              <a:buFontTx/>
              <a:buNone/>
            </a:pPr>
            <a:r>
              <a:rPr lang="zh-CN" altLang="en-US" sz="2000" kern="0" smtClean="0">
                <a:solidFill>
                  <a:srgbClr val="FF3300"/>
                </a:solidFill>
                <a:latin typeface="微软雅黑" panose="020B0503020204020204" pitchFamily="34" charset="-122"/>
                <a:ea typeface="微软雅黑" panose="020B0503020204020204" pitchFamily="34" charset="-122"/>
              </a:rPr>
              <a:t>解：功能：</a:t>
            </a:r>
            <a:r>
              <a:rPr lang="en-US" altLang="zh-CN" sz="2000" kern="0" smtClean="0">
                <a:solidFill>
                  <a:srgbClr val="FF3300"/>
                </a:solidFill>
                <a:latin typeface="微软雅黑" panose="020B0503020204020204" pitchFamily="34" charset="-122"/>
                <a:ea typeface="微软雅黑" panose="020B0503020204020204" pitchFamily="34" charset="-122"/>
              </a:rPr>
              <a:t>R[ax]←R[ax]+R[bx]</a:t>
            </a:r>
            <a:r>
              <a:rPr lang="zh-CN" altLang="en-US" sz="2000" kern="0" smtClean="0">
                <a:solidFill>
                  <a:srgbClr val="FF3300"/>
                </a:solidFill>
                <a:latin typeface="微软雅黑" panose="020B0503020204020204" pitchFamily="34" charset="-122"/>
                <a:ea typeface="微软雅黑" panose="020B0503020204020204" pitchFamily="34" charset="-122"/>
              </a:rPr>
              <a:t>，指令执行后的结果如下 </a:t>
            </a:r>
          </a:p>
          <a:p>
            <a:pPr>
              <a:lnSpc>
                <a:spcPct val="125000"/>
              </a:lnSpc>
              <a:buFontTx/>
              <a:buNone/>
            </a:pPr>
            <a:r>
              <a:rPr lang="zh-CN" altLang="en-US" sz="2000" kern="0" smtClean="0">
                <a:solidFill>
                  <a:srgbClr val="FF3300"/>
                </a:solidFill>
                <a:latin typeface="微软雅黑" panose="020B0503020204020204" pitchFamily="34" charset="-122"/>
                <a:ea typeface="微软雅黑" panose="020B0503020204020204" pitchFamily="34" charset="-122"/>
              </a:rPr>
              <a:t>       </a:t>
            </a:r>
            <a:r>
              <a:rPr lang="en-US" altLang="zh-CN" sz="2000" kern="0" smtClean="0">
                <a:solidFill>
                  <a:srgbClr val="FF3300"/>
                </a:solidFill>
                <a:latin typeface="微软雅黑" panose="020B0503020204020204" pitchFamily="34" charset="-122"/>
                <a:ea typeface="微软雅黑" panose="020B0503020204020204" pitchFamily="34" charset="-122"/>
              </a:rPr>
              <a:t>R[ax]=FFFAH+FFF0H=FFEAH </a:t>
            </a:r>
            <a:r>
              <a:rPr lang="zh-CN" altLang="en-US" sz="2000" kern="0" smtClean="0">
                <a:solidFill>
                  <a:srgbClr val="FF3300"/>
                </a:solidFill>
                <a:latin typeface="微软雅黑" panose="020B0503020204020204" pitchFamily="34" charset="-122"/>
                <a:ea typeface="微软雅黑" panose="020B0503020204020204" pitchFamily="34" charset="-122"/>
              </a:rPr>
              <a:t>，</a:t>
            </a:r>
            <a:r>
              <a:rPr lang="en-US" altLang="zh-CN" sz="2000" kern="0" smtClean="0">
                <a:solidFill>
                  <a:srgbClr val="FF3300"/>
                </a:solidFill>
                <a:latin typeface="微软雅黑" panose="020B0503020204020204" pitchFamily="34" charset="-122"/>
                <a:ea typeface="微软雅黑" panose="020B0503020204020204" pitchFamily="34" charset="-122"/>
              </a:rPr>
              <a:t>BX</a:t>
            </a:r>
            <a:r>
              <a:rPr lang="zh-CN" altLang="en-US" sz="2000" kern="0" smtClean="0">
                <a:solidFill>
                  <a:srgbClr val="FF3300"/>
                </a:solidFill>
                <a:latin typeface="微软雅黑" panose="020B0503020204020204" pitchFamily="34" charset="-122"/>
                <a:ea typeface="微软雅黑" panose="020B0503020204020204" pitchFamily="34" charset="-122"/>
              </a:rPr>
              <a:t>中内容不变</a:t>
            </a:r>
          </a:p>
          <a:p>
            <a:pPr>
              <a:lnSpc>
                <a:spcPct val="125000"/>
              </a:lnSpc>
              <a:buFontTx/>
              <a:buNone/>
            </a:pPr>
            <a:r>
              <a:rPr lang="zh-CN" altLang="en-US" sz="2000" kern="0" smtClean="0">
                <a:solidFill>
                  <a:srgbClr val="FF3300"/>
                </a:solidFill>
                <a:latin typeface="微软雅黑" panose="020B0503020204020204" pitchFamily="34" charset="-122"/>
                <a:ea typeface="微软雅黑" panose="020B0503020204020204" pitchFamily="34" charset="-122"/>
              </a:rPr>
              <a:t>       </a:t>
            </a:r>
            <a:r>
              <a:rPr lang="en-US" altLang="zh-CN" sz="2000" kern="0" smtClean="0">
                <a:solidFill>
                  <a:srgbClr val="FF3300"/>
                </a:solidFill>
                <a:latin typeface="微软雅黑" panose="020B0503020204020204" pitchFamily="34" charset="-122"/>
                <a:ea typeface="微软雅黑" panose="020B0503020204020204" pitchFamily="34" charset="-122"/>
              </a:rPr>
              <a:t>CF=1</a:t>
            </a:r>
            <a:r>
              <a:rPr lang="zh-CN" altLang="en-US" sz="2000" kern="0" smtClean="0">
                <a:solidFill>
                  <a:srgbClr val="FF3300"/>
                </a:solidFill>
                <a:latin typeface="微软雅黑" panose="020B0503020204020204" pitchFamily="34" charset="-122"/>
                <a:ea typeface="微软雅黑" panose="020B0503020204020204" pitchFamily="34" charset="-122"/>
              </a:rPr>
              <a:t>，</a:t>
            </a:r>
            <a:r>
              <a:rPr lang="en-US" altLang="zh-CN" sz="2000" kern="0" smtClean="0">
                <a:solidFill>
                  <a:srgbClr val="FF3300"/>
                </a:solidFill>
                <a:latin typeface="微软雅黑" panose="020B0503020204020204" pitchFamily="34" charset="-122"/>
                <a:ea typeface="微软雅黑" panose="020B0503020204020204" pitchFamily="34" charset="-122"/>
              </a:rPr>
              <a:t>OF=0</a:t>
            </a:r>
            <a:r>
              <a:rPr lang="zh-CN" altLang="en-US" sz="2000" kern="0" smtClean="0">
                <a:solidFill>
                  <a:srgbClr val="FF3300"/>
                </a:solidFill>
                <a:latin typeface="微软雅黑" panose="020B0503020204020204" pitchFamily="34" charset="-122"/>
                <a:ea typeface="微软雅黑" panose="020B0503020204020204" pitchFamily="34" charset="-122"/>
              </a:rPr>
              <a:t>，</a:t>
            </a:r>
            <a:r>
              <a:rPr lang="en-US" altLang="zh-CN" sz="2000" kern="0" smtClean="0">
                <a:solidFill>
                  <a:srgbClr val="FF3300"/>
                </a:solidFill>
                <a:latin typeface="微软雅黑" panose="020B0503020204020204" pitchFamily="34" charset="-122"/>
                <a:ea typeface="微软雅黑" panose="020B0503020204020204" pitchFamily="34" charset="-122"/>
              </a:rPr>
              <a:t>ZF=0</a:t>
            </a:r>
            <a:r>
              <a:rPr lang="zh-CN" altLang="en-US" sz="2000" kern="0" smtClean="0">
                <a:solidFill>
                  <a:srgbClr val="FF3300"/>
                </a:solidFill>
                <a:latin typeface="微软雅黑" panose="020B0503020204020204" pitchFamily="34" charset="-122"/>
                <a:ea typeface="微软雅黑" panose="020B0503020204020204" pitchFamily="34" charset="-122"/>
              </a:rPr>
              <a:t>，</a:t>
            </a:r>
            <a:r>
              <a:rPr lang="en-US" altLang="zh-CN" sz="2000" kern="0" smtClean="0">
                <a:solidFill>
                  <a:srgbClr val="FF3300"/>
                </a:solidFill>
                <a:latin typeface="微软雅黑" panose="020B0503020204020204" pitchFamily="34" charset="-122"/>
                <a:ea typeface="微软雅黑" panose="020B0503020204020204" pitchFamily="34" charset="-122"/>
              </a:rPr>
              <a:t>SF=1</a:t>
            </a:r>
          </a:p>
          <a:p>
            <a:pPr>
              <a:lnSpc>
                <a:spcPct val="125000"/>
              </a:lnSpc>
              <a:buFontTx/>
              <a:buNone/>
            </a:pPr>
            <a:r>
              <a:rPr lang="en-US" altLang="zh-CN" sz="2000" kern="0" smtClean="0">
                <a:solidFill>
                  <a:srgbClr val="FF3300"/>
                </a:solidFill>
                <a:latin typeface="微软雅黑" panose="020B0503020204020204" pitchFamily="34" charset="-122"/>
                <a:ea typeface="微软雅黑" panose="020B0503020204020204" pitchFamily="34" charset="-122"/>
              </a:rPr>
              <a:t>       </a:t>
            </a:r>
            <a:r>
              <a:rPr lang="zh-CN" altLang="en-US" sz="2000" kern="0" smtClean="0">
                <a:solidFill>
                  <a:srgbClr val="007635"/>
                </a:solidFill>
                <a:latin typeface="微软雅黑" panose="020B0503020204020204" pitchFamily="34" charset="-122"/>
                <a:ea typeface="微软雅黑" panose="020B0503020204020204" pitchFamily="34" charset="-122"/>
              </a:rPr>
              <a:t>若是无符号整数运算，则</a:t>
            </a:r>
            <a:r>
              <a:rPr lang="en-US" altLang="zh-CN" sz="2000" kern="0" smtClean="0">
                <a:solidFill>
                  <a:srgbClr val="007635"/>
                </a:solidFill>
                <a:latin typeface="微软雅黑" panose="020B0503020204020204" pitchFamily="34" charset="-122"/>
                <a:ea typeface="微软雅黑" panose="020B0503020204020204" pitchFamily="34" charset="-122"/>
              </a:rPr>
              <a:t>CF=1</a:t>
            </a:r>
            <a:r>
              <a:rPr lang="zh-CN" altLang="en-US" sz="2000" kern="0" smtClean="0">
                <a:solidFill>
                  <a:srgbClr val="007635"/>
                </a:solidFill>
                <a:latin typeface="微软雅黑" panose="020B0503020204020204" pitchFamily="34" charset="-122"/>
                <a:ea typeface="微软雅黑" panose="020B0503020204020204" pitchFamily="34" charset="-122"/>
              </a:rPr>
              <a:t>说明结果溢出</a:t>
            </a:r>
          </a:p>
          <a:p>
            <a:pPr>
              <a:lnSpc>
                <a:spcPct val="125000"/>
              </a:lnSpc>
              <a:buFontTx/>
              <a:buNone/>
            </a:pPr>
            <a:r>
              <a:rPr lang="zh-CN" altLang="en-US" sz="2000" kern="0" smtClean="0">
                <a:solidFill>
                  <a:srgbClr val="007635"/>
                </a:solidFill>
                <a:latin typeface="微软雅黑" panose="020B0503020204020204" pitchFamily="34" charset="-122"/>
                <a:ea typeface="微软雅黑" panose="020B0503020204020204" pitchFamily="34" charset="-122"/>
              </a:rPr>
              <a:t>       验证：</a:t>
            </a:r>
            <a:r>
              <a:rPr lang="en-US" altLang="zh-CN" sz="2000" kern="0" smtClean="0">
                <a:solidFill>
                  <a:srgbClr val="007635"/>
                </a:solidFill>
                <a:latin typeface="微软雅黑" panose="020B0503020204020204" pitchFamily="34" charset="-122"/>
                <a:ea typeface="微软雅黑" panose="020B0503020204020204" pitchFamily="34" charset="-122"/>
              </a:rPr>
              <a:t>FFFA</a:t>
            </a:r>
            <a:r>
              <a:rPr lang="zh-CN" altLang="en-US" sz="2000" kern="0" smtClean="0">
                <a:solidFill>
                  <a:srgbClr val="007635"/>
                </a:solidFill>
                <a:latin typeface="微软雅黑" panose="020B0503020204020204" pitchFamily="34" charset="-122"/>
                <a:ea typeface="微软雅黑" panose="020B0503020204020204" pitchFamily="34" charset="-122"/>
              </a:rPr>
              <a:t>的真值为</a:t>
            </a:r>
            <a:r>
              <a:rPr lang="en-US" altLang="zh-CN" sz="2000" kern="0" smtClean="0">
                <a:solidFill>
                  <a:srgbClr val="007635"/>
                </a:solidFill>
                <a:latin typeface="微软雅黑" panose="020B0503020204020204" pitchFamily="34" charset="-122"/>
                <a:ea typeface="微软雅黑" panose="020B0503020204020204" pitchFamily="34" charset="-122"/>
              </a:rPr>
              <a:t>65535-5=65530</a:t>
            </a:r>
            <a:r>
              <a:rPr lang="zh-CN" altLang="en-US" sz="2000" kern="0" smtClean="0">
                <a:solidFill>
                  <a:srgbClr val="007635"/>
                </a:solidFill>
                <a:latin typeface="微软雅黑" panose="020B0503020204020204" pitchFamily="34" charset="-122"/>
                <a:ea typeface="微软雅黑" panose="020B0503020204020204" pitchFamily="34" charset="-122"/>
              </a:rPr>
              <a:t>，</a:t>
            </a:r>
            <a:r>
              <a:rPr lang="en-US" altLang="zh-CN" sz="2000" kern="0" smtClean="0">
                <a:solidFill>
                  <a:srgbClr val="007635"/>
                </a:solidFill>
                <a:latin typeface="微软雅黑" panose="020B0503020204020204" pitchFamily="34" charset="-122"/>
                <a:ea typeface="微软雅黑" panose="020B0503020204020204" pitchFamily="34" charset="-122"/>
              </a:rPr>
              <a:t>FFF0</a:t>
            </a:r>
            <a:r>
              <a:rPr lang="zh-CN" altLang="en-US" sz="2000" kern="0" smtClean="0">
                <a:solidFill>
                  <a:srgbClr val="007635"/>
                </a:solidFill>
                <a:latin typeface="微软雅黑" panose="020B0503020204020204" pitchFamily="34" charset="-122"/>
                <a:ea typeface="微软雅黑" panose="020B0503020204020204" pitchFamily="34" charset="-122"/>
              </a:rPr>
              <a:t>的真值为</a:t>
            </a:r>
            <a:r>
              <a:rPr lang="en-US" altLang="zh-CN" sz="2000" kern="0" smtClean="0">
                <a:solidFill>
                  <a:srgbClr val="007635"/>
                </a:solidFill>
                <a:latin typeface="微软雅黑" panose="020B0503020204020204" pitchFamily="34" charset="-122"/>
                <a:ea typeface="微软雅黑" panose="020B0503020204020204" pitchFamily="34" charset="-122"/>
              </a:rPr>
              <a:t>65515</a:t>
            </a:r>
          </a:p>
          <a:p>
            <a:pPr>
              <a:lnSpc>
                <a:spcPct val="125000"/>
              </a:lnSpc>
              <a:buFontTx/>
              <a:buNone/>
            </a:pPr>
            <a:r>
              <a:rPr lang="en-US" altLang="zh-CN" sz="2000" kern="0" smtClean="0">
                <a:solidFill>
                  <a:srgbClr val="007635"/>
                </a:solidFill>
                <a:latin typeface="微软雅黑" panose="020B0503020204020204" pitchFamily="34" charset="-122"/>
                <a:ea typeface="微软雅黑" panose="020B0503020204020204" pitchFamily="34" charset="-122"/>
              </a:rPr>
              <a:t>                 FFEA</a:t>
            </a:r>
            <a:r>
              <a:rPr lang="zh-CN" altLang="en-US" sz="2000" kern="0" smtClean="0">
                <a:solidFill>
                  <a:srgbClr val="007635"/>
                </a:solidFill>
                <a:latin typeface="微软雅黑" panose="020B0503020204020204" pitchFamily="34" charset="-122"/>
                <a:ea typeface="微软雅黑" panose="020B0503020204020204" pitchFamily="34" charset="-122"/>
              </a:rPr>
              <a:t>的真值为</a:t>
            </a:r>
            <a:r>
              <a:rPr lang="en-US" altLang="zh-CN" sz="2000" kern="0" smtClean="0">
                <a:solidFill>
                  <a:srgbClr val="007635"/>
                </a:solidFill>
                <a:latin typeface="微软雅黑" panose="020B0503020204020204" pitchFamily="34" charset="-122"/>
                <a:ea typeface="微软雅黑" panose="020B0503020204020204" pitchFamily="34" charset="-122"/>
              </a:rPr>
              <a:t>65535-21=65514</a:t>
            </a:r>
            <a:r>
              <a:rPr lang="en-US" altLang="zh-CN" sz="2000" kern="0" smtClean="0">
                <a:solidFill>
                  <a:srgbClr val="007635"/>
                </a:solidFill>
                <a:latin typeface="微软雅黑" panose="020B0503020204020204" pitchFamily="34" charset="-122"/>
                <a:ea typeface="微软雅黑" panose="020B0503020204020204" pitchFamily="34" charset="-122"/>
                <a:cs typeface="Arial" panose="020B0604020202020204" pitchFamily="34" charset="0"/>
              </a:rPr>
              <a:t>≠65530+65515</a:t>
            </a:r>
            <a:r>
              <a:rPr lang="zh-CN" altLang="en-US" sz="2000" kern="0" smtClean="0">
                <a:solidFill>
                  <a:srgbClr val="007635"/>
                </a:solidFill>
                <a:latin typeface="微软雅黑" panose="020B0503020204020204" pitchFamily="34" charset="-122"/>
                <a:ea typeface="微软雅黑" panose="020B0503020204020204" pitchFamily="34" charset="-122"/>
                <a:cs typeface="Arial" panose="020B0604020202020204" pitchFamily="34" charset="0"/>
              </a:rPr>
              <a:t>，即溢出</a:t>
            </a:r>
          </a:p>
          <a:p>
            <a:pPr>
              <a:lnSpc>
                <a:spcPct val="125000"/>
              </a:lnSpc>
              <a:buFontTx/>
              <a:buNone/>
            </a:pPr>
            <a:r>
              <a:rPr lang="zh-CN" altLang="en-US" sz="2000" kern="0" smtClean="0">
                <a:solidFill>
                  <a:srgbClr val="FF3300"/>
                </a:solidFill>
                <a:latin typeface="微软雅黑" panose="020B0503020204020204" pitchFamily="34" charset="-122"/>
                <a:ea typeface="微软雅黑" panose="020B0503020204020204" pitchFamily="34" charset="-122"/>
              </a:rPr>
              <a:t>      </a:t>
            </a:r>
            <a:r>
              <a:rPr lang="zh-CN" altLang="en-US" sz="2000" kern="0" smtClean="0">
                <a:solidFill>
                  <a:srgbClr val="3333CC"/>
                </a:solidFill>
                <a:latin typeface="微软雅黑" panose="020B0503020204020204" pitchFamily="34" charset="-122"/>
                <a:ea typeface="微软雅黑" panose="020B0503020204020204" pitchFamily="34" charset="-122"/>
              </a:rPr>
              <a:t>若是带符号整数运算，则</a:t>
            </a:r>
            <a:r>
              <a:rPr lang="en-US" altLang="zh-CN" sz="2000" kern="0" smtClean="0">
                <a:solidFill>
                  <a:srgbClr val="3333CC"/>
                </a:solidFill>
                <a:latin typeface="微软雅黑" panose="020B0503020204020204" pitchFamily="34" charset="-122"/>
                <a:ea typeface="微软雅黑" panose="020B0503020204020204" pitchFamily="34" charset="-122"/>
              </a:rPr>
              <a:t>OF=0</a:t>
            </a:r>
            <a:r>
              <a:rPr lang="zh-CN" altLang="en-US" sz="2000" kern="0" smtClean="0">
                <a:solidFill>
                  <a:srgbClr val="3333CC"/>
                </a:solidFill>
                <a:latin typeface="微软雅黑" panose="020B0503020204020204" pitchFamily="34" charset="-122"/>
                <a:ea typeface="微软雅黑" panose="020B0503020204020204" pitchFamily="34" charset="-122"/>
              </a:rPr>
              <a:t>说明结果没有溢出</a:t>
            </a:r>
          </a:p>
          <a:p>
            <a:pPr>
              <a:lnSpc>
                <a:spcPct val="125000"/>
              </a:lnSpc>
              <a:buFontTx/>
              <a:buNone/>
            </a:pPr>
            <a:r>
              <a:rPr lang="zh-CN" altLang="en-US" sz="2000" kern="0" smtClean="0">
                <a:solidFill>
                  <a:srgbClr val="3333CC"/>
                </a:solidFill>
                <a:latin typeface="微软雅黑" panose="020B0503020204020204" pitchFamily="34" charset="-122"/>
                <a:ea typeface="微软雅黑" panose="020B0503020204020204" pitchFamily="34" charset="-122"/>
              </a:rPr>
              <a:t>       验证：</a:t>
            </a:r>
            <a:r>
              <a:rPr lang="en-US" altLang="zh-CN" sz="2000" kern="0" smtClean="0">
                <a:solidFill>
                  <a:srgbClr val="3333CC"/>
                </a:solidFill>
                <a:latin typeface="微软雅黑" panose="020B0503020204020204" pitchFamily="34" charset="-122"/>
                <a:ea typeface="微软雅黑" panose="020B0503020204020204" pitchFamily="34" charset="-122"/>
              </a:rPr>
              <a:t>FFFA</a:t>
            </a:r>
            <a:r>
              <a:rPr lang="zh-CN" altLang="en-US" sz="2000" kern="0" smtClean="0">
                <a:solidFill>
                  <a:srgbClr val="3333CC"/>
                </a:solidFill>
                <a:latin typeface="微软雅黑" panose="020B0503020204020204" pitchFamily="34" charset="-122"/>
                <a:ea typeface="微软雅黑" panose="020B0503020204020204" pitchFamily="34" charset="-122"/>
              </a:rPr>
              <a:t>的真值为</a:t>
            </a:r>
            <a:r>
              <a:rPr lang="en-US" altLang="zh-CN" sz="2000" kern="0" smtClean="0">
                <a:solidFill>
                  <a:srgbClr val="3333CC"/>
                </a:solidFill>
                <a:latin typeface="微软雅黑" panose="020B0503020204020204" pitchFamily="34" charset="-122"/>
                <a:ea typeface="微软雅黑" panose="020B0503020204020204" pitchFamily="34" charset="-122"/>
              </a:rPr>
              <a:t>-6</a:t>
            </a:r>
            <a:r>
              <a:rPr lang="zh-CN" altLang="en-US" sz="2000" kern="0" smtClean="0">
                <a:solidFill>
                  <a:srgbClr val="3333CC"/>
                </a:solidFill>
                <a:latin typeface="微软雅黑" panose="020B0503020204020204" pitchFamily="34" charset="-122"/>
                <a:ea typeface="微软雅黑" panose="020B0503020204020204" pitchFamily="34" charset="-122"/>
              </a:rPr>
              <a:t>，</a:t>
            </a:r>
            <a:r>
              <a:rPr lang="en-US" altLang="zh-CN" sz="2000" kern="0" smtClean="0">
                <a:solidFill>
                  <a:srgbClr val="3333CC"/>
                </a:solidFill>
                <a:latin typeface="微软雅黑" panose="020B0503020204020204" pitchFamily="34" charset="-122"/>
                <a:ea typeface="微软雅黑" panose="020B0503020204020204" pitchFamily="34" charset="-122"/>
              </a:rPr>
              <a:t>FFF0</a:t>
            </a:r>
            <a:r>
              <a:rPr lang="zh-CN" altLang="en-US" sz="2000" kern="0" smtClean="0">
                <a:solidFill>
                  <a:srgbClr val="3333CC"/>
                </a:solidFill>
                <a:latin typeface="微软雅黑" panose="020B0503020204020204" pitchFamily="34" charset="-122"/>
                <a:ea typeface="微软雅黑" panose="020B0503020204020204" pitchFamily="34" charset="-122"/>
              </a:rPr>
              <a:t>的真值为</a:t>
            </a:r>
            <a:r>
              <a:rPr lang="en-US" altLang="zh-CN" sz="2000" kern="0" smtClean="0">
                <a:solidFill>
                  <a:srgbClr val="3333CC"/>
                </a:solidFill>
                <a:latin typeface="微软雅黑" panose="020B0503020204020204" pitchFamily="34" charset="-122"/>
                <a:ea typeface="微软雅黑" panose="020B0503020204020204" pitchFamily="34" charset="-122"/>
              </a:rPr>
              <a:t>-16</a:t>
            </a:r>
          </a:p>
          <a:p>
            <a:pPr>
              <a:lnSpc>
                <a:spcPct val="125000"/>
              </a:lnSpc>
              <a:buFontTx/>
              <a:buNone/>
            </a:pPr>
            <a:r>
              <a:rPr lang="en-US" altLang="zh-CN" sz="2000" kern="0" smtClean="0">
                <a:solidFill>
                  <a:srgbClr val="3333CC"/>
                </a:solidFill>
                <a:latin typeface="微软雅黑" panose="020B0503020204020204" pitchFamily="34" charset="-122"/>
                <a:ea typeface="微软雅黑" panose="020B0503020204020204" pitchFamily="34" charset="-122"/>
              </a:rPr>
              <a:t>                 FFEA</a:t>
            </a:r>
            <a:r>
              <a:rPr lang="zh-CN" altLang="en-US" sz="2000" kern="0" smtClean="0">
                <a:solidFill>
                  <a:srgbClr val="3333CC"/>
                </a:solidFill>
                <a:latin typeface="微软雅黑" panose="020B0503020204020204" pitchFamily="34" charset="-122"/>
                <a:ea typeface="微软雅黑" panose="020B0503020204020204" pitchFamily="34" charset="-122"/>
              </a:rPr>
              <a:t>的真值为</a:t>
            </a:r>
            <a:r>
              <a:rPr lang="en-US" altLang="zh-CN" sz="2000" kern="0" smtClean="0">
                <a:solidFill>
                  <a:srgbClr val="3333CC"/>
                </a:solidFill>
                <a:latin typeface="微软雅黑" panose="020B0503020204020204" pitchFamily="34" charset="-122"/>
                <a:ea typeface="微软雅黑" panose="020B0503020204020204" pitchFamily="34" charset="-122"/>
              </a:rPr>
              <a:t>-22=-6+(-16)</a:t>
            </a:r>
            <a:r>
              <a:rPr lang="zh-CN" altLang="en-US" sz="2000" kern="0" smtClean="0">
                <a:solidFill>
                  <a:srgbClr val="3333CC"/>
                </a:solidFill>
                <a:latin typeface="微软雅黑" panose="020B0503020204020204" pitchFamily="34" charset="-122"/>
                <a:ea typeface="微软雅黑" panose="020B0503020204020204" pitchFamily="34" charset="-122"/>
              </a:rPr>
              <a:t>，结果正确，无溢出</a:t>
            </a:r>
          </a:p>
        </p:txBody>
      </p:sp>
    </p:spTree>
    <p:extLst>
      <p:ext uri="{BB962C8B-B14F-4D97-AF65-F5344CB8AC3E}">
        <p14:creationId xmlns:p14="http://schemas.microsoft.com/office/powerpoint/2010/main" val="30342487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blinds(horizontal)">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blinds(horizontal)">
                                      <p:cBhvr>
                                        <p:cTn id="27" dur="500"/>
                                        <p:tgtEl>
                                          <p:spTgt spid="7">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
                                            <p:txEl>
                                              <p:pRg st="6" end="6"/>
                                            </p:txEl>
                                          </p:spTgt>
                                        </p:tgtEl>
                                        <p:attrNameLst>
                                          <p:attrName>style.visibility</p:attrName>
                                        </p:attrNameLst>
                                      </p:cBhvr>
                                      <p:to>
                                        <p:strVal val="visible"/>
                                      </p:to>
                                    </p:set>
                                    <p:animEffect transition="in" filter="blinds(horizontal)">
                                      <p:cBhvr>
                                        <p:cTn id="30" dur="500"/>
                                        <p:tgtEl>
                                          <p:spTgt spid="7">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animEffect transition="in" filter="blinds(horizontal)">
                                      <p:cBhvr>
                                        <p:cTn id="35" dur="500"/>
                                        <p:tgtEl>
                                          <p:spTgt spid="7">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
                                            <p:txEl>
                                              <p:pRg st="8" end="8"/>
                                            </p:txEl>
                                          </p:spTgt>
                                        </p:tgtEl>
                                        <p:attrNameLst>
                                          <p:attrName>style.visibility</p:attrName>
                                        </p:attrNameLst>
                                      </p:cBhvr>
                                      <p:to>
                                        <p:strVal val="visible"/>
                                      </p:to>
                                    </p:set>
                                    <p:animEffect transition="in" filter="blinds(horizontal)">
                                      <p:cBhvr>
                                        <p:cTn id="40" dur="500"/>
                                        <p:tgtEl>
                                          <p:spTgt spid="7">
                                            <p:txEl>
                                              <p:pRg st="8" end="8"/>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blinds(horizontal)">
                                      <p:cBhvr>
                                        <p:cTn id="43"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457200" y="229585"/>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smtClean="0">
                <a:ln>
                  <a:noFill/>
                </a:ln>
                <a:solidFill>
                  <a:srgbClr val="CC3300"/>
                </a:solidFill>
                <a:effectLst/>
                <a:uLnTx/>
                <a:uFillTx/>
                <a:latin typeface="Arial"/>
                <a:ea typeface="黑体" panose="02010609060101010101" pitchFamily="49" charset="-122"/>
                <a:cs typeface="+mj-cs"/>
              </a:rPr>
              <a:t>定点乘法指令举例</a:t>
            </a:r>
          </a:p>
        </p:txBody>
      </p:sp>
      <p:sp>
        <p:nvSpPr>
          <p:cNvPr id="21" name="Rectangle 3"/>
          <p:cNvSpPr txBox="1">
            <a:spLocks noChangeArrowheads="1"/>
          </p:cNvSpPr>
          <p:nvPr/>
        </p:nvSpPr>
        <p:spPr bwMode="auto">
          <a:xfrm>
            <a:off x="71438" y="860259"/>
            <a:ext cx="8229600" cy="560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r>
              <a:rPr lang="zh-CN" altLang="en-US" sz="2000" kern="0" smtClean="0">
                <a:latin typeface="微软雅黑" panose="020B0503020204020204" pitchFamily="34" charset="-122"/>
                <a:ea typeface="微软雅黑" panose="020B0503020204020204" pitchFamily="34" charset="-122"/>
              </a:rPr>
              <a:t>假设</a:t>
            </a:r>
            <a:r>
              <a:rPr lang="en-US" altLang="zh-CN" sz="2000" kern="0" smtClean="0">
                <a:latin typeface="微软雅黑" panose="020B0503020204020204" pitchFamily="34" charset="-122"/>
                <a:ea typeface="微软雅黑" panose="020B0503020204020204" pitchFamily="34" charset="-122"/>
              </a:rPr>
              <a:t>R[eax]=000000B4H</a:t>
            </a:r>
            <a:r>
              <a:rPr lang="zh-CN" altLang="en-US" sz="2000" kern="0" smtClean="0">
                <a:latin typeface="微软雅黑" panose="020B0503020204020204" pitchFamily="34" charset="-122"/>
                <a:ea typeface="微软雅黑" panose="020B0503020204020204" pitchFamily="34" charset="-122"/>
              </a:rPr>
              <a:t>，</a:t>
            </a:r>
            <a:r>
              <a:rPr lang="en-US" altLang="zh-CN" sz="2000" kern="0" smtClean="0">
                <a:latin typeface="微软雅黑" panose="020B0503020204020204" pitchFamily="34" charset="-122"/>
                <a:ea typeface="微软雅黑" panose="020B0503020204020204" pitchFamily="34" charset="-122"/>
              </a:rPr>
              <a:t>R[ebx]=00000011H</a:t>
            </a:r>
            <a:r>
              <a:rPr lang="zh-CN" altLang="en-US" sz="2000" kern="0" smtClean="0">
                <a:latin typeface="微软雅黑" panose="020B0503020204020204" pitchFamily="34" charset="-122"/>
                <a:ea typeface="微软雅黑" panose="020B0503020204020204" pitchFamily="34" charset="-122"/>
              </a:rPr>
              <a:t>，</a:t>
            </a:r>
            <a:r>
              <a:rPr lang="en-US" altLang="zh-CN" sz="2000" kern="0" smtClean="0">
                <a:latin typeface="微软雅黑" panose="020B0503020204020204" pitchFamily="34" charset="-122"/>
                <a:ea typeface="微软雅黑" panose="020B0503020204020204" pitchFamily="34" charset="-122"/>
              </a:rPr>
              <a:t>M[000000F8H]=000000A0H</a:t>
            </a:r>
            <a:r>
              <a:rPr lang="zh-CN" altLang="en-US" sz="2000" kern="0" smtClean="0">
                <a:latin typeface="微软雅黑" panose="020B0503020204020204" pitchFamily="34" charset="-122"/>
                <a:ea typeface="微软雅黑" panose="020B0503020204020204" pitchFamily="34" charset="-122"/>
              </a:rPr>
              <a:t>，请问：</a:t>
            </a:r>
          </a:p>
          <a:p>
            <a:pPr>
              <a:buFontTx/>
              <a:buNone/>
            </a:pPr>
            <a:r>
              <a:rPr lang="en-US" altLang="zh-CN" sz="2000" kern="0" smtClean="0">
                <a:latin typeface="微软雅黑" panose="020B0503020204020204" pitchFamily="34" charset="-122"/>
                <a:ea typeface="微软雅黑" panose="020B0503020204020204" pitchFamily="34" charset="-122"/>
              </a:rPr>
              <a:t>    (1) </a:t>
            </a:r>
            <a:r>
              <a:rPr lang="zh-CN" altLang="en-US" sz="2000" kern="0" smtClean="0">
                <a:latin typeface="微软雅黑" panose="020B0503020204020204" pitchFamily="34" charset="-122"/>
                <a:ea typeface="微软雅黑" panose="020B0503020204020204" pitchFamily="34" charset="-122"/>
              </a:rPr>
              <a:t>执行指令“</a:t>
            </a:r>
            <a:r>
              <a:rPr lang="en-US" altLang="zh-CN" sz="2000" kern="0" smtClean="0">
                <a:latin typeface="微软雅黑" panose="020B0503020204020204" pitchFamily="34" charset="-122"/>
                <a:ea typeface="微软雅黑" panose="020B0503020204020204" pitchFamily="34" charset="-122"/>
              </a:rPr>
              <a:t>mulb %bl”</a:t>
            </a:r>
            <a:r>
              <a:rPr lang="zh-CN" altLang="en-US" sz="2000" kern="0" smtClean="0">
                <a:latin typeface="微软雅黑" panose="020B0503020204020204" pitchFamily="34" charset="-122"/>
                <a:ea typeface="微软雅黑" panose="020B0503020204020204" pitchFamily="34" charset="-122"/>
              </a:rPr>
              <a:t>后，哪些寄存器的内容会发生变化？是否与执行“</a:t>
            </a:r>
            <a:r>
              <a:rPr lang="en-US" altLang="zh-CN" sz="2000" kern="0" smtClean="0">
                <a:latin typeface="微软雅黑" panose="020B0503020204020204" pitchFamily="34" charset="-122"/>
                <a:ea typeface="微软雅黑" panose="020B0503020204020204" pitchFamily="34" charset="-122"/>
              </a:rPr>
              <a:t>imulb %bl”</a:t>
            </a:r>
            <a:r>
              <a:rPr lang="zh-CN" altLang="en-US" sz="2000" kern="0" smtClean="0">
                <a:latin typeface="微软雅黑" panose="020B0503020204020204" pitchFamily="34" charset="-122"/>
                <a:ea typeface="微软雅黑" panose="020B0503020204020204" pitchFamily="34" charset="-122"/>
              </a:rPr>
              <a:t>指令所发生的变化一样？为什么？请用该例给出的数据验证你的结论。</a:t>
            </a:r>
          </a:p>
          <a:p>
            <a:pPr>
              <a:buFontTx/>
              <a:buNone/>
            </a:pPr>
            <a:r>
              <a:rPr lang="zh-CN" altLang="en-US" sz="2000" kern="0" smtClean="0">
                <a:solidFill>
                  <a:srgbClr val="FF3300"/>
                </a:solidFill>
                <a:latin typeface="微软雅黑" panose="020B0503020204020204" pitchFamily="34" charset="-122"/>
                <a:ea typeface="微软雅黑" panose="020B0503020204020204" pitchFamily="34" charset="-122"/>
              </a:rPr>
              <a:t>解：“</a:t>
            </a:r>
            <a:r>
              <a:rPr lang="en-US" altLang="zh-CN" sz="2000" kern="0" smtClean="0">
                <a:solidFill>
                  <a:srgbClr val="FF3300"/>
                </a:solidFill>
                <a:latin typeface="微软雅黑" panose="020B0503020204020204" pitchFamily="34" charset="-122"/>
                <a:ea typeface="微软雅黑" panose="020B0503020204020204" pitchFamily="34" charset="-122"/>
              </a:rPr>
              <a:t>mulb %bl”</a:t>
            </a:r>
            <a:r>
              <a:rPr lang="zh-CN" altLang="en-US" sz="2000" kern="0" smtClean="0">
                <a:solidFill>
                  <a:srgbClr val="FF3300"/>
                </a:solidFill>
                <a:latin typeface="微软雅黑" panose="020B0503020204020204" pitchFamily="34" charset="-122"/>
                <a:ea typeface="微软雅黑" panose="020B0503020204020204" pitchFamily="34" charset="-122"/>
              </a:rPr>
              <a:t>功能为 </a:t>
            </a:r>
            <a:r>
              <a:rPr lang="en-US" altLang="zh-CN" sz="2000" kern="0" smtClean="0">
                <a:solidFill>
                  <a:srgbClr val="FF3300"/>
                </a:solidFill>
                <a:latin typeface="微软雅黑" panose="020B0503020204020204" pitchFamily="34" charset="-122"/>
                <a:ea typeface="微软雅黑" panose="020B0503020204020204" pitchFamily="34" charset="-122"/>
              </a:rPr>
              <a:t>R[ax]←R[al]</a:t>
            </a:r>
            <a:r>
              <a:rPr lang="pt-BR" altLang="zh-CN" sz="2000" kern="0" smtClean="0">
                <a:solidFill>
                  <a:srgbClr val="FF3300"/>
                </a:solidFill>
                <a:latin typeface="微软雅黑" panose="020B0503020204020204" pitchFamily="34" charset="-122"/>
                <a:ea typeface="微软雅黑" panose="020B0503020204020204" pitchFamily="34" charset="-122"/>
              </a:rPr>
              <a:t>×R[bl]</a:t>
            </a:r>
            <a:r>
              <a:rPr lang="zh-CN" altLang="pt-BR" sz="2000" kern="0" smtClean="0">
                <a:solidFill>
                  <a:srgbClr val="FF3300"/>
                </a:solidFill>
                <a:latin typeface="微软雅黑" panose="020B0503020204020204" pitchFamily="34" charset="-122"/>
                <a:ea typeface="微软雅黑" panose="020B0503020204020204" pitchFamily="34" charset="-122"/>
              </a:rPr>
              <a:t>，执行结果如下</a:t>
            </a:r>
          </a:p>
          <a:p>
            <a:pPr>
              <a:buFontTx/>
              <a:buNone/>
            </a:pPr>
            <a:r>
              <a:rPr lang="en-US" altLang="zh-CN" sz="2000" kern="0" smtClean="0">
                <a:solidFill>
                  <a:srgbClr val="FF3300"/>
                </a:solidFill>
                <a:latin typeface="微软雅黑" panose="020B0503020204020204" pitchFamily="34" charset="-122"/>
                <a:ea typeface="微软雅黑" panose="020B0503020204020204" pitchFamily="34" charset="-122"/>
              </a:rPr>
              <a:t>        R[ax]=B4H*11H</a:t>
            </a:r>
            <a:r>
              <a:rPr lang="zh-CN" altLang="en-US" sz="2000" kern="0" smtClean="0">
                <a:solidFill>
                  <a:srgbClr val="FF3300"/>
                </a:solidFill>
                <a:latin typeface="微软雅黑" panose="020B0503020204020204" pitchFamily="34" charset="-122"/>
                <a:ea typeface="微软雅黑" panose="020B0503020204020204" pitchFamily="34" charset="-122"/>
              </a:rPr>
              <a:t>（无符号整数</a:t>
            </a:r>
            <a:r>
              <a:rPr lang="en-US" altLang="zh-CN" sz="2000" kern="0" smtClean="0">
                <a:solidFill>
                  <a:srgbClr val="FF3300"/>
                </a:solidFill>
                <a:latin typeface="微软雅黑" panose="020B0503020204020204" pitchFamily="34" charset="-122"/>
                <a:ea typeface="微软雅黑" panose="020B0503020204020204" pitchFamily="34" charset="-122"/>
              </a:rPr>
              <a:t>180</a:t>
            </a:r>
            <a:r>
              <a:rPr lang="zh-CN" altLang="en-US" sz="2000" kern="0" smtClean="0">
                <a:solidFill>
                  <a:srgbClr val="FF3300"/>
                </a:solidFill>
                <a:latin typeface="微软雅黑" panose="020B0503020204020204" pitchFamily="34" charset="-122"/>
                <a:ea typeface="微软雅黑" panose="020B0503020204020204" pitchFamily="34" charset="-122"/>
              </a:rPr>
              <a:t>和</a:t>
            </a:r>
            <a:r>
              <a:rPr lang="en-US" altLang="zh-CN" sz="2000" kern="0" smtClean="0">
                <a:solidFill>
                  <a:srgbClr val="FF3300"/>
                </a:solidFill>
                <a:latin typeface="微软雅黑" panose="020B0503020204020204" pitchFamily="34" charset="-122"/>
                <a:ea typeface="微软雅黑" panose="020B0503020204020204" pitchFamily="34" charset="-122"/>
              </a:rPr>
              <a:t>17</a:t>
            </a:r>
            <a:r>
              <a:rPr lang="zh-CN" altLang="en-US" sz="2000" kern="0" smtClean="0">
                <a:solidFill>
                  <a:srgbClr val="FF3300"/>
                </a:solidFill>
                <a:latin typeface="微软雅黑" panose="020B0503020204020204" pitchFamily="34" charset="-122"/>
                <a:ea typeface="微软雅黑" panose="020B0503020204020204" pitchFamily="34" charset="-122"/>
              </a:rPr>
              <a:t>相乘）</a:t>
            </a:r>
          </a:p>
          <a:p>
            <a:pPr>
              <a:buFontTx/>
              <a:buNone/>
            </a:pPr>
            <a:r>
              <a:rPr lang="zh-CN" altLang="en-US" sz="2000" kern="0" smtClean="0">
                <a:solidFill>
                  <a:srgbClr val="FF3300"/>
                </a:solidFill>
                <a:latin typeface="微软雅黑" panose="020B0503020204020204" pitchFamily="34" charset="-122"/>
                <a:ea typeface="微软雅黑" panose="020B0503020204020204" pitchFamily="34" charset="-122"/>
              </a:rPr>
              <a:t>        </a:t>
            </a:r>
            <a:r>
              <a:rPr lang="en-US" altLang="zh-CN" sz="2000" kern="0" smtClean="0">
                <a:solidFill>
                  <a:srgbClr val="FF3300"/>
                </a:solidFill>
                <a:latin typeface="微软雅黑" panose="020B0503020204020204" pitchFamily="34" charset="-122"/>
                <a:ea typeface="微软雅黑" panose="020B0503020204020204" pitchFamily="34" charset="-122"/>
              </a:rPr>
              <a:t>R[ax]=0BF4H</a:t>
            </a:r>
            <a:r>
              <a:rPr lang="zh-CN" altLang="en-US" sz="2000" kern="0" smtClean="0">
                <a:solidFill>
                  <a:srgbClr val="FF3300"/>
                </a:solidFill>
                <a:latin typeface="微软雅黑" panose="020B0503020204020204" pitchFamily="34" charset="-122"/>
                <a:ea typeface="微软雅黑" panose="020B0503020204020204" pitchFamily="34" charset="-122"/>
              </a:rPr>
              <a:t>，真值为</a:t>
            </a:r>
            <a:r>
              <a:rPr lang="en-US" altLang="zh-CN" sz="2000" kern="0" smtClean="0">
                <a:solidFill>
                  <a:srgbClr val="FF3300"/>
                </a:solidFill>
                <a:latin typeface="微软雅黑" panose="020B0503020204020204" pitchFamily="34" charset="-122"/>
                <a:ea typeface="微软雅黑" panose="020B0503020204020204" pitchFamily="34" charset="-122"/>
              </a:rPr>
              <a:t>3060=180 </a:t>
            </a:r>
            <a:r>
              <a:rPr lang="pt-BR" altLang="zh-CN" sz="2000" kern="0" smtClean="0">
                <a:solidFill>
                  <a:srgbClr val="FF3300"/>
                </a:solidFill>
                <a:latin typeface="微软雅黑" panose="020B0503020204020204" pitchFamily="34" charset="-122"/>
                <a:ea typeface="微软雅黑" panose="020B0503020204020204" pitchFamily="34" charset="-122"/>
              </a:rPr>
              <a:t>× 17</a:t>
            </a:r>
          </a:p>
          <a:p>
            <a:pPr>
              <a:buFontTx/>
              <a:buNone/>
            </a:pPr>
            <a:endParaRPr lang="zh-CN" altLang="en-US" sz="2000" kern="0" smtClean="0">
              <a:solidFill>
                <a:srgbClr val="FF3300"/>
              </a:solidFill>
              <a:latin typeface="微软雅黑" panose="020B0503020204020204" pitchFamily="34" charset="-122"/>
              <a:ea typeface="微软雅黑" panose="020B0503020204020204" pitchFamily="34" charset="-122"/>
            </a:endParaRPr>
          </a:p>
          <a:p>
            <a:pPr>
              <a:buFontTx/>
              <a:buNone/>
            </a:pPr>
            <a:r>
              <a:rPr lang="zh-CN" altLang="en-US" sz="2000" kern="0" smtClean="0">
                <a:solidFill>
                  <a:srgbClr val="FF3300"/>
                </a:solidFill>
                <a:latin typeface="微软雅黑" panose="020B0503020204020204" pitchFamily="34" charset="-122"/>
                <a:ea typeface="微软雅黑" panose="020B0503020204020204" pitchFamily="34" charset="-122"/>
              </a:rPr>
              <a:t>     </a:t>
            </a:r>
            <a:r>
              <a:rPr lang="zh-CN" altLang="en-US" sz="2000" kern="0" smtClean="0">
                <a:solidFill>
                  <a:srgbClr val="3333CC"/>
                </a:solidFill>
                <a:latin typeface="微软雅黑" panose="020B0503020204020204" pitchFamily="34" charset="-122"/>
                <a:ea typeface="微软雅黑" panose="020B0503020204020204" pitchFamily="34" charset="-122"/>
              </a:rPr>
              <a:t>“</a:t>
            </a:r>
            <a:r>
              <a:rPr lang="en-US" altLang="zh-CN" sz="2000" kern="0" smtClean="0">
                <a:solidFill>
                  <a:srgbClr val="3333CC"/>
                </a:solidFill>
                <a:latin typeface="微软雅黑" panose="020B0503020204020204" pitchFamily="34" charset="-122"/>
                <a:ea typeface="微软雅黑" panose="020B0503020204020204" pitchFamily="34" charset="-122"/>
              </a:rPr>
              <a:t>imulb %bl”</a:t>
            </a:r>
            <a:r>
              <a:rPr lang="zh-CN" altLang="en-US" sz="2000" kern="0" smtClean="0">
                <a:solidFill>
                  <a:srgbClr val="3333CC"/>
                </a:solidFill>
                <a:latin typeface="微软雅黑" panose="020B0503020204020204" pitchFamily="34" charset="-122"/>
                <a:ea typeface="微软雅黑" panose="020B0503020204020204" pitchFamily="34" charset="-122"/>
              </a:rPr>
              <a:t>功能为 </a:t>
            </a:r>
            <a:r>
              <a:rPr lang="en-US" altLang="zh-CN" sz="2000" kern="0" smtClean="0">
                <a:solidFill>
                  <a:srgbClr val="3333CC"/>
                </a:solidFill>
                <a:latin typeface="微软雅黑" panose="020B0503020204020204" pitchFamily="34" charset="-122"/>
                <a:ea typeface="微软雅黑" panose="020B0503020204020204" pitchFamily="34" charset="-122"/>
              </a:rPr>
              <a:t>R[ax]←R[al]</a:t>
            </a:r>
            <a:r>
              <a:rPr lang="pt-BR" altLang="zh-CN" sz="2000" kern="0" smtClean="0">
                <a:solidFill>
                  <a:srgbClr val="3333CC"/>
                </a:solidFill>
                <a:latin typeface="微软雅黑" panose="020B0503020204020204" pitchFamily="34" charset="-122"/>
                <a:ea typeface="微软雅黑" panose="020B0503020204020204" pitchFamily="34" charset="-122"/>
              </a:rPr>
              <a:t>×R[bl]</a:t>
            </a:r>
          </a:p>
          <a:p>
            <a:pPr>
              <a:buFontTx/>
              <a:buNone/>
            </a:pPr>
            <a:r>
              <a:rPr lang="en-US" altLang="zh-CN" sz="2000" kern="0" smtClean="0">
                <a:solidFill>
                  <a:srgbClr val="3333CC"/>
                </a:solidFill>
                <a:latin typeface="微软雅黑" panose="020B0503020204020204" pitchFamily="34" charset="-122"/>
                <a:ea typeface="微软雅黑" panose="020B0503020204020204" pitchFamily="34" charset="-122"/>
              </a:rPr>
              <a:t>        R[ax]=B4H*11H</a:t>
            </a:r>
            <a:r>
              <a:rPr lang="zh-CN" altLang="en-US" sz="2000" kern="0" smtClean="0">
                <a:solidFill>
                  <a:srgbClr val="3333CC"/>
                </a:solidFill>
                <a:latin typeface="微软雅黑" panose="020B0503020204020204" pitchFamily="34" charset="-122"/>
                <a:ea typeface="微软雅黑" panose="020B0503020204020204" pitchFamily="34" charset="-122"/>
              </a:rPr>
              <a:t>（带符号整数</a:t>
            </a:r>
            <a:r>
              <a:rPr lang="en-US" altLang="zh-CN" sz="2000" kern="0" smtClean="0">
                <a:solidFill>
                  <a:srgbClr val="3333CC"/>
                </a:solidFill>
                <a:latin typeface="微软雅黑" panose="020B0503020204020204" pitchFamily="34" charset="-122"/>
                <a:ea typeface="微软雅黑" panose="020B0503020204020204" pitchFamily="34" charset="-122"/>
              </a:rPr>
              <a:t>-76</a:t>
            </a:r>
            <a:r>
              <a:rPr lang="zh-CN" altLang="en-US" sz="2000" kern="0" smtClean="0">
                <a:solidFill>
                  <a:srgbClr val="3333CC"/>
                </a:solidFill>
                <a:latin typeface="微软雅黑" panose="020B0503020204020204" pitchFamily="34" charset="-122"/>
                <a:ea typeface="微软雅黑" panose="020B0503020204020204" pitchFamily="34" charset="-122"/>
              </a:rPr>
              <a:t>和</a:t>
            </a:r>
            <a:r>
              <a:rPr lang="en-US" altLang="zh-CN" sz="2000" kern="0" smtClean="0">
                <a:solidFill>
                  <a:srgbClr val="3333CC"/>
                </a:solidFill>
                <a:latin typeface="微软雅黑" panose="020B0503020204020204" pitchFamily="34" charset="-122"/>
                <a:ea typeface="微软雅黑" panose="020B0503020204020204" pitchFamily="34" charset="-122"/>
              </a:rPr>
              <a:t>17</a:t>
            </a:r>
            <a:r>
              <a:rPr lang="zh-CN" altLang="en-US" sz="2000" kern="0" smtClean="0">
                <a:solidFill>
                  <a:srgbClr val="3333CC"/>
                </a:solidFill>
                <a:latin typeface="微软雅黑" panose="020B0503020204020204" pitchFamily="34" charset="-122"/>
                <a:ea typeface="微软雅黑" panose="020B0503020204020204" pitchFamily="34" charset="-122"/>
              </a:rPr>
              <a:t>相乘）</a:t>
            </a:r>
          </a:p>
          <a:p>
            <a:pPr>
              <a:buFontTx/>
              <a:buNone/>
            </a:pPr>
            <a:r>
              <a:rPr lang="zh-CN" altLang="en-US" sz="2000" kern="0" smtClean="0">
                <a:solidFill>
                  <a:srgbClr val="3333CC"/>
                </a:solidFill>
                <a:latin typeface="微软雅黑" panose="020B0503020204020204" pitchFamily="34" charset="-122"/>
                <a:ea typeface="微软雅黑" panose="020B0503020204020204" pitchFamily="34" charset="-122"/>
              </a:rPr>
              <a:t>        若</a:t>
            </a:r>
            <a:r>
              <a:rPr lang="en-US" altLang="zh-CN" sz="2000" kern="0" smtClean="0">
                <a:solidFill>
                  <a:srgbClr val="3333CC"/>
                </a:solidFill>
                <a:latin typeface="微软雅黑" panose="020B0503020204020204" pitchFamily="34" charset="-122"/>
                <a:ea typeface="微软雅黑" panose="020B0503020204020204" pitchFamily="34" charset="-122"/>
              </a:rPr>
              <a:t>R[ax]=0BF4H</a:t>
            </a:r>
            <a:r>
              <a:rPr lang="zh-CN" altLang="en-US" sz="2000" kern="0" smtClean="0">
                <a:solidFill>
                  <a:srgbClr val="3333CC"/>
                </a:solidFill>
                <a:latin typeface="微软雅黑" panose="020B0503020204020204" pitchFamily="34" charset="-122"/>
                <a:ea typeface="微软雅黑" panose="020B0503020204020204" pitchFamily="34" charset="-122"/>
              </a:rPr>
              <a:t>，则真值为</a:t>
            </a:r>
            <a:r>
              <a:rPr lang="en-US" altLang="zh-CN" sz="2000" kern="0" smtClean="0">
                <a:solidFill>
                  <a:srgbClr val="3333CC"/>
                </a:solidFill>
                <a:latin typeface="微软雅黑" panose="020B0503020204020204" pitchFamily="34" charset="-122"/>
                <a:ea typeface="微软雅黑" panose="020B0503020204020204" pitchFamily="34" charset="-122"/>
              </a:rPr>
              <a:t>3060</a:t>
            </a:r>
            <a:r>
              <a:rPr lang="en-US" altLang="zh-CN" sz="2000" kern="0" smtClean="0">
                <a:solidFill>
                  <a:srgbClr val="3333CC"/>
                </a:solidFill>
                <a:ea typeface="微软雅黑" panose="020B0503020204020204" pitchFamily="34" charset="-122"/>
                <a:cs typeface="Arial" panose="020B0604020202020204" pitchFamily="34" charset="0"/>
              </a:rPr>
              <a:t>≠</a:t>
            </a:r>
            <a:r>
              <a:rPr lang="en-US" altLang="zh-CN" sz="2000" kern="0" smtClean="0">
                <a:solidFill>
                  <a:srgbClr val="3333CC"/>
                </a:solidFill>
                <a:latin typeface="微软雅黑" panose="020B0503020204020204" pitchFamily="34" charset="-122"/>
                <a:ea typeface="微软雅黑" panose="020B0503020204020204" pitchFamily="34" charset="-122"/>
              </a:rPr>
              <a:t>-76 </a:t>
            </a:r>
            <a:r>
              <a:rPr lang="pt-BR" altLang="zh-CN" sz="2000" kern="0" smtClean="0">
                <a:solidFill>
                  <a:srgbClr val="3333CC"/>
                </a:solidFill>
                <a:latin typeface="微软雅黑" panose="020B0503020204020204" pitchFamily="34" charset="-122"/>
                <a:ea typeface="微软雅黑" panose="020B0503020204020204" pitchFamily="34" charset="-122"/>
              </a:rPr>
              <a:t>× 17 </a:t>
            </a:r>
          </a:p>
          <a:p>
            <a:pPr>
              <a:buFontTx/>
              <a:buNone/>
            </a:pPr>
            <a:r>
              <a:rPr lang="pt-BR" altLang="zh-CN" sz="2000" kern="0" smtClean="0">
                <a:solidFill>
                  <a:srgbClr val="3333CC"/>
                </a:solidFill>
                <a:latin typeface="微软雅黑" panose="020B0503020204020204" pitchFamily="34" charset="-122"/>
                <a:ea typeface="微软雅黑" panose="020B0503020204020204" pitchFamily="34" charset="-122"/>
              </a:rPr>
              <a:t>	   R[al]=F4H, R[ah]=? </a:t>
            </a:r>
            <a:r>
              <a:rPr lang="pt-BR" altLang="zh-CN" sz="2000" kern="0" smtClean="0">
                <a:solidFill>
                  <a:srgbClr val="FF3300"/>
                </a:solidFill>
                <a:latin typeface="微软雅黑" panose="020B0503020204020204" pitchFamily="34" charset="-122"/>
                <a:ea typeface="微软雅黑" panose="020B0503020204020204" pitchFamily="34" charset="-122"/>
              </a:rPr>
              <a:t>AH</a:t>
            </a:r>
            <a:r>
              <a:rPr lang="zh-CN" altLang="pt-BR" sz="2000" kern="0" smtClean="0">
                <a:solidFill>
                  <a:srgbClr val="FF3300"/>
                </a:solidFill>
                <a:latin typeface="微软雅黑" panose="020B0503020204020204" pitchFamily="34" charset="-122"/>
                <a:ea typeface="微软雅黑" panose="020B0503020204020204" pitchFamily="34" charset="-122"/>
              </a:rPr>
              <a:t>中的变化不一样！</a:t>
            </a:r>
          </a:p>
          <a:p>
            <a:pPr>
              <a:buFontTx/>
              <a:buNone/>
            </a:pPr>
            <a:r>
              <a:rPr lang="pt-BR" altLang="zh-CN" sz="2000" kern="0" smtClean="0">
                <a:solidFill>
                  <a:srgbClr val="3333CC"/>
                </a:solidFill>
                <a:latin typeface="微软雅黑" panose="020B0503020204020204" pitchFamily="34" charset="-122"/>
                <a:ea typeface="微软雅黑" panose="020B0503020204020204" pitchFamily="34" charset="-122"/>
              </a:rPr>
              <a:t>        R[ax]=FAF4H, </a:t>
            </a:r>
            <a:r>
              <a:rPr lang="zh-CN" altLang="pt-BR" sz="2000" kern="0" smtClean="0">
                <a:solidFill>
                  <a:srgbClr val="3333CC"/>
                </a:solidFill>
                <a:latin typeface="微软雅黑" panose="020B0503020204020204" pitchFamily="34" charset="-122"/>
                <a:ea typeface="微软雅黑" panose="020B0503020204020204" pitchFamily="34" charset="-122"/>
              </a:rPr>
              <a:t>真值为</a:t>
            </a:r>
            <a:r>
              <a:rPr lang="pt-BR" altLang="zh-CN" sz="2000" kern="0" smtClean="0">
                <a:solidFill>
                  <a:srgbClr val="3333CC"/>
                </a:solidFill>
                <a:latin typeface="微软雅黑" panose="020B0503020204020204" pitchFamily="34" charset="-122"/>
                <a:ea typeface="微软雅黑" panose="020B0503020204020204" pitchFamily="34" charset="-122"/>
              </a:rPr>
              <a:t>-1292=-76 × 17 </a:t>
            </a:r>
            <a:endParaRPr lang="en-US" altLang="zh-CN" sz="2000" kern="0" smtClean="0">
              <a:solidFill>
                <a:srgbClr val="3333CC"/>
              </a:solidFill>
              <a:latin typeface="微软雅黑" panose="020B0503020204020204" pitchFamily="34" charset="-122"/>
              <a:ea typeface="微软雅黑" panose="020B0503020204020204" pitchFamily="34" charset="-122"/>
            </a:endParaRPr>
          </a:p>
        </p:txBody>
      </p:sp>
      <p:grpSp>
        <p:nvGrpSpPr>
          <p:cNvPr id="22" name="Group 14"/>
          <p:cNvGrpSpPr>
            <a:grpSpLocks/>
          </p:cNvGrpSpPr>
          <p:nvPr/>
        </p:nvGrpSpPr>
        <p:grpSpPr bwMode="auto">
          <a:xfrm>
            <a:off x="6327775" y="3271671"/>
            <a:ext cx="2700338" cy="1536700"/>
            <a:chOff x="3986" y="2387"/>
            <a:chExt cx="1701" cy="968"/>
          </a:xfrm>
        </p:grpSpPr>
        <p:sp>
          <p:nvSpPr>
            <p:cNvPr id="23" name="Text Box 4"/>
            <p:cNvSpPr txBox="1">
              <a:spLocks noChangeArrowheads="1"/>
            </p:cNvSpPr>
            <p:nvPr/>
          </p:nvSpPr>
          <p:spPr bwMode="auto">
            <a:xfrm>
              <a:off x="4751" y="2387"/>
              <a:ext cx="879"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1011 0100</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0001 0001</a:t>
              </a:r>
            </a:p>
          </p:txBody>
        </p:sp>
        <p:sp>
          <p:nvSpPr>
            <p:cNvPr id="24" name="Text Box 5"/>
            <p:cNvSpPr txBox="1">
              <a:spLocks noChangeArrowheads="1"/>
            </p:cNvSpPr>
            <p:nvPr/>
          </p:nvSpPr>
          <p:spPr bwMode="auto">
            <a:xfrm>
              <a:off x="4524" y="2553"/>
              <a:ext cx="3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zh-CN" sz="1800" b="1" i="0" u="none" strike="noStrike" kern="0" cap="none" spc="0" normalizeH="0" baseline="0" noProof="0" smtClean="0">
                  <a:ln>
                    <a:noFill/>
                  </a:ln>
                  <a:solidFill>
                    <a:sysClr val="windowText" lastClr="000000"/>
                  </a:solidFill>
                  <a:effectLst/>
                  <a:uLnTx/>
                  <a:uFillTx/>
                  <a:latin typeface="Arial" panose="020B0604020202020204" pitchFamily="34" charset="0"/>
                  <a:ea typeface="宋体" panose="02010600030101010101" pitchFamily="2" charset="-122"/>
                  <a:cs typeface="+mn-cs"/>
                </a:rPr>
                <a:t>x</a:t>
              </a:r>
            </a:p>
          </p:txBody>
        </p:sp>
        <p:sp>
          <p:nvSpPr>
            <p:cNvPr id="25" name="Line 6"/>
            <p:cNvSpPr>
              <a:spLocks noChangeShapeType="1"/>
            </p:cNvSpPr>
            <p:nvPr/>
          </p:nvSpPr>
          <p:spPr bwMode="auto">
            <a:xfrm>
              <a:off x="4156" y="2755"/>
              <a:ext cx="147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6" name="Text Box 7"/>
            <p:cNvSpPr txBox="1">
              <a:spLocks noChangeArrowheads="1"/>
            </p:cNvSpPr>
            <p:nvPr/>
          </p:nvSpPr>
          <p:spPr bwMode="auto">
            <a:xfrm>
              <a:off x="4156" y="2755"/>
              <a:ext cx="150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              1011 0100</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     1011 0100</a:t>
              </a:r>
            </a:p>
          </p:txBody>
        </p:sp>
        <p:sp>
          <p:nvSpPr>
            <p:cNvPr id="27" name="Line 8"/>
            <p:cNvSpPr>
              <a:spLocks noChangeShapeType="1"/>
            </p:cNvSpPr>
            <p:nvPr/>
          </p:nvSpPr>
          <p:spPr bwMode="auto">
            <a:xfrm>
              <a:off x="4184" y="3124"/>
              <a:ext cx="147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8" name="Text Box 9"/>
            <p:cNvSpPr txBox="1">
              <a:spLocks noChangeArrowheads="1"/>
            </p:cNvSpPr>
            <p:nvPr/>
          </p:nvSpPr>
          <p:spPr bwMode="auto">
            <a:xfrm>
              <a:off x="3986" y="3124"/>
              <a:ext cx="1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zh-CN" sz="1800" b="1" i="0" u="none" strike="noStrike" kern="0" cap="none" spc="0" normalizeH="0" baseline="0" noProof="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0000 1011 1111 0100</a:t>
              </a:r>
            </a:p>
          </p:txBody>
        </p:sp>
      </p:grpSp>
      <p:grpSp>
        <p:nvGrpSpPr>
          <p:cNvPr id="29" name="Group 15"/>
          <p:cNvGrpSpPr>
            <a:grpSpLocks/>
          </p:cNvGrpSpPr>
          <p:nvPr/>
        </p:nvGrpSpPr>
        <p:grpSpPr bwMode="auto">
          <a:xfrm>
            <a:off x="7721600" y="4711534"/>
            <a:ext cx="1171575" cy="396875"/>
            <a:chOff x="4893" y="3294"/>
            <a:chExt cx="709" cy="250"/>
          </a:xfrm>
        </p:grpSpPr>
        <p:sp>
          <p:nvSpPr>
            <p:cNvPr id="30" name="Text Box 10"/>
            <p:cNvSpPr txBox="1">
              <a:spLocks noChangeArrowheads="1"/>
            </p:cNvSpPr>
            <p:nvPr/>
          </p:nvSpPr>
          <p:spPr bwMode="auto">
            <a:xfrm>
              <a:off x="4922" y="3294"/>
              <a:ext cx="65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b="1" smtClean="0">
                  <a:solidFill>
                    <a:srgbClr val="FF3300"/>
                  </a:solidFill>
                  <a:latin typeface="微软雅黑" panose="020B0503020204020204" pitchFamily="34" charset="-122"/>
                  <a:ea typeface="微软雅黑" panose="020B0503020204020204" pitchFamily="34" charset="-122"/>
                  <a:cs typeface="+mn-cs"/>
                </a:rPr>
                <a:t>AL=</a:t>
              </a:r>
              <a:r>
                <a:rPr lang="zh-CN" altLang="en-US" sz="2000" b="1" smtClean="0">
                  <a:solidFill>
                    <a:srgbClr val="FF3300"/>
                  </a:solidFill>
                  <a:latin typeface="微软雅黑" panose="020B0503020204020204" pitchFamily="34" charset="-122"/>
                  <a:ea typeface="微软雅黑" panose="020B0503020204020204" pitchFamily="34" charset="-122"/>
                  <a:cs typeface="+mn-cs"/>
                </a:rPr>
                <a:t>？</a:t>
              </a:r>
            </a:p>
          </p:txBody>
        </p:sp>
        <p:sp>
          <p:nvSpPr>
            <p:cNvPr id="31" name="Line 12"/>
            <p:cNvSpPr>
              <a:spLocks noChangeShapeType="1"/>
            </p:cNvSpPr>
            <p:nvPr/>
          </p:nvSpPr>
          <p:spPr bwMode="auto">
            <a:xfrm>
              <a:off x="4893" y="3322"/>
              <a:ext cx="709"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endParaRPr lang="zh-CN" altLang="en-US" sz="1800" b="1" smtClean="0">
                <a:latin typeface="微软雅黑" panose="020B0503020204020204" pitchFamily="34" charset="-122"/>
                <a:ea typeface="微软雅黑" panose="020B0503020204020204" pitchFamily="34" charset="-122"/>
                <a:cs typeface="+mn-cs"/>
              </a:endParaRPr>
            </a:p>
          </p:txBody>
        </p:sp>
      </p:grpSp>
      <p:grpSp>
        <p:nvGrpSpPr>
          <p:cNvPr id="32" name="Group 16"/>
          <p:cNvGrpSpPr>
            <a:grpSpLocks/>
          </p:cNvGrpSpPr>
          <p:nvPr/>
        </p:nvGrpSpPr>
        <p:grpSpPr bwMode="auto">
          <a:xfrm>
            <a:off x="6416675" y="4719471"/>
            <a:ext cx="1262063" cy="396875"/>
            <a:chOff x="4099" y="3299"/>
            <a:chExt cx="738" cy="250"/>
          </a:xfrm>
        </p:grpSpPr>
        <p:sp>
          <p:nvSpPr>
            <p:cNvPr id="33" name="Text Box 11"/>
            <p:cNvSpPr txBox="1">
              <a:spLocks noChangeArrowheads="1"/>
            </p:cNvSpPr>
            <p:nvPr/>
          </p:nvSpPr>
          <p:spPr bwMode="auto">
            <a:xfrm>
              <a:off x="4185" y="3299"/>
              <a:ext cx="65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b="1" smtClean="0">
                  <a:solidFill>
                    <a:srgbClr val="FF3300"/>
                  </a:solidFill>
                  <a:latin typeface="微软雅黑" panose="020B0503020204020204" pitchFamily="34" charset="-122"/>
                  <a:ea typeface="微软雅黑" panose="020B0503020204020204" pitchFamily="34" charset="-122"/>
                  <a:cs typeface="+mn-cs"/>
                </a:rPr>
                <a:t>AH=</a:t>
              </a:r>
              <a:r>
                <a:rPr lang="zh-CN" altLang="en-US" sz="2000" b="1" smtClean="0">
                  <a:solidFill>
                    <a:srgbClr val="FF3300"/>
                  </a:solidFill>
                  <a:latin typeface="微软雅黑" panose="020B0503020204020204" pitchFamily="34" charset="-122"/>
                  <a:ea typeface="微软雅黑" panose="020B0503020204020204" pitchFamily="34" charset="-122"/>
                  <a:cs typeface="+mn-cs"/>
                </a:rPr>
                <a:t>？</a:t>
              </a:r>
            </a:p>
          </p:txBody>
        </p:sp>
        <p:sp>
          <p:nvSpPr>
            <p:cNvPr id="34" name="Line 13"/>
            <p:cNvSpPr>
              <a:spLocks noChangeShapeType="1"/>
            </p:cNvSpPr>
            <p:nvPr/>
          </p:nvSpPr>
          <p:spPr bwMode="auto">
            <a:xfrm>
              <a:off x="4099" y="3322"/>
              <a:ext cx="709"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endParaRPr lang="zh-CN" altLang="en-US" sz="1800" b="1" smtClean="0">
                <a:latin typeface="微软雅黑" panose="020B0503020204020204" pitchFamily="34" charset="-122"/>
                <a:ea typeface="微软雅黑" panose="020B0503020204020204" pitchFamily="34" charset="-122"/>
                <a:cs typeface="+mn-cs"/>
              </a:endParaRPr>
            </a:p>
          </p:txBody>
        </p:sp>
      </p:grpSp>
      <p:sp>
        <p:nvSpPr>
          <p:cNvPr id="35" name="Text Box 17"/>
          <p:cNvSpPr txBox="1">
            <a:spLocks noChangeArrowheads="1"/>
          </p:cNvSpPr>
          <p:nvPr/>
        </p:nvSpPr>
        <p:spPr bwMode="auto">
          <a:xfrm>
            <a:off x="6416675" y="5297321"/>
            <a:ext cx="256540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1900" b="1" smtClean="0">
                <a:latin typeface="Arial" panose="020B0604020202020204" pitchFamily="34" charset="0"/>
                <a:ea typeface="微软雅黑" panose="020B0503020204020204" pitchFamily="34" charset="-122"/>
                <a:cs typeface="+mn-cs"/>
              </a:rPr>
              <a:t>对于带符号乘，若积只取低</a:t>
            </a:r>
            <a:r>
              <a:rPr lang="en-US" altLang="zh-CN" sz="1900" b="1" smtClean="0">
                <a:latin typeface="Arial" panose="020B0604020202020204" pitchFamily="34" charset="0"/>
                <a:ea typeface="微软雅黑" panose="020B0503020204020204" pitchFamily="34" charset="-122"/>
                <a:cs typeface="+mn-cs"/>
              </a:rPr>
              <a:t>n</a:t>
            </a:r>
            <a:r>
              <a:rPr lang="zh-CN" altLang="en-US" sz="1900" b="1" smtClean="0">
                <a:latin typeface="Arial" panose="020B0604020202020204" pitchFamily="34" charset="0"/>
                <a:ea typeface="微软雅黑" panose="020B0503020204020204" pitchFamily="34" charset="-122"/>
                <a:cs typeface="+mn-cs"/>
              </a:rPr>
              <a:t>位，则和无符号相同；若取</a:t>
            </a:r>
            <a:r>
              <a:rPr lang="en-US" altLang="zh-CN" sz="1900" b="1" smtClean="0">
                <a:latin typeface="Arial" panose="020B0604020202020204" pitchFamily="34" charset="0"/>
                <a:ea typeface="微软雅黑" panose="020B0503020204020204" pitchFamily="34" charset="-122"/>
                <a:cs typeface="+mn-cs"/>
              </a:rPr>
              <a:t>2n</a:t>
            </a:r>
            <a:r>
              <a:rPr lang="zh-CN" altLang="en-US" sz="1900" b="1" smtClean="0">
                <a:latin typeface="Arial" panose="020B0604020202020204" pitchFamily="34" charset="0"/>
                <a:ea typeface="微软雅黑" panose="020B0503020204020204" pitchFamily="34" charset="-122"/>
                <a:cs typeface="+mn-cs"/>
              </a:rPr>
              <a:t>位，则采用</a:t>
            </a:r>
            <a:r>
              <a:rPr lang="zh-CN" altLang="en-US" sz="1900" b="1" smtClean="0">
                <a:solidFill>
                  <a:srgbClr val="FF3300"/>
                </a:solidFill>
                <a:latin typeface="微软雅黑" panose="020B0503020204020204" pitchFamily="34" charset="-122"/>
                <a:ea typeface="微软雅黑" panose="020B0503020204020204" pitchFamily="34" charset="-122"/>
                <a:cs typeface="+mn-cs"/>
              </a:rPr>
              <a:t>“</a:t>
            </a:r>
            <a:r>
              <a:rPr lang="zh-CN" altLang="en-US" sz="1900" b="1" smtClean="0">
                <a:solidFill>
                  <a:srgbClr val="FF3300"/>
                </a:solidFill>
                <a:latin typeface="Arial" panose="020B0604020202020204" pitchFamily="34" charset="0"/>
                <a:ea typeface="微软雅黑" panose="020B0503020204020204" pitchFamily="34" charset="-122"/>
                <a:cs typeface="+mn-cs"/>
              </a:rPr>
              <a:t>布斯</a:t>
            </a:r>
            <a:r>
              <a:rPr lang="zh-CN" altLang="en-US" sz="1900" b="1" smtClean="0">
                <a:solidFill>
                  <a:srgbClr val="FF3300"/>
                </a:solidFill>
                <a:latin typeface="微软雅黑" panose="020B0503020204020204" pitchFamily="34" charset="-122"/>
                <a:ea typeface="微软雅黑" panose="020B0503020204020204" pitchFamily="34" charset="-122"/>
                <a:cs typeface="+mn-cs"/>
              </a:rPr>
              <a:t>”</a:t>
            </a:r>
            <a:r>
              <a:rPr lang="zh-CN" altLang="en-US" sz="1900" b="1" smtClean="0">
                <a:solidFill>
                  <a:srgbClr val="FF3300"/>
                </a:solidFill>
                <a:latin typeface="Arial" panose="020B0604020202020204" pitchFamily="34" charset="0"/>
                <a:ea typeface="微软雅黑" panose="020B0503020204020204" pitchFamily="34" charset="-122"/>
                <a:cs typeface="+mn-cs"/>
              </a:rPr>
              <a:t>乘法</a:t>
            </a:r>
          </a:p>
        </p:txBody>
      </p:sp>
    </p:spTree>
    <p:extLst>
      <p:ext uri="{BB962C8B-B14F-4D97-AF65-F5344CB8AC3E}">
        <p14:creationId xmlns:p14="http://schemas.microsoft.com/office/powerpoint/2010/main" val="803067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
                                            <p:txEl>
                                              <p:pRg st="2" end="2"/>
                                            </p:txEl>
                                          </p:spTgt>
                                        </p:tgtEl>
                                        <p:attrNameLst>
                                          <p:attrName>style.visibility</p:attrName>
                                        </p:attrNameLst>
                                      </p:cBhvr>
                                      <p:to>
                                        <p:strVal val="visible"/>
                                      </p:to>
                                    </p:set>
                                    <p:animEffect transition="in" filter="blinds(horizontal)">
                                      <p:cBhvr>
                                        <p:cTn id="7" dur="500"/>
                                        <p:tgtEl>
                                          <p:spTgt spid="2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
                                            <p:txEl>
                                              <p:pRg st="3" end="3"/>
                                            </p:txEl>
                                          </p:spTgt>
                                        </p:tgtEl>
                                        <p:attrNameLst>
                                          <p:attrName>style.visibility</p:attrName>
                                        </p:attrNameLst>
                                      </p:cBhvr>
                                      <p:to>
                                        <p:strVal val="visible"/>
                                      </p:to>
                                    </p:set>
                                    <p:animEffect transition="in" filter="blinds(horizontal)">
                                      <p:cBhvr>
                                        <p:cTn id="12" dur="500"/>
                                        <p:tgtEl>
                                          <p:spTgt spid="2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linds(horizontal)">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blinds(horizontal)">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blinds(horizontal)">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1">
                                            <p:txEl>
                                              <p:pRg st="4" end="4"/>
                                            </p:txEl>
                                          </p:spTgt>
                                        </p:tgtEl>
                                        <p:attrNameLst>
                                          <p:attrName>style.visibility</p:attrName>
                                        </p:attrNameLst>
                                      </p:cBhvr>
                                      <p:to>
                                        <p:strVal val="visible"/>
                                      </p:to>
                                    </p:set>
                                    <p:animEffect transition="in" filter="blinds(horizontal)">
                                      <p:cBhvr>
                                        <p:cTn id="32" dur="500"/>
                                        <p:tgtEl>
                                          <p:spTgt spid="2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1">
                                            <p:txEl>
                                              <p:pRg st="6" end="6"/>
                                            </p:txEl>
                                          </p:spTgt>
                                        </p:tgtEl>
                                        <p:attrNameLst>
                                          <p:attrName>style.visibility</p:attrName>
                                        </p:attrNameLst>
                                      </p:cBhvr>
                                      <p:to>
                                        <p:strVal val="visible"/>
                                      </p:to>
                                    </p:set>
                                    <p:animEffect transition="in" filter="blinds(horizontal)">
                                      <p:cBhvr>
                                        <p:cTn id="37" dur="500"/>
                                        <p:tgtEl>
                                          <p:spTgt spid="2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1">
                                            <p:txEl>
                                              <p:pRg st="7" end="7"/>
                                            </p:txEl>
                                          </p:spTgt>
                                        </p:tgtEl>
                                        <p:attrNameLst>
                                          <p:attrName>style.visibility</p:attrName>
                                        </p:attrNameLst>
                                      </p:cBhvr>
                                      <p:to>
                                        <p:strVal val="visible"/>
                                      </p:to>
                                    </p:set>
                                    <p:animEffect transition="in" filter="blinds(horizontal)">
                                      <p:cBhvr>
                                        <p:cTn id="42" dur="500"/>
                                        <p:tgtEl>
                                          <p:spTgt spid="2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1">
                                            <p:txEl>
                                              <p:pRg st="8" end="8"/>
                                            </p:txEl>
                                          </p:spTgt>
                                        </p:tgtEl>
                                        <p:attrNameLst>
                                          <p:attrName>style.visibility</p:attrName>
                                        </p:attrNameLst>
                                      </p:cBhvr>
                                      <p:to>
                                        <p:strVal val="visible"/>
                                      </p:to>
                                    </p:set>
                                    <p:animEffect transition="in" filter="blinds(horizontal)">
                                      <p:cBhvr>
                                        <p:cTn id="47" dur="500"/>
                                        <p:tgtEl>
                                          <p:spTgt spid="2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1">
                                            <p:txEl>
                                              <p:pRg st="9" end="9"/>
                                            </p:txEl>
                                          </p:spTgt>
                                        </p:tgtEl>
                                        <p:attrNameLst>
                                          <p:attrName>style.visibility</p:attrName>
                                        </p:attrNameLst>
                                      </p:cBhvr>
                                      <p:to>
                                        <p:strVal val="visible"/>
                                      </p:to>
                                    </p:set>
                                    <p:animEffect transition="in" filter="blinds(horizontal)">
                                      <p:cBhvr>
                                        <p:cTn id="52" dur="500"/>
                                        <p:tgtEl>
                                          <p:spTgt spid="2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1">
                                            <p:txEl>
                                              <p:pRg st="10" end="10"/>
                                            </p:txEl>
                                          </p:spTgt>
                                        </p:tgtEl>
                                        <p:attrNameLst>
                                          <p:attrName>style.visibility</p:attrName>
                                        </p:attrNameLst>
                                      </p:cBhvr>
                                      <p:to>
                                        <p:strVal val="visible"/>
                                      </p:to>
                                    </p:set>
                                    <p:animEffect transition="in" filter="blinds(horizontal)">
                                      <p:cBhvr>
                                        <p:cTn id="57" dur="500"/>
                                        <p:tgtEl>
                                          <p:spTgt spid="21">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blinds(horizontal)">
                                      <p:cBhvr>
                                        <p:cTn id="6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457200" y="176249"/>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smtClean="0">
                <a:ln>
                  <a:noFill/>
                </a:ln>
                <a:solidFill>
                  <a:srgbClr val="CC3300"/>
                </a:solidFill>
                <a:effectLst/>
                <a:uLnTx/>
                <a:uFillTx/>
                <a:latin typeface="Arial"/>
                <a:ea typeface="黑体" panose="02010609060101010101" pitchFamily="49" charset="-122"/>
                <a:cs typeface="+mj-cs"/>
              </a:rPr>
              <a:t>定点乘法指令举例</a:t>
            </a:r>
          </a:p>
        </p:txBody>
      </p:sp>
      <p:sp>
        <p:nvSpPr>
          <p:cNvPr id="8" name="Rectangle 3"/>
          <p:cNvSpPr txBox="1">
            <a:spLocks noChangeArrowheads="1"/>
          </p:cNvSpPr>
          <p:nvPr/>
        </p:nvSpPr>
        <p:spPr bwMode="auto">
          <a:xfrm>
            <a:off x="71438" y="1049374"/>
            <a:ext cx="9028112" cy="560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a:lnSpc>
                <a:spcPct val="125000"/>
              </a:lnSpc>
              <a:spcBef>
                <a:spcPct val="25000"/>
              </a:spcBef>
            </a:pPr>
            <a:r>
              <a:rPr lang="zh-CN" altLang="en-US" sz="2000" kern="0" smtClean="0">
                <a:latin typeface="微软雅黑" panose="020B0503020204020204" pitchFamily="34" charset="-122"/>
                <a:ea typeface="微软雅黑" panose="020B0503020204020204" pitchFamily="34" charset="-122"/>
              </a:rPr>
              <a:t>假设</a:t>
            </a:r>
            <a:r>
              <a:rPr lang="en-US" altLang="zh-CN" sz="2000" kern="0" smtClean="0">
                <a:latin typeface="微软雅黑" panose="020B0503020204020204" pitchFamily="34" charset="-122"/>
                <a:ea typeface="微软雅黑" panose="020B0503020204020204" pitchFamily="34" charset="-122"/>
              </a:rPr>
              <a:t>R[eax]=000000B4H</a:t>
            </a:r>
            <a:r>
              <a:rPr lang="zh-CN" altLang="en-US" sz="2000" kern="0" smtClean="0">
                <a:latin typeface="微软雅黑" panose="020B0503020204020204" pitchFamily="34" charset="-122"/>
                <a:ea typeface="微软雅黑" panose="020B0503020204020204" pitchFamily="34" charset="-122"/>
              </a:rPr>
              <a:t>，</a:t>
            </a:r>
            <a:r>
              <a:rPr lang="en-US" altLang="zh-CN" sz="2000" kern="0" smtClean="0">
                <a:latin typeface="微软雅黑" panose="020B0503020204020204" pitchFamily="34" charset="-122"/>
                <a:ea typeface="微软雅黑" panose="020B0503020204020204" pitchFamily="34" charset="-122"/>
              </a:rPr>
              <a:t>R[ebx]=00000011H</a:t>
            </a:r>
            <a:r>
              <a:rPr lang="zh-CN" altLang="en-US" sz="2000" kern="0" smtClean="0">
                <a:latin typeface="微软雅黑" panose="020B0503020204020204" pitchFamily="34" charset="-122"/>
                <a:ea typeface="微软雅黑" panose="020B0503020204020204" pitchFamily="34" charset="-122"/>
              </a:rPr>
              <a:t>，</a:t>
            </a:r>
            <a:r>
              <a:rPr lang="en-US" altLang="zh-CN" sz="2000" kern="0" smtClean="0">
                <a:latin typeface="微软雅黑" panose="020B0503020204020204" pitchFamily="34" charset="-122"/>
                <a:ea typeface="微软雅黑" panose="020B0503020204020204" pitchFamily="34" charset="-122"/>
              </a:rPr>
              <a:t>M[000000F8H]=000000A0H</a:t>
            </a:r>
            <a:r>
              <a:rPr lang="zh-CN" altLang="en-US" sz="2000" kern="0" smtClean="0">
                <a:latin typeface="微软雅黑" panose="020B0503020204020204" pitchFamily="34" charset="-122"/>
                <a:ea typeface="微软雅黑" panose="020B0503020204020204" pitchFamily="34" charset="-122"/>
              </a:rPr>
              <a:t>，请问：</a:t>
            </a:r>
          </a:p>
          <a:p>
            <a:pPr>
              <a:lnSpc>
                <a:spcPct val="125000"/>
              </a:lnSpc>
              <a:spcBef>
                <a:spcPct val="25000"/>
              </a:spcBef>
              <a:buFontTx/>
              <a:buNone/>
            </a:pPr>
            <a:r>
              <a:rPr lang="en-US" altLang="zh-CN" sz="2000" kern="0" smtClean="0">
                <a:latin typeface="微软雅黑" panose="020B0503020204020204" pitchFamily="34" charset="-122"/>
                <a:ea typeface="微软雅黑" panose="020B0503020204020204" pitchFamily="34" charset="-122"/>
              </a:rPr>
              <a:t>    (2) </a:t>
            </a:r>
            <a:r>
              <a:rPr lang="zh-CN" altLang="en-US" sz="2000" kern="0" smtClean="0">
                <a:latin typeface="微软雅黑" panose="020B0503020204020204" pitchFamily="34" charset="-122"/>
                <a:ea typeface="微软雅黑" panose="020B0503020204020204" pitchFamily="34" charset="-122"/>
              </a:rPr>
              <a:t>执行指令“</a:t>
            </a:r>
            <a:r>
              <a:rPr lang="en-US" altLang="zh-CN" sz="2000" kern="0" smtClean="0">
                <a:latin typeface="微软雅黑" panose="020B0503020204020204" pitchFamily="34" charset="-122"/>
                <a:ea typeface="微软雅黑" panose="020B0503020204020204" pitchFamily="34" charset="-122"/>
              </a:rPr>
              <a:t>imull $-16, (%eax,%ebx,4), %eax”</a:t>
            </a:r>
            <a:r>
              <a:rPr lang="zh-CN" altLang="en-US" sz="2000" kern="0" smtClean="0">
                <a:latin typeface="微软雅黑" panose="020B0503020204020204" pitchFamily="34" charset="-122"/>
                <a:ea typeface="微软雅黑" panose="020B0503020204020204" pitchFamily="34" charset="-122"/>
              </a:rPr>
              <a:t>后哪些寄存器和存储单元发生了变化？乘积的机器数和真值各是多少？</a:t>
            </a:r>
          </a:p>
          <a:p>
            <a:pPr>
              <a:lnSpc>
                <a:spcPct val="125000"/>
              </a:lnSpc>
              <a:spcBef>
                <a:spcPct val="25000"/>
              </a:spcBef>
              <a:buFontTx/>
              <a:buNone/>
            </a:pPr>
            <a:r>
              <a:rPr lang="zh-CN" altLang="en-US" sz="2000" kern="0" smtClean="0">
                <a:solidFill>
                  <a:srgbClr val="FF3300"/>
                </a:solidFill>
                <a:latin typeface="微软雅黑" panose="020B0503020204020204" pitchFamily="34" charset="-122"/>
                <a:ea typeface="微软雅黑" panose="020B0503020204020204" pitchFamily="34" charset="-122"/>
              </a:rPr>
              <a:t>解：“</a:t>
            </a:r>
            <a:r>
              <a:rPr lang="en-US" altLang="zh-CN" sz="2000" kern="0" smtClean="0">
                <a:solidFill>
                  <a:srgbClr val="FF3300"/>
                </a:solidFill>
                <a:latin typeface="微软雅黑" panose="020B0503020204020204" pitchFamily="34" charset="-122"/>
                <a:ea typeface="微软雅黑" panose="020B0503020204020204" pitchFamily="34" charset="-122"/>
              </a:rPr>
              <a:t>imull -16, (%eax,%ebx,4),%eax”</a:t>
            </a:r>
          </a:p>
          <a:p>
            <a:pPr>
              <a:lnSpc>
                <a:spcPct val="125000"/>
              </a:lnSpc>
              <a:spcBef>
                <a:spcPct val="25000"/>
              </a:spcBef>
              <a:buFontTx/>
              <a:buNone/>
            </a:pPr>
            <a:r>
              <a:rPr lang="zh-CN" altLang="en-US" sz="2000" kern="0" smtClean="0">
                <a:solidFill>
                  <a:srgbClr val="FF3300"/>
                </a:solidFill>
                <a:latin typeface="微软雅黑" panose="020B0503020204020204" pitchFamily="34" charset="-122"/>
                <a:ea typeface="微软雅黑" panose="020B0503020204020204" pitchFamily="34" charset="-122"/>
              </a:rPr>
              <a:t>        </a:t>
            </a:r>
            <a:r>
              <a:rPr lang="zh-CN" altLang="en-US" sz="2000" kern="0" smtClean="0">
                <a:solidFill>
                  <a:srgbClr val="FF3300"/>
                </a:solidFill>
                <a:latin typeface="微软雅黑" panose="020B0503020204020204" pitchFamily="34" charset="-122"/>
                <a:ea typeface="微软雅黑" panose="020B0503020204020204" pitchFamily="34" charset="-122"/>
                <a:hlinkClick r:id="" action="ppaction://hlinkshowjump?jump=nextslide"/>
              </a:rPr>
              <a:t>功能</a:t>
            </a:r>
            <a:r>
              <a:rPr lang="zh-CN" altLang="en-US" sz="2000" kern="0" smtClean="0">
                <a:solidFill>
                  <a:srgbClr val="FF3300"/>
                </a:solidFill>
                <a:latin typeface="微软雅黑" panose="020B0503020204020204" pitchFamily="34" charset="-122"/>
                <a:ea typeface="微软雅黑" panose="020B0503020204020204" pitchFamily="34" charset="-122"/>
              </a:rPr>
              <a:t>为 </a:t>
            </a:r>
            <a:r>
              <a:rPr lang="en-US" altLang="zh-CN" sz="2000" kern="0" smtClean="0">
                <a:solidFill>
                  <a:srgbClr val="FF3300"/>
                </a:solidFill>
                <a:latin typeface="微软雅黑" panose="020B0503020204020204" pitchFamily="34" charset="-122"/>
                <a:ea typeface="微软雅黑" panose="020B0503020204020204" pitchFamily="34" charset="-122"/>
              </a:rPr>
              <a:t>R[eax]←(-16)</a:t>
            </a:r>
            <a:r>
              <a:rPr lang="pt-BR" altLang="zh-CN" sz="2000" kern="0" smtClean="0">
                <a:solidFill>
                  <a:srgbClr val="FF3300"/>
                </a:solidFill>
                <a:latin typeface="微软雅黑" panose="020B0503020204020204" pitchFamily="34" charset="-122"/>
                <a:ea typeface="微软雅黑" panose="020B0503020204020204" pitchFamily="34" charset="-122"/>
              </a:rPr>
              <a:t>×M[R[eax]+R[ebx]×4] </a:t>
            </a:r>
            <a:r>
              <a:rPr lang="zh-CN" altLang="pt-BR" sz="2000" kern="0" smtClean="0">
                <a:solidFill>
                  <a:srgbClr val="FF3300"/>
                </a:solidFill>
                <a:latin typeface="微软雅黑" panose="020B0503020204020204" pitchFamily="34" charset="-122"/>
                <a:ea typeface="微软雅黑" panose="020B0503020204020204" pitchFamily="34" charset="-122"/>
              </a:rPr>
              <a:t>，执行结果如下</a:t>
            </a:r>
          </a:p>
          <a:p>
            <a:pPr>
              <a:lnSpc>
                <a:spcPct val="125000"/>
              </a:lnSpc>
              <a:spcBef>
                <a:spcPct val="25000"/>
              </a:spcBef>
              <a:buFontTx/>
              <a:buNone/>
            </a:pPr>
            <a:r>
              <a:rPr lang="en-US" altLang="zh-CN" sz="2000" kern="0" smtClean="0">
                <a:solidFill>
                  <a:srgbClr val="FF3300"/>
                </a:solidFill>
                <a:latin typeface="微软雅黑" panose="020B0503020204020204" pitchFamily="34" charset="-122"/>
                <a:ea typeface="微软雅黑" panose="020B0503020204020204" pitchFamily="34" charset="-122"/>
              </a:rPr>
              <a:t>        R[eax]+R[ebx]</a:t>
            </a:r>
            <a:r>
              <a:rPr lang="pt-BR" altLang="zh-CN" sz="2000" kern="0" smtClean="0">
                <a:solidFill>
                  <a:srgbClr val="FF3300"/>
                </a:solidFill>
                <a:latin typeface="微软雅黑" panose="020B0503020204020204" pitchFamily="34" charset="-122"/>
                <a:ea typeface="微软雅黑" panose="020B0503020204020204" pitchFamily="34" charset="-122"/>
              </a:rPr>
              <a:t>×4=000000B4H+00000011H&lt;&lt;2=000000F8H</a:t>
            </a:r>
          </a:p>
          <a:p>
            <a:pPr>
              <a:lnSpc>
                <a:spcPct val="125000"/>
              </a:lnSpc>
              <a:spcBef>
                <a:spcPct val="25000"/>
              </a:spcBef>
              <a:buFontTx/>
              <a:buNone/>
            </a:pPr>
            <a:r>
              <a:rPr lang="zh-CN" altLang="pt-BR" sz="2000" kern="0" smtClean="0">
                <a:solidFill>
                  <a:srgbClr val="FF3300"/>
                </a:solidFill>
                <a:latin typeface="微软雅黑" panose="020B0503020204020204" pitchFamily="34" charset="-122"/>
                <a:ea typeface="微软雅黑" panose="020B0503020204020204" pitchFamily="34" charset="-122"/>
              </a:rPr>
              <a:t>        </a:t>
            </a:r>
            <a:r>
              <a:rPr lang="pt-BR" altLang="zh-CN" sz="2000" kern="0" smtClean="0">
                <a:solidFill>
                  <a:srgbClr val="FF3300"/>
                </a:solidFill>
                <a:latin typeface="微软雅黑" panose="020B0503020204020204" pitchFamily="34" charset="-122"/>
                <a:ea typeface="微软雅黑" panose="020B0503020204020204" pitchFamily="34" charset="-122"/>
              </a:rPr>
              <a:t>R[eax]=(-16)×M[000000F8H]</a:t>
            </a:r>
          </a:p>
          <a:p>
            <a:pPr>
              <a:lnSpc>
                <a:spcPct val="125000"/>
              </a:lnSpc>
              <a:spcBef>
                <a:spcPct val="25000"/>
              </a:spcBef>
              <a:buFontTx/>
              <a:buNone/>
            </a:pPr>
            <a:r>
              <a:rPr lang="pt-BR" altLang="zh-CN" sz="2000" kern="0" smtClean="0">
                <a:solidFill>
                  <a:srgbClr val="FF3300"/>
                </a:solidFill>
                <a:latin typeface="微软雅黑" panose="020B0503020204020204" pitchFamily="34" charset="-122"/>
                <a:ea typeface="微软雅黑" panose="020B0503020204020204" pitchFamily="34" charset="-122"/>
              </a:rPr>
              <a:t>                   =(-16)× 000000A0H</a:t>
            </a:r>
            <a:r>
              <a:rPr lang="zh-CN" altLang="pt-BR" sz="2000" kern="0" smtClean="0">
                <a:solidFill>
                  <a:srgbClr val="FF3300"/>
                </a:solidFill>
                <a:latin typeface="微软雅黑" panose="020B0503020204020204" pitchFamily="34" charset="-122"/>
                <a:ea typeface="微软雅黑" panose="020B0503020204020204" pitchFamily="34" charset="-122"/>
              </a:rPr>
              <a:t>（带符号整数乘）</a:t>
            </a:r>
          </a:p>
          <a:p>
            <a:pPr>
              <a:lnSpc>
                <a:spcPct val="125000"/>
              </a:lnSpc>
              <a:spcBef>
                <a:spcPct val="25000"/>
              </a:spcBef>
              <a:buFontTx/>
              <a:buNone/>
            </a:pPr>
            <a:r>
              <a:rPr lang="pt-BR" altLang="zh-CN" sz="2000" kern="0" smtClean="0">
                <a:solidFill>
                  <a:srgbClr val="FF3300"/>
                </a:solidFill>
                <a:latin typeface="微软雅黑" panose="020B0503020204020204" pitchFamily="34" charset="-122"/>
                <a:ea typeface="微软雅黑" panose="020B0503020204020204" pitchFamily="34" charset="-122"/>
              </a:rPr>
              <a:t>                   =FFFFFF60H&lt;&lt;4</a:t>
            </a:r>
          </a:p>
          <a:p>
            <a:pPr>
              <a:lnSpc>
                <a:spcPct val="125000"/>
              </a:lnSpc>
              <a:spcBef>
                <a:spcPct val="25000"/>
              </a:spcBef>
              <a:buFontTx/>
              <a:buNone/>
            </a:pPr>
            <a:r>
              <a:rPr lang="pt-BR" altLang="zh-CN" sz="2000" kern="0" smtClean="0">
                <a:solidFill>
                  <a:srgbClr val="FF3300"/>
                </a:solidFill>
                <a:latin typeface="微软雅黑" panose="020B0503020204020204" pitchFamily="34" charset="-122"/>
                <a:ea typeface="微软雅黑" panose="020B0503020204020204" pitchFamily="34" charset="-122"/>
              </a:rPr>
              <a:t>		       =FFFFF600H</a:t>
            </a:r>
          </a:p>
          <a:p>
            <a:pPr>
              <a:lnSpc>
                <a:spcPct val="125000"/>
              </a:lnSpc>
              <a:spcBef>
                <a:spcPct val="25000"/>
              </a:spcBef>
              <a:buFontTx/>
              <a:buNone/>
            </a:pPr>
            <a:r>
              <a:rPr lang="pt-BR" altLang="zh-CN" sz="2000" kern="0" smtClean="0">
                <a:solidFill>
                  <a:srgbClr val="FF3300"/>
                </a:solidFill>
                <a:latin typeface="微软雅黑" panose="020B0503020204020204" pitchFamily="34" charset="-122"/>
                <a:ea typeface="微软雅黑" panose="020B0503020204020204" pitchFamily="34" charset="-122"/>
              </a:rPr>
              <a:t>         EAX</a:t>
            </a:r>
            <a:r>
              <a:rPr lang="zh-CN" altLang="pt-BR" sz="2000" kern="0" smtClean="0">
                <a:solidFill>
                  <a:srgbClr val="FF3300"/>
                </a:solidFill>
                <a:latin typeface="微软雅黑" panose="020B0503020204020204" pitchFamily="34" charset="-122"/>
                <a:ea typeface="微软雅黑" panose="020B0503020204020204" pitchFamily="34" charset="-122"/>
              </a:rPr>
              <a:t>中的真值为</a:t>
            </a:r>
            <a:r>
              <a:rPr lang="pt-BR" altLang="zh-CN" sz="2000" kern="0" smtClean="0">
                <a:solidFill>
                  <a:srgbClr val="FF3300"/>
                </a:solidFill>
                <a:latin typeface="微软雅黑" panose="020B0503020204020204" pitchFamily="34" charset="-122"/>
                <a:ea typeface="微软雅黑" panose="020B0503020204020204" pitchFamily="34" charset="-122"/>
              </a:rPr>
              <a:t>-2560</a:t>
            </a:r>
          </a:p>
          <a:p>
            <a:pPr>
              <a:buFontTx/>
              <a:buNone/>
            </a:pPr>
            <a:endParaRPr lang="zh-CN" altLang="en-US" sz="2000" kern="0" smtClean="0">
              <a:solidFill>
                <a:srgbClr val="FF3300"/>
              </a:solidFill>
              <a:latin typeface="微软雅黑" panose="020B0503020204020204" pitchFamily="34" charset="-122"/>
              <a:ea typeface="微软雅黑" panose="020B0503020204020204" pitchFamily="34" charset="-122"/>
            </a:endParaRPr>
          </a:p>
        </p:txBody>
      </p:sp>
      <p:sp>
        <p:nvSpPr>
          <p:cNvPr id="9" name="Text Box 14"/>
          <p:cNvSpPr txBox="1">
            <a:spLocks noChangeArrowheads="1"/>
          </p:cNvSpPr>
          <p:nvPr/>
        </p:nvSpPr>
        <p:spPr bwMode="auto">
          <a:xfrm>
            <a:off x="5921375" y="5892837"/>
            <a:ext cx="1171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b="1" smtClean="0">
                <a:latin typeface="Arial" panose="020B0604020202020204" pitchFamily="34" charset="0"/>
                <a:ea typeface="宋体" panose="02010600030101010101" pitchFamily="2" charset="-122"/>
                <a:cs typeface="+mn-cs"/>
                <a:hlinkClick r:id="rId2" action="ppaction://hlinksldjump"/>
              </a:rPr>
              <a:t>SKIP</a:t>
            </a:r>
            <a:endParaRPr lang="en-US" altLang="zh-CN" sz="2400" b="1" smtClean="0">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6873127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blinds(horizontal)">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blinds(horizontal)">
                                      <p:cBhvr>
                                        <p:cTn id="12" dur="500"/>
                                        <p:tgtEl>
                                          <p:spTgt spid="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blinds(horizontal)">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blinds(horizontal)">
                                      <p:cBhvr>
                                        <p:cTn id="22" dur="500"/>
                                        <p:tgtEl>
                                          <p:spTgt spid="8">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blinds(horizontal)">
                                      <p:cBhvr>
                                        <p:cTn id="27" dur="500"/>
                                        <p:tgtEl>
                                          <p:spTgt spid="8">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xEl>
                                              <p:pRg st="7" end="7"/>
                                            </p:txEl>
                                          </p:spTgt>
                                        </p:tgtEl>
                                        <p:attrNameLst>
                                          <p:attrName>style.visibility</p:attrName>
                                        </p:attrNameLst>
                                      </p:cBhvr>
                                      <p:to>
                                        <p:strVal val="visible"/>
                                      </p:to>
                                    </p:set>
                                    <p:animEffect transition="in" filter="blinds(horizontal)">
                                      <p:cBhvr>
                                        <p:cTn id="32" dur="500"/>
                                        <p:tgtEl>
                                          <p:spTgt spid="8">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
                                            <p:txEl>
                                              <p:pRg st="8" end="8"/>
                                            </p:txEl>
                                          </p:spTgt>
                                        </p:tgtEl>
                                        <p:attrNameLst>
                                          <p:attrName>style.visibility</p:attrName>
                                        </p:attrNameLst>
                                      </p:cBhvr>
                                      <p:to>
                                        <p:strVal val="visible"/>
                                      </p:to>
                                    </p:set>
                                    <p:animEffect transition="in" filter="blinds(horizontal)">
                                      <p:cBhvr>
                                        <p:cTn id="37" dur="500"/>
                                        <p:tgtEl>
                                          <p:spTgt spid="8">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
                                            <p:txEl>
                                              <p:pRg st="9" end="9"/>
                                            </p:txEl>
                                          </p:spTgt>
                                        </p:tgtEl>
                                        <p:attrNameLst>
                                          <p:attrName>style.visibility</p:attrName>
                                        </p:attrNameLst>
                                      </p:cBhvr>
                                      <p:to>
                                        <p:strVal val="visible"/>
                                      </p:to>
                                    </p:set>
                                    <p:animEffect transition="in" filter="blinds(horizontal)">
                                      <p:cBhvr>
                                        <p:cTn id="42" dur="500"/>
                                        <p:tgtEl>
                                          <p:spTgt spid="8">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9">
                                            <p:txEl>
                                              <p:pRg st="0" end="0"/>
                                            </p:txEl>
                                          </p:spTgt>
                                        </p:tgtEl>
                                        <p:attrNameLst>
                                          <p:attrName>style.visibility</p:attrName>
                                        </p:attrNameLst>
                                      </p:cBhvr>
                                      <p:to>
                                        <p:strVal val="visible"/>
                                      </p:to>
                                    </p:set>
                                    <p:animEffect transition="in" filter="blinds(horizontal)">
                                      <p:cBhvr>
                                        <p:cTn id="4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457200" y="176249"/>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smtClean="0">
                <a:ln>
                  <a:noFill/>
                </a:ln>
                <a:solidFill>
                  <a:srgbClr val="CC3300"/>
                </a:solidFill>
                <a:effectLst/>
                <a:uLnTx/>
                <a:uFillTx/>
                <a:latin typeface="Arial"/>
                <a:ea typeface="黑体" panose="02010609060101010101" pitchFamily="49" charset="-122"/>
                <a:cs typeface="+mj-cs"/>
              </a:rPr>
              <a:t>整数乘除指令</a:t>
            </a:r>
          </a:p>
        </p:txBody>
      </p:sp>
      <p:sp>
        <p:nvSpPr>
          <p:cNvPr id="9" name="Rectangle 3"/>
          <p:cNvSpPr txBox="1">
            <a:spLocks noChangeArrowheads="1"/>
          </p:cNvSpPr>
          <p:nvPr/>
        </p:nvSpPr>
        <p:spPr bwMode="auto">
          <a:xfrm>
            <a:off x="115888" y="850937"/>
            <a:ext cx="8893175" cy="602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marL="342900" marR="0" lvl="0" indent="-342900" algn="l" defTabSz="914400" rtl="0" eaLnBrk="0" fontAlgn="base" latinLnBrk="0" hangingPunct="0">
              <a:lnSpc>
                <a:spcPct val="115000"/>
              </a:lnSpc>
              <a:spcBef>
                <a:spcPct val="30000"/>
              </a:spcBef>
              <a:spcAft>
                <a:spcPct val="0"/>
              </a:spcAft>
              <a:buClrTx/>
              <a:buSzTx/>
              <a:buFontTx/>
              <a:buChar char="•"/>
              <a:tabLst/>
              <a:defRPr/>
            </a:pPr>
            <a:r>
              <a:rPr kumimoji="0" lang="zh-CN" altLang="en-US" sz="20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乘法指令：可给出一个、两个或三个操作数</a:t>
            </a:r>
          </a:p>
          <a:p>
            <a:pPr marL="742950" marR="0" lvl="1" indent="-285750" algn="l" defTabSz="914400" rtl="0" eaLnBrk="0" fontAlgn="base" latinLnBrk="0" hangingPunct="0">
              <a:lnSpc>
                <a:spcPct val="115000"/>
              </a:lnSpc>
              <a:spcBef>
                <a:spcPct val="30000"/>
              </a:spcBef>
              <a:spcAft>
                <a:spcPct val="0"/>
              </a:spcAft>
              <a:buClrTx/>
              <a:buSzTx/>
              <a:buFontTx/>
              <a:buChar char="–"/>
              <a:tabLst/>
              <a:defRPr/>
            </a:pP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若给出一个操作数</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SRC</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，则另一个源操作数隐含在</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AL/AX/EAX</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中，将</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SRC</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和累加器内容相乘，结果存放在</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AX</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16</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位）或</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DX-AX</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32</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位）或</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EDX-EAX</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64</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位）中。</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DX-AX</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表示</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32</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位乘积的高、低</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16</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位分别在</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DX</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和</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AX</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中。</a:t>
            </a:r>
          </a:p>
          <a:p>
            <a:pPr marL="742950" marR="0" lvl="1" indent="-285750" algn="l" defTabSz="914400" rtl="0" eaLnBrk="0" fontAlgn="base" latinLnBrk="0" hangingPunct="0">
              <a:lnSpc>
                <a:spcPct val="115000"/>
              </a:lnSpc>
              <a:spcBef>
                <a:spcPct val="30000"/>
              </a:spcBef>
              <a:spcAft>
                <a:spcPct val="0"/>
              </a:spcAft>
              <a:buClrTx/>
              <a:buSzTx/>
              <a:buFontTx/>
              <a:buChar char="–"/>
              <a:tabLst/>
              <a:defRPr/>
            </a:pP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若指令中给出两个操作数</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DST</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和</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SRC</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，则将</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DST</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和</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SRC</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相乘，结果在</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DST</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中。</a:t>
            </a:r>
          </a:p>
          <a:p>
            <a:pPr marL="742950" marR="0" lvl="1" indent="-285750" algn="l" defTabSz="914400" rtl="0" eaLnBrk="0" fontAlgn="base" latinLnBrk="0" hangingPunct="0">
              <a:lnSpc>
                <a:spcPct val="115000"/>
              </a:lnSpc>
              <a:spcBef>
                <a:spcPct val="30000"/>
              </a:spcBef>
              <a:spcAft>
                <a:spcPct val="0"/>
              </a:spcAft>
              <a:buClrTx/>
              <a:buSzTx/>
              <a:buFontTx/>
              <a:buChar char="–"/>
              <a:tabLst/>
              <a:defRPr/>
            </a:pPr>
            <a:r>
              <a:rPr kumimoji="0" lang="zh-CN" altLang="en-US" sz="2000" b="1" i="0" u="none" strike="noStrike" kern="0" cap="none" spc="0" normalizeH="0" baseline="0" noProof="0" smtClean="0">
                <a:ln>
                  <a:noFill/>
                </a:ln>
                <a:solidFill>
                  <a:srgbClr val="FF3300"/>
                </a:solidFill>
                <a:effectLst/>
                <a:uLnTx/>
                <a:uFillTx/>
                <a:latin typeface="微软雅黑" panose="020B0503020204020204" pitchFamily="34" charset="-122"/>
                <a:ea typeface="微软雅黑" panose="020B0503020204020204" pitchFamily="34" charset="-122"/>
              </a:rPr>
              <a:t>若指令中给出三个操作数</a:t>
            </a:r>
            <a:r>
              <a:rPr kumimoji="0" lang="en-US" altLang="zh-CN" sz="2000" b="1" i="0" u="none" strike="noStrike" kern="0" cap="none" spc="0" normalizeH="0" baseline="0" noProof="0" smtClean="0">
                <a:ln>
                  <a:noFill/>
                </a:ln>
                <a:solidFill>
                  <a:srgbClr val="FF3300"/>
                </a:solidFill>
                <a:effectLst/>
                <a:uLnTx/>
                <a:uFillTx/>
                <a:latin typeface="微软雅黑" panose="020B0503020204020204" pitchFamily="34" charset="-122"/>
                <a:ea typeface="微软雅黑" panose="020B0503020204020204" pitchFamily="34" charset="-122"/>
              </a:rPr>
              <a:t>REG</a:t>
            </a:r>
            <a:r>
              <a:rPr kumimoji="0" lang="zh-CN" altLang="en-US" sz="2000" b="1" i="0" u="none" strike="noStrike" kern="0" cap="none" spc="0" normalizeH="0" baseline="0" noProof="0" smtClean="0">
                <a:ln>
                  <a:noFill/>
                </a:ln>
                <a:solidFill>
                  <a:srgbClr val="FF3300"/>
                </a:solidFill>
                <a:effectLst/>
                <a:uLnTx/>
                <a:uFillTx/>
                <a:latin typeface="微软雅黑" panose="020B0503020204020204" pitchFamily="34" charset="-122"/>
                <a:ea typeface="微软雅黑" panose="020B0503020204020204" pitchFamily="34" charset="-122"/>
              </a:rPr>
              <a:t>、</a:t>
            </a:r>
            <a:r>
              <a:rPr kumimoji="0" lang="en-US" altLang="zh-CN" sz="2000" b="1" i="0" u="none" strike="noStrike" kern="0" cap="none" spc="0" normalizeH="0" baseline="0" noProof="0" smtClean="0">
                <a:ln>
                  <a:noFill/>
                </a:ln>
                <a:solidFill>
                  <a:srgbClr val="FF3300"/>
                </a:solidFill>
                <a:effectLst/>
                <a:uLnTx/>
                <a:uFillTx/>
                <a:latin typeface="微软雅黑" panose="020B0503020204020204" pitchFamily="34" charset="-122"/>
                <a:ea typeface="微软雅黑" panose="020B0503020204020204" pitchFamily="34" charset="-122"/>
              </a:rPr>
              <a:t>SRC</a:t>
            </a:r>
            <a:r>
              <a:rPr kumimoji="0" lang="zh-CN" altLang="en-US" sz="2000" b="1" i="0" u="none" strike="noStrike" kern="0" cap="none" spc="0" normalizeH="0" baseline="0" noProof="0" smtClean="0">
                <a:ln>
                  <a:noFill/>
                </a:ln>
                <a:solidFill>
                  <a:srgbClr val="FF3300"/>
                </a:solidFill>
                <a:effectLst/>
                <a:uLnTx/>
                <a:uFillTx/>
                <a:latin typeface="微软雅黑" panose="020B0503020204020204" pitchFamily="34" charset="-122"/>
                <a:ea typeface="微软雅黑" panose="020B0503020204020204" pitchFamily="34" charset="-122"/>
              </a:rPr>
              <a:t>和</a:t>
            </a:r>
            <a:r>
              <a:rPr kumimoji="0" lang="en-US" altLang="zh-CN" sz="2000" b="1" i="0" u="none" strike="noStrike" kern="0" cap="none" spc="0" normalizeH="0" baseline="0" noProof="0" smtClean="0">
                <a:ln>
                  <a:noFill/>
                </a:ln>
                <a:solidFill>
                  <a:srgbClr val="FF3300"/>
                </a:solidFill>
                <a:effectLst/>
                <a:uLnTx/>
                <a:uFillTx/>
                <a:latin typeface="微软雅黑" panose="020B0503020204020204" pitchFamily="34" charset="-122"/>
                <a:ea typeface="微软雅黑" panose="020B0503020204020204" pitchFamily="34" charset="-122"/>
              </a:rPr>
              <a:t>IMM</a:t>
            </a:r>
            <a:r>
              <a:rPr kumimoji="0" lang="zh-CN" altLang="en-US" sz="2000" b="1" i="0" u="none" strike="noStrike" kern="0" cap="none" spc="0" normalizeH="0" baseline="0" noProof="0" smtClean="0">
                <a:ln>
                  <a:noFill/>
                </a:ln>
                <a:solidFill>
                  <a:srgbClr val="FF3300"/>
                </a:solidFill>
                <a:effectLst/>
                <a:uLnTx/>
                <a:uFillTx/>
                <a:latin typeface="微软雅黑" panose="020B0503020204020204" pitchFamily="34" charset="-122"/>
                <a:ea typeface="微软雅黑" panose="020B0503020204020204" pitchFamily="34" charset="-122"/>
              </a:rPr>
              <a:t>，则将</a:t>
            </a:r>
            <a:r>
              <a:rPr kumimoji="0" lang="en-US" altLang="zh-CN" sz="2000" b="1" i="0" u="none" strike="noStrike" kern="0" cap="none" spc="0" normalizeH="0" baseline="0" noProof="0" smtClean="0">
                <a:ln>
                  <a:noFill/>
                </a:ln>
                <a:solidFill>
                  <a:srgbClr val="FF3300"/>
                </a:solidFill>
                <a:effectLst/>
                <a:uLnTx/>
                <a:uFillTx/>
                <a:latin typeface="微软雅黑" panose="020B0503020204020204" pitchFamily="34" charset="-122"/>
                <a:ea typeface="微软雅黑" panose="020B0503020204020204" pitchFamily="34" charset="-122"/>
              </a:rPr>
              <a:t>SRC</a:t>
            </a:r>
            <a:r>
              <a:rPr kumimoji="0" lang="zh-CN" altLang="en-US" sz="2000" b="1" i="0" u="none" strike="noStrike" kern="0" cap="none" spc="0" normalizeH="0" baseline="0" noProof="0" smtClean="0">
                <a:ln>
                  <a:noFill/>
                </a:ln>
                <a:solidFill>
                  <a:srgbClr val="FF3300"/>
                </a:solidFill>
                <a:effectLst/>
                <a:uLnTx/>
                <a:uFillTx/>
                <a:latin typeface="微软雅黑" panose="020B0503020204020204" pitchFamily="34" charset="-122"/>
                <a:ea typeface="微软雅黑" panose="020B0503020204020204" pitchFamily="34" charset="-122"/>
              </a:rPr>
              <a:t>和立即数</a:t>
            </a:r>
            <a:r>
              <a:rPr kumimoji="0" lang="en-US" altLang="zh-CN" sz="2000" b="1" i="0" u="none" strike="noStrike" kern="0" cap="none" spc="0" normalizeH="0" baseline="0" noProof="0" smtClean="0">
                <a:ln>
                  <a:noFill/>
                </a:ln>
                <a:solidFill>
                  <a:srgbClr val="FF3300"/>
                </a:solidFill>
                <a:effectLst/>
                <a:uLnTx/>
                <a:uFillTx/>
                <a:latin typeface="微软雅黑" panose="020B0503020204020204" pitchFamily="34" charset="-122"/>
                <a:ea typeface="微软雅黑" panose="020B0503020204020204" pitchFamily="34" charset="-122"/>
              </a:rPr>
              <a:t>IMM</a:t>
            </a:r>
            <a:r>
              <a:rPr kumimoji="0" lang="zh-CN" altLang="en-US" sz="2000" b="1" i="0" u="none" strike="noStrike" kern="0" cap="none" spc="0" normalizeH="0" baseline="0" noProof="0" smtClean="0">
                <a:ln>
                  <a:noFill/>
                </a:ln>
                <a:solidFill>
                  <a:srgbClr val="FF3300"/>
                </a:solidFill>
                <a:effectLst/>
                <a:uLnTx/>
                <a:uFillTx/>
                <a:latin typeface="微软雅黑" panose="020B0503020204020204" pitchFamily="34" charset="-122"/>
                <a:ea typeface="微软雅黑" panose="020B0503020204020204" pitchFamily="34" charset="-122"/>
              </a:rPr>
              <a:t>相乘，结果在</a:t>
            </a:r>
            <a:r>
              <a:rPr kumimoji="0" lang="en-US" altLang="zh-CN" sz="2000" b="1" i="0" u="none" strike="noStrike" kern="0" cap="none" spc="0" normalizeH="0" baseline="0" noProof="0" smtClean="0">
                <a:ln>
                  <a:noFill/>
                </a:ln>
                <a:solidFill>
                  <a:srgbClr val="FF3300"/>
                </a:solidFill>
                <a:effectLst/>
                <a:uLnTx/>
                <a:uFillTx/>
                <a:latin typeface="微软雅黑" panose="020B0503020204020204" pitchFamily="34" charset="-122"/>
                <a:ea typeface="微软雅黑" panose="020B0503020204020204" pitchFamily="34" charset="-122"/>
              </a:rPr>
              <a:t>REG</a:t>
            </a:r>
            <a:r>
              <a:rPr kumimoji="0" lang="zh-CN" altLang="en-US" sz="2000" b="1" i="0" u="none" strike="noStrike" kern="0" cap="none" spc="0" normalizeH="0" baseline="0" noProof="0" smtClean="0">
                <a:ln>
                  <a:noFill/>
                </a:ln>
                <a:solidFill>
                  <a:srgbClr val="FF3300"/>
                </a:solidFill>
                <a:effectLst/>
                <a:uLnTx/>
                <a:uFillTx/>
                <a:latin typeface="微软雅黑" panose="020B0503020204020204" pitchFamily="34" charset="-122"/>
                <a:ea typeface="微软雅黑" panose="020B0503020204020204" pitchFamily="34" charset="-122"/>
              </a:rPr>
              <a:t>中。</a:t>
            </a:r>
          </a:p>
          <a:p>
            <a:pPr marL="342900" marR="0" lvl="0" indent="-342900" algn="l" defTabSz="914400" rtl="0" eaLnBrk="0" fontAlgn="base" latinLnBrk="0" hangingPunct="0">
              <a:lnSpc>
                <a:spcPct val="115000"/>
              </a:lnSpc>
              <a:spcBef>
                <a:spcPct val="30000"/>
              </a:spcBef>
              <a:spcAft>
                <a:spcPct val="0"/>
              </a:spcAft>
              <a:buClrTx/>
              <a:buSzTx/>
              <a:buFontTx/>
              <a:buChar char="•"/>
              <a:tabLst/>
              <a:defRPr/>
            </a:pPr>
            <a:r>
              <a:rPr kumimoji="0" lang="zh-CN" altLang="en-US" sz="20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除法指令：只明显指出除数，用</a:t>
            </a:r>
            <a:r>
              <a:rPr kumimoji="0" lang="en-US" altLang="zh-CN" sz="20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EDX-EAX</a:t>
            </a:r>
            <a:r>
              <a:rPr kumimoji="0" lang="zh-CN" altLang="en-US" sz="20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中内容除以指定的除数</a:t>
            </a:r>
          </a:p>
          <a:p>
            <a:pPr marL="742950" marR="0" lvl="1" indent="-285750" algn="l" defTabSz="914400" rtl="0" eaLnBrk="0" fontAlgn="base" latinLnBrk="0" hangingPunct="0">
              <a:lnSpc>
                <a:spcPct val="115000"/>
              </a:lnSpc>
              <a:spcBef>
                <a:spcPct val="30000"/>
              </a:spcBef>
              <a:spcAft>
                <a:spcPct val="0"/>
              </a:spcAft>
              <a:buClrTx/>
              <a:buSzTx/>
              <a:buFontTx/>
              <a:buChar char="–"/>
              <a:tabLst/>
              <a:defRPr/>
            </a:pP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若为</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8</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位，则</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16</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位被除数在</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AX</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寄存器中，商送回</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AL</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，余数在</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AH</a:t>
            </a:r>
            <a:endPar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endParaRPr>
          </a:p>
          <a:p>
            <a:pPr marL="742950" marR="0" lvl="1" indent="-285750" algn="l" defTabSz="914400" rtl="0" eaLnBrk="0" fontAlgn="base" latinLnBrk="0" hangingPunct="0">
              <a:lnSpc>
                <a:spcPct val="115000"/>
              </a:lnSpc>
              <a:spcBef>
                <a:spcPct val="30000"/>
              </a:spcBef>
              <a:spcAft>
                <a:spcPct val="0"/>
              </a:spcAft>
              <a:buClrTx/>
              <a:buSzTx/>
              <a:buFontTx/>
              <a:buChar char="–"/>
              <a:tabLst/>
              <a:defRPr/>
            </a:pP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若为</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16</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位，则</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32</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位被除数在</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DX-AX</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寄存器中，商送回</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AX</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，余数在</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DX</a:t>
            </a:r>
            <a:endPar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endParaRPr>
          </a:p>
          <a:p>
            <a:pPr marL="742950" marR="0" lvl="1" indent="-285750" algn="l" defTabSz="914400" rtl="0" eaLnBrk="0" fontAlgn="base" latinLnBrk="0" hangingPunct="0">
              <a:lnSpc>
                <a:spcPct val="115000"/>
              </a:lnSpc>
              <a:spcBef>
                <a:spcPct val="30000"/>
              </a:spcBef>
              <a:spcAft>
                <a:spcPct val="0"/>
              </a:spcAft>
              <a:buClrTx/>
              <a:buSzTx/>
              <a:buFontTx/>
              <a:buChar char="–"/>
              <a:tabLst/>
              <a:defRPr/>
            </a:pP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若为</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32</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位，则被除数在</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EDX-EAX</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寄存器中，商送</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EAX</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，余数在</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EDX</a:t>
            </a:r>
            <a:r>
              <a:rPr kumimoji="0" lang="zh-CN" altLang="en-US" sz="2000" b="1" i="0" u="none" strike="noStrike" kern="0" cap="none" spc="0" normalizeH="0" baseline="0" noProof="0" smtClean="0">
                <a:ln>
                  <a:noFill/>
                </a:ln>
                <a:solidFill>
                  <a:srgbClr val="0000CC"/>
                </a:solidFill>
                <a:effectLst/>
                <a:uLnTx/>
                <a:uFillTx/>
                <a:latin typeface="Arial"/>
                <a:ea typeface="宋体"/>
              </a:rPr>
              <a:t> </a:t>
            </a:r>
          </a:p>
        </p:txBody>
      </p:sp>
      <p:sp>
        <p:nvSpPr>
          <p:cNvPr id="10" name="Text Box 4"/>
          <p:cNvSpPr txBox="1">
            <a:spLocks noChangeArrowheads="1"/>
          </p:cNvSpPr>
          <p:nvPr/>
        </p:nvSpPr>
        <p:spPr bwMode="auto">
          <a:xfrm>
            <a:off x="250825" y="6297649"/>
            <a:ext cx="7561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000" b="1" smtClean="0">
                <a:solidFill>
                  <a:srgbClr val="007635"/>
                </a:solidFill>
                <a:latin typeface="Arial" panose="020B0604020202020204" pitchFamily="34" charset="0"/>
                <a:ea typeface="微软雅黑" panose="020B0503020204020204" pitchFamily="34" charset="-122"/>
                <a:cs typeface="+mn-cs"/>
              </a:rPr>
              <a:t>以上内容不要死记硬背，遇到具体指令时能查阅到并理解即可。</a:t>
            </a:r>
          </a:p>
        </p:txBody>
      </p:sp>
      <p:sp>
        <p:nvSpPr>
          <p:cNvPr id="11" name="Text Box 5"/>
          <p:cNvSpPr txBox="1">
            <a:spLocks noChangeArrowheads="1"/>
          </p:cNvSpPr>
          <p:nvPr/>
        </p:nvSpPr>
        <p:spPr bwMode="auto">
          <a:xfrm>
            <a:off x="7542213" y="6297649"/>
            <a:ext cx="1260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b="1" smtClean="0">
                <a:latin typeface="Arial" panose="020B0604020202020204" pitchFamily="34" charset="0"/>
                <a:ea typeface="宋体" panose="02010600030101010101" pitchFamily="2" charset="-122"/>
                <a:cs typeface="+mn-cs"/>
                <a:hlinkClick r:id="" action="ppaction://hlinkshowjump?jump=previousslide"/>
              </a:rPr>
              <a:t>BACK</a:t>
            </a:r>
            <a:endParaRPr lang="en-US" altLang="zh-CN" sz="2400" b="1" smtClean="0">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9153488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457200" y="176249"/>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smtClean="0">
                <a:ln>
                  <a:noFill/>
                </a:ln>
                <a:solidFill>
                  <a:srgbClr val="CC3300"/>
                </a:solidFill>
                <a:effectLst/>
                <a:uLnTx/>
                <a:uFillTx/>
                <a:latin typeface="Arial"/>
                <a:ea typeface="黑体" panose="02010609060101010101" pitchFamily="49" charset="-122"/>
                <a:cs typeface="+mj-cs"/>
              </a:rPr>
              <a:t>按位运算指令举例</a:t>
            </a:r>
          </a:p>
        </p:txBody>
      </p:sp>
      <p:sp>
        <p:nvSpPr>
          <p:cNvPr id="10" name="Rectangle 3"/>
          <p:cNvSpPr txBox="1">
            <a:spLocks noChangeArrowheads="1"/>
          </p:cNvSpPr>
          <p:nvPr/>
        </p:nvSpPr>
        <p:spPr bwMode="auto">
          <a:xfrm>
            <a:off x="296863" y="914437"/>
            <a:ext cx="8596312" cy="551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a:lnSpc>
                <a:spcPct val="120000"/>
              </a:lnSpc>
              <a:spcBef>
                <a:spcPct val="15000"/>
              </a:spcBef>
              <a:buFontTx/>
              <a:buNone/>
            </a:pPr>
            <a:r>
              <a:rPr lang="zh-CN" altLang="en-US" sz="2200" kern="0" smtClean="0">
                <a:latin typeface="微软雅黑" panose="020B0503020204020204" pitchFamily="34" charset="-122"/>
                <a:ea typeface="微软雅黑" panose="020B0503020204020204" pitchFamily="34" charset="-122"/>
              </a:rPr>
              <a:t>    假设</a:t>
            </a:r>
            <a:r>
              <a:rPr lang="en-US" altLang="zh-CN" sz="2200" kern="0" smtClean="0">
                <a:latin typeface="微软雅黑" panose="020B0503020204020204" pitchFamily="34" charset="-122"/>
                <a:ea typeface="微软雅黑" panose="020B0503020204020204" pitchFamily="34" charset="-122"/>
              </a:rPr>
              <a:t>short</a:t>
            </a:r>
            <a:r>
              <a:rPr lang="zh-CN" altLang="en-US" sz="2200" kern="0" smtClean="0">
                <a:latin typeface="微软雅黑" panose="020B0503020204020204" pitchFamily="34" charset="-122"/>
                <a:ea typeface="微软雅黑" panose="020B0503020204020204" pitchFamily="34" charset="-122"/>
              </a:rPr>
              <a:t>型变量</a:t>
            </a:r>
            <a:r>
              <a:rPr lang="en-US" altLang="zh-CN" sz="2200" kern="0" smtClean="0">
                <a:latin typeface="微软雅黑" panose="020B0503020204020204" pitchFamily="34" charset="-122"/>
                <a:ea typeface="微软雅黑" panose="020B0503020204020204" pitchFamily="34" charset="-122"/>
              </a:rPr>
              <a:t>x</a:t>
            </a:r>
            <a:r>
              <a:rPr lang="zh-CN" altLang="en-US" sz="2200" kern="0" smtClean="0">
                <a:latin typeface="微软雅黑" panose="020B0503020204020204" pitchFamily="34" charset="-122"/>
                <a:ea typeface="微软雅黑" panose="020B0503020204020204" pitchFamily="34" charset="-122"/>
              </a:rPr>
              <a:t>被编译器分配在寄存器</a:t>
            </a:r>
            <a:r>
              <a:rPr lang="en-US" altLang="zh-CN" sz="2200" kern="0" smtClean="0">
                <a:latin typeface="微软雅黑" panose="020B0503020204020204" pitchFamily="34" charset="-122"/>
                <a:ea typeface="微软雅黑" panose="020B0503020204020204" pitchFamily="34" charset="-122"/>
              </a:rPr>
              <a:t>AX</a:t>
            </a:r>
            <a:r>
              <a:rPr lang="zh-CN" altLang="en-US" sz="2200" kern="0" smtClean="0">
                <a:latin typeface="微软雅黑" panose="020B0503020204020204" pitchFamily="34" charset="-122"/>
                <a:ea typeface="微软雅黑" panose="020B0503020204020204" pitchFamily="34" charset="-122"/>
              </a:rPr>
              <a:t>中，</a:t>
            </a:r>
            <a:r>
              <a:rPr lang="en-US" altLang="zh-CN" sz="2200" kern="0" smtClean="0">
                <a:latin typeface="微软雅黑" panose="020B0503020204020204" pitchFamily="34" charset="-122"/>
                <a:ea typeface="微软雅黑" panose="020B0503020204020204" pitchFamily="34" charset="-122"/>
              </a:rPr>
              <a:t>R[ax]=FF80H</a:t>
            </a:r>
            <a:r>
              <a:rPr lang="zh-CN" altLang="en-US" sz="2200" kern="0" smtClean="0">
                <a:latin typeface="微软雅黑" panose="020B0503020204020204" pitchFamily="34" charset="-122"/>
                <a:ea typeface="微软雅黑" panose="020B0503020204020204" pitchFamily="34" charset="-122"/>
              </a:rPr>
              <a:t>，则以下汇编代码段执行后变量</a:t>
            </a:r>
            <a:r>
              <a:rPr lang="en-US" altLang="zh-CN" sz="2200" kern="0" smtClean="0">
                <a:latin typeface="微软雅黑" panose="020B0503020204020204" pitchFamily="34" charset="-122"/>
                <a:ea typeface="微软雅黑" panose="020B0503020204020204" pitchFamily="34" charset="-122"/>
              </a:rPr>
              <a:t>x</a:t>
            </a:r>
            <a:r>
              <a:rPr lang="zh-CN" altLang="en-US" sz="2200" kern="0" smtClean="0">
                <a:latin typeface="微软雅黑" panose="020B0503020204020204" pitchFamily="34" charset="-122"/>
                <a:ea typeface="微软雅黑" panose="020B0503020204020204" pitchFamily="34" charset="-122"/>
              </a:rPr>
              <a:t>的机器数和真值分别是多少？</a:t>
            </a:r>
          </a:p>
          <a:p>
            <a:pPr>
              <a:lnSpc>
                <a:spcPct val="120000"/>
              </a:lnSpc>
              <a:spcBef>
                <a:spcPct val="0"/>
              </a:spcBef>
              <a:buFontTx/>
              <a:buNone/>
            </a:pPr>
            <a:r>
              <a:rPr lang="zh-CN" altLang="en-US" sz="2200" kern="0" smtClean="0">
                <a:latin typeface="微软雅黑" panose="020B0503020204020204" pitchFamily="34" charset="-122"/>
                <a:ea typeface="微软雅黑" panose="020B0503020204020204" pitchFamily="34" charset="-122"/>
              </a:rPr>
              <a:t>     </a:t>
            </a:r>
            <a:r>
              <a:rPr lang="en-US" altLang="zh-CN" sz="2200" kern="0" smtClean="0">
                <a:latin typeface="微软雅黑" panose="020B0503020204020204" pitchFamily="34" charset="-122"/>
                <a:ea typeface="微软雅黑" panose="020B0503020204020204" pitchFamily="34" charset="-122"/>
              </a:rPr>
              <a:t>movw %ax, %dx   </a:t>
            </a:r>
          </a:p>
          <a:p>
            <a:pPr>
              <a:lnSpc>
                <a:spcPct val="120000"/>
              </a:lnSpc>
              <a:spcBef>
                <a:spcPct val="0"/>
              </a:spcBef>
              <a:buFontTx/>
              <a:buNone/>
            </a:pPr>
            <a:r>
              <a:rPr lang="en-US" altLang="zh-CN" sz="2200" kern="0" smtClean="0">
                <a:latin typeface="微软雅黑" panose="020B0503020204020204" pitchFamily="34" charset="-122"/>
                <a:ea typeface="微软雅黑" panose="020B0503020204020204" pitchFamily="34" charset="-122"/>
              </a:rPr>
              <a:t>     salw   $2, %ax         </a:t>
            </a:r>
          </a:p>
          <a:p>
            <a:pPr>
              <a:lnSpc>
                <a:spcPct val="120000"/>
              </a:lnSpc>
              <a:spcBef>
                <a:spcPct val="0"/>
              </a:spcBef>
              <a:buFontTx/>
              <a:buNone/>
            </a:pPr>
            <a:r>
              <a:rPr lang="en-US" altLang="zh-CN" sz="2200" kern="0" smtClean="0">
                <a:latin typeface="微软雅黑" panose="020B0503020204020204" pitchFamily="34" charset="-122"/>
                <a:ea typeface="微软雅黑" panose="020B0503020204020204" pitchFamily="34" charset="-122"/>
              </a:rPr>
              <a:t>     addl   %dx, %ax</a:t>
            </a:r>
          </a:p>
          <a:p>
            <a:pPr>
              <a:lnSpc>
                <a:spcPct val="120000"/>
              </a:lnSpc>
              <a:spcBef>
                <a:spcPct val="0"/>
              </a:spcBef>
              <a:buFontTx/>
              <a:buNone/>
            </a:pPr>
            <a:r>
              <a:rPr lang="en-US" altLang="zh-CN" sz="2200" kern="0" smtClean="0">
                <a:latin typeface="微软雅黑" panose="020B0503020204020204" pitchFamily="34" charset="-122"/>
                <a:ea typeface="微软雅黑" panose="020B0503020204020204" pitchFamily="34" charset="-122"/>
              </a:rPr>
              <a:t>     sarw   $1, %ax</a:t>
            </a:r>
          </a:p>
          <a:p>
            <a:pPr>
              <a:lnSpc>
                <a:spcPct val="120000"/>
              </a:lnSpc>
              <a:spcBef>
                <a:spcPct val="30000"/>
              </a:spcBef>
              <a:buFontTx/>
              <a:buNone/>
            </a:pPr>
            <a:r>
              <a:rPr lang="zh-CN" altLang="en-US" sz="2200" kern="0" smtClean="0">
                <a:solidFill>
                  <a:srgbClr val="FF3300"/>
                </a:solidFill>
                <a:latin typeface="微软雅黑" panose="020B0503020204020204" pitchFamily="34" charset="-122"/>
                <a:ea typeface="微软雅黑" panose="020B0503020204020204" pitchFamily="34" charset="-122"/>
              </a:rPr>
              <a:t>解：</a:t>
            </a:r>
            <a:r>
              <a:rPr lang="en-US" altLang="zh-CN" sz="2200" kern="0" smtClean="0">
                <a:solidFill>
                  <a:srgbClr val="FF3300"/>
                </a:solidFill>
                <a:latin typeface="微软雅黑" panose="020B0503020204020204" pitchFamily="34" charset="-122"/>
                <a:ea typeface="微软雅黑" panose="020B0503020204020204" pitchFamily="34" charset="-122"/>
              </a:rPr>
              <a:t>$2</a:t>
            </a:r>
            <a:r>
              <a:rPr lang="zh-CN" altLang="en-US" sz="2200" kern="0" smtClean="0">
                <a:solidFill>
                  <a:srgbClr val="FF3300"/>
                </a:solidFill>
                <a:latin typeface="微软雅黑" panose="020B0503020204020204" pitchFamily="34" charset="-122"/>
                <a:ea typeface="微软雅黑" panose="020B0503020204020204" pitchFamily="34" charset="-122"/>
              </a:rPr>
              <a:t>和</a:t>
            </a:r>
            <a:r>
              <a:rPr lang="en-US" altLang="zh-CN" sz="2200" kern="0" smtClean="0">
                <a:solidFill>
                  <a:srgbClr val="FF3300"/>
                </a:solidFill>
                <a:latin typeface="微软雅黑" panose="020B0503020204020204" pitchFamily="34" charset="-122"/>
                <a:ea typeface="微软雅黑" panose="020B0503020204020204" pitchFamily="34" charset="-122"/>
              </a:rPr>
              <a:t>$1</a:t>
            </a:r>
            <a:r>
              <a:rPr lang="zh-CN" altLang="en-US" sz="2200" kern="0" smtClean="0">
                <a:solidFill>
                  <a:srgbClr val="FF3300"/>
                </a:solidFill>
                <a:latin typeface="微软雅黑" panose="020B0503020204020204" pitchFamily="34" charset="-122"/>
                <a:ea typeface="微软雅黑" panose="020B0503020204020204" pitchFamily="34" charset="-122"/>
              </a:rPr>
              <a:t>分别表示立即数</a:t>
            </a:r>
            <a:r>
              <a:rPr lang="en-US" altLang="zh-CN" sz="2200" kern="0" smtClean="0">
                <a:solidFill>
                  <a:srgbClr val="FF3300"/>
                </a:solidFill>
                <a:latin typeface="微软雅黑" panose="020B0503020204020204" pitchFamily="34" charset="-122"/>
                <a:ea typeface="微软雅黑" panose="020B0503020204020204" pitchFamily="34" charset="-122"/>
              </a:rPr>
              <a:t>2</a:t>
            </a:r>
            <a:r>
              <a:rPr lang="zh-CN" altLang="en-US" sz="2200" kern="0" smtClean="0">
                <a:solidFill>
                  <a:srgbClr val="FF3300"/>
                </a:solidFill>
                <a:latin typeface="微软雅黑" panose="020B0503020204020204" pitchFamily="34" charset="-122"/>
                <a:ea typeface="微软雅黑" panose="020B0503020204020204" pitchFamily="34" charset="-122"/>
              </a:rPr>
              <a:t>和</a:t>
            </a:r>
            <a:r>
              <a:rPr lang="en-US" altLang="zh-CN" sz="2200" kern="0" smtClean="0">
                <a:solidFill>
                  <a:srgbClr val="FF3300"/>
                </a:solidFill>
                <a:latin typeface="微软雅黑" panose="020B0503020204020204" pitchFamily="34" charset="-122"/>
                <a:ea typeface="微软雅黑" panose="020B0503020204020204" pitchFamily="34" charset="-122"/>
              </a:rPr>
              <a:t>1 </a:t>
            </a:r>
            <a:r>
              <a:rPr lang="zh-CN" altLang="en-US" sz="2200" kern="0" smtClean="0">
                <a:solidFill>
                  <a:srgbClr val="FF3300"/>
                </a:solidFill>
                <a:latin typeface="微软雅黑" panose="020B0503020204020204" pitchFamily="34" charset="-122"/>
                <a:ea typeface="微软雅黑" panose="020B0503020204020204" pitchFamily="34" charset="-122"/>
              </a:rPr>
              <a:t>。</a:t>
            </a:r>
          </a:p>
          <a:p>
            <a:pPr>
              <a:lnSpc>
                <a:spcPct val="120000"/>
              </a:lnSpc>
              <a:spcBef>
                <a:spcPct val="0"/>
              </a:spcBef>
              <a:buFontTx/>
              <a:buNone/>
            </a:pPr>
            <a:r>
              <a:rPr lang="zh-CN" altLang="en-US" sz="2200" kern="0" smtClean="0">
                <a:solidFill>
                  <a:srgbClr val="FF3300"/>
                </a:solidFill>
                <a:latin typeface="微软雅黑" panose="020B0503020204020204" pitchFamily="34" charset="-122"/>
                <a:ea typeface="微软雅黑" panose="020B0503020204020204" pitchFamily="34" charset="-122"/>
              </a:rPr>
              <a:t>    </a:t>
            </a:r>
            <a:r>
              <a:rPr lang="en-US" altLang="zh-CN" sz="2200" kern="0" smtClean="0">
                <a:solidFill>
                  <a:srgbClr val="FF3300"/>
                </a:solidFill>
                <a:latin typeface="微软雅黑" panose="020B0503020204020204" pitchFamily="34" charset="-122"/>
                <a:ea typeface="微软雅黑" panose="020B0503020204020204" pitchFamily="34" charset="-122"/>
              </a:rPr>
              <a:t>x</a:t>
            </a:r>
            <a:r>
              <a:rPr lang="zh-CN" altLang="en-US" sz="2200" kern="0" smtClean="0">
                <a:solidFill>
                  <a:srgbClr val="FF3300"/>
                </a:solidFill>
                <a:latin typeface="微软雅黑" panose="020B0503020204020204" pitchFamily="34" charset="-122"/>
                <a:ea typeface="微软雅黑" panose="020B0503020204020204" pitchFamily="34" charset="-122"/>
              </a:rPr>
              <a:t>是</a:t>
            </a:r>
            <a:r>
              <a:rPr lang="en-US" altLang="zh-CN" sz="2200" kern="0" smtClean="0">
                <a:solidFill>
                  <a:srgbClr val="FF3300"/>
                </a:solidFill>
                <a:latin typeface="微软雅黑" panose="020B0503020204020204" pitchFamily="34" charset="-122"/>
                <a:ea typeface="微软雅黑" panose="020B0503020204020204" pitchFamily="34" charset="-122"/>
              </a:rPr>
              <a:t>short</a:t>
            </a:r>
            <a:r>
              <a:rPr lang="zh-CN" altLang="en-US" sz="2200" kern="0" smtClean="0">
                <a:solidFill>
                  <a:srgbClr val="FF3300"/>
                </a:solidFill>
                <a:latin typeface="微软雅黑" panose="020B0503020204020204" pitchFamily="34" charset="-122"/>
                <a:ea typeface="微软雅黑" panose="020B0503020204020204" pitchFamily="34" charset="-122"/>
              </a:rPr>
              <a:t>型变量，故都是算术移位指令，并进行带符号整数加。</a:t>
            </a:r>
          </a:p>
          <a:p>
            <a:pPr>
              <a:lnSpc>
                <a:spcPct val="120000"/>
              </a:lnSpc>
              <a:spcBef>
                <a:spcPct val="0"/>
              </a:spcBef>
              <a:buFontTx/>
              <a:buNone/>
            </a:pPr>
            <a:r>
              <a:rPr lang="zh-CN" altLang="en-US" sz="2200" kern="0" smtClean="0">
                <a:solidFill>
                  <a:srgbClr val="FF3300"/>
                </a:solidFill>
                <a:latin typeface="微软雅黑" panose="020B0503020204020204" pitchFamily="34" charset="-122"/>
                <a:ea typeface="微软雅黑" panose="020B0503020204020204" pitchFamily="34" charset="-122"/>
              </a:rPr>
              <a:t>    假设上述代码段执行前</a:t>
            </a:r>
            <a:r>
              <a:rPr lang="en-US" altLang="zh-CN" sz="2200" kern="0" smtClean="0">
                <a:solidFill>
                  <a:srgbClr val="FF3300"/>
                </a:solidFill>
                <a:latin typeface="微软雅黑" panose="020B0503020204020204" pitchFamily="34" charset="-122"/>
                <a:ea typeface="微软雅黑" panose="020B0503020204020204" pitchFamily="34" charset="-122"/>
              </a:rPr>
              <a:t>R[ax]=x</a:t>
            </a:r>
            <a:r>
              <a:rPr lang="zh-CN" altLang="en-US" sz="2200" kern="0" smtClean="0">
                <a:solidFill>
                  <a:srgbClr val="FF3300"/>
                </a:solidFill>
                <a:latin typeface="微软雅黑" panose="020B0503020204020204" pitchFamily="34" charset="-122"/>
                <a:ea typeface="微软雅黑" panose="020B0503020204020204" pitchFamily="34" charset="-122"/>
              </a:rPr>
              <a:t>，则执行</a:t>
            </a:r>
            <a:r>
              <a:rPr lang="en-US" altLang="zh-CN" sz="2200" kern="0" smtClean="0">
                <a:solidFill>
                  <a:srgbClr val="FF3300"/>
                </a:solidFill>
                <a:latin typeface="微软雅黑" panose="020B0503020204020204" pitchFamily="34" charset="-122"/>
                <a:ea typeface="微软雅黑" panose="020B0503020204020204" pitchFamily="34" charset="-122"/>
              </a:rPr>
              <a:t>((x&lt;&lt;2)+x)&gt;&gt;1</a:t>
            </a:r>
            <a:r>
              <a:rPr lang="zh-CN" altLang="en-US" sz="2200" kern="0" smtClean="0">
                <a:solidFill>
                  <a:srgbClr val="FF3300"/>
                </a:solidFill>
                <a:latin typeface="微软雅黑" panose="020B0503020204020204" pitchFamily="34" charset="-122"/>
                <a:ea typeface="微软雅黑" panose="020B0503020204020204" pitchFamily="34" charset="-122"/>
              </a:rPr>
              <a:t>后，</a:t>
            </a:r>
            <a:r>
              <a:rPr lang="en-US" altLang="zh-CN" sz="2200" kern="0" smtClean="0">
                <a:solidFill>
                  <a:srgbClr val="FF3300"/>
                </a:solidFill>
                <a:latin typeface="微软雅黑" panose="020B0503020204020204" pitchFamily="34" charset="-122"/>
                <a:ea typeface="微软雅黑" panose="020B0503020204020204" pitchFamily="34" charset="-122"/>
              </a:rPr>
              <a:t>R[ax]=5x/2</a:t>
            </a:r>
            <a:r>
              <a:rPr lang="zh-CN" altLang="en-US" sz="2200" kern="0" smtClean="0">
                <a:solidFill>
                  <a:srgbClr val="FF3300"/>
                </a:solidFill>
                <a:latin typeface="微软雅黑" panose="020B0503020204020204" pitchFamily="34" charset="-122"/>
                <a:ea typeface="微软雅黑" panose="020B0503020204020204" pitchFamily="34" charset="-122"/>
              </a:rPr>
              <a:t>。</a:t>
            </a:r>
            <a:r>
              <a:rPr lang="zh-CN" altLang="en-US" sz="2200" kern="0" smtClean="0">
                <a:solidFill>
                  <a:srgbClr val="007635"/>
                </a:solidFill>
                <a:latin typeface="微软雅黑" panose="020B0503020204020204" pitchFamily="34" charset="-122"/>
                <a:ea typeface="微软雅黑" panose="020B0503020204020204" pitchFamily="34" charset="-122"/>
              </a:rPr>
              <a:t>算术左移时，</a:t>
            </a:r>
            <a:r>
              <a:rPr lang="en-US" altLang="zh-CN" sz="2200" kern="0" smtClean="0">
                <a:solidFill>
                  <a:srgbClr val="007635"/>
                </a:solidFill>
                <a:latin typeface="微软雅黑" panose="020B0503020204020204" pitchFamily="34" charset="-122"/>
                <a:ea typeface="微软雅黑" panose="020B0503020204020204" pitchFamily="34" charset="-122"/>
              </a:rPr>
              <a:t>AX</a:t>
            </a:r>
            <a:r>
              <a:rPr lang="zh-CN" altLang="en-US" sz="2200" kern="0" smtClean="0">
                <a:solidFill>
                  <a:srgbClr val="007635"/>
                </a:solidFill>
                <a:latin typeface="微软雅黑" panose="020B0503020204020204" pitchFamily="34" charset="-122"/>
                <a:ea typeface="微软雅黑" panose="020B0503020204020204" pitchFamily="34" charset="-122"/>
              </a:rPr>
              <a:t>中的内容在移位前、后符号未发生变化，故</a:t>
            </a:r>
            <a:r>
              <a:rPr lang="en-US" altLang="zh-CN" sz="2200" kern="0" smtClean="0">
                <a:solidFill>
                  <a:srgbClr val="007635"/>
                </a:solidFill>
                <a:latin typeface="微软雅黑" panose="020B0503020204020204" pitchFamily="34" charset="-122"/>
                <a:ea typeface="微软雅黑" panose="020B0503020204020204" pitchFamily="34" charset="-122"/>
              </a:rPr>
              <a:t>OF=0</a:t>
            </a:r>
            <a:r>
              <a:rPr lang="zh-CN" altLang="en-US" sz="2200" kern="0" smtClean="0">
                <a:solidFill>
                  <a:srgbClr val="FF3300"/>
                </a:solidFill>
                <a:latin typeface="微软雅黑" panose="020B0503020204020204" pitchFamily="34" charset="-122"/>
                <a:ea typeface="微软雅黑" panose="020B0503020204020204" pitchFamily="34" charset="-122"/>
              </a:rPr>
              <a:t>，没有溢出。最终</a:t>
            </a:r>
            <a:r>
              <a:rPr lang="en-US" altLang="zh-CN" sz="2200" kern="0" smtClean="0">
                <a:solidFill>
                  <a:srgbClr val="FF3300"/>
                </a:solidFill>
                <a:latin typeface="微软雅黑" panose="020B0503020204020204" pitchFamily="34" charset="-122"/>
                <a:ea typeface="微软雅黑" panose="020B0503020204020204" pitchFamily="34" charset="-122"/>
              </a:rPr>
              <a:t>AX</a:t>
            </a:r>
            <a:r>
              <a:rPr lang="zh-CN" altLang="en-US" sz="2200" kern="0" smtClean="0">
                <a:solidFill>
                  <a:srgbClr val="FF3300"/>
                </a:solidFill>
                <a:latin typeface="微软雅黑" panose="020B0503020204020204" pitchFamily="34" charset="-122"/>
                <a:ea typeface="微软雅黑" panose="020B0503020204020204" pitchFamily="34" charset="-122"/>
              </a:rPr>
              <a:t>的内容为</a:t>
            </a:r>
            <a:r>
              <a:rPr lang="en-US" altLang="zh-CN" sz="2200" kern="0" smtClean="0">
                <a:solidFill>
                  <a:srgbClr val="3333CC"/>
                </a:solidFill>
                <a:latin typeface="微软雅黑" panose="020B0503020204020204" pitchFamily="34" charset="-122"/>
                <a:ea typeface="微软雅黑" panose="020B0503020204020204" pitchFamily="34" charset="-122"/>
              </a:rPr>
              <a:t>FEC0H</a:t>
            </a:r>
            <a:r>
              <a:rPr lang="zh-CN" altLang="en-US" sz="2200" kern="0" smtClean="0">
                <a:solidFill>
                  <a:srgbClr val="FF3300"/>
                </a:solidFill>
                <a:latin typeface="微软雅黑" panose="020B0503020204020204" pitchFamily="34" charset="-122"/>
                <a:ea typeface="微软雅黑" panose="020B0503020204020204" pitchFamily="34" charset="-122"/>
              </a:rPr>
              <a:t>，解释为</a:t>
            </a:r>
            <a:r>
              <a:rPr lang="en-US" altLang="zh-CN" sz="2200" kern="0" smtClean="0">
                <a:solidFill>
                  <a:srgbClr val="FF3300"/>
                </a:solidFill>
                <a:latin typeface="微软雅黑" panose="020B0503020204020204" pitchFamily="34" charset="-122"/>
                <a:ea typeface="微软雅黑" panose="020B0503020204020204" pitchFamily="34" charset="-122"/>
              </a:rPr>
              <a:t>short</a:t>
            </a:r>
            <a:r>
              <a:rPr lang="zh-CN" altLang="en-US" sz="2200" kern="0" smtClean="0">
                <a:solidFill>
                  <a:srgbClr val="FF3300"/>
                </a:solidFill>
                <a:latin typeface="微软雅黑" panose="020B0503020204020204" pitchFamily="34" charset="-122"/>
                <a:ea typeface="微软雅黑" panose="020B0503020204020204" pitchFamily="34" charset="-122"/>
              </a:rPr>
              <a:t>型整数时，其值为</a:t>
            </a:r>
            <a:r>
              <a:rPr lang="en-US" altLang="zh-CN" sz="2200" kern="0" smtClean="0">
                <a:solidFill>
                  <a:srgbClr val="FF3300"/>
                </a:solidFill>
                <a:latin typeface="微软雅黑" panose="020B0503020204020204" pitchFamily="34" charset="-122"/>
                <a:ea typeface="微软雅黑" panose="020B0503020204020204" pitchFamily="34" charset="-122"/>
              </a:rPr>
              <a:t>-320</a:t>
            </a:r>
            <a:r>
              <a:rPr lang="zh-CN" altLang="en-US" sz="2200" kern="0" smtClean="0">
                <a:solidFill>
                  <a:srgbClr val="FF3300"/>
                </a:solidFill>
                <a:latin typeface="微软雅黑" panose="020B0503020204020204" pitchFamily="34" charset="-122"/>
                <a:ea typeface="微软雅黑" panose="020B0503020204020204" pitchFamily="34" charset="-122"/>
              </a:rPr>
              <a:t>。验证：</a:t>
            </a:r>
            <a:r>
              <a:rPr lang="en-US" altLang="zh-CN" sz="2200" kern="0" smtClean="0">
                <a:solidFill>
                  <a:srgbClr val="FF3300"/>
                </a:solidFill>
                <a:latin typeface="微软雅黑" panose="020B0503020204020204" pitchFamily="34" charset="-122"/>
                <a:ea typeface="微软雅黑" panose="020B0503020204020204" pitchFamily="34" charset="-122"/>
              </a:rPr>
              <a:t>x=-128</a:t>
            </a:r>
            <a:r>
              <a:rPr lang="zh-CN" altLang="en-US" sz="2200" kern="0" smtClean="0">
                <a:solidFill>
                  <a:srgbClr val="FF3300"/>
                </a:solidFill>
                <a:latin typeface="微软雅黑" panose="020B0503020204020204" pitchFamily="34" charset="-122"/>
                <a:ea typeface="微软雅黑" panose="020B0503020204020204" pitchFamily="34" charset="-122"/>
              </a:rPr>
              <a:t>，</a:t>
            </a:r>
            <a:r>
              <a:rPr lang="en-US" altLang="zh-CN" sz="2200" kern="0" smtClean="0">
                <a:solidFill>
                  <a:srgbClr val="FF3300"/>
                </a:solidFill>
                <a:latin typeface="微软雅黑" panose="020B0503020204020204" pitchFamily="34" charset="-122"/>
                <a:ea typeface="微软雅黑" panose="020B0503020204020204" pitchFamily="34" charset="-122"/>
              </a:rPr>
              <a:t>5x/2=-320</a:t>
            </a:r>
            <a:r>
              <a:rPr lang="zh-CN" altLang="en-US" sz="2200" kern="0" smtClean="0">
                <a:solidFill>
                  <a:srgbClr val="FF3300"/>
                </a:solidFill>
                <a:latin typeface="微软雅黑" panose="020B0503020204020204" pitchFamily="34" charset="-122"/>
                <a:ea typeface="微软雅黑" panose="020B0503020204020204" pitchFamily="34" charset="-122"/>
              </a:rPr>
              <a:t>。经验证，结果正确。</a:t>
            </a:r>
          </a:p>
        </p:txBody>
      </p:sp>
      <p:sp>
        <p:nvSpPr>
          <p:cNvPr id="11" name="Text Box 4"/>
          <p:cNvSpPr txBox="1">
            <a:spLocks noChangeArrowheads="1"/>
          </p:cNvSpPr>
          <p:nvPr/>
        </p:nvSpPr>
        <p:spPr bwMode="auto">
          <a:xfrm>
            <a:off x="3175000" y="2201899"/>
            <a:ext cx="3646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b="1" smtClean="0">
                <a:solidFill>
                  <a:srgbClr val="CC3300"/>
                </a:solidFill>
                <a:latin typeface="Arial" panose="020B0604020202020204" pitchFamily="34" charset="0"/>
                <a:ea typeface="微软雅黑" panose="020B0503020204020204" pitchFamily="34" charset="-122"/>
                <a:cs typeface="+mn-cs"/>
              </a:rPr>
              <a:t>1111 1111 1000 0000&lt;&lt;2</a:t>
            </a:r>
          </a:p>
        </p:txBody>
      </p:sp>
      <p:sp>
        <p:nvSpPr>
          <p:cNvPr id="12" name="Text Box 5"/>
          <p:cNvSpPr txBox="1">
            <a:spLocks noChangeArrowheads="1"/>
          </p:cNvSpPr>
          <p:nvPr/>
        </p:nvSpPr>
        <p:spPr bwMode="auto">
          <a:xfrm>
            <a:off x="3176588" y="2562262"/>
            <a:ext cx="55356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b="1" smtClean="0">
                <a:solidFill>
                  <a:srgbClr val="CC3300"/>
                </a:solidFill>
                <a:latin typeface="Arial" panose="020B0604020202020204" pitchFamily="34" charset="0"/>
                <a:ea typeface="微软雅黑" panose="020B0503020204020204" pitchFamily="34" charset="-122"/>
                <a:cs typeface="+mn-cs"/>
              </a:rPr>
              <a:t>1111 1111 1000 0000+</a:t>
            </a:r>
            <a:r>
              <a:rPr lang="en-US" altLang="zh-CN" sz="2000" b="1" smtClean="0">
                <a:solidFill>
                  <a:srgbClr val="CC3300"/>
                </a:solidFill>
                <a:latin typeface="Arial" panose="020B0604020202020204" pitchFamily="34" charset="0"/>
                <a:ea typeface="宋体" panose="02010600030101010101" pitchFamily="2" charset="-122"/>
                <a:cs typeface="+mn-cs"/>
              </a:rPr>
              <a:t>1111 1110 0000 0000</a:t>
            </a:r>
          </a:p>
        </p:txBody>
      </p:sp>
      <p:sp>
        <p:nvSpPr>
          <p:cNvPr id="13" name="Text Box 6"/>
          <p:cNvSpPr txBox="1">
            <a:spLocks noChangeArrowheads="1"/>
          </p:cNvSpPr>
          <p:nvPr/>
        </p:nvSpPr>
        <p:spPr bwMode="auto">
          <a:xfrm>
            <a:off x="3176588" y="2975012"/>
            <a:ext cx="57610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b="1" smtClean="0">
                <a:solidFill>
                  <a:srgbClr val="CC3300"/>
                </a:solidFill>
                <a:latin typeface="Arial" panose="020B0604020202020204" pitchFamily="34" charset="0"/>
                <a:ea typeface="微软雅黑" panose="020B0503020204020204" pitchFamily="34" charset="-122"/>
                <a:cs typeface="+mn-cs"/>
              </a:rPr>
              <a:t>1111 1101 1000 0000&gt;&gt;</a:t>
            </a:r>
            <a:r>
              <a:rPr lang="en-US" altLang="zh-CN" sz="2000" b="1" smtClean="0">
                <a:solidFill>
                  <a:srgbClr val="3333CC"/>
                </a:solidFill>
                <a:latin typeface="Arial" panose="020B0604020202020204" pitchFamily="34" charset="0"/>
                <a:ea typeface="微软雅黑" panose="020B0503020204020204" pitchFamily="34" charset="-122"/>
                <a:cs typeface="+mn-cs"/>
              </a:rPr>
              <a:t>1=1111 1110 1100 0000</a:t>
            </a:r>
          </a:p>
        </p:txBody>
      </p:sp>
    </p:spTree>
    <p:extLst>
      <p:ext uri="{BB962C8B-B14F-4D97-AF65-F5344CB8AC3E}">
        <p14:creationId xmlns:p14="http://schemas.microsoft.com/office/powerpoint/2010/main" val="38339528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xEl>
                                              <p:pRg st="5" end="5"/>
                                            </p:txEl>
                                          </p:spTgt>
                                        </p:tgtEl>
                                        <p:attrNameLst>
                                          <p:attrName>style.visibility</p:attrName>
                                        </p:attrNameLst>
                                      </p:cBhvr>
                                      <p:to>
                                        <p:strVal val="visible"/>
                                      </p:to>
                                    </p:set>
                                    <p:animEffect transition="in" filter="blinds(horizontal)">
                                      <p:cBhvr>
                                        <p:cTn id="22" dur="500"/>
                                        <p:tgtEl>
                                          <p:spTgt spid="10">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0">
                                            <p:txEl>
                                              <p:pRg st="6" end="6"/>
                                            </p:txEl>
                                          </p:spTgt>
                                        </p:tgtEl>
                                        <p:attrNameLst>
                                          <p:attrName>style.visibility</p:attrName>
                                        </p:attrNameLst>
                                      </p:cBhvr>
                                      <p:to>
                                        <p:strVal val="visible"/>
                                      </p:to>
                                    </p:set>
                                    <p:animEffect transition="in" filter="blinds(horizontal)">
                                      <p:cBhvr>
                                        <p:cTn id="25" dur="500"/>
                                        <p:tgtEl>
                                          <p:spTgt spid="10">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0">
                                            <p:txEl>
                                              <p:pRg st="7" end="7"/>
                                            </p:txEl>
                                          </p:spTgt>
                                        </p:tgtEl>
                                        <p:attrNameLst>
                                          <p:attrName>style.visibility</p:attrName>
                                        </p:attrNameLst>
                                      </p:cBhvr>
                                      <p:to>
                                        <p:strVal val="visible"/>
                                      </p:to>
                                    </p:set>
                                    <p:animEffect transition="in" filter="blinds(horizontal)">
                                      <p:cBhvr>
                                        <p:cTn id="28"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title"/>
          </p:nvPr>
        </p:nvSpPr>
        <p:spPr>
          <a:ln/>
        </p:spPr>
        <p:txBody>
          <a:bodyPr/>
          <a:lstStyle/>
          <a:p>
            <a:pPr marL="119063" indent="-119063"/>
            <a:r>
              <a:rPr lang="en-US" dirty="0"/>
              <a:t>Condition Codes (Explicit Setting: Compare)</a:t>
            </a:r>
          </a:p>
        </p:txBody>
      </p:sp>
      <p:sp>
        <p:nvSpPr>
          <p:cNvPr id="35844" name="Rectangle 4"/>
          <p:cNvSpPr>
            <a:spLocks noGrp="1" noChangeArrowheads="1"/>
          </p:cNvSpPr>
          <p:nvPr>
            <p:ph type="body" idx="1"/>
          </p:nvPr>
        </p:nvSpPr>
        <p:spPr>
          <a:xfrm>
            <a:off x="380999" y="1397000"/>
            <a:ext cx="8604183" cy="3575050"/>
          </a:xfrm>
          <a:ln/>
        </p:spPr>
        <p:txBody>
          <a:bodyPr/>
          <a:lstStyle/>
          <a:p>
            <a:r>
              <a:rPr lang="en-US" dirty="0"/>
              <a:t>Explicit Setting by Compare Instruction</a:t>
            </a:r>
          </a:p>
          <a:p>
            <a:pPr marL="317500" lvl="1" indent="0"/>
            <a:r>
              <a:rPr lang="en-US" dirty="0">
                <a:latin typeface="Courier New Bold" charset="0"/>
                <a:cs typeface="Courier New Bold" charset="0"/>
                <a:sym typeface="Courier New Bold" charset="0"/>
              </a:rPr>
              <a:t> </a:t>
            </a:r>
            <a:r>
              <a:rPr lang="en-US" dirty="0" err="1">
                <a:latin typeface="Courier New Bold" charset="0"/>
                <a:cs typeface="Courier New Bold" charset="0"/>
                <a:sym typeface="Courier New Bold" charset="0"/>
              </a:rPr>
              <a:t>cmpq</a:t>
            </a:r>
            <a:r>
              <a:rPr lang="en-US" dirty="0"/>
              <a:t> </a:t>
            </a:r>
            <a:r>
              <a:rPr lang="en-US" b="1" dirty="0">
                <a:solidFill>
                  <a:srgbClr val="FF0000"/>
                </a:solidFill>
                <a:latin typeface="Calibri Italic" charset="0"/>
                <a:ea typeface="Calibri Italic" charset="0"/>
                <a:cs typeface="Calibri Italic" charset="0"/>
                <a:sym typeface="Calibri Italic" charset="0"/>
              </a:rPr>
              <a:t>Src2</a:t>
            </a:r>
            <a:r>
              <a:rPr lang="en-US" b="1" dirty="0">
                <a:solidFill>
                  <a:srgbClr val="FF0000"/>
                </a:solidFill>
              </a:rPr>
              <a:t>, </a:t>
            </a:r>
            <a:r>
              <a:rPr lang="en-US" b="1" dirty="0">
                <a:solidFill>
                  <a:srgbClr val="FF0000"/>
                </a:solidFill>
                <a:latin typeface="Calibri Italic" charset="0"/>
                <a:ea typeface="Calibri Italic" charset="0"/>
                <a:cs typeface="Calibri Italic" charset="0"/>
                <a:sym typeface="Calibri Italic" charset="0"/>
              </a:rPr>
              <a:t>Src1</a:t>
            </a:r>
            <a:endParaRPr lang="en-US" b="1" dirty="0">
              <a:solidFill>
                <a:srgbClr val="FF0000"/>
              </a:solidFill>
            </a:endParaRPr>
          </a:p>
          <a:p>
            <a:pPr marL="317500" lvl="1" indent="0"/>
            <a:r>
              <a:rPr lang="en-US" dirty="0">
                <a:latin typeface="Courier New Bold" charset="0"/>
                <a:cs typeface="Courier New Bold" charset="0"/>
                <a:sym typeface="Courier New Bold" charset="0"/>
              </a:rPr>
              <a:t> </a:t>
            </a:r>
            <a:r>
              <a:rPr lang="en-US" dirty="0" err="1">
                <a:latin typeface="Courier New Bold" charset="0"/>
                <a:cs typeface="Courier New Bold" charset="0"/>
                <a:sym typeface="Courier New Bold" charset="0"/>
              </a:rPr>
              <a:t>cmpq</a:t>
            </a:r>
            <a:r>
              <a:rPr lang="en-US" dirty="0">
                <a:latin typeface="Courier New Bold" charset="0"/>
                <a:cs typeface="Courier New Bold" charset="0"/>
                <a:sym typeface="Courier New Bold" charset="0"/>
              </a:rPr>
              <a:t> </a:t>
            </a:r>
            <a:r>
              <a:rPr lang="en-US" dirty="0" err="1">
                <a:latin typeface="Courier New Bold" charset="0"/>
                <a:cs typeface="Courier New Bold" charset="0"/>
                <a:sym typeface="Courier New Bold" charset="0"/>
              </a:rPr>
              <a:t>b,a</a:t>
            </a:r>
            <a:r>
              <a:rPr lang="en-US" dirty="0"/>
              <a:t> like computing </a:t>
            </a:r>
            <a:r>
              <a:rPr lang="en-US" dirty="0">
                <a:latin typeface="Courier New Bold" charset="0"/>
                <a:cs typeface="Courier New Bold" charset="0"/>
                <a:sym typeface="Courier New Bold" charset="0"/>
              </a:rPr>
              <a:t>a-b</a:t>
            </a:r>
            <a:r>
              <a:rPr lang="en-US" dirty="0"/>
              <a:t> without setting destination</a:t>
            </a:r>
          </a:p>
          <a:p>
            <a:pPr marL="317500" lvl="1" indent="0"/>
            <a:endParaRPr lang="en-US" dirty="0"/>
          </a:p>
          <a:p>
            <a:pPr marL="660400" lvl="1" indent="-342900"/>
            <a:r>
              <a:rPr lang="en-US" dirty="0">
                <a:solidFill>
                  <a:srgbClr val="980002"/>
                </a:solidFill>
                <a:latin typeface="Calibri Bold" charset="0"/>
                <a:ea typeface="Calibri Bold" charset="0"/>
                <a:cs typeface="Calibri Bold" charset="0"/>
                <a:sym typeface="Calibri Bold" charset="0"/>
              </a:rPr>
              <a:t>CF set</a:t>
            </a:r>
            <a:r>
              <a:rPr lang="en-US" dirty="0"/>
              <a:t>   if carry/borrow out from most significant bit</a:t>
            </a:r>
            <a:br>
              <a:rPr lang="en-US" dirty="0"/>
            </a:br>
            <a:r>
              <a:rPr lang="en-US" dirty="0"/>
              <a:t>                 (used for unsigned comparisons)</a:t>
            </a:r>
          </a:p>
          <a:p>
            <a:pPr marL="660400" lvl="1" indent="-342900"/>
            <a:r>
              <a:rPr lang="en-US" dirty="0">
                <a:solidFill>
                  <a:srgbClr val="980002"/>
                </a:solidFill>
                <a:latin typeface="Calibri Bold" charset="0"/>
                <a:ea typeface="Calibri Bold" charset="0"/>
                <a:cs typeface="Calibri Bold" charset="0"/>
                <a:sym typeface="Calibri Bold" charset="0"/>
              </a:rPr>
              <a:t>ZF set</a:t>
            </a:r>
            <a:r>
              <a:rPr lang="en-US" dirty="0"/>
              <a:t>   if </a:t>
            </a:r>
            <a:r>
              <a:rPr lang="en-US" dirty="0">
                <a:latin typeface="Courier New Bold" charset="0"/>
                <a:cs typeface="Courier New Bold" charset="0"/>
                <a:sym typeface="Courier New Bold" charset="0"/>
              </a:rPr>
              <a:t>a == b</a:t>
            </a:r>
            <a:endParaRPr lang="en-US" dirty="0"/>
          </a:p>
          <a:p>
            <a:pPr marL="660400" lvl="1" indent="-342900"/>
            <a:r>
              <a:rPr lang="en-US" dirty="0">
                <a:solidFill>
                  <a:srgbClr val="980002"/>
                </a:solidFill>
                <a:latin typeface="Calibri Bold" charset="0"/>
                <a:ea typeface="Calibri Bold" charset="0"/>
                <a:cs typeface="Calibri Bold" charset="0"/>
                <a:sym typeface="Calibri Bold" charset="0"/>
              </a:rPr>
              <a:t>SF set</a:t>
            </a:r>
            <a:r>
              <a:rPr lang="en-US" dirty="0"/>
              <a:t>   if </a:t>
            </a:r>
            <a:r>
              <a:rPr lang="en-US" dirty="0">
                <a:latin typeface="Courier New Bold" charset="0"/>
                <a:cs typeface="Courier New Bold" charset="0"/>
                <a:sym typeface="Courier New Bold" charset="0"/>
              </a:rPr>
              <a:t>(a-b) &lt; 0</a:t>
            </a:r>
            <a:r>
              <a:rPr lang="en-US" dirty="0"/>
              <a:t> (as signed)</a:t>
            </a:r>
          </a:p>
          <a:p>
            <a:pPr marL="660400" lvl="1" indent="-342900"/>
            <a:r>
              <a:rPr lang="en-US" dirty="0">
                <a:solidFill>
                  <a:srgbClr val="980002"/>
                </a:solidFill>
                <a:latin typeface="Calibri Bold" charset="0"/>
                <a:ea typeface="Calibri Bold" charset="0"/>
                <a:cs typeface="Calibri Bold" charset="0"/>
                <a:sym typeface="Calibri Bold" charset="0"/>
              </a:rPr>
              <a:t>OF set</a:t>
            </a:r>
            <a:r>
              <a:rPr lang="en-US" dirty="0"/>
              <a:t>  if two’s-complement (signed) overflow</a:t>
            </a:r>
            <a:br>
              <a:rPr lang="en-US" dirty="0"/>
            </a:br>
            <a:r>
              <a:rPr lang="en-US" dirty="0"/>
              <a:t>    </a:t>
            </a:r>
            <a:r>
              <a:rPr lang="en-US" dirty="0">
                <a:latin typeface="Courier New Bold" charset="0"/>
                <a:cs typeface="Courier New Bold" charset="0"/>
                <a:sym typeface="Courier New Bold" charset="0"/>
              </a:rPr>
              <a:t>(a&gt;0 &amp;&amp; b&lt;0 &amp;&amp; (a-b)&lt;0) || (a&lt;0 &amp;&amp; b&gt;0 &amp;&amp; (a-b)&gt;0)</a:t>
            </a:r>
            <a:endParaRPr lang="en-US" dirty="0">
              <a:latin typeface="Courier New Bold" charset="0"/>
              <a:ea typeface="ヒラギノ角ゴ ProN W6" charset="0"/>
              <a:cs typeface="ヒラギノ角ゴ ProN W6" charset="0"/>
              <a:sym typeface="Courier New Bold"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title"/>
          </p:nvPr>
        </p:nvSpPr>
        <p:spPr>
          <a:ln/>
        </p:spPr>
        <p:txBody>
          <a:bodyPr/>
          <a:lstStyle/>
          <a:p>
            <a:pPr marL="119063" indent="-119063"/>
            <a:r>
              <a:rPr lang="en-US"/>
              <a:t>Condition Codes (Explicit Setting: Test)</a:t>
            </a:r>
          </a:p>
        </p:txBody>
      </p:sp>
      <p:sp>
        <p:nvSpPr>
          <p:cNvPr id="36868" name="Rectangle 4"/>
          <p:cNvSpPr>
            <a:spLocks noGrp="1" noChangeArrowheads="1"/>
          </p:cNvSpPr>
          <p:nvPr>
            <p:ph type="body" idx="1"/>
          </p:nvPr>
        </p:nvSpPr>
        <p:spPr>
          <a:ln/>
        </p:spPr>
        <p:txBody>
          <a:bodyPr/>
          <a:lstStyle/>
          <a:p>
            <a:r>
              <a:rPr lang="en-US" dirty="0"/>
              <a:t>Explicit Setting by Test instruction</a:t>
            </a:r>
          </a:p>
          <a:p>
            <a:pPr marL="317500" lvl="1" indent="0"/>
            <a:r>
              <a:rPr lang="en-US" dirty="0">
                <a:latin typeface="Courier New Bold" charset="0"/>
                <a:cs typeface="Courier New Bold" charset="0"/>
                <a:sym typeface="Courier New Bold" charset="0"/>
              </a:rPr>
              <a:t> </a:t>
            </a:r>
            <a:r>
              <a:rPr lang="en-US" dirty="0" err="1">
                <a:latin typeface="Courier New Bold" charset="0"/>
                <a:cs typeface="Courier New Bold" charset="0"/>
                <a:sym typeface="Courier New Bold" charset="0"/>
              </a:rPr>
              <a:t>testq</a:t>
            </a:r>
            <a:r>
              <a:rPr lang="en-US" dirty="0"/>
              <a:t> </a:t>
            </a:r>
            <a:r>
              <a:rPr lang="en-US" b="1" dirty="0">
                <a:solidFill>
                  <a:srgbClr val="FF0000"/>
                </a:solidFill>
                <a:latin typeface="Calibri Italic" charset="0"/>
                <a:ea typeface="Calibri Italic" charset="0"/>
                <a:cs typeface="Calibri Italic" charset="0"/>
                <a:sym typeface="Calibri Italic" charset="0"/>
              </a:rPr>
              <a:t>Src2</a:t>
            </a:r>
            <a:r>
              <a:rPr lang="en-US" b="1" dirty="0">
                <a:solidFill>
                  <a:srgbClr val="FF0000"/>
                </a:solidFill>
              </a:rPr>
              <a:t>, </a:t>
            </a:r>
            <a:r>
              <a:rPr lang="en-US" b="1" dirty="0">
                <a:solidFill>
                  <a:srgbClr val="FF0000"/>
                </a:solidFill>
                <a:latin typeface="Calibri Italic" charset="0"/>
                <a:ea typeface="Calibri Italic" charset="0"/>
                <a:cs typeface="Calibri Italic" charset="0"/>
                <a:sym typeface="Calibri Italic" charset="0"/>
              </a:rPr>
              <a:t>Src1</a:t>
            </a:r>
            <a:endParaRPr lang="en-US" b="1" dirty="0">
              <a:solidFill>
                <a:srgbClr val="FF0000"/>
              </a:solidFill>
            </a:endParaRPr>
          </a:p>
          <a:p>
            <a:pPr marL="603250" lvl="2" indent="0"/>
            <a:r>
              <a:rPr lang="en-US" dirty="0">
                <a:latin typeface="Courier New Bold" charset="0"/>
                <a:cs typeface="Courier New Bold" charset="0"/>
                <a:sym typeface="Courier New Bold" charset="0"/>
              </a:rPr>
              <a:t> </a:t>
            </a:r>
            <a:r>
              <a:rPr lang="en-US" dirty="0" err="1">
                <a:latin typeface="Courier New Bold" charset="0"/>
                <a:cs typeface="Courier New Bold" charset="0"/>
                <a:sym typeface="Courier New Bold" charset="0"/>
              </a:rPr>
              <a:t>testq</a:t>
            </a:r>
            <a:r>
              <a:rPr lang="en-US" dirty="0">
                <a:latin typeface="Courier New Bold" charset="0"/>
                <a:cs typeface="Courier New Bold" charset="0"/>
                <a:sym typeface="Courier New Bold" charset="0"/>
              </a:rPr>
              <a:t> </a:t>
            </a:r>
            <a:r>
              <a:rPr lang="en-US" dirty="0" err="1">
                <a:latin typeface="Courier New Bold" charset="0"/>
                <a:cs typeface="Courier New Bold" charset="0"/>
                <a:sym typeface="Courier New Bold" charset="0"/>
              </a:rPr>
              <a:t>b,a</a:t>
            </a:r>
            <a:r>
              <a:rPr lang="en-US" dirty="0"/>
              <a:t> like computing </a:t>
            </a:r>
            <a:r>
              <a:rPr lang="en-US" dirty="0" err="1">
                <a:latin typeface="Courier New Bold" charset="0"/>
                <a:cs typeface="Courier New Bold" charset="0"/>
                <a:sym typeface="Courier New Bold" charset="0"/>
              </a:rPr>
              <a:t>a&amp;b</a:t>
            </a:r>
            <a:r>
              <a:rPr lang="en-US" dirty="0"/>
              <a:t> without setting destination </a:t>
            </a:r>
          </a:p>
          <a:p>
            <a:pPr marL="317500" lvl="1" indent="0"/>
            <a:endParaRPr lang="en-US" dirty="0"/>
          </a:p>
          <a:p>
            <a:pPr marL="317500" lvl="1" indent="0"/>
            <a:r>
              <a:rPr lang="en-US" dirty="0"/>
              <a:t> Sets condition codes based on value of </a:t>
            </a:r>
            <a:r>
              <a:rPr lang="en-US" dirty="0">
                <a:latin typeface="Calibri Italic" charset="0"/>
                <a:ea typeface="Calibri Italic" charset="0"/>
                <a:cs typeface="Calibri Italic" charset="0"/>
                <a:sym typeface="Calibri Italic" charset="0"/>
              </a:rPr>
              <a:t>Src1</a:t>
            </a:r>
            <a:r>
              <a:rPr lang="en-US" dirty="0"/>
              <a:t> &amp; </a:t>
            </a:r>
            <a:r>
              <a:rPr lang="en-US" dirty="0">
                <a:latin typeface="Calibri Italic" charset="0"/>
                <a:ea typeface="Calibri Italic" charset="0"/>
                <a:cs typeface="Calibri Italic" charset="0"/>
                <a:sym typeface="Calibri Italic" charset="0"/>
              </a:rPr>
              <a:t>Src2</a:t>
            </a:r>
            <a:endParaRPr lang="en-US" dirty="0"/>
          </a:p>
          <a:p>
            <a:pPr marL="317500" lvl="1" indent="0"/>
            <a:r>
              <a:rPr lang="en-US" dirty="0"/>
              <a:t> Useful to have one of the operands be a mask</a:t>
            </a:r>
          </a:p>
          <a:p>
            <a:pPr marL="317500" lvl="1" indent="0"/>
            <a:endParaRPr lang="en-US" dirty="0"/>
          </a:p>
          <a:p>
            <a:pPr marL="317500" lvl="1" indent="0"/>
            <a:r>
              <a:rPr lang="en-US" dirty="0">
                <a:solidFill>
                  <a:srgbClr val="980002"/>
                </a:solidFill>
                <a:latin typeface="Calibri Bold" charset="0"/>
                <a:ea typeface="Calibri Bold" charset="0"/>
                <a:cs typeface="Calibri Bold" charset="0"/>
                <a:sym typeface="Calibri Bold" charset="0"/>
              </a:rPr>
              <a:t> ZF set</a:t>
            </a:r>
            <a:r>
              <a:rPr lang="en-US" dirty="0"/>
              <a:t> when </a:t>
            </a:r>
            <a:r>
              <a:rPr lang="en-US" dirty="0" err="1">
                <a:latin typeface="Courier New Bold" charset="0"/>
                <a:cs typeface="Courier New Bold" charset="0"/>
                <a:sym typeface="Courier New Bold" charset="0"/>
              </a:rPr>
              <a:t>a&amp;b</a:t>
            </a:r>
            <a:r>
              <a:rPr lang="en-US" dirty="0">
                <a:latin typeface="Courier New Bold" charset="0"/>
                <a:cs typeface="Courier New Bold" charset="0"/>
                <a:sym typeface="Courier New Bold" charset="0"/>
              </a:rPr>
              <a:t> == 0</a:t>
            </a:r>
            <a:endParaRPr lang="en-US" dirty="0"/>
          </a:p>
          <a:p>
            <a:pPr marL="317500" lvl="1" indent="0"/>
            <a:r>
              <a:rPr lang="en-US" dirty="0">
                <a:solidFill>
                  <a:srgbClr val="980002"/>
                </a:solidFill>
                <a:latin typeface="Calibri Bold" charset="0"/>
                <a:ea typeface="Calibri Bold" charset="0"/>
                <a:cs typeface="Calibri Bold" charset="0"/>
                <a:sym typeface="Calibri Bold" charset="0"/>
              </a:rPr>
              <a:t> SF set</a:t>
            </a:r>
            <a:r>
              <a:rPr lang="en-US" dirty="0"/>
              <a:t> when </a:t>
            </a:r>
            <a:r>
              <a:rPr lang="en-US" dirty="0" err="1">
                <a:latin typeface="Courier New Bold" charset="0"/>
                <a:cs typeface="Courier New Bold" charset="0"/>
                <a:sym typeface="Courier New Bold" charset="0"/>
              </a:rPr>
              <a:t>a&amp;b</a:t>
            </a:r>
            <a:r>
              <a:rPr lang="en-US" dirty="0">
                <a:latin typeface="Courier New Bold" charset="0"/>
                <a:cs typeface="Courier New Bold" charset="0"/>
                <a:sym typeface="Courier New Bold" charset="0"/>
              </a:rPr>
              <a:t> &lt; 0</a:t>
            </a:r>
            <a:endParaRPr lang="en-US" dirty="0">
              <a:latin typeface="Courier New Bold" charset="0"/>
              <a:ea typeface="ヒラギノ角ゴ ProN W6" charset="0"/>
              <a:cs typeface="ヒラギノ角ゴ ProN W6" charset="0"/>
              <a:sym typeface="Courier New Bold" charset="0"/>
            </a:endParaRPr>
          </a:p>
        </p:txBody>
      </p:sp>
      <p:sp>
        <p:nvSpPr>
          <p:cNvPr id="2" name="TextBox 1"/>
          <p:cNvSpPr txBox="1"/>
          <p:nvPr/>
        </p:nvSpPr>
        <p:spPr>
          <a:xfrm>
            <a:off x="5255635" y="5174415"/>
            <a:ext cx="3481843" cy="830997"/>
          </a:xfrm>
          <a:prstGeom prst="rect">
            <a:avLst/>
          </a:prstGeom>
          <a:noFill/>
        </p:spPr>
        <p:txBody>
          <a:bodyPr wrap="none" rtlCol="0">
            <a:spAutoFit/>
          </a:bodyPr>
          <a:lstStyle/>
          <a:p>
            <a:pPr algn="l"/>
            <a:r>
              <a:rPr lang="en-US" sz="2400" dirty="0">
                <a:latin typeface="Calibri" panose="020F0502020204030204" pitchFamily="34" charset="0"/>
                <a:cs typeface="Calibri" panose="020F0502020204030204" pitchFamily="34" charset="0"/>
              </a:rPr>
              <a:t>Very often:</a:t>
            </a:r>
          </a:p>
          <a:p>
            <a:pPr algn="l"/>
            <a:r>
              <a:rPr lang="en-US" sz="2400" dirty="0"/>
              <a:t>    </a:t>
            </a:r>
            <a:r>
              <a:rPr lang="en-US" sz="2400" b="1" dirty="0" err="1">
                <a:latin typeface="Courier New" panose="02070309020205020404" pitchFamily="49" charset="0"/>
                <a:cs typeface="Courier New" panose="02070309020205020404" pitchFamily="49" charset="0"/>
              </a:rPr>
              <a:t>testq</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rax</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rax</a:t>
            </a:r>
            <a:endParaRPr lang="en-US" sz="2400" b="1" dirty="0">
              <a:latin typeface="Courier New" panose="02070309020205020404" pitchFamily="49" charset="0"/>
              <a:cs typeface="Courier New" panose="020703090202050204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ln/>
        </p:spPr>
        <p:txBody>
          <a:bodyPr/>
          <a:lstStyle/>
          <a:p>
            <a:pPr marL="119063" indent="-119063"/>
            <a:r>
              <a:rPr lang="en-US" dirty="0"/>
              <a:t>Today</a:t>
            </a:r>
          </a:p>
        </p:txBody>
      </p:sp>
      <p:sp>
        <p:nvSpPr>
          <p:cNvPr id="14340" name="Rectangle 4"/>
          <p:cNvSpPr>
            <a:spLocks noGrp="1" noChangeArrowheads="1"/>
          </p:cNvSpPr>
          <p:nvPr>
            <p:ph type="body" idx="1"/>
          </p:nvPr>
        </p:nvSpPr>
        <p:spPr>
          <a:ln/>
        </p:spPr>
        <p:txBody>
          <a:bodyPr/>
          <a:lstStyle/>
          <a:p>
            <a:r>
              <a:rPr lang="en-US" b="0" dirty="0"/>
              <a:t>Control: Condition codes</a:t>
            </a:r>
          </a:p>
          <a:p>
            <a:r>
              <a:rPr lang="en-US" dirty="0"/>
              <a:t>Conditional branches</a:t>
            </a:r>
          </a:p>
          <a:p>
            <a:r>
              <a:rPr lang="en-US" dirty="0"/>
              <a:t>Loops</a:t>
            </a:r>
          </a:p>
          <a:p>
            <a:r>
              <a:rPr lang="en-US" dirty="0"/>
              <a:t>Switch Statements</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title"/>
          </p:nvPr>
        </p:nvSpPr>
        <p:spPr>
          <a:ln/>
        </p:spPr>
        <p:txBody>
          <a:bodyPr/>
          <a:lstStyle/>
          <a:p>
            <a:pPr marL="119063" indent="-119063"/>
            <a:r>
              <a:rPr lang="en-US"/>
              <a:t>Reading Condition Codes</a:t>
            </a:r>
          </a:p>
        </p:txBody>
      </p:sp>
      <p:sp>
        <p:nvSpPr>
          <p:cNvPr id="37892" name="Rectangle 4"/>
          <p:cNvSpPr>
            <a:spLocks noGrp="1" noChangeArrowheads="1"/>
          </p:cNvSpPr>
          <p:nvPr>
            <p:ph type="body" idx="1"/>
          </p:nvPr>
        </p:nvSpPr>
        <p:spPr>
          <a:ln/>
        </p:spPr>
        <p:txBody>
          <a:bodyPr/>
          <a:lstStyle/>
          <a:p>
            <a:r>
              <a:rPr lang="en-US" dirty="0" err="1"/>
              <a:t>SetX</a:t>
            </a:r>
            <a:r>
              <a:rPr lang="en-US" dirty="0"/>
              <a:t> Instructions</a:t>
            </a:r>
          </a:p>
          <a:p>
            <a:pPr marL="552450" lvl="1"/>
            <a:r>
              <a:rPr lang="en-US" dirty="0"/>
              <a:t>Set </a:t>
            </a:r>
            <a:r>
              <a:rPr lang="en-US" dirty="0">
                <a:solidFill>
                  <a:srgbClr val="FF0000"/>
                </a:solidFill>
              </a:rPr>
              <a:t>low-order byte </a:t>
            </a:r>
            <a:r>
              <a:rPr lang="en-US" dirty="0"/>
              <a:t>of destination to 0 or 1 based on combinations of condition codes</a:t>
            </a:r>
          </a:p>
          <a:p>
            <a:pPr marL="552450" lvl="1"/>
            <a:r>
              <a:rPr lang="en-US" dirty="0"/>
              <a:t>Does not alter remaining 7 bytes</a:t>
            </a:r>
          </a:p>
          <a:p>
            <a:pPr marL="552450" lvl="1"/>
            <a:endParaRPr lang="en-US" dirty="0"/>
          </a:p>
        </p:txBody>
      </p:sp>
      <p:graphicFrame>
        <p:nvGraphicFramePr>
          <p:cNvPr id="37893" name="Group 5"/>
          <p:cNvGraphicFramePr>
            <a:graphicFrameLocks noGrp="1"/>
          </p:cNvGraphicFramePr>
          <p:nvPr/>
        </p:nvGraphicFramePr>
        <p:xfrm>
          <a:off x="1295400" y="2976880"/>
          <a:ext cx="6096000" cy="3576320"/>
        </p:xfrm>
        <a:graphic>
          <a:graphicData uri="http://schemas.openxmlformats.org/drawingml/2006/table">
            <a:tbl>
              <a:tblPr/>
              <a:tblGrid>
                <a:gridCol w="1109663">
                  <a:extLst>
                    <a:ext uri="{9D8B030D-6E8A-4147-A177-3AD203B41FA5}">
                      <a16:colId xmlns:a16="http://schemas.microsoft.com/office/drawing/2014/main" val="20000"/>
                    </a:ext>
                  </a:extLst>
                </a:gridCol>
                <a:gridCol w="2216150">
                  <a:extLst>
                    <a:ext uri="{9D8B030D-6E8A-4147-A177-3AD203B41FA5}">
                      <a16:colId xmlns:a16="http://schemas.microsoft.com/office/drawing/2014/main" val="20001"/>
                    </a:ext>
                  </a:extLst>
                </a:gridCol>
                <a:gridCol w="2770187">
                  <a:extLst>
                    <a:ext uri="{9D8B030D-6E8A-4147-A177-3AD203B41FA5}">
                      <a16:colId xmlns:a16="http://schemas.microsoft.com/office/drawing/2014/main" val="20002"/>
                    </a:ext>
                  </a:extLst>
                </a:gridCol>
              </a:tblGrid>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12900" algn="l"/>
                          <a:tab pos="1651000" algn="l"/>
                        </a:tabLst>
                      </a:pPr>
                      <a:r>
                        <a:rPr kumimoji="0" lang="en-US" sz="18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SetX</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Condition</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Description</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extLst>
                  <a:ext uri="{0D108BD9-81ED-4DB2-BD59-A6C34878D82A}">
                    <a16:rowId xmlns:a16="http://schemas.microsoft.com/office/drawing/2014/main" val="10000"/>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12900" algn="l"/>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sete</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ZF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Equal / Zero</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setne</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~ZF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Not Equal / Not Zero</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sets</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Negative</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setns</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Nonnegative</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setg</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~(SF^OF)&amp;~ZF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Greater (Signed)</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setge</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~(SF^OF)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Greater or Equal (Signed)</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setl</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(SF^OF)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Less (Signed)</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setle</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(SF^OF)|ZF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Less or Equal (Signed)</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seta</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~CF&amp;~ZF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Above (unsigned)</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setb</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CF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dirty="0">
                          <a:ln>
                            <a:noFill/>
                          </a:ln>
                          <a:solidFill>
                            <a:schemeClr val="tx1"/>
                          </a:solidFill>
                          <a:effectLst/>
                          <a:latin typeface="Calibri Bold" charset="0"/>
                          <a:ea typeface="ヒラギノ角ゴ ProN W6" charset="0"/>
                          <a:cs typeface="ヒラギノ角ゴ ProN W6" charset="0"/>
                          <a:sym typeface="Calibri Bold" charset="0"/>
                        </a:rPr>
                        <a:t>Below (unsigned)</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p:cNvSpPr>
          <p:nvPr/>
        </p:nvSpPr>
        <p:spPr bwMode="auto">
          <a:xfrm>
            <a:off x="762000" y="4800600"/>
            <a:ext cx="3556000" cy="533400"/>
          </a:xfrm>
          <a:prstGeom prst="rect">
            <a:avLst/>
          </a:prstGeom>
          <a:solidFill>
            <a:srgbClr val="EFBFBF"/>
          </a:solid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%rsp</a:t>
            </a:r>
          </a:p>
        </p:txBody>
      </p:sp>
      <p:sp>
        <p:nvSpPr>
          <p:cNvPr id="27652" name="Rectangle 4"/>
          <p:cNvSpPr>
            <a:spLocks noGrp="1" noChangeArrowheads="1"/>
          </p:cNvSpPr>
          <p:nvPr>
            <p:ph type="title"/>
          </p:nvPr>
        </p:nvSpPr>
        <p:spPr>
          <a:ln/>
        </p:spPr>
        <p:txBody>
          <a:bodyPr/>
          <a:lstStyle/>
          <a:p>
            <a:pPr marL="119063" indent="-119063"/>
            <a:r>
              <a:rPr lang="en-US"/>
              <a:t>x86-64 Integer Registers</a:t>
            </a:r>
          </a:p>
        </p:txBody>
      </p:sp>
      <p:sp>
        <p:nvSpPr>
          <p:cNvPr id="27653" name="Rectangle 5"/>
          <p:cNvSpPr>
            <a:spLocks noGrp="1" noChangeArrowheads="1"/>
          </p:cNvSpPr>
          <p:nvPr>
            <p:ph type="body" idx="1"/>
          </p:nvPr>
        </p:nvSpPr>
        <p:spPr>
          <a:xfrm>
            <a:off x="318682" y="6019800"/>
            <a:ext cx="7329487" cy="838200"/>
          </a:xfrm>
          <a:ln/>
        </p:spPr>
        <p:txBody>
          <a:bodyPr/>
          <a:lstStyle/>
          <a:p>
            <a:pPr lvl="1"/>
            <a:r>
              <a:rPr lang="en-US" dirty="0"/>
              <a:t>Can reference low-order byte</a:t>
            </a:r>
          </a:p>
        </p:txBody>
      </p:sp>
      <p:sp>
        <p:nvSpPr>
          <p:cNvPr id="27654" name="Rectangle 6"/>
          <p:cNvSpPr>
            <a:spLocks/>
          </p:cNvSpPr>
          <p:nvPr/>
        </p:nvSpPr>
        <p:spPr bwMode="auto">
          <a:xfrm>
            <a:off x="3657600" y="11811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solidFill>
                  <a:schemeClr val="tx1"/>
                </a:solidFill>
                <a:latin typeface="Courier New Bold" charset="0"/>
                <a:cs typeface="Courier New Bold" charset="0"/>
                <a:sym typeface="Courier New Bold" charset="0"/>
              </a:rPr>
              <a:t>%al</a:t>
            </a:r>
          </a:p>
        </p:txBody>
      </p:sp>
      <p:sp>
        <p:nvSpPr>
          <p:cNvPr id="27655" name="Rectangle 7"/>
          <p:cNvSpPr>
            <a:spLocks/>
          </p:cNvSpPr>
          <p:nvPr/>
        </p:nvSpPr>
        <p:spPr bwMode="auto">
          <a:xfrm>
            <a:off x="3657600" y="17907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solidFill>
                  <a:schemeClr val="tx1"/>
                </a:solidFill>
                <a:latin typeface="Courier New Bold" charset="0"/>
                <a:cs typeface="Courier New Bold" charset="0"/>
                <a:sym typeface="Courier New Bold" charset="0"/>
              </a:rPr>
              <a:t>%</a:t>
            </a:r>
            <a:r>
              <a:rPr lang="en-US" sz="1400" dirty="0" err="1">
                <a:solidFill>
                  <a:schemeClr val="tx1"/>
                </a:solidFill>
                <a:latin typeface="Courier New Bold" charset="0"/>
                <a:cs typeface="Courier New Bold" charset="0"/>
                <a:sym typeface="Courier New Bold" charset="0"/>
              </a:rPr>
              <a:t>bl</a:t>
            </a:r>
            <a:endParaRPr lang="en-US" sz="1400" dirty="0">
              <a:solidFill>
                <a:schemeClr val="tx1"/>
              </a:solidFill>
              <a:latin typeface="Courier New Bold" charset="0"/>
              <a:cs typeface="Courier New Bold" charset="0"/>
              <a:sym typeface="Courier New Bold" charset="0"/>
            </a:endParaRPr>
          </a:p>
        </p:txBody>
      </p:sp>
      <p:sp>
        <p:nvSpPr>
          <p:cNvPr id="27656" name="Rectangle 8"/>
          <p:cNvSpPr>
            <a:spLocks/>
          </p:cNvSpPr>
          <p:nvPr/>
        </p:nvSpPr>
        <p:spPr bwMode="auto">
          <a:xfrm>
            <a:off x="3657600" y="24003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solidFill>
                  <a:schemeClr val="tx1"/>
                </a:solidFill>
                <a:latin typeface="Courier New Bold" charset="0"/>
                <a:cs typeface="Courier New Bold" charset="0"/>
                <a:sym typeface="Courier New Bold" charset="0"/>
              </a:rPr>
              <a:t>%cl</a:t>
            </a:r>
          </a:p>
        </p:txBody>
      </p:sp>
      <p:sp>
        <p:nvSpPr>
          <p:cNvPr id="27657" name="Rectangle 9"/>
          <p:cNvSpPr>
            <a:spLocks/>
          </p:cNvSpPr>
          <p:nvPr/>
        </p:nvSpPr>
        <p:spPr bwMode="auto">
          <a:xfrm>
            <a:off x="3657600" y="30099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solidFill>
                  <a:schemeClr val="tx1"/>
                </a:solidFill>
                <a:latin typeface="Courier New Bold" charset="0"/>
                <a:cs typeface="Courier New Bold" charset="0"/>
                <a:sym typeface="Courier New Bold" charset="0"/>
              </a:rPr>
              <a:t>%dl</a:t>
            </a:r>
          </a:p>
        </p:txBody>
      </p:sp>
      <p:sp>
        <p:nvSpPr>
          <p:cNvPr id="27658" name="Rectangle 10"/>
          <p:cNvSpPr>
            <a:spLocks/>
          </p:cNvSpPr>
          <p:nvPr/>
        </p:nvSpPr>
        <p:spPr bwMode="auto">
          <a:xfrm>
            <a:off x="3657600" y="36195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solidFill>
                  <a:schemeClr val="tx1"/>
                </a:solidFill>
                <a:latin typeface="Courier New Bold" charset="0"/>
                <a:cs typeface="Courier New Bold" charset="0"/>
                <a:sym typeface="Courier New Bold" charset="0"/>
              </a:rPr>
              <a:t>%</a:t>
            </a:r>
            <a:r>
              <a:rPr lang="en-US" sz="1400" dirty="0" err="1">
                <a:solidFill>
                  <a:schemeClr val="tx1"/>
                </a:solidFill>
                <a:latin typeface="Courier New Bold" charset="0"/>
                <a:cs typeface="Courier New Bold" charset="0"/>
                <a:sym typeface="Courier New Bold" charset="0"/>
              </a:rPr>
              <a:t>sil</a:t>
            </a:r>
            <a:endParaRPr lang="en-US" sz="1400" dirty="0">
              <a:solidFill>
                <a:schemeClr val="tx1"/>
              </a:solidFill>
              <a:latin typeface="Courier New Bold" charset="0"/>
              <a:cs typeface="Courier New Bold" charset="0"/>
              <a:sym typeface="Courier New Bold" charset="0"/>
            </a:endParaRPr>
          </a:p>
        </p:txBody>
      </p:sp>
      <p:sp>
        <p:nvSpPr>
          <p:cNvPr id="27659" name="Rectangle 11"/>
          <p:cNvSpPr>
            <a:spLocks/>
          </p:cNvSpPr>
          <p:nvPr/>
        </p:nvSpPr>
        <p:spPr bwMode="auto">
          <a:xfrm>
            <a:off x="3657600" y="42291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solidFill>
                  <a:schemeClr val="tx1"/>
                </a:solidFill>
                <a:latin typeface="Courier New Bold" charset="0"/>
                <a:cs typeface="Courier New Bold" charset="0"/>
                <a:sym typeface="Courier New Bold" charset="0"/>
              </a:rPr>
              <a:t>%</a:t>
            </a:r>
            <a:r>
              <a:rPr lang="en-US" sz="1400" dirty="0" err="1">
                <a:solidFill>
                  <a:schemeClr val="tx1"/>
                </a:solidFill>
                <a:latin typeface="Courier New Bold" charset="0"/>
                <a:cs typeface="Courier New Bold" charset="0"/>
                <a:sym typeface="Courier New Bold" charset="0"/>
              </a:rPr>
              <a:t>dil</a:t>
            </a:r>
            <a:endParaRPr lang="en-US" sz="1400" dirty="0">
              <a:solidFill>
                <a:schemeClr val="tx1"/>
              </a:solidFill>
              <a:latin typeface="Courier New Bold" charset="0"/>
              <a:cs typeface="Courier New Bold" charset="0"/>
              <a:sym typeface="Courier New Bold" charset="0"/>
            </a:endParaRPr>
          </a:p>
        </p:txBody>
      </p:sp>
      <p:sp>
        <p:nvSpPr>
          <p:cNvPr id="27660" name="Rectangle 12"/>
          <p:cNvSpPr>
            <a:spLocks/>
          </p:cNvSpPr>
          <p:nvPr/>
        </p:nvSpPr>
        <p:spPr bwMode="auto">
          <a:xfrm>
            <a:off x="3649650" y="4838700"/>
            <a:ext cx="655649" cy="444500"/>
          </a:xfrm>
          <a:prstGeom prst="rect">
            <a:avLst/>
          </a:prstGeom>
          <a:solidFill>
            <a:srgbClr val="FF9999"/>
          </a:solidFill>
          <a:ln w="12700" cap="flat">
            <a:solidFill>
              <a:schemeClr val="tx1"/>
            </a:solidFill>
            <a:prstDash val="solid"/>
            <a:miter lim="800000"/>
            <a:headEnd type="none" w="med" len="med"/>
            <a:tailEnd type="none" w="med" len="med"/>
          </a:ln>
        </p:spPr>
        <p:txBody>
          <a:bodyPr lIns="38100" tIns="38100" rIns="38100" bIns="38100" anchor="ctr"/>
          <a:lstStyle/>
          <a:p>
            <a:r>
              <a:rPr lang="en-US" sz="1400" dirty="0">
                <a:solidFill>
                  <a:schemeClr val="tx1"/>
                </a:solidFill>
                <a:latin typeface="Courier New Bold" charset="0"/>
                <a:cs typeface="Courier New Bold" charset="0"/>
                <a:sym typeface="Courier New Bold" charset="0"/>
              </a:rPr>
              <a:t>%</a:t>
            </a:r>
            <a:r>
              <a:rPr lang="en-US" sz="1400" dirty="0" err="1">
                <a:solidFill>
                  <a:schemeClr val="tx1"/>
                </a:solidFill>
                <a:latin typeface="Courier New Bold" charset="0"/>
                <a:cs typeface="Courier New Bold" charset="0"/>
                <a:sym typeface="Courier New Bold" charset="0"/>
              </a:rPr>
              <a:t>spl</a:t>
            </a:r>
            <a:endParaRPr lang="en-US" sz="1400" dirty="0">
              <a:solidFill>
                <a:schemeClr val="tx1"/>
              </a:solidFill>
              <a:latin typeface="Courier New Bold" charset="0"/>
              <a:cs typeface="Courier New Bold" charset="0"/>
              <a:sym typeface="Courier New Bold" charset="0"/>
            </a:endParaRPr>
          </a:p>
        </p:txBody>
      </p:sp>
      <p:sp>
        <p:nvSpPr>
          <p:cNvPr id="27661" name="Rectangle 13"/>
          <p:cNvSpPr>
            <a:spLocks/>
          </p:cNvSpPr>
          <p:nvPr/>
        </p:nvSpPr>
        <p:spPr bwMode="auto">
          <a:xfrm>
            <a:off x="3657600" y="54356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solidFill>
                  <a:schemeClr val="tx1"/>
                </a:solidFill>
                <a:latin typeface="Courier New Bold" charset="0"/>
                <a:cs typeface="Courier New Bold" charset="0"/>
                <a:sym typeface="Courier New Bold" charset="0"/>
              </a:rPr>
              <a:t>%</a:t>
            </a:r>
            <a:r>
              <a:rPr lang="en-US" sz="1400" dirty="0" err="1">
                <a:solidFill>
                  <a:schemeClr val="tx1"/>
                </a:solidFill>
                <a:latin typeface="Courier New Bold" charset="0"/>
                <a:cs typeface="Courier New Bold" charset="0"/>
                <a:sym typeface="Courier New Bold" charset="0"/>
              </a:rPr>
              <a:t>bpl</a:t>
            </a:r>
            <a:endParaRPr lang="en-US" sz="1400" dirty="0">
              <a:solidFill>
                <a:schemeClr val="tx1"/>
              </a:solidFill>
              <a:latin typeface="Courier New Bold" charset="0"/>
              <a:cs typeface="Courier New Bold" charset="0"/>
              <a:sym typeface="Courier New Bold" charset="0"/>
            </a:endParaRPr>
          </a:p>
        </p:txBody>
      </p:sp>
      <p:sp>
        <p:nvSpPr>
          <p:cNvPr id="27662" name="Rectangle 14"/>
          <p:cNvSpPr>
            <a:spLocks/>
          </p:cNvSpPr>
          <p:nvPr/>
        </p:nvSpPr>
        <p:spPr bwMode="auto">
          <a:xfrm>
            <a:off x="7620000" y="11811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solidFill>
                  <a:schemeClr val="tx1"/>
                </a:solidFill>
                <a:latin typeface="Courier New Bold" charset="0"/>
                <a:cs typeface="Courier New Bold" charset="0"/>
                <a:sym typeface="Courier New Bold" charset="0"/>
              </a:rPr>
              <a:t>%r8b</a:t>
            </a:r>
          </a:p>
        </p:txBody>
      </p:sp>
      <p:sp>
        <p:nvSpPr>
          <p:cNvPr id="27663" name="Rectangle 15"/>
          <p:cNvSpPr>
            <a:spLocks/>
          </p:cNvSpPr>
          <p:nvPr/>
        </p:nvSpPr>
        <p:spPr bwMode="auto">
          <a:xfrm>
            <a:off x="7620000" y="17907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solidFill>
                  <a:schemeClr val="tx1"/>
                </a:solidFill>
                <a:latin typeface="Courier New Bold" charset="0"/>
                <a:cs typeface="Courier New Bold" charset="0"/>
                <a:sym typeface="Courier New Bold" charset="0"/>
              </a:rPr>
              <a:t>%r9b</a:t>
            </a:r>
          </a:p>
        </p:txBody>
      </p:sp>
      <p:sp>
        <p:nvSpPr>
          <p:cNvPr id="27664" name="Rectangle 16"/>
          <p:cNvSpPr>
            <a:spLocks/>
          </p:cNvSpPr>
          <p:nvPr/>
        </p:nvSpPr>
        <p:spPr bwMode="auto">
          <a:xfrm>
            <a:off x="7620000" y="24003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solidFill>
                  <a:schemeClr val="tx1"/>
                </a:solidFill>
                <a:latin typeface="Courier New Bold" charset="0"/>
                <a:cs typeface="Courier New Bold" charset="0"/>
                <a:sym typeface="Courier New Bold" charset="0"/>
              </a:rPr>
              <a:t>%r10b</a:t>
            </a:r>
          </a:p>
        </p:txBody>
      </p:sp>
      <p:sp>
        <p:nvSpPr>
          <p:cNvPr id="27665" name="Rectangle 17"/>
          <p:cNvSpPr>
            <a:spLocks/>
          </p:cNvSpPr>
          <p:nvPr/>
        </p:nvSpPr>
        <p:spPr bwMode="auto">
          <a:xfrm>
            <a:off x="7620000" y="30099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solidFill>
                  <a:schemeClr val="tx1"/>
                </a:solidFill>
                <a:latin typeface="Courier New Bold" charset="0"/>
                <a:cs typeface="Courier New Bold" charset="0"/>
                <a:sym typeface="Courier New Bold" charset="0"/>
              </a:rPr>
              <a:t>%r11b</a:t>
            </a:r>
          </a:p>
        </p:txBody>
      </p:sp>
      <p:sp>
        <p:nvSpPr>
          <p:cNvPr id="27666" name="Rectangle 18"/>
          <p:cNvSpPr>
            <a:spLocks/>
          </p:cNvSpPr>
          <p:nvPr/>
        </p:nvSpPr>
        <p:spPr bwMode="auto">
          <a:xfrm>
            <a:off x="7620000" y="36195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solidFill>
                  <a:schemeClr val="tx1"/>
                </a:solidFill>
                <a:latin typeface="Courier New Bold" charset="0"/>
                <a:cs typeface="Courier New Bold" charset="0"/>
                <a:sym typeface="Courier New Bold" charset="0"/>
              </a:rPr>
              <a:t>%r12b</a:t>
            </a:r>
          </a:p>
        </p:txBody>
      </p:sp>
      <p:sp>
        <p:nvSpPr>
          <p:cNvPr id="27667" name="Rectangle 19"/>
          <p:cNvSpPr>
            <a:spLocks/>
          </p:cNvSpPr>
          <p:nvPr/>
        </p:nvSpPr>
        <p:spPr bwMode="auto">
          <a:xfrm>
            <a:off x="7620000" y="42291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solidFill>
                  <a:schemeClr val="tx1"/>
                </a:solidFill>
                <a:latin typeface="Courier New Bold" charset="0"/>
                <a:cs typeface="Courier New Bold" charset="0"/>
                <a:sym typeface="Courier New Bold" charset="0"/>
              </a:rPr>
              <a:t>%r13b</a:t>
            </a:r>
          </a:p>
        </p:txBody>
      </p:sp>
      <p:sp>
        <p:nvSpPr>
          <p:cNvPr id="27668" name="Rectangle 20"/>
          <p:cNvSpPr>
            <a:spLocks/>
          </p:cNvSpPr>
          <p:nvPr/>
        </p:nvSpPr>
        <p:spPr bwMode="auto">
          <a:xfrm>
            <a:off x="7620000" y="48387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solidFill>
                  <a:schemeClr val="tx1"/>
                </a:solidFill>
                <a:latin typeface="Courier New Bold" charset="0"/>
                <a:cs typeface="Courier New Bold" charset="0"/>
                <a:sym typeface="Courier New Bold" charset="0"/>
              </a:rPr>
              <a:t>%r14b</a:t>
            </a:r>
          </a:p>
        </p:txBody>
      </p:sp>
      <p:sp>
        <p:nvSpPr>
          <p:cNvPr id="27669" name="Rectangle 21"/>
          <p:cNvSpPr>
            <a:spLocks/>
          </p:cNvSpPr>
          <p:nvPr/>
        </p:nvSpPr>
        <p:spPr bwMode="auto">
          <a:xfrm>
            <a:off x="7620000" y="54483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solidFill>
                  <a:schemeClr val="tx1"/>
                </a:solidFill>
                <a:latin typeface="Courier New Bold" charset="0"/>
                <a:cs typeface="Courier New Bold" charset="0"/>
                <a:sym typeface="Courier New Bold" charset="0"/>
              </a:rPr>
              <a:t>%r15b</a:t>
            </a:r>
          </a:p>
        </p:txBody>
      </p:sp>
      <p:sp>
        <p:nvSpPr>
          <p:cNvPr id="27670" name="Rectangle 22"/>
          <p:cNvSpPr>
            <a:spLocks/>
          </p:cNvSpPr>
          <p:nvPr/>
        </p:nvSpPr>
        <p:spPr bwMode="auto">
          <a:xfrm>
            <a:off x="4724400" y="11430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%r8</a:t>
            </a:r>
          </a:p>
        </p:txBody>
      </p:sp>
      <p:sp>
        <p:nvSpPr>
          <p:cNvPr id="27671" name="Rectangle 23"/>
          <p:cNvSpPr>
            <a:spLocks/>
          </p:cNvSpPr>
          <p:nvPr/>
        </p:nvSpPr>
        <p:spPr bwMode="auto">
          <a:xfrm>
            <a:off x="4724400" y="17526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%r9</a:t>
            </a:r>
          </a:p>
        </p:txBody>
      </p:sp>
      <p:sp>
        <p:nvSpPr>
          <p:cNvPr id="27672" name="Rectangle 24"/>
          <p:cNvSpPr>
            <a:spLocks/>
          </p:cNvSpPr>
          <p:nvPr/>
        </p:nvSpPr>
        <p:spPr bwMode="auto">
          <a:xfrm>
            <a:off x="4724400" y="23622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%r10</a:t>
            </a:r>
          </a:p>
        </p:txBody>
      </p:sp>
      <p:sp>
        <p:nvSpPr>
          <p:cNvPr id="27673" name="Rectangle 25"/>
          <p:cNvSpPr>
            <a:spLocks/>
          </p:cNvSpPr>
          <p:nvPr/>
        </p:nvSpPr>
        <p:spPr bwMode="auto">
          <a:xfrm>
            <a:off x="4724400" y="29718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%r11</a:t>
            </a:r>
          </a:p>
        </p:txBody>
      </p:sp>
      <p:sp>
        <p:nvSpPr>
          <p:cNvPr id="27674" name="Rectangle 26"/>
          <p:cNvSpPr>
            <a:spLocks/>
          </p:cNvSpPr>
          <p:nvPr/>
        </p:nvSpPr>
        <p:spPr bwMode="auto">
          <a:xfrm>
            <a:off x="4724400" y="35814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%r12</a:t>
            </a:r>
          </a:p>
        </p:txBody>
      </p:sp>
      <p:sp>
        <p:nvSpPr>
          <p:cNvPr id="27675" name="Rectangle 27"/>
          <p:cNvSpPr>
            <a:spLocks/>
          </p:cNvSpPr>
          <p:nvPr/>
        </p:nvSpPr>
        <p:spPr bwMode="auto">
          <a:xfrm>
            <a:off x="4724400" y="41910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%r13</a:t>
            </a:r>
          </a:p>
        </p:txBody>
      </p:sp>
      <p:sp>
        <p:nvSpPr>
          <p:cNvPr id="27676" name="Rectangle 28"/>
          <p:cNvSpPr>
            <a:spLocks/>
          </p:cNvSpPr>
          <p:nvPr/>
        </p:nvSpPr>
        <p:spPr bwMode="auto">
          <a:xfrm>
            <a:off x="4724400" y="48006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%r14</a:t>
            </a:r>
          </a:p>
        </p:txBody>
      </p:sp>
      <p:sp>
        <p:nvSpPr>
          <p:cNvPr id="27677" name="Rectangle 29"/>
          <p:cNvSpPr>
            <a:spLocks/>
          </p:cNvSpPr>
          <p:nvPr/>
        </p:nvSpPr>
        <p:spPr bwMode="auto">
          <a:xfrm>
            <a:off x="4724400" y="54102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%r15</a:t>
            </a:r>
          </a:p>
        </p:txBody>
      </p:sp>
      <p:sp>
        <p:nvSpPr>
          <p:cNvPr id="27678" name="Rectangle 30"/>
          <p:cNvSpPr>
            <a:spLocks/>
          </p:cNvSpPr>
          <p:nvPr/>
        </p:nvSpPr>
        <p:spPr bwMode="auto">
          <a:xfrm>
            <a:off x="762000" y="11430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dirty="0">
                <a:solidFill>
                  <a:schemeClr val="tx1"/>
                </a:solidFill>
                <a:latin typeface="Courier New Bold" charset="0"/>
                <a:cs typeface="Courier New Bold" charset="0"/>
                <a:sym typeface="Courier New Bold" charset="0"/>
              </a:rPr>
              <a:t>%</a:t>
            </a:r>
            <a:r>
              <a:rPr lang="en-US" sz="2400" dirty="0" err="1">
                <a:solidFill>
                  <a:schemeClr val="tx1"/>
                </a:solidFill>
                <a:latin typeface="Courier New Bold" charset="0"/>
                <a:cs typeface="Courier New Bold" charset="0"/>
                <a:sym typeface="Courier New Bold" charset="0"/>
              </a:rPr>
              <a:t>rax</a:t>
            </a:r>
            <a:endParaRPr lang="en-US" sz="2400" dirty="0">
              <a:solidFill>
                <a:schemeClr val="tx1"/>
              </a:solidFill>
              <a:latin typeface="Courier New Bold" charset="0"/>
              <a:cs typeface="Courier New Bold" charset="0"/>
              <a:sym typeface="Courier New Bold" charset="0"/>
            </a:endParaRPr>
          </a:p>
        </p:txBody>
      </p:sp>
      <p:sp>
        <p:nvSpPr>
          <p:cNvPr id="27679" name="Rectangle 31"/>
          <p:cNvSpPr>
            <a:spLocks/>
          </p:cNvSpPr>
          <p:nvPr/>
        </p:nvSpPr>
        <p:spPr bwMode="auto">
          <a:xfrm>
            <a:off x="762000" y="17526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dirty="0">
                <a:solidFill>
                  <a:schemeClr val="tx1"/>
                </a:solidFill>
                <a:latin typeface="Courier New Bold" charset="0"/>
                <a:cs typeface="Courier New Bold" charset="0"/>
                <a:sym typeface="Courier New Bold" charset="0"/>
              </a:rPr>
              <a:t>%</a:t>
            </a:r>
            <a:r>
              <a:rPr lang="en-US" sz="2400" dirty="0" err="1">
                <a:solidFill>
                  <a:schemeClr val="tx1"/>
                </a:solidFill>
                <a:latin typeface="Courier New Bold" charset="0"/>
                <a:cs typeface="Courier New Bold" charset="0"/>
                <a:sym typeface="Courier New Bold" charset="0"/>
              </a:rPr>
              <a:t>rbx</a:t>
            </a:r>
            <a:endParaRPr lang="en-US" sz="2400" dirty="0">
              <a:solidFill>
                <a:schemeClr val="tx1"/>
              </a:solidFill>
              <a:latin typeface="Courier New Bold" charset="0"/>
              <a:cs typeface="Courier New Bold" charset="0"/>
              <a:sym typeface="Courier New Bold" charset="0"/>
            </a:endParaRPr>
          </a:p>
        </p:txBody>
      </p:sp>
      <p:sp>
        <p:nvSpPr>
          <p:cNvPr id="27680" name="Rectangle 32"/>
          <p:cNvSpPr>
            <a:spLocks/>
          </p:cNvSpPr>
          <p:nvPr/>
        </p:nvSpPr>
        <p:spPr bwMode="auto">
          <a:xfrm>
            <a:off x="762000" y="23622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%rcx</a:t>
            </a:r>
          </a:p>
        </p:txBody>
      </p:sp>
      <p:sp>
        <p:nvSpPr>
          <p:cNvPr id="27681" name="Rectangle 33"/>
          <p:cNvSpPr>
            <a:spLocks/>
          </p:cNvSpPr>
          <p:nvPr/>
        </p:nvSpPr>
        <p:spPr bwMode="auto">
          <a:xfrm>
            <a:off x="762000" y="29718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%rdx</a:t>
            </a:r>
          </a:p>
        </p:txBody>
      </p:sp>
      <p:sp>
        <p:nvSpPr>
          <p:cNvPr id="27682" name="Rectangle 34"/>
          <p:cNvSpPr>
            <a:spLocks/>
          </p:cNvSpPr>
          <p:nvPr/>
        </p:nvSpPr>
        <p:spPr bwMode="auto">
          <a:xfrm>
            <a:off x="762000" y="35814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%rsi</a:t>
            </a:r>
          </a:p>
        </p:txBody>
      </p:sp>
      <p:sp>
        <p:nvSpPr>
          <p:cNvPr id="27683" name="Rectangle 35"/>
          <p:cNvSpPr>
            <a:spLocks/>
          </p:cNvSpPr>
          <p:nvPr/>
        </p:nvSpPr>
        <p:spPr bwMode="auto">
          <a:xfrm>
            <a:off x="762000" y="41910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%rdi</a:t>
            </a:r>
          </a:p>
        </p:txBody>
      </p:sp>
      <p:sp>
        <p:nvSpPr>
          <p:cNvPr id="27684" name="Rectangle 36"/>
          <p:cNvSpPr>
            <a:spLocks/>
          </p:cNvSpPr>
          <p:nvPr/>
        </p:nvSpPr>
        <p:spPr bwMode="auto">
          <a:xfrm>
            <a:off x="762000" y="54102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%rbp</a:t>
            </a:r>
          </a:p>
        </p:txBody>
      </p:sp>
    </p:spTree>
    <p:extLst>
      <p:ext uri="{BB962C8B-B14F-4D97-AF65-F5344CB8AC3E}">
        <p14:creationId xmlns:p14="http://schemas.microsoft.com/office/powerpoint/2010/main" val="334395255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p:cNvSpPr>
          <p:nvPr/>
        </p:nvSpPr>
        <p:spPr bwMode="auto">
          <a:xfrm>
            <a:off x="304800" y="5410200"/>
            <a:ext cx="6629400" cy="1117600"/>
          </a:xfrm>
          <a:prstGeom prst="rect">
            <a:avLst/>
          </a:prstGeom>
          <a:solidFill>
            <a:srgbClr val="FFFFFF"/>
          </a:solidFill>
          <a:ln w="12700" cap="flat">
            <a:solidFill>
              <a:schemeClr val="tx1"/>
            </a:solidFill>
            <a:prstDash val="solid"/>
            <a:miter lim="800000"/>
            <a:headEnd type="none" w="med" len="med"/>
            <a:tailEnd type="none" w="med" len="med"/>
          </a:ln>
        </p:spPr>
        <p:txBody>
          <a:bodyPr lIns="38100" tIns="38100" rIns="38100" bIns="38100"/>
          <a:lstStyle/>
          <a:p>
            <a:pPr algn="l">
              <a:tabLst>
                <a:tab pos="514350" algn="l"/>
                <a:tab pos="2801938" algn="l"/>
                <a:tab pos="3086100" algn="l"/>
                <a:tab pos="3086100" algn="l"/>
                <a:tab pos="3086100" algn="l"/>
                <a:tab pos="3086100" algn="l"/>
              </a:tabLst>
            </a:pP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cmpq</a:t>
            </a: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rsi</a:t>
            </a:r>
            <a:r>
              <a:rPr lang="cs-CZ" sz="1800" b="1" dirty="0">
                <a:solidFill>
                  <a:schemeClr val="tx1"/>
                </a:solidFill>
                <a:latin typeface="Courier New" pitchFamily="49" charset="0"/>
                <a:cs typeface="Courier New" pitchFamily="49" charset="0"/>
                <a:sym typeface="Courier New Bold" charset="0"/>
              </a:rPr>
              <a:t>, %rdi   # </a:t>
            </a:r>
            <a:r>
              <a:rPr lang="cs-CZ" sz="1800" b="1" dirty="0" err="1">
                <a:solidFill>
                  <a:schemeClr val="tx1"/>
                </a:solidFill>
                <a:latin typeface="Courier New" pitchFamily="49" charset="0"/>
                <a:cs typeface="Courier New" pitchFamily="49" charset="0"/>
                <a:sym typeface="Courier New Bold" charset="0"/>
              </a:rPr>
              <a:t>Compare</a:t>
            </a: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x:y</a:t>
            </a:r>
            <a:endParaRPr lang="cs-CZ" sz="1800" b="1" dirty="0">
              <a:solidFill>
                <a:schemeClr val="tx1"/>
              </a:solidFill>
              <a:latin typeface="Courier New" pitchFamily="49" charset="0"/>
              <a:cs typeface="Courier New" pitchFamily="49" charset="0"/>
              <a:sym typeface="Courier New Bold" charset="0"/>
            </a:endParaRPr>
          </a:p>
          <a:p>
            <a:pPr lvl="1" algn="l">
              <a:tabLst>
                <a:tab pos="514350" algn="l"/>
                <a:tab pos="2801938" algn="l"/>
                <a:tab pos="3086100" algn="l"/>
                <a:tab pos="3086100" algn="l"/>
                <a:tab pos="3086100" algn="l"/>
                <a:tab pos="3086100" algn="l"/>
              </a:tabLst>
            </a:pP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setg</a:t>
            </a:r>
            <a:r>
              <a:rPr lang="cs-CZ" sz="1800" b="1" dirty="0">
                <a:solidFill>
                  <a:schemeClr val="tx1"/>
                </a:solidFill>
                <a:latin typeface="Courier New" pitchFamily="49" charset="0"/>
                <a:cs typeface="Courier New" pitchFamily="49" charset="0"/>
                <a:sym typeface="Courier New Bold" charset="0"/>
              </a:rPr>
              <a:t>   %al          # Set </a:t>
            </a:r>
            <a:r>
              <a:rPr lang="cs-CZ" sz="1800" b="1" dirty="0" err="1">
                <a:solidFill>
                  <a:schemeClr val="tx1"/>
                </a:solidFill>
                <a:latin typeface="Courier New" pitchFamily="49" charset="0"/>
                <a:cs typeface="Courier New" pitchFamily="49" charset="0"/>
                <a:sym typeface="Courier New Bold" charset="0"/>
              </a:rPr>
              <a:t>when</a:t>
            </a:r>
            <a:r>
              <a:rPr lang="cs-CZ" sz="1800" b="1" dirty="0">
                <a:solidFill>
                  <a:schemeClr val="tx1"/>
                </a:solidFill>
                <a:latin typeface="Courier New" pitchFamily="49" charset="0"/>
                <a:cs typeface="Courier New" pitchFamily="49" charset="0"/>
                <a:sym typeface="Courier New Bold" charset="0"/>
              </a:rPr>
              <a:t> &gt;</a:t>
            </a:r>
          </a:p>
          <a:p>
            <a:pPr lvl="1" algn="l">
              <a:tabLst>
                <a:tab pos="514350" algn="l"/>
                <a:tab pos="2801938" algn="l"/>
                <a:tab pos="3086100" algn="l"/>
                <a:tab pos="3086100" algn="l"/>
                <a:tab pos="3086100" algn="l"/>
                <a:tab pos="3086100" algn="l"/>
              </a:tabLst>
            </a:pP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movzbl</a:t>
            </a:r>
            <a:r>
              <a:rPr lang="cs-CZ" sz="1800" b="1" dirty="0">
                <a:solidFill>
                  <a:schemeClr val="tx1"/>
                </a:solidFill>
                <a:latin typeface="Courier New" pitchFamily="49" charset="0"/>
                <a:cs typeface="Courier New" pitchFamily="49" charset="0"/>
                <a:sym typeface="Courier New Bold" charset="0"/>
              </a:rPr>
              <a:t> %al, %</a:t>
            </a:r>
            <a:r>
              <a:rPr lang="cs-CZ" sz="1800" b="1" dirty="0" err="1">
                <a:solidFill>
                  <a:schemeClr val="tx1"/>
                </a:solidFill>
                <a:latin typeface="Courier New" pitchFamily="49" charset="0"/>
                <a:cs typeface="Courier New" pitchFamily="49" charset="0"/>
                <a:sym typeface="Courier New Bold" charset="0"/>
              </a:rPr>
              <a:t>eax</a:t>
            </a:r>
            <a:r>
              <a:rPr lang="cs-CZ" sz="1800" b="1" dirty="0">
                <a:solidFill>
                  <a:schemeClr val="tx1"/>
                </a:solidFill>
                <a:latin typeface="Courier New" pitchFamily="49" charset="0"/>
                <a:cs typeface="Courier New" pitchFamily="49" charset="0"/>
                <a:sym typeface="Courier New Bold" charset="0"/>
              </a:rPr>
              <a:t>    # </a:t>
            </a:r>
            <a:r>
              <a:rPr lang="cs-CZ" sz="1800" b="1" dirty="0" err="1">
                <a:solidFill>
                  <a:schemeClr val="tx1"/>
                </a:solidFill>
                <a:latin typeface="Courier New" pitchFamily="49" charset="0"/>
                <a:cs typeface="Courier New" pitchFamily="49" charset="0"/>
                <a:sym typeface="Courier New Bold" charset="0"/>
              </a:rPr>
              <a:t>Zero</a:t>
            </a:r>
            <a:r>
              <a:rPr lang="cs-CZ" sz="1800" b="1" dirty="0">
                <a:solidFill>
                  <a:schemeClr val="tx1"/>
                </a:solidFill>
                <a:latin typeface="Courier New" pitchFamily="49" charset="0"/>
                <a:cs typeface="Courier New" pitchFamily="49" charset="0"/>
                <a:sym typeface="Courier New Bold" charset="0"/>
              </a:rPr>
              <a:t> rest </a:t>
            </a:r>
            <a:r>
              <a:rPr lang="cs-CZ" sz="1800" b="1" dirty="0" err="1">
                <a:solidFill>
                  <a:schemeClr val="tx1"/>
                </a:solidFill>
                <a:latin typeface="Courier New" pitchFamily="49" charset="0"/>
                <a:cs typeface="Courier New" pitchFamily="49" charset="0"/>
                <a:sym typeface="Courier New Bold" charset="0"/>
              </a:rPr>
              <a:t>of</a:t>
            </a: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rax</a:t>
            </a:r>
            <a:endParaRPr lang="cs-CZ" sz="1800" b="1" dirty="0">
              <a:solidFill>
                <a:schemeClr val="tx1"/>
              </a:solidFill>
              <a:latin typeface="Courier New" pitchFamily="49" charset="0"/>
              <a:cs typeface="Courier New" pitchFamily="49" charset="0"/>
              <a:sym typeface="Courier New Bold" charset="0"/>
            </a:endParaRPr>
          </a:p>
          <a:p>
            <a:pPr algn="l">
              <a:tabLst>
                <a:tab pos="514350" algn="l"/>
                <a:tab pos="2801938" algn="l"/>
                <a:tab pos="3086100" algn="l"/>
                <a:tab pos="3086100" algn="l"/>
                <a:tab pos="3086100" algn="l"/>
                <a:tab pos="3086100" algn="l"/>
              </a:tabLst>
            </a:pPr>
            <a:r>
              <a:rPr lang="cs-CZ" sz="1800" b="1" dirty="0">
                <a:solidFill>
                  <a:schemeClr val="tx1"/>
                </a:solidFill>
                <a:latin typeface="Courier New" pitchFamily="49" charset="0"/>
                <a:cs typeface="Courier New" pitchFamily="49" charset="0"/>
                <a:sym typeface="Courier New Bold" charset="0"/>
              </a:rPr>
              <a:t>	ret</a:t>
            </a:r>
            <a:endParaRPr lang="en-US" sz="1800" b="1" dirty="0">
              <a:solidFill>
                <a:schemeClr val="tx1"/>
              </a:solidFill>
              <a:latin typeface="Courier New" pitchFamily="49" charset="0"/>
              <a:cs typeface="Courier New" pitchFamily="49" charset="0"/>
              <a:sym typeface="Courier New Bold" charset="0"/>
            </a:endParaRPr>
          </a:p>
        </p:txBody>
      </p:sp>
      <p:sp>
        <p:nvSpPr>
          <p:cNvPr id="38920" name="Rectangle 8"/>
          <p:cNvSpPr>
            <a:spLocks noGrp="1" noChangeArrowheads="1"/>
          </p:cNvSpPr>
          <p:nvPr>
            <p:ph type="title"/>
          </p:nvPr>
        </p:nvSpPr>
        <p:spPr>
          <a:xfrm>
            <a:off x="381000" y="228600"/>
            <a:ext cx="8382000" cy="1143000"/>
          </a:xfrm>
          <a:ln/>
        </p:spPr>
        <p:txBody>
          <a:bodyPr/>
          <a:lstStyle/>
          <a:p>
            <a:pPr marL="119063" indent="-119063"/>
            <a:r>
              <a:rPr lang="en-US" dirty="0"/>
              <a:t>Reading Condition Codes (Cont.)</a:t>
            </a:r>
          </a:p>
        </p:txBody>
      </p:sp>
      <p:sp>
        <p:nvSpPr>
          <p:cNvPr id="38921" name="Rectangle 9"/>
          <p:cNvSpPr>
            <a:spLocks noGrp="1" noChangeArrowheads="1"/>
          </p:cNvSpPr>
          <p:nvPr>
            <p:ph type="body" idx="1"/>
          </p:nvPr>
        </p:nvSpPr>
        <p:spPr>
          <a:xfrm>
            <a:off x="381000" y="1155700"/>
            <a:ext cx="6602128" cy="3327400"/>
          </a:xfrm>
          <a:ln/>
        </p:spPr>
        <p:txBody>
          <a:bodyPr/>
          <a:lstStyle/>
          <a:p>
            <a:r>
              <a:rPr lang="en-US" dirty="0" err="1"/>
              <a:t>SetX</a:t>
            </a:r>
            <a:r>
              <a:rPr lang="en-US" dirty="0"/>
              <a:t> Instructions: </a:t>
            </a:r>
          </a:p>
          <a:p>
            <a:pPr marL="552450" lvl="1"/>
            <a:r>
              <a:rPr lang="en-US" dirty="0"/>
              <a:t>Set single byte based on combination of condition codes</a:t>
            </a:r>
          </a:p>
          <a:p>
            <a:r>
              <a:rPr lang="en-US" dirty="0"/>
              <a:t>One of addressable byte registers</a:t>
            </a:r>
          </a:p>
          <a:p>
            <a:pPr marL="552450" lvl="1"/>
            <a:r>
              <a:rPr lang="en-US" dirty="0"/>
              <a:t>Does not alter remaining bytes</a:t>
            </a:r>
          </a:p>
          <a:p>
            <a:pPr marL="552450" lvl="1"/>
            <a:r>
              <a:rPr lang="en-US" dirty="0"/>
              <a:t>Typically use </a:t>
            </a:r>
            <a:r>
              <a:rPr lang="en-US" dirty="0" err="1">
                <a:latin typeface="Courier New Bold" charset="0"/>
                <a:cs typeface="Courier New Bold" charset="0"/>
                <a:sym typeface="Courier New Bold" charset="0"/>
              </a:rPr>
              <a:t>movzbl</a:t>
            </a:r>
            <a:r>
              <a:rPr lang="en-US" dirty="0"/>
              <a:t> to finish job</a:t>
            </a:r>
          </a:p>
          <a:p>
            <a:pPr marL="838200" lvl="2"/>
            <a:r>
              <a:rPr lang="en-US" dirty="0"/>
              <a:t>32-bit instructions also set upper 32 bits to 0</a:t>
            </a:r>
          </a:p>
        </p:txBody>
      </p:sp>
      <p:sp>
        <p:nvSpPr>
          <p:cNvPr id="38922" name="Rectangle 10"/>
          <p:cNvSpPr>
            <a:spLocks/>
          </p:cNvSpPr>
          <p:nvPr/>
        </p:nvSpPr>
        <p:spPr bwMode="auto">
          <a:xfrm>
            <a:off x="1143000" y="3886200"/>
            <a:ext cx="3429000" cy="12954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gt</a:t>
            </a:r>
            <a:r>
              <a:rPr lang="en-US" sz="1800" b="1" dirty="0">
                <a:solidFill>
                  <a:schemeClr val="tx1"/>
                </a:solidFill>
                <a:latin typeface="Courier New" pitchFamily="49" charset="0"/>
                <a:cs typeface="Courier New" pitchFamily="49" charset="0"/>
                <a:sym typeface="Courier New Bold" charset="0"/>
              </a:rPr>
              <a:t> (long x, long y)</a:t>
            </a:r>
          </a:p>
          <a:p>
            <a:pPr algn="l"/>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return x &gt; y;</a:t>
            </a:r>
          </a:p>
          <a:p>
            <a:pPr algn="l"/>
            <a:r>
              <a:rPr lang="en-US" sz="1800" b="1" dirty="0">
                <a:solidFill>
                  <a:schemeClr val="tx1"/>
                </a:solidFill>
                <a:latin typeface="Courier New" pitchFamily="49" charset="0"/>
                <a:cs typeface="Courier New" pitchFamily="49" charset="0"/>
                <a:sym typeface="Courier New Bold" charset="0"/>
              </a:rPr>
              <a:t>}</a:t>
            </a:r>
          </a:p>
        </p:txBody>
      </p:sp>
      <p:graphicFrame>
        <p:nvGraphicFramePr>
          <p:cNvPr id="10" name="Table 9"/>
          <p:cNvGraphicFramePr>
            <a:graphicFrameLocks noGrp="1"/>
          </p:cNvGraphicFramePr>
          <p:nvPr>
            <p:extLst>
              <p:ext uri="{D42A27DB-BD31-4B8C-83A1-F6EECF244321}">
                <p14:modId xmlns:p14="http://schemas.microsoft.com/office/powerpoint/2010/main" val="56175258"/>
              </p:ext>
            </p:extLst>
          </p:nvPr>
        </p:nvGraphicFramePr>
        <p:xfrm>
          <a:off x="5638800" y="3733800"/>
          <a:ext cx="3352800" cy="15240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810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x</a:t>
                      </a:r>
                    </a:p>
                  </a:txBody>
                  <a:tcPr/>
                </a:tc>
                <a:extLst>
                  <a:ext uri="{0D108BD9-81ED-4DB2-BD59-A6C34878D82A}">
                    <a16:rowId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rsi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y</a:t>
                      </a:r>
                    </a:p>
                  </a:txBody>
                  <a:tcPr/>
                </a:tc>
                <a:extLst>
                  <a:ext uri="{0D108BD9-81ED-4DB2-BD59-A6C34878D82A}">
                    <a16:rowId xmlns:a16="http://schemas.microsoft.com/office/drawing/2014/main" val="10002"/>
                  </a:ext>
                </a:extLst>
              </a:tr>
              <a:tr h="381000">
                <a:tc>
                  <a:txBody>
                    <a:bodyPr/>
                    <a:lstStyle/>
                    <a:p>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r>
                        <a:rPr lang="en-US" dirty="0">
                          <a:latin typeface="Calibri"/>
                          <a:cs typeface="Calibri"/>
                        </a:rPr>
                        <a:t>Return value</a:t>
                      </a:r>
                      <a:endParaRPr lang="en-US" b="1" i="0" dirty="0">
                        <a:latin typeface="Courier New"/>
                        <a:cs typeface="Courier New"/>
                      </a:endParaRPr>
                    </a:p>
                  </a:txBody>
                  <a:tcPr/>
                </a:tc>
                <a:extLst>
                  <a:ext uri="{0D108BD9-81ED-4DB2-BD59-A6C34878D82A}">
                    <a16:rowId xmlns:a16="http://schemas.microsoft.com/office/drawing/2014/main" val="10003"/>
                  </a:ext>
                </a:extLst>
              </a:tr>
            </a:tbl>
          </a:graphicData>
        </a:graphic>
      </p:graphicFrame>
      <p:grpSp>
        <p:nvGrpSpPr>
          <p:cNvPr id="6" name="Group 5"/>
          <p:cNvGrpSpPr/>
          <p:nvPr/>
        </p:nvGrpSpPr>
        <p:grpSpPr>
          <a:xfrm>
            <a:off x="2124635" y="4204447"/>
            <a:ext cx="2008094" cy="1308847"/>
            <a:chOff x="2124635" y="4204447"/>
            <a:chExt cx="2008094" cy="1308847"/>
          </a:xfrm>
        </p:grpSpPr>
        <p:cxnSp>
          <p:nvCxnSpPr>
            <p:cNvPr id="3" name="Straight Arrow Connector 2"/>
            <p:cNvCxnSpPr/>
            <p:nvPr/>
          </p:nvCxnSpPr>
          <p:spPr bwMode="auto">
            <a:xfrm flipH="1">
              <a:off x="2994212" y="4204447"/>
              <a:ext cx="53788" cy="1308847"/>
            </a:xfrm>
            <a:prstGeom prst="straightConnector1">
              <a:avLst/>
            </a:prstGeom>
            <a:solidFill>
              <a:schemeClr val="accent1"/>
            </a:solidFill>
            <a:ln w="38100" cap="flat" cmpd="sng" algn="ctr">
              <a:solidFill>
                <a:schemeClr val="accent1">
                  <a:lumMod val="60000"/>
                  <a:lumOff val="40000"/>
                </a:schemeClr>
              </a:solidFill>
              <a:prstDash val="solid"/>
              <a:round/>
              <a:headEnd type="none" w="med" len="med"/>
              <a:tailEnd type="arrow"/>
            </a:ln>
            <a:effectLst/>
          </p:spPr>
        </p:cxnSp>
        <p:cxnSp>
          <p:nvCxnSpPr>
            <p:cNvPr id="5" name="Straight Arrow Connector 4"/>
            <p:cNvCxnSpPr/>
            <p:nvPr/>
          </p:nvCxnSpPr>
          <p:spPr bwMode="auto">
            <a:xfrm flipH="1">
              <a:off x="2124635" y="4204447"/>
              <a:ext cx="2008094" cy="1308847"/>
            </a:xfrm>
            <a:prstGeom prst="straightConnector1">
              <a:avLst/>
            </a:prstGeom>
            <a:solidFill>
              <a:schemeClr val="accent1"/>
            </a:solidFill>
            <a:ln w="38100" cap="flat" cmpd="sng" algn="ctr">
              <a:solidFill>
                <a:srgbClr val="7030A0"/>
              </a:solidFill>
              <a:prstDash val="solid"/>
              <a:round/>
              <a:headEnd type="none" w="med" len="med"/>
              <a:tailEnd type="arrow"/>
            </a:ln>
            <a:effectLst/>
          </p:spPr>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p:cNvSpPr>
          <p:nvPr/>
        </p:nvSpPr>
        <p:spPr bwMode="auto">
          <a:xfrm>
            <a:off x="304800" y="5410200"/>
            <a:ext cx="6629400" cy="1117600"/>
          </a:xfrm>
          <a:prstGeom prst="rect">
            <a:avLst/>
          </a:prstGeom>
          <a:solidFill>
            <a:srgbClr val="FFFFFF"/>
          </a:solidFill>
          <a:ln w="12700" cap="flat">
            <a:solidFill>
              <a:schemeClr val="tx1"/>
            </a:solidFill>
            <a:prstDash val="solid"/>
            <a:miter lim="800000"/>
            <a:headEnd type="none" w="med" len="med"/>
            <a:tailEnd type="none" w="med" len="med"/>
          </a:ln>
        </p:spPr>
        <p:txBody>
          <a:bodyPr lIns="38100" tIns="38100" rIns="38100" bIns="38100"/>
          <a:lstStyle/>
          <a:p>
            <a:pPr algn="l">
              <a:tabLst>
                <a:tab pos="514350" algn="l"/>
                <a:tab pos="2801938" algn="l"/>
                <a:tab pos="3086100" algn="l"/>
                <a:tab pos="3086100" algn="l"/>
                <a:tab pos="3086100" algn="l"/>
                <a:tab pos="3086100" algn="l"/>
              </a:tabLst>
            </a:pP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cmpq</a:t>
            </a: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rsi</a:t>
            </a:r>
            <a:r>
              <a:rPr lang="cs-CZ" sz="1800" b="1" dirty="0">
                <a:solidFill>
                  <a:schemeClr val="tx1"/>
                </a:solidFill>
                <a:latin typeface="Courier New" pitchFamily="49" charset="0"/>
                <a:cs typeface="Courier New" pitchFamily="49" charset="0"/>
                <a:sym typeface="Courier New Bold" charset="0"/>
              </a:rPr>
              <a:t>, %rdi   # </a:t>
            </a:r>
            <a:r>
              <a:rPr lang="cs-CZ" sz="1800" b="1" dirty="0" err="1">
                <a:solidFill>
                  <a:schemeClr val="tx1"/>
                </a:solidFill>
                <a:latin typeface="Courier New" pitchFamily="49" charset="0"/>
                <a:cs typeface="Courier New" pitchFamily="49" charset="0"/>
                <a:sym typeface="Courier New Bold" charset="0"/>
              </a:rPr>
              <a:t>Compare</a:t>
            </a: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x:y</a:t>
            </a:r>
            <a:endParaRPr lang="cs-CZ" sz="1800" b="1" dirty="0">
              <a:solidFill>
                <a:schemeClr val="tx1"/>
              </a:solidFill>
              <a:latin typeface="Courier New" pitchFamily="49" charset="0"/>
              <a:cs typeface="Courier New" pitchFamily="49" charset="0"/>
              <a:sym typeface="Courier New Bold" charset="0"/>
            </a:endParaRPr>
          </a:p>
          <a:p>
            <a:pPr lvl="1" algn="l">
              <a:tabLst>
                <a:tab pos="514350" algn="l"/>
                <a:tab pos="2801938" algn="l"/>
                <a:tab pos="3086100" algn="l"/>
                <a:tab pos="3086100" algn="l"/>
                <a:tab pos="3086100" algn="l"/>
                <a:tab pos="3086100" algn="l"/>
              </a:tabLst>
            </a:pP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setg</a:t>
            </a:r>
            <a:r>
              <a:rPr lang="cs-CZ" sz="1800" b="1" dirty="0">
                <a:solidFill>
                  <a:schemeClr val="tx1"/>
                </a:solidFill>
                <a:latin typeface="Courier New" pitchFamily="49" charset="0"/>
                <a:cs typeface="Courier New" pitchFamily="49" charset="0"/>
                <a:sym typeface="Courier New Bold" charset="0"/>
              </a:rPr>
              <a:t>   %al          # Set </a:t>
            </a:r>
            <a:r>
              <a:rPr lang="cs-CZ" sz="1800" b="1" dirty="0" err="1">
                <a:solidFill>
                  <a:schemeClr val="tx1"/>
                </a:solidFill>
                <a:latin typeface="Courier New" pitchFamily="49" charset="0"/>
                <a:cs typeface="Courier New" pitchFamily="49" charset="0"/>
                <a:sym typeface="Courier New Bold" charset="0"/>
              </a:rPr>
              <a:t>when</a:t>
            </a:r>
            <a:r>
              <a:rPr lang="cs-CZ" sz="1800" b="1" dirty="0">
                <a:solidFill>
                  <a:schemeClr val="tx1"/>
                </a:solidFill>
                <a:latin typeface="Courier New" pitchFamily="49" charset="0"/>
                <a:cs typeface="Courier New" pitchFamily="49" charset="0"/>
                <a:sym typeface="Courier New Bold" charset="0"/>
              </a:rPr>
              <a:t> &gt;</a:t>
            </a:r>
          </a:p>
          <a:p>
            <a:pPr lvl="1" algn="l">
              <a:tabLst>
                <a:tab pos="514350" algn="l"/>
                <a:tab pos="2801938" algn="l"/>
                <a:tab pos="3086100" algn="l"/>
                <a:tab pos="3086100" algn="l"/>
                <a:tab pos="3086100" algn="l"/>
                <a:tab pos="3086100" algn="l"/>
              </a:tabLst>
            </a:pP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movzbl</a:t>
            </a:r>
            <a:r>
              <a:rPr lang="cs-CZ" sz="1800" b="1" dirty="0">
                <a:solidFill>
                  <a:schemeClr val="tx1"/>
                </a:solidFill>
                <a:latin typeface="Courier New" pitchFamily="49" charset="0"/>
                <a:cs typeface="Courier New" pitchFamily="49" charset="0"/>
                <a:sym typeface="Courier New Bold" charset="0"/>
              </a:rPr>
              <a:t> %al, %</a:t>
            </a:r>
            <a:r>
              <a:rPr lang="cs-CZ" sz="1800" b="1" dirty="0" err="1">
                <a:solidFill>
                  <a:schemeClr val="tx1"/>
                </a:solidFill>
                <a:latin typeface="Courier New" pitchFamily="49" charset="0"/>
                <a:cs typeface="Courier New" pitchFamily="49" charset="0"/>
                <a:sym typeface="Courier New Bold" charset="0"/>
              </a:rPr>
              <a:t>eax</a:t>
            </a:r>
            <a:r>
              <a:rPr lang="cs-CZ" sz="1800" b="1" dirty="0">
                <a:solidFill>
                  <a:schemeClr val="tx1"/>
                </a:solidFill>
                <a:latin typeface="Courier New" pitchFamily="49" charset="0"/>
                <a:cs typeface="Courier New" pitchFamily="49" charset="0"/>
                <a:sym typeface="Courier New Bold" charset="0"/>
              </a:rPr>
              <a:t>    # </a:t>
            </a:r>
            <a:r>
              <a:rPr lang="cs-CZ" sz="1800" b="1" dirty="0" err="1">
                <a:solidFill>
                  <a:schemeClr val="tx1"/>
                </a:solidFill>
                <a:latin typeface="Courier New" pitchFamily="49" charset="0"/>
                <a:cs typeface="Courier New" pitchFamily="49" charset="0"/>
                <a:sym typeface="Courier New Bold" charset="0"/>
              </a:rPr>
              <a:t>Zero</a:t>
            </a:r>
            <a:r>
              <a:rPr lang="cs-CZ" sz="1800" b="1" dirty="0">
                <a:solidFill>
                  <a:schemeClr val="tx1"/>
                </a:solidFill>
                <a:latin typeface="Courier New" pitchFamily="49" charset="0"/>
                <a:cs typeface="Courier New" pitchFamily="49" charset="0"/>
                <a:sym typeface="Courier New Bold" charset="0"/>
              </a:rPr>
              <a:t> rest </a:t>
            </a:r>
            <a:r>
              <a:rPr lang="cs-CZ" sz="1800" b="1" dirty="0" err="1">
                <a:solidFill>
                  <a:schemeClr val="tx1"/>
                </a:solidFill>
                <a:latin typeface="Courier New" pitchFamily="49" charset="0"/>
                <a:cs typeface="Courier New" pitchFamily="49" charset="0"/>
                <a:sym typeface="Courier New Bold" charset="0"/>
              </a:rPr>
              <a:t>of</a:t>
            </a: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rax</a:t>
            </a:r>
            <a:endParaRPr lang="cs-CZ" sz="1800" b="1" dirty="0">
              <a:solidFill>
                <a:schemeClr val="tx1"/>
              </a:solidFill>
              <a:latin typeface="Courier New" pitchFamily="49" charset="0"/>
              <a:cs typeface="Courier New" pitchFamily="49" charset="0"/>
              <a:sym typeface="Courier New Bold" charset="0"/>
            </a:endParaRPr>
          </a:p>
          <a:p>
            <a:pPr algn="l">
              <a:tabLst>
                <a:tab pos="514350" algn="l"/>
                <a:tab pos="2801938" algn="l"/>
                <a:tab pos="3086100" algn="l"/>
                <a:tab pos="3086100" algn="l"/>
                <a:tab pos="3086100" algn="l"/>
                <a:tab pos="3086100" algn="l"/>
              </a:tabLst>
            </a:pPr>
            <a:r>
              <a:rPr lang="cs-CZ" sz="1800" b="1" dirty="0">
                <a:solidFill>
                  <a:schemeClr val="tx1"/>
                </a:solidFill>
                <a:latin typeface="Courier New" pitchFamily="49" charset="0"/>
                <a:cs typeface="Courier New" pitchFamily="49" charset="0"/>
                <a:sym typeface="Courier New Bold" charset="0"/>
              </a:rPr>
              <a:t>	ret</a:t>
            </a:r>
            <a:endParaRPr lang="en-US" sz="1800" b="1" dirty="0">
              <a:solidFill>
                <a:schemeClr val="tx1"/>
              </a:solidFill>
              <a:latin typeface="Courier New" pitchFamily="49" charset="0"/>
              <a:cs typeface="Courier New" pitchFamily="49" charset="0"/>
              <a:sym typeface="Courier New Bold" charset="0"/>
            </a:endParaRPr>
          </a:p>
        </p:txBody>
      </p:sp>
      <p:sp>
        <p:nvSpPr>
          <p:cNvPr id="38920" name="Rectangle 8"/>
          <p:cNvSpPr>
            <a:spLocks noGrp="1" noChangeArrowheads="1"/>
          </p:cNvSpPr>
          <p:nvPr>
            <p:ph type="title"/>
          </p:nvPr>
        </p:nvSpPr>
        <p:spPr>
          <a:xfrm>
            <a:off x="381000" y="228600"/>
            <a:ext cx="8382000" cy="1143000"/>
          </a:xfrm>
          <a:ln/>
        </p:spPr>
        <p:txBody>
          <a:bodyPr/>
          <a:lstStyle/>
          <a:p>
            <a:pPr marL="119063" indent="-119063"/>
            <a:r>
              <a:rPr lang="en-US" dirty="0"/>
              <a:t>Reading Condition Codes (Cont.)</a:t>
            </a:r>
          </a:p>
        </p:txBody>
      </p:sp>
      <p:sp>
        <p:nvSpPr>
          <p:cNvPr id="38921" name="Rectangle 9"/>
          <p:cNvSpPr>
            <a:spLocks noGrp="1" noChangeArrowheads="1"/>
          </p:cNvSpPr>
          <p:nvPr>
            <p:ph type="body" idx="1"/>
          </p:nvPr>
        </p:nvSpPr>
        <p:spPr>
          <a:xfrm>
            <a:off x="380999" y="1155700"/>
            <a:ext cx="6683944" cy="3327400"/>
          </a:xfrm>
          <a:ln/>
        </p:spPr>
        <p:txBody>
          <a:bodyPr/>
          <a:lstStyle/>
          <a:p>
            <a:r>
              <a:rPr lang="en-US" dirty="0" err="1"/>
              <a:t>SetX</a:t>
            </a:r>
            <a:r>
              <a:rPr lang="en-US" dirty="0"/>
              <a:t> Instructions: </a:t>
            </a:r>
          </a:p>
          <a:p>
            <a:pPr marL="552450" lvl="1"/>
            <a:r>
              <a:rPr lang="en-US" dirty="0"/>
              <a:t>Set single byte based on combination of condition codes</a:t>
            </a:r>
          </a:p>
          <a:p>
            <a:r>
              <a:rPr lang="en-US" dirty="0"/>
              <a:t>One of addressable byte registers</a:t>
            </a:r>
          </a:p>
          <a:p>
            <a:pPr marL="552450" lvl="1"/>
            <a:r>
              <a:rPr lang="en-US" dirty="0"/>
              <a:t>Does not alter remaining bytes</a:t>
            </a:r>
          </a:p>
          <a:p>
            <a:pPr marL="552450" lvl="1"/>
            <a:r>
              <a:rPr lang="en-US" dirty="0"/>
              <a:t>Typically use </a:t>
            </a:r>
            <a:r>
              <a:rPr lang="en-US" dirty="0" err="1">
                <a:latin typeface="Courier New Bold" charset="0"/>
                <a:cs typeface="Courier New Bold" charset="0"/>
                <a:sym typeface="Courier New Bold" charset="0"/>
              </a:rPr>
              <a:t>movzbl</a:t>
            </a:r>
            <a:r>
              <a:rPr lang="en-US" dirty="0"/>
              <a:t> to finish job</a:t>
            </a:r>
          </a:p>
          <a:p>
            <a:pPr marL="838200" lvl="2"/>
            <a:r>
              <a:rPr lang="en-US" dirty="0"/>
              <a:t>32-bit instructions also set upper 32 bits to 0</a:t>
            </a:r>
          </a:p>
        </p:txBody>
      </p:sp>
      <p:sp>
        <p:nvSpPr>
          <p:cNvPr id="38922" name="Rectangle 10"/>
          <p:cNvSpPr>
            <a:spLocks/>
          </p:cNvSpPr>
          <p:nvPr/>
        </p:nvSpPr>
        <p:spPr bwMode="auto">
          <a:xfrm>
            <a:off x="1143000" y="3886200"/>
            <a:ext cx="3429000" cy="12954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gt</a:t>
            </a:r>
            <a:r>
              <a:rPr lang="en-US" sz="1800" b="1" dirty="0">
                <a:solidFill>
                  <a:schemeClr val="tx1"/>
                </a:solidFill>
                <a:latin typeface="Courier New" pitchFamily="49" charset="0"/>
                <a:cs typeface="Courier New" pitchFamily="49" charset="0"/>
                <a:sym typeface="Courier New Bold" charset="0"/>
              </a:rPr>
              <a:t> (long x, long y)</a:t>
            </a:r>
          </a:p>
          <a:p>
            <a:pPr algn="l"/>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return x &gt; y;</a:t>
            </a:r>
          </a:p>
          <a:p>
            <a:pPr algn="l"/>
            <a:r>
              <a:rPr lang="en-US" sz="1800" b="1" dirty="0">
                <a:solidFill>
                  <a:schemeClr val="tx1"/>
                </a:solidFill>
                <a:latin typeface="Courier New" pitchFamily="49" charset="0"/>
                <a:cs typeface="Courier New" pitchFamily="49" charset="0"/>
                <a:sym typeface="Courier New Bold" charset="0"/>
              </a:rPr>
              <a:t>}</a:t>
            </a:r>
          </a:p>
        </p:txBody>
      </p:sp>
      <p:graphicFrame>
        <p:nvGraphicFramePr>
          <p:cNvPr id="10" name="Table 9"/>
          <p:cNvGraphicFramePr>
            <a:graphicFrameLocks noGrp="1"/>
          </p:cNvGraphicFramePr>
          <p:nvPr>
            <p:extLst>
              <p:ext uri="{D42A27DB-BD31-4B8C-83A1-F6EECF244321}">
                <p14:modId xmlns:p14="http://schemas.microsoft.com/office/powerpoint/2010/main" val="2273719673"/>
              </p:ext>
            </p:extLst>
          </p:nvPr>
        </p:nvGraphicFramePr>
        <p:xfrm>
          <a:off x="5638800" y="3733800"/>
          <a:ext cx="3352800" cy="15240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810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x</a:t>
                      </a:r>
                    </a:p>
                  </a:txBody>
                  <a:tcPr/>
                </a:tc>
                <a:extLst>
                  <a:ext uri="{0D108BD9-81ED-4DB2-BD59-A6C34878D82A}">
                    <a16:rowId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rsi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y</a:t>
                      </a:r>
                    </a:p>
                  </a:txBody>
                  <a:tcPr/>
                </a:tc>
                <a:extLst>
                  <a:ext uri="{0D108BD9-81ED-4DB2-BD59-A6C34878D82A}">
                    <a16:rowId xmlns:a16="http://schemas.microsoft.com/office/drawing/2014/main" val="10002"/>
                  </a:ext>
                </a:extLst>
              </a:tr>
              <a:tr h="381000">
                <a:tc>
                  <a:txBody>
                    <a:bodyPr/>
                    <a:lstStyle/>
                    <a:p>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r>
                        <a:rPr lang="en-US" dirty="0">
                          <a:latin typeface="Calibri"/>
                          <a:cs typeface="Calibri"/>
                        </a:rPr>
                        <a:t>Return value</a:t>
                      </a:r>
                      <a:endParaRPr lang="en-US" b="1" i="0" dirty="0">
                        <a:latin typeface="Courier New"/>
                        <a:cs typeface="Courier New"/>
                      </a:endParaRPr>
                    </a:p>
                  </a:txBody>
                  <a:tcPr/>
                </a:tc>
                <a:extLst>
                  <a:ext uri="{0D108BD9-81ED-4DB2-BD59-A6C34878D82A}">
                    <a16:rowId xmlns:a16="http://schemas.microsoft.com/office/drawing/2014/main" val="10003"/>
                  </a:ext>
                </a:extLst>
              </a:tr>
            </a:tbl>
          </a:graphicData>
        </a:graphic>
      </p:graphicFrame>
      <p:grpSp>
        <p:nvGrpSpPr>
          <p:cNvPr id="15" name="Group 14"/>
          <p:cNvGrpSpPr/>
          <p:nvPr/>
        </p:nvGrpSpPr>
        <p:grpSpPr>
          <a:xfrm>
            <a:off x="185299" y="1302127"/>
            <a:ext cx="7160468" cy="4031873"/>
            <a:chOff x="187989" y="1311996"/>
            <a:chExt cx="7160468" cy="4031873"/>
          </a:xfrm>
        </p:grpSpPr>
        <p:sp>
          <p:nvSpPr>
            <p:cNvPr id="2" name="TextBox 1"/>
            <p:cNvSpPr txBox="1"/>
            <p:nvPr/>
          </p:nvSpPr>
          <p:spPr>
            <a:xfrm>
              <a:off x="187989" y="1311996"/>
              <a:ext cx="7160468" cy="4031873"/>
            </a:xfrm>
            <a:prstGeom prst="rect">
              <a:avLst/>
            </a:prstGeom>
            <a:solidFill>
              <a:schemeClr val="bg1"/>
            </a:solidFill>
            <a:ln w="38100">
              <a:solidFill>
                <a:schemeClr val="tx1"/>
              </a:solidFill>
            </a:ln>
          </p:spPr>
          <p:txBody>
            <a:bodyPr wrap="square" rtlCol="0">
              <a:spAutoFit/>
            </a:bodyPr>
            <a:lstStyle/>
            <a:p>
              <a:r>
                <a:rPr lang="en-US" sz="3200" dirty="0">
                  <a:latin typeface="Calibri" panose="020F0502020204030204" pitchFamily="34" charset="0"/>
                  <a:cs typeface="Calibri" panose="020F0502020204030204" pitchFamily="34" charset="0"/>
                </a:rPr>
                <a:t>Beware weirdness </a:t>
              </a:r>
              <a:r>
                <a:rPr lang="en-US" sz="3200" b="1" dirty="0" err="1">
                  <a:latin typeface="Courier New" panose="02070309020205020404" pitchFamily="49" charset="0"/>
                  <a:cs typeface="Courier New" panose="02070309020205020404" pitchFamily="49" charset="0"/>
                </a:rPr>
                <a:t>movzbl</a:t>
              </a:r>
              <a:r>
                <a:rPr lang="en-US" sz="3200" dirty="0">
                  <a:latin typeface="Calibri" panose="020F0502020204030204" pitchFamily="34" charset="0"/>
                  <a:cs typeface="Calibri" panose="020F0502020204030204" pitchFamily="34" charset="0"/>
                </a:rPr>
                <a:t> (and others)</a:t>
              </a:r>
            </a:p>
            <a:p>
              <a:endParaRPr lang="en-US" sz="3200" dirty="0">
                <a:latin typeface="Calibri" panose="020F0502020204030204" pitchFamily="34" charset="0"/>
                <a:cs typeface="Calibri" panose="020F0502020204030204" pitchFamily="34" charset="0"/>
              </a:endParaRPr>
            </a:p>
            <a:p>
              <a:r>
                <a:rPr lang="cs-CZ" sz="3200" b="1" dirty="0">
                  <a:solidFill>
                    <a:schemeClr val="tx1"/>
                  </a:solidFill>
                  <a:latin typeface="Courier New" pitchFamily="49" charset="0"/>
                  <a:cs typeface="Courier New" pitchFamily="49" charset="0"/>
                  <a:sym typeface="Courier New Bold" charset="0"/>
                </a:rPr>
                <a:t>movzbl %al, %eax</a:t>
              </a:r>
              <a:endParaRPr lang="en-US" sz="3200" dirty="0">
                <a:latin typeface="Calibri" panose="020F0502020204030204" pitchFamily="34" charset="0"/>
                <a:cs typeface="Calibri" panose="020F0502020204030204" pitchFamily="34" charset="0"/>
              </a:endParaRPr>
            </a:p>
            <a:p>
              <a:endParaRPr lang="en-US" sz="3200" dirty="0">
                <a:latin typeface="Calibri" panose="020F0502020204030204" pitchFamily="34" charset="0"/>
                <a:cs typeface="Calibri" panose="020F0502020204030204" pitchFamily="34" charset="0"/>
              </a:endParaRPr>
            </a:p>
            <a:p>
              <a:endParaRPr lang="en-US" sz="3200" dirty="0">
                <a:latin typeface="Calibri" panose="020F0502020204030204" pitchFamily="34" charset="0"/>
                <a:cs typeface="Calibri" panose="020F0502020204030204" pitchFamily="34" charset="0"/>
              </a:endParaRPr>
            </a:p>
            <a:p>
              <a:endParaRPr lang="en-US" sz="3200" dirty="0">
                <a:latin typeface="Calibri" panose="020F0502020204030204" pitchFamily="34" charset="0"/>
                <a:cs typeface="Calibri" panose="020F0502020204030204" pitchFamily="34" charset="0"/>
              </a:endParaRPr>
            </a:p>
            <a:p>
              <a:endParaRPr lang="en-US" sz="3200" dirty="0">
                <a:latin typeface="Calibri" panose="020F0502020204030204" pitchFamily="34" charset="0"/>
                <a:cs typeface="Calibri" panose="020F0502020204030204" pitchFamily="34" charset="0"/>
              </a:endParaRPr>
            </a:p>
            <a:p>
              <a:endParaRPr lang="en-US" sz="3200" dirty="0">
                <a:latin typeface="Calibri" panose="020F0502020204030204" pitchFamily="34" charset="0"/>
                <a:cs typeface="Calibri" panose="020F0502020204030204" pitchFamily="34" charset="0"/>
              </a:endParaRPr>
            </a:p>
          </p:txBody>
        </p:sp>
        <p:grpSp>
          <p:nvGrpSpPr>
            <p:cNvPr id="6" name="Group 5"/>
            <p:cNvGrpSpPr/>
            <p:nvPr/>
          </p:nvGrpSpPr>
          <p:grpSpPr>
            <a:xfrm>
              <a:off x="1582768" y="3207960"/>
              <a:ext cx="3556000" cy="533400"/>
              <a:chOff x="1582768" y="3207960"/>
              <a:chExt cx="3556000" cy="533400"/>
            </a:xfrm>
          </p:grpSpPr>
          <p:sp>
            <p:nvSpPr>
              <p:cNvPr id="3" name="Rectangle 2"/>
              <p:cNvSpPr/>
              <p:nvPr/>
            </p:nvSpPr>
            <p:spPr bwMode="auto">
              <a:xfrm>
                <a:off x="3418302" y="3253049"/>
                <a:ext cx="1709270" cy="444500"/>
              </a:xfrm>
              <a:prstGeom prst="rect">
                <a:avLst/>
              </a:prstGeom>
              <a:solidFill>
                <a:schemeClr val="accent1">
                  <a:lumMod val="20000"/>
                  <a:lumOff val="80000"/>
                </a:scheme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sym typeface="Gill Sans" charset="0"/>
                  </a:rPr>
                  <a:t>%</a:t>
                </a:r>
                <a:r>
                  <a:rPr kumimoji="0" 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sym typeface="Gill Sans" charset="0"/>
                  </a:rPr>
                  <a:t>eax</a:t>
                </a:r>
                <a:endParaRPr kumimoji="0" 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sym typeface="Gill Sans" charset="0"/>
                </a:endParaRPr>
              </a:p>
            </p:txBody>
          </p:sp>
          <p:sp>
            <p:nvSpPr>
              <p:cNvPr id="20" name="Rectangle 6"/>
              <p:cNvSpPr>
                <a:spLocks/>
              </p:cNvSpPr>
              <p:nvPr/>
            </p:nvSpPr>
            <p:spPr bwMode="auto">
              <a:xfrm>
                <a:off x="4478368" y="324606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solidFill>
                      <a:schemeClr val="tx1"/>
                    </a:solidFill>
                    <a:latin typeface="Courier New Bold" charset="0"/>
                    <a:cs typeface="Courier New Bold" charset="0"/>
                    <a:sym typeface="Courier New Bold" charset="0"/>
                  </a:rPr>
                  <a:t>%al</a:t>
                </a:r>
              </a:p>
            </p:txBody>
          </p:sp>
          <p:sp>
            <p:nvSpPr>
              <p:cNvPr id="21" name="Rectangle 30"/>
              <p:cNvSpPr>
                <a:spLocks/>
              </p:cNvSpPr>
              <p:nvPr/>
            </p:nvSpPr>
            <p:spPr bwMode="auto">
              <a:xfrm>
                <a:off x="1582768" y="320796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dirty="0">
                    <a:solidFill>
                      <a:schemeClr val="tx1"/>
                    </a:solidFill>
                    <a:latin typeface="Courier New Bold" charset="0"/>
                    <a:cs typeface="Courier New Bold" charset="0"/>
                    <a:sym typeface="Courier New Bold" charset="0"/>
                  </a:rPr>
                  <a:t>%</a:t>
                </a:r>
                <a:r>
                  <a:rPr lang="en-US" sz="2400" dirty="0" err="1">
                    <a:solidFill>
                      <a:schemeClr val="tx1"/>
                    </a:solidFill>
                    <a:latin typeface="Courier New Bold" charset="0"/>
                    <a:cs typeface="Courier New Bold" charset="0"/>
                    <a:sym typeface="Courier New Bold" charset="0"/>
                  </a:rPr>
                  <a:t>rax</a:t>
                </a:r>
                <a:endParaRPr lang="en-US" sz="2400" dirty="0">
                  <a:solidFill>
                    <a:schemeClr val="tx1"/>
                  </a:solidFill>
                  <a:latin typeface="Courier New Bold" charset="0"/>
                  <a:cs typeface="Courier New Bold" charset="0"/>
                  <a:sym typeface="Courier New Bold" charset="0"/>
                </a:endParaRPr>
              </a:p>
            </p:txBody>
          </p:sp>
        </p:grpSp>
      </p:grpSp>
      <p:grpSp>
        <p:nvGrpSpPr>
          <p:cNvPr id="9" name="Group 8"/>
          <p:cNvGrpSpPr/>
          <p:nvPr/>
        </p:nvGrpSpPr>
        <p:grpSpPr>
          <a:xfrm>
            <a:off x="1580078" y="3191102"/>
            <a:ext cx="3556000" cy="533400"/>
            <a:chOff x="5510699" y="5684520"/>
            <a:chExt cx="3556000" cy="533400"/>
          </a:xfrm>
        </p:grpSpPr>
        <p:sp>
          <p:nvSpPr>
            <p:cNvPr id="24" name="Rectangle 23"/>
            <p:cNvSpPr/>
            <p:nvPr/>
          </p:nvSpPr>
          <p:spPr bwMode="auto">
            <a:xfrm>
              <a:off x="7346233" y="5729609"/>
              <a:ext cx="1709270" cy="444500"/>
            </a:xfrm>
            <a:prstGeom prst="rect">
              <a:avLst/>
            </a:prstGeom>
            <a:solidFill>
              <a:schemeClr val="accent1">
                <a:lumMod val="20000"/>
                <a:lumOff val="80000"/>
              </a:scheme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sym typeface="Gill Sans" charset="0"/>
                </a:rPr>
                <a:t>0x000000</a:t>
              </a:r>
            </a:p>
          </p:txBody>
        </p:sp>
        <p:sp>
          <p:nvSpPr>
            <p:cNvPr id="25" name="Rectangle 6"/>
            <p:cNvSpPr>
              <a:spLocks/>
            </p:cNvSpPr>
            <p:nvPr/>
          </p:nvSpPr>
          <p:spPr bwMode="auto">
            <a:xfrm>
              <a:off x="8406299" y="572262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solidFill>
                    <a:schemeClr val="tx1"/>
                  </a:solidFill>
                  <a:latin typeface="Courier New Bold" charset="0"/>
                  <a:cs typeface="Courier New Bold" charset="0"/>
                  <a:sym typeface="Courier New Bold" charset="0"/>
                </a:rPr>
                <a:t>%al</a:t>
              </a:r>
            </a:p>
          </p:txBody>
        </p:sp>
        <p:sp>
          <p:nvSpPr>
            <p:cNvPr id="26" name="Rectangle 30"/>
            <p:cNvSpPr>
              <a:spLocks/>
            </p:cNvSpPr>
            <p:nvPr/>
          </p:nvSpPr>
          <p:spPr bwMode="auto">
            <a:xfrm>
              <a:off x="5510699" y="568452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dirty="0">
                  <a:solidFill>
                    <a:schemeClr val="tx1"/>
                  </a:solidFill>
                  <a:latin typeface="Courier New Bold" charset="0"/>
                  <a:cs typeface="Courier New Bold" charset="0"/>
                  <a:sym typeface="Courier New Bold" charset="0"/>
                </a:rPr>
                <a:t>%</a:t>
              </a:r>
              <a:r>
                <a:rPr lang="en-US" sz="2400" dirty="0" err="1">
                  <a:solidFill>
                    <a:schemeClr val="tx1"/>
                  </a:solidFill>
                  <a:latin typeface="Courier New Bold" charset="0"/>
                  <a:cs typeface="Courier New Bold" charset="0"/>
                  <a:sym typeface="Courier New Bold" charset="0"/>
                </a:rPr>
                <a:t>rax</a:t>
              </a:r>
              <a:endParaRPr lang="en-US" sz="2400" dirty="0">
                <a:solidFill>
                  <a:schemeClr val="tx1"/>
                </a:solidFill>
                <a:latin typeface="Courier New Bold" charset="0"/>
                <a:cs typeface="Courier New Bold" charset="0"/>
                <a:sym typeface="Courier New Bold" charset="0"/>
              </a:endParaRPr>
            </a:p>
          </p:txBody>
        </p:sp>
      </p:grpSp>
      <p:grpSp>
        <p:nvGrpSpPr>
          <p:cNvPr id="4" name="Group 3">
            <a:extLst>
              <a:ext uri="{FF2B5EF4-FFF2-40B4-BE49-F238E27FC236}">
                <a16:creationId xmlns:a16="http://schemas.microsoft.com/office/drawing/2014/main" id="{968E13AC-288D-415E-940E-A767CC1E04B8}"/>
              </a:ext>
            </a:extLst>
          </p:cNvPr>
          <p:cNvGrpSpPr/>
          <p:nvPr/>
        </p:nvGrpSpPr>
        <p:grpSpPr>
          <a:xfrm>
            <a:off x="1568882" y="3184752"/>
            <a:ext cx="3556000" cy="533400"/>
            <a:chOff x="1585180" y="3201720"/>
            <a:chExt cx="3556000" cy="533400"/>
          </a:xfrm>
        </p:grpSpPr>
        <p:sp>
          <p:nvSpPr>
            <p:cNvPr id="32" name="Rectangle 30"/>
            <p:cNvSpPr>
              <a:spLocks/>
            </p:cNvSpPr>
            <p:nvPr/>
          </p:nvSpPr>
          <p:spPr bwMode="auto">
            <a:xfrm>
              <a:off x="1585180" y="3201720"/>
              <a:ext cx="3556000" cy="533400"/>
            </a:xfrm>
            <a:prstGeom prst="rect">
              <a:avLst/>
            </a:prstGeom>
            <a:solidFill>
              <a:schemeClr val="bg1"/>
            </a:solid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000" dirty="0">
                  <a:solidFill>
                    <a:schemeClr val="tx1"/>
                  </a:solidFill>
                  <a:latin typeface="Courier New Bold" charset="0"/>
                  <a:cs typeface="Courier New Bold" charset="0"/>
                  <a:sym typeface="Courier New Bold" charset="0"/>
                </a:rPr>
                <a:t>0x00000000</a:t>
              </a:r>
            </a:p>
          </p:txBody>
        </p:sp>
        <p:sp>
          <p:nvSpPr>
            <p:cNvPr id="30" name="Rectangle 29"/>
            <p:cNvSpPr/>
            <p:nvPr/>
          </p:nvSpPr>
          <p:spPr bwMode="auto">
            <a:xfrm>
              <a:off x="3403436" y="3229529"/>
              <a:ext cx="1709270" cy="444500"/>
            </a:xfrm>
            <a:prstGeom prst="rect">
              <a:avLst/>
            </a:prstGeom>
            <a:solidFill>
              <a:schemeClr val="accent1">
                <a:lumMod val="20000"/>
                <a:lumOff val="80000"/>
              </a:scheme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sym typeface="Gill Sans" charset="0"/>
                </a:rPr>
                <a:t>0x000000</a:t>
              </a:r>
            </a:p>
          </p:txBody>
        </p:sp>
        <p:sp>
          <p:nvSpPr>
            <p:cNvPr id="31" name="Rectangle 6"/>
            <p:cNvSpPr>
              <a:spLocks/>
            </p:cNvSpPr>
            <p:nvPr/>
          </p:nvSpPr>
          <p:spPr bwMode="auto">
            <a:xfrm>
              <a:off x="4463502" y="3222540"/>
              <a:ext cx="660400" cy="444500"/>
            </a:xfrm>
            <a:prstGeom prst="rect">
              <a:avLst/>
            </a:prstGeom>
            <a:solidFill>
              <a:schemeClr val="bg1"/>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solidFill>
                    <a:schemeClr val="tx1"/>
                  </a:solidFill>
                  <a:latin typeface="Courier New Bold" charset="0"/>
                  <a:cs typeface="Courier New Bold" charset="0"/>
                  <a:sym typeface="Courier New Bold" charset="0"/>
                </a:rPr>
                <a:t>%al</a:t>
              </a:r>
            </a:p>
          </p:txBody>
        </p:sp>
      </p:grpSp>
      <p:cxnSp>
        <p:nvCxnSpPr>
          <p:cNvPr id="7" name="Straight Arrow Connector 6"/>
          <p:cNvCxnSpPr>
            <a:cxnSpLocks/>
            <a:stCxn id="5" idx="3"/>
          </p:cNvCxnSpPr>
          <p:nvPr/>
        </p:nvCxnSpPr>
        <p:spPr bwMode="auto">
          <a:xfrm flipV="1">
            <a:off x="2439081" y="3731957"/>
            <a:ext cx="349412" cy="810540"/>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grpSp>
        <p:nvGrpSpPr>
          <p:cNvPr id="18" name="Group 17">
            <a:extLst>
              <a:ext uri="{FF2B5EF4-FFF2-40B4-BE49-F238E27FC236}">
                <a16:creationId xmlns:a16="http://schemas.microsoft.com/office/drawing/2014/main" id="{672EA0F5-0CCB-42DA-9999-BCD0022B449A}"/>
              </a:ext>
            </a:extLst>
          </p:cNvPr>
          <p:cNvGrpSpPr/>
          <p:nvPr/>
        </p:nvGrpSpPr>
        <p:grpSpPr>
          <a:xfrm>
            <a:off x="228598" y="3784600"/>
            <a:ext cx="3568702" cy="988729"/>
            <a:chOff x="228598" y="3784600"/>
            <a:chExt cx="3568702" cy="988729"/>
          </a:xfrm>
        </p:grpSpPr>
        <p:sp>
          <p:nvSpPr>
            <p:cNvPr id="5" name="TextBox 4"/>
            <p:cNvSpPr txBox="1"/>
            <p:nvPr/>
          </p:nvSpPr>
          <p:spPr>
            <a:xfrm>
              <a:off x="228598" y="4311664"/>
              <a:ext cx="2210483"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Zapped to all 0’s</a:t>
              </a:r>
            </a:p>
          </p:txBody>
        </p:sp>
        <p:cxnSp>
          <p:nvCxnSpPr>
            <p:cNvPr id="28" name="Straight Arrow Connector 27">
              <a:extLst>
                <a:ext uri="{FF2B5EF4-FFF2-40B4-BE49-F238E27FC236}">
                  <a16:creationId xmlns:a16="http://schemas.microsoft.com/office/drawing/2014/main" id="{E82A80EB-05F2-4CFA-8E03-9966EC00CDFE}"/>
                </a:ext>
              </a:extLst>
            </p:cNvPr>
            <p:cNvCxnSpPr>
              <a:cxnSpLocks/>
            </p:cNvCxnSpPr>
            <p:nvPr/>
          </p:nvCxnSpPr>
          <p:spPr bwMode="auto">
            <a:xfrm flipV="1">
              <a:off x="2439082" y="3784600"/>
              <a:ext cx="1358218" cy="764422"/>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grpSp>
    </p:spTree>
    <p:extLst>
      <p:ext uri="{BB962C8B-B14F-4D97-AF65-F5344CB8AC3E}">
        <p14:creationId xmlns:p14="http://schemas.microsoft.com/office/powerpoint/2010/main" val="21047567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ln/>
        </p:spPr>
        <p:txBody>
          <a:bodyPr/>
          <a:lstStyle/>
          <a:p>
            <a:pPr marL="119063" indent="-119063"/>
            <a:r>
              <a:rPr lang="en-US" dirty="0"/>
              <a:t>Today</a:t>
            </a:r>
          </a:p>
        </p:txBody>
      </p:sp>
      <p:sp>
        <p:nvSpPr>
          <p:cNvPr id="14340" name="Rectangle 4"/>
          <p:cNvSpPr>
            <a:spLocks noGrp="1" noChangeArrowheads="1"/>
          </p:cNvSpPr>
          <p:nvPr>
            <p:ph type="body" idx="1"/>
          </p:nvPr>
        </p:nvSpPr>
        <p:spPr>
          <a:ln/>
        </p:spPr>
        <p:txBody>
          <a:bodyPr/>
          <a:lstStyle/>
          <a:p>
            <a:r>
              <a:rPr lang="en-US" dirty="0">
                <a:solidFill>
                  <a:schemeClr val="bg1">
                    <a:lumMod val="50000"/>
                  </a:schemeClr>
                </a:solidFill>
              </a:rPr>
              <a:t>Control: Condition codes</a:t>
            </a:r>
          </a:p>
          <a:p>
            <a:r>
              <a:rPr lang="en-US" dirty="0">
                <a:solidFill>
                  <a:srgbClr val="000000"/>
                </a:solidFill>
              </a:rPr>
              <a:t>Conditional branches</a:t>
            </a:r>
          </a:p>
          <a:p>
            <a:r>
              <a:rPr lang="en-US" dirty="0">
                <a:solidFill>
                  <a:schemeClr val="bg1">
                    <a:lumMod val="50000"/>
                  </a:schemeClr>
                </a:solidFill>
              </a:rPr>
              <a:t>Loops</a:t>
            </a:r>
          </a:p>
          <a:p>
            <a:r>
              <a:rPr lang="en-US" dirty="0">
                <a:solidFill>
                  <a:schemeClr val="bg1">
                    <a:lumMod val="50000"/>
                  </a:schemeClr>
                </a:solidFill>
              </a:rPr>
              <a:t>Switch Statements</a:t>
            </a:r>
          </a:p>
          <a:p>
            <a:endParaRPr lang="en-US" dirty="0">
              <a:solidFill>
                <a:schemeClr val="bg1">
                  <a:lumMod val="50000"/>
                </a:schemeClr>
              </a:solidFill>
            </a:endParaRPr>
          </a:p>
        </p:txBody>
      </p:sp>
    </p:spTree>
    <p:extLst>
      <p:ext uri="{BB962C8B-B14F-4D97-AF65-F5344CB8AC3E}">
        <p14:creationId xmlns:p14="http://schemas.microsoft.com/office/powerpoint/2010/main" val="228012321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title"/>
          </p:nvPr>
        </p:nvSpPr>
        <p:spPr>
          <a:ln/>
        </p:spPr>
        <p:txBody>
          <a:bodyPr/>
          <a:lstStyle/>
          <a:p>
            <a:pPr marL="119063" indent="-119063"/>
            <a:r>
              <a:rPr lang="en-US"/>
              <a:t>Jumping</a:t>
            </a:r>
          </a:p>
        </p:txBody>
      </p:sp>
      <p:sp>
        <p:nvSpPr>
          <p:cNvPr id="40964" name="Rectangle 4"/>
          <p:cNvSpPr>
            <a:spLocks noGrp="1" noChangeArrowheads="1"/>
          </p:cNvSpPr>
          <p:nvPr>
            <p:ph type="body" idx="1"/>
          </p:nvPr>
        </p:nvSpPr>
        <p:spPr>
          <a:xfrm>
            <a:off x="381000" y="1397000"/>
            <a:ext cx="8382000" cy="863600"/>
          </a:xfrm>
          <a:ln/>
        </p:spPr>
        <p:txBody>
          <a:bodyPr/>
          <a:lstStyle/>
          <a:p>
            <a:r>
              <a:rPr lang="en-US"/>
              <a:t>jX Instructions</a:t>
            </a:r>
          </a:p>
          <a:p>
            <a:pPr marL="552450" lvl="1"/>
            <a:r>
              <a:rPr lang="en-US"/>
              <a:t>Jump to different part of code depending on condition codes</a:t>
            </a:r>
          </a:p>
        </p:txBody>
      </p:sp>
      <p:graphicFrame>
        <p:nvGraphicFramePr>
          <p:cNvPr id="40965" name="Group 5"/>
          <p:cNvGraphicFramePr>
            <a:graphicFrameLocks noGrp="1"/>
          </p:cNvGraphicFramePr>
          <p:nvPr/>
        </p:nvGraphicFramePr>
        <p:xfrm>
          <a:off x="1511300" y="2433638"/>
          <a:ext cx="6096000" cy="3901440"/>
        </p:xfrm>
        <a:graphic>
          <a:graphicData uri="http://schemas.openxmlformats.org/drawingml/2006/table">
            <a:tbl>
              <a:tblPr/>
              <a:tblGrid>
                <a:gridCol w="1109663">
                  <a:extLst>
                    <a:ext uri="{9D8B030D-6E8A-4147-A177-3AD203B41FA5}">
                      <a16:colId xmlns:a16="http://schemas.microsoft.com/office/drawing/2014/main" val="20000"/>
                    </a:ext>
                  </a:extLst>
                </a:gridCol>
                <a:gridCol w="2216150">
                  <a:extLst>
                    <a:ext uri="{9D8B030D-6E8A-4147-A177-3AD203B41FA5}">
                      <a16:colId xmlns:a16="http://schemas.microsoft.com/office/drawing/2014/main" val="20001"/>
                    </a:ext>
                  </a:extLst>
                </a:gridCol>
                <a:gridCol w="2770187">
                  <a:extLst>
                    <a:ext uri="{9D8B030D-6E8A-4147-A177-3AD203B41FA5}">
                      <a16:colId xmlns:a16="http://schemas.microsoft.com/office/drawing/2014/main" val="20002"/>
                    </a:ext>
                  </a:extLst>
                </a:gridCol>
              </a:tblGrid>
              <a:tr h="3762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20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jX</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20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Condition</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20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Description</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extLst>
                  <a:ext uri="{0D108BD9-81ED-4DB2-BD59-A6C34878D82A}">
                    <a16:rowId xmlns:a16="http://schemas.microsoft.com/office/drawing/2014/main" val="10000"/>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12900" algn="l"/>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jmp</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1</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Unconditional</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12900" algn="l"/>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je</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ZF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Equal / Zero</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jne</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~ZF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Not Equal / Not Zero</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js</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SF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Negative</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jns</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~SF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Nonnegative</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jg</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~(SF^OF)&amp;~ZF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Greater (Signed)</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jge</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~(SF^OF)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Greater or Equal (Signed)</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jl</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(SF^OF)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Less (Signed)</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jle</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(SF^OF)|ZF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Less or Equal (Signed)</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ja</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~CF&amp;~ZF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Above (unsigned)</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jb</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CF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Below (unsigned)</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title"/>
          </p:nvPr>
        </p:nvSpPr>
        <p:spPr>
          <a:ln/>
        </p:spPr>
        <p:txBody>
          <a:bodyPr/>
          <a:lstStyle/>
          <a:p>
            <a:pPr marL="119063" indent="-119063"/>
            <a:r>
              <a:rPr lang="en-US" dirty="0"/>
              <a:t>Conditional Branch Example (Old Style)</a:t>
            </a:r>
          </a:p>
        </p:txBody>
      </p:sp>
      <p:sp>
        <p:nvSpPr>
          <p:cNvPr id="43012" name="Rectangle 4"/>
          <p:cNvSpPr>
            <a:spLocks/>
          </p:cNvSpPr>
          <p:nvPr/>
        </p:nvSpPr>
        <p:spPr bwMode="auto">
          <a:xfrm>
            <a:off x="508000" y="2324100"/>
            <a:ext cx="3670300" cy="29464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a:solidFill>
                  <a:schemeClr val="tx1"/>
                </a:solidFill>
                <a:latin typeface="Courier New" pitchFamily="49" charset="0"/>
                <a:cs typeface="Courier New" pitchFamily="49" charset="0"/>
                <a:sym typeface="Courier New Bold" charset="0"/>
              </a:rPr>
              <a:t>absdiff</a:t>
            </a:r>
            <a:endParaRPr lang="en-US" sz="1800" b="1" dirty="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(long x, long y)</a:t>
            </a:r>
          </a:p>
          <a:p>
            <a:pPr algn="l"/>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long result;</a:t>
            </a:r>
          </a:p>
          <a:p>
            <a:pPr algn="l"/>
            <a:r>
              <a:rPr lang="en-US" sz="1800" b="1" dirty="0">
                <a:solidFill>
                  <a:schemeClr val="tx1"/>
                </a:solidFill>
                <a:latin typeface="Courier New" pitchFamily="49" charset="0"/>
                <a:cs typeface="Courier New" pitchFamily="49" charset="0"/>
                <a:sym typeface="Courier New Bold" charset="0"/>
              </a:rPr>
              <a:t>  if (x &gt; y)</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0000FF"/>
                </a:solidFill>
                <a:latin typeface="Courier New" pitchFamily="49" charset="0"/>
                <a:cs typeface="Courier New" pitchFamily="49" charset="0"/>
                <a:sym typeface="Courier New Bold" charset="0"/>
              </a:rPr>
              <a:t>result = x-y;</a:t>
            </a:r>
          </a:p>
          <a:p>
            <a:pPr algn="l"/>
            <a:r>
              <a:rPr lang="en-US" sz="1800" b="1" dirty="0">
                <a:solidFill>
                  <a:schemeClr val="tx1"/>
                </a:solidFill>
                <a:latin typeface="Courier New" pitchFamily="49" charset="0"/>
                <a:cs typeface="Courier New" pitchFamily="49" charset="0"/>
                <a:sym typeface="Courier New Bold" charset="0"/>
              </a:rPr>
              <a:t>  else</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CC0000"/>
                </a:solidFill>
                <a:latin typeface="Courier New" pitchFamily="49" charset="0"/>
                <a:cs typeface="Courier New" pitchFamily="49" charset="0"/>
                <a:sym typeface="Courier New Bold" charset="0"/>
              </a:rPr>
              <a:t>result = y-x;</a:t>
            </a:r>
          </a:p>
          <a:p>
            <a:pPr algn="l"/>
            <a:r>
              <a:rPr lang="en-US" sz="1800" b="1" dirty="0">
                <a:solidFill>
                  <a:schemeClr val="tx1"/>
                </a:solidFill>
                <a:latin typeface="Courier New" pitchFamily="49" charset="0"/>
                <a:cs typeface="Courier New" pitchFamily="49" charset="0"/>
                <a:sym typeface="Courier New Bold" charset="0"/>
              </a:rPr>
              <a:t>  return result;</a:t>
            </a:r>
          </a:p>
          <a:p>
            <a:pPr algn="l"/>
            <a:r>
              <a:rPr lang="en-US" sz="1800" b="1" dirty="0">
                <a:solidFill>
                  <a:schemeClr val="tx1"/>
                </a:solidFill>
                <a:latin typeface="Courier New" pitchFamily="49" charset="0"/>
                <a:cs typeface="Courier New" pitchFamily="49" charset="0"/>
                <a:sym typeface="Courier New Bold" charset="0"/>
              </a:rPr>
              <a:t>}</a:t>
            </a:r>
          </a:p>
        </p:txBody>
      </p:sp>
      <p:sp>
        <p:nvSpPr>
          <p:cNvPr id="43013" name="Rectangle 5"/>
          <p:cNvSpPr>
            <a:spLocks/>
          </p:cNvSpPr>
          <p:nvPr/>
        </p:nvSpPr>
        <p:spPr bwMode="auto">
          <a:xfrm>
            <a:off x="4481150" y="2129865"/>
            <a:ext cx="4394200" cy="4813300"/>
          </a:xfrm>
          <a:prstGeom prst="rect">
            <a:avLst/>
          </a:prstGeom>
          <a:noFill/>
          <a:ln w="12700" cap="flat">
            <a:noFill/>
            <a:miter lim="800000"/>
            <a:headEnd type="none" w="med" len="med"/>
            <a:tailEnd type="none" w="med" len="med"/>
          </a:ln>
        </p:spPr>
        <p:txBody>
          <a:bodyPr lIns="38100" tIns="38100" rIns="38100" bIns="38100"/>
          <a:lstStyle/>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err="1">
                <a:solidFill>
                  <a:schemeClr val="tx1"/>
                </a:solidFill>
                <a:latin typeface="Courier New" pitchFamily="49" charset="0"/>
                <a:ea typeface="Monaco" charset="0"/>
                <a:cs typeface="Courier New" pitchFamily="49" charset="0"/>
                <a:sym typeface="Monaco" charset="0"/>
              </a:rPr>
              <a:t>absdiff</a:t>
            </a:r>
            <a:r>
              <a:rPr lang="en-US" sz="1800" b="1" dirty="0">
                <a:solidFill>
                  <a:schemeClr val="tx1"/>
                </a:solidFill>
                <a:latin typeface="Courier New" pitchFamily="49" charset="0"/>
                <a:ea typeface="Monaco" charset="0"/>
                <a:cs typeface="Courier New" pitchFamily="49" charset="0"/>
                <a:sym typeface="Monaco" charset="0"/>
              </a:rPr>
              <a:t>:</a:t>
            </a:r>
            <a:endParaRPr lang="en-US" b="1" dirty="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cmpq</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rsi</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rdi</a:t>
            </a:r>
            <a:r>
              <a:rPr lang="en-US" sz="1800" b="1" dirty="0">
                <a:solidFill>
                  <a:schemeClr val="tx1"/>
                </a:solidFill>
                <a:latin typeface="Courier New" pitchFamily="49" charset="0"/>
                <a:ea typeface="Monaco" charset="0"/>
                <a:cs typeface="Courier New" pitchFamily="49" charset="0"/>
                <a:sym typeface="Monaco" charset="0"/>
              </a:rPr>
              <a:t>  # </a:t>
            </a:r>
            <a:r>
              <a:rPr lang="en-US" sz="1800" b="1" dirty="0" err="1">
                <a:solidFill>
                  <a:schemeClr val="tx1"/>
                </a:solidFill>
                <a:latin typeface="Courier New" pitchFamily="49" charset="0"/>
                <a:ea typeface="Monaco" charset="0"/>
                <a:cs typeface="Courier New" pitchFamily="49" charset="0"/>
                <a:sym typeface="Monaco" charset="0"/>
              </a:rPr>
              <a:t>x:y</a:t>
            </a:r>
            <a:endParaRPr lang="en-US" sz="1800" b="1" dirty="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jle</a:t>
            </a:r>
            <a:r>
              <a:rPr lang="en-US" sz="1800" b="1" dirty="0">
                <a:solidFill>
                  <a:schemeClr val="tx1"/>
                </a:solidFill>
                <a:latin typeface="Courier New" pitchFamily="49" charset="0"/>
                <a:ea typeface="Monaco" charset="0"/>
                <a:cs typeface="Courier New" pitchFamily="49" charset="0"/>
                <a:sym typeface="Monaco" charset="0"/>
              </a:rPr>
              <a:t>     .L4</a:t>
            </a: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rgbClr val="0000FF"/>
                </a:solidFill>
                <a:latin typeface="Courier New" pitchFamily="49" charset="0"/>
                <a:ea typeface="Monaco" charset="0"/>
                <a:cs typeface="Courier New" pitchFamily="49" charset="0"/>
                <a:sym typeface="Monaco" charset="0"/>
              </a:rPr>
              <a:t>movq</a:t>
            </a:r>
            <a:r>
              <a:rPr lang="en-US" sz="1800" b="1" dirty="0">
                <a:solidFill>
                  <a:srgbClr val="0000FF"/>
                </a:solidFill>
                <a:latin typeface="Courier New" pitchFamily="49" charset="0"/>
                <a:ea typeface="Monaco" charset="0"/>
                <a:cs typeface="Courier New" pitchFamily="49" charset="0"/>
                <a:sym typeface="Monaco" charset="0"/>
              </a:rPr>
              <a:t>    %</a:t>
            </a:r>
            <a:r>
              <a:rPr lang="en-US" sz="1800" b="1" dirty="0" err="1">
                <a:solidFill>
                  <a:srgbClr val="0000FF"/>
                </a:solidFill>
                <a:latin typeface="Courier New" pitchFamily="49" charset="0"/>
                <a:ea typeface="Monaco" charset="0"/>
                <a:cs typeface="Courier New" pitchFamily="49" charset="0"/>
                <a:sym typeface="Monaco" charset="0"/>
              </a:rPr>
              <a:t>rdi</a:t>
            </a:r>
            <a:r>
              <a:rPr lang="en-US" sz="1800" b="1" dirty="0">
                <a:solidFill>
                  <a:srgbClr val="0000FF"/>
                </a:solidFill>
                <a:latin typeface="Courier New" pitchFamily="49" charset="0"/>
                <a:ea typeface="Monaco" charset="0"/>
                <a:cs typeface="Courier New" pitchFamily="49" charset="0"/>
                <a:sym typeface="Monaco" charset="0"/>
              </a:rPr>
              <a:t>, %</a:t>
            </a:r>
            <a:r>
              <a:rPr lang="en-US" sz="1800" b="1" dirty="0" err="1">
                <a:solidFill>
                  <a:srgbClr val="0000FF"/>
                </a:solidFill>
                <a:latin typeface="Courier New" pitchFamily="49" charset="0"/>
                <a:ea typeface="Monaco" charset="0"/>
                <a:cs typeface="Courier New" pitchFamily="49" charset="0"/>
                <a:sym typeface="Monaco" charset="0"/>
              </a:rPr>
              <a:t>rax</a:t>
            </a:r>
            <a:endParaRPr lang="en-US" sz="1800" b="1" dirty="0">
              <a:solidFill>
                <a:srgbClr val="0000FF"/>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rgbClr val="0000FF"/>
                </a:solidFill>
                <a:latin typeface="Courier New" pitchFamily="49" charset="0"/>
                <a:ea typeface="Monaco" charset="0"/>
                <a:cs typeface="Courier New" pitchFamily="49" charset="0"/>
                <a:sym typeface="Monaco" charset="0"/>
              </a:rPr>
              <a:t>   </a:t>
            </a:r>
            <a:r>
              <a:rPr lang="en-US" sz="1800" b="1" dirty="0" err="1">
                <a:solidFill>
                  <a:srgbClr val="0000FF"/>
                </a:solidFill>
                <a:latin typeface="Courier New" pitchFamily="49" charset="0"/>
                <a:ea typeface="Monaco" charset="0"/>
                <a:cs typeface="Courier New" pitchFamily="49" charset="0"/>
                <a:sym typeface="Monaco" charset="0"/>
              </a:rPr>
              <a:t>subq</a:t>
            </a:r>
            <a:r>
              <a:rPr lang="en-US" sz="1800" b="1" dirty="0">
                <a:solidFill>
                  <a:srgbClr val="0000FF"/>
                </a:solidFill>
                <a:latin typeface="Courier New" pitchFamily="49" charset="0"/>
                <a:ea typeface="Monaco" charset="0"/>
                <a:cs typeface="Courier New" pitchFamily="49" charset="0"/>
                <a:sym typeface="Monaco" charset="0"/>
              </a:rPr>
              <a:t>    %</a:t>
            </a:r>
            <a:r>
              <a:rPr lang="en-US" sz="1800" b="1" dirty="0" err="1">
                <a:solidFill>
                  <a:srgbClr val="0000FF"/>
                </a:solidFill>
                <a:latin typeface="Courier New" pitchFamily="49" charset="0"/>
                <a:ea typeface="Monaco" charset="0"/>
                <a:cs typeface="Courier New" pitchFamily="49" charset="0"/>
                <a:sym typeface="Monaco" charset="0"/>
              </a:rPr>
              <a:t>rsi</a:t>
            </a:r>
            <a:r>
              <a:rPr lang="en-US" sz="1800" b="1" dirty="0">
                <a:solidFill>
                  <a:srgbClr val="0000FF"/>
                </a:solidFill>
                <a:latin typeface="Courier New" pitchFamily="49" charset="0"/>
                <a:ea typeface="Monaco" charset="0"/>
                <a:cs typeface="Courier New" pitchFamily="49" charset="0"/>
                <a:sym typeface="Monaco" charset="0"/>
              </a:rPr>
              <a:t>, %</a:t>
            </a:r>
            <a:r>
              <a:rPr lang="en-US" sz="1800" b="1" dirty="0" err="1">
                <a:solidFill>
                  <a:srgbClr val="0000FF"/>
                </a:solidFill>
                <a:latin typeface="Courier New" pitchFamily="49" charset="0"/>
                <a:ea typeface="Monaco" charset="0"/>
                <a:cs typeface="Courier New" pitchFamily="49" charset="0"/>
                <a:sym typeface="Monaco" charset="0"/>
              </a:rPr>
              <a:t>rax</a:t>
            </a:r>
            <a:endParaRPr lang="en-US" sz="1800" b="1" dirty="0">
              <a:solidFill>
                <a:srgbClr val="0000FF"/>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ret</a:t>
            </a: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.L4:       # x &lt;= y</a:t>
            </a: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rgbClr val="CC0000"/>
                </a:solidFill>
                <a:latin typeface="Courier New" pitchFamily="49" charset="0"/>
                <a:ea typeface="Monaco" charset="0"/>
                <a:cs typeface="Courier New" pitchFamily="49" charset="0"/>
                <a:sym typeface="Monaco" charset="0"/>
              </a:rPr>
              <a:t>movq</a:t>
            </a:r>
            <a:r>
              <a:rPr lang="en-US" sz="1800" b="1" dirty="0">
                <a:solidFill>
                  <a:srgbClr val="CC0000"/>
                </a:solidFill>
                <a:latin typeface="Courier New" pitchFamily="49" charset="0"/>
                <a:ea typeface="Monaco" charset="0"/>
                <a:cs typeface="Courier New" pitchFamily="49" charset="0"/>
                <a:sym typeface="Monaco" charset="0"/>
              </a:rPr>
              <a:t>    %</a:t>
            </a:r>
            <a:r>
              <a:rPr lang="en-US" sz="1800" b="1" dirty="0" err="1">
                <a:solidFill>
                  <a:srgbClr val="CC0000"/>
                </a:solidFill>
                <a:latin typeface="Courier New" pitchFamily="49" charset="0"/>
                <a:ea typeface="Monaco" charset="0"/>
                <a:cs typeface="Courier New" pitchFamily="49" charset="0"/>
                <a:sym typeface="Monaco" charset="0"/>
              </a:rPr>
              <a:t>rsi</a:t>
            </a:r>
            <a:r>
              <a:rPr lang="en-US" sz="1800" b="1" dirty="0">
                <a:solidFill>
                  <a:srgbClr val="CC0000"/>
                </a:solidFill>
                <a:latin typeface="Courier New" pitchFamily="49" charset="0"/>
                <a:ea typeface="Monaco" charset="0"/>
                <a:cs typeface="Courier New" pitchFamily="49" charset="0"/>
                <a:sym typeface="Monaco" charset="0"/>
              </a:rPr>
              <a:t>, %</a:t>
            </a:r>
            <a:r>
              <a:rPr lang="en-US" sz="1800" b="1" dirty="0" err="1">
                <a:solidFill>
                  <a:srgbClr val="CC0000"/>
                </a:solidFill>
                <a:latin typeface="Courier New" pitchFamily="49" charset="0"/>
                <a:ea typeface="Monaco" charset="0"/>
                <a:cs typeface="Courier New" pitchFamily="49" charset="0"/>
                <a:sym typeface="Monaco" charset="0"/>
              </a:rPr>
              <a:t>rax</a:t>
            </a:r>
            <a:endParaRPr lang="en-US" sz="1800" b="1" dirty="0">
              <a:solidFill>
                <a:srgbClr val="CC0000"/>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rgbClr val="CC0000"/>
                </a:solidFill>
                <a:latin typeface="Courier New" pitchFamily="49" charset="0"/>
                <a:ea typeface="Monaco" charset="0"/>
                <a:cs typeface="Courier New" pitchFamily="49" charset="0"/>
                <a:sym typeface="Monaco" charset="0"/>
              </a:rPr>
              <a:t>subq</a:t>
            </a:r>
            <a:r>
              <a:rPr lang="en-US" sz="1800" b="1" dirty="0">
                <a:solidFill>
                  <a:srgbClr val="CC0000"/>
                </a:solidFill>
                <a:latin typeface="Courier New" pitchFamily="49" charset="0"/>
                <a:ea typeface="Monaco" charset="0"/>
                <a:cs typeface="Courier New" pitchFamily="49" charset="0"/>
                <a:sym typeface="Monaco" charset="0"/>
              </a:rPr>
              <a:t>    %</a:t>
            </a:r>
            <a:r>
              <a:rPr lang="en-US" sz="1800" b="1" dirty="0" err="1">
                <a:solidFill>
                  <a:srgbClr val="CC0000"/>
                </a:solidFill>
                <a:latin typeface="Courier New" pitchFamily="49" charset="0"/>
                <a:ea typeface="Monaco" charset="0"/>
                <a:cs typeface="Courier New" pitchFamily="49" charset="0"/>
                <a:sym typeface="Monaco" charset="0"/>
              </a:rPr>
              <a:t>rdi</a:t>
            </a:r>
            <a:r>
              <a:rPr lang="en-US" sz="1800" b="1" dirty="0">
                <a:solidFill>
                  <a:srgbClr val="CC0000"/>
                </a:solidFill>
                <a:latin typeface="Courier New" pitchFamily="49" charset="0"/>
                <a:ea typeface="Monaco" charset="0"/>
                <a:cs typeface="Courier New" pitchFamily="49" charset="0"/>
                <a:sym typeface="Monaco" charset="0"/>
              </a:rPr>
              <a:t>, %</a:t>
            </a:r>
            <a:r>
              <a:rPr lang="en-US" sz="1800" b="1" dirty="0" err="1">
                <a:solidFill>
                  <a:srgbClr val="CC0000"/>
                </a:solidFill>
                <a:latin typeface="Courier New" pitchFamily="49" charset="0"/>
                <a:ea typeface="Monaco" charset="0"/>
                <a:cs typeface="Courier New" pitchFamily="49" charset="0"/>
                <a:sym typeface="Monaco" charset="0"/>
              </a:rPr>
              <a:t>rax</a:t>
            </a:r>
            <a:endParaRPr lang="en-US" sz="1800" b="1" dirty="0">
              <a:solidFill>
                <a:srgbClr val="CC0000"/>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ret</a:t>
            </a:r>
          </a:p>
        </p:txBody>
      </p:sp>
      <p:sp>
        <p:nvSpPr>
          <p:cNvPr id="17" name="Content Placeholder 1"/>
          <p:cNvSpPr>
            <a:spLocks noGrp="1"/>
          </p:cNvSpPr>
          <p:nvPr>
            <p:ph idx="1"/>
          </p:nvPr>
        </p:nvSpPr>
        <p:spPr>
          <a:xfrm>
            <a:off x="457200" y="1155700"/>
            <a:ext cx="8153400" cy="1041400"/>
          </a:xfrm>
        </p:spPr>
        <p:txBody>
          <a:bodyPr/>
          <a:lstStyle/>
          <a:p>
            <a:r>
              <a:rPr lang="en-US" dirty="0"/>
              <a:t>Generation</a:t>
            </a:r>
          </a:p>
          <a:p>
            <a:pPr marL="279400" lvl="1" indent="0">
              <a:buNone/>
            </a:pPr>
            <a:r>
              <a:rPr lang="en-US" b="1" dirty="0">
                <a:solidFill>
                  <a:srgbClr val="800000"/>
                </a:solidFill>
                <a:latin typeface="Courier New"/>
                <a:cs typeface="Courier New"/>
              </a:rPr>
              <a:t>shark&gt; </a:t>
            </a:r>
            <a:r>
              <a:rPr lang="en-US" b="1" dirty="0" err="1">
                <a:solidFill>
                  <a:srgbClr val="800000"/>
                </a:solidFill>
                <a:latin typeface="Courier New"/>
                <a:cs typeface="Courier New"/>
              </a:rPr>
              <a:t>gcc</a:t>
            </a:r>
            <a:r>
              <a:rPr lang="en-US" b="1" dirty="0">
                <a:solidFill>
                  <a:srgbClr val="800000"/>
                </a:solidFill>
                <a:latin typeface="Courier New"/>
                <a:cs typeface="Courier New"/>
              </a:rPr>
              <a:t> –</a:t>
            </a:r>
            <a:r>
              <a:rPr lang="en-US" b="1" dirty="0" err="1">
                <a:solidFill>
                  <a:srgbClr val="800000"/>
                </a:solidFill>
                <a:latin typeface="Courier New"/>
                <a:cs typeface="Courier New"/>
              </a:rPr>
              <a:t>Og</a:t>
            </a:r>
            <a:r>
              <a:rPr lang="en-US" b="1" dirty="0">
                <a:solidFill>
                  <a:srgbClr val="800000"/>
                </a:solidFill>
                <a:latin typeface="Courier New"/>
                <a:cs typeface="Courier New"/>
              </a:rPr>
              <a:t> -S –</a:t>
            </a:r>
            <a:r>
              <a:rPr lang="en-US" b="1" dirty="0" err="1">
                <a:solidFill>
                  <a:srgbClr val="800000"/>
                </a:solidFill>
                <a:latin typeface="Courier New"/>
                <a:cs typeface="Courier New"/>
              </a:rPr>
              <a:t>fno</a:t>
            </a:r>
            <a:r>
              <a:rPr lang="en-US" b="1" dirty="0">
                <a:solidFill>
                  <a:srgbClr val="800000"/>
                </a:solidFill>
                <a:latin typeface="Courier New"/>
                <a:cs typeface="Courier New"/>
              </a:rPr>
              <a:t>-if-conversion </a:t>
            </a:r>
            <a:r>
              <a:rPr lang="en-US" b="1" dirty="0" err="1">
                <a:solidFill>
                  <a:srgbClr val="800000"/>
                </a:solidFill>
                <a:latin typeface="Courier New"/>
                <a:cs typeface="Courier New"/>
              </a:rPr>
              <a:t>control.c</a:t>
            </a:r>
            <a:endParaRPr lang="en-US" b="1" dirty="0">
              <a:solidFill>
                <a:srgbClr val="800000"/>
              </a:solidFill>
              <a:latin typeface="Courier New"/>
              <a:cs typeface="Courier New"/>
            </a:endParaRPr>
          </a:p>
        </p:txBody>
      </p:sp>
      <p:graphicFrame>
        <p:nvGraphicFramePr>
          <p:cNvPr id="18" name="Table 17"/>
          <p:cNvGraphicFramePr>
            <a:graphicFrameLocks noGrp="1"/>
          </p:cNvGraphicFramePr>
          <p:nvPr>
            <p:extLst>
              <p:ext uri="{D42A27DB-BD31-4B8C-83A1-F6EECF244321}">
                <p14:modId xmlns:p14="http://schemas.microsoft.com/office/powerpoint/2010/main" val="1445254207"/>
              </p:ext>
            </p:extLst>
          </p:nvPr>
        </p:nvGraphicFramePr>
        <p:xfrm>
          <a:off x="4800600" y="5029200"/>
          <a:ext cx="3352800" cy="15240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810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x</a:t>
                      </a:r>
                    </a:p>
                  </a:txBody>
                  <a:tcPr/>
                </a:tc>
                <a:extLst>
                  <a:ext uri="{0D108BD9-81ED-4DB2-BD59-A6C34878D82A}">
                    <a16:rowId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rsi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y</a:t>
                      </a:r>
                    </a:p>
                  </a:txBody>
                  <a:tcPr/>
                </a:tc>
                <a:extLst>
                  <a:ext uri="{0D108BD9-81ED-4DB2-BD59-A6C34878D82A}">
                    <a16:rowId xmlns:a16="http://schemas.microsoft.com/office/drawing/2014/main" val="10002"/>
                  </a:ext>
                </a:extLst>
              </a:tr>
              <a:tr h="381000">
                <a:tc>
                  <a:txBody>
                    <a:bodyPr/>
                    <a:lstStyle/>
                    <a:p>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r>
                        <a:rPr lang="en-US" dirty="0">
                          <a:latin typeface="Calibri"/>
                          <a:cs typeface="Calibri"/>
                        </a:rPr>
                        <a:t>Return value</a:t>
                      </a:r>
                      <a:endParaRPr lang="en-US" b="1" i="0" dirty="0">
                        <a:latin typeface="Courier New"/>
                        <a:cs typeface="Courier New"/>
                      </a:endParaRPr>
                    </a:p>
                  </a:txBody>
                  <a:tcPr/>
                </a:tc>
                <a:extLst>
                  <a:ext uri="{0D108BD9-81ED-4DB2-BD59-A6C34878D82A}">
                    <a16:rowId xmlns:a16="http://schemas.microsoft.com/office/drawing/2014/main" val="10003"/>
                  </a:ext>
                </a:extLst>
              </a:tr>
            </a:tbl>
          </a:graphicData>
        </a:graphic>
      </p:graphicFrame>
      <p:grpSp>
        <p:nvGrpSpPr>
          <p:cNvPr id="5" name="Group 4"/>
          <p:cNvGrpSpPr/>
          <p:nvPr/>
        </p:nvGrpSpPr>
        <p:grpSpPr>
          <a:xfrm>
            <a:off x="3451412" y="1112490"/>
            <a:ext cx="5688687" cy="944910"/>
            <a:chOff x="3451412" y="1023590"/>
            <a:chExt cx="5688687" cy="944910"/>
          </a:xfrm>
        </p:grpSpPr>
        <p:sp>
          <p:nvSpPr>
            <p:cNvPr id="2" name="Oval 1"/>
            <p:cNvSpPr/>
            <p:nvPr/>
          </p:nvSpPr>
          <p:spPr bwMode="auto">
            <a:xfrm>
              <a:off x="3451412" y="1380565"/>
              <a:ext cx="2949388" cy="587935"/>
            </a:xfrm>
            <a:prstGeom prst="ellipse">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 name="TextBox 2"/>
            <p:cNvSpPr txBox="1"/>
            <p:nvPr/>
          </p:nvSpPr>
          <p:spPr>
            <a:xfrm>
              <a:off x="6197600" y="1023590"/>
              <a:ext cx="2942499" cy="523220"/>
            </a:xfrm>
            <a:prstGeom prst="rect">
              <a:avLst/>
            </a:prstGeom>
            <a:solidFill>
              <a:srgbClr val="FFC000"/>
            </a:solidFill>
          </p:spPr>
          <p:txBody>
            <a:bodyPr wrap="square" rtlCol="0">
              <a:spAutoFit/>
            </a:bodyPr>
            <a:lstStyle/>
            <a:p>
              <a:r>
                <a:rPr lang="en-US" sz="2800" dirty="0">
                  <a:latin typeface="Calibri" panose="020F0502020204030204" pitchFamily="34" charset="0"/>
                  <a:cs typeface="Calibri" panose="020F0502020204030204" pitchFamily="34" charset="0"/>
                </a:rPr>
                <a:t>Get to this shortly</a:t>
              </a:r>
            </a:p>
          </p:txBody>
        </p:sp>
        <p:sp>
          <p:nvSpPr>
            <p:cNvPr id="4" name="Freeform 3"/>
            <p:cNvSpPr/>
            <p:nvPr/>
          </p:nvSpPr>
          <p:spPr bwMode="auto">
            <a:xfrm>
              <a:off x="5138928" y="1101793"/>
              <a:ext cx="1058672" cy="206307"/>
            </a:xfrm>
            <a:custGeom>
              <a:avLst/>
              <a:gdLst>
                <a:gd name="connsiteX0" fmla="*/ 1307592 w 1307592"/>
                <a:gd name="connsiteY0" fmla="*/ 132647 h 278951"/>
                <a:gd name="connsiteX1" fmla="*/ 521208 w 1307592"/>
                <a:gd name="connsiteY1" fmla="*/ 4631 h 278951"/>
                <a:gd name="connsiteX2" fmla="*/ 0 w 1307592"/>
                <a:gd name="connsiteY2" fmla="*/ 278951 h 278951"/>
              </a:gdLst>
              <a:ahLst/>
              <a:cxnLst>
                <a:cxn ang="0">
                  <a:pos x="connsiteX0" y="connsiteY0"/>
                </a:cxn>
                <a:cxn ang="0">
                  <a:pos x="connsiteX1" y="connsiteY1"/>
                </a:cxn>
                <a:cxn ang="0">
                  <a:pos x="connsiteX2" y="connsiteY2"/>
                </a:cxn>
              </a:cxnLst>
              <a:rect l="l" t="t" r="r" b="b"/>
              <a:pathLst>
                <a:path w="1307592" h="278951">
                  <a:moveTo>
                    <a:pt x="1307592" y="132647"/>
                  </a:moveTo>
                  <a:cubicBezTo>
                    <a:pt x="1023366" y="56447"/>
                    <a:pt x="739140" y="-19753"/>
                    <a:pt x="521208" y="4631"/>
                  </a:cubicBezTo>
                  <a:cubicBezTo>
                    <a:pt x="303276" y="29015"/>
                    <a:pt x="0" y="278951"/>
                    <a:pt x="0" y="278951"/>
                  </a:cubicBezTo>
                </a:path>
              </a:pathLst>
            </a:custGeom>
            <a:noFill/>
            <a:ln w="38100" cap="flat" cmpd="sng" algn="ctr">
              <a:solidFill>
                <a:srgbClr val="C0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title"/>
          </p:nvPr>
        </p:nvSpPr>
        <p:spPr>
          <a:ln/>
        </p:spPr>
        <p:txBody>
          <a:bodyPr/>
          <a:lstStyle/>
          <a:p>
            <a:pPr marL="119063" indent="-119063"/>
            <a:r>
              <a:rPr lang="en-US" dirty="0"/>
              <a:t>Expressing with </a:t>
            </a:r>
            <a:r>
              <a:rPr lang="en-US" dirty="0" err="1"/>
              <a:t>Goto</a:t>
            </a:r>
            <a:r>
              <a:rPr lang="en-US" dirty="0"/>
              <a:t> Code</a:t>
            </a:r>
          </a:p>
        </p:txBody>
      </p:sp>
      <p:sp>
        <p:nvSpPr>
          <p:cNvPr id="43012" name="Rectangle 4"/>
          <p:cNvSpPr>
            <a:spLocks/>
          </p:cNvSpPr>
          <p:nvPr/>
        </p:nvSpPr>
        <p:spPr bwMode="auto">
          <a:xfrm>
            <a:off x="508000" y="2235200"/>
            <a:ext cx="3670300" cy="29464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a:solidFill>
                  <a:schemeClr val="tx1"/>
                </a:solidFill>
                <a:latin typeface="Courier New" pitchFamily="49" charset="0"/>
                <a:cs typeface="Courier New" pitchFamily="49" charset="0"/>
                <a:sym typeface="Courier New Bold" charset="0"/>
              </a:rPr>
              <a:t>absdiff</a:t>
            </a:r>
            <a:endParaRPr lang="en-US" sz="1800" b="1" dirty="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(long x, long y)</a:t>
            </a:r>
          </a:p>
          <a:p>
            <a:pPr algn="l"/>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long result;</a:t>
            </a:r>
          </a:p>
          <a:p>
            <a:pPr algn="l"/>
            <a:r>
              <a:rPr lang="en-US" sz="1800" b="1" dirty="0">
                <a:solidFill>
                  <a:schemeClr val="tx1"/>
                </a:solidFill>
                <a:latin typeface="Courier New" pitchFamily="49" charset="0"/>
                <a:cs typeface="Courier New" pitchFamily="49" charset="0"/>
                <a:sym typeface="Courier New Bold" charset="0"/>
              </a:rPr>
              <a:t>    if (x &gt; y)</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0000FF"/>
                </a:solidFill>
                <a:latin typeface="Courier New" pitchFamily="49" charset="0"/>
                <a:cs typeface="Courier New" pitchFamily="49" charset="0"/>
                <a:sym typeface="Courier New Bold" charset="0"/>
              </a:rPr>
              <a:t>result = x-y;</a:t>
            </a:r>
          </a:p>
          <a:p>
            <a:pPr algn="l"/>
            <a:r>
              <a:rPr lang="en-US" sz="1800" b="1" dirty="0">
                <a:solidFill>
                  <a:schemeClr val="tx1"/>
                </a:solidFill>
                <a:latin typeface="Courier New" pitchFamily="49" charset="0"/>
                <a:cs typeface="Courier New" pitchFamily="49" charset="0"/>
                <a:sym typeface="Courier New Bold" charset="0"/>
              </a:rPr>
              <a:t>    else</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CC0000"/>
                </a:solidFill>
                <a:latin typeface="Courier New" pitchFamily="49" charset="0"/>
                <a:cs typeface="Courier New" pitchFamily="49" charset="0"/>
                <a:sym typeface="Courier New Bold" charset="0"/>
              </a:rPr>
              <a:t>result = y-x;</a:t>
            </a:r>
          </a:p>
          <a:p>
            <a:pPr algn="l"/>
            <a:r>
              <a:rPr lang="en-US" sz="1800" b="1" dirty="0">
                <a:solidFill>
                  <a:schemeClr val="tx1"/>
                </a:solidFill>
                <a:latin typeface="Courier New" pitchFamily="49" charset="0"/>
                <a:cs typeface="Courier New" pitchFamily="49" charset="0"/>
                <a:sym typeface="Courier New Bold" charset="0"/>
              </a:rPr>
              <a:t>    return result;</a:t>
            </a:r>
          </a:p>
          <a:p>
            <a:pPr algn="l"/>
            <a:r>
              <a:rPr lang="en-US" sz="1800" b="1" dirty="0">
                <a:solidFill>
                  <a:schemeClr val="tx1"/>
                </a:solidFill>
                <a:latin typeface="Courier New" pitchFamily="49" charset="0"/>
                <a:cs typeface="Courier New" pitchFamily="49" charset="0"/>
                <a:sym typeface="Courier New Bold" charset="0"/>
              </a:rPr>
              <a:t>}</a:t>
            </a:r>
          </a:p>
        </p:txBody>
      </p:sp>
      <p:sp>
        <p:nvSpPr>
          <p:cNvPr id="17" name="Content Placeholder 1"/>
          <p:cNvSpPr>
            <a:spLocks noGrp="1"/>
          </p:cNvSpPr>
          <p:nvPr>
            <p:ph idx="1"/>
          </p:nvPr>
        </p:nvSpPr>
        <p:spPr>
          <a:xfrm>
            <a:off x="457200" y="1066800"/>
            <a:ext cx="8153400" cy="1041400"/>
          </a:xfrm>
        </p:spPr>
        <p:txBody>
          <a:bodyPr/>
          <a:lstStyle/>
          <a:p>
            <a:r>
              <a:rPr lang="en-US" dirty="0"/>
              <a:t>C allows </a:t>
            </a:r>
            <a:r>
              <a:rPr lang="en-US" b="1" dirty="0" err="1">
                <a:latin typeface="Courier New"/>
                <a:cs typeface="Courier New"/>
              </a:rPr>
              <a:t>goto</a:t>
            </a:r>
            <a:r>
              <a:rPr lang="en-US" dirty="0"/>
              <a:t> statement</a:t>
            </a:r>
          </a:p>
          <a:p>
            <a:r>
              <a:rPr lang="en-US" dirty="0"/>
              <a:t>Jump to position designated by label</a:t>
            </a:r>
          </a:p>
          <a:p>
            <a:endParaRPr lang="en-US" dirty="0"/>
          </a:p>
        </p:txBody>
      </p:sp>
      <p:sp>
        <p:nvSpPr>
          <p:cNvPr id="9" name="Rectangle 4"/>
          <p:cNvSpPr>
            <a:spLocks/>
          </p:cNvSpPr>
          <p:nvPr/>
        </p:nvSpPr>
        <p:spPr bwMode="auto">
          <a:xfrm>
            <a:off x="4495800" y="2209800"/>
            <a:ext cx="3657600" cy="37338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a:solidFill>
                  <a:schemeClr val="tx1"/>
                </a:solidFill>
                <a:latin typeface="Courier New" pitchFamily="49" charset="0"/>
                <a:cs typeface="Courier New" pitchFamily="49" charset="0"/>
                <a:sym typeface="Courier New Bold" charset="0"/>
              </a:rPr>
              <a:t>absdiff_j</a:t>
            </a:r>
            <a:endParaRPr lang="en-US" sz="1800" b="1" dirty="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(long x, long y)</a:t>
            </a:r>
          </a:p>
          <a:p>
            <a:pPr algn="l"/>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long result;</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ntest</a:t>
            </a:r>
            <a:r>
              <a:rPr lang="en-US" sz="1800" b="1" dirty="0">
                <a:solidFill>
                  <a:schemeClr val="tx1"/>
                </a:solidFill>
                <a:latin typeface="Courier New" pitchFamily="49" charset="0"/>
                <a:cs typeface="Courier New" pitchFamily="49" charset="0"/>
                <a:sym typeface="Courier New Bold" charset="0"/>
              </a:rPr>
              <a:t> = x &lt;= y;</a:t>
            </a:r>
          </a:p>
          <a:p>
            <a:pPr algn="l"/>
            <a:r>
              <a:rPr lang="en-US" sz="1800" b="1" dirty="0">
                <a:solidFill>
                  <a:schemeClr val="tx1"/>
                </a:solidFill>
                <a:latin typeface="Courier New" pitchFamily="49" charset="0"/>
                <a:cs typeface="Courier New" pitchFamily="49" charset="0"/>
                <a:sym typeface="Courier New Bold" charset="0"/>
              </a:rPr>
              <a:t>    if (</a:t>
            </a:r>
            <a:r>
              <a:rPr lang="en-US" sz="1800" b="1" dirty="0" err="1">
                <a:solidFill>
                  <a:schemeClr val="tx1"/>
                </a:solidFill>
                <a:latin typeface="Courier New" pitchFamily="49" charset="0"/>
                <a:cs typeface="Courier New" pitchFamily="49" charset="0"/>
                <a:sym typeface="Courier New Bold" charset="0"/>
              </a:rPr>
              <a:t>ntest</a:t>
            </a: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goto</a:t>
            </a:r>
            <a:r>
              <a:rPr lang="en-US" sz="1800" b="1" dirty="0">
                <a:solidFill>
                  <a:schemeClr val="tx1"/>
                </a:solidFill>
                <a:latin typeface="Courier New" pitchFamily="49" charset="0"/>
                <a:cs typeface="Courier New" pitchFamily="49" charset="0"/>
                <a:sym typeface="Courier New Bold" charset="0"/>
              </a:rPr>
              <a:t> Else;</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0000FF"/>
                </a:solidFill>
                <a:latin typeface="Courier New" pitchFamily="49" charset="0"/>
                <a:cs typeface="Courier New" pitchFamily="49" charset="0"/>
                <a:sym typeface="Courier New Bold" charset="0"/>
              </a:rPr>
              <a:t>result = x-y;</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goto</a:t>
            </a:r>
            <a:r>
              <a:rPr lang="en-US" sz="1800" b="1" dirty="0">
                <a:solidFill>
                  <a:schemeClr val="tx1"/>
                </a:solidFill>
                <a:latin typeface="Courier New" pitchFamily="49" charset="0"/>
                <a:cs typeface="Courier New" pitchFamily="49" charset="0"/>
                <a:sym typeface="Courier New Bold" charset="0"/>
              </a:rPr>
              <a:t> Done;</a:t>
            </a:r>
          </a:p>
          <a:p>
            <a:pPr algn="l"/>
            <a:r>
              <a:rPr lang="en-US" sz="1800" b="1" dirty="0">
                <a:solidFill>
                  <a:schemeClr val="tx1"/>
                </a:solidFill>
                <a:latin typeface="Courier New" pitchFamily="49" charset="0"/>
                <a:cs typeface="Courier New" pitchFamily="49" charset="0"/>
                <a:sym typeface="Courier New Bold" charset="0"/>
              </a:rPr>
              <a:t> Else:</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CC0000"/>
                </a:solidFill>
                <a:latin typeface="Courier New" pitchFamily="49" charset="0"/>
                <a:cs typeface="Courier New" pitchFamily="49" charset="0"/>
                <a:sym typeface="Courier New Bold" charset="0"/>
              </a:rPr>
              <a:t>result = y-x;</a:t>
            </a:r>
          </a:p>
          <a:p>
            <a:pPr algn="l"/>
            <a:r>
              <a:rPr lang="en-US" sz="1800" b="1" dirty="0">
                <a:solidFill>
                  <a:schemeClr val="tx1"/>
                </a:solidFill>
                <a:latin typeface="Courier New" pitchFamily="49" charset="0"/>
                <a:cs typeface="Courier New" pitchFamily="49" charset="0"/>
                <a:sym typeface="Courier New Bold" charset="0"/>
              </a:rPr>
              <a:t> Done:</a:t>
            </a:r>
          </a:p>
          <a:p>
            <a:pPr algn="l"/>
            <a:r>
              <a:rPr lang="en-US" sz="1800" b="1" dirty="0">
                <a:solidFill>
                  <a:schemeClr val="tx1"/>
                </a:solidFill>
                <a:latin typeface="Courier New" pitchFamily="49" charset="0"/>
                <a:cs typeface="Courier New" pitchFamily="49" charset="0"/>
                <a:sym typeface="Courier New Bold" charset="0"/>
              </a:rPr>
              <a:t>    return result;</a:t>
            </a:r>
          </a:p>
          <a:p>
            <a:pPr algn="l"/>
            <a:r>
              <a:rPr lang="en-US" sz="1800" b="1" dirty="0">
                <a:solidFill>
                  <a:schemeClr val="tx1"/>
                </a:solidFill>
                <a:latin typeface="Courier New" pitchFamily="49" charset="0"/>
                <a:cs typeface="Courier New" pitchFamily="49" charset="0"/>
                <a:sym typeface="Courier New Bold" charset="0"/>
              </a:rPr>
              <a:t>}</a:t>
            </a:r>
          </a:p>
        </p:txBody>
      </p:sp>
    </p:spTree>
    <p:extLst>
      <p:ext uri="{BB962C8B-B14F-4D97-AF65-F5344CB8AC3E}">
        <p14:creationId xmlns:p14="http://schemas.microsoft.com/office/powerpoint/2010/main" val="3262145235"/>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p:cNvSpPr>
          <p:nvPr/>
        </p:nvSpPr>
        <p:spPr bwMode="auto">
          <a:xfrm>
            <a:off x="366713" y="1416050"/>
            <a:ext cx="29337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a:solidFill>
                  <a:schemeClr val="tx1"/>
                </a:solidFill>
                <a:latin typeface="Calibri Bold" charset="0"/>
                <a:ea typeface="Calibri Bold" charset="0"/>
                <a:cs typeface="Calibri Bold" charset="0"/>
                <a:sym typeface="Calibri Bold" charset="0"/>
              </a:rPr>
              <a:t>C Code</a:t>
            </a:r>
          </a:p>
        </p:txBody>
      </p:sp>
      <p:sp>
        <p:nvSpPr>
          <p:cNvPr id="49156" name="Rectangle 4"/>
          <p:cNvSpPr>
            <a:spLocks/>
          </p:cNvSpPr>
          <p:nvPr/>
        </p:nvSpPr>
        <p:spPr bwMode="auto">
          <a:xfrm>
            <a:off x="457200" y="1887538"/>
            <a:ext cx="5715000" cy="4191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000" b="1" dirty="0" err="1">
                <a:solidFill>
                  <a:schemeClr val="tx1"/>
                </a:solidFill>
                <a:latin typeface="Courier New" pitchFamily="49" charset="0"/>
                <a:cs typeface="Courier New" pitchFamily="49" charset="0"/>
                <a:sym typeface="Courier New Bold" charset="0"/>
              </a:rPr>
              <a:t>val</a:t>
            </a:r>
            <a:r>
              <a:rPr lang="en-US" sz="2000" b="1" dirty="0">
                <a:solidFill>
                  <a:schemeClr val="tx1"/>
                </a:solidFill>
                <a:latin typeface="Courier New" pitchFamily="49" charset="0"/>
                <a:cs typeface="Courier New" pitchFamily="49" charset="0"/>
                <a:sym typeface="Courier New Bold" charset="0"/>
              </a:rPr>
              <a:t> = </a:t>
            </a:r>
            <a:r>
              <a:rPr lang="en-US" sz="2000" b="1" i="1" dirty="0">
                <a:solidFill>
                  <a:schemeClr val="tx1"/>
                </a:solidFill>
                <a:latin typeface="Calibri"/>
                <a:ea typeface="Calibri Bold Italic" charset="0"/>
                <a:cs typeface="Calibri"/>
                <a:sym typeface="Calibri Bold Italic" charset="0"/>
              </a:rPr>
              <a:t>Test</a:t>
            </a:r>
            <a:r>
              <a:rPr lang="en-US" sz="2000" b="1" dirty="0">
                <a:solidFill>
                  <a:schemeClr val="tx1"/>
                </a:solidFill>
                <a:latin typeface="Courier New" pitchFamily="49" charset="0"/>
                <a:cs typeface="Courier New" pitchFamily="49" charset="0"/>
                <a:sym typeface="Courier New Bold" charset="0"/>
              </a:rPr>
              <a:t> ? </a:t>
            </a:r>
            <a:r>
              <a:rPr lang="en-US" sz="2000" b="1" i="1" dirty="0" err="1">
                <a:solidFill>
                  <a:schemeClr val="tx1"/>
                </a:solidFill>
                <a:latin typeface="Calibri"/>
                <a:ea typeface="Calibri Bold Italic" charset="0"/>
                <a:cs typeface="Calibri"/>
                <a:sym typeface="Calibri Bold Italic" charset="0"/>
              </a:rPr>
              <a:t>Then_Expr</a:t>
            </a:r>
            <a:r>
              <a:rPr lang="en-US" sz="2000" b="1" dirty="0">
                <a:solidFill>
                  <a:schemeClr val="tx1"/>
                </a:solidFill>
                <a:latin typeface="Courier New" pitchFamily="49" charset="0"/>
                <a:cs typeface="Courier New" pitchFamily="49" charset="0"/>
                <a:sym typeface="Courier New Bold" charset="0"/>
              </a:rPr>
              <a:t> : </a:t>
            </a:r>
            <a:r>
              <a:rPr lang="en-US" sz="2000" b="1" i="1" dirty="0" err="1">
                <a:solidFill>
                  <a:schemeClr val="tx1"/>
                </a:solidFill>
                <a:latin typeface="Calibri"/>
                <a:ea typeface="Calibri Bold Italic" charset="0"/>
                <a:cs typeface="Calibri"/>
                <a:sym typeface="Calibri Bold Italic" charset="0"/>
              </a:rPr>
              <a:t>Else_Expr</a:t>
            </a:r>
            <a:r>
              <a:rPr lang="en-US" sz="2000" b="1" dirty="0">
                <a:solidFill>
                  <a:schemeClr val="tx1"/>
                </a:solidFill>
                <a:latin typeface="Courier New" pitchFamily="49" charset="0"/>
                <a:cs typeface="Courier New" pitchFamily="49" charset="0"/>
                <a:sym typeface="Courier New Bold" charset="0"/>
              </a:rPr>
              <a:t>;</a:t>
            </a:r>
          </a:p>
        </p:txBody>
      </p:sp>
      <p:sp>
        <p:nvSpPr>
          <p:cNvPr id="49157" name="Rectangle 5"/>
          <p:cNvSpPr>
            <a:spLocks/>
          </p:cNvSpPr>
          <p:nvPr/>
        </p:nvSpPr>
        <p:spPr bwMode="auto">
          <a:xfrm>
            <a:off x="381000" y="3397250"/>
            <a:ext cx="23114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a:solidFill>
                  <a:schemeClr val="tx1"/>
                </a:solidFill>
                <a:latin typeface="Calibri Bold" charset="0"/>
                <a:ea typeface="Calibri Bold" charset="0"/>
                <a:cs typeface="Calibri Bold" charset="0"/>
                <a:sym typeface="Calibri Bold" charset="0"/>
              </a:rPr>
              <a:t>Goto Version</a:t>
            </a:r>
          </a:p>
        </p:txBody>
      </p:sp>
      <p:sp>
        <p:nvSpPr>
          <p:cNvPr id="49158" name="Rectangle 6"/>
          <p:cNvSpPr>
            <a:spLocks/>
          </p:cNvSpPr>
          <p:nvPr/>
        </p:nvSpPr>
        <p:spPr bwMode="auto">
          <a:xfrm>
            <a:off x="457200" y="3816350"/>
            <a:ext cx="3746500" cy="2355850"/>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tabLst>
                <a:tab pos="279400" algn="l"/>
                <a:tab pos="279400" algn="l"/>
                <a:tab pos="279400" algn="l"/>
                <a:tab pos="279400" algn="l"/>
                <a:tab pos="279400" algn="l"/>
                <a:tab pos="279400" algn="l"/>
                <a:tab pos="279400" algn="l"/>
                <a:tab pos="279400" algn="l"/>
              </a:tabLst>
            </a:pPr>
            <a:r>
              <a:rPr lang="en-US" sz="1800" b="1" dirty="0">
                <a:solidFill>
                  <a:schemeClr val="tx1"/>
                </a:solidFill>
                <a:latin typeface="Courier New" pitchFamily="49" charset="0"/>
                <a:ea typeface="Monaco" charset="0"/>
                <a:cs typeface="Courier New" pitchFamily="49" charset="0"/>
                <a:sym typeface="Courier New Bold" charset="0"/>
              </a:rPr>
              <a:t>	</a:t>
            </a:r>
            <a:r>
              <a:rPr lang="en-US" sz="1800" b="1" dirty="0" err="1">
                <a:solidFill>
                  <a:schemeClr val="tx1"/>
                </a:solidFill>
                <a:latin typeface="Courier New" pitchFamily="49" charset="0"/>
                <a:ea typeface="Monaco" charset="0"/>
                <a:cs typeface="Courier New" pitchFamily="49" charset="0"/>
                <a:sym typeface="Courier New Bold" charset="0"/>
              </a:rPr>
              <a:t>ntest</a:t>
            </a:r>
            <a:r>
              <a:rPr lang="en-US" sz="1800" b="1" dirty="0">
                <a:solidFill>
                  <a:schemeClr val="tx1"/>
                </a:solidFill>
                <a:latin typeface="Courier New" pitchFamily="49" charset="0"/>
                <a:ea typeface="Monaco" charset="0"/>
                <a:cs typeface="Courier New" pitchFamily="49" charset="0"/>
                <a:sym typeface="Courier New Bold" charset="0"/>
              </a:rPr>
              <a:t> = </a:t>
            </a:r>
            <a:r>
              <a:rPr lang="en-US" sz="1800" b="1" dirty="0">
                <a:solidFill>
                  <a:schemeClr val="tx1"/>
                </a:solidFill>
                <a:latin typeface="Courier New" pitchFamily="49" charset="0"/>
                <a:ea typeface="Calibri Bold Italic" charset="0"/>
                <a:cs typeface="Courier New" pitchFamily="49" charset="0"/>
                <a:sym typeface="Calibri Bold Italic" charset="0"/>
              </a:rPr>
              <a:t>!</a:t>
            </a:r>
            <a:r>
              <a:rPr lang="en-US" sz="1800" b="1" i="1" dirty="0">
                <a:solidFill>
                  <a:schemeClr val="tx1"/>
                </a:solidFill>
                <a:latin typeface="Calibri"/>
                <a:ea typeface="Calibri Bold Italic" charset="0"/>
                <a:cs typeface="Calibri"/>
                <a:sym typeface="Calibri Bold Italic" charset="0"/>
              </a:rPr>
              <a:t>Test</a:t>
            </a:r>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tabLst>
                <a:tab pos="279400" algn="l"/>
                <a:tab pos="279400" algn="l"/>
                <a:tab pos="279400" algn="l"/>
                <a:tab pos="279400" algn="l"/>
                <a:tab pos="279400" algn="l"/>
                <a:tab pos="279400" algn="l"/>
                <a:tab pos="279400" algn="l"/>
                <a:tab pos="279400" algn="l"/>
              </a:tabLst>
            </a:pPr>
            <a:r>
              <a:rPr lang="en-US" sz="1800" b="1" dirty="0">
                <a:solidFill>
                  <a:schemeClr val="tx1"/>
                </a:solidFill>
                <a:latin typeface="Courier New" pitchFamily="49" charset="0"/>
                <a:ea typeface="Monaco" charset="0"/>
                <a:cs typeface="Courier New" pitchFamily="49" charset="0"/>
                <a:sym typeface="Courier New Bold" charset="0"/>
              </a:rPr>
              <a:t>	if (</a:t>
            </a:r>
            <a:r>
              <a:rPr lang="en-US" sz="1800" b="1" dirty="0" err="1">
                <a:solidFill>
                  <a:schemeClr val="tx1"/>
                </a:solidFill>
                <a:latin typeface="Courier New" pitchFamily="49" charset="0"/>
                <a:ea typeface="Monaco" charset="0"/>
                <a:cs typeface="Courier New" pitchFamily="49" charset="0"/>
                <a:sym typeface="Courier New Bold" charset="0"/>
              </a:rPr>
              <a:t>ntest</a:t>
            </a:r>
            <a:r>
              <a:rPr lang="en-US" sz="1800" b="1" dirty="0">
                <a:solidFill>
                  <a:schemeClr val="tx1"/>
                </a:solidFill>
                <a:latin typeface="Courier New" pitchFamily="49" charset="0"/>
                <a:ea typeface="Monaco" charset="0"/>
                <a:cs typeface="Courier New" pitchFamily="49" charset="0"/>
                <a:sym typeface="Courier New Bold" charset="0"/>
              </a:rPr>
              <a:t>) </a:t>
            </a:r>
            <a:r>
              <a:rPr lang="en-US" sz="1800" b="1" dirty="0" err="1">
                <a:solidFill>
                  <a:schemeClr val="tx1"/>
                </a:solidFill>
                <a:latin typeface="Courier New" pitchFamily="49" charset="0"/>
                <a:ea typeface="Monaco" charset="0"/>
                <a:cs typeface="Courier New" pitchFamily="49" charset="0"/>
                <a:sym typeface="Courier New Bold" charset="0"/>
              </a:rPr>
              <a:t>goto</a:t>
            </a:r>
            <a:r>
              <a:rPr lang="en-US" sz="1800" b="1" dirty="0">
                <a:solidFill>
                  <a:schemeClr val="tx1"/>
                </a:solidFill>
                <a:latin typeface="Courier New" pitchFamily="49" charset="0"/>
                <a:ea typeface="Monaco" charset="0"/>
                <a:cs typeface="Courier New" pitchFamily="49" charset="0"/>
                <a:sym typeface="Courier New Bold" charset="0"/>
              </a:rPr>
              <a:t> </a:t>
            </a:r>
            <a:r>
              <a:rPr lang="en-US" sz="1800" b="1" dirty="0">
                <a:solidFill>
                  <a:schemeClr val="tx1"/>
                </a:solidFill>
                <a:latin typeface="Courier New" pitchFamily="49" charset="0"/>
                <a:cs typeface="Courier New" pitchFamily="49" charset="0"/>
                <a:sym typeface="Courier New Bold Italic" charset="0"/>
              </a:rPr>
              <a:t>Else</a:t>
            </a:r>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tabLst>
                <a:tab pos="279400" algn="l"/>
                <a:tab pos="279400" algn="l"/>
                <a:tab pos="279400" algn="l"/>
                <a:tab pos="279400" algn="l"/>
                <a:tab pos="279400" algn="l"/>
                <a:tab pos="279400" algn="l"/>
                <a:tab pos="279400" algn="l"/>
                <a:tab pos="279400" algn="l"/>
              </a:tabLst>
            </a:pPr>
            <a:r>
              <a:rPr lang="en-US" sz="1800" b="1" dirty="0">
                <a:solidFill>
                  <a:schemeClr val="tx1"/>
                </a:solidFill>
                <a:latin typeface="Courier New" pitchFamily="49" charset="0"/>
                <a:ea typeface="Monaco" charset="0"/>
                <a:cs typeface="Courier New" pitchFamily="49" charset="0"/>
                <a:sym typeface="Courier New Bold" charset="0"/>
              </a:rPr>
              <a:t>	</a:t>
            </a:r>
            <a:r>
              <a:rPr lang="en-US" sz="1800" b="1" dirty="0" err="1">
                <a:solidFill>
                  <a:schemeClr val="tx1"/>
                </a:solidFill>
                <a:latin typeface="Courier New" pitchFamily="49" charset="0"/>
                <a:ea typeface="Monaco" charset="0"/>
                <a:cs typeface="Courier New" pitchFamily="49" charset="0"/>
                <a:sym typeface="Courier New Bold" charset="0"/>
              </a:rPr>
              <a:t>val</a:t>
            </a:r>
            <a:r>
              <a:rPr lang="en-US" sz="1800" b="1" dirty="0">
                <a:solidFill>
                  <a:schemeClr val="tx1"/>
                </a:solidFill>
                <a:latin typeface="Courier New" pitchFamily="49" charset="0"/>
                <a:ea typeface="Monaco" charset="0"/>
                <a:cs typeface="Courier New" pitchFamily="49" charset="0"/>
                <a:sym typeface="Courier New Bold" charset="0"/>
              </a:rPr>
              <a:t> = </a:t>
            </a:r>
            <a:r>
              <a:rPr lang="en-US" sz="1800" b="1" i="1" dirty="0" err="1">
                <a:solidFill>
                  <a:schemeClr val="tx1"/>
                </a:solidFill>
                <a:latin typeface="Calibri"/>
                <a:ea typeface="Calibri Bold Italic" charset="0"/>
                <a:cs typeface="Calibri"/>
                <a:sym typeface="Calibri Bold Italic" charset="0"/>
              </a:rPr>
              <a:t>Then_Expr</a:t>
            </a:r>
            <a:r>
              <a:rPr lang="en-US" sz="1800" b="1" dirty="0">
                <a:solidFill>
                  <a:schemeClr val="tx1"/>
                </a:solidFill>
                <a:latin typeface="Courier New" pitchFamily="49" charset="0"/>
                <a:cs typeface="Courier New" pitchFamily="49" charset="0"/>
                <a:sym typeface="Courier New Bold" charset="0"/>
              </a:rPr>
              <a:t>;</a:t>
            </a:r>
          </a:p>
          <a:p>
            <a:pPr algn="l">
              <a:tabLst>
                <a:tab pos="279400" algn="l"/>
                <a:tab pos="279400" algn="l"/>
                <a:tab pos="279400" algn="l"/>
                <a:tab pos="279400" algn="l"/>
                <a:tab pos="279400" algn="l"/>
                <a:tab pos="279400" algn="l"/>
                <a:tab pos="279400" algn="l"/>
                <a:tab pos="279400" algn="l"/>
              </a:tabLst>
            </a:pPr>
            <a:r>
              <a:rPr lang="en-US" sz="1800" b="1" dirty="0">
                <a:solidFill>
                  <a:schemeClr val="tx1"/>
                </a:solidFill>
                <a:latin typeface="Courier New" pitchFamily="49" charset="0"/>
                <a:ea typeface="Lucida Grande" charset="0"/>
                <a:cs typeface="Courier New" pitchFamily="49" charset="0"/>
                <a:sym typeface="Courier New Bold" charset="0"/>
              </a:rPr>
              <a:t>  </a:t>
            </a:r>
            <a:r>
              <a:rPr lang="en-US" sz="1800" b="1" dirty="0" err="1">
                <a:solidFill>
                  <a:schemeClr val="tx1"/>
                </a:solidFill>
                <a:latin typeface="Courier New" pitchFamily="49" charset="0"/>
                <a:ea typeface="Lucida Grande" charset="0"/>
                <a:cs typeface="Courier New" pitchFamily="49" charset="0"/>
                <a:sym typeface="Courier New Bold" charset="0"/>
              </a:rPr>
              <a:t>goto</a:t>
            </a:r>
            <a:r>
              <a:rPr lang="en-US" sz="1800" b="1" dirty="0">
                <a:solidFill>
                  <a:schemeClr val="tx1"/>
                </a:solidFill>
                <a:latin typeface="Courier New" pitchFamily="49" charset="0"/>
                <a:ea typeface="Lucida Grande" charset="0"/>
                <a:cs typeface="Courier New" pitchFamily="49" charset="0"/>
                <a:sym typeface="Courier New Bold" charset="0"/>
              </a:rPr>
              <a:t> Done;</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tabLst>
                <a:tab pos="279400" algn="l"/>
                <a:tab pos="279400" algn="l"/>
                <a:tab pos="279400" algn="l"/>
                <a:tab pos="279400" algn="l"/>
                <a:tab pos="279400" algn="l"/>
                <a:tab pos="279400" algn="l"/>
                <a:tab pos="279400" algn="l"/>
                <a:tab pos="279400" algn="l"/>
              </a:tabLst>
            </a:pPr>
            <a:r>
              <a:rPr lang="en-US" sz="1800" b="1" dirty="0">
                <a:solidFill>
                  <a:schemeClr val="tx1"/>
                </a:solidFill>
                <a:latin typeface="Courier New" pitchFamily="49" charset="0"/>
                <a:cs typeface="Courier New" pitchFamily="49" charset="0"/>
                <a:sym typeface="Courier New Bold Italic" charset="0"/>
              </a:rPr>
              <a:t>Else:</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tabLst>
                <a:tab pos="279400" algn="l"/>
                <a:tab pos="279400" algn="l"/>
                <a:tab pos="279400" algn="l"/>
                <a:tab pos="279400" algn="l"/>
                <a:tab pos="279400" algn="l"/>
                <a:tab pos="279400" algn="l"/>
                <a:tab pos="279400" algn="l"/>
                <a:tab pos="279400" algn="l"/>
              </a:tabLst>
            </a:pP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val</a:t>
            </a:r>
            <a:r>
              <a:rPr lang="en-US" sz="1800" b="1" dirty="0">
                <a:solidFill>
                  <a:schemeClr val="tx1"/>
                </a:solidFill>
                <a:latin typeface="Courier New" pitchFamily="49" charset="0"/>
                <a:cs typeface="Courier New" pitchFamily="49" charset="0"/>
                <a:sym typeface="Courier New Bold" charset="0"/>
              </a:rPr>
              <a:t> = </a:t>
            </a:r>
            <a:r>
              <a:rPr lang="en-US" sz="1800" b="1" i="1" dirty="0" err="1">
                <a:solidFill>
                  <a:schemeClr val="tx1"/>
                </a:solidFill>
                <a:latin typeface="Calibri"/>
                <a:ea typeface="Calibri Bold Italic" charset="0"/>
                <a:cs typeface="Calibri"/>
                <a:sym typeface="Calibri Bold Italic" charset="0"/>
              </a:rPr>
              <a:t>Else_Expr</a:t>
            </a:r>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tabLst>
                <a:tab pos="279400" algn="l"/>
                <a:tab pos="279400" algn="l"/>
                <a:tab pos="279400" algn="l"/>
                <a:tab pos="279400" algn="l"/>
                <a:tab pos="279400" algn="l"/>
                <a:tab pos="279400" algn="l"/>
                <a:tab pos="279400" algn="l"/>
                <a:tab pos="279400" algn="l"/>
              </a:tabLst>
            </a:pPr>
            <a:r>
              <a:rPr lang="en-US" sz="1800" b="1" dirty="0">
                <a:solidFill>
                  <a:schemeClr val="tx1"/>
                </a:solidFill>
                <a:latin typeface="Courier New" pitchFamily="49" charset="0"/>
                <a:cs typeface="Courier New" pitchFamily="49" charset="0"/>
                <a:sym typeface="Courier New Bold Italic" charset="0"/>
              </a:rPr>
              <a:t>Done:</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tabLst>
                <a:tab pos="279400" algn="l"/>
                <a:tab pos="279400" algn="l"/>
                <a:tab pos="279400" algn="l"/>
                <a:tab pos="279400" algn="l"/>
                <a:tab pos="279400" algn="l"/>
                <a:tab pos="279400" algn="l"/>
                <a:tab pos="279400" algn="l"/>
                <a:tab pos="279400" algn="l"/>
              </a:tabLst>
            </a:pPr>
            <a:r>
              <a:rPr lang="en-US" sz="1800" b="1" dirty="0">
                <a:solidFill>
                  <a:schemeClr val="tx1"/>
                </a:solidFill>
                <a:latin typeface="Courier New" pitchFamily="49" charset="0"/>
                <a:ea typeface="Monaco" charset="0"/>
                <a:cs typeface="Courier New" pitchFamily="49" charset="0"/>
                <a:sym typeface="Courier New Bold" charset="0"/>
              </a:rPr>
              <a:t>	. . .</a:t>
            </a:r>
            <a:endParaRPr lang="en-US" sz="2400" b="1" dirty="0">
              <a:solidFill>
                <a:schemeClr val="tx1"/>
              </a:solidFill>
              <a:latin typeface="Courier New" pitchFamily="49" charset="0"/>
              <a:ea typeface="Lucida Grande" charset="0"/>
              <a:cs typeface="Courier New" pitchFamily="49" charset="0"/>
              <a:sym typeface="Arial Narrow Bold" charset="0"/>
            </a:endParaRPr>
          </a:p>
        </p:txBody>
      </p:sp>
      <p:sp>
        <p:nvSpPr>
          <p:cNvPr id="49159" name="Rectangle 7"/>
          <p:cNvSpPr>
            <a:spLocks noGrp="1" noChangeArrowheads="1"/>
          </p:cNvSpPr>
          <p:nvPr>
            <p:ph type="title"/>
          </p:nvPr>
        </p:nvSpPr>
        <p:spPr>
          <a:ln/>
        </p:spPr>
        <p:txBody>
          <a:bodyPr/>
          <a:lstStyle/>
          <a:p>
            <a:pPr marL="119063" indent="-119063"/>
            <a:r>
              <a:rPr lang="en-US" dirty="0"/>
              <a:t>General Conditional Expression Translation (Using Branches)</a:t>
            </a:r>
          </a:p>
        </p:txBody>
      </p:sp>
      <p:sp>
        <p:nvSpPr>
          <p:cNvPr id="49160" name="Rectangle 8"/>
          <p:cNvSpPr>
            <a:spLocks noGrp="1" noChangeArrowheads="1"/>
          </p:cNvSpPr>
          <p:nvPr>
            <p:ph type="body" idx="1"/>
          </p:nvPr>
        </p:nvSpPr>
        <p:spPr>
          <a:xfrm>
            <a:off x="4330700" y="3886200"/>
            <a:ext cx="4432300" cy="2946400"/>
          </a:xfrm>
          <a:ln/>
        </p:spPr>
        <p:txBody>
          <a:bodyPr/>
          <a:lstStyle/>
          <a:p>
            <a:pPr marL="552450" lvl="1"/>
            <a:r>
              <a:rPr lang="en-US" dirty="0"/>
              <a:t>Create separate code regions for then &amp; else expressions</a:t>
            </a:r>
          </a:p>
          <a:p>
            <a:pPr marL="552450" lvl="1"/>
            <a:r>
              <a:rPr lang="en-US" dirty="0"/>
              <a:t>Execute appropriate one</a:t>
            </a:r>
          </a:p>
        </p:txBody>
      </p:sp>
      <p:sp>
        <p:nvSpPr>
          <p:cNvPr id="49161" name="Rectangle 9"/>
          <p:cNvSpPr>
            <a:spLocks/>
          </p:cNvSpPr>
          <p:nvPr/>
        </p:nvSpPr>
        <p:spPr bwMode="auto">
          <a:xfrm>
            <a:off x="1193800" y="2540000"/>
            <a:ext cx="3149600" cy="355600"/>
          </a:xfrm>
          <a:prstGeom prst="rect">
            <a:avLst/>
          </a:prstGeom>
          <a:solidFill>
            <a:srgbClr val="99CCF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tabLst>
                <a:tab pos="279400" algn="l"/>
              </a:tabLst>
            </a:pPr>
            <a:r>
              <a:rPr lang="en-US" sz="1800" b="1" dirty="0" err="1">
                <a:solidFill>
                  <a:schemeClr val="tx1"/>
                </a:solidFill>
                <a:latin typeface="Courier New" pitchFamily="49" charset="0"/>
                <a:cs typeface="Courier New" pitchFamily="49" charset="0"/>
                <a:sym typeface="Courier New Bold" charset="0"/>
              </a:rPr>
              <a:t>val</a:t>
            </a:r>
            <a:r>
              <a:rPr lang="en-US" sz="1800" b="1" dirty="0">
                <a:solidFill>
                  <a:schemeClr val="tx1"/>
                </a:solidFill>
                <a:latin typeface="Courier New" pitchFamily="49" charset="0"/>
                <a:cs typeface="Courier New" pitchFamily="49" charset="0"/>
                <a:sym typeface="Courier New Bold" charset="0"/>
              </a:rPr>
              <a:t> = x&gt;y ? x-y : y-x;</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p:cNvSpPr>
          <p:nvPr/>
        </p:nvSpPr>
        <p:spPr bwMode="auto">
          <a:xfrm>
            <a:off x="5181600" y="2362200"/>
            <a:ext cx="29337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dirty="0">
                <a:solidFill>
                  <a:schemeClr val="tx1"/>
                </a:solidFill>
                <a:latin typeface="Calibri Bold" charset="0"/>
                <a:ea typeface="Calibri Bold" charset="0"/>
                <a:cs typeface="Calibri Bold" charset="0"/>
                <a:sym typeface="Calibri Bold" charset="0"/>
              </a:rPr>
              <a:t>C Code</a:t>
            </a:r>
          </a:p>
        </p:txBody>
      </p:sp>
      <p:sp>
        <p:nvSpPr>
          <p:cNvPr id="49156" name="Rectangle 4"/>
          <p:cNvSpPr>
            <a:spLocks/>
          </p:cNvSpPr>
          <p:nvPr/>
        </p:nvSpPr>
        <p:spPr bwMode="auto">
          <a:xfrm>
            <a:off x="5181600" y="2819400"/>
            <a:ext cx="2514600" cy="1160462"/>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000" b="1" dirty="0" err="1">
                <a:solidFill>
                  <a:schemeClr val="tx1"/>
                </a:solidFill>
                <a:latin typeface="Courier New" pitchFamily="49" charset="0"/>
                <a:cs typeface="Courier New" pitchFamily="49" charset="0"/>
                <a:sym typeface="Courier New Bold" charset="0"/>
              </a:rPr>
              <a:t>val</a:t>
            </a:r>
            <a:r>
              <a:rPr lang="en-US" sz="2000" b="1" dirty="0">
                <a:solidFill>
                  <a:schemeClr val="tx1"/>
                </a:solidFill>
                <a:latin typeface="Courier New" pitchFamily="49" charset="0"/>
                <a:cs typeface="Courier New" pitchFamily="49" charset="0"/>
                <a:sym typeface="Courier New Bold" charset="0"/>
              </a:rPr>
              <a:t> = </a:t>
            </a:r>
            <a:r>
              <a:rPr lang="en-US" sz="2000" b="1" i="1" dirty="0">
                <a:solidFill>
                  <a:schemeClr val="tx1"/>
                </a:solidFill>
                <a:latin typeface="Calibri"/>
                <a:ea typeface="Calibri Bold Italic" charset="0"/>
                <a:cs typeface="Calibri"/>
                <a:sym typeface="Calibri Bold Italic" charset="0"/>
              </a:rPr>
              <a:t>Test</a:t>
            </a:r>
            <a:r>
              <a:rPr lang="en-US" sz="2000" b="1" dirty="0">
                <a:solidFill>
                  <a:schemeClr val="tx1"/>
                </a:solidFill>
                <a:latin typeface="Courier New" pitchFamily="49" charset="0"/>
                <a:cs typeface="Courier New" pitchFamily="49" charset="0"/>
                <a:sym typeface="Courier New Bold" charset="0"/>
              </a:rPr>
              <a:t> </a:t>
            </a:r>
          </a:p>
          <a:p>
            <a:pPr algn="l"/>
            <a:r>
              <a:rPr lang="en-US" sz="2000" b="1" dirty="0">
                <a:solidFill>
                  <a:schemeClr val="tx1"/>
                </a:solidFill>
                <a:latin typeface="Courier New" pitchFamily="49" charset="0"/>
                <a:cs typeface="Courier New" pitchFamily="49" charset="0"/>
                <a:sym typeface="Courier New Bold" charset="0"/>
              </a:rPr>
              <a:t>   ? </a:t>
            </a:r>
            <a:r>
              <a:rPr lang="en-US" sz="2000" b="1" i="1" dirty="0" err="1">
                <a:solidFill>
                  <a:schemeClr val="tx1"/>
                </a:solidFill>
                <a:latin typeface="Calibri"/>
                <a:ea typeface="Calibri Bold Italic" charset="0"/>
                <a:cs typeface="Calibri"/>
                <a:sym typeface="Calibri Bold Italic" charset="0"/>
              </a:rPr>
              <a:t>Then_Expr</a:t>
            </a:r>
            <a:r>
              <a:rPr lang="en-US" sz="2000" b="1" dirty="0">
                <a:solidFill>
                  <a:schemeClr val="tx1"/>
                </a:solidFill>
                <a:latin typeface="Courier New" pitchFamily="49" charset="0"/>
                <a:cs typeface="Courier New" pitchFamily="49" charset="0"/>
                <a:sym typeface="Courier New Bold" charset="0"/>
              </a:rPr>
              <a:t> </a:t>
            </a:r>
          </a:p>
          <a:p>
            <a:pPr algn="l"/>
            <a:r>
              <a:rPr lang="en-US" sz="2000" b="1" dirty="0">
                <a:solidFill>
                  <a:schemeClr val="tx1"/>
                </a:solidFill>
                <a:latin typeface="Courier New" pitchFamily="49" charset="0"/>
                <a:cs typeface="Courier New" pitchFamily="49" charset="0"/>
                <a:sym typeface="Courier New Bold" charset="0"/>
              </a:rPr>
              <a:t>   : </a:t>
            </a:r>
            <a:r>
              <a:rPr lang="en-US" sz="2000" b="1" i="1" dirty="0" err="1">
                <a:solidFill>
                  <a:schemeClr val="tx1"/>
                </a:solidFill>
                <a:latin typeface="Calibri"/>
                <a:ea typeface="Calibri Bold Italic" charset="0"/>
                <a:cs typeface="Calibri"/>
                <a:sym typeface="Calibri Bold Italic" charset="0"/>
              </a:rPr>
              <a:t>Else_Expr</a:t>
            </a:r>
            <a:r>
              <a:rPr lang="en-US" sz="2000" b="1" dirty="0">
                <a:solidFill>
                  <a:schemeClr val="tx1"/>
                </a:solidFill>
                <a:latin typeface="Courier New" pitchFamily="49" charset="0"/>
                <a:cs typeface="Courier New" pitchFamily="49" charset="0"/>
                <a:sym typeface="Courier New Bold" charset="0"/>
              </a:rPr>
              <a:t>;</a:t>
            </a:r>
          </a:p>
        </p:txBody>
      </p:sp>
      <p:sp>
        <p:nvSpPr>
          <p:cNvPr id="49157" name="Rectangle 5"/>
          <p:cNvSpPr>
            <a:spLocks/>
          </p:cNvSpPr>
          <p:nvPr/>
        </p:nvSpPr>
        <p:spPr bwMode="auto">
          <a:xfrm>
            <a:off x="5105400" y="4038600"/>
            <a:ext cx="23114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dirty="0" err="1">
                <a:solidFill>
                  <a:schemeClr val="tx1"/>
                </a:solidFill>
                <a:latin typeface="Calibri Bold" charset="0"/>
                <a:ea typeface="Calibri Bold" charset="0"/>
                <a:cs typeface="Calibri Bold" charset="0"/>
                <a:sym typeface="Calibri Bold" charset="0"/>
              </a:rPr>
              <a:t>Goto</a:t>
            </a:r>
            <a:r>
              <a:rPr lang="en-US" sz="2400" dirty="0">
                <a:solidFill>
                  <a:schemeClr val="tx1"/>
                </a:solidFill>
                <a:latin typeface="Calibri Bold" charset="0"/>
                <a:ea typeface="Calibri Bold" charset="0"/>
                <a:cs typeface="Calibri Bold" charset="0"/>
                <a:sym typeface="Calibri Bold" charset="0"/>
              </a:rPr>
              <a:t> Version</a:t>
            </a:r>
          </a:p>
        </p:txBody>
      </p:sp>
      <p:sp>
        <p:nvSpPr>
          <p:cNvPr id="49158" name="Rectangle 6"/>
          <p:cNvSpPr>
            <a:spLocks/>
          </p:cNvSpPr>
          <p:nvPr/>
        </p:nvSpPr>
        <p:spPr bwMode="auto">
          <a:xfrm>
            <a:off x="5105400" y="4495800"/>
            <a:ext cx="3746500" cy="1593850"/>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tabLst>
                <a:tab pos="279400" algn="l"/>
                <a:tab pos="279400" algn="l"/>
                <a:tab pos="279400" algn="l"/>
                <a:tab pos="279400" algn="l"/>
                <a:tab pos="279400" algn="l"/>
                <a:tab pos="279400" algn="l"/>
                <a:tab pos="279400" algn="l"/>
                <a:tab pos="279400" algn="l"/>
              </a:tabLst>
            </a:pPr>
            <a:r>
              <a:rPr lang="en-US" sz="1800" b="1" dirty="0">
                <a:solidFill>
                  <a:schemeClr val="tx1"/>
                </a:solidFill>
                <a:latin typeface="Courier New" pitchFamily="49" charset="0"/>
                <a:ea typeface="Monaco" charset="0"/>
                <a:cs typeface="Courier New" pitchFamily="49" charset="0"/>
                <a:sym typeface="Courier New Bold" charset="0"/>
              </a:rPr>
              <a:t>	result = </a:t>
            </a:r>
            <a:r>
              <a:rPr lang="en-US" sz="1800" b="1" i="1" dirty="0" err="1">
                <a:solidFill>
                  <a:schemeClr val="tx1"/>
                </a:solidFill>
                <a:latin typeface="Calibri"/>
                <a:ea typeface="Monaco" charset="0"/>
                <a:cs typeface="Calibri"/>
                <a:sym typeface="Courier New Bold" charset="0"/>
              </a:rPr>
              <a:t>Then_Expr</a:t>
            </a:r>
            <a:r>
              <a:rPr lang="en-US" sz="2400" b="1" dirty="0">
                <a:solidFill>
                  <a:schemeClr val="tx1"/>
                </a:solidFill>
                <a:latin typeface="Courier New" pitchFamily="49" charset="0"/>
                <a:ea typeface="Monaco" charset="0"/>
                <a:cs typeface="Courier New" pitchFamily="49" charset="0"/>
                <a:sym typeface="Arial Narrow Bold" charset="0"/>
              </a:rPr>
              <a:t>;</a:t>
            </a:r>
            <a:endParaRPr lang="en-US" sz="1800" b="1" dirty="0">
              <a:solidFill>
                <a:schemeClr val="tx1"/>
              </a:solidFill>
              <a:latin typeface="Courier New" pitchFamily="49" charset="0"/>
              <a:ea typeface="Monaco" charset="0"/>
              <a:cs typeface="Courier New" pitchFamily="49" charset="0"/>
              <a:sym typeface="Courier New Bold" charset="0"/>
            </a:endParaRPr>
          </a:p>
          <a:p>
            <a:pPr algn="l">
              <a:tabLst>
                <a:tab pos="279400" algn="l"/>
                <a:tab pos="279400" algn="l"/>
                <a:tab pos="279400" algn="l"/>
                <a:tab pos="279400" algn="l"/>
                <a:tab pos="279400" algn="l"/>
                <a:tab pos="279400" algn="l"/>
                <a:tab pos="279400" algn="l"/>
                <a:tab pos="279400" algn="l"/>
              </a:tabLst>
            </a:pPr>
            <a:r>
              <a:rPr lang="en-US" sz="1800" b="1" dirty="0">
                <a:solidFill>
                  <a:schemeClr val="tx1"/>
                </a:solidFill>
                <a:latin typeface="Courier New" pitchFamily="49" charset="0"/>
                <a:ea typeface="Monaco" charset="0"/>
                <a:cs typeface="Courier New" pitchFamily="49" charset="0"/>
                <a:sym typeface="Courier New Bold" charset="0"/>
              </a:rPr>
              <a:t>  </a:t>
            </a:r>
            <a:r>
              <a:rPr lang="en-US" sz="1800" b="1" dirty="0" err="1">
                <a:solidFill>
                  <a:schemeClr val="tx1"/>
                </a:solidFill>
                <a:latin typeface="Courier New" pitchFamily="49" charset="0"/>
                <a:ea typeface="Monaco" charset="0"/>
                <a:cs typeface="Courier New" pitchFamily="49" charset="0"/>
                <a:sym typeface="Courier New Bold" charset="0"/>
              </a:rPr>
              <a:t>eval</a:t>
            </a:r>
            <a:r>
              <a:rPr lang="en-US" sz="1800" b="1" dirty="0">
                <a:solidFill>
                  <a:schemeClr val="tx1"/>
                </a:solidFill>
                <a:latin typeface="Courier New" pitchFamily="49" charset="0"/>
                <a:ea typeface="Monaco" charset="0"/>
                <a:cs typeface="Courier New" pitchFamily="49" charset="0"/>
                <a:sym typeface="Courier New Bold" charset="0"/>
              </a:rPr>
              <a:t> = </a:t>
            </a:r>
            <a:r>
              <a:rPr lang="en-US" sz="1800" b="1" i="1" dirty="0" err="1">
                <a:solidFill>
                  <a:schemeClr val="tx1"/>
                </a:solidFill>
                <a:latin typeface="Calibri"/>
                <a:ea typeface="Monaco" charset="0"/>
                <a:cs typeface="Calibri"/>
                <a:sym typeface="Courier New Bold" charset="0"/>
              </a:rPr>
              <a:t>Else_Expr</a:t>
            </a:r>
            <a:r>
              <a:rPr lang="en-US" sz="1800" b="1" dirty="0">
                <a:solidFill>
                  <a:schemeClr val="tx1"/>
                </a:solidFill>
                <a:latin typeface="Courier New" pitchFamily="49" charset="0"/>
                <a:ea typeface="Monaco" charset="0"/>
                <a:cs typeface="Courier New" pitchFamily="49" charset="0"/>
                <a:sym typeface="Courier New Bold" charset="0"/>
              </a:rPr>
              <a:t>;</a:t>
            </a:r>
          </a:p>
          <a:p>
            <a:pPr algn="l">
              <a:tabLst>
                <a:tab pos="279400" algn="l"/>
                <a:tab pos="279400" algn="l"/>
                <a:tab pos="279400" algn="l"/>
                <a:tab pos="279400" algn="l"/>
                <a:tab pos="279400" algn="l"/>
                <a:tab pos="279400" algn="l"/>
                <a:tab pos="279400" algn="l"/>
                <a:tab pos="279400" algn="l"/>
              </a:tabLst>
            </a:pPr>
            <a:r>
              <a:rPr lang="en-US" sz="1800" b="1" dirty="0">
                <a:solidFill>
                  <a:schemeClr val="tx1"/>
                </a:solidFill>
                <a:latin typeface="Courier New" pitchFamily="49" charset="0"/>
                <a:ea typeface="Monaco" charset="0"/>
                <a:cs typeface="Courier New" pitchFamily="49" charset="0"/>
                <a:sym typeface="Courier New Bold" charset="0"/>
              </a:rPr>
              <a:t>  </a:t>
            </a:r>
            <a:r>
              <a:rPr lang="en-US" sz="1800" b="1" dirty="0" err="1">
                <a:solidFill>
                  <a:schemeClr val="tx1"/>
                </a:solidFill>
                <a:latin typeface="Courier New" pitchFamily="49" charset="0"/>
                <a:ea typeface="Monaco" charset="0"/>
                <a:cs typeface="Courier New" pitchFamily="49" charset="0"/>
                <a:sym typeface="Courier New Bold" charset="0"/>
              </a:rPr>
              <a:t>nt</a:t>
            </a:r>
            <a:r>
              <a:rPr lang="en-US" sz="1800" b="1" dirty="0">
                <a:solidFill>
                  <a:schemeClr val="tx1"/>
                </a:solidFill>
                <a:latin typeface="Courier New" pitchFamily="49" charset="0"/>
                <a:ea typeface="Monaco" charset="0"/>
                <a:cs typeface="Courier New" pitchFamily="49" charset="0"/>
                <a:sym typeface="Courier New Bold" charset="0"/>
              </a:rPr>
              <a:t> = !</a:t>
            </a:r>
            <a:r>
              <a:rPr lang="en-US" sz="1800" b="1" i="1" dirty="0">
                <a:solidFill>
                  <a:schemeClr val="tx1"/>
                </a:solidFill>
                <a:latin typeface="Calibri"/>
                <a:ea typeface="Monaco" charset="0"/>
                <a:cs typeface="Calibri"/>
                <a:sym typeface="Courier New Bold" charset="0"/>
              </a:rPr>
              <a:t>Test</a:t>
            </a:r>
            <a:r>
              <a:rPr lang="en-US" sz="1800" b="1" dirty="0">
                <a:solidFill>
                  <a:schemeClr val="tx1"/>
                </a:solidFill>
                <a:latin typeface="Courier New" pitchFamily="49" charset="0"/>
                <a:ea typeface="Monaco" charset="0"/>
                <a:cs typeface="Courier New" pitchFamily="49" charset="0"/>
                <a:sym typeface="Courier New Bold" charset="0"/>
              </a:rPr>
              <a:t>;</a:t>
            </a:r>
          </a:p>
          <a:p>
            <a:pPr algn="l">
              <a:tabLst>
                <a:tab pos="279400" algn="l"/>
                <a:tab pos="279400" algn="l"/>
                <a:tab pos="279400" algn="l"/>
                <a:tab pos="279400" algn="l"/>
                <a:tab pos="279400" algn="l"/>
                <a:tab pos="279400" algn="l"/>
                <a:tab pos="279400" algn="l"/>
                <a:tab pos="279400" algn="l"/>
              </a:tabLst>
            </a:pPr>
            <a:r>
              <a:rPr lang="en-US" sz="1800" b="1" dirty="0">
                <a:solidFill>
                  <a:schemeClr val="tx1"/>
                </a:solidFill>
                <a:latin typeface="Courier New" pitchFamily="49" charset="0"/>
                <a:ea typeface="Monaco" charset="0"/>
                <a:cs typeface="Courier New" pitchFamily="49" charset="0"/>
                <a:sym typeface="Courier New Bold" charset="0"/>
              </a:rPr>
              <a:t>  </a:t>
            </a:r>
            <a:r>
              <a:rPr lang="en-US" sz="1800" b="1" dirty="0">
                <a:solidFill>
                  <a:srgbClr val="C00000"/>
                </a:solidFill>
                <a:latin typeface="Courier New" pitchFamily="49" charset="0"/>
                <a:ea typeface="Monaco" charset="0"/>
                <a:cs typeface="Courier New" pitchFamily="49" charset="0"/>
                <a:sym typeface="Courier New Bold" charset="0"/>
              </a:rPr>
              <a:t>if (</a:t>
            </a:r>
            <a:r>
              <a:rPr lang="en-US" sz="1800" b="1" dirty="0" err="1">
                <a:solidFill>
                  <a:srgbClr val="C00000"/>
                </a:solidFill>
                <a:latin typeface="Courier New" pitchFamily="49" charset="0"/>
                <a:ea typeface="Monaco" charset="0"/>
                <a:cs typeface="Courier New" pitchFamily="49" charset="0"/>
                <a:sym typeface="Courier New Bold" charset="0"/>
              </a:rPr>
              <a:t>nt</a:t>
            </a:r>
            <a:r>
              <a:rPr lang="en-US" sz="1800" b="1" dirty="0">
                <a:solidFill>
                  <a:srgbClr val="C00000"/>
                </a:solidFill>
                <a:latin typeface="Courier New" pitchFamily="49" charset="0"/>
                <a:ea typeface="Monaco" charset="0"/>
                <a:cs typeface="Courier New" pitchFamily="49" charset="0"/>
                <a:sym typeface="Courier New Bold" charset="0"/>
              </a:rPr>
              <a:t>) result = </a:t>
            </a:r>
            <a:r>
              <a:rPr lang="en-US" sz="1800" b="1" dirty="0" err="1">
                <a:solidFill>
                  <a:srgbClr val="C00000"/>
                </a:solidFill>
                <a:latin typeface="Courier New" pitchFamily="49" charset="0"/>
                <a:ea typeface="Monaco" charset="0"/>
                <a:cs typeface="Courier New" pitchFamily="49" charset="0"/>
                <a:sym typeface="Courier New Bold" charset="0"/>
              </a:rPr>
              <a:t>eval</a:t>
            </a:r>
            <a:r>
              <a:rPr lang="en-US" sz="1800" b="1" dirty="0">
                <a:solidFill>
                  <a:srgbClr val="C00000"/>
                </a:solidFill>
                <a:latin typeface="Courier New" pitchFamily="49" charset="0"/>
                <a:ea typeface="Monaco" charset="0"/>
                <a:cs typeface="Courier New" pitchFamily="49" charset="0"/>
                <a:sym typeface="Courier New Bold" charset="0"/>
              </a:rPr>
              <a:t>;</a:t>
            </a:r>
          </a:p>
          <a:p>
            <a:pPr algn="l">
              <a:tabLst>
                <a:tab pos="279400" algn="l"/>
                <a:tab pos="279400" algn="l"/>
                <a:tab pos="279400" algn="l"/>
                <a:tab pos="279400" algn="l"/>
                <a:tab pos="279400" algn="l"/>
                <a:tab pos="279400" algn="l"/>
                <a:tab pos="279400" algn="l"/>
                <a:tab pos="279400" algn="l"/>
              </a:tabLst>
            </a:pPr>
            <a:r>
              <a:rPr lang="en-US" sz="1800" b="1" dirty="0">
                <a:solidFill>
                  <a:schemeClr val="tx1"/>
                </a:solidFill>
                <a:latin typeface="Courier New" pitchFamily="49" charset="0"/>
                <a:ea typeface="Monaco" charset="0"/>
                <a:cs typeface="Courier New" pitchFamily="49" charset="0"/>
                <a:sym typeface="Courier New Bold" charset="0"/>
              </a:rPr>
              <a:t>  return result;</a:t>
            </a:r>
            <a:endParaRPr lang="en-US" sz="2400" b="1" dirty="0">
              <a:solidFill>
                <a:schemeClr val="tx1"/>
              </a:solidFill>
              <a:latin typeface="Courier New" pitchFamily="49" charset="0"/>
              <a:ea typeface="Monaco" charset="0"/>
              <a:cs typeface="Courier New" pitchFamily="49" charset="0"/>
              <a:sym typeface="Arial Narrow Bold" charset="0"/>
            </a:endParaRPr>
          </a:p>
        </p:txBody>
      </p:sp>
      <p:sp>
        <p:nvSpPr>
          <p:cNvPr id="49159" name="Rectangle 7"/>
          <p:cNvSpPr>
            <a:spLocks noGrp="1" noChangeArrowheads="1"/>
          </p:cNvSpPr>
          <p:nvPr>
            <p:ph type="title"/>
          </p:nvPr>
        </p:nvSpPr>
        <p:spPr>
          <a:ln/>
        </p:spPr>
        <p:txBody>
          <a:bodyPr/>
          <a:lstStyle/>
          <a:p>
            <a:pPr marL="119063" indent="-119063"/>
            <a:r>
              <a:rPr lang="en-US" dirty="0"/>
              <a:t>Using Conditional Moves</a:t>
            </a:r>
          </a:p>
        </p:txBody>
      </p:sp>
      <p:sp>
        <p:nvSpPr>
          <p:cNvPr id="49160" name="Rectangle 8"/>
          <p:cNvSpPr>
            <a:spLocks noGrp="1" noChangeArrowheads="1"/>
          </p:cNvSpPr>
          <p:nvPr>
            <p:ph type="body" idx="1"/>
          </p:nvPr>
        </p:nvSpPr>
        <p:spPr>
          <a:xfrm>
            <a:off x="69850" y="1625600"/>
            <a:ext cx="4889500" cy="4038600"/>
          </a:xfrm>
          <a:ln/>
        </p:spPr>
        <p:txBody>
          <a:bodyPr/>
          <a:lstStyle/>
          <a:p>
            <a:pPr marL="292100"/>
            <a:r>
              <a:rPr lang="en-US" dirty="0"/>
              <a:t>Conditional Move Instructions</a:t>
            </a:r>
          </a:p>
          <a:p>
            <a:pPr marL="552450" lvl="1"/>
            <a:r>
              <a:rPr lang="en-US" dirty="0"/>
              <a:t>Instruction supports:</a:t>
            </a:r>
          </a:p>
          <a:p>
            <a:pPr marL="838200" lvl="2">
              <a:buNone/>
            </a:pPr>
            <a:r>
              <a:rPr lang="en-US" dirty="0"/>
              <a:t>if (Test) </a:t>
            </a:r>
            <a:r>
              <a:rPr lang="en-US" dirty="0" err="1"/>
              <a:t>Dest</a:t>
            </a:r>
            <a:r>
              <a:rPr lang="en-US" dirty="0"/>
              <a:t> </a:t>
            </a:r>
            <a:r>
              <a:rPr lang="en-US" dirty="0">
                <a:sym typeface="Wingdings" pitchFamily="2" charset="2"/>
              </a:rPr>
              <a:t> </a:t>
            </a:r>
            <a:r>
              <a:rPr lang="en-US" dirty="0" err="1">
                <a:sym typeface="Wingdings" pitchFamily="2" charset="2"/>
              </a:rPr>
              <a:t>Src</a:t>
            </a:r>
            <a:endParaRPr lang="en-US" dirty="0"/>
          </a:p>
          <a:p>
            <a:pPr marL="552450" lvl="1"/>
            <a:r>
              <a:rPr lang="en-US" dirty="0"/>
              <a:t>Supported in post-1995 x86 processors</a:t>
            </a:r>
          </a:p>
          <a:p>
            <a:pPr marL="552450" lvl="1"/>
            <a:r>
              <a:rPr lang="en-US" dirty="0"/>
              <a:t>GCC tries to use them</a:t>
            </a:r>
          </a:p>
          <a:p>
            <a:pPr marL="838200" lvl="2"/>
            <a:r>
              <a:rPr lang="en-US" dirty="0"/>
              <a:t>But, only when known to be safe</a:t>
            </a:r>
          </a:p>
          <a:p>
            <a:pPr marL="292100"/>
            <a:r>
              <a:rPr lang="en-US" dirty="0"/>
              <a:t>Why?</a:t>
            </a:r>
          </a:p>
          <a:p>
            <a:pPr marL="552450" lvl="1"/>
            <a:r>
              <a:rPr lang="en-US" dirty="0"/>
              <a:t>Branches are very disruptive to instruction flow through pipelines</a:t>
            </a:r>
          </a:p>
          <a:p>
            <a:pPr marL="552450" lvl="1"/>
            <a:r>
              <a:rPr lang="en-US" dirty="0"/>
              <a:t>Conditional moves do not require control transfer</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2" name="Rectangle 6"/>
          <p:cNvSpPr>
            <a:spLocks noChangeArrowheads="1"/>
          </p:cNvSpPr>
          <p:nvPr/>
        </p:nvSpPr>
        <p:spPr bwMode="auto">
          <a:xfrm>
            <a:off x="1066800" y="1066800"/>
            <a:ext cx="3200400" cy="2209800"/>
          </a:xfrm>
          <a:prstGeom prst="rect">
            <a:avLst/>
          </a:prstGeom>
          <a:solidFill>
            <a:srgbClr val="EFBFBF"/>
          </a:solidFill>
          <a:ln w="28575">
            <a:solidFill>
              <a:schemeClr val="tx1"/>
            </a:solidFill>
            <a:miter lim="800000"/>
            <a:headEnd/>
            <a:tailEnd/>
          </a:ln>
          <a:effectLst/>
        </p:spPr>
        <p:txBody>
          <a:bodyPr lIns="90487" tIns="44450" rIns="90487" bIns="44450"/>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pitchFamily="34" charset="0"/>
                <a:ea typeface="+mn-ea"/>
                <a:cs typeface="+mn-cs"/>
              </a:rPr>
              <a:t>CPU</a:t>
            </a:r>
          </a:p>
        </p:txBody>
      </p:sp>
      <p:sp>
        <p:nvSpPr>
          <p:cNvPr id="147458" name="Rectangle 2"/>
          <p:cNvSpPr>
            <a:spLocks noGrp="1" noChangeArrowheads="1"/>
          </p:cNvSpPr>
          <p:nvPr>
            <p:ph type="title"/>
          </p:nvPr>
        </p:nvSpPr>
        <p:spPr>
          <a:xfrm>
            <a:off x="304800" y="304800"/>
            <a:ext cx="8437548" cy="573088"/>
          </a:xfrm>
        </p:spPr>
        <p:txBody>
          <a:bodyPr/>
          <a:lstStyle/>
          <a:p>
            <a:r>
              <a:rPr lang="en-US" dirty="0"/>
              <a:t>Recall: ISA = Assembly/Machine Code View</a:t>
            </a:r>
          </a:p>
        </p:txBody>
      </p:sp>
      <p:sp>
        <p:nvSpPr>
          <p:cNvPr id="147459" name="Rectangle 3"/>
          <p:cNvSpPr>
            <a:spLocks noGrp="1" noChangeArrowheads="1"/>
          </p:cNvSpPr>
          <p:nvPr>
            <p:ph type="body" sz="half" idx="1"/>
          </p:nvPr>
        </p:nvSpPr>
        <p:spPr>
          <a:xfrm>
            <a:off x="519113" y="3412455"/>
            <a:ext cx="4852987" cy="3182091"/>
          </a:xfrm>
          <a:solidFill>
            <a:schemeClr val="bg1"/>
          </a:solidFill>
        </p:spPr>
        <p:txBody>
          <a:bodyPr/>
          <a:lstStyle/>
          <a:p>
            <a:pPr marL="227013" indent="-227013" defTabSz="895350">
              <a:buNone/>
              <a:tabLst>
                <a:tab pos="1371600" algn="l"/>
                <a:tab pos="4572000" algn="l"/>
              </a:tabLst>
            </a:pPr>
            <a:r>
              <a:rPr lang="en-US" sz="2400" dirty="0"/>
              <a:t>Programmer-Visible State</a:t>
            </a:r>
          </a:p>
          <a:p>
            <a:pPr marL="560388" lvl="1" indent="-222250" defTabSz="895350">
              <a:tabLst>
                <a:tab pos="1371600" algn="l"/>
                <a:tab pos="4572000" algn="l"/>
              </a:tabLst>
            </a:pPr>
            <a:r>
              <a:rPr lang="en-US" sz="2000" b="1" dirty="0"/>
              <a:t>PC: Program counter</a:t>
            </a:r>
          </a:p>
          <a:p>
            <a:pPr marL="839788" lvl="2" indent="-165100" defTabSz="895350">
              <a:tabLst>
                <a:tab pos="1371600" algn="l"/>
                <a:tab pos="4572000" algn="l"/>
              </a:tabLst>
            </a:pPr>
            <a:r>
              <a:rPr lang="en-US" sz="1800" dirty="0"/>
              <a:t>Address of next instruction</a:t>
            </a:r>
          </a:p>
          <a:p>
            <a:pPr marL="560388" lvl="1" indent="-222250" defTabSz="895350">
              <a:tabLst>
                <a:tab pos="1371600" algn="l"/>
                <a:tab pos="4572000" algn="l"/>
              </a:tabLst>
            </a:pPr>
            <a:r>
              <a:rPr lang="en-US" sz="2000" b="1" dirty="0"/>
              <a:t>Register file</a:t>
            </a:r>
          </a:p>
          <a:p>
            <a:pPr marL="839788" lvl="2" indent="-165100" defTabSz="895350">
              <a:tabLst>
                <a:tab pos="1371600" algn="l"/>
                <a:tab pos="4572000" algn="l"/>
              </a:tabLst>
            </a:pPr>
            <a:r>
              <a:rPr lang="en-US" sz="1800" dirty="0"/>
              <a:t>Heavily used program data</a:t>
            </a:r>
          </a:p>
          <a:p>
            <a:pPr marL="560388" lvl="1" indent="-222250" defTabSz="895350">
              <a:tabLst>
                <a:tab pos="1371600" algn="l"/>
                <a:tab pos="4572000" algn="l"/>
              </a:tabLst>
            </a:pPr>
            <a:r>
              <a:rPr lang="en-US" sz="2000" b="1" dirty="0"/>
              <a:t>Condition codes</a:t>
            </a:r>
          </a:p>
          <a:p>
            <a:pPr marL="839788" lvl="2" indent="-165100" defTabSz="895350">
              <a:tabLst>
                <a:tab pos="1371600" algn="l"/>
                <a:tab pos="4572000" algn="l"/>
              </a:tabLst>
            </a:pPr>
            <a:r>
              <a:rPr lang="en-US" sz="1800" dirty="0"/>
              <a:t>Store status information about most recent arithmetic or logical operation</a:t>
            </a:r>
          </a:p>
          <a:p>
            <a:pPr marL="839788" lvl="2" indent="-165100" defTabSz="895350">
              <a:tabLst>
                <a:tab pos="1371600" algn="l"/>
                <a:tab pos="4572000" algn="l"/>
              </a:tabLst>
            </a:pPr>
            <a:r>
              <a:rPr lang="en-US" sz="1800" dirty="0"/>
              <a:t>Used for conditional branching</a:t>
            </a:r>
          </a:p>
        </p:txBody>
      </p:sp>
      <p:sp>
        <p:nvSpPr>
          <p:cNvPr id="147460" name="Rectangle 4"/>
          <p:cNvSpPr>
            <a:spLocks noChangeArrowheads="1"/>
          </p:cNvSpPr>
          <p:nvPr/>
        </p:nvSpPr>
        <p:spPr bwMode="auto">
          <a:xfrm>
            <a:off x="1409700" y="1981200"/>
            <a:ext cx="533400" cy="457200"/>
          </a:xfrm>
          <a:prstGeom prst="rect">
            <a:avLst/>
          </a:prstGeom>
          <a:solidFill>
            <a:schemeClr val="accent3"/>
          </a:solidFill>
          <a:ln w="25400">
            <a:solidFill>
              <a:schemeClr val="tx1"/>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pitchFamily="34" charset="0"/>
                <a:ea typeface="+mn-ea"/>
                <a:cs typeface="+mn-cs"/>
              </a:rPr>
              <a:t>PC</a:t>
            </a:r>
          </a:p>
        </p:txBody>
      </p:sp>
      <p:sp>
        <p:nvSpPr>
          <p:cNvPr id="147461" name="Rectangle 5"/>
          <p:cNvSpPr>
            <a:spLocks noChangeArrowheads="1"/>
          </p:cNvSpPr>
          <p:nvPr/>
        </p:nvSpPr>
        <p:spPr bwMode="auto">
          <a:xfrm>
            <a:off x="2362200" y="1371600"/>
            <a:ext cx="1676400" cy="762000"/>
          </a:xfrm>
          <a:prstGeom prst="rect">
            <a:avLst/>
          </a:prstGeom>
          <a:solidFill>
            <a:schemeClr val="accent3"/>
          </a:solidFill>
          <a:ln w="25400">
            <a:solidFill>
              <a:schemeClr val="tx1"/>
            </a:solidFill>
            <a:miter lim="800000"/>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pitchFamily="34" charset="0"/>
                <a:ea typeface="+mn-ea"/>
                <a:cs typeface="+mn-cs"/>
              </a:rPr>
              <a:t>Registers</a:t>
            </a:r>
          </a:p>
        </p:txBody>
      </p:sp>
      <p:sp>
        <p:nvSpPr>
          <p:cNvPr id="147463" name="Rectangle 7"/>
          <p:cNvSpPr>
            <a:spLocks noChangeArrowheads="1"/>
          </p:cNvSpPr>
          <p:nvPr/>
        </p:nvSpPr>
        <p:spPr bwMode="auto">
          <a:xfrm>
            <a:off x="6019800" y="1066800"/>
            <a:ext cx="1752600" cy="220980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pitchFamily="34" charset="0"/>
                <a:ea typeface="+mn-ea"/>
                <a:cs typeface="+mn-cs"/>
              </a:rPr>
              <a:t>Memory</a:t>
            </a:r>
          </a:p>
        </p:txBody>
      </p:sp>
      <p:sp>
        <p:nvSpPr>
          <p:cNvPr id="147464" name="Text Box 8"/>
          <p:cNvSpPr txBox="1">
            <a:spLocks noChangeArrowheads="1"/>
          </p:cNvSpPr>
          <p:nvPr/>
        </p:nvSpPr>
        <p:spPr bwMode="auto">
          <a:xfrm>
            <a:off x="6324600" y="1730102"/>
            <a:ext cx="1143000" cy="1013098"/>
          </a:xfrm>
          <a:prstGeom prst="rect">
            <a:avLst/>
          </a:prstGeom>
          <a:noFill/>
          <a:ln w="12700">
            <a:noFill/>
            <a:miter lim="800000"/>
            <a:headEnd/>
            <a:tailEnd/>
          </a:ln>
          <a:effectLst/>
        </p:spPr>
        <p:txBody>
          <a:bodyPr wrap="square" lIns="90487" tIns="44450" rIns="90487" bIns="4445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pitchFamily="34" charset="0"/>
                <a:ea typeface="+mn-ea"/>
                <a:cs typeface="+mn-cs"/>
              </a:rPr>
              <a:t>Code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pitchFamily="34" charset="0"/>
                <a:ea typeface="+mn-ea"/>
                <a:cs typeface="+mn-cs"/>
              </a:rPr>
              <a:t>Data</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pitchFamily="34" charset="0"/>
                <a:ea typeface="+mn-ea"/>
                <a:cs typeface="+mn-cs"/>
              </a:rPr>
              <a:t>Stack</a:t>
            </a:r>
          </a:p>
        </p:txBody>
      </p:sp>
      <p:sp>
        <p:nvSpPr>
          <p:cNvPr id="147465" name="Line 9"/>
          <p:cNvSpPr>
            <a:spLocks noChangeShapeType="1"/>
          </p:cNvSpPr>
          <p:nvPr/>
        </p:nvSpPr>
        <p:spPr bwMode="auto">
          <a:xfrm>
            <a:off x="4267200" y="1701800"/>
            <a:ext cx="1752600" cy="0"/>
          </a:xfrm>
          <a:prstGeom prst="line">
            <a:avLst/>
          </a:prstGeom>
          <a:noFill/>
          <a:ln w="25400">
            <a:solidFill>
              <a:schemeClr val="tx1"/>
            </a:solidFill>
            <a:round/>
            <a:headEnd/>
            <a:tailEnd type="triangle" w="lg" len="lg"/>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000000"/>
              </a:solidFill>
              <a:effectLst/>
              <a:uLnTx/>
              <a:uFillTx/>
              <a:latin typeface="Calibri" pitchFamily="34" charset="0"/>
              <a:ea typeface="+mn-ea"/>
              <a:cs typeface="+mn-cs"/>
            </a:endParaRPr>
          </a:p>
        </p:txBody>
      </p:sp>
      <p:sp>
        <p:nvSpPr>
          <p:cNvPr id="147466" name="Line 10"/>
          <p:cNvSpPr>
            <a:spLocks noChangeShapeType="1"/>
          </p:cNvSpPr>
          <p:nvPr/>
        </p:nvSpPr>
        <p:spPr bwMode="auto">
          <a:xfrm>
            <a:off x="4267200" y="2235200"/>
            <a:ext cx="1752600" cy="0"/>
          </a:xfrm>
          <a:prstGeom prst="line">
            <a:avLst/>
          </a:prstGeom>
          <a:noFill/>
          <a:ln w="25400">
            <a:solidFill>
              <a:schemeClr val="tx1"/>
            </a:solidFill>
            <a:round/>
            <a:headEnd type="triangle" w="lg" len="lg"/>
            <a:tailEnd type="triangle" w="lg" len="lg"/>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000000"/>
              </a:solidFill>
              <a:effectLst/>
              <a:uLnTx/>
              <a:uFillTx/>
              <a:latin typeface="Calibri" pitchFamily="34" charset="0"/>
              <a:ea typeface="+mn-ea"/>
              <a:cs typeface="+mn-cs"/>
            </a:endParaRPr>
          </a:p>
        </p:txBody>
      </p:sp>
      <p:sp>
        <p:nvSpPr>
          <p:cNvPr id="147467" name="Line 11"/>
          <p:cNvSpPr>
            <a:spLocks noChangeShapeType="1"/>
          </p:cNvSpPr>
          <p:nvPr/>
        </p:nvSpPr>
        <p:spPr bwMode="auto">
          <a:xfrm>
            <a:off x="4267200" y="2768600"/>
            <a:ext cx="1752600" cy="0"/>
          </a:xfrm>
          <a:prstGeom prst="line">
            <a:avLst/>
          </a:prstGeom>
          <a:noFill/>
          <a:ln w="25400">
            <a:solidFill>
              <a:schemeClr val="tx1"/>
            </a:solidFill>
            <a:round/>
            <a:headEnd type="triangle" w="lg" len="lg"/>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000000"/>
              </a:solidFill>
              <a:effectLst/>
              <a:uLnTx/>
              <a:uFillTx/>
              <a:latin typeface="Calibri" pitchFamily="34" charset="0"/>
              <a:ea typeface="+mn-ea"/>
              <a:cs typeface="+mn-cs"/>
            </a:endParaRPr>
          </a:p>
        </p:txBody>
      </p:sp>
      <p:sp>
        <p:nvSpPr>
          <p:cNvPr id="147468" name="Text Box 12"/>
          <p:cNvSpPr txBox="1">
            <a:spLocks noChangeArrowheads="1"/>
          </p:cNvSpPr>
          <p:nvPr/>
        </p:nvSpPr>
        <p:spPr bwMode="auto">
          <a:xfrm>
            <a:off x="4267200" y="1295400"/>
            <a:ext cx="1752600" cy="397545"/>
          </a:xfrm>
          <a:prstGeom prst="rect">
            <a:avLst/>
          </a:prstGeom>
          <a:noFill/>
          <a:ln w="12700">
            <a:noFill/>
            <a:miter lim="800000"/>
            <a:headEnd/>
            <a:tailEnd/>
          </a:ln>
          <a:effectLst/>
        </p:spPr>
        <p:txBody>
          <a:bodyPr lIns="90487" tIns="44450" rIns="90487" bIns="4445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itchFamily="34" charset="0"/>
                <a:ea typeface="+mn-ea"/>
                <a:cs typeface="+mn-cs"/>
              </a:rPr>
              <a:t>Addresses</a:t>
            </a:r>
          </a:p>
        </p:txBody>
      </p:sp>
      <p:sp>
        <p:nvSpPr>
          <p:cNvPr id="147469" name="Text Box 13"/>
          <p:cNvSpPr txBox="1">
            <a:spLocks noChangeArrowheads="1"/>
          </p:cNvSpPr>
          <p:nvPr/>
        </p:nvSpPr>
        <p:spPr bwMode="auto">
          <a:xfrm>
            <a:off x="4267200" y="1854200"/>
            <a:ext cx="1752600" cy="397545"/>
          </a:xfrm>
          <a:prstGeom prst="rect">
            <a:avLst/>
          </a:prstGeom>
          <a:noFill/>
          <a:ln w="12700">
            <a:noFill/>
            <a:miter lim="800000"/>
            <a:headEnd/>
            <a:tailEnd/>
          </a:ln>
          <a:effectLst/>
        </p:spPr>
        <p:txBody>
          <a:bodyPr lIns="90487" tIns="44450" rIns="90487" bIns="4445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itchFamily="34" charset="0"/>
                <a:ea typeface="+mn-ea"/>
                <a:cs typeface="+mn-cs"/>
              </a:rPr>
              <a:t>Data</a:t>
            </a:r>
          </a:p>
        </p:txBody>
      </p:sp>
      <p:sp>
        <p:nvSpPr>
          <p:cNvPr id="147470" name="Text Box 14"/>
          <p:cNvSpPr txBox="1">
            <a:spLocks noChangeArrowheads="1"/>
          </p:cNvSpPr>
          <p:nvPr/>
        </p:nvSpPr>
        <p:spPr bwMode="auto">
          <a:xfrm>
            <a:off x="4267200" y="2387600"/>
            <a:ext cx="1676400" cy="397545"/>
          </a:xfrm>
          <a:prstGeom prst="rect">
            <a:avLst/>
          </a:prstGeom>
          <a:noFill/>
          <a:ln w="12700">
            <a:noFill/>
            <a:miter lim="800000"/>
            <a:headEnd/>
            <a:tailEnd/>
          </a:ln>
          <a:effectLst/>
        </p:spPr>
        <p:txBody>
          <a:bodyPr lIns="90487" tIns="44450" rIns="90487" bIns="4445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itchFamily="34" charset="0"/>
                <a:ea typeface="+mn-ea"/>
                <a:cs typeface="+mn-cs"/>
              </a:rPr>
              <a:t>Instructions</a:t>
            </a:r>
          </a:p>
        </p:txBody>
      </p:sp>
      <p:sp>
        <p:nvSpPr>
          <p:cNvPr id="147472" name="Rectangle 16"/>
          <p:cNvSpPr>
            <a:spLocks noChangeArrowheads="1"/>
          </p:cNvSpPr>
          <p:nvPr/>
        </p:nvSpPr>
        <p:spPr bwMode="auto">
          <a:xfrm>
            <a:off x="2667000" y="2286000"/>
            <a:ext cx="1066800" cy="685800"/>
          </a:xfrm>
          <a:prstGeom prst="rect">
            <a:avLst/>
          </a:prstGeom>
          <a:solidFill>
            <a:schemeClr val="accent3"/>
          </a:solidFill>
          <a:ln w="25400">
            <a:solidFill>
              <a:schemeClr val="tx1"/>
            </a:solidFill>
            <a:miter lim="800000"/>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itchFamily="34" charset="0"/>
                <a:ea typeface="+mn-ea"/>
                <a:cs typeface="+mn-cs"/>
              </a:rPr>
              <a:t>Condition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itchFamily="34" charset="0"/>
                <a:ea typeface="+mn-ea"/>
                <a:cs typeface="+mn-cs"/>
              </a:rPr>
              <a:t>Codes</a:t>
            </a:r>
          </a:p>
        </p:txBody>
      </p:sp>
      <p:sp>
        <p:nvSpPr>
          <p:cNvPr id="147473" name="Rectangle 17"/>
          <p:cNvSpPr>
            <a:spLocks noGrp="1" noChangeArrowheads="1"/>
          </p:cNvSpPr>
          <p:nvPr>
            <p:ph type="body" sz="half" idx="2"/>
          </p:nvPr>
        </p:nvSpPr>
        <p:spPr>
          <a:xfrm>
            <a:off x="5372100" y="3625850"/>
            <a:ext cx="3619500" cy="1568450"/>
          </a:xfrm>
        </p:spPr>
        <p:txBody>
          <a:bodyPr/>
          <a:lstStyle/>
          <a:p>
            <a:pPr marL="292100" lvl="1" indent="-177800"/>
            <a:r>
              <a:rPr lang="en-US" sz="2000" b="1" dirty="0"/>
              <a:t>Memory</a:t>
            </a:r>
          </a:p>
          <a:p>
            <a:pPr marL="571500" lvl="2" indent="-165100"/>
            <a:r>
              <a:rPr lang="en-US" sz="1800" dirty="0"/>
              <a:t>Byte addressable array</a:t>
            </a:r>
          </a:p>
          <a:p>
            <a:pPr marL="571500" lvl="2" indent="-165100"/>
            <a:r>
              <a:rPr lang="en-US" sz="1800" dirty="0"/>
              <a:t>Code and user data</a:t>
            </a:r>
          </a:p>
          <a:p>
            <a:pPr marL="571500" lvl="2" indent="-165100"/>
            <a:r>
              <a:rPr lang="en-US" sz="1800" dirty="0"/>
              <a:t>Stack to support procedures</a:t>
            </a:r>
          </a:p>
          <a:p>
            <a:pPr marL="0" indent="0"/>
            <a:endParaRPr lang="en-US" sz="2000" dirty="0"/>
          </a:p>
        </p:txBody>
      </p:sp>
    </p:spTree>
    <p:extLst>
      <p:ext uri="{BB962C8B-B14F-4D97-AF65-F5344CB8AC3E}">
        <p14:creationId xmlns:p14="http://schemas.microsoft.com/office/powerpoint/2010/main" val="33917146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3" name="Rectangle 7"/>
          <p:cNvSpPr>
            <a:spLocks noGrp="1" noChangeArrowheads="1"/>
          </p:cNvSpPr>
          <p:nvPr>
            <p:ph type="title"/>
          </p:nvPr>
        </p:nvSpPr>
        <p:spPr>
          <a:ln/>
        </p:spPr>
        <p:txBody>
          <a:bodyPr/>
          <a:lstStyle/>
          <a:p>
            <a:pPr marL="119063" indent="-119063"/>
            <a:r>
              <a:rPr lang="en-US" dirty="0"/>
              <a:t>Conditional Move Example</a:t>
            </a:r>
          </a:p>
        </p:txBody>
      </p:sp>
      <p:sp>
        <p:nvSpPr>
          <p:cNvPr id="50186" name="Rectangle 10"/>
          <p:cNvSpPr>
            <a:spLocks/>
          </p:cNvSpPr>
          <p:nvPr/>
        </p:nvSpPr>
        <p:spPr bwMode="auto">
          <a:xfrm>
            <a:off x="6616700" y="1752600"/>
            <a:ext cx="2286000" cy="1981200"/>
          </a:xfrm>
          <a:prstGeom prst="rect">
            <a:avLst/>
          </a:prstGeom>
          <a:solidFill>
            <a:srgbClr val="FFFFFF"/>
          </a:solidFill>
          <a:ln w="25400" cap="flat">
            <a:noFill/>
            <a:miter lim="800000"/>
            <a:headEnd type="none" w="med" len="med"/>
            <a:tailEnd type="none" w="med" len="med"/>
          </a:ln>
        </p:spPr>
        <p:txBody>
          <a:bodyPr lIns="0" tIns="0" rIns="0" bIns="0"/>
          <a:lstStyle/>
          <a:p>
            <a:endParaRPr lang="en-US"/>
          </a:p>
        </p:txBody>
      </p:sp>
      <p:sp>
        <p:nvSpPr>
          <p:cNvPr id="12" name="Rectangle 8"/>
          <p:cNvSpPr>
            <a:spLocks/>
          </p:cNvSpPr>
          <p:nvPr/>
        </p:nvSpPr>
        <p:spPr bwMode="auto">
          <a:xfrm>
            <a:off x="2286000" y="4267200"/>
            <a:ext cx="6642100" cy="2590800"/>
          </a:xfrm>
          <a:prstGeom prst="rect">
            <a:avLst/>
          </a:prstGeom>
          <a:noFill/>
          <a:ln w="12700" cap="flat">
            <a:noFill/>
            <a:miter lim="800000"/>
            <a:headEnd type="none" w="med" len="med"/>
            <a:tailEnd type="none" w="med" len="med"/>
          </a:ln>
        </p:spPr>
        <p:txBody>
          <a:bodyPr lIns="38100" tIns="38100" rIns="38100" bIns="38100"/>
          <a:lstStyle/>
          <a:p>
            <a:pPr algn="l">
              <a:tabLst>
                <a:tab pos="215900" algn="l"/>
                <a:tab pos="1195388" algn="l"/>
                <a:tab pos="215900" algn="l"/>
                <a:tab pos="2860675" algn="l"/>
                <a:tab pos="2959100" algn="l"/>
                <a:tab pos="2159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Lst>
            </a:pPr>
            <a:r>
              <a:rPr lang="en-US" sz="1800" b="1" dirty="0" err="1">
                <a:solidFill>
                  <a:schemeClr val="tx1"/>
                </a:solidFill>
                <a:latin typeface="Courier New" pitchFamily="49" charset="0"/>
                <a:ea typeface="Monaco" charset="0"/>
                <a:cs typeface="Courier New" pitchFamily="49" charset="0"/>
                <a:sym typeface="Monaco" charset="0"/>
              </a:rPr>
              <a:t>absdiff</a:t>
            </a:r>
            <a:r>
              <a:rPr lang="en-US" sz="1800" b="1" dirty="0">
                <a:solidFill>
                  <a:schemeClr val="tx1"/>
                </a:solidFill>
                <a:latin typeface="Courier New" pitchFamily="49" charset="0"/>
                <a:ea typeface="Monaco" charset="0"/>
                <a:cs typeface="Courier New" pitchFamily="49" charset="0"/>
                <a:sym typeface="Monaco" charset="0"/>
              </a:rPr>
              <a:t>:</a:t>
            </a:r>
          </a:p>
          <a:p>
            <a:pPr algn="l">
              <a:tabLst>
                <a:tab pos="215900" algn="l"/>
                <a:tab pos="1195388" algn="l"/>
                <a:tab pos="215900" algn="l"/>
                <a:tab pos="2860675" algn="l"/>
                <a:tab pos="2959100" algn="l"/>
                <a:tab pos="2159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Lst>
            </a:pPr>
            <a:r>
              <a:rPr lang="tr-TR" sz="1800" b="1" dirty="0">
                <a:solidFill>
                  <a:schemeClr val="tx1"/>
                </a:solidFill>
                <a:latin typeface="Courier New" pitchFamily="49" charset="0"/>
                <a:ea typeface="Monaco" charset="0"/>
                <a:cs typeface="Courier New" pitchFamily="49" charset="0"/>
                <a:sym typeface="Monaco" charset="0"/>
              </a:rPr>
              <a:t>   </a:t>
            </a:r>
            <a:r>
              <a:rPr lang="tr-TR" sz="1800" b="1" dirty="0" err="1">
                <a:solidFill>
                  <a:schemeClr val="tx1"/>
                </a:solidFill>
                <a:latin typeface="Courier New" pitchFamily="49" charset="0"/>
                <a:ea typeface="Monaco" charset="0"/>
                <a:cs typeface="Courier New" pitchFamily="49" charset="0"/>
                <a:sym typeface="Monaco" charset="0"/>
              </a:rPr>
              <a:t>movq</a:t>
            </a:r>
            <a:r>
              <a:rPr lang="tr-TR" sz="1800" b="1" dirty="0">
                <a:solidFill>
                  <a:schemeClr val="tx1"/>
                </a:solidFill>
                <a:latin typeface="Courier New" pitchFamily="49" charset="0"/>
                <a:ea typeface="Monaco" charset="0"/>
                <a:cs typeface="Courier New" pitchFamily="49" charset="0"/>
                <a:sym typeface="Monaco" charset="0"/>
              </a:rPr>
              <a:t>    %</a:t>
            </a:r>
            <a:r>
              <a:rPr lang="tr-TR" sz="1800" b="1" dirty="0" err="1">
                <a:solidFill>
                  <a:schemeClr val="tx1"/>
                </a:solidFill>
                <a:latin typeface="Courier New" pitchFamily="49" charset="0"/>
                <a:ea typeface="Monaco" charset="0"/>
                <a:cs typeface="Courier New" pitchFamily="49" charset="0"/>
                <a:sym typeface="Monaco" charset="0"/>
              </a:rPr>
              <a:t>rdi</a:t>
            </a:r>
            <a:r>
              <a:rPr lang="tr-TR" sz="1800" b="1" dirty="0">
                <a:solidFill>
                  <a:schemeClr val="tx1"/>
                </a:solidFill>
                <a:latin typeface="Courier New" pitchFamily="49" charset="0"/>
                <a:ea typeface="Monaco" charset="0"/>
                <a:cs typeface="Courier New" pitchFamily="49" charset="0"/>
                <a:sym typeface="Monaco" charset="0"/>
              </a:rPr>
              <a:t>, %</a:t>
            </a:r>
            <a:r>
              <a:rPr lang="tr-TR" sz="1800" b="1" dirty="0" err="1">
                <a:solidFill>
                  <a:schemeClr val="tx1"/>
                </a:solidFill>
                <a:latin typeface="Courier New" pitchFamily="49" charset="0"/>
                <a:ea typeface="Monaco" charset="0"/>
                <a:cs typeface="Courier New" pitchFamily="49" charset="0"/>
                <a:sym typeface="Monaco" charset="0"/>
              </a:rPr>
              <a:t>rax</a:t>
            </a:r>
            <a:r>
              <a:rPr lang="tr-TR" sz="1800" b="1" dirty="0">
                <a:solidFill>
                  <a:schemeClr val="tx1"/>
                </a:solidFill>
                <a:latin typeface="Courier New" pitchFamily="49" charset="0"/>
                <a:ea typeface="Monaco" charset="0"/>
                <a:cs typeface="Courier New" pitchFamily="49" charset="0"/>
                <a:sym typeface="Monaco" charset="0"/>
              </a:rPr>
              <a:t>  # x</a:t>
            </a:r>
          </a:p>
          <a:p>
            <a:pPr algn="l">
              <a:tabLst>
                <a:tab pos="215900" algn="l"/>
                <a:tab pos="1195388" algn="l"/>
                <a:tab pos="215900" algn="l"/>
                <a:tab pos="2860675" algn="l"/>
                <a:tab pos="2959100" algn="l"/>
                <a:tab pos="2159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Lst>
            </a:pPr>
            <a:r>
              <a:rPr lang="tr-TR" sz="1800" b="1" dirty="0">
                <a:solidFill>
                  <a:schemeClr val="tx1"/>
                </a:solidFill>
                <a:latin typeface="Courier New" pitchFamily="49" charset="0"/>
                <a:ea typeface="Monaco" charset="0"/>
                <a:cs typeface="Courier New" pitchFamily="49" charset="0"/>
                <a:sym typeface="Monaco" charset="0"/>
              </a:rPr>
              <a:t>   </a:t>
            </a:r>
            <a:r>
              <a:rPr lang="tr-TR" sz="1800" b="1" dirty="0" err="1">
                <a:solidFill>
                  <a:srgbClr val="0000FF"/>
                </a:solidFill>
                <a:latin typeface="Courier New" pitchFamily="49" charset="0"/>
                <a:ea typeface="Monaco" charset="0"/>
                <a:cs typeface="Courier New" pitchFamily="49" charset="0"/>
                <a:sym typeface="Monaco" charset="0"/>
              </a:rPr>
              <a:t>subq</a:t>
            </a:r>
            <a:r>
              <a:rPr lang="tr-TR" sz="1800" b="1" dirty="0">
                <a:solidFill>
                  <a:srgbClr val="0000FF"/>
                </a:solidFill>
                <a:latin typeface="Courier New" pitchFamily="49" charset="0"/>
                <a:ea typeface="Monaco" charset="0"/>
                <a:cs typeface="Courier New" pitchFamily="49" charset="0"/>
                <a:sym typeface="Monaco" charset="0"/>
              </a:rPr>
              <a:t>    %</a:t>
            </a:r>
            <a:r>
              <a:rPr lang="tr-TR" sz="1800" b="1" dirty="0" err="1">
                <a:solidFill>
                  <a:srgbClr val="0000FF"/>
                </a:solidFill>
                <a:latin typeface="Courier New" pitchFamily="49" charset="0"/>
                <a:ea typeface="Monaco" charset="0"/>
                <a:cs typeface="Courier New" pitchFamily="49" charset="0"/>
                <a:sym typeface="Monaco" charset="0"/>
              </a:rPr>
              <a:t>rsi</a:t>
            </a:r>
            <a:r>
              <a:rPr lang="tr-TR" sz="1800" b="1" dirty="0">
                <a:solidFill>
                  <a:srgbClr val="0000FF"/>
                </a:solidFill>
                <a:latin typeface="Courier New" pitchFamily="49" charset="0"/>
                <a:ea typeface="Monaco" charset="0"/>
                <a:cs typeface="Courier New" pitchFamily="49" charset="0"/>
                <a:sym typeface="Monaco" charset="0"/>
              </a:rPr>
              <a:t>, %</a:t>
            </a:r>
            <a:r>
              <a:rPr lang="tr-TR" sz="1800" b="1" dirty="0" err="1">
                <a:solidFill>
                  <a:srgbClr val="0000FF"/>
                </a:solidFill>
                <a:latin typeface="Courier New" pitchFamily="49" charset="0"/>
                <a:ea typeface="Monaco" charset="0"/>
                <a:cs typeface="Courier New" pitchFamily="49" charset="0"/>
                <a:sym typeface="Monaco" charset="0"/>
              </a:rPr>
              <a:t>rax</a:t>
            </a:r>
            <a:r>
              <a:rPr lang="tr-TR" sz="1800" b="1" dirty="0">
                <a:solidFill>
                  <a:srgbClr val="0000FF"/>
                </a:solidFill>
                <a:latin typeface="Courier New" pitchFamily="49" charset="0"/>
                <a:ea typeface="Monaco" charset="0"/>
                <a:cs typeface="Courier New" pitchFamily="49" charset="0"/>
                <a:sym typeface="Monaco" charset="0"/>
              </a:rPr>
              <a:t>  # </a:t>
            </a:r>
            <a:r>
              <a:rPr lang="tr-TR" sz="1800" b="1" dirty="0" err="1">
                <a:solidFill>
                  <a:srgbClr val="0000FF"/>
                </a:solidFill>
                <a:latin typeface="Courier New" pitchFamily="49" charset="0"/>
                <a:ea typeface="Monaco" charset="0"/>
                <a:cs typeface="Courier New" pitchFamily="49" charset="0"/>
                <a:sym typeface="Monaco" charset="0"/>
              </a:rPr>
              <a:t>result</a:t>
            </a:r>
            <a:r>
              <a:rPr lang="tr-TR" sz="1800" b="1" dirty="0">
                <a:solidFill>
                  <a:srgbClr val="0000FF"/>
                </a:solidFill>
                <a:latin typeface="Courier New" pitchFamily="49" charset="0"/>
                <a:ea typeface="Monaco" charset="0"/>
                <a:cs typeface="Courier New" pitchFamily="49" charset="0"/>
                <a:sym typeface="Monaco" charset="0"/>
              </a:rPr>
              <a:t> = x-y</a:t>
            </a:r>
          </a:p>
          <a:p>
            <a:pPr algn="l">
              <a:tabLst>
                <a:tab pos="215900" algn="l"/>
                <a:tab pos="1195388" algn="l"/>
                <a:tab pos="215900" algn="l"/>
                <a:tab pos="2860675" algn="l"/>
                <a:tab pos="2959100" algn="l"/>
                <a:tab pos="2159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Lst>
            </a:pPr>
            <a:r>
              <a:rPr lang="tr-TR" sz="1800" b="1" dirty="0">
                <a:solidFill>
                  <a:schemeClr val="tx1"/>
                </a:solidFill>
                <a:latin typeface="Courier New" pitchFamily="49" charset="0"/>
                <a:ea typeface="Monaco" charset="0"/>
                <a:cs typeface="Courier New" pitchFamily="49" charset="0"/>
                <a:sym typeface="Monaco" charset="0"/>
              </a:rPr>
              <a:t>   </a:t>
            </a:r>
            <a:r>
              <a:rPr lang="tr-TR" sz="1800" b="1" dirty="0" err="1">
                <a:solidFill>
                  <a:schemeClr val="tx1"/>
                </a:solidFill>
                <a:latin typeface="Courier New" pitchFamily="49" charset="0"/>
                <a:ea typeface="Monaco" charset="0"/>
                <a:cs typeface="Courier New" pitchFamily="49" charset="0"/>
                <a:sym typeface="Monaco" charset="0"/>
              </a:rPr>
              <a:t>movq</a:t>
            </a:r>
            <a:r>
              <a:rPr lang="tr-TR" sz="1800" b="1" dirty="0">
                <a:solidFill>
                  <a:schemeClr val="tx1"/>
                </a:solidFill>
                <a:latin typeface="Courier New" pitchFamily="49" charset="0"/>
                <a:ea typeface="Monaco" charset="0"/>
                <a:cs typeface="Courier New" pitchFamily="49" charset="0"/>
                <a:sym typeface="Monaco" charset="0"/>
              </a:rPr>
              <a:t>    %</a:t>
            </a:r>
            <a:r>
              <a:rPr lang="tr-TR" sz="1800" b="1" dirty="0" err="1">
                <a:solidFill>
                  <a:schemeClr val="tx1"/>
                </a:solidFill>
                <a:latin typeface="Courier New" pitchFamily="49" charset="0"/>
                <a:ea typeface="Monaco" charset="0"/>
                <a:cs typeface="Courier New" pitchFamily="49" charset="0"/>
                <a:sym typeface="Monaco" charset="0"/>
              </a:rPr>
              <a:t>rsi</a:t>
            </a:r>
            <a:r>
              <a:rPr lang="tr-TR" sz="1800" b="1" dirty="0">
                <a:solidFill>
                  <a:schemeClr val="tx1"/>
                </a:solidFill>
                <a:latin typeface="Courier New" pitchFamily="49" charset="0"/>
                <a:ea typeface="Monaco" charset="0"/>
                <a:cs typeface="Courier New" pitchFamily="49" charset="0"/>
                <a:sym typeface="Monaco" charset="0"/>
              </a:rPr>
              <a:t>, %</a:t>
            </a:r>
            <a:r>
              <a:rPr lang="tr-TR" sz="1800" b="1" dirty="0" err="1">
                <a:solidFill>
                  <a:schemeClr val="tx1"/>
                </a:solidFill>
                <a:latin typeface="Courier New" pitchFamily="49" charset="0"/>
                <a:ea typeface="Monaco" charset="0"/>
                <a:cs typeface="Courier New" pitchFamily="49" charset="0"/>
                <a:sym typeface="Monaco" charset="0"/>
              </a:rPr>
              <a:t>rdx</a:t>
            </a:r>
            <a:endParaRPr lang="tr-TR" sz="1800" b="1" dirty="0">
              <a:solidFill>
                <a:schemeClr val="tx1"/>
              </a:solidFill>
              <a:latin typeface="Courier New" pitchFamily="49" charset="0"/>
              <a:ea typeface="Monaco" charset="0"/>
              <a:cs typeface="Courier New" pitchFamily="49" charset="0"/>
              <a:sym typeface="Monaco" charset="0"/>
            </a:endParaRPr>
          </a:p>
          <a:p>
            <a:pPr algn="l">
              <a:tabLst>
                <a:tab pos="215900" algn="l"/>
                <a:tab pos="1195388" algn="l"/>
                <a:tab pos="215900" algn="l"/>
                <a:tab pos="2860675" algn="l"/>
                <a:tab pos="2959100" algn="l"/>
                <a:tab pos="2159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Lst>
            </a:pPr>
            <a:r>
              <a:rPr lang="tr-TR" sz="1800" b="1" dirty="0">
                <a:solidFill>
                  <a:schemeClr val="tx1"/>
                </a:solidFill>
                <a:latin typeface="Courier New" pitchFamily="49" charset="0"/>
                <a:ea typeface="Monaco" charset="0"/>
                <a:cs typeface="Courier New" pitchFamily="49" charset="0"/>
                <a:sym typeface="Monaco" charset="0"/>
              </a:rPr>
              <a:t>   </a:t>
            </a:r>
            <a:r>
              <a:rPr lang="tr-TR" sz="1800" b="1" dirty="0" err="1">
                <a:solidFill>
                  <a:srgbClr val="CC0000"/>
                </a:solidFill>
                <a:latin typeface="Courier New" pitchFamily="49" charset="0"/>
                <a:ea typeface="Monaco" charset="0"/>
                <a:cs typeface="Courier New" pitchFamily="49" charset="0"/>
                <a:sym typeface="Monaco" charset="0"/>
              </a:rPr>
              <a:t>subq</a:t>
            </a:r>
            <a:r>
              <a:rPr lang="tr-TR" sz="1800" b="1" dirty="0">
                <a:solidFill>
                  <a:srgbClr val="CC0000"/>
                </a:solidFill>
                <a:latin typeface="Courier New" pitchFamily="49" charset="0"/>
                <a:ea typeface="Monaco" charset="0"/>
                <a:cs typeface="Courier New" pitchFamily="49" charset="0"/>
                <a:sym typeface="Monaco" charset="0"/>
              </a:rPr>
              <a:t>    %</a:t>
            </a:r>
            <a:r>
              <a:rPr lang="tr-TR" sz="1800" b="1" dirty="0" err="1">
                <a:solidFill>
                  <a:srgbClr val="CC0000"/>
                </a:solidFill>
                <a:latin typeface="Courier New" pitchFamily="49" charset="0"/>
                <a:ea typeface="Monaco" charset="0"/>
                <a:cs typeface="Courier New" pitchFamily="49" charset="0"/>
                <a:sym typeface="Monaco" charset="0"/>
              </a:rPr>
              <a:t>rdi</a:t>
            </a:r>
            <a:r>
              <a:rPr lang="tr-TR" sz="1800" b="1" dirty="0">
                <a:solidFill>
                  <a:srgbClr val="CC0000"/>
                </a:solidFill>
                <a:latin typeface="Courier New" pitchFamily="49" charset="0"/>
                <a:ea typeface="Monaco" charset="0"/>
                <a:cs typeface="Courier New" pitchFamily="49" charset="0"/>
                <a:sym typeface="Monaco" charset="0"/>
              </a:rPr>
              <a:t>, %</a:t>
            </a:r>
            <a:r>
              <a:rPr lang="tr-TR" sz="1800" b="1" dirty="0" err="1">
                <a:solidFill>
                  <a:srgbClr val="CC0000"/>
                </a:solidFill>
                <a:latin typeface="Courier New" pitchFamily="49" charset="0"/>
                <a:ea typeface="Monaco" charset="0"/>
                <a:cs typeface="Courier New" pitchFamily="49" charset="0"/>
                <a:sym typeface="Monaco" charset="0"/>
              </a:rPr>
              <a:t>rdx</a:t>
            </a:r>
            <a:r>
              <a:rPr lang="tr-TR" sz="1800" b="1" dirty="0">
                <a:solidFill>
                  <a:srgbClr val="CC0000"/>
                </a:solidFill>
                <a:latin typeface="Courier New" pitchFamily="49" charset="0"/>
                <a:ea typeface="Monaco" charset="0"/>
                <a:cs typeface="Courier New" pitchFamily="49" charset="0"/>
                <a:sym typeface="Monaco" charset="0"/>
              </a:rPr>
              <a:t>  # </a:t>
            </a:r>
            <a:r>
              <a:rPr lang="tr-TR" sz="1800" b="1" dirty="0" err="1">
                <a:solidFill>
                  <a:srgbClr val="CC0000"/>
                </a:solidFill>
                <a:latin typeface="Courier New" pitchFamily="49" charset="0"/>
                <a:ea typeface="Monaco" charset="0"/>
                <a:cs typeface="Courier New" pitchFamily="49" charset="0"/>
                <a:sym typeface="Monaco" charset="0"/>
              </a:rPr>
              <a:t>eval</a:t>
            </a:r>
            <a:r>
              <a:rPr lang="tr-TR" sz="1800" b="1" dirty="0">
                <a:solidFill>
                  <a:srgbClr val="CC0000"/>
                </a:solidFill>
                <a:latin typeface="Courier New" pitchFamily="49" charset="0"/>
                <a:ea typeface="Monaco" charset="0"/>
                <a:cs typeface="Courier New" pitchFamily="49" charset="0"/>
                <a:sym typeface="Monaco" charset="0"/>
              </a:rPr>
              <a:t> = y-x</a:t>
            </a:r>
          </a:p>
          <a:p>
            <a:pPr algn="l">
              <a:tabLst>
                <a:tab pos="215900" algn="l"/>
                <a:tab pos="1195388" algn="l"/>
                <a:tab pos="215900" algn="l"/>
                <a:tab pos="2860675" algn="l"/>
                <a:tab pos="2959100" algn="l"/>
                <a:tab pos="2159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Lst>
            </a:pPr>
            <a:r>
              <a:rPr lang="tr-TR" sz="1800" b="1" dirty="0">
                <a:solidFill>
                  <a:schemeClr val="tx1"/>
                </a:solidFill>
                <a:latin typeface="Courier New" pitchFamily="49" charset="0"/>
                <a:ea typeface="Monaco" charset="0"/>
                <a:cs typeface="Courier New" pitchFamily="49" charset="0"/>
                <a:sym typeface="Monaco" charset="0"/>
              </a:rPr>
              <a:t>   </a:t>
            </a:r>
            <a:r>
              <a:rPr lang="tr-TR" sz="1800" b="1" dirty="0" err="1">
                <a:solidFill>
                  <a:schemeClr val="tx1"/>
                </a:solidFill>
                <a:latin typeface="Courier New" pitchFamily="49" charset="0"/>
                <a:ea typeface="Monaco" charset="0"/>
                <a:cs typeface="Courier New" pitchFamily="49" charset="0"/>
                <a:sym typeface="Monaco" charset="0"/>
              </a:rPr>
              <a:t>cmpq</a:t>
            </a:r>
            <a:r>
              <a:rPr lang="tr-TR" sz="1800" b="1" dirty="0">
                <a:solidFill>
                  <a:schemeClr val="tx1"/>
                </a:solidFill>
                <a:latin typeface="Courier New" pitchFamily="49" charset="0"/>
                <a:ea typeface="Monaco" charset="0"/>
                <a:cs typeface="Courier New" pitchFamily="49" charset="0"/>
                <a:sym typeface="Monaco" charset="0"/>
              </a:rPr>
              <a:t>    %</a:t>
            </a:r>
            <a:r>
              <a:rPr lang="tr-TR" sz="1800" b="1" dirty="0" err="1">
                <a:solidFill>
                  <a:schemeClr val="tx1"/>
                </a:solidFill>
                <a:latin typeface="Courier New" pitchFamily="49" charset="0"/>
                <a:ea typeface="Monaco" charset="0"/>
                <a:cs typeface="Courier New" pitchFamily="49" charset="0"/>
                <a:sym typeface="Monaco" charset="0"/>
              </a:rPr>
              <a:t>rsi</a:t>
            </a:r>
            <a:r>
              <a:rPr lang="tr-TR" sz="1800" b="1" dirty="0">
                <a:solidFill>
                  <a:schemeClr val="tx1"/>
                </a:solidFill>
                <a:latin typeface="Courier New" pitchFamily="49" charset="0"/>
                <a:ea typeface="Monaco" charset="0"/>
                <a:cs typeface="Courier New" pitchFamily="49" charset="0"/>
                <a:sym typeface="Monaco" charset="0"/>
              </a:rPr>
              <a:t>, %</a:t>
            </a:r>
            <a:r>
              <a:rPr lang="tr-TR" sz="1800" b="1" dirty="0" err="1">
                <a:solidFill>
                  <a:schemeClr val="tx1"/>
                </a:solidFill>
                <a:latin typeface="Courier New" pitchFamily="49" charset="0"/>
                <a:ea typeface="Monaco" charset="0"/>
                <a:cs typeface="Courier New" pitchFamily="49" charset="0"/>
                <a:sym typeface="Monaco" charset="0"/>
              </a:rPr>
              <a:t>rdi</a:t>
            </a:r>
            <a:r>
              <a:rPr lang="tr-TR" sz="1800" b="1" dirty="0">
                <a:solidFill>
                  <a:schemeClr val="tx1"/>
                </a:solidFill>
                <a:latin typeface="Courier New" pitchFamily="49" charset="0"/>
                <a:ea typeface="Monaco" charset="0"/>
                <a:cs typeface="Courier New" pitchFamily="49" charset="0"/>
                <a:sym typeface="Monaco" charset="0"/>
              </a:rPr>
              <a:t>  # </a:t>
            </a:r>
            <a:r>
              <a:rPr lang="tr-TR" sz="1800" b="1" dirty="0" err="1">
                <a:solidFill>
                  <a:schemeClr val="tx1"/>
                </a:solidFill>
                <a:latin typeface="Courier New" pitchFamily="49" charset="0"/>
                <a:ea typeface="Monaco" charset="0"/>
                <a:cs typeface="Courier New" pitchFamily="49" charset="0"/>
                <a:sym typeface="Monaco" charset="0"/>
              </a:rPr>
              <a:t>x:y</a:t>
            </a:r>
            <a:endParaRPr lang="tr-TR" sz="1800" b="1" dirty="0">
              <a:solidFill>
                <a:schemeClr val="tx1"/>
              </a:solidFill>
              <a:latin typeface="Courier New" pitchFamily="49" charset="0"/>
              <a:ea typeface="Monaco" charset="0"/>
              <a:cs typeface="Courier New" pitchFamily="49" charset="0"/>
              <a:sym typeface="Monaco" charset="0"/>
            </a:endParaRPr>
          </a:p>
          <a:p>
            <a:pPr algn="l">
              <a:tabLst>
                <a:tab pos="215900" algn="l"/>
                <a:tab pos="1195388" algn="l"/>
                <a:tab pos="215900" algn="l"/>
                <a:tab pos="2860675" algn="l"/>
                <a:tab pos="2959100" algn="l"/>
                <a:tab pos="2159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Lst>
            </a:pPr>
            <a:r>
              <a:rPr lang="tr-TR" sz="1800" b="1" dirty="0">
                <a:solidFill>
                  <a:schemeClr val="tx1"/>
                </a:solidFill>
                <a:latin typeface="Courier New" pitchFamily="49" charset="0"/>
                <a:ea typeface="Monaco" charset="0"/>
                <a:cs typeface="Courier New" pitchFamily="49" charset="0"/>
                <a:sym typeface="Monaco" charset="0"/>
              </a:rPr>
              <a:t>   </a:t>
            </a:r>
            <a:r>
              <a:rPr lang="tr-TR" sz="1800" b="1" dirty="0" err="1">
                <a:solidFill>
                  <a:schemeClr val="tx1"/>
                </a:solidFill>
                <a:latin typeface="Courier New" pitchFamily="49" charset="0"/>
                <a:ea typeface="Monaco" charset="0"/>
                <a:cs typeface="Courier New" pitchFamily="49" charset="0"/>
                <a:sym typeface="Monaco" charset="0"/>
              </a:rPr>
              <a:t>cmovle</a:t>
            </a:r>
            <a:r>
              <a:rPr lang="tr-TR" sz="1800" b="1" dirty="0">
                <a:solidFill>
                  <a:schemeClr val="tx1"/>
                </a:solidFill>
                <a:latin typeface="Courier New" pitchFamily="49" charset="0"/>
                <a:ea typeface="Monaco" charset="0"/>
                <a:cs typeface="Courier New" pitchFamily="49" charset="0"/>
                <a:sym typeface="Monaco" charset="0"/>
              </a:rPr>
              <a:t>  %</a:t>
            </a:r>
            <a:r>
              <a:rPr lang="tr-TR" sz="1800" b="1" dirty="0" err="1">
                <a:solidFill>
                  <a:schemeClr val="tx1"/>
                </a:solidFill>
                <a:latin typeface="Courier New" pitchFamily="49" charset="0"/>
                <a:ea typeface="Monaco" charset="0"/>
                <a:cs typeface="Courier New" pitchFamily="49" charset="0"/>
                <a:sym typeface="Monaco" charset="0"/>
              </a:rPr>
              <a:t>rdx</a:t>
            </a:r>
            <a:r>
              <a:rPr lang="tr-TR" sz="1800" b="1" dirty="0">
                <a:solidFill>
                  <a:schemeClr val="tx1"/>
                </a:solidFill>
                <a:latin typeface="Courier New" pitchFamily="49" charset="0"/>
                <a:ea typeface="Monaco" charset="0"/>
                <a:cs typeface="Courier New" pitchFamily="49" charset="0"/>
                <a:sym typeface="Monaco" charset="0"/>
              </a:rPr>
              <a:t>, %</a:t>
            </a:r>
            <a:r>
              <a:rPr lang="tr-TR" sz="1800" b="1" dirty="0" err="1">
                <a:solidFill>
                  <a:schemeClr val="tx1"/>
                </a:solidFill>
                <a:latin typeface="Courier New" pitchFamily="49" charset="0"/>
                <a:ea typeface="Monaco" charset="0"/>
                <a:cs typeface="Courier New" pitchFamily="49" charset="0"/>
                <a:sym typeface="Monaco" charset="0"/>
              </a:rPr>
              <a:t>rax</a:t>
            </a:r>
            <a:r>
              <a:rPr lang="tr-TR" sz="1800" b="1" dirty="0">
                <a:solidFill>
                  <a:schemeClr val="tx1"/>
                </a:solidFill>
                <a:latin typeface="Courier New" pitchFamily="49" charset="0"/>
                <a:ea typeface="Monaco" charset="0"/>
                <a:cs typeface="Courier New" pitchFamily="49" charset="0"/>
                <a:sym typeface="Monaco" charset="0"/>
              </a:rPr>
              <a:t>  # </a:t>
            </a:r>
            <a:r>
              <a:rPr lang="tr-TR" sz="1800" b="1" dirty="0" err="1">
                <a:solidFill>
                  <a:schemeClr val="tx1"/>
                </a:solidFill>
                <a:latin typeface="Courier New" pitchFamily="49" charset="0"/>
                <a:ea typeface="Monaco" charset="0"/>
                <a:cs typeface="Courier New" pitchFamily="49" charset="0"/>
                <a:sym typeface="Monaco" charset="0"/>
              </a:rPr>
              <a:t>if</a:t>
            </a:r>
            <a:r>
              <a:rPr lang="tr-TR" sz="1800" b="1" dirty="0">
                <a:solidFill>
                  <a:schemeClr val="tx1"/>
                </a:solidFill>
                <a:latin typeface="Courier New" pitchFamily="49" charset="0"/>
                <a:ea typeface="Monaco" charset="0"/>
                <a:cs typeface="Courier New" pitchFamily="49" charset="0"/>
                <a:sym typeface="Monaco" charset="0"/>
              </a:rPr>
              <a:t> &lt;=, </a:t>
            </a:r>
            <a:r>
              <a:rPr lang="tr-TR" sz="1800" b="1" dirty="0" err="1">
                <a:solidFill>
                  <a:schemeClr val="tx1"/>
                </a:solidFill>
                <a:latin typeface="Courier New" pitchFamily="49" charset="0"/>
                <a:ea typeface="Monaco" charset="0"/>
                <a:cs typeface="Courier New" pitchFamily="49" charset="0"/>
                <a:sym typeface="Monaco" charset="0"/>
              </a:rPr>
              <a:t>result</a:t>
            </a:r>
            <a:r>
              <a:rPr lang="tr-TR" sz="1800" b="1" dirty="0">
                <a:solidFill>
                  <a:schemeClr val="tx1"/>
                </a:solidFill>
                <a:latin typeface="Courier New" pitchFamily="49" charset="0"/>
                <a:ea typeface="Monaco" charset="0"/>
                <a:cs typeface="Courier New" pitchFamily="49" charset="0"/>
                <a:sym typeface="Monaco" charset="0"/>
              </a:rPr>
              <a:t> = </a:t>
            </a:r>
            <a:r>
              <a:rPr lang="tr-TR" sz="1800" b="1" dirty="0" err="1">
                <a:solidFill>
                  <a:schemeClr val="tx1"/>
                </a:solidFill>
                <a:latin typeface="Courier New" pitchFamily="49" charset="0"/>
                <a:ea typeface="Monaco" charset="0"/>
                <a:cs typeface="Courier New" pitchFamily="49" charset="0"/>
                <a:sym typeface="Monaco" charset="0"/>
              </a:rPr>
              <a:t>eval</a:t>
            </a:r>
            <a:endParaRPr lang="tr-TR" sz="1800" b="1" dirty="0">
              <a:solidFill>
                <a:schemeClr val="tx1"/>
              </a:solidFill>
              <a:latin typeface="Courier New" pitchFamily="49" charset="0"/>
              <a:ea typeface="Monaco" charset="0"/>
              <a:cs typeface="Courier New" pitchFamily="49" charset="0"/>
              <a:sym typeface="Monaco" charset="0"/>
            </a:endParaRPr>
          </a:p>
          <a:p>
            <a:pPr algn="l">
              <a:tabLst>
                <a:tab pos="215900" algn="l"/>
                <a:tab pos="1195388" algn="l"/>
                <a:tab pos="215900" algn="l"/>
                <a:tab pos="2860675" algn="l"/>
                <a:tab pos="2959100" algn="l"/>
                <a:tab pos="2159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Lst>
            </a:pPr>
            <a:r>
              <a:rPr lang="tr-TR" sz="1800" b="1" dirty="0">
                <a:solidFill>
                  <a:schemeClr val="tx1"/>
                </a:solidFill>
                <a:latin typeface="Courier New" pitchFamily="49" charset="0"/>
                <a:ea typeface="Monaco" charset="0"/>
                <a:cs typeface="Courier New" pitchFamily="49" charset="0"/>
                <a:sym typeface="Monaco" charset="0"/>
              </a:rPr>
              <a:t>   ret</a:t>
            </a:r>
            <a:endParaRPr lang="en-US" sz="1800" b="1" dirty="0">
              <a:solidFill>
                <a:schemeClr val="tx1"/>
              </a:solidFill>
              <a:latin typeface="Courier New" pitchFamily="49" charset="0"/>
              <a:ea typeface="Monaco" charset="0"/>
              <a:cs typeface="Courier New" pitchFamily="49" charset="0"/>
              <a:sym typeface="Monaco" charset="0"/>
            </a:endParaRPr>
          </a:p>
        </p:txBody>
      </p:sp>
      <p:sp>
        <p:nvSpPr>
          <p:cNvPr id="9" name="Rectangle 4"/>
          <p:cNvSpPr>
            <a:spLocks/>
          </p:cNvSpPr>
          <p:nvPr/>
        </p:nvSpPr>
        <p:spPr bwMode="auto">
          <a:xfrm>
            <a:off x="381000" y="1354959"/>
            <a:ext cx="4240924" cy="2649482"/>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smtClean="0">
                <a:solidFill>
                  <a:schemeClr val="tx1"/>
                </a:solidFill>
                <a:latin typeface="Courier New" pitchFamily="49" charset="0"/>
                <a:cs typeface="Courier New" pitchFamily="49" charset="0"/>
                <a:sym typeface="Courier New Bold" charset="0"/>
              </a:rPr>
              <a:t>absdiff</a:t>
            </a:r>
            <a:r>
              <a:rPr lang="en-US" sz="1800" b="1" dirty="0" smtClean="0">
                <a:solidFill>
                  <a:schemeClr val="tx1"/>
                </a:solidFill>
                <a:latin typeface="Courier New" pitchFamily="49" charset="0"/>
                <a:cs typeface="Courier New" pitchFamily="49" charset="0"/>
                <a:sym typeface="Courier New Bold" charset="0"/>
              </a:rPr>
              <a:t>(long </a:t>
            </a:r>
            <a:r>
              <a:rPr lang="en-US" sz="1800" b="1" dirty="0">
                <a:solidFill>
                  <a:schemeClr val="tx1"/>
                </a:solidFill>
                <a:latin typeface="Courier New" pitchFamily="49" charset="0"/>
                <a:cs typeface="Courier New" pitchFamily="49" charset="0"/>
                <a:sym typeface="Courier New Bold" charset="0"/>
              </a:rPr>
              <a:t>x, long y)</a:t>
            </a:r>
          </a:p>
          <a:p>
            <a:pPr algn="l"/>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long result;</a:t>
            </a:r>
          </a:p>
          <a:p>
            <a:pPr algn="l"/>
            <a:r>
              <a:rPr lang="en-US" sz="1800" b="1" dirty="0">
                <a:solidFill>
                  <a:schemeClr val="tx1"/>
                </a:solidFill>
                <a:latin typeface="Courier New" pitchFamily="49" charset="0"/>
                <a:cs typeface="Courier New" pitchFamily="49" charset="0"/>
                <a:sym typeface="Courier New Bold" charset="0"/>
              </a:rPr>
              <a:t>    if (x &gt; y)</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0000FF"/>
                </a:solidFill>
                <a:latin typeface="Courier New" pitchFamily="49" charset="0"/>
                <a:cs typeface="Courier New" pitchFamily="49" charset="0"/>
                <a:sym typeface="Courier New Bold" charset="0"/>
              </a:rPr>
              <a:t>result = x-y;</a:t>
            </a:r>
          </a:p>
          <a:p>
            <a:pPr algn="l"/>
            <a:r>
              <a:rPr lang="en-US" sz="1800" b="1" dirty="0">
                <a:solidFill>
                  <a:schemeClr val="tx1"/>
                </a:solidFill>
                <a:latin typeface="Courier New" pitchFamily="49" charset="0"/>
                <a:cs typeface="Courier New" pitchFamily="49" charset="0"/>
                <a:sym typeface="Courier New Bold" charset="0"/>
              </a:rPr>
              <a:t>    else</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CC0000"/>
                </a:solidFill>
                <a:latin typeface="Courier New" pitchFamily="49" charset="0"/>
                <a:cs typeface="Courier New" pitchFamily="49" charset="0"/>
                <a:sym typeface="Courier New Bold" charset="0"/>
              </a:rPr>
              <a:t>result = y-x;</a:t>
            </a:r>
          </a:p>
          <a:p>
            <a:pPr algn="l"/>
            <a:r>
              <a:rPr lang="en-US" sz="1800" b="1" dirty="0">
                <a:solidFill>
                  <a:schemeClr val="tx1"/>
                </a:solidFill>
                <a:latin typeface="Courier New" pitchFamily="49" charset="0"/>
                <a:cs typeface="Courier New" pitchFamily="49" charset="0"/>
                <a:sym typeface="Courier New Bold" charset="0"/>
              </a:rPr>
              <a:t>    return result;</a:t>
            </a:r>
          </a:p>
          <a:p>
            <a:pPr algn="l"/>
            <a:r>
              <a:rPr lang="en-US" sz="1800" b="1" dirty="0">
                <a:solidFill>
                  <a:schemeClr val="tx1"/>
                </a:solidFill>
                <a:latin typeface="Courier New" pitchFamily="49" charset="0"/>
                <a:cs typeface="Courier New" pitchFamily="49" charset="0"/>
                <a:sym typeface="Courier New Bold" charset="0"/>
              </a:rPr>
              <a:t>}</a:t>
            </a:r>
          </a:p>
        </p:txBody>
      </p:sp>
      <p:graphicFrame>
        <p:nvGraphicFramePr>
          <p:cNvPr id="10" name="Table 9"/>
          <p:cNvGraphicFramePr>
            <a:graphicFrameLocks noGrp="1"/>
          </p:cNvGraphicFramePr>
          <p:nvPr>
            <p:extLst>
              <p:ext uri="{D42A27DB-BD31-4B8C-83A1-F6EECF244321}">
                <p14:modId xmlns:p14="http://schemas.microsoft.com/office/powerpoint/2010/main" val="1285982559"/>
              </p:ext>
            </p:extLst>
          </p:nvPr>
        </p:nvGraphicFramePr>
        <p:xfrm>
          <a:off x="4724400" y="1905000"/>
          <a:ext cx="3352800" cy="15240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810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x</a:t>
                      </a:r>
                    </a:p>
                  </a:txBody>
                  <a:tcPr/>
                </a:tc>
                <a:extLst>
                  <a:ext uri="{0D108BD9-81ED-4DB2-BD59-A6C34878D82A}">
                    <a16:rowId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rsi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y</a:t>
                      </a:r>
                    </a:p>
                  </a:txBody>
                  <a:tcPr/>
                </a:tc>
                <a:extLst>
                  <a:ext uri="{0D108BD9-81ED-4DB2-BD59-A6C34878D82A}">
                    <a16:rowId xmlns:a16="http://schemas.microsoft.com/office/drawing/2014/main" val="10002"/>
                  </a:ext>
                </a:extLst>
              </a:tr>
              <a:tr h="381000">
                <a:tc>
                  <a:txBody>
                    <a:bodyPr/>
                    <a:lstStyle/>
                    <a:p>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r>
                        <a:rPr lang="en-US" dirty="0">
                          <a:latin typeface="Calibri"/>
                          <a:cs typeface="Calibri"/>
                        </a:rPr>
                        <a:t>Return value</a:t>
                      </a:r>
                      <a:endParaRPr lang="en-US" b="1" i="0" dirty="0">
                        <a:latin typeface="Courier New"/>
                        <a:cs typeface="Courier New"/>
                      </a:endParaRPr>
                    </a:p>
                  </a:txBody>
                  <a:tcPr/>
                </a:tc>
                <a:extLst>
                  <a:ext uri="{0D108BD9-81ED-4DB2-BD59-A6C34878D82A}">
                    <a16:rowId xmlns:a16="http://schemas.microsoft.com/office/drawing/2014/main" val="10003"/>
                  </a:ext>
                </a:extLst>
              </a:tr>
            </a:tbl>
          </a:graphicData>
        </a:graphic>
      </p:graphicFrame>
      <p:sp>
        <p:nvSpPr>
          <p:cNvPr id="2" name="TextBox 1">
            <a:extLst>
              <a:ext uri="{FF2B5EF4-FFF2-40B4-BE49-F238E27FC236}">
                <a16:creationId xmlns:a16="http://schemas.microsoft.com/office/drawing/2014/main" id="{CD7D3603-0456-4B30-8AAB-CAF8CDCEFE30}"/>
              </a:ext>
            </a:extLst>
          </p:cNvPr>
          <p:cNvSpPr txBox="1"/>
          <p:nvPr/>
        </p:nvSpPr>
        <p:spPr>
          <a:xfrm>
            <a:off x="381000" y="5147101"/>
            <a:ext cx="1322798" cy="830997"/>
          </a:xfrm>
          <a:prstGeom prst="rect">
            <a:avLst/>
          </a:prstGeom>
          <a:noFill/>
        </p:spPr>
        <p:txBody>
          <a:bodyPr wrap="none" rtlCol="0">
            <a:spAutoFit/>
          </a:bodyPr>
          <a:lstStyle/>
          <a:p>
            <a:r>
              <a:rPr lang="en-US" sz="2400" dirty="0">
                <a:latin typeface="Calibri" panose="020F0502020204030204" pitchFamily="34" charset="0"/>
                <a:cs typeface="Calibri" panose="020F0502020204030204" pitchFamily="34" charset="0"/>
              </a:rPr>
              <a:t>When is</a:t>
            </a:r>
          </a:p>
          <a:p>
            <a:r>
              <a:rPr lang="en-US" sz="2400" dirty="0">
                <a:latin typeface="Calibri" panose="020F0502020204030204" pitchFamily="34" charset="0"/>
                <a:cs typeface="Calibri" panose="020F0502020204030204" pitchFamily="34" charset="0"/>
              </a:rPr>
              <a:t>this bad?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p:cNvSpPr>
          <p:nvPr/>
        </p:nvSpPr>
        <p:spPr bwMode="auto">
          <a:xfrm>
            <a:off x="457200" y="1206500"/>
            <a:ext cx="47244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dirty="0">
                <a:solidFill>
                  <a:schemeClr val="tx1"/>
                </a:solidFill>
                <a:latin typeface="Calibri Bold" charset="0"/>
                <a:ea typeface="Calibri Bold" charset="0"/>
                <a:cs typeface="Calibri Bold" charset="0"/>
                <a:sym typeface="Calibri Bold" charset="0"/>
              </a:rPr>
              <a:t>Expensive Computations</a:t>
            </a:r>
          </a:p>
        </p:txBody>
      </p:sp>
      <p:sp>
        <p:nvSpPr>
          <p:cNvPr id="52230" name="Rectangle 6"/>
          <p:cNvSpPr>
            <a:spLocks noGrp="1" noChangeArrowheads="1"/>
          </p:cNvSpPr>
          <p:nvPr>
            <p:ph type="title"/>
          </p:nvPr>
        </p:nvSpPr>
        <p:spPr>
          <a:ln/>
        </p:spPr>
        <p:txBody>
          <a:bodyPr/>
          <a:lstStyle/>
          <a:p>
            <a:pPr marL="119063" indent="-119063"/>
            <a:r>
              <a:rPr lang="en-US" dirty="0"/>
              <a:t>Bad Cases for Conditional Move</a:t>
            </a:r>
          </a:p>
        </p:txBody>
      </p:sp>
      <p:sp>
        <p:nvSpPr>
          <p:cNvPr id="52231" name="Rectangle 7"/>
          <p:cNvSpPr>
            <a:spLocks noGrp="1" noChangeArrowheads="1"/>
          </p:cNvSpPr>
          <p:nvPr>
            <p:ph type="body" idx="1"/>
          </p:nvPr>
        </p:nvSpPr>
        <p:spPr>
          <a:xfrm>
            <a:off x="685800" y="2214562"/>
            <a:ext cx="6108700" cy="609600"/>
          </a:xfrm>
          <a:ln/>
        </p:spPr>
        <p:txBody>
          <a:bodyPr/>
          <a:lstStyle/>
          <a:p>
            <a:r>
              <a:rPr lang="en-US" sz="2000" dirty="0"/>
              <a:t>Both values get computed</a:t>
            </a:r>
          </a:p>
          <a:p>
            <a:r>
              <a:rPr lang="en-US" sz="2000" dirty="0"/>
              <a:t>Only makes sense when computations are very simple</a:t>
            </a:r>
          </a:p>
        </p:txBody>
      </p:sp>
      <p:sp>
        <p:nvSpPr>
          <p:cNvPr id="52232" name="Rectangle 8"/>
          <p:cNvSpPr>
            <a:spLocks/>
          </p:cNvSpPr>
          <p:nvPr/>
        </p:nvSpPr>
        <p:spPr bwMode="auto">
          <a:xfrm>
            <a:off x="533400" y="1681162"/>
            <a:ext cx="5410200" cy="398462"/>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a:solidFill>
                  <a:schemeClr val="tx1"/>
                </a:solidFill>
                <a:latin typeface="Courier New" pitchFamily="49" charset="0"/>
                <a:cs typeface="Courier New" pitchFamily="49" charset="0"/>
                <a:sym typeface="Courier New Bold" charset="0"/>
              </a:rPr>
              <a:t>val</a:t>
            </a:r>
            <a:r>
              <a:rPr lang="en-US" sz="1800" b="1" dirty="0">
                <a:solidFill>
                  <a:schemeClr val="tx1"/>
                </a:solidFill>
                <a:latin typeface="Courier New" pitchFamily="49" charset="0"/>
                <a:cs typeface="Courier New" pitchFamily="49" charset="0"/>
                <a:sym typeface="Courier New Bold" charset="0"/>
              </a:rPr>
              <a:t> = </a:t>
            </a:r>
            <a:r>
              <a:rPr lang="en-US" sz="1800" b="1" dirty="0">
                <a:solidFill>
                  <a:schemeClr val="tx1"/>
                </a:solidFill>
                <a:latin typeface="Courier New" pitchFamily="49" charset="0"/>
                <a:ea typeface="Calibri Bold Italic" charset="0"/>
                <a:cs typeface="Courier New" pitchFamily="49" charset="0"/>
                <a:sym typeface="Calibri Bold Italic" charset="0"/>
              </a:rPr>
              <a:t>Test(x)</a:t>
            </a:r>
            <a:r>
              <a:rPr lang="en-US" sz="1800" b="1" dirty="0">
                <a:solidFill>
                  <a:schemeClr val="tx1"/>
                </a:solidFill>
                <a:latin typeface="Courier New" pitchFamily="49" charset="0"/>
                <a:cs typeface="Courier New" pitchFamily="49" charset="0"/>
                <a:sym typeface="Courier New Bold" charset="0"/>
              </a:rPr>
              <a:t> ? </a:t>
            </a:r>
            <a:r>
              <a:rPr lang="en-US" sz="1800" b="1" dirty="0">
                <a:solidFill>
                  <a:schemeClr val="tx1"/>
                </a:solidFill>
                <a:latin typeface="Courier New" pitchFamily="49" charset="0"/>
                <a:ea typeface="Calibri Bold Italic" charset="0"/>
                <a:cs typeface="Courier New" pitchFamily="49" charset="0"/>
                <a:sym typeface="Calibri Bold Italic" charset="0"/>
              </a:rPr>
              <a:t>Hard1(x)</a:t>
            </a:r>
            <a:r>
              <a:rPr lang="en-US" sz="1800" b="1" dirty="0">
                <a:solidFill>
                  <a:schemeClr val="tx1"/>
                </a:solidFill>
                <a:latin typeface="Courier New" pitchFamily="49" charset="0"/>
                <a:cs typeface="Courier New" pitchFamily="49" charset="0"/>
                <a:sym typeface="Courier New Bold" charset="0"/>
              </a:rPr>
              <a:t> : Hard2(x);</a:t>
            </a:r>
          </a:p>
        </p:txBody>
      </p:sp>
      <p:grpSp>
        <p:nvGrpSpPr>
          <p:cNvPr id="3" name="Group 2">
            <a:extLst>
              <a:ext uri="{FF2B5EF4-FFF2-40B4-BE49-F238E27FC236}">
                <a16:creationId xmlns:a16="http://schemas.microsoft.com/office/drawing/2014/main" id="{7EC6B92B-037F-4402-ADDF-2D08D7B87816}"/>
              </a:ext>
            </a:extLst>
          </p:cNvPr>
          <p:cNvGrpSpPr/>
          <p:nvPr/>
        </p:nvGrpSpPr>
        <p:grpSpPr>
          <a:xfrm>
            <a:off x="457200" y="3117850"/>
            <a:ext cx="5486400" cy="1617662"/>
            <a:chOff x="457200" y="3117850"/>
            <a:chExt cx="5486400" cy="1617662"/>
          </a:xfrm>
        </p:grpSpPr>
        <p:sp>
          <p:nvSpPr>
            <p:cNvPr id="10" name="Rectangle 3"/>
            <p:cNvSpPr>
              <a:spLocks/>
            </p:cNvSpPr>
            <p:nvPr/>
          </p:nvSpPr>
          <p:spPr bwMode="auto">
            <a:xfrm>
              <a:off x="457200" y="3117850"/>
              <a:ext cx="47244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dirty="0">
                  <a:solidFill>
                    <a:schemeClr val="tx1"/>
                  </a:solidFill>
                  <a:latin typeface="Calibri Bold" charset="0"/>
                  <a:ea typeface="Calibri Bold" charset="0"/>
                  <a:cs typeface="Calibri Bold" charset="0"/>
                  <a:sym typeface="Calibri Bold" charset="0"/>
                </a:rPr>
                <a:t>Risky Computations</a:t>
              </a:r>
            </a:p>
          </p:txBody>
        </p:sp>
        <p:sp>
          <p:nvSpPr>
            <p:cNvPr id="11" name="Rectangle 7"/>
            <p:cNvSpPr txBox="1">
              <a:spLocks noChangeArrowheads="1"/>
            </p:cNvSpPr>
            <p:nvPr/>
          </p:nvSpPr>
          <p:spPr bwMode="auto">
            <a:xfrm>
              <a:off x="685800" y="4125912"/>
              <a:ext cx="4724400" cy="6096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p>
              <a:pPr marL="254000" marR="0" lvl="0" indent="-254000" algn="l" defTabSz="914400" rtl="0" eaLnBrk="1" fontAlgn="base" latinLnBrk="0" hangingPunct="1">
                <a:lnSpc>
                  <a:spcPct val="100000"/>
                </a:lnSpc>
                <a:spcBef>
                  <a:spcPts val="600"/>
                </a:spcBef>
                <a:spcAft>
                  <a:spcPct val="0"/>
                </a:spcAft>
                <a:buClr>
                  <a:srgbClr val="990000"/>
                </a:buClr>
                <a:buSzPct val="60000"/>
                <a:buFont typeface="Wingdings 2" charset="2"/>
                <a:buChar char="¢"/>
                <a:tabLst/>
                <a:defRPr/>
              </a:pPr>
              <a:r>
                <a:rPr kumimoji="0" lang="en-US" sz="2000" b="0" i="0" u="none" strike="noStrike" kern="0" cap="none" spc="0" normalizeH="0" baseline="0" noProof="0" dirty="0">
                  <a:ln>
                    <a:noFill/>
                  </a:ln>
                  <a:solidFill>
                    <a:schemeClr val="tx1"/>
                  </a:solidFill>
                  <a:effectLst/>
                  <a:uLnTx/>
                  <a:uFillTx/>
                  <a:latin typeface="+mn-lt"/>
                  <a:ea typeface="+mn-ea"/>
                  <a:cs typeface="+mn-cs"/>
                  <a:sym typeface="Calibri Bold" charset="0"/>
                </a:rPr>
                <a:t>Both values get computed</a:t>
              </a:r>
            </a:p>
            <a:p>
              <a:pPr marL="254000" marR="0" lvl="0" indent="-254000" algn="l" defTabSz="914400" rtl="0" eaLnBrk="1" fontAlgn="base" latinLnBrk="0" hangingPunct="1">
                <a:lnSpc>
                  <a:spcPct val="100000"/>
                </a:lnSpc>
                <a:spcBef>
                  <a:spcPts val="600"/>
                </a:spcBef>
                <a:spcAft>
                  <a:spcPct val="0"/>
                </a:spcAft>
                <a:buClr>
                  <a:srgbClr val="990000"/>
                </a:buClr>
                <a:buSzPct val="60000"/>
                <a:buFont typeface="Wingdings 2" charset="2"/>
                <a:buChar char="¢"/>
                <a:tabLst/>
                <a:defRPr/>
              </a:pPr>
              <a:r>
                <a:rPr lang="en-US" sz="2000" kern="0" dirty="0">
                  <a:solidFill>
                    <a:schemeClr val="tx1"/>
                  </a:solidFill>
                  <a:latin typeface="+mn-lt"/>
                  <a:ea typeface="+mn-ea"/>
                  <a:cs typeface="+mn-cs"/>
                  <a:sym typeface="Calibri Bold" charset="0"/>
                </a:rPr>
                <a:t>May have undesirable effects</a:t>
              </a:r>
              <a:endParaRPr kumimoji="0" lang="en-US" sz="2000" b="0" i="0" u="none" strike="noStrike" kern="0" cap="none" spc="0" normalizeH="0" baseline="0" noProof="0" dirty="0">
                <a:ln>
                  <a:noFill/>
                </a:ln>
                <a:solidFill>
                  <a:schemeClr val="tx1"/>
                </a:solidFill>
                <a:effectLst/>
                <a:uLnTx/>
                <a:uFillTx/>
                <a:latin typeface="+mn-lt"/>
                <a:ea typeface="+mn-ea"/>
                <a:cs typeface="+mn-cs"/>
                <a:sym typeface="Calibri Bold" charset="0"/>
              </a:endParaRPr>
            </a:p>
          </p:txBody>
        </p:sp>
        <p:sp>
          <p:nvSpPr>
            <p:cNvPr id="12" name="Rectangle 8"/>
            <p:cNvSpPr>
              <a:spLocks/>
            </p:cNvSpPr>
            <p:nvPr/>
          </p:nvSpPr>
          <p:spPr bwMode="auto">
            <a:xfrm>
              <a:off x="533400" y="3592512"/>
              <a:ext cx="5410200" cy="398462"/>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a:solidFill>
                    <a:schemeClr val="tx1"/>
                  </a:solidFill>
                  <a:latin typeface="Courier New" pitchFamily="49" charset="0"/>
                  <a:cs typeface="Courier New" pitchFamily="49" charset="0"/>
                  <a:sym typeface="Courier New Bold" charset="0"/>
                </a:rPr>
                <a:t>val</a:t>
              </a:r>
              <a:r>
                <a:rPr lang="en-US" sz="1800" b="1" dirty="0">
                  <a:solidFill>
                    <a:schemeClr val="tx1"/>
                  </a:solidFill>
                  <a:latin typeface="Courier New" pitchFamily="49" charset="0"/>
                  <a:cs typeface="Courier New" pitchFamily="49" charset="0"/>
                  <a:sym typeface="Courier New Bold" charset="0"/>
                </a:rPr>
                <a:t> = </a:t>
              </a:r>
              <a:r>
                <a:rPr lang="en-US" sz="1800" b="1" dirty="0">
                  <a:solidFill>
                    <a:schemeClr val="tx1"/>
                  </a:solidFill>
                  <a:latin typeface="Courier New" pitchFamily="49" charset="0"/>
                  <a:ea typeface="Calibri Bold Italic" charset="0"/>
                  <a:cs typeface="Courier New" pitchFamily="49" charset="0"/>
                  <a:sym typeface="Calibri Bold Italic" charset="0"/>
                </a:rPr>
                <a:t>p</a:t>
              </a:r>
              <a:r>
                <a:rPr lang="en-US" sz="1800" b="1" dirty="0">
                  <a:solidFill>
                    <a:schemeClr val="tx1"/>
                  </a:solidFill>
                  <a:latin typeface="Courier New" pitchFamily="49" charset="0"/>
                  <a:cs typeface="Courier New" pitchFamily="49" charset="0"/>
                  <a:sym typeface="Courier New Bold" charset="0"/>
                </a:rPr>
                <a:t> ? </a:t>
              </a:r>
              <a:r>
                <a:rPr lang="en-US" sz="1800" b="1" dirty="0">
                  <a:solidFill>
                    <a:schemeClr val="tx1"/>
                  </a:solidFill>
                  <a:latin typeface="Courier New" pitchFamily="49" charset="0"/>
                  <a:ea typeface="Calibri Bold Italic" charset="0"/>
                  <a:cs typeface="Courier New" pitchFamily="49" charset="0"/>
                  <a:sym typeface="Calibri Bold Italic" charset="0"/>
                </a:rPr>
                <a:t>*p</a:t>
              </a:r>
              <a:r>
                <a:rPr lang="en-US" sz="1800" b="1" dirty="0">
                  <a:solidFill>
                    <a:schemeClr val="tx1"/>
                  </a:solidFill>
                  <a:latin typeface="Courier New" pitchFamily="49" charset="0"/>
                  <a:cs typeface="Courier New" pitchFamily="49" charset="0"/>
                  <a:sym typeface="Courier New Bold" charset="0"/>
                </a:rPr>
                <a:t> : 0;</a:t>
              </a:r>
            </a:p>
          </p:txBody>
        </p:sp>
      </p:grpSp>
      <p:grpSp>
        <p:nvGrpSpPr>
          <p:cNvPr id="4" name="Group 3">
            <a:extLst>
              <a:ext uri="{FF2B5EF4-FFF2-40B4-BE49-F238E27FC236}">
                <a16:creationId xmlns:a16="http://schemas.microsoft.com/office/drawing/2014/main" id="{74F4C416-640D-404C-9772-F2F4A1C247C7}"/>
              </a:ext>
            </a:extLst>
          </p:cNvPr>
          <p:cNvGrpSpPr/>
          <p:nvPr/>
        </p:nvGrpSpPr>
        <p:grpSpPr>
          <a:xfrm>
            <a:off x="457200" y="4978400"/>
            <a:ext cx="5486400" cy="1617662"/>
            <a:chOff x="457200" y="4978400"/>
            <a:chExt cx="5486400" cy="1617662"/>
          </a:xfrm>
        </p:grpSpPr>
        <p:sp>
          <p:nvSpPr>
            <p:cNvPr id="13" name="Rectangle 3"/>
            <p:cNvSpPr>
              <a:spLocks/>
            </p:cNvSpPr>
            <p:nvPr/>
          </p:nvSpPr>
          <p:spPr bwMode="auto">
            <a:xfrm>
              <a:off x="457200" y="4978400"/>
              <a:ext cx="47244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dirty="0">
                  <a:solidFill>
                    <a:schemeClr val="tx1"/>
                  </a:solidFill>
                  <a:latin typeface="Calibri Bold" charset="0"/>
                  <a:ea typeface="Calibri Bold" charset="0"/>
                  <a:cs typeface="Calibri Bold" charset="0"/>
                  <a:sym typeface="Calibri Bold" charset="0"/>
                </a:rPr>
                <a:t>Computations with side effects</a:t>
              </a:r>
            </a:p>
          </p:txBody>
        </p:sp>
        <p:sp>
          <p:nvSpPr>
            <p:cNvPr id="14" name="Rectangle 7"/>
            <p:cNvSpPr txBox="1">
              <a:spLocks noChangeArrowheads="1"/>
            </p:cNvSpPr>
            <p:nvPr/>
          </p:nvSpPr>
          <p:spPr bwMode="auto">
            <a:xfrm>
              <a:off x="685800" y="5986462"/>
              <a:ext cx="4724400" cy="6096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p>
              <a:pPr marL="254000" marR="0" lvl="0" indent="-254000" algn="l" defTabSz="914400" rtl="0" eaLnBrk="1" fontAlgn="base" latinLnBrk="0" hangingPunct="1">
                <a:lnSpc>
                  <a:spcPct val="100000"/>
                </a:lnSpc>
                <a:spcBef>
                  <a:spcPts val="600"/>
                </a:spcBef>
                <a:spcAft>
                  <a:spcPct val="0"/>
                </a:spcAft>
                <a:buClr>
                  <a:srgbClr val="990000"/>
                </a:buClr>
                <a:buSzPct val="60000"/>
                <a:buFont typeface="Wingdings 2" charset="2"/>
                <a:buChar char="¢"/>
                <a:tabLst/>
                <a:defRPr/>
              </a:pPr>
              <a:r>
                <a:rPr kumimoji="0" lang="en-US" sz="2000" b="0" i="0" u="none" strike="noStrike" kern="0" cap="none" spc="0" normalizeH="0" baseline="0" noProof="0" dirty="0">
                  <a:ln>
                    <a:noFill/>
                  </a:ln>
                  <a:solidFill>
                    <a:schemeClr val="tx1"/>
                  </a:solidFill>
                  <a:effectLst/>
                  <a:uLnTx/>
                  <a:uFillTx/>
                  <a:latin typeface="+mn-lt"/>
                  <a:ea typeface="+mn-ea"/>
                  <a:cs typeface="+mn-cs"/>
                  <a:sym typeface="Calibri Bold" charset="0"/>
                </a:rPr>
                <a:t>Both values get computed</a:t>
              </a:r>
            </a:p>
            <a:p>
              <a:pPr marL="254000" marR="0" lvl="0" indent="-254000" algn="l" defTabSz="914400" rtl="0" eaLnBrk="1" fontAlgn="base" latinLnBrk="0" hangingPunct="1">
                <a:lnSpc>
                  <a:spcPct val="100000"/>
                </a:lnSpc>
                <a:spcBef>
                  <a:spcPts val="600"/>
                </a:spcBef>
                <a:spcAft>
                  <a:spcPct val="0"/>
                </a:spcAft>
                <a:buClr>
                  <a:srgbClr val="990000"/>
                </a:buClr>
                <a:buSzPct val="60000"/>
                <a:buFont typeface="Wingdings 2" charset="2"/>
                <a:buChar char="¢"/>
                <a:tabLst/>
                <a:defRPr/>
              </a:pPr>
              <a:r>
                <a:rPr lang="en-US" sz="2000" kern="0" dirty="0">
                  <a:solidFill>
                    <a:schemeClr val="tx1"/>
                  </a:solidFill>
                  <a:latin typeface="+mn-lt"/>
                  <a:ea typeface="+mn-ea"/>
                  <a:cs typeface="+mn-cs"/>
                  <a:sym typeface="Calibri Bold" charset="0"/>
                </a:rPr>
                <a:t>Must be side-effect free</a:t>
              </a:r>
              <a:endParaRPr kumimoji="0" lang="en-US" sz="2000" b="0" i="0" u="none" strike="noStrike" kern="0" cap="none" spc="0" normalizeH="0" baseline="0" noProof="0" dirty="0">
                <a:ln>
                  <a:noFill/>
                </a:ln>
                <a:solidFill>
                  <a:schemeClr val="tx1"/>
                </a:solidFill>
                <a:effectLst/>
                <a:uLnTx/>
                <a:uFillTx/>
                <a:latin typeface="+mn-lt"/>
                <a:ea typeface="+mn-ea"/>
                <a:cs typeface="+mn-cs"/>
                <a:sym typeface="Calibri Bold" charset="0"/>
              </a:endParaRPr>
            </a:p>
          </p:txBody>
        </p:sp>
        <p:sp>
          <p:nvSpPr>
            <p:cNvPr id="15" name="Rectangle 8"/>
            <p:cNvSpPr>
              <a:spLocks/>
            </p:cNvSpPr>
            <p:nvPr/>
          </p:nvSpPr>
          <p:spPr bwMode="auto">
            <a:xfrm>
              <a:off x="533400" y="5453062"/>
              <a:ext cx="5410200" cy="398462"/>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a:solidFill>
                    <a:schemeClr val="tx1"/>
                  </a:solidFill>
                  <a:latin typeface="Courier New" pitchFamily="49" charset="0"/>
                  <a:cs typeface="Courier New" pitchFamily="49" charset="0"/>
                  <a:sym typeface="Courier New Bold" charset="0"/>
                </a:rPr>
                <a:t>val</a:t>
              </a:r>
              <a:r>
                <a:rPr lang="en-US" sz="1800" b="1" dirty="0">
                  <a:solidFill>
                    <a:schemeClr val="tx1"/>
                  </a:solidFill>
                  <a:latin typeface="Courier New" pitchFamily="49" charset="0"/>
                  <a:cs typeface="Courier New" pitchFamily="49" charset="0"/>
                  <a:sym typeface="Courier New Bold" charset="0"/>
                </a:rPr>
                <a:t> = </a:t>
              </a:r>
              <a:r>
                <a:rPr lang="en-US" sz="1800" b="1" dirty="0">
                  <a:solidFill>
                    <a:schemeClr val="tx1"/>
                  </a:solidFill>
                  <a:latin typeface="Courier New" pitchFamily="49" charset="0"/>
                  <a:ea typeface="Calibri Bold Italic" charset="0"/>
                  <a:cs typeface="Courier New" pitchFamily="49" charset="0"/>
                  <a:sym typeface="Calibri Bold Italic" charset="0"/>
                </a:rPr>
                <a:t>x &gt; 0</a:t>
              </a:r>
              <a:r>
                <a:rPr lang="en-US" sz="1800" b="1" dirty="0">
                  <a:solidFill>
                    <a:schemeClr val="tx1"/>
                  </a:solidFill>
                  <a:latin typeface="Courier New" pitchFamily="49" charset="0"/>
                  <a:cs typeface="Courier New" pitchFamily="49" charset="0"/>
                  <a:sym typeface="Courier New Bold" charset="0"/>
                </a:rPr>
                <a:t> ? </a:t>
              </a:r>
              <a:r>
                <a:rPr lang="en-US" sz="1800" b="1" dirty="0">
                  <a:solidFill>
                    <a:schemeClr val="tx1"/>
                  </a:solidFill>
                  <a:latin typeface="Courier New" pitchFamily="49" charset="0"/>
                  <a:ea typeface="Calibri Bold Italic" charset="0"/>
                  <a:cs typeface="Courier New" pitchFamily="49" charset="0"/>
                  <a:sym typeface="Calibri Bold Italic" charset="0"/>
                </a:rPr>
                <a:t>x*=7</a:t>
              </a:r>
              <a:r>
                <a:rPr lang="en-US" sz="1800" b="1" dirty="0">
                  <a:solidFill>
                    <a:schemeClr val="tx1"/>
                  </a:solidFill>
                  <a:latin typeface="Courier New" pitchFamily="49" charset="0"/>
                  <a:cs typeface="Courier New" pitchFamily="49" charset="0"/>
                  <a:sym typeface="Courier New Bold" charset="0"/>
                </a:rPr>
                <a:t> : x+=3;</a:t>
              </a:r>
            </a:p>
          </p:txBody>
        </p:sp>
      </p:grpSp>
      <p:sp>
        <p:nvSpPr>
          <p:cNvPr id="2" name="TextBox 1"/>
          <p:cNvSpPr txBox="1"/>
          <p:nvPr/>
        </p:nvSpPr>
        <p:spPr>
          <a:xfrm>
            <a:off x="6310038" y="1952952"/>
            <a:ext cx="2697854" cy="523220"/>
          </a:xfrm>
          <a:prstGeom prst="rect">
            <a:avLst/>
          </a:prstGeom>
          <a:noFill/>
        </p:spPr>
        <p:txBody>
          <a:bodyPr wrap="none" rtlCol="0">
            <a:spAutoFit/>
          </a:bodyPr>
          <a:lstStyle/>
          <a:p>
            <a:r>
              <a:rPr lang="en-US" sz="2800" dirty="0">
                <a:latin typeface="Calibri" panose="020F0502020204030204" pitchFamily="34" charset="0"/>
                <a:cs typeface="Calibri" panose="020F0502020204030204" pitchFamily="34" charset="0"/>
              </a:rPr>
              <a:t>Bad Performance</a:t>
            </a:r>
          </a:p>
        </p:txBody>
      </p:sp>
      <p:sp>
        <p:nvSpPr>
          <p:cNvPr id="16" name="TextBox 15"/>
          <p:cNvSpPr txBox="1"/>
          <p:nvPr/>
        </p:nvSpPr>
        <p:spPr>
          <a:xfrm>
            <a:off x="7562493" y="4153274"/>
            <a:ext cx="1193147" cy="523220"/>
          </a:xfrm>
          <a:prstGeom prst="rect">
            <a:avLst/>
          </a:prstGeom>
          <a:noFill/>
        </p:spPr>
        <p:txBody>
          <a:bodyPr wrap="none" rtlCol="0">
            <a:spAutoFit/>
          </a:bodyPr>
          <a:lstStyle/>
          <a:p>
            <a:r>
              <a:rPr lang="en-US" sz="2800" dirty="0">
                <a:latin typeface="Calibri" panose="020F0502020204030204" pitchFamily="34" charset="0"/>
                <a:cs typeface="Calibri" panose="020F0502020204030204" pitchFamily="34" charset="0"/>
              </a:rPr>
              <a:t>Unsafe</a:t>
            </a:r>
          </a:p>
        </p:txBody>
      </p:sp>
      <p:sp>
        <p:nvSpPr>
          <p:cNvPr id="17" name="TextBox 16"/>
          <p:cNvSpPr txBox="1"/>
          <p:nvPr/>
        </p:nvSpPr>
        <p:spPr>
          <a:xfrm>
            <a:off x="7745074" y="5857398"/>
            <a:ext cx="1030795" cy="523220"/>
          </a:xfrm>
          <a:prstGeom prst="rect">
            <a:avLst/>
          </a:prstGeom>
          <a:noFill/>
        </p:spPr>
        <p:txBody>
          <a:bodyPr wrap="none" rtlCol="0">
            <a:spAutoFit/>
          </a:bodyPr>
          <a:lstStyle/>
          <a:p>
            <a:r>
              <a:rPr lang="en-US" sz="2800" dirty="0">
                <a:latin typeface="Calibri" panose="020F0502020204030204" pitchFamily="34" charset="0"/>
                <a:cs typeface="Calibri" panose="020F0502020204030204" pitchFamily="34" charset="0"/>
              </a:rPr>
              <a:t>Illegal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p:cNvSpPr>
          <p:nvPr/>
        </p:nvSpPr>
        <p:spPr bwMode="auto">
          <a:xfrm>
            <a:off x="381000" y="4668509"/>
            <a:ext cx="2922723" cy="1721224"/>
          </a:xfrm>
          <a:prstGeom prst="rect">
            <a:avLst/>
          </a:prstGeom>
          <a:noFill/>
          <a:ln w="12700" cap="flat">
            <a:noFill/>
            <a:miter lim="800000"/>
            <a:headEnd type="none" w="med" len="med"/>
            <a:tailEnd type="none" w="med" len="med"/>
          </a:ln>
        </p:spPr>
        <p:txBody>
          <a:bodyPr lIns="38100" tIns="38100" rIns="38100" bIns="38100"/>
          <a:lstStyle/>
          <a:p>
            <a:pPr algn="l">
              <a:tabLst>
                <a:tab pos="630238" algn="l"/>
                <a:tab pos="2801938" algn="l"/>
                <a:tab pos="3086100" algn="l"/>
                <a:tab pos="3086100" algn="l"/>
                <a:tab pos="3086100" algn="l"/>
                <a:tab pos="3086100" algn="l"/>
              </a:tabLst>
            </a:pPr>
            <a:r>
              <a:rPr lang="en-US" sz="1800" b="1" dirty="0" err="1">
                <a:solidFill>
                  <a:schemeClr val="tx1"/>
                </a:solidFill>
                <a:latin typeface="Courier New" pitchFamily="49" charset="0"/>
                <a:cs typeface="Courier New" pitchFamily="49" charset="0"/>
                <a:sym typeface="Courier New Bold" charset="0"/>
              </a:rPr>
              <a:t>xorq</a:t>
            </a: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rax</a:t>
            </a: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rax</a:t>
            </a:r>
            <a:endParaRPr lang="en-US" sz="1800" b="1" dirty="0">
              <a:solidFill>
                <a:schemeClr val="tx1"/>
              </a:solidFill>
              <a:latin typeface="Courier New" pitchFamily="49" charset="0"/>
              <a:cs typeface="Courier New" pitchFamily="49" charset="0"/>
              <a:sym typeface="Courier New Bold" charset="0"/>
            </a:endParaRPr>
          </a:p>
          <a:p>
            <a:pPr algn="l">
              <a:tabLst>
                <a:tab pos="630238" algn="l"/>
                <a:tab pos="2801938" algn="l"/>
                <a:tab pos="3086100" algn="l"/>
                <a:tab pos="3086100" algn="l"/>
                <a:tab pos="3086100" algn="l"/>
                <a:tab pos="3086100" algn="l"/>
              </a:tabLst>
            </a:pPr>
            <a:r>
              <a:rPr lang="en-US" sz="1800" b="1" dirty="0" err="1">
                <a:solidFill>
                  <a:schemeClr val="tx1"/>
                </a:solidFill>
                <a:latin typeface="Courier New" pitchFamily="49" charset="0"/>
                <a:cs typeface="Courier New" pitchFamily="49" charset="0"/>
                <a:sym typeface="Courier New Bold" charset="0"/>
              </a:rPr>
              <a:t>subq</a:t>
            </a:r>
            <a:r>
              <a:rPr lang="en-US" sz="1800" b="1" dirty="0">
                <a:solidFill>
                  <a:schemeClr val="tx1"/>
                </a:solidFill>
                <a:latin typeface="Courier New" pitchFamily="49" charset="0"/>
                <a:cs typeface="Courier New" pitchFamily="49" charset="0"/>
                <a:sym typeface="Courier New Bold" charset="0"/>
              </a:rPr>
              <a:t>    $1, %</a:t>
            </a:r>
            <a:r>
              <a:rPr lang="en-US" sz="1800" b="1" dirty="0" err="1">
                <a:solidFill>
                  <a:schemeClr val="tx1"/>
                </a:solidFill>
                <a:latin typeface="Courier New" pitchFamily="49" charset="0"/>
                <a:cs typeface="Courier New" pitchFamily="49" charset="0"/>
                <a:sym typeface="Courier New Bold" charset="0"/>
              </a:rPr>
              <a:t>rax</a:t>
            </a:r>
            <a:r>
              <a:rPr lang="en-US" sz="1800" b="1" dirty="0">
                <a:solidFill>
                  <a:schemeClr val="tx1"/>
                </a:solidFill>
                <a:latin typeface="Courier New" pitchFamily="49" charset="0"/>
                <a:cs typeface="Courier New" pitchFamily="49" charset="0"/>
                <a:sym typeface="Courier New Bold" charset="0"/>
              </a:rPr>
              <a:t> </a:t>
            </a:r>
          </a:p>
          <a:p>
            <a:pPr algn="l">
              <a:tabLst>
                <a:tab pos="630238" algn="l"/>
                <a:tab pos="2801938" algn="l"/>
                <a:tab pos="3086100" algn="l"/>
                <a:tab pos="3086100" algn="l"/>
                <a:tab pos="3086100" algn="l"/>
                <a:tab pos="3086100" algn="l"/>
              </a:tabLst>
            </a:pPr>
            <a:r>
              <a:rPr lang="en-US" sz="1800" b="1" dirty="0" err="1">
                <a:solidFill>
                  <a:schemeClr val="tx1"/>
                </a:solidFill>
                <a:latin typeface="Courier New" pitchFamily="49" charset="0"/>
                <a:cs typeface="Courier New" pitchFamily="49" charset="0"/>
                <a:sym typeface="Courier New Bold" charset="0"/>
              </a:rPr>
              <a:t>cmpq</a:t>
            </a:r>
            <a:r>
              <a:rPr lang="en-US" sz="1800" b="1" dirty="0">
                <a:solidFill>
                  <a:schemeClr val="tx1"/>
                </a:solidFill>
                <a:latin typeface="Courier New" pitchFamily="49" charset="0"/>
                <a:cs typeface="Courier New" pitchFamily="49" charset="0"/>
                <a:sym typeface="Courier New Bold" charset="0"/>
              </a:rPr>
              <a:t>    $2, %</a:t>
            </a:r>
            <a:r>
              <a:rPr lang="en-US" sz="1800" b="1" dirty="0" err="1">
                <a:solidFill>
                  <a:schemeClr val="tx1"/>
                </a:solidFill>
                <a:latin typeface="Courier New" pitchFamily="49" charset="0"/>
                <a:cs typeface="Courier New" pitchFamily="49" charset="0"/>
                <a:sym typeface="Courier New Bold" charset="0"/>
              </a:rPr>
              <a:t>rax</a:t>
            </a:r>
            <a:endParaRPr lang="en-US" sz="1800" b="1" dirty="0">
              <a:solidFill>
                <a:schemeClr val="tx1"/>
              </a:solidFill>
              <a:latin typeface="Courier New" pitchFamily="49" charset="0"/>
              <a:cs typeface="Courier New" pitchFamily="49" charset="0"/>
              <a:sym typeface="Courier New Bold" charset="0"/>
            </a:endParaRPr>
          </a:p>
          <a:p>
            <a:pPr algn="l">
              <a:tabLst>
                <a:tab pos="630238" algn="l"/>
                <a:tab pos="2801938" algn="l"/>
                <a:tab pos="3086100" algn="l"/>
                <a:tab pos="3086100" algn="l"/>
                <a:tab pos="3086100" algn="l"/>
                <a:tab pos="3086100" algn="l"/>
              </a:tabLst>
            </a:pPr>
            <a:r>
              <a:rPr lang="en-US" sz="1800" b="1" dirty="0">
                <a:solidFill>
                  <a:schemeClr val="tx1"/>
                </a:solidFill>
                <a:latin typeface="Courier New" pitchFamily="49" charset="0"/>
                <a:cs typeface="Courier New" pitchFamily="49" charset="0"/>
                <a:sym typeface="Courier New Bold" charset="0"/>
              </a:rPr>
              <a:t>s</a:t>
            </a:r>
            <a:r>
              <a:rPr lang="cs-CZ" sz="1800" b="1" dirty="0">
                <a:solidFill>
                  <a:schemeClr val="tx1"/>
                </a:solidFill>
                <a:latin typeface="Courier New" pitchFamily="49" charset="0"/>
                <a:cs typeface="Courier New" pitchFamily="49" charset="0"/>
                <a:sym typeface="Courier New Bold" charset="0"/>
              </a:rPr>
              <a:t>et</a:t>
            </a:r>
            <a:r>
              <a:rPr lang="en-US" sz="1800" b="1" dirty="0">
                <a:solidFill>
                  <a:schemeClr val="tx1"/>
                </a:solidFill>
                <a:latin typeface="Courier New" pitchFamily="49" charset="0"/>
                <a:cs typeface="Courier New" pitchFamily="49" charset="0"/>
                <a:sym typeface="Courier New Bold" charset="0"/>
              </a:rPr>
              <a:t>l </a:t>
            </a:r>
            <a:r>
              <a:rPr lang="cs-CZ" sz="1800" b="1" dirty="0">
                <a:solidFill>
                  <a:schemeClr val="tx1"/>
                </a:solidFill>
                <a:latin typeface="Courier New" pitchFamily="49" charset="0"/>
                <a:cs typeface="Courier New" pitchFamily="49" charset="0"/>
                <a:sym typeface="Courier New Bold" charset="0"/>
              </a:rPr>
              <a:t> </a:t>
            </a:r>
            <a:r>
              <a:rPr lang="en-US" sz="1800" b="1" dirty="0">
                <a:solidFill>
                  <a:schemeClr val="tx1"/>
                </a:solidFill>
                <a:latin typeface="Courier New" pitchFamily="49" charset="0"/>
                <a:cs typeface="Courier New" pitchFamily="49" charset="0"/>
                <a:sym typeface="Courier New Bold" charset="0"/>
              </a:rPr>
              <a:t>  </a:t>
            </a:r>
            <a:r>
              <a:rPr lang="cs-CZ" sz="1800" b="1" dirty="0">
                <a:solidFill>
                  <a:schemeClr val="tx1"/>
                </a:solidFill>
                <a:latin typeface="Courier New" pitchFamily="49" charset="0"/>
                <a:cs typeface="Courier New" pitchFamily="49" charset="0"/>
                <a:sym typeface="Courier New Bold" charset="0"/>
              </a:rPr>
              <a:t>%al</a:t>
            </a:r>
            <a:endParaRPr lang="en-US" sz="1800" b="1" dirty="0">
              <a:solidFill>
                <a:schemeClr val="tx1"/>
              </a:solidFill>
              <a:latin typeface="Courier New" pitchFamily="49" charset="0"/>
              <a:cs typeface="Courier New" pitchFamily="49" charset="0"/>
              <a:sym typeface="Courier New Bold" charset="0"/>
            </a:endParaRPr>
          </a:p>
          <a:p>
            <a:pPr algn="l">
              <a:tabLst>
                <a:tab pos="630238" algn="l"/>
                <a:tab pos="2801938" algn="l"/>
                <a:tab pos="3086100" algn="l"/>
                <a:tab pos="3086100" algn="l"/>
                <a:tab pos="3086100" algn="l"/>
                <a:tab pos="3086100" algn="l"/>
              </a:tabLst>
            </a:pPr>
            <a:r>
              <a:rPr lang="cs-CZ" sz="1800" b="1" dirty="0" smtClean="0">
                <a:solidFill>
                  <a:schemeClr val="tx1"/>
                </a:solidFill>
                <a:latin typeface="Courier New" pitchFamily="49" charset="0"/>
                <a:cs typeface="Courier New" pitchFamily="49" charset="0"/>
                <a:sym typeface="Courier New Bold" charset="0"/>
              </a:rPr>
              <a:t>movzbl</a:t>
            </a:r>
            <a:r>
              <a:rPr lang="en-US" sz="1800" b="1" dirty="0" smtClean="0">
                <a:solidFill>
                  <a:schemeClr val="tx1"/>
                </a:solidFill>
                <a:latin typeface="Courier New" pitchFamily="49" charset="0"/>
                <a:cs typeface="Courier New" pitchFamily="49" charset="0"/>
                <a:sym typeface="Courier New Bold" charset="0"/>
              </a:rPr>
              <a:t> </a:t>
            </a:r>
            <a:r>
              <a:rPr lang="cs-CZ" sz="1800" b="1" dirty="0" smtClean="0">
                <a:solidFill>
                  <a:schemeClr val="tx1"/>
                </a:solidFill>
                <a:latin typeface="Courier New" pitchFamily="49" charset="0"/>
                <a:cs typeface="Courier New" pitchFamily="49" charset="0"/>
                <a:sym typeface="Courier New Bold" charset="0"/>
              </a:rPr>
              <a:t> </a:t>
            </a:r>
            <a:r>
              <a:rPr lang="cs-CZ" sz="1800" b="1" dirty="0">
                <a:solidFill>
                  <a:schemeClr val="tx1"/>
                </a:solidFill>
                <a:latin typeface="Courier New" pitchFamily="49" charset="0"/>
                <a:cs typeface="Courier New" pitchFamily="49" charset="0"/>
                <a:sym typeface="Courier New Bold" charset="0"/>
              </a:rPr>
              <a:t>%al, %eax</a:t>
            </a:r>
            <a:endParaRPr lang="en-US" sz="1800" b="1" dirty="0">
              <a:solidFill>
                <a:schemeClr val="tx1"/>
              </a:solidFill>
              <a:latin typeface="Courier New" pitchFamily="49" charset="0"/>
              <a:cs typeface="Courier New" pitchFamily="49" charset="0"/>
              <a:sym typeface="Courier New Bold"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735469344"/>
              </p:ext>
            </p:extLst>
          </p:nvPr>
        </p:nvGraphicFramePr>
        <p:xfrm>
          <a:off x="3416353" y="4428848"/>
          <a:ext cx="5079134" cy="1678662"/>
        </p:xfrm>
        <a:graphic>
          <a:graphicData uri="http://schemas.openxmlformats.org/drawingml/2006/table">
            <a:tbl>
              <a:tblPr firstRow="1" bandRow="1">
                <a:tableStyleId>{5C22544A-7EE6-4342-B048-85BDC9FD1C3A}</a:tableStyleId>
              </a:tblPr>
              <a:tblGrid>
                <a:gridCol w="3289246">
                  <a:extLst>
                    <a:ext uri="{9D8B030D-6E8A-4147-A177-3AD203B41FA5}">
                      <a16:colId xmlns:a16="http://schemas.microsoft.com/office/drawing/2014/main" val="20000"/>
                    </a:ext>
                  </a:extLst>
                </a:gridCol>
                <a:gridCol w="420235">
                  <a:extLst>
                    <a:ext uri="{9D8B030D-6E8A-4147-A177-3AD203B41FA5}">
                      <a16:colId xmlns:a16="http://schemas.microsoft.com/office/drawing/2014/main" val="20001"/>
                    </a:ext>
                  </a:extLst>
                </a:gridCol>
                <a:gridCol w="431908">
                  <a:extLst>
                    <a:ext uri="{9D8B030D-6E8A-4147-A177-3AD203B41FA5}">
                      <a16:colId xmlns:a16="http://schemas.microsoft.com/office/drawing/2014/main" val="20002"/>
                    </a:ext>
                  </a:extLst>
                </a:gridCol>
                <a:gridCol w="490274">
                  <a:extLst>
                    <a:ext uri="{9D8B030D-6E8A-4147-A177-3AD203B41FA5}">
                      <a16:colId xmlns:a16="http://schemas.microsoft.com/office/drawing/2014/main" val="20003"/>
                    </a:ext>
                  </a:extLst>
                </a:gridCol>
                <a:gridCol w="447471">
                  <a:extLst>
                    <a:ext uri="{9D8B030D-6E8A-4147-A177-3AD203B41FA5}">
                      <a16:colId xmlns:a16="http://schemas.microsoft.com/office/drawing/2014/main" val="20004"/>
                    </a:ext>
                  </a:extLst>
                </a:gridCol>
              </a:tblGrid>
              <a:tr h="279777">
                <a:tc>
                  <a:txBody>
                    <a:bodyPr/>
                    <a:lstStyle/>
                    <a:p>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rax</a:t>
                      </a:r>
                      <a:endParaRPr lang="en-US" sz="1400" dirty="0">
                        <a:solidFill>
                          <a:schemeClr val="tx1"/>
                        </a:solidFill>
                        <a:latin typeface="Courier New" panose="02070309020205020404" pitchFamily="49" charset="0"/>
                        <a:cs typeface="Courier New" panose="02070309020205020404" pitchFamily="49" charset="0"/>
                      </a:endParaRPr>
                    </a:p>
                  </a:txBody>
                  <a:tcPr marR="0" marT="0" marB="0" anchor="ctr">
                    <a:solidFill>
                      <a:schemeClr val="bg1">
                        <a:lumMod val="85000"/>
                      </a:schemeClr>
                    </a:solidFill>
                  </a:tcPr>
                </a:tc>
                <a:tc>
                  <a:txBody>
                    <a:bodyPr/>
                    <a:lstStyle/>
                    <a:p>
                      <a:r>
                        <a:rPr lang="en-US" sz="1400" dirty="0">
                          <a:solidFill>
                            <a:schemeClr val="tx1"/>
                          </a:solidFill>
                        </a:rPr>
                        <a:t>SF</a:t>
                      </a:r>
                    </a:p>
                  </a:txBody>
                  <a:tcPr marR="0" marT="0" marB="0" anchor="ctr">
                    <a:solidFill>
                      <a:schemeClr val="bg1">
                        <a:lumMod val="85000"/>
                      </a:schemeClr>
                    </a:solidFill>
                  </a:tcPr>
                </a:tc>
                <a:tc>
                  <a:txBody>
                    <a:bodyPr/>
                    <a:lstStyle/>
                    <a:p>
                      <a:r>
                        <a:rPr lang="en-US" sz="1400" dirty="0">
                          <a:solidFill>
                            <a:schemeClr val="tx1"/>
                          </a:solidFill>
                        </a:rPr>
                        <a:t>CF</a:t>
                      </a:r>
                    </a:p>
                  </a:txBody>
                  <a:tcPr marR="0" marT="0" marB="0" anchor="ctr">
                    <a:solidFill>
                      <a:schemeClr val="bg1">
                        <a:lumMod val="85000"/>
                      </a:schemeClr>
                    </a:solidFill>
                  </a:tcPr>
                </a:tc>
                <a:tc>
                  <a:txBody>
                    <a:bodyPr/>
                    <a:lstStyle/>
                    <a:p>
                      <a:r>
                        <a:rPr lang="en-US" sz="1400" dirty="0">
                          <a:solidFill>
                            <a:schemeClr val="tx1"/>
                          </a:solidFill>
                        </a:rPr>
                        <a:t>OF</a:t>
                      </a:r>
                    </a:p>
                  </a:txBody>
                  <a:tcPr marR="0" marT="0" marB="0" anchor="ctr">
                    <a:solidFill>
                      <a:schemeClr val="bg1">
                        <a:lumMod val="85000"/>
                      </a:schemeClr>
                    </a:solidFill>
                  </a:tcPr>
                </a:tc>
                <a:tc>
                  <a:txBody>
                    <a:bodyPr/>
                    <a:lstStyle/>
                    <a:p>
                      <a:r>
                        <a:rPr lang="en-US" sz="1400" dirty="0">
                          <a:solidFill>
                            <a:schemeClr val="tx1"/>
                          </a:solidFill>
                        </a:rPr>
                        <a:t>ZF</a:t>
                      </a:r>
                    </a:p>
                  </a:txBody>
                  <a:tcPr marR="0" marT="0" marB="0" anchor="ctr">
                    <a:solidFill>
                      <a:schemeClr val="bg1">
                        <a:lumMod val="85000"/>
                      </a:schemeClr>
                    </a:solidFill>
                  </a:tcPr>
                </a:tc>
                <a:extLst>
                  <a:ext uri="{0D108BD9-81ED-4DB2-BD59-A6C34878D82A}">
                    <a16:rowId xmlns:a16="http://schemas.microsoft.com/office/drawing/2014/main" val="10000"/>
                  </a:ext>
                </a:extLst>
              </a:tr>
              <a:tr h="279777">
                <a:tc>
                  <a:txBody>
                    <a:bodyPr/>
                    <a:lstStyle/>
                    <a:p>
                      <a:r>
                        <a:rPr lang="en-US" sz="1400" b="1" dirty="0">
                          <a:solidFill>
                            <a:schemeClr val="tx1"/>
                          </a:solidFill>
                          <a:latin typeface="Courier New" panose="02070309020205020404" pitchFamily="49" charset="0"/>
                          <a:cs typeface="Courier New" panose="02070309020205020404" pitchFamily="49" charset="0"/>
                        </a:rPr>
                        <a:t>0x0000 0000 0000 0000</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Courier New" panose="02070309020205020404" pitchFamily="49" charset="0"/>
                          <a:cs typeface="Courier New" panose="02070309020205020404" pitchFamily="49" charset="0"/>
                        </a:rPr>
                        <a:t>1</a:t>
                      </a:r>
                    </a:p>
                  </a:txBody>
                  <a:tcPr marR="0" marT="0" marB="0" anchor="ctr">
                    <a:solidFill>
                      <a:schemeClr val="bg1">
                        <a:lumMod val="85000"/>
                      </a:schemeClr>
                    </a:solidFill>
                  </a:tcPr>
                </a:tc>
                <a:extLst>
                  <a:ext uri="{0D108BD9-81ED-4DB2-BD59-A6C34878D82A}">
                    <a16:rowId xmlns:a16="http://schemas.microsoft.com/office/drawing/2014/main" val="10001"/>
                  </a:ext>
                </a:extLst>
              </a:tr>
              <a:tr h="279777">
                <a:tc>
                  <a:txBody>
                    <a:bodyPr/>
                    <a:lstStyle/>
                    <a:p>
                      <a:r>
                        <a:rPr lang="en-US" sz="1400" b="1" dirty="0">
                          <a:solidFill>
                            <a:schemeClr val="tx1"/>
                          </a:solidFill>
                          <a:latin typeface="Courier New" panose="02070309020205020404" pitchFamily="49" charset="0"/>
                          <a:cs typeface="Courier New" panose="02070309020205020404" pitchFamily="49" charset="0"/>
                        </a:rPr>
                        <a:t>0xFFFF</a:t>
                      </a:r>
                      <a:r>
                        <a:rPr lang="en-US" sz="1400" b="1" baseline="0" dirty="0">
                          <a:solidFill>
                            <a:schemeClr val="tx1"/>
                          </a:solidFill>
                          <a:latin typeface="Courier New" panose="02070309020205020404" pitchFamily="49" charset="0"/>
                          <a:cs typeface="Courier New" panose="02070309020205020404" pitchFamily="49" charset="0"/>
                        </a:rPr>
                        <a:t> FFFF </a:t>
                      </a:r>
                      <a:r>
                        <a:rPr lang="en-US" sz="1400" b="1" baseline="0" dirty="0" err="1">
                          <a:solidFill>
                            <a:schemeClr val="tx1"/>
                          </a:solidFill>
                          <a:latin typeface="Courier New" panose="02070309020205020404" pitchFamily="49" charset="0"/>
                          <a:cs typeface="Courier New" panose="02070309020205020404" pitchFamily="49" charset="0"/>
                        </a:rPr>
                        <a:t>FFFF</a:t>
                      </a:r>
                      <a:r>
                        <a:rPr lang="en-US" sz="1400" b="1" baseline="0" dirty="0">
                          <a:solidFill>
                            <a:schemeClr val="tx1"/>
                          </a:solidFill>
                          <a:latin typeface="Courier New" panose="02070309020205020404" pitchFamily="49" charset="0"/>
                          <a:cs typeface="Courier New" panose="02070309020205020404" pitchFamily="49" charset="0"/>
                        </a:rPr>
                        <a:t> </a:t>
                      </a:r>
                      <a:r>
                        <a:rPr lang="en-US" sz="1400" b="1" baseline="0" dirty="0" err="1">
                          <a:solidFill>
                            <a:schemeClr val="tx1"/>
                          </a:solidFill>
                          <a:latin typeface="Courier New" panose="02070309020205020404" pitchFamily="49" charset="0"/>
                          <a:cs typeface="Courier New" panose="02070309020205020404" pitchFamily="49" charset="0"/>
                        </a:rPr>
                        <a:t>FFFF</a:t>
                      </a:r>
                      <a:endParaRPr lang="en-US" sz="1400" b="1" dirty="0">
                        <a:solidFill>
                          <a:schemeClr val="tx1"/>
                        </a:solidFill>
                        <a:latin typeface="Courier New" panose="02070309020205020404" pitchFamily="49" charset="0"/>
                        <a:cs typeface="Courier New" panose="02070309020205020404" pitchFamily="49" charset="0"/>
                      </a:endParaRP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1</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1</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extLst>
                  <a:ext uri="{0D108BD9-81ED-4DB2-BD59-A6C34878D82A}">
                    <a16:rowId xmlns:a16="http://schemas.microsoft.com/office/drawing/2014/main" val="10002"/>
                  </a:ext>
                </a:extLst>
              </a:tr>
              <a:tr h="2797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Courier New" panose="02070309020205020404" pitchFamily="49" charset="0"/>
                          <a:cs typeface="Courier New" panose="02070309020205020404" pitchFamily="49" charset="0"/>
                        </a:rPr>
                        <a:t>0xFFFF</a:t>
                      </a:r>
                      <a:r>
                        <a:rPr lang="en-US" sz="1400" b="1" baseline="0" dirty="0">
                          <a:solidFill>
                            <a:schemeClr val="tx1"/>
                          </a:solidFill>
                          <a:latin typeface="Courier New" panose="02070309020205020404" pitchFamily="49" charset="0"/>
                          <a:cs typeface="Courier New" panose="02070309020205020404" pitchFamily="49" charset="0"/>
                        </a:rPr>
                        <a:t> FFFF </a:t>
                      </a:r>
                      <a:r>
                        <a:rPr lang="en-US" sz="1400" b="1" baseline="0" dirty="0" err="1">
                          <a:solidFill>
                            <a:schemeClr val="tx1"/>
                          </a:solidFill>
                          <a:latin typeface="Courier New" panose="02070309020205020404" pitchFamily="49" charset="0"/>
                          <a:cs typeface="Courier New" panose="02070309020205020404" pitchFamily="49" charset="0"/>
                        </a:rPr>
                        <a:t>FFFF</a:t>
                      </a:r>
                      <a:r>
                        <a:rPr lang="en-US" sz="1400" b="1" baseline="0" dirty="0">
                          <a:solidFill>
                            <a:schemeClr val="tx1"/>
                          </a:solidFill>
                          <a:latin typeface="Courier New" panose="02070309020205020404" pitchFamily="49" charset="0"/>
                          <a:cs typeface="Courier New" panose="02070309020205020404" pitchFamily="49" charset="0"/>
                        </a:rPr>
                        <a:t> </a:t>
                      </a:r>
                      <a:r>
                        <a:rPr lang="en-US" sz="1400" b="1" baseline="0" dirty="0" err="1">
                          <a:solidFill>
                            <a:schemeClr val="tx1"/>
                          </a:solidFill>
                          <a:latin typeface="Courier New" panose="02070309020205020404" pitchFamily="49" charset="0"/>
                          <a:cs typeface="Courier New" panose="02070309020205020404" pitchFamily="49" charset="0"/>
                        </a:rPr>
                        <a:t>FFFF</a:t>
                      </a:r>
                      <a:endParaRPr lang="en-US" sz="1400" b="1" dirty="0">
                        <a:solidFill>
                          <a:schemeClr val="tx1"/>
                        </a:solidFill>
                        <a:latin typeface="Courier New" panose="02070309020205020404" pitchFamily="49" charset="0"/>
                        <a:cs typeface="Courier New" panose="02070309020205020404" pitchFamily="49" charset="0"/>
                      </a:endParaRP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1</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extLst>
                  <a:ext uri="{0D108BD9-81ED-4DB2-BD59-A6C34878D82A}">
                    <a16:rowId xmlns:a16="http://schemas.microsoft.com/office/drawing/2014/main" val="10003"/>
                  </a:ext>
                </a:extLst>
              </a:tr>
              <a:tr h="2797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Courier New" panose="02070309020205020404" pitchFamily="49" charset="0"/>
                          <a:cs typeface="Courier New" panose="02070309020205020404" pitchFamily="49" charset="0"/>
                        </a:rPr>
                        <a:t>0xFFFF</a:t>
                      </a:r>
                      <a:r>
                        <a:rPr lang="en-US" sz="1400" b="1" baseline="0" dirty="0">
                          <a:solidFill>
                            <a:schemeClr val="tx1"/>
                          </a:solidFill>
                          <a:latin typeface="Courier New" panose="02070309020205020404" pitchFamily="49" charset="0"/>
                          <a:cs typeface="Courier New" panose="02070309020205020404" pitchFamily="49" charset="0"/>
                        </a:rPr>
                        <a:t> FFFF </a:t>
                      </a:r>
                      <a:r>
                        <a:rPr lang="en-US" sz="1400" b="1" baseline="0" dirty="0" err="1">
                          <a:solidFill>
                            <a:schemeClr val="tx1"/>
                          </a:solidFill>
                          <a:latin typeface="Courier New" panose="02070309020205020404" pitchFamily="49" charset="0"/>
                          <a:cs typeface="Courier New" panose="02070309020205020404" pitchFamily="49" charset="0"/>
                        </a:rPr>
                        <a:t>FFFF</a:t>
                      </a:r>
                      <a:r>
                        <a:rPr lang="en-US" sz="1400" b="1" baseline="0" dirty="0">
                          <a:solidFill>
                            <a:schemeClr val="tx1"/>
                          </a:solidFill>
                          <a:latin typeface="Courier New" panose="02070309020205020404" pitchFamily="49" charset="0"/>
                          <a:cs typeface="Courier New" panose="02070309020205020404" pitchFamily="49" charset="0"/>
                        </a:rPr>
                        <a:t> FF01</a:t>
                      </a:r>
                      <a:endParaRPr lang="en-US" sz="1400" b="1" dirty="0">
                        <a:solidFill>
                          <a:schemeClr val="tx1"/>
                        </a:solidFill>
                        <a:latin typeface="Courier New" panose="02070309020205020404" pitchFamily="49" charset="0"/>
                        <a:cs typeface="Courier New" panose="02070309020205020404" pitchFamily="49" charset="0"/>
                      </a:endParaRP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1</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extLst>
                  <a:ext uri="{0D108BD9-81ED-4DB2-BD59-A6C34878D82A}">
                    <a16:rowId xmlns:a16="http://schemas.microsoft.com/office/drawing/2014/main" val="10004"/>
                  </a:ext>
                </a:extLst>
              </a:tr>
              <a:tr h="2797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Courier New" panose="02070309020205020404" pitchFamily="49" charset="0"/>
                          <a:cs typeface="Courier New" panose="02070309020205020404" pitchFamily="49" charset="0"/>
                        </a:rPr>
                        <a:t>0x0000 0000 0000 0001</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1</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extLst>
                  <a:ext uri="{0D108BD9-81ED-4DB2-BD59-A6C34878D82A}">
                    <a16:rowId xmlns:a16="http://schemas.microsoft.com/office/drawing/2014/main" val="10005"/>
                  </a:ext>
                </a:extLst>
              </a:tr>
            </a:tbl>
          </a:graphicData>
        </a:graphic>
      </p:graphicFrame>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57074" y="1576696"/>
            <a:ext cx="3872840" cy="2112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7"/>
          <p:cNvSpPr>
            <a:spLocks noGrp="1" noChangeArrowheads="1"/>
          </p:cNvSpPr>
          <p:nvPr>
            <p:ph type="title"/>
          </p:nvPr>
        </p:nvSpPr>
        <p:spPr>
          <a:xfrm>
            <a:off x="381000" y="254000"/>
            <a:ext cx="8382000" cy="1143000"/>
          </a:xfrm>
          <a:ln/>
        </p:spPr>
        <p:txBody>
          <a:bodyPr/>
          <a:lstStyle/>
          <a:p>
            <a:pPr marL="119063" indent="-119063"/>
            <a:r>
              <a:rPr lang="en-US" dirty="0"/>
              <a:t>Exercise</a:t>
            </a:r>
          </a:p>
        </p:txBody>
      </p:sp>
      <p:sp>
        <p:nvSpPr>
          <p:cNvPr id="3" name="Rectangle 2"/>
          <p:cNvSpPr/>
          <p:nvPr/>
        </p:nvSpPr>
        <p:spPr bwMode="auto">
          <a:xfrm>
            <a:off x="3437264" y="4735912"/>
            <a:ext cx="5045723" cy="242369"/>
          </a:xfrm>
          <a:prstGeom prst="rect">
            <a:avLst/>
          </a:prstGeom>
          <a:solidFill>
            <a:schemeClr val="bg1">
              <a:lumMod val="85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2" name="Rectangle 11"/>
          <p:cNvSpPr/>
          <p:nvPr/>
        </p:nvSpPr>
        <p:spPr bwMode="auto">
          <a:xfrm>
            <a:off x="3437264" y="5011335"/>
            <a:ext cx="5045723" cy="242369"/>
          </a:xfrm>
          <a:prstGeom prst="rect">
            <a:avLst/>
          </a:prstGeom>
          <a:solidFill>
            <a:schemeClr val="bg1">
              <a:lumMod val="85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 name="Rectangle 12"/>
          <p:cNvSpPr/>
          <p:nvPr/>
        </p:nvSpPr>
        <p:spPr bwMode="auto">
          <a:xfrm>
            <a:off x="3437264" y="5286752"/>
            <a:ext cx="5045723" cy="242369"/>
          </a:xfrm>
          <a:prstGeom prst="rect">
            <a:avLst/>
          </a:prstGeom>
          <a:solidFill>
            <a:schemeClr val="bg1">
              <a:lumMod val="85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Rectangle 13"/>
          <p:cNvSpPr/>
          <p:nvPr/>
        </p:nvSpPr>
        <p:spPr bwMode="auto">
          <a:xfrm>
            <a:off x="3437264" y="5571979"/>
            <a:ext cx="5045723" cy="244793"/>
          </a:xfrm>
          <a:prstGeom prst="rect">
            <a:avLst/>
          </a:prstGeom>
          <a:solidFill>
            <a:schemeClr val="bg1">
              <a:lumMod val="85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5" name="Rectangle 14"/>
          <p:cNvSpPr/>
          <p:nvPr/>
        </p:nvSpPr>
        <p:spPr bwMode="auto">
          <a:xfrm>
            <a:off x="3437264" y="5844312"/>
            <a:ext cx="5045723" cy="244793"/>
          </a:xfrm>
          <a:prstGeom prst="rect">
            <a:avLst/>
          </a:prstGeom>
          <a:solidFill>
            <a:schemeClr val="bg1">
              <a:lumMod val="85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11" name="Straight Connector 10"/>
          <p:cNvCxnSpPr/>
          <p:nvPr/>
        </p:nvCxnSpPr>
        <p:spPr bwMode="auto">
          <a:xfrm flipV="1">
            <a:off x="6707654" y="4354211"/>
            <a:ext cx="0" cy="1968129"/>
          </a:xfrm>
          <a:prstGeom prst="line">
            <a:avLst/>
          </a:prstGeom>
          <a:solidFill>
            <a:schemeClr val="accent1"/>
          </a:solidFill>
          <a:ln w="15875" cap="flat" cmpd="sng" algn="ctr">
            <a:solidFill>
              <a:schemeClr val="bg1"/>
            </a:solidFill>
            <a:prstDash val="solid"/>
            <a:round/>
            <a:headEnd type="none" w="med" len="med"/>
            <a:tailEnd type="none" w="med" len="med"/>
          </a:ln>
          <a:effectLst/>
        </p:spPr>
      </p:cxnSp>
      <p:cxnSp>
        <p:nvCxnSpPr>
          <p:cNvPr id="18" name="Straight Connector 17"/>
          <p:cNvCxnSpPr/>
          <p:nvPr/>
        </p:nvCxnSpPr>
        <p:spPr bwMode="auto">
          <a:xfrm flipV="1">
            <a:off x="7130186" y="4354211"/>
            <a:ext cx="0" cy="1968129"/>
          </a:xfrm>
          <a:prstGeom prst="line">
            <a:avLst/>
          </a:prstGeom>
          <a:solidFill>
            <a:schemeClr val="accent1"/>
          </a:solidFill>
          <a:ln w="15875" cap="flat" cmpd="sng" algn="ctr">
            <a:solidFill>
              <a:schemeClr val="bg1"/>
            </a:solidFill>
            <a:prstDash val="solid"/>
            <a:round/>
            <a:headEnd type="none" w="med" len="med"/>
            <a:tailEnd type="none" w="med" len="med"/>
          </a:ln>
          <a:effectLst/>
        </p:spPr>
      </p:cxnSp>
      <p:cxnSp>
        <p:nvCxnSpPr>
          <p:cNvPr id="19" name="Straight Connector 18"/>
          <p:cNvCxnSpPr/>
          <p:nvPr/>
        </p:nvCxnSpPr>
        <p:spPr bwMode="auto">
          <a:xfrm flipV="1">
            <a:off x="7557570" y="4307518"/>
            <a:ext cx="0" cy="2014822"/>
          </a:xfrm>
          <a:prstGeom prst="line">
            <a:avLst/>
          </a:prstGeom>
          <a:solidFill>
            <a:schemeClr val="accent1"/>
          </a:solidFill>
          <a:ln w="15875" cap="flat" cmpd="sng" algn="ctr">
            <a:solidFill>
              <a:schemeClr val="bg1"/>
            </a:solidFill>
            <a:prstDash val="solid"/>
            <a:round/>
            <a:headEnd type="none" w="med" len="med"/>
            <a:tailEnd type="none" w="med" len="med"/>
          </a:ln>
          <a:effectLst/>
        </p:spPr>
      </p:cxnSp>
      <p:cxnSp>
        <p:nvCxnSpPr>
          <p:cNvPr id="20" name="Straight Connector 19"/>
          <p:cNvCxnSpPr/>
          <p:nvPr/>
        </p:nvCxnSpPr>
        <p:spPr bwMode="auto">
          <a:xfrm flipV="1">
            <a:off x="8047821" y="4249152"/>
            <a:ext cx="0" cy="2073188"/>
          </a:xfrm>
          <a:prstGeom prst="line">
            <a:avLst/>
          </a:prstGeom>
          <a:solidFill>
            <a:schemeClr val="accent1"/>
          </a:solidFill>
          <a:ln w="15875" cap="flat" cmpd="sng" algn="ctr">
            <a:solidFill>
              <a:schemeClr val="bg1"/>
            </a:solidFill>
            <a:prstDash val="solid"/>
            <a:round/>
            <a:headEnd type="none" w="med" len="med"/>
            <a:tailEnd type="none" w="med" len="med"/>
          </a:ln>
          <a:effectLst/>
        </p:spPr>
      </p:cxnSp>
      <p:sp>
        <p:nvSpPr>
          <p:cNvPr id="16" name="Rectangle 4">
            <a:extLst>
              <a:ext uri="{FF2B5EF4-FFF2-40B4-BE49-F238E27FC236}">
                <a16:creationId xmlns:a16="http://schemas.microsoft.com/office/drawing/2014/main" id="{BD99AC71-04ED-48BA-8FA4-CADD6F5DCD8F}"/>
              </a:ext>
            </a:extLst>
          </p:cNvPr>
          <p:cNvSpPr txBox="1">
            <a:spLocks noChangeArrowheads="1"/>
          </p:cNvSpPr>
          <p:nvPr/>
        </p:nvSpPr>
        <p:spPr bwMode="auto">
          <a:xfrm>
            <a:off x="182559" y="1492164"/>
            <a:ext cx="4707601" cy="2482881"/>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b="1">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0"/>
                <a:cs typeface="ヒラギノ角ゴ ProN W3" charset="0"/>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0"/>
                <a:cs typeface="ヒラギノ角ゴ ProN W3" charset="0"/>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9pPr>
          </a:lstStyle>
          <a:p>
            <a:pPr marL="57150" indent="0">
              <a:buNone/>
            </a:pPr>
            <a:r>
              <a:rPr lang="en-US" sz="1600" b="0" kern="0" dirty="0" err="1">
                <a:latin typeface="Courier New Bold" charset="0"/>
                <a:cs typeface="Courier New Bold" charset="0"/>
                <a:sym typeface="Courier New Bold" charset="0"/>
              </a:rPr>
              <a:t>cmpq</a:t>
            </a:r>
            <a:r>
              <a:rPr lang="en-US" sz="1600" b="0" kern="0" dirty="0">
                <a:latin typeface="Courier New Bold" charset="0"/>
                <a:cs typeface="Courier New Bold" charset="0"/>
                <a:sym typeface="Courier New Bold" charset="0"/>
              </a:rPr>
              <a:t> </a:t>
            </a:r>
            <a:r>
              <a:rPr lang="en-US" sz="1600" b="0" kern="0" dirty="0" err="1">
                <a:latin typeface="Courier New Bold" charset="0"/>
                <a:cs typeface="Courier New Bold" charset="0"/>
                <a:sym typeface="Courier New Bold" charset="0"/>
              </a:rPr>
              <a:t>b,a</a:t>
            </a:r>
            <a:r>
              <a:rPr lang="en-US" sz="1600" b="0" kern="0" dirty="0"/>
              <a:t> like computing </a:t>
            </a:r>
            <a:r>
              <a:rPr lang="en-US" sz="1600" b="0" kern="0" dirty="0">
                <a:latin typeface="Courier New Bold" charset="0"/>
                <a:cs typeface="Courier New Bold" charset="0"/>
                <a:sym typeface="Courier New Bold" charset="0"/>
              </a:rPr>
              <a:t>a-b</a:t>
            </a:r>
            <a:r>
              <a:rPr lang="en-US" sz="1600" b="0" kern="0" dirty="0"/>
              <a:t> without setting </a:t>
            </a:r>
            <a:r>
              <a:rPr lang="en-US" sz="1600" b="0" kern="0" dirty="0" err="1"/>
              <a:t>dest</a:t>
            </a:r>
            <a:endParaRPr lang="en-US" sz="1600" b="0" kern="0" dirty="0"/>
          </a:p>
          <a:p>
            <a:pPr marL="57150" indent="0"/>
            <a:endParaRPr lang="en-US" sz="1600" b="0" kern="0" dirty="0"/>
          </a:p>
          <a:p>
            <a:pPr marL="57150" indent="0"/>
            <a:r>
              <a:rPr lang="en-US" sz="1600" b="0" kern="0" dirty="0">
                <a:solidFill>
                  <a:srgbClr val="980002"/>
                </a:solidFill>
                <a:latin typeface="Calibri Bold" charset="0"/>
                <a:ea typeface="Calibri Bold" charset="0"/>
                <a:cs typeface="Calibri Bold" charset="0"/>
                <a:sym typeface="Calibri Bold" charset="0"/>
              </a:rPr>
              <a:t> CF set</a:t>
            </a:r>
            <a:r>
              <a:rPr lang="en-US" sz="1600" b="0" kern="0" dirty="0"/>
              <a:t>   if carry/borrow out from most significant bit (used for unsigned comparisons)</a:t>
            </a:r>
          </a:p>
          <a:p>
            <a:pPr marL="57150" indent="0"/>
            <a:r>
              <a:rPr lang="en-US" sz="1600" b="0" kern="0" dirty="0">
                <a:solidFill>
                  <a:srgbClr val="980002"/>
                </a:solidFill>
                <a:latin typeface="Calibri Bold" charset="0"/>
                <a:ea typeface="Calibri Bold" charset="0"/>
                <a:cs typeface="Calibri Bold" charset="0"/>
                <a:sym typeface="Calibri Bold" charset="0"/>
              </a:rPr>
              <a:t> ZF set</a:t>
            </a:r>
            <a:r>
              <a:rPr lang="en-US" sz="1600" b="0" kern="0" dirty="0"/>
              <a:t>   if </a:t>
            </a:r>
            <a:r>
              <a:rPr lang="en-US" sz="1600" b="0" kern="0" dirty="0">
                <a:latin typeface="Courier New Bold" charset="0"/>
                <a:cs typeface="Courier New Bold" charset="0"/>
                <a:sym typeface="Courier New Bold" charset="0"/>
              </a:rPr>
              <a:t>a == b</a:t>
            </a:r>
            <a:endParaRPr lang="en-US" sz="1600" b="0" kern="0" dirty="0"/>
          </a:p>
          <a:p>
            <a:pPr marL="57150" indent="0"/>
            <a:r>
              <a:rPr lang="en-US" sz="1600" b="0" kern="0" dirty="0">
                <a:solidFill>
                  <a:srgbClr val="980002"/>
                </a:solidFill>
                <a:latin typeface="Calibri Bold" charset="0"/>
                <a:ea typeface="Calibri Bold" charset="0"/>
                <a:cs typeface="Calibri Bold" charset="0"/>
                <a:sym typeface="Calibri Bold" charset="0"/>
              </a:rPr>
              <a:t> SF set</a:t>
            </a:r>
            <a:r>
              <a:rPr lang="en-US" sz="1600" b="0" kern="0" dirty="0"/>
              <a:t>   if </a:t>
            </a:r>
            <a:r>
              <a:rPr lang="en-US" sz="1600" b="0" kern="0" dirty="0">
                <a:latin typeface="Courier New Bold" charset="0"/>
                <a:cs typeface="Courier New Bold" charset="0"/>
                <a:sym typeface="Courier New Bold" charset="0"/>
              </a:rPr>
              <a:t>(a-b) &lt; 0</a:t>
            </a:r>
            <a:r>
              <a:rPr lang="en-US" sz="1600" b="0" kern="0" dirty="0"/>
              <a:t> (as signed)</a:t>
            </a:r>
          </a:p>
          <a:p>
            <a:pPr marL="57150" indent="0"/>
            <a:r>
              <a:rPr lang="en-US" sz="1600" b="0" kern="0" dirty="0">
                <a:solidFill>
                  <a:srgbClr val="980002"/>
                </a:solidFill>
                <a:latin typeface="Calibri Bold" charset="0"/>
                <a:ea typeface="Calibri Bold" charset="0"/>
                <a:cs typeface="Calibri Bold" charset="0"/>
                <a:sym typeface="Calibri Bold" charset="0"/>
              </a:rPr>
              <a:t> OF set</a:t>
            </a:r>
            <a:r>
              <a:rPr lang="en-US" sz="1600" b="0" kern="0" dirty="0"/>
              <a:t>  if two’s-complement (signed) overflow</a:t>
            </a:r>
            <a:endParaRPr lang="en-US" sz="2000" kern="0" dirty="0">
              <a:latin typeface="Courier New Bold" charset="0"/>
              <a:ea typeface="ヒラギノ角ゴ ProN W6" charset="0"/>
              <a:cs typeface="ヒラギノ角ゴ ProN W6" charset="0"/>
              <a:sym typeface="Courier New Bold" charset="0"/>
            </a:endParaRPr>
          </a:p>
        </p:txBody>
      </p:sp>
      <p:sp>
        <p:nvSpPr>
          <p:cNvPr id="4" name="TextBox 3">
            <a:extLst>
              <a:ext uri="{FF2B5EF4-FFF2-40B4-BE49-F238E27FC236}">
                <a16:creationId xmlns:a16="http://schemas.microsoft.com/office/drawing/2014/main" id="{82D008C2-57B2-42F3-AB0F-63ADDACF90E9}"/>
              </a:ext>
            </a:extLst>
          </p:cNvPr>
          <p:cNvSpPr txBox="1"/>
          <p:nvPr/>
        </p:nvSpPr>
        <p:spPr>
          <a:xfrm>
            <a:off x="637308" y="6243615"/>
            <a:ext cx="7464830"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Note: </a:t>
            </a:r>
            <a:r>
              <a:rPr lang="en-US" sz="1800" b="1" dirty="0" err="1">
                <a:latin typeface="Courier New" panose="02070309020205020404" pitchFamily="49" charset="0"/>
                <a:cs typeface="Courier New" panose="02070309020205020404" pitchFamily="49" charset="0"/>
              </a:rPr>
              <a:t>setl</a:t>
            </a:r>
            <a:r>
              <a:rPr lang="en-US" sz="1800" dirty="0">
                <a:latin typeface="Calibri" panose="020F0502020204030204" pitchFamily="34" charset="0"/>
                <a:cs typeface="Calibri" panose="020F0502020204030204" pitchFamily="34" charset="0"/>
              </a:rPr>
              <a:t> and </a:t>
            </a:r>
            <a:r>
              <a:rPr lang="en-US" sz="1800" b="1" dirty="0" err="1">
                <a:latin typeface="Courier New" panose="02070309020205020404" pitchFamily="49" charset="0"/>
                <a:cs typeface="Courier New" panose="02070309020205020404" pitchFamily="49" charset="0"/>
              </a:rPr>
              <a:t>movzblq</a:t>
            </a:r>
            <a:r>
              <a:rPr lang="en-US" sz="1800" dirty="0">
                <a:latin typeface="Calibri" panose="020F0502020204030204" pitchFamily="34" charset="0"/>
                <a:cs typeface="Calibri" panose="020F0502020204030204" pitchFamily="34" charset="0"/>
              </a:rPr>
              <a:t> do not modify condition codes</a:t>
            </a:r>
          </a:p>
        </p:txBody>
      </p:sp>
    </p:spTree>
    <p:extLst>
      <p:ext uri="{BB962C8B-B14F-4D97-AF65-F5344CB8AC3E}">
        <p14:creationId xmlns:p14="http://schemas.microsoft.com/office/powerpoint/2010/main" val="29362826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3" grpId="0" animBg="1"/>
      <p:bldP spid="14" grpId="0" animBg="1"/>
      <p:bldP spid="15" grpId="0" animBg="1"/>
      <p:bldP spid="1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p:cNvSpPr>
          <p:nvPr/>
        </p:nvSpPr>
        <p:spPr bwMode="auto">
          <a:xfrm>
            <a:off x="381000" y="4674051"/>
            <a:ext cx="2922723" cy="1721224"/>
          </a:xfrm>
          <a:prstGeom prst="rect">
            <a:avLst/>
          </a:prstGeom>
          <a:noFill/>
          <a:ln w="12700" cap="flat">
            <a:noFill/>
            <a:miter lim="800000"/>
            <a:headEnd type="none" w="med" len="med"/>
            <a:tailEnd type="none" w="med" len="med"/>
          </a:ln>
        </p:spPr>
        <p:txBody>
          <a:bodyPr lIns="38100" tIns="38100" rIns="38100" bIns="38100"/>
          <a:lstStyle/>
          <a:p>
            <a:pPr algn="l">
              <a:tabLst>
                <a:tab pos="630238" algn="l"/>
                <a:tab pos="2801938" algn="l"/>
                <a:tab pos="3086100" algn="l"/>
                <a:tab pos="3086100" algn="l"/>
                <a:tab pos="3086100" algn="l"/>
                <a:tab pos="3086100" algn="l"/>
              </a:tabLst>
            </a:pPr>
            <a:r>
              <a:rPr lang="en-US" sz="1800" b="1" dirty="0" err="1">
                <a:solidFill>
                  <a:schemeClr val="tx1"/>
                </a:solidFill>
                <a:latin typeface="Courier New" pitchFamily="49" charset="0"/>
                <a:cs typeface="Courier New" pitchFamily="49" charset="0"/>
                <a:sym typeface="Courier New Bold" charset="0"/>
              </a:rPr>
              <a:t>xorq</a:t>
            </a: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rax</a:t>
            </a: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rax</a:t>
            </a:r>
            <a:endParaRPr lang="en-US" sz="1800" b="1" dirty="0">
              <a:solidFill>
                <a:schemeClr val="tx1"/>
              </a:solidFill>
              <a:latin typeface="Courier New" pitchFamily="49" charset="0"/>
              <a:cs typeface="Courier New" pitchFamily="49" charset="0"/>
              <a:sym typeface="Courier New Bold" charset="0"/>
            </a:endParaRPr>
          </a:p>
          <a:p>
            <a:pPr algn="l">
              <a:tabLst>
                <a:tab pos="630238" algn="l"/>
                <a:tab pos="2801938" algn="l"/>
                <a:tab pos="3086100" algn="l"/>
                <a:tab pos="3086100" algn="l"/>
                <a:tab pos="3086100" algn="l"/>
                <a:tab pos="3086100" algn="l"/>
              </a:tabLst>
            </a:pPr>
            <a:r>
              <a:rPr lang="en-US" sz="1800" b="1" dirty="0" err="1">
                <a:solidFill>
                  <a:schemeClr val="tx1"/>
                </a:solidFill>
                <a:latin typeface="Courier New" pitchFamily="49" charset="0"/>
                <a:cs typeface="Courier New" pitchFamily="49" charset="0"/>
                <a:sym typeface="Courier New Bold" charset="0"/>
              </a:rPr>
              <a:t>subq</a:t>
            </a:r>
            <a:r>
              <a:rPr lang="en-US" sz="1800" b="1" dirty="0">
                <a:solidFill>
                  <a:schemeClr val="tx1"/>
                </a:solidFill>
                <a:latin typeface="Courier New" pitchFamily="49" charset="0"/>
                <a:cs typeface="Courier New" pitchFamily="49" charset="0"/>
                <a:sym typeface="Courier New Bold" charset="0"/>
              </a:rPr>
              <a:t>    $1, %</a:t>
            </a:r>
            <a:r>
              <a:rPr lang="en-US" sz="1800" b="1" dirty="0" err="1">
                <a:solidFill>
                  <a:schemeClr val="tx1"/>
                </a:solidFill>
                <a:latin typeface="Courier New" pitchFamily="49" charset="0"/>
                <a:cs typeface="Courier New" pitchFamily="49" charset="0"/>
                <a:sym typeface="Courier New Bold" charset="0"/>
              </a:rPr>
              <a:t>rax</a:t>
            </a:r>
            <a:r>
              <a:rPr lang="en-US" sz="1800" b="1" dirty="0">
                <a:solidFill>
                  <a:schemeClr val="tx1"/>
                </a:solidFill>
                <a:latin typeface="Courier New" pitchFamily="49" charset="0"/>
                <a:cs typeface="Courier New" pitchFamily="49" charset="0"/>
                <a:sym typeface="Courier New Bold" charset="0"/>
              </a:rPr>
              <a:t> </a:t>
            </a:r>
          </a:p>
          <a:p>
            <a:pPr algn="l">
              <a:tabLst>
                <a:tab pos="630238" algn="l"/>
                <a:tab pos="2801938" algn="l"/>
                <a:tab pos="3086100" algn="l"/>
                <a:tab pos="3086100" algn="l"/>
                <a:tab pos="3086100" algn="l"/>
                <a:tab pos="3086100" algn="l"/>
              </a:tabLst>
            </a:pPr>
            <a:r>
              <a:rPr lang="en-US" sz="1800" b="1" dirty="0" err="1">
                <a:solidFill>
                  <a:schemeClr val="tx1"/>
                </a:solidFill>
                <a:latin typeface="Courier New" pitchFamily="49" charset="0"/>
                <a:cs typeface="Courier New" pitchFamily="49" charset="0"/>
                <a:sym typeface="Courier New Bold" charset="0"/>
              </a:rPr>
              <a:t>cmpq</a:t>
            </a:r>
            <a:r>
              <a:rPr lang="en-US" sz="1800" b="1" dirty="0">
                <a:solidFill>
                  <a:schemeClr val="tx1"/>
                </a:solidFill>
                <a:latin typeface="Courier New" pitchFamily="49" charset="0"/>
                <a:cs typeface="Courier New" pitchFamily="49" charset="0"/>
                <a:sym typeface="Courier New Bold" charset="0"/>
              </a:rPr>
              <a:t>    $2, %</a:t>
            </a:r>
            <a:r>
              <a:rPr lang="en-US" sz="1800" b="1" dirty="0" err="1">
                <a:solidFill>
                  <a:schemeClr val="tx1"/>
                </a:solidFill>
                <a:latin typeface="Courier New" pitchFamily="49" charset="0"/>
                <a:cs typeface="Courier New" pitchFamily="49" charset="0"/>
                <a:sym typeface="Courier New Bold" charset="0"/>
              </a:rPr>
              <a:t>rax</a:t>
            </a:r>
            <a:endParaRPr lang="en-US" sz="1800" b="1" dirty="0">
              <a:solidFill>
                <a:schemeClr val="tx1"/>
              </a:solidFill>
              <a:latin typeface="Courier New" pitchFamily="49" charset="0"/>
              <a:cs typeface="Courier New" pitchFamily="49" charset="0"/>
              <a:sym typeface="Courier New Bold" charset="0"/>
            </a:endParaRPr>
          </a:p>
          <a:p>
            <a:pPr algn="l">
              <a:tabLst>
                <a:tab pos="630238" algn="l"/>
                <a:tab pos="2801938" algn="l"/>
                <a:tab pos="3086100" algn="l"/>
                <a:tab pos="3086100" algn="l"/>
                <a:tab pos="3086100" algn="l"/>
                <a:tab pos="3086100" algn="l"/>
              </a:tabLst>
            </a:pPr>
            <a:r>
              <a:rPr lang="en-US" sz="1800" b="1" dirty="0">
                <a:solidFill>
                  <a:schemeClr val="tx1"/>
                </a:solidFill>
                <a:latin typeface="Courier New" pitchFamily="49" charset="0"/>
                <a:cs typeface="Courier New" pitchFamily="49" charset="0"/>
                <a:sym typeface="Courier New Bold" charset="0"/>
              </a:rPr>
              <a:t>s</a:t>
            </a:r>
            <a:r>
              <a:rPr lang="cs-CZ" sz="1800" b="1" dirty="0">
                <a:solidFill>
                  <a:schemeClr val="tx1"/>
                </a:solidFill>
                <a:latin typeface="Courier New" pitchFamily="49" charset="0"/>
                <a:cs typeface="Courier New" pitchFamily="49" charset="0"/>
                <a:sym typeface="Courier New Bold" charset="0"/>
              </a:rPr>
              <a:t>et</a:t>
            </a:r>
            <a:r>
              <a:rPr lang="en-US" sz="1800" b="1" dirty="0">
                <a:solidFill>
                  <a:schemeClr val="tx1"/>
                </a:solidFill>
                <a:latin typeface="Courier New" pitchFamily="49" charset="0"/>
                <a:cs typeface="Courier New" pitchFamily="49" charset="0"/>
                <a:sym typeface="Courier New Bold" charset="0"/>
              </a:rPr>
              <a:t>l </a:t>
            </a:r>
            <a:r>
              <a:rPr lang="cs-CZ" sz="1800" b="1" dirty="0">
                <a:solidFill>
                  <a:schemeClr val="tx1"/>
                </a:solidFill>
                <a:latin typeface="Courier New" pitchFamily="49" charset="0"/>
                <a:cs typeface="Courier New" pitchFamily="49" charset="0"/>
                <a:sym typeface="Courier New Bold" charset="0"/>
              </a:rPr>
              <a:t> </a:t>
            </a:r>
            <a:r>
              <a:rPr lang="en-US" sz="1800" b="1" dirty="0">
                <a:solidFill>
                  <a:schemeClr val="tx1"/>
                </a:solidFill>
                <a:latin typeface="Courier New" pitchFamily="49" charset="0"/>
                <a:cs typeface="Courier New" pitchFamily="49" charset="0"/>
                <a:sym typeface="Courier New Bold" charset="0"/>
              </a:rPr>
              <a:t>  </a:t>
            </a:r>
            <a:r>
              <a:rPr lang="cs-CZ" sz="1800" b="1" dirty="0">
                <a:solidFill>
                  <a:schemeClr val="tx1"/>
                </a:solidFill>
                <a:latin typeface="Courier New" pitchFamily="49" charset="0"/>
                <a:cs typeface="Courier New" pitchFamily="49" charset="0"/>
                <a:sym typeface="Courier New Bold" charset="0"/>
              </a:rPr>
              <a:t>%al</a:t>
            </a:r>
            <a:endParaRPr lang="en-US" sz="1800" b="1" dirty="0">
              <a:solidFill>
                <a:schemeClr val="tx1"/>
              </a:solidFill>
              <a:latin typeface="Courier New" pitchFamily="49" charset="0"/>
              <a:cs typeface="Courier New" pitchFamily="49" charset="0"/>
              <a:sym typeface="Courier New Bold" charset="0"/>
            </a:endParaRPr>
          </a:p>
          <a:p>
            <a:pPr algn="l">
              <a:tabLst>
                <a:tab pos="630238" algn="l"/>
                <a:tab pos="2801938" algn="l"/>
                <a:tab pos="3086100" algn="l"/>
                <a:tab pos="3086100" algn="l"/>
                <a:tab pos="3086100" algn="l"/>
                <a:tab pos="3086100" algn="l"/>
              </a:tabLst>
            </a:pPr>
            <a:r>
              <a:rPr lang="cs-CZ" sz="1800" b="1" dirty="0" smtClean="0">
                <a:solidFill>
                  <a:schemeClr val="tx1"/>
                </a:solidFill>
                <a:latin typeface="Courier New" pitchFamily="49" charset="0"/>
                <a:cs typeface="Courier New" pitchFamily="49" charset="0"/>
                <a:sym typeface="Courier New Bold" charset="0"/>
              </a:rPr>
              <a:t>movzbl</a:t>
            </a:r>
            <a:r>
              <a:rPr lang="en-US" sz="1800" b="1" dirty="0" smtClean="0">
                <a:solidFill>
                  <a:schemeClr val="tx1"/>
                </a:solidFill>
                <a:latin typeface="Courier New" pitchFamily="49" charset="0"/>
                <a:cs typeface="Courier New" pitchFamily="49" charset="0"/>
                <a:sym typeface="Courier New Bold" charset="0"/>
              </a:rPr>
              <a:t> </a:t>
            </a:r>
            <a:r>
              <a:rPr lang="cs-CZ" sz="1800" b="1" dirty="0" smtClean="0">
                <a:solidFill>
                  <a:schemeClr val="tx1"/>
                </a:solidFill>
                <a:latin typeface="Courier New" pitchFamily="49" charset="0"/>
                <a:cs typeface="Courier New" pitchFamily="49" charset="0"/>
                <a:sym typeface="Courier New Bold" charset="0"/>
              </a:rPr>
              <a:t> </a:t>
            </a:r>
            <a:r>
              <a:rPr lang="cs-CZ" sz="1800" b="1" dirty="0">
                <a:solidFill>
                  <a:schemeClr val="tx1"/>
                </a:solidFill>
                <a:latin typeface="Courier New" pitchFamily="49" charset="0"/>
                <a:cs typeface="Courier New" pitchFamily="49" charset="0"/>
                <a:sym typeface="Courier New Bold" charset="0"/>
              </a:rPr>
              <a:t>%al, %eax</a:t>
            </a:r>
            <a:endParaRPr lang="en-US" sz="1800" b="1" dirty="0">
              <a:solidFill>
                <a:schemeClr val="tx1"/>
              </a:solidFill>
              <a:latin typeface="Courier New" pitchFamily="49" charset="0"/>
              <a:cs typeface="Courier New" pitchFamily="49" charset="0"/>
              <a:sym typeface="Courier New Bold"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023482605"/>
              </p:ext>
            </p:extLst>
          </p:nvPr>
        </p:nvGraphicFramePr>
        <p:xfrm>
          <a:off x="3416353" y="4434390"/>
          <a:ext cx="5079134" cy="1678662"/>
        </p:xfrm>
        <a:graphic>
          <a:graphicData uri="http://schemas.openxmlformats.org/drawingml/2006/table">
            <a:tbl>
              <a:tblPr firstRow="1" bandRow="1">
                <a:tableStyleId>{5C22544A-7EE6-4342-B048-85BDC9FD1C3A}</a:tableStyleId>
              </a:tblPr>
              <a:tblGrid>
                <a:gridCol w="3289246">
                  <a:extLst>
                    <a:ext uri="{9D8B030D-6E8A-4147-A177-3AD203B41FA5}">
                      <a16:colId xmlns:a16="http://schemas.microsoft.com/office/drawing/2014/main" val="20000"/>
                    </a:ext>
                  </a:extLst>
                </a:gridCol>
                <a:gridCol w="420235">
                  <a:extLst>
                    <a:ext uri="{9D8B030D-6E8A-4147-A177-3AD203B41FA5}">
                      <a16:colId xmlns:a16="http://schemas.microsoft.com/office/drawing/2014/main" val="20001"/>
                    </a:ext>
                  </a:extLst>
                </a:gridCol>
                <a:gridCol w="431908">
                  <a:extLst>
                    <a:ext uri="{9D8B030D-6E8A-4147-A177-3AD203B41FA5}">
                      <a16:colId xmlns:a16="http://schemas.microsoft.com/office/drawing/2014/main" val="20002"/>
                    </a:ext>
                  </a:extLst>
                </a:gridCol>
                <a:gridCol w="490274">
                  <a:extLst>
                    <a:ext uri="{9D8B030D-6E8A-4147-A177-3AD203B41FA5}">
                      <a16:colId xmlns:a16="http://schemas.microsoft.com/office/drawing/2014/main" val="20003"/>
                    </a:ext>
                  </a:extLst>
                </a:gridCol>
                <a:gridCol w="447471">
                  <a:extLst>
                    <a:ext uri="{9D8B030D-6E8A-4147-A177-3AD203B41FA5}">
                      <a16:colId xmlns:a16="http://schemas.microsoft.com/office/drawing/2014/main" val="20004"/>
                    </a:ext>
                  </a:extLst>
                </a:gridCol>
              </a:tblGrid>
              <a:tr h="279777">
                <a:tc>
                  <a:txBody>
                    <a:bodyPr/>
                    <a:lstStyle/>
                    <a:p>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rax</a:t>
                      </a:r>
                      <a:endParaRPr lang="en-US" sz="1400" dirty="0">
                        <a:solidFill>
                          <a:schemeClr val="tx1"/>
                        </a:solidFill>
                        <a:latin typeface="Courier New" panose="02070309020205020404" pitchFamily="49" charset="0"/>
                        <a:cs typeface="Courier New" panose="02070309020205020404" pitchFamily="49" charset="0"/>
                      </a:endParaRPr>
                    </a:p>
                  </a:txBody>
                  <a:tcPr marR="0" marT="0" marB="0" anchor="ctr">
                    <a:solidFill>
                      <a:schemeClr val="bg1">
                        <a:lumMod val="85000"/>
                      </a:schemeClr>
                    </a:solidFill>
                  </a:tcPr>
                </a:tc>
                <a:tc>
                  <a:txBody>
                    <a:bodyPr/>
                    <a:lstStyle/>
                    <a:p>
                      <a:r>
                        <a:rPr lang="en-US" sz="1400" dirty="0">
                          <a:solidFill>
                            <a:schemeClr val="tx1"/>
                          </a:solidFill>
                        </a:rPr>
                        <a:t>SF</a:t>
                      </a:r>
                    </a:p>
                  </a:txBody>
                  <a:tcPr marR="0" marT="0" marB="0" anchor="ctr">
                    <a:solidFill>
                      <a:schemeClr val="bg1">
                        <a:lumMod val="85000"/>
                      </a:schemeClr>
                    </a:solidFill>
                  </a:tcPr>
                </a:tc>
                <a:tc>
                  <a:txBody>
                    <a:bodyPr/>
                    <a:lstStyle/>
                    <a:p>
                      <a:r>
                        <a:rPr lang="en-US" sz="1400" dirty="0">
                          <a:solidFill>
                            <a:schemeClr val="tx1"/>
                          </a:solidFill>
                        </a:rPr>
                        <a:t>CF</a:t>
                      </a:r>
                    </a:p>
                  </a:txBody>
                  <a:tcPr marR="0" marT="0" marB="0" anchor="ctr">
                    <a:solidFill>
                      <a:schemeClr val="bg1">
                        <a:lumMod val="85000"/>
                      </a:schemeClr>
                    </a:solidFill>
                  </a:tcPr>
                </a:tc>
                <a:tc>
                  <a:txBody>
                    <a:bodyPr/>
                    <a:lstStyle/>
                    <a:p>
                      <a:r>
                        <a:rPr lang="en-US" sz="1400" dirty="0">
                          <a:solidFill>
                            <a:schemeClr val="tx1"/>
                          </a:solidFill>
                        </a:rPr>
                        <a:t>OF</a:t>
                      </a:r>
                    </a:p>
                  </a:txBody>
                  <a:tcPr marR="0" marT="0" marB="0" anchor="ctr">
                    <a:solidFill>
                      <a:schemeClr val="bg1">
                        <a:lumMod val="85000"/>
                      </a:schemeClr>
                    </a:solidFill>
                  </a:tcPr>
                </a:tc>
                <a:tc>
                  <a:txBody>
                    <a:bodyPr/>
                    <a:lstStyle/>
                    <a:p>
                      <a:r>
                        <a:rPr lang="en-US" sz="1400" dirty="0">
                          <a:solidFill>
                            <a:schemeClr val="tx1"/>
                          </a:solidFill>
                        </a:rPr>
                        <a:t>ZF</a:t>
                      </a:r>
                    </a:p>
                  </a:txBody>
                  <a:tcPr marR="0" marT="0" marB="0" anchor="ctr">
                    <a:solidFill>
                      <a:schemeClr val="bg1">
                        <a:lumMod val="85000"/>
                      </a:schemeClr>
                    </a:solidFill>
                  </a:tcPr>
                </a:tc>
                <a:extLst>
                  <a:ext uri="{0D108BD9-81ED-4DB2-BD59-A6C34878D82A}">
                    <a16:rowId xmlns:a16="http://schemas.microsoft.com/office/drawing/2014/main" val="10000"/>
                  </a:ext>
                </a:extLst>
              </a:tr>
              <a:tr h="279777">
                <a:tc>
                  <a:txBody>
                    <a:bodyPr/>
                    <a:lstStyle/>
                    <a:p>
                      <a:r>
                        <a:rPr lang="en-US" sz="1400" b="1" dirty="0">
                          <a:solidFill>
                            <a:schemeClr val="tx1"/>
                          </a:solidFill>
                          <a:latin typeface="Courier New" panose="02070309020205020404" pitchFamily="49" charset="0"/>
                          <a:cs typeface="Courier New" panose="02070309020205020404" pitchFamily="49" charset="0"/>
                        </a:rPr>
                        <a:t>0x0000 0000 0000 0000</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Courier New" panose="02070309020205020404" pitchFamily="49" charset="0"/>
                          <a:cs typeface="Courier New" panose="02070309020205020404" pitchFamily="49" charset="0"/>
                        </a:rPr>
                        <a:t>1</a:t>
                      </a:r>
                    </a:p>
                  </a:txBody>
                  <a:tcPr marR="0" marT="0" marB="0" anchor="ctr">
                    <a:solidFill>
                      <a:schemeClr val="bg1">
                        <a:lumMod val="85000"/>
                      </a:schemeClr>
                    </a:solidFill>
                  </a:tcPr>
                </a:tc>
                <a:extLst>
                  <a:ext uri="{0D108BD9-81ED-4DB2-BD59-A6C34878D82A}">
                    <a16:rowId xmlns:a16="http://schemas.microsoft.com/office/drawing/2014/main" val="10001"/>
                  </a:ext>
                </a:extLst>
              </a:tr>
              <a:tr h="279777">
                <a:tc>
                  <a:txBody>
                    <a:bodyPr/>
                    <a:lstStyle/>
                    <a:p>
                      <a:r>
                        <a:rPr lang="en-US" sz="1400" b="1" dirty="0">
                          <a:solidFill>
                            <a:schemeClr val="tx1"/>
                          </a:solidFill>
                          <a:latin typeface="Courier New" panose="02070309020205020404" pitchFamily="49" charset="0"/>
                          <a:cs typeface="Courier New" panose="02070309020205020404" pitchFamily="49" charset="0"/>
                        </a:rPr>
                        <a:t>0xFFFF</a:t>
                      </a:r>
                      <a:r>
                        <a:rPr lang="en-US" sz="1400" b="1" baseline="0" dirty="0">
                          <a:solidFill>
                            <a:schemeClr val="tx1"/>
                          </a:solidFill>
                          <a:latin typeface="Courier New" panose="02070309020205020404" pitchFamily="49" charset="0"/>
                          <a:cs typeface="Courier New" panose="02070309020205020404" pitchFamily="49" charset="0"/>
                        </a:rPr>
                        <a:t> FFFF </a:t>
                      </a:r>
                      <a:r>
                        <a:rPr lang="en-US" sz="1400" b="1" baseline="0" dirty="0" err="1">
                          <a:solidFill>
                            <a:schemeClr val="tx1"/>
                          </a:solidFill>
                          <a:latin typeface="Courier New" panose="02070309020205020404" pitchFamily="49" charset="0"/>
                          <a:cs typeface="Courier New" panose="02070309020205020404" pitchFamily="49" charset="0"/>
                        </a:rPr>
                        <a:t>FFFF</a:t>
                      </a:r>
                      <a:r>
                        <a:rPr lang="en-US" sz="1400" b="1" baseline="0" dirty="0">
                          <a:solidFill>
                            <a:schemeClr val="tx1"/>
                          </a:solidFill>
                          <a:latin typeface="Courier New" panose="02070309020205020404" pitchFamily="49" charset="0"/>
                          <a:cs typeface="Courier New" panose="02070309020205020404" pitchFamily="49" charset="0"/>
                        </a:rPr>
                        <a:t> </a:t>
                      </a:r>
                      <a:r>
                        <a:rPr lang="en-US" sz="1400" b="1" baseline="0" dirty="0" err="1">
                          <a:solidFill>
                            <a:schemeClr val="tx1"/>
                          </a:solidFill>
                          <a:latin typeface="Courier New" panose="02070309020205020404" pitchFamily="49" charset="0"/>
                          <a:cs typeface="Courier New" panose="02070309020205020404" pitchFamily="49" charset="0"/>
                        </a:rPr>
                        <a:t>FFFF</a:t>
                      </a:r>
                      <a:endParaRPr lang="en-US" sz="1400" b="1" dirty="0">
                        <a:solidFill>
                          <a:schemeClr val="tx1"/>
                        </a:solidFill>
                        <a:latin typeface="Courier New" panose="02070309020205020404" pitchFamily="49" charset="0"/>
                        <a:cs typeface="Courier New" panose="02070309020205020404" pitchFamily="49" charset="0"/>
                      </a:endParaRP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1</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1</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extLst>
                  <a:ext uri="{0D108BD9-81ED-4DB2-BD59-A6C34878D82A}">
                    <a16:rowId xmlns:a16="http://schemas.microsoft.com/office/drawing/2014/main" val="10002"/>
                  </a:ext>
                </a:extLst>
              </a:tr>
              <a:tr h="2797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Courier New" panose="02070309020205020404" pitchFamily="49" charset="0"/>
                          <a:cs typeface="Courier New" panose="02070309020205020404" pitchFamily="49" charset="0"/>
                        </a:rPr>
                        <a:t>0xFFFF</a:t>
                      </a:r>
                      <a:r>
                        <a:rPr lang="en-US" sz="1400" b="1" baseline="0" dirty="0">
                          <a:solidFill>
                            <a:schemeClr val="tx1"/>
                          </a:solidFill>
                          <a:latin typeface="Courier New" panose="02070309020205020404" pitchFamily="49" charset="0"/>
                          <a:cs typeface="Courier New" panose="02070309020205020404" pitchFamily="49" charset="0"/>
                        </a:rPr>
                        <a:t> FFFF </a:t>
                      </a:r>
                      <a:r>
                        <a:rPr lang="en-US" sz="1400" b="1" baseline="0" dirty="0" err="1">
                          <a:solidFill>
                            <a:schemeClr val="tx1"/>
                          </a:solidFill>
                          <a:latin typeface="Courier New" panose="02070309020205020404" pitchFamily="49" charset="0"/>
                          <a:cs typeface="Courier New" panose="02070309020205020404" pitchFamily="49" charset="0"/>
                        </a:rPr>
                        <a:t>FFFF</a:t>
                      </a:r>
                      <a:r>
                        <a:rPr lang="en-US" sz="1400" b="1" baseline="0" dirty="0">
                          <a:solidFill>
                            <a:schemeClr val="tx1"/>
                          </a:solidFill>
                          <a:latin typeface="Courier New" panose="02070309020205020404" pitchFamily="49" charset="0"/>
                          <a:cs typeface="Courier New" panose="02070309020205020404" pitchFamily="49" charset="0"/>
                        </a:rPr>
                        <a:t> </a:t>
                      </a:r>
                      <a:r>
                        <a:rPr lang="en-US" sz="1400" b="1" baseline="0" dirty="0" err="1">
                          <a:solidFill>
                            <a:schemeClr val="tx1"/>
                          </a:solidFill>
                          <a:latin typeface="Courier New" panose="02070309020205020404" pitchFamily="49" charset="0"/>
                          <a:cs typeface="Courier New" panose="02070309020205020404" pitchFamily="49" charset="0"/>
                        </a:rPr>
                        <a:t>FFFF</a:t>
                      </a:r>
                      <a:endParaRPr lang="en-US" sz="1400" b="1" dirty="0">
                        <a:solidFill>
                          <a:schemeClr val="tx1"/>
                        </a:solidFill>
                        <a:latin typeface="Courier New" panose="02070309020205020404" pitchFamily="49" charset="0"/>
                        <a:cs typeface="Courier New" panose="02070309020205020404" pitchFamily="49" charset="0"/>
                      </a:endParaRP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1</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extLst>
                  <a:ext uri="{0D108BD9-81ED-4DB2-BD59-A6C34878D82A}">
                    <a16:rowId xmlns:a16="http://schemas.microsoft.com/office/drawing/2014/main" val="10003"/>
                  </a:ext>
                </a:extLst>
              </a:tr>
              <a:tr h="2797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Courier New" panose="02070309020205020404" pitchFamily="49" charset="0"/>
                          <a:cs typeface="Courier New" panose="02070309020205020404" pitchFamily="49" charset="0"/>
                        </a:rPr>
                        <a:t>0xFFFF</a:t>
                      </a:r>
                      <a:r>
                        <a:rPr lang="en-US" sz="1400" b="1" baseline="0" dirty="0">
                          <a:solidFill>
                            <a:schemeClr val="tx1"/>
                          </a:solidFill>
                          <a:latin typeface="Courier New" panose="02070309020205020404" pitchFamily="49" charset="0"/>
                          <a:cs typeface="Courier New" panose="02070309020205020404" pitchFamily="49" charset="0"/>
                        </a:rPr>
                        <a:t> FFFF </a:t>
                      </a:r>
                      <a:r>
                        <a:rPr lang="en-US" sz="1400" b="1" baseline="0" dirty="0" err="1">
                          <a:solidFill>
                            <a:schemeClr val="tx1"/>
                          </a:solidFill>
                          <a:latin typeface="Courier New" panose="02070309020205020404" pitchFamily="49" charset="0"/>
                          <a:cs typeface="Courier New" panose="02070309020205020404" pitchFamily="49" charset="0"/>
                        </a:rPr>
                        <a:t>FFFF</a:t>
                      </a:r>
                      <a:r>
                        <a:rPr lang="en-US" sz="1400" b="1" baseline="0" dirty="0">
                          <a:solidFill>
                            <a:schemeClr val="tx1"/>
                          </a:solidFill>
                          <a:latin typeface="Courier New" panose="02070309020205020404" pitchFamily="49" charset="0"/>
                          <a:cs typeface="Courier New" panose="02070309020205020404" pitchFamily="49" charset="0"/>
                        </a:rPr>
                        <a:t> FF01</a:t>
                      </a:r>
                      <a:endParaRPr lang="en-US" sz="1400" b="1" dirty="0">
                        <a:solidFill>
                          <a:schemeClr val="tx1"/>
                        </a:solidFill>
                        <a:latin typeface="Courier New" panose="02070309020205020404" pitchFamily="49" charset="0"/>
                        <a:cs typeface="Courier New" panose="02070309020205020404" pitchFamily="49" charset="0"/>
                      </a:endParaRP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1</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extLst>
                  <a:ext uri="{0D108BD9-81ED-4DB2-BD59-A6C34878D82A}">
                    <a16:rowId xmlns:a16="http://schemas.microsoft.com/office/drawing/2014/main" val="10004"/>
                  </a:ext>
                </a:extLst>
              </a:tr>
              <a:tr h="2797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Courier New" panose="02070309020205020404" pitchFamily="49" charset="0"/>
                          <a:cs typeface="Courier New" panose="02070309020205020404" pitchFamily="49" charset="0"/>
                        </a:rPr>
                        <a:t>0x0000 0000 0000 0001</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1</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extLst>
                  <a:ext uri="{0D108BD9-81ED-4DB2-BD59-A6C34878D82A}">
                    <a16:rowId xmlns:a16="http://schemas.microsoft.com/office/drawing/2014/main" val="10005"/>
                  </a:ext>
                </a:extLst>
              </a:tr>
            </a:tbl>
          </a:graphicData>
        </a:graphic>
      </p:graphicFrame>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57074" y="1576696"/>
            <a:ext cx="3872840" cy="2112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7"/>
          <p:cNvSpPr>
            <a:spLocks noGrp="1" noChangeArrowheads="1"/>
          </p:cNvSpPr>
          <p:nvPr>
            <p:ph type="title"/>
          </p:nvPr>
        </p:nvSpPr>
        <p:spPr>
          <a:xfrm>
            <a:off x="381000" y="254000"/>
            <a:ext cx="8382000" cy="1143000"/>
          </a:xfrm>
          <a:ln/>
        </p:spPr>
        <p:txBody>
          <a:bodyPr/>
          <a:lstStyle/>
          <a:p>
            <a:pPr marL="119063" indent="-119063"/>
            <a:r>
              <a:rPr lang="en-US" dirty="0"/>
              <a:t>Exercise</a:t>
            </a:r>
          </a:p>
        </p:txBody>
      </p:sp>
      <p:cxnSp>
        <p:nvCxnSpPr>
          <p:cNvPr id="11" name="Straight Connector 10"/>
          <p:cNvCxnSpPr/>
          <p:nvPr/>
        </p:nvCxnSpPr>
        <p:spPr bwMode="auto">
          <a:xfrm flipV="1">
            <a:off x="6707654" y="4359753"/>
            <a:ext cx="0" cy="1968129"/>
          </a:xfrm>
          <a:prstGeom prst="line">
            <a:avLst/>
          </a:prstGeom>
          <a:solidFill>
            <a:schemeClr val="accent1"/>
          </a:solidFill>
          <a:ln w="15875" cap="flat" cmpd="sng" algn="ctr">
            <a:solidFill>
              <a:schemeClr val="bg1"/>
            </a:solidFill>
            <a:prstDash val="solid"/>
            <a:round/>
            <a:headEnd type="none" w="med" len="med"/>
            <a:tailEnd type="none" w="med" len="med"/>
          </a:ln>
          <a:effectLst/>
        </p:spPr>
      </p:cxnSp>
      <p:cxnSp>
        <p:nvCxnSpPr>
          <p:cNvPr id="18" name="Straight Connector 17"/>
          <p:cNvCxnSpPr/>
          <p:nvPr/>
        </p:nvCxnSpPr>
        <p:spPr bwMode="auto">
          <a:xfrm flipV="1">
            <a:off x="7130186" y="4359753"/>
            <a:ext cx="0" cy="1968129"/>
          </a:xfrm>
          <a:prstGeom prst="line">
            <a:avLst/>
          </a:prstGeom>
          <a:solidFill>
            <a:schemeClr val="accent1"/>
          </a:solidFill>
          <a:ln w="15875" cap="flat" cmpd="sng" algn="ctr">
            <a:solidFill>
              <a:schemeClr val="bg1"/>
            </a:solidFill>
            <a:prstDash val="solid"/>
            <a:round/>
            <a:headEnd type="none" w="med" len="med"/>
            <a:tailEnd type="none" w="med" len="med"/>
          </a:ln>
          <a:effectLst/>
        </p:spPr>
      </p:cxnSp>
      <p:cxnSp>
        <p:nvCxnSpPr>
          <p:cNvPr id="19" name="Straight Connector 18"/>
          <p:cNvCxnSpPr/>
          <p:nvPr/>
        </p:nvCxnSpPr>
        <p:spPr bwMode="auto">
          <a:xfrm flipV="1">
            <a:off x="7557570" y="4313060"/>
            <a:ext cx="0" cy="2014822"/>
          </a:xfrm>
          <a:prstGeom prst="line">
            <a:avLst/>
          </a:prstGeom>
          <a:solidFill>
            <a:schemeClr val="accent1"/>
          </a:solidFill>
          <a:ln w="15875" cap="flat" cmpd="sng" algn="ctr">
            <a:solidFill>
              <a:schemeClr val="bg1"/>
            </a:solidFill>
            <a:prstDash val="solid"/>
            <a:round/>
            <a:headEnd type="none" w="med" len="med"/>
            <a:tailEnd type="none" w="med" len="med"/>
          </a:ln>
          <a:effectLst/>
        </p:spPr>
      </p:cxnSp>
      <p:cxnSp>
        <p:nvCxnSpPr>
          <p:cNvPr id="20" name="Straight Connector 19"/>
          <p:cNvCxnSpPr/>
          <p:nvPr/>
        </p:nvCxnSpPr>
        <p:spPr bwMode="auto">
          <a:xfrm flipV="1">
            <a:off x="8047821" y="4254694"/>
            <a:ext cx="0" cy="2073188"/>
          </a:xfrm>
          <a:prstGeom prst="line">
            <a:avLst/>
          </a:prstGeom>
          <a:solidFill>
            <a:schemeClr val="accent1"/>
          </a:solidFill>
          <a:ln w="15875" cap="flat" cmpd="sng" algn="ctr">
            <a:solidFill>
              <a:schemeClr val="bg1"/>
            </a:solidFill>
            <a:prstDash val="solid"/>
            <a:round/>
            <a:headEnd type="none" w="med" len="med"/>
            <a:tailEnd type="none" w="med" len="med"/>
          </a:ln>
          <a:effectLst/>
        </p:spPr>
      </p:cxnSp>
      <p:sp>
        <p:nvSpPr>
          <p:cNvPr id="16" name="Rectangle 4">
            <a:extLst>
              <a:ext uri="{FF2B5EF4-FFF2-40B4-BE49-F238E27FC236}">
                <a16:creationId xmlns:a16="http://schemas.microsoft.com/office/drawing/2014/main" id="{BD99AC71-04ED-48BA-8FA4-CADD6F5DCD8F}"/>
              </a:ext>
            </a:extLst>
          </p:cNvPr>
          <p:cNvSpPr txBox="1">
            <a:spLocks noChangeArrowheads="1"/>
          </p:cNvSpPr>
          <p:nvPr/>
        </p:nvSpPr>
        <p:spPr bwMode="auto">
          <a:xfrm>
            <a:off x="182559" y="1492164"/>
            <a:ext cx="4707601" cy="2482881"/>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b="1">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0"/>
                <a:cs typeface="ヒラギノ角ゴ ProN W3" charset="0"/>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0"/>
                <a:cs typeface="ヒラギノ角ゴ ProN W3" charset="0"/>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9pPr>
          </a:lstStyle>
          <a:p>
            <a:pPr marL="57150" indent="0">
              <a:buNone/>
            </a:pPr>
            <a:r>
              <a:rPr lang="en-US" sz="1600" b="0" kern="0" dirty="0" err="1">
                <a:latin typeface="Courier New Bold" charset="0"/>
                <a:cs typeface="Courier New Bold" charset="0"/>
                <a:sym typeface="Courier New Bold" charset="0"/>
              </a:rPr>
              <a:t>cmpq</a:t>
            </a:r>
            <a:r>
              <a:rPr lang="en-US" sz="1600" b="0" kern="0" dirty="0">
                <a:latin typeface="Courier New Bold" charset="0"/>
                <a:cs typeface="Courier New Bold" charset="0"/>
                <a:sym typeface="Courier New Bold" charset="0"/>
              </a:rPr>
              <a:t> </a:t>
            </a:r>
            <a:r>
              <a:rPr lang="en-US" sz="1600" b="0" kern="0" dirty="0" err="1">
                <a:latin typeface="Courier New Bold" charset="0"/>
                <a:cs typeface="Courier New Bold" charset="0"/>
                <a:sym typeface="Courier New Bold" charset="0"/>
              </a:rPr>
              <a:t>b,a</a:t>
            </a:r>
            <a:r>
              <a:rPr lang="en-US" sz="1600" b="0" kern="0" dirty="0"/>
              <a:t> like computing </a:t>
            </a:r>
            <a:r>
              <a:rPr lang="en-US" sz="1600" b="0" kern="0" dirty="0">
                <a:latin typeface="Courier New Bold" charset="0"/>
                <a:cs typeface="Courier New Bold" charset="0"/>
                <a:sym typeface="Courier New Bold" charset="0"/>
              </a:rPr>
              <a:t>a-b</a:t>
            </a:r>
            <a:r>
              <a:rPr lang="en-US" sz="1600" b="0" kern="0" dirty="0"/>
              <a:t> without setting </a:t>
            </a:r>
            <a:r>
              <a:rPr lang="en-US" sz="1600" b="0" kern="0" dirty="0" err="1"/>
              <a:t>dest</a:t>
            </a:r>
            <a:endParaRPr lang="en-US" sz="1600" b="0" kern="0" dirty="0"/>
          </a:p>
          <a:p>
            <a:pPr marL="57150" indent="0"/>
            <a:endParaRPr lang="en-US" sz="1600" b="0" kern="0" dirty="0"/>
          </a:p>
          <a:p>
            <a:pPr marL="57150" indent="0"/>
            <a:r>
              <a:rPr lang="en-US" sz="1600" b="0" kern="0" dirty="0">
                <a:solidFill>
                  <a:srgbClr val="980002"/>
                </a:solidFill>
                <a:latin typeface="Calibri Bold" charset="0"/>
                <a:ea typeface="Calibri Bold" charset="0"/>
                <a:cs typeface="Calibri Bold" charset="0"/>
                <a:sym typeface="Calibri Bold" charset="0"/>
              </a:rPr>
              <a:t> CF set</a:t>
            </a:r>
            <a:r>
              <a:rPr lang="en-US" sz="1600" b="0" kern="0" dirty="0"/>
              <a:t>   if carry/borrow out from most significant bit (used for unsigned comparisons)</a:t>
            </a:r>
          </a:p>
          <a:p>
            <a:pPr marL="57150" indent="0"/>
            <a:r>
              <a:rPr lang="en-US" sz="1600" b="0" kern="0" dirty="0">
                <a:solidFill>
                  <a:srgbClr val="980002"/>
                </a:solidFill>
                <a:latin typeface="Calibri Bold" charset="0"/>
                <a:ea typeface="Calibri Bold" charset="0"/>
                <a:cs typeface="Calibri Bold" charset="0"/>
                <a:sym typeface="Calibri Bold" charset="0"/>
              </a:rPr>
              <a:t> ZF set</a:t>
            </a:r>
            <a:r>
              <a:rPr lang="en-US" sz="1600" b="0" kern="0" dirty="0"/>
              <a:t>   if </a:t>
            </a:r>
            <a:r>
              <a:rPr lang="en-US" sz="1600" b="0" kern="0" dirty="0">
                <a:latin typeface="Courier New Bold" charset="0"/>
                <a:cs typeface="Courier New Bold" charset="0"/>
                <a:sym typeface="Courier New Bold" charset="0"/>
              </a:rPr>
              <a:t>a == b</a:t>
            </a:r>
            <a:endParaRPr lang="en-US" sz="1600" b="0" kern="0" dirty="0"/>
          </a:p>
          <a:p>
            <a:pPr marL="57150" indent="0"/>
            <a:r>
              <a:rPr lang="en-US" sz="1600" b="0" kern="0" dirty="0">
                <a:solidFill>
                  <a:srgbClr val="980002"/>
                </a:solidFill>
                <a:latin typeface="Calibri Bold" charset="0"/>
                <a:ea typeface="Calibri Bold" charset="0"/>
                <a:cs typeface="Calibri Bold" charset="0"/>
                <a:sym typeface="Calibri Bold" charset="0"/>
              </a:rPr>
              <a:t> SF set</a:t>
            </a:r>
            <a:r>
              <a:rPr lang="en-US" sz="1600" b="0" kern="0" dirty="0"/>
              <a:t>   if </a:t>
            </a:r>
            <a:r>
              <a:rPr lang="en-US" sz="1600" b="0" kern="0" dirty="0">
                <a:latin typeface="Courier New Bold" charset="0"/>
                <a:cs typeface="Courier New Bold" charset="0"/>
                <a:sym typeface="Courier New Bold" charset="0"/>
              </a:rPr>
              <a:t>(a-b) &lt; 0</a:t>
            </a:r>
            <a:r>
              <a:rPr lang="en-US" sz="1600" b="0" kern="0" dirty="0"/>
              <a:t> (as signed)</a:t>
            </a:r>
          </a:p>
          <a:p>
            <a:pPr marL="57150" indent="0"/>
            <a:r>
              <a:rPr lang="en-US" sz="1600" b="0" kern="0" dirty="0">
                <a:solidFill>
                  <a:srgbClr val="980002"/>
                </a:solidFill>
                <a:latin typeface="Calibri Bold" charset="0"/>
                <a:ea typeface="Calibri Bold" charset="0"/>
                <a:cs typeface="Calibri Bold" charset="0"/>
                <a:sym typeface="Calibri Bold" charset="0"/>
              </a:rPr>
              <a:t> OF set</a:t>
            </a:r>
            <a:r>
              <a:rPr lang="en-US" sz="1600" b="0" kern="0" dirty="0"/>
              <a:t>  if two’s-complement (signed) overflow</a:t>
            </a:r>
            <a:endParaRPr lang="en-US" sz="2000" kern="0" dirty="0">
              <a:latin typeface="Courier New Bold" charset="0"/>
              <a:ea typeface="ヒラギノ角ゴ ProN W6" charset="0"/>
              <a:cs typeface="ヒラギノ角ゴ ProN W6" charset="0"/>
              <a:sym typeface="Courier New Bold" charset="0"/>
            </a:endParaRPr>
          </a:p>
        </p:txBody>
      </p:sp>
      <p:sp>
        <p:nvSpPr>
          <p:cNvPr id="12" name="TextBox 11">
            <a:extLst>
              <a:ext uri="{FF2B5EF4-FFF2-40B4-BE49-F238E27FC236}">
                <a16:creationId xmlns:a16="http://schemas.microsoft.com/office/drawing/2014/main" id="{98AA058B-257D-48D9-A247-2598A226112F}"/>
              </a:ext>
            </a:extLst>
          </p:cNvPr>
          <p:cNvSpPr txBox="1"/>
          <p:nvPr/>
        </p:nvSpPr>
        <p:spPr>
          <a:xfrm>
            <a:off x="637308" y="6243615"/>
            <a:ext cx="7464830"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Note: </a:t>
            </a:r>
            <a:r>
              <a:rPr lang="en-US" sz="1800" b="1" dirty="0" err="1">
                <a:latin typeface="Courier New" panose="02070309020205020404" pitchFamily="49" charset="0"/>
                <a:cs typeface="Courier New" panose="02070309020205020404" pitchFamily="49" charset="0"/>
              </a:rPr>
              <a:t>setl</a:t>
            </a:r>
            <a:r>
              <a:rPr lang="en-US" sz="1800" dirty="0">
                <a:latin typeface="Calibri" panose="020F0502020204030204" pitchFamily="34" charset="0"/>
                <a:cs typeface="Calibri" panose="020F0502020204030204" pitchFamily="34" charset="0"/>
              </a:rPr>
              <a:t> and </a:t>
            </a:r>
            <a:r>
              <a:rPr lang="en-US" sz="1800" b="1" dirty="0" err="1">
                <a:latin typeface="Courier New" panose="02070309020205020404" pitchFamily="49" charset="0"/>
                <a:cs typeface="Courier New" panose="02070309020205020404" pitchFamily="49" charset="0"/>
              </a:rPr>
              <a:t>movzblq</a:t>
            </a:r>
            <a:r>
              <a:rPr lang="en-US" sz="1800" dirty="0">
                <a:latin typeface="Calibri" panose="020F0502020204030204" pitchFamily="34" charset="0"/>
                <a:cs typeface="Calibri" panose="020F0502020204030204" pitchFamily="34" charset="0"/>
              </a:rPr>
              <a:t> do not modify condition codes</a:t>
            </a:r>
          </a:p>
        </p:txBody>
      </p:sp>
    </p:spTree>
    <p:extLst>
      <p:ext uri="{BB962C8B-B14F-4D97-AF65-F5344CB8AC3E}">
        <p14:creationId xmlns:p14="http://schemas.microsoft.com/office/powerpoint/2010/main" val="181931493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ln/>
        </p:spPr>
        <p:txBody>
          <a:bodyPr/>
          <a:lstStyle/>
          <a:p>
            <a:pPr marL="119063" indent="-119063"/>
            <a:r>
              <a:rPr lang="en-US" dirty="0"/>
              <a:t>Today</a:t>
            </a:r>
          </a:p>
        </p:txBody>
      </p:sp>
      <p:sp>
        <p:nvSpPr>
          <p:cNvPr id="14340" name="Rectangle 4"/>
          <p:cNvSpPr>
            <a:spLocks noGrp="1" noChangeArrowheads="1"/>
          </p:cNvSpPr>
          <p:nvPr>
            <p:ph type="body" idx="1"/>
          </p:nvPr>
        </p:nvSpPr>
        <p:spPr>
          <a:ln/>
        </p:spPr>
        <p:txBody>
          <a:bodyPr/>
          <a:lstStyle/>
          <a:p>
            <a:r>
              <a:rPr lang="en-US" dirty="0">
                <a:solidFill>
                  <a:srgbClr val="7F7F7F"/>
                </a:solidFill>
              </a:rPr>
              <a:t>Control: Condition codes</a:t>
            </a:r>
          </a:p>
          <a:p>
            <a:r>
              <a:rPr lang="en-US" dirty="0">
                <a:solidFill>
                  <a:schemeClr val="bg1">
                    <a:lumMod val="50000"/>
                  </a:schemeClr>
                </a:solidFill>
              </a:rPr>
              <a:t>Conditional branches</a:t>
            </a:r>
          </a:p>
          <a:p>
            <a:r>
              <a:rPr lang="en-US" dirty="0"/>
              <a:t>Loops</a:t>
            </a:r>
          </a:p>
          <a:p>
            <a:r>
              <a:rPr lang="en-US" dirty="0">
                <a:solidFill>
                  <a:schemeClr val="bg1">
                    <a:lumMod val="50000"/>
                  </a:schemeClr>
                </a:solidFill>
              </a:rPr>
              <a:t>Switch Statements</a:t>
            </a:r>
          </a:p>
          <a:p>
            <a:endParaRPr lang="en-US" dirty="0">
              <a:solidFill>
                <a:schemeClr val="bg1">
                  <a:lumMod val="50000"/>
                </a:schemeClr>
              </a:solidFill>
            </a:endParaRPr>
          </a:p>
        </p:txBody>
      </p:sp>
    </p:spTree>
    <p:extLst>
      <p:ext uri="{BB962C8B-B14F-4D97-AF65-F5344CB8AC3E}">
        <p14:creationId xmlns:p14="http://schemas.microsoft.com/office/powerpoint/2010/main" val="228012321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p:cNvSpPr>
          <p:nvPr/>
        </p:nvSpPr>
        <p:spPr bwMode="auto">
          <a:xfrm>
            <a:off x="457200" y="1447800"/>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a:solidFill>
                  <a:schemeClr val="tx1"/>
                </a:solidFill>
                <a:latin typeface="Calibri Bold" charset="0"/>
                <a:ea typeface="Calibri Bold" charset="0"/>
                <a:cs typeface="Calibri Bold" charset="0"/>
                <a:sym typeface="Calibri Bold" charset="0"/>
              </a:rPr>
              <a:t>C Code</a:t>
            </a:r>
          </a:p>
        </p:txBody>
      </p:sp>
      <p:sp>
        <p:nvSpPr>
          <p:cNvPr id="54276" name="Rectangle 4"/>
          <p:cNvSpPr>
            <a:spLocks/>
          </p:cNvSpPr>
          <p:nvPr/>
        </p:nvSpPr>
        <p:spPr bwMode="auto">
          <a:xfrm>
            <a:off x="530225" y="1863724"/>
            <a:ext cx="3736976" cy="2632076"/>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a:solidFill>
                  <a:schemeClr val="tx1"/>
                </a:solidFill>
                <a:latin typeface="Courier New" pitchFamily="49" charset="0"/>
                <a:cs typeface="Courier New" pitchFamily="49" charset="0"/>
                <a:sym typeface="Courier New Bold" charset="0"/>
              </a:rPr>
              <a:t>pcount_do</a:t>
            </a:r>
            <a:endParaRPr lang="en-US" sz="1800" b="1" dirty="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(unsigned long x) {</a:t>
            </a:r>
          </a:p>
          <a:p>
            <a:pPr algn="l"/>
            <a:r>
              <a:rPr lang="en-US" sz="1800" b="1" dirty="0">
                <a:solidFill>
                  <a:schemeClr val="tx1"/>
                </a:solidFill>
                <a:latin typeface="Courier New" pitchFamily="49" charset="0"/>
                <a:cs typeface="Courier New" pitchFamily="49" charset="0"/>
                <a:sym typeface="Courier New Bold" charset="0"/>
              </a:rPr>
              <a:t>  long result = 0;</a:t>
            </a:r>
          </a:p>
          <a:p>
            <a:pPr algn="l"/>
            <a:r>
              <a:rPr lang="en-US" sz="1800" b="1" dirty="0">
                <a:solidFill>
                  <a:schemeClr val="tx1"/>
                </a:solidFill>
                <a:latin typeface="Courier New" pitchFamily="49" charset="0"/>
                <a:cs typeface="Courier New" pitchFamily="49" charset="0"/>
                <a:sym typeface="Courier New Bold" charset="0"/>
              </a:rPr>
              <a:t>  do {</a:t>
            </a:r>
          </a:p>
          <a:p>
            <a:pPr algn="l"/>
            <a:r>
              <a:rPr lang="en-US" sz="1800" b="1" dirty="0">
                <a:solidFill>
                  <a:schemeClr val="tx1"/>
                </a:solidFill>
                <a:latin typeface="Courier New" pitchFamily="49" charset="0"/>
                <a:cs typeface="Courier New" pitchFamily="49" charset="0"/>
                <a:sym typeface="Courier New Bold" charset="0"/>
              </a:rPr>
              <a:t>    result += x &amp; 0x1;</a:t>
            </a:r>
          </a:p>
          <a:p>
            <a:pPr algn="l"/>
            <a:r>
              <a:rPr lang="en-US" sz="1800" b="1" dirty="0">
                <a:solidFill>
                  <a:schemeClr val="tx1"/>
                </a:solidFill>
                <a:latin typeface="Courier New" pitchFamily="49" charset="0"/>
                <a:cs typeface="Courier New" pitchFamily="49" charset="0"/>
                <a:sym typeface="Courier New Bold" charset="0"/>
              </a:rPr>
              <a:t>    x &gt;&gt;= 1;</a:t>
            </a:r>
          </a:p>
          <a:p>
            <a:pPr algn="l"/>
            <a:r>
              <a:rPr lang="en-US" sz="1800" b="1" dirty="0">
                <a:solidFill>
                  <a:schemeClr val="tx1"/>
                </a:solidFill>
                <a:latin typeface="Courier New" pitchFamily="49" charset="0"/>
                <a:cs typeface="Courier New" pitchFamily="49" charset="0"/>
                <a:sym typeface="Courier New Bold" charset="0"/>
              </a:rPr>
              <a:t>  } while (x);</a:t>
            </a:r>
          </a:p>
          <a:p>
            <a:pPr algn="l"/>
            <a:r>
              <a:rPr lang="en-US" sz="1800" b="1" dirty="0">
                <a:solidFill>
                  <a:schemeClr val="tx1"/>
                </a:solidFill>
                <a:latin typeface="Courier New" pitchFamily="49" charset="0"/>
                <a:cs typeface="Courier New" pitchFamily="49" charset="0"/>
                <a:sym typeface="Courier New Bold" charset="0"/>
              </a:rPr>
              <a:t>  return result;</a:t>
            </a:r>
          </a:p>
          <a:p>
            <a:pPr algn="l"/>
            <a:r>
              <a:rPr lang="en-US" sz="1800" b="1" dirty="0">
                <a:solidFill>
                  <a:schemeClr val="tx1"/>
                </a:solidFill>
                <a:latin typeface="Courier New" pitchFamily="49" charset="0"/>
                <a:cs typeface="Courier New" pitchFamily="49" charset="0"/>
                <a:sym typeface="Courier New Bold" charset="0"/>
              </a:rPr>
              <a:t>}</a:t>
            </a:r>
          </a:p>
        </p:txBody>
      </p:sp>
      <p:sp>
        <p:nvSpPr>
          <p:cNvPr id="54277" name="Rectangle 5"/>
          <p:cNvSpPr>
            <a:spLocks/>
          </p:cNvSpPr>
          <p:nvPr/>
        </p:nvSpPr>
        <p:spPr bwMode="auto">
          <a:xfrm>
            <a:off x="4724400" y="1447800"/>
            <a:ext cx="23114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a:solidFill>
                  <a:schemeClr val="tx1"/>
                </a:solidFill>
                <a:latin typeface="Calibri Bold" charset="0"/>
                <a:ea typeface="Calibri Bold" charset="0"/>
                <a:cs typeface="Calibri Bold" charset="0"/>
                <a:sym typeface="Calibri Bold" charset="0"/>
              </a:rPr>
              <a:t>Goto Version</a:t>
            </a:r>
          </a:p>
        </p:txBody>
      </p:sp>
      <p:sp>
        <p:nvSpPr>
          <p:cNvPr id="54278" name="Rectangle 6"/>
          <p:cNvSpPr>
            <a:spLocks/>
          </p:cNvSpPr>
          <p:nvPr/>
        </p:nvSpPr>
        <p:spPr bwMode="auto">
          <a:xfrm>
            <a:off x="4797424" y="1863724"/>
            <a:ext cx="4041775" cy="2936875"/>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a:solidFill>
                  <a:schemeClr val="tx1"/>
                </a:solidFill>
                <a:latin typeface="Courier New" pitchFamily="49" charset="0"/>
                <a:cs typeface="Courier New" pitchFamily="49" charset="0"/>
                <a:sym typeface="Courier New Bold" charset="0"/>
              </a:rPr>
              <a:t>pcount_goto</a:t>
            </a:r>
            <a:endParaRPr lang="en-US" sz="1800" b="1" dirty="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(unsigned long x) {</a:t>
            </a:r>
          </a:p>
          <a:p>
            <a:pPr algn="l"/>
            <a:r>
              <a:rPr lang="en-US" sz="1800" b="1" dirty="0">
                <a:solidFill>
                  <a:schemeClr val="tx1"/>
                </a:solidFill>
                <a:latin typeface="Courier New" pitchFamily="49" charset="0"/>
                <a:cs typeface="Courier New" pitchFamily="49" charset="0"/>
                <a:sym typeface="Courier New Bold" charset="0"/>
              </a:rPr>
              <a:t>  long result = 0;</a:t>
            </a:r>
          </a:p>
          <a:p>
            <a:pPr algn="l"/>
            <a:r>
              <a:rPr lang="en-US" sz="1800" b="1" dirty="0">
                <a:solidFill>
                  <a:srgbClr val="CC0000"/>
                </a:solidFill>
                <a:latin typeface="Courier New" pitchFamily="49" charset="0"/>
                <a:cs typeface="Courier New" pitchFamily="49" charset="0"/>
                <a:sym typeface="Courier New Bold" charset="0"/>
              </a:rPr>
              <a:t> loop:</a:t>
            </a:r>
          </a:p>
          <a:p>
            <a:pPr algn="l"/>
            <a:r>
              <a:rPr lang="en-US" sz="1800" b="1" dirty="0">
                <a:solidFill>
                  <a:schemeClr val="tx1"/>
                </a:solidFill>
                <a:latin typeface="Courier New" pitchFamily="49" charset="0"/>
                <a:cs typeface="Courier New" pitchFamily="49" charset="0"/>
                <a:sym typeface="Courier New Bold" charset="0"/>
              </a:rPr>
              <a:t>  result += x &amp; 0x1;</a:t>
            </a:r>
          </a:p>
          <a:p>
            <a:pPr algn="l"/>
            <a:r>
              <a:rPr lang="en-US" sz="1800" b="1" dirty="0">
                <a:solidFill>
                  <a:schemeClr val="tx1"/>
                </a:solidFill>
                <a:latin typeface="Courier New" pitchFamily="49" charset="0"/>
                <a:cs typeface="Courier New" pitchFamily="49" charset="0"/>
                <a:sym typeface="Courier New Bold" charset="0"/>
              </a:rPr>
              <a:t>  x &gt;&gt;= 1;</a:t>
            </a:r>
          </a:p>
          <a:p>
            <a:pPr algn="l"/>
            <a:r>
              <a:rPr lang="en-US" sz="1800" b="1" dirty="0">
                <a:solidFill>
                  <a:schemeClr val="tx1"/>
                </a:solidFill>
                <a:latin typeface="Courier New" pitchFamily="49" charset="0"/>
                <a:cs typeface="Courier New" pitchFamily="49" charset="0"/>
                <a:sym typeface="Courier New Bold" charset="0"/>
              </a:rPr>
              <a:t>  if(x) </a:t>
            </a:r>
            <a:r>
              <a:rPr lang="en-US" sz="1800" b="1" dirty="0" err="1">
                <a:solidFill>
                  <a:schemeClr val="tx1"/>
                </a:solidFill>
                <a:latin typeface="Courier New" pitchFamily="49" charset="0"/>
                <a:cs typeface="Courier New" pitchFamily="49" charset="0"/>
                <a:sym typeface="Courier New Bold" charset="0"/>
              </a:rPr>
              <a:t>goto</a:t>
            </a:r>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CC0000"/>
                </a:solidFill>
                <a:latin typeface="Courier New" pitchFamily="49" charset="0"/>
                <a:cs typeface="Courier New" pitchFamily="49" charset="0"/>
                <a:sym typeface="Courier New Bold" charset="0"/>
              </a:rPr>
              <a:t>loop</a:t>
            </a:r>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return result;</a:t>
            </a:r>
          </a:p>
          <a:p>
            <a:pPr algn="l"/>
            <a:r>
              <a:rPr lang="en-US" sz="1800" b="1" dirty="0">
                <a:solidFill>
                  <a:schemeClr val="tx1"/>
                </a:solidFill>
                <a:latin typeface="Courier New" pitchFamily="49" charset="0"/>
                <a:cs typeface="Courier New" pitchFamily="49" charset="0"/>
                <a:sym typeface="Courier New Bold" charset="0"/>
              </a:rPr>
              <a:t>}</a:t>
            </a:r>
          </a:p>
        </p:txBody>
      </p:sp>
      <p:sp>
        <p:nvSpPr>
          <p:cNvPr id="54279" name="Rectangle 7"/>
          <p:cNvSpPr>
            <a:spLocks noGrp="1" noChangeArrowheads="1"/>
          </p:cNvSpPr>
          <p:nvPr>
            <p:ph type="title"/>
          </p:nvPr>
        </p:nvSpPr>
        <p:spPr>
          <a:ln/>
        </p:spPr>
        <p:txBody>
          <a:bodyPr/>
          <a:lstStyle/>
          <a:p>
            <a:pPr marL="119063" indent="-119063"/>
            <a:r>
              <a:rPr lang="en-US"/>
              <a:t>“Do-While” Loop Example</a:t>
            </a:r>
          </a:p>
        </p:txBody>
      </p:sp>
      <p:sp>
        <p:nvSpPr>
          <p:cNvPr id="54280" name="Rectangle 8"/>
          <p:cNvSpPr>
            <a:spLocks noGrp="1" noChangeArrowheads="1"/>
          </p:cNvSpPr>
          <p:nvPr>
            <p:ph type="body" idx="1"/>
          </p:nvPr>
        </p:nvSpPr>
        <p:spPr>
          <a:xfrm>
            <a:off x="381000" y="4953000"/>
            <a:ext cx="6752771" cy="1282700"/>
          </a:xfrm>
          <a:ln/>
        </p:spPr>
        <p:txBody>
          <a:bodyPr/>
          <a:lstStyle/>
          <a:p>
            <a:r>
              <a:rPr lang="en-US" dirty="0"/>
              <a:t>Count number of 1’s in argument </a:t>
            </a:r>
            <a:r>
              <a:rPr lang="en-US" dirty="0">
                <a:latin typeface="Courier New"/>
                <a:cs typeface="Courier New"/>
              </a:rPr>
              <a:t>x</a:t>
            </a:r>
            <a:r>
              <a:rPr lang="en-US" dirty="0"/>
              <a:t> (“</a:t>
            </a:r>
            <a:r>
              <a:rPr lang="en-US" dirty="0" err="1"/>
              <a:t>popcount</a:t>
            </a:r>
            <a:r>
              <a:rPr lang="en-US" dirty="0"/>
              <a:t>”)</a:t>
            </a:r>
          </a:p>
          <a:p>
            <a:r>
              <a:rPr lang="en-US" dirty="0"/>
              <a:t>Use conditional branch to either continue looping or to exit loop</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5" name="Rectangle 9"/>
          <p:cNvSpPr>
            <a:spLocks noGrp="1" noChangeArrowheads="1"/>
          </p:cNvSpPr>
          <p:nvPr>
            <p:ph type="title"/>
          </p:nvPr>
        </p:nvSpPr>
        <p:spPr>
          <a:ln/>
        </p:spPr>
        <p:txBody>
          <a:bodyPr/>
          <a:lstStyle/>
          <a:p>
            <a:pPr marL="119063" indent="-119063"/>
            <a:r>
              <a:rPr lang="en-US" dirty="0"/>
              <a:t>“Do-While” Loop Compilation</a:t>
            </a:r>
          </a:p>
        </p:txBody>
      </p:sp>
      <p:sp>
        <p:nvSpPr>
          <p:cNvPr id="55307" name="Rectangle 11"/>
          <p:cNvSpPr>
            <a:spLocks/>
          </p:cNvSpPr>
          <p:nvPr/>
        </p:nvSpPr>
        <p:spPr bwMode="auto">
          <a:xfrm>
            <a:off x="2133599" y="4343399"/>
            <a:ext cx="6328229" cy="2383971"/>
          </a:xfrm>
          <a:prstGeom prst="rect">
            <a:avLst/>
          </a:prstGeom>
          <a:noFill/>
          <a:ln w="12700" cap="flat">
            <a:noFill/>
            <a:miter lim="800000"/>
            <a:headEnd type="none" w="med" len="med"/>
            <a:tailEnd type="none" w="med" len="med"/>
          </a:ln>
        </p:spPr>
        <p:txBody>
          <a:bodyPr lIns="38100" tIns="38100" rIns="38100" bIns="38100"/>
          <a:lstStyle/>
          <a:p>
            <a:pPr algn="l">
              <a:tabLst>
                <a:tab pos="292100" algn="l"/>
                <a:tab pos="292100" algn="l"/>
                <a:tab pos="292100" algn="l"/>
                <a:tab pos="1150938" algn="l"/>
                <a:tab pos="292100" algn="l"/>
                <a:tab pos="2860675"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Lst>
            </a:pPr>
            <a:r>
              <a:rPr lang="en-US" sz="1800" b="1" dirty="0">
                <a:solidFill>
                  <a:schemeClr val="tx1"/>
                </a:solidFill>
                <a:latin typeface="Courier New" pitchFamily="49" charset="0"/>
                <a:ea typeface="Monaco" charset="0"/>
                <a:cs typeface="Courier New" pitchFamily="49" charset="0"/>
                <a:sym typeface="Monaco" charset="0"/>
              </a:rPr>
              <a:t>	</a:t>
            </a:r>
            <a:r>
              <a:rPr lang="cs-CZ" sz="1800" b="1" dirty="0">
                <a:solidFill>
                  <a:schemeClr val="tx1"/>
                </a:solidFill>
                <a:latin typeface="Courier New" pitchFamily="49" charset="0"/>
                <a:ea typeface="Monaco" charset="0"/>
                <a:cs typeface="Courier New" pitchFamily="49" charset="0"/>
                <a:sym typeface="Monaco" charset="0"/>
              </a:rPr>
              <a:t> movl    $0, %eax		#  </a:t>
            </a:r>
            <a:r>
              <a:rPr lang="en-US" sz="1800" b="1" dirty="0">
                <a:solidFill>
                  <a:schemeClr val="tx1"/>
                </a:solidFill>
                <a:latin typeface="Courier New" pitchFamily="49" charset="0"/>
                <a:ea typeface="Monaco" charset="0"/>
                <a:cs typeface="Courier New" pitchFamily="49" charset="0"/>
                <a:sym typeface="Monaco" charset="0"/>
              </a:rPr>
              <a:t> </a:t>
            </a:r>
            <a:r>
              <a:rPr lang="cs-CZ" sz="1800" b="1" dirty="0">
                <a:solidFill>
                  <a:schemeClr val="tx1"/>
                </a:solidFill>
                <a:latin typeface="Courier New" pitchFamily="49" charset="0"/>
                <a:ea typeface="Monaco" charset="0"/>
                <a:cs typeface="Courier New" pitchFamily="49" charset="0"/>
                <a:sym typeface="Monaco" charset="0"/>
              </a:rPr>
              <a:t>result = 0</a:t>
            </a:r>
          </a:p>
          <a:p>
            <a:pPr algn="l">
              <a:tabLst>
                <a:tab pos="292100" algn="l"/>
                <a:tab pos="292100" algn="l"/>
                <a:tab pos="292100" algn="l"/>
                <a:tab pos="1150938" algn="l"/>
                <a:tab pos="292100" algn="l"/>
                <a:tab pos="2860675"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Lst>
            </a:pPr>
            <a:r>
              <a:rPr lang="cs-CZ" sz="1800" b="1" dirty="0">
                <a:solidFill>
                  <a:schemeClr val="tx1"/>
                </a:solidFill>
                <a:latin typeface="Courier New" pitchFamily="49" charset="0"/>
                <a:ea typeface="Monaco" charset="0"/>
                <a:cs typeface="Courier New" pitchFamily="49" charset="0"/>
                <a:sym typeface="Monaco" charset="0"/>
              </a:rPr>
              <a:t>.L2:			</a:t>
            </a:r>
            <a:r>
              <a:rPr lang="en-US" sz="1800" b="1" dirty="0">
                <a:solidFill>
                  <a:schemeClr val="tx1"/>
                </a:solidFill>
                <a:latin typeface="Courier New" pitchFamily="49" charset="0"/>
                <a:ea typeface="Monaco" charset="0"/>
                <a:cs typeface="Courier New" pitchFamily="49" charset="0"/>
                <a:sym typeface="Monaco" charset="0"/>
              </a:rPr>
              <a:t>	</a:t>
            </a:r>
            <a:r>
              <a:rPr lang="cs-CZ" sz="1800" b="1" dirty="0">
                <a:solidFill>
                  <a:schemeClr val="tx1"/>
                </a:solidFill>
                <a:latin typeface="Courier New" pitchFamily="49" charset="0"/>
                <a:ea typeface="Monaco" charset="0"/>
                <a:cs typeface="Courier New" pitchFamily="49" charset="0"/>
                <a:sym typeface="Monaco" charset="0"/>
              </a:rPr>
              <a:t># loop:</a:t>
            </a:r>
          </a:p>
          <a:p>
            <a:pPr algn="l">
              <a:tabLst>
                <a:tab pos="292100" algn="l"/>
                <a:tab pos="292100" algn="l"/>
                <a:tab pos="292100" algn="l"/>
                <a:tab pos="1150938" algn="l"/>
                <a:tab pos="292100" algn="l"/>
                <a:tab pos="2860675"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Lst>
            </a:pPr>
            <a:r>
              <a:rPr lang="cs-CZ" sz="1800" b="1" dirty="0">
                <a:solidFill>
                  <a:schemeClr val="tx1"/>
                </a:solidFill>
                <a:latin typeface="Courier New" pitchFamily="49" charset="0"/>
                <a:ea typeface="Monaco" charset="0"/>
                <a:cs typeface="Courier New" pitchFamily="49" charset="0"/>
                <a:sym typeface="Monaco" charset="0"/>
              </a:rPr>
              <a:t>   </a:t>
            </a:r>
            <a:r>
              <a:rPr lang="cs-CZ" sz="1800" b="1" dirty="0" err="1">
                <a:solidFill>
                  <a:schemeClr val="tx1"/>
                </a:solidFill>
                <a:latin typeface="Courier New" pitchFamily="49" charset="0"/>
                <a:ea typeface="Monaco" charset="0"/>
                <a:cs typeface="Courier New" pitchFamily="49" charset="0"/>
                <a:sym typeface="Monaco" charset="0"/>
              </a:rPr>
              <a:t>movq</a:t>
            </a:r>
            <a:r>
              <a:rPr lang="cs-CZ" sz="1800" b="1" dirty="0">
                <a:solidFill>
                  <a:schemeClr val="tx1"/>
                </a:solidFill>
                <a:latin typeface="Courier New" pitchFamily="49" charset="0"/>
                <a:ea typeface="Monaco" charset="0"/>
                <a:cs typeface="Courier New" pitchFamily="49" charset="0"/>
                <a:sym typeface="Monaco" charset="0"/>
              </a:rPr>
              <a:t>    %rdi, %</a:t>
            </a:r>
            <a:r>
              <a:rPr lang="cs-CZ" sz="1800" b="1" dirty="0" err="1">
                <a:solidFill>
                  <a:schemeClr val="tx1"/>
                </a:solidFill>
                <a:latin typeface="Courier New" pitchFamily="49" charset="0"/>
                <a:ea typeface="Monaco" charset="0"/>
                <a:cs typeface="Courier New" pitchFamily="49" charset="0"/>
                <a:sym typeface="Monaco" charset="0"/>
              </a:rPr>
              <a:t>rdx</a:t>
            </a:r>
            <a:r>
              <a:rPr lang="cs-CZ" sz="1800" b="1" dirty="0">
                <a:solidFill>
                  <a:schemeClr val="tx1"/>
                </a:solidFill>
                <a:latin typeface="Courier New" pitchFamily="49" charset="0"/>
                <a:ea typeface="Monaco" charset="0"/>
                <a:cs typeface="Courier New" pitchFamily="49" charset="0"/>
                <a:sym typeface="Monaco" charset="0"/>
              </a:rPr>
              <a:t>	</a:t>
            </a:r>
          </a:p>
          <a:p>
            <a:pPr algn="l">
              <a:tabLst>
                <a:tab pos="292100" algn="l"/>
                <a:tab pos="292100" algn="l"/>
                <a:tab pos="292100" algn="l"/>
                <a:tab pos="1150938" algn="l"/>
                <a:tab pos="292100" algn="l"/>
                <a:tab pos="2860675"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Lst>
            </a:pPr>
            <a:r>
              <a:rPr lang="cs-CZ" sz="1800" b="1" dirty="0">
                <a:solidFill>
                  <a:schemeClr val="tx1"/>
                </a:solidFill>
                <a:latin typeface="Courier New" pitchFamily="49" charset="0"/>
                <a:ea typeface="Monaco" charset="0"/>
                <a:cs typeface="Courier New" pitchFamily="49" charset="0"/>
                <a:sym typeface="Monaco" charset="0"/>
              </a:rPr>
              <a:t>   andl    $1, %edx		#  </a:t>
            </a:r>
            <a:r>
              <a:rPr lang="en-US" sz="1800" b="1" dirty="0">
                <a:solidFill>
                  <a:schemeClr val="tx1"/>
                </a:solidFill>
                <a:latin typeface="Courier New" pitchFamily="49" charset="0"/>
                <a:ea typeface="Monaco" charset="0"/>
                <a:cs typeface="Courier New" pitchFamily="49" charset="0"/>
                <a:sym typeface="Monaco" charset="0"/>
              </a:rPr>
              <a:t> </a:t>
            </a:r>
            <a:r>
              <a:rPr lang="cs-CZ" sz="1800" b="1" dirty="0">
                <a:solidFill>
                  <a:schemeClr val="tx1"/>
                </a:solidFill>
                <a:latin typeface="Courier New" pitchFamily="49" charset="0"/>
                <a:ea typeface="Monaco" charset="0"/>
                <a:cs typeface="Courier New" pitchFamily="49" charset="0"/>
                <a:sym typeface="Monaco" charset="0"/>
              </a:rPr>
              <a:t>t = x &amp; 0x1</a:t>
            </a:r>
          </a:p>
          <a:p>
            <a:pPr algn="l">
              <a:tabLst>
                <a:tab pos="292100" algn="l"/>
                <a:tab pos="292100" algn="l"/>
                <a:tab pos="292100" algn="l"/>
                <a:tab pos="1150938" algn="l"/>
                <a:tab pos="292100" algn="l"/>
                <a:tab pos="2860675"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Lst>
            </a:pPr>
            <a:r>
              <a:rPr lang="cs-CZ" sz="1800" b="1" dirty="0">
                <a:solidFill>
                  <a:schemeClr val="tx1"/>
                </a:solidFill>
                <a:latin typeface="Courier New" pitchFamily="49" charset="0"/>
                <a:ea typeface="Monaco" charset="0"/>
                <a:cs typeface="Courier New" pitchFamily="49" charset="0"/>
                <a:sym typeface="Monaco" charset="0"/>
              </a:rPr>
              <a:t>   addq    %rdx, %rax	#  </a:t>
            </a:r>
            <a:r>
              <a:rPr lang="en-US" sz="1800" b="1" dirty="0">
                <a:solidFill>
                  <a:schemeClr val="tx1"/>
                </a:solidFill>
                <a:latin typeface="Courier New" pitchFamily="49" charset="0"/>
                <a:ea typeface="Monaco" charset="0"/>
                <a:cs typeface="Courier New" pitchFamily="49" charset="0"/>
                <a:sym typeface="Monaco" charset="0"/>
              </a:rPr>
              <a:t> </a:t>
            </a:r>
            <a:r>
              <a:rPr lang="cs-CZ" sz="1800" b="1" dirty="0">
                <a:solidFill>
                  <a:schemeClr val="tx1"/>
                </a:solidFill>
                <a:latin typeface="Courier New" pitchFamily="49" charset="0"/>
                <a:ea typeface="Monaco" charset="0"/>
                <a:cs typeface="Courier New" pitchFamily="49" charset="0"/>
                <a:sym typeface="Monaco" charset="0"/>
              </a:rPr>
              <a:t>result += t</a:t>
            </a:r>
          </a:p>
          <a:p>
            <a:pPr algn="l">
              <a:tabLst>
                <a:tab pos="292100" algn="l"/>
                <a:tab pos="292100" algn="l"/>
                <a:tab pos="292100" algn="l"/>
                <a:tab pos="1150938" algn="l"/>
                <a:tab pos="292100" algn="l"/>
                <a:tab pos="2860675"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Lst>
            </a:pPr>
            <a:r>
              <a:rPr lang="cs-CZ" sz="1800" b="1" dirty="0">
                <a:solidFill>
                  <a:schemeClr val="tx1"/>
                </a:solidFill>
                <a:latin typeface="Courier New" pitchFamily="49" charset="0"/>
                <a:ea typeface="Monaco" charset="0"/>
                <a:cs typeface="Courier New" pitchFamily="49" charset="0"/>
                <a:sym typeface="Monaco" charset="0"/>
              </a:rPr>
              <a:t>   shrq    %rdi		#  </a:t>
            </a:r>
            <a:r>
              <a:rPr lang="en-US" sz="1800" b="1" dirty="0">
                <a:solidFill>
                  <a:schemeClr val="tx1"/>
                </a:solidFill>
                <a:latin typeface="Courier New" pitchFamily="49" charset="0"/>
                <a:ea typeface="Monaco" charset="0"/>
                <a:cs typeface="Courier New" pitchFamily="49" charset="0"/>
                <a:sym typeface="Monaco" charset="0"/>
              </a:rPr>
              <a:t> </a:t>
            </a:r>
            <a:r>
              <a:rPr lang="cs-CZ" sz="1800" b="1" dirty="0">
                <a:solidFill>
                  <a:schemeClr val="tx1"/>
                </a:solidFill>
                <a:latin typeface="Courier New" pitchFamily="49" charset="0"/>
                <a:ea typeface="Monaco" charset="0"/>
                <a:cs typeface="Courier New" pitchFamily="49" charset="0"/>
                <a:sym typeface="Monaco" charset="0"/>
              </a:rPr>
              <a:t>x &gt;&gt;= 1</a:t>
            </a:r>
          </a:p>
          <a:p>
            <a:pPr algn="l">
              <a:tabLst>
                <a:tab pos="292100" algn="l"/>
                <a:tab pos="292100" algn="l"/>
                <a:tab pos="292100" algn="l"/>
                <a:tab pos="1150938" algn="l"/>
                <a:tab pos="292100" algn="l"/>
                <a:tab pos="2860675"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Lst>
            </a:pPr>
            <a:r>
              <a:rPr lang="cs-CZ" sz="1800" b="1" dirty="0">
                <a:solidFill>
                  <a:schemeClr val="tx1"/>
                </a:solidFill>
                <a:latin typeface="Courier New" pitchFamily="49" charset="0"/>
                <a:ea typeface="Monaco" charset="0"/>
                <a:cs typeface="Courier New" pitchFamily="49" charset="0"/>
                <a:sym typeface="Monaco" charset="0"/>
              </a:rPr>
              <a:t>   jne     .L2		#  </a:t>
            </a:r>
            <a:r>
              <a:rPr lang="en-US" sz="1800" b="1" dirty="0">
                <a:solidFill>
                  <a:schemeClr val="tx1"/>
                </a:solidFill>
                <a:latin typeface="Courier New" pitchFamily="49" charset="0"/>
                <a:ea typeface="Monaco" charset="0"/>
                <a:cs typeface="Courier New" pitchFamily="49" charset="0"/>
                <a:sym typeface="Monaco" charset="0"/>
              </a:rPr>
              <a:t> </a:t>
            </a:r>
            <a:r>
              <a:rPr lang="cs-CZ" sz="1800" b="1" dirty="0">
                <a:solidFill>
                  <a:schemeClr val="tx1"/>
                </a:solidFill>
                <a:latin typeface="Courier New" pitchFamily="49" charset="0"/>
                <a:ea typeface="Monaco" charset="0"/>
                <a:cs typeface="Courier New" pitchFamily="49" charset="0"/>
                <a:sym typeface="Monaco" charset="0"/>
              </a:rPr>
              <a:t>if(x) goto loop</a:t>
            </a:r>
          </a:p>
          <a:p>
            <a:pPr algn="l">
              <a:tabLst>
                <a:tab pos="292100" algn="l"/>
                <a:tab pos="292100" algn="l"/>
                <a:tab pos="292100" algn="l"/>
                <a:tab pos="1150938" algn="l"/>
                <a:tab pos="292100" algn="l"/>
                <a:tab pos="2860675"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Lst>
            </a:pPr>
            <a:r>
              <a:rPr lang="cs-CZ" sz="1800" b="1" dirty="0">
                <a:solidFill>
                  <a:schemeClr val="tx1"/>
                </a:solidFill>
                <a:latin typeface="Courier New" pitchFamily="49" charset="0"/>
                <a:ea typeface="Monaco" charset="0"/>
                <a:cs typeface="Courier New" pitchFamily="49" charset="0"/>
                <a:sym typeface="Monaco" charset="0"/>
              </a:rPr>
              <a:t>   </a:t>
            </a:r>
            <a:r>
              <a:rPr lang="cs-CZ" sz="1800" b="1" dirty="0" err="1">
                <a:solidFill>
                  <a:schemeClr val="tx1"/>
                </a:solidFill>
                <a:latin typeface="Courier New" pitchFamily="49" charset="0"/>
                <a:ea typeface="Monaco" charset="0"/>
                <a:cs typeface="Courier New" pitchFamily="49" charset="0"/>
                <a:sym typeface="Monaco" charset="0"/>
              </a:rPr>
              <a:t>rep</a:t>
            </a:r>
            <a:r>
              <a:rPr lang="cs-CZ" sz="1800" b="1" dirty="0">
                <a:solidFill>
                  <a:schemeClr val="tx1"/>
                </a:solidFill>
                <a:latin typeface="Courier New" pitchFamily="49" charset="0"/>
                <a:ea typeface="Monaco" charset="0"/>
                <a:cs typeface="Courier New" pitchFamily="49" charset="0"/>
                <a:sym typeface="Monaco" charset="0"/>
              </a:rPr>
              <a:t>; ret</a:t>
            </a:r>
            <a:endParaRPr lang="en-US" sz="1800" b="1" dirty="0">
              <a:solidFill>
                <a:schemeClr val="tx1"/>
              </a:solidFill>
              <a:latin typeface="Courier New" pitchFamily="49" charset="0"/>
              <a:ea typeface="Monaco" charset="0"/>
              <a:cs typeface="Courier New" pitchFamily="49" charset="0"/>
              <a:sym typeface="Monaco" charset="0"/>
            </a:endParaRPr>
          </a:p>
        </p:txBody>
      </p:sp>
      <p:sp>
        <p:nvSpPr>
          <p:cNvPr id="9" name="Rectangle 6"/>
          <p:cNvSpPr>
            <a:spLocks/>
          </p:cNvSpPr>
          <p:nvPr/>
        </p:nvSpPr>
        <p:spPr bwMode="auto">
          <a:xfrm>
            <a:off x="381000" y="1524001"/>
            <a:ext cx="4041775" cy="2590800"/>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a:solidFill>
                  <a:schemeClr val="tx1"/>
                </a:solidFill>
                <a:latin typeface="Courier New" pitchFamily="49" charset="0"/>
                <a:cs typeface="Courier New" pitchFamily="49" charset="0"/>
                <a:sym typeface="Courier New Bold" charset="0"/>
              </a:rPr>
              <a:t>pcount_goto</a:t>
            </a:r>
            <a:endParaRPr lang="en-US" sz="1800" b="1" dirty="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(unsigned long x) {</a:t>
            </a:r>
          </a:p>
          <a:p>
            <a:pPr algn="l"/>
            <a:r>
              <a:rPr lang="en-US" sz="1800" b="1" dirty="0">
                <a:solidFill>
                  <a:schemeClr val="tx1"/>
                </a:solidFill>
                <a:latin typeface="Courier New" pitchFamily="49" charset="0"/>
                <a:cs typeface="Courier New" pitchFamily="49" charset="0"/>
                <a:sym typeface="Courier New Bold" charset="0"/>
              </a:rPr>
              <a:t>  long result = 0;</a:t>
            </a:r>
          </a:p>
          <a:p>
            <a:pPr algn="l"/>
            <a:r>
              <a:rPr lang="en-US" sz="1800" b="1" dirty="0">
                <a:solidFill>
                  <a:srgbClr val="CC0000"/>
                </a:solidFill>
                <a:latin typeface="Courier New" pitchFamily="49" charset="0"/>
                <a:cs typeface="Courier New" pitchFamily="49" charset="0"/>
                <a:sym typeface="Courier New Bold" charset="0"/>
              </a:rPr>
              <a:t> loop:</a:t>
            </a:r>
          </a:p>
          <a:p>
            <a:pPr algn="l"/>
            <a:r>
              <a:rPr lang="en-US" sz="1800" b="1" dirty="0">
                <a:solidFill>
                  <a:schemeClr val="tx1"/>
                </a:solidFill>
                <a:latin typeface="Courier New" pitchFamily="49" charset="0"/>
                <a:cs typeface="Courier New" pitchFamily="49" charset="0"/>
                <a:sym typeface="Courier New Bold" charset="0"/>
              </a:rPr>
              <a:t>  result += x &amp; 0x1;</a:t>
            </a:r>
          </a:p>
          <a:p>
            <a:pPr algn="l"/>
            <a:r>
              <a:rPr lang="en-US" sz="1800" b="1" dirty="0">
                <a:solidFill>
                  <a:schemeClr val="tx1"/>
                </a:solidFill>
                <a:latin typeface="Courier New" pitchFamily="49" charset="0"/>
                <a:cs typeface="Courier New" pitchFamily="49" charset="0"/>
                <a:sym typeface="Courier New Bold" charset="0"/>
              </a:rPr>
              <a:t>  x &gt;&gt;= 1;</a:t>
            </a:r>
          </a:p>
          <a:p>
            <a:pPr algn="l"/>
            <a:r>
              <a:rPr lang="en-US" sz="1800" b="1" dirty="0">
                <a:solidFill>
                  <a:schemeClr val="tx1"/>
                </a:solidFill>
                <a:latin typeface="Courier New" pitchFamily="49" charset="0"/>
                <a:cs typeface="Courier New" pitchFamily="49" charset="0"/>
                <a:sym typeface="Courier New Bold" charset="0"/>
              </a:rPr>
              <a:t>  if(x) </a:t>
            </a:r>
            <a:r>
              <a:rPr lang="en-US" sz="1800" b="1" dirty="0" err="1">
                <a:solidFill>
                  <a:schemeClr val="tx1"/>
                </a:solidFill>
                <a:latin typeface="Courier New" pitchFamily="49" charset="0"/>
                <a:cs typeface="Courier New" pitchFamily="49" charset="0"/>
                <a:sym typeface="Courier New Bold" charset="0"/>
              </a:rPr>
              <a:t>goto</a:t>
            </a:r>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CC0000"/>
                </a:solidFill>
                <a:latin typeface="Courier New" pitchFamily="49" charset="0"/>
                <a:cs typeface="Courier New" pitchFamily="49" charset="0"/>
                <a:sym typeface="Courier New Bold" charset="0"/>
              </a:rPr>
              <a:t>loop</a:t>
            </a:r>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return result;</a:t>
            </a:r>
          </a:p>
          <a:p>
            <a:pPr algn="l"/>
            <a:r>
              <a:rPr lang="en-US" sz="1800" b="1" dirty="0">
                <a:solidFill>
                  <a:schemeClr val="tx1"/>
                </a:solidFill>
                <a:latin typeface="Courier New" pitchFamily="49" charset="0"/>
                <a:cs typeface="Courier New" pitchFamily="49" charset="0"/>
                <a:sym typeface="Courier New Bold" charset="0"/>
              </a:rPr>
              <a:t>}</a:t>
            </a:r>
          </a:p>
        </p:txBody>
      </p:sp>
      <p:graphicFrame>
        <p:nvGraphicFramePr>
          <p:cNvPr id="11" name="Table 10"/>
          <p:cNvGraphicFramePr>
            <a:graphicFrameLocks noGrp="1"/>
          </p:cNvGraphicFramePr>
          <p:nvPr>
            <p:extLst>
              <p:ext uri="{D42A27DB-BD31-4B8C-83A1-F6EECF244321}">
                <p14:modId xmlns:p14="http://schemas.microsoft.com/office/powerpoint/2010/main" val="684437412"/>
              </p:ext>
            </p:extLst>
          </p:nvPr>
        </p:nvGraphicFramePr>
        <p:xfrm>
          <a:off x="4724400" y="1905000"/>
          <a:ext cx="3352800" cy="11430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810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x</a:t>
                      </a:r>
                    </a:p>
                  </a:txBody>
                  <a:tcPr/>
                </a:tc>
                <a:extLst>
                  <a:ext uri="{0D108BD9-81ED-4DB2-BD59-A6C34878D82A}">
                    <a16:rowId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r>
                        <a:rPr lang="en-US" b="1" i="0" dirty="0">
                          <a:latin typeface="Courier New"/>
                          <a:cs typeface="Courier New"/>
                        </a:rPr>
                        <a:t>result</a:t>
                      </a:r>
                    </a:p>
                  </a:txBody>
                  <a:tcPr/>
                </a:tc>
                <a:extLst>
                  <a:ext uri="{0D108BD9-81ED-4DB2-BD59-A6C34878D82A}">
                    <a16:rowId xmlns:a16="http://schemas.microsoft.com/office/drawing/2014/main" val="10002"/>
                  </a:ext>
                </a:extLst>
              </a:tr>
            </a:tbl>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p:cNvSpPr>
          <p:nvPr/>
        </p:nvSpPr>
        <p:spPr bwMode="auto">
          <a:xfrm>
            <a:off x="444500" y="1562554"/>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a:solidFill>
                  <a:schemeClr val="tx1"/>
                </a:solidFill>
                <a:latin typeface="Calibri Bold" charset="0"/>
                <a:ea typeface="Calibri Bold" charset="0"/>
                <a:cs typeface="Calibri Bold" charset="0"/>
                <a:sym typeface="Calibri Bold" charset="0"/>
              </a:rPr>
              <a:t>C Code</a:t>
            </a:r>
          </a:p>
        </p:txBody>
      </p:sp>
      <p:sp>
        <p:nvSpPr>
          <p:cNvPr id="56324" name="Rectangle 4"/>
          <p:cNvSpPr>
            <a:spLocks/>
          </p:cNvSpPr>
          <p:nvPr/>
        </p:nvSpPr>
        <p:spPr bwMode="auto">
          <a:xfrm>
            <a:off x="533400" y="1975304"/>
            <a:ext cx="2895600" cy="12192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400" dirty="0">
                <a:solidFill>
                  <a:schemeClr val="tx1"/>
                </a:solidFill>
                <a:latin typeface="Courier New" pitchFamily="49" charset="0"/>
                <a:cs typeface="Courier New" pitchFamily="49" charset="0"/>
                <a:sym typeface="Courier New Bold" charset="0"/>
              </a:rPr>
              <a:t>do </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a:t>
            </a:r>
            <a:r>
              <a:rPr lang="en-US" sz="2400" i="1" dirty="0">
                <a:solidFill>
                  <a:schemeClr val="tx1"/>
                </a:solidFill>
                <a:latin typeface="+mj-lt"/>
                <a:ea typeface="Calibri Bold Italic" charset="0"/>
                <a:cs typeface="Courier New" pitchFamily="49" charset="0"/>
                <a:sym typeface="Calibri Bold Italic" charset="0"/>
              </a:rPr>
              <a:t>Body</a:t>
            </a:r>
            <a:endParaRPr lang="en-US" sz="3200" i="1" dirty="0">
              <a:solidFill>
                <a:schemeClr val="tx1"/>
              </a:solidFill>
              <a:latin typeface="+mj-lt"/>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while (</a:t>
            </a:r>
            <a:r>
              <a:rPr lang="en-US" sz="2400" i="1" dirty="0">
                <a:solidFill>
                  <a:schemeClr val="tx1"/>
                </a:solidFill>
                <a:latin typeface="+mj-lt"/>
                <a:ea typeface="Calibri Bold Italic" charset="0"/>
                <a:cs typeface="Courier New" pitchFamily="49" charset="0"/>
                <a:sym typeface="Calibri Bold Italic" charset="0"/>
              </a:rPr>
              <a:t>Test</a:t>
            </a:r>
            <a:r>
              <a:rPr lang="en-US" sz="2400" dirty="0">
                <a:solidFill>
                  <a:schemeClr val="tx1"/>
                </a:solidFill>
                <a:latin typeface="Courier New" pitchFamily="49" charset="0"/>
                <a:cs typeface="Courier New" pitchFamily="49" charset="0"/>
                <a:sym typeface="Courier New Bold" charset="0"/>
              </a:rPr>
              <a:t>);</a:t>
            </a:r>
          </a:p>
        </p:txBody>
      </p:sp>
      <p:sp>
        <p:nvSpPr>
          <p:cNvPr id="56325" name="Rectangle 5"/>
          <p:cNvSpPr>
            <a:spLocks/>
          </p:cNvSpPr>
          <p:nvPr/>
        </p:nvSpPr>
        <p:spPr bwMode="auto">
          <a:xfrm>
            <a:off x="3810000" y="1553029"/>
            <a:ext cx="23114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a:solidFill>
                  <a:schemeClr val="tx1"/>
                </a:solidFill>
                <a:latin typeface="Calibri Bold" charset="0"/>
                <a:ea typeface="Calibri Bold" charset="0"/>
                <a:cs typeface="Calibri Bold" charset="0"/>
                <a:sym typeface="Calibri Bold" charset="0"/>
              </a:rPr>
              <a:t>Goto Version</a:t>
            </a:r>
          </a:p>
        </p:txBody>
      </p:sp>
      <p:sp>
        <p:nvSpPr>
          <p:cNvPr id="56326" name="Rectangle 6"/>
          <p:cNvSpPr>
            <a:spLocks/>
          </p:cNvSpPr>
          <p:nvPr/>
        </p:nvSpPr>
        <p:spPr bwMode="auto">
          <a:xfrm>
            <a:off x="3886200" y="1965778"/>
            <a:ext cx="2743200" cy="1685925"/>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400" dirty="0">
                <a:solidFill>
                  <a:schemeClr val="tx1"/>
                </a:solidFill>
                <a:latin typeface="Courier New" pitchFamily="49" charset="0"/>
                <a:cs typeface="Courier New" pitchFamily="49" charset="0"/>
                <a:sym typeface="Courier New Bold Italic" charset="0"/>
              </a:rPr>
              <a:t>loop:</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a:t>
            </a:r>
            <a:r>
              <a:rPr lang="en-US" sz="2400" i="1" dirty="0">
                <a:solidFill>
                  <a:schemeClr val="tx1"/>
                </a:solidFill>
                <a:latin typeface="+mj-lt"/>
                <a:ea typeface="Calibri Bold Italic" charset="0"/>
                <a:cs typeface="Courier New" pitchFamily="49" charset="0"/>
                <a:sym typeface="Calibri Bold Italic" charset="0"/>
              </a:rPr>
              <a:t>Body</a:t>
            </a:r>
            <a:endParaRPr lang="en-US" sz="3200" i="1" dirty="0">
              <a:solidFill>
                <a:schemeClr val="tx1"/>
              </a:solidFill>
              <a:latin typeface="+mj-lt"/>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if (</a:t>
            </a:r>
            <a:r>
              <a:rPr lang="en-US" sz="2400" i="1" dirty="0">
                <a:solidFill>
                  <a:schemeClr val="tx1"/>
                </a:solidFill>
                <a:latin typeface="+mj-lt"/>
                <a:ea typeface="Calibri Bold Italic" charset="0"/>
                <a:cs typeface="Courier New" pitchFamily="49" charset="0"/>
                <a:sym typeface="Calibri Bold Italic" charset="0"/>
              </a:rPr>
              <a:t>Test</a:t>
            </a:r>
            <a:r>
              <a:rPr lang="en-US" sz="2400" dirty="0">
                <a:solidFill>
                  <a:schemeClr val="tx1"/>
                </a:solidFill>
                <a:latin typeface="Courier New" pitchFamily="49" charset="0"/>
                <a:cs typeface="Courier New" pitchFamily="49" charset="0"/>
                <a:sym typeface="Courier New Bold" charset="0"/>
              </a:rPr>
              <a:t>)</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a:t>
            </a:r>
            <a:r>
              <a:rPr lang="en-US" sz="2400" dirty="0" err="1">
                <a:solidFill>
                  <a:schemeClr val="tx1"/>
                </a:solidFill>
                <a:latin typeface="Courier New" pitchFamily="49" charset="0"/>
                <a:cs typeface="Courier New" pitchFamily="49" charset="0"/>
                <a:sym typeface="Courier New Bold" charset="0"/>
              </a:rPr>
              <a:t>goto</a:t>
            </a:r>
            <a:r>
              <a:rPr lang="en-US" sz="2400" dirty="0">
                <a:solidFill>
                  <a:schemeClr val="tx1"/>
                </a:solidFill>
                <a:latin typeface="Courier New" pitchFamily="49" charset="0"/>
                <a:cs typeface="Courier New" pitchFamily="49" charset="0"/>
                <a:sym typeface="Courier New Bold" charset="0"/>
              </a:rPr>
              <a:t> </a:t>
            </a:r>
            <a:r>
              <a:rPr lang="en-US" sz="2400" dirty="0">
                <a:solidFill>
                  <a:schemeClr val="tx1"/>
                </a:solidFill>
                <a:latin typeface="Courier New" pitchFamily="49" charset="0"/>
                <a:cs typeface="Courier New" pitchFamily="49" charset="0"/>
                <a:sym typeface="Courier New Bold Italic" charset="0"/>
              </a:rPr>
              <a:t>loop</a:t>
            </a:r>
          </a:p>
        </p:txBody>
      </p:sp>
      <p:sp>
        <p:nvSpPr>
          <p:cNvPr id="56327" name="Rectangle 7"/>
          <p:cNvSpPr>
            <a:spLocks noGrp="1" noChangeArrowheads="1"/>
          </p:cNvSpPr>
          <p:nvPr>
            <p:ph type="title"/>
          </p:nvPr>
        </p:nvSpPr>
        <p:spPr>
          <a:ln/>
        </p:spPr>
        <p:txBody>
          <a:bodyPr/>
          <a:lstStyle/>
          <a:p>
            <a:pPr marL="119063" indent="-119063"/>
            <a:r>
              <a:rPr lang="en-US"/>
              <a:t>General “Do-While” Translation</a:t>
            </a:r>
          </a:p>
        </p:txBody>
      </p:sp>
      <p:sp>
        <p:nvSpPr>
          <p:cNvPr id="56328" name="Rectangle 8"/>
          <p:cNvSpPr>
            <a:spLocks noGrp="1" noChangeArrowheads="1"/>
          </p:cNvSpPr>
          <p:nvPr>
            <p:ph type="body" idx="1"/>
          </p:nvPr>
        </p:nvSpPr>
        <p:spPr>
          <a:xfrm>
            <a:off x="381000" y="3772808"/>
            <a:ext cx="8382000" cy="2487386"/>
          </a:xfrm>
          <a:ln/>
        </p:spPr>
        <p:txBody>
          <a:bodyPr/>
          <a:lstStyle/>
          <a:p>
            <a:r>
              <a:rPr lang="en-US" dirty="0"/>
              <a:t>Body:</a:t>
            </a:r>
          </a:p>
          <a:p>
            <a:pPr marL="234950" lvl="1"/>
            <a:endParaRPr lang="en-US" dirty="0"/>
          </a:p>
          <a:p>
            <a:pPr marL="234950" lvl="1"/>
            <a:endParaRPr lang="en-US" dirty="0"/>
          </a:p>
          <a:p>
            <a:pPr marL="234950" lvl="1"/>
            <a:endParaRPr lang="en-US" dirty="0"/>
          </a:p>
          <a:p>
            <a:pPr marL="234950" lvl="1"/>
            <a:endParaRPr lang="en-US" dirty="0"/>
          </a:p>
          <a:p>
            <a:endParaRPr lang="en-US" dirty="0"/>
          </a:p>
        </p:txBody>
      </p:sp>
      <p:sp>
        <p:nvSpPr>
          <p:cNvPr id="56329" name="Rectangle 9"/>
          <p:cNvSpPr>
            <a:spLocks/>
          </p:cNvSpPr>
          <p:nvPr/>
        </p:nvSpPr>
        <p:spPr bwMode="auto">
          <a:xfrm>
            <a:off x="1625600" y="3782333"/>
            <a:ext cx="2222500" cy="2260600"/>
          </a:xfrm>
          <a:prstGeom prst="rect">
            <a:avLst/>
          </a:prstGeom>
          <a:noFill/>
          <a:ln w="12700" cap="flat">
            <a:noFill/>
            <a:miter lim="800000"/>
            <a:headEnd type="none" w="med" len="med"/>
            <a:tailEnd type="none" w="med" len="med"/>
          </a:ln>
        </p:spPr>
        <p:txBody>
          <a:bodyPr lIns="38100" tIns="38100" rIns="38100" bIns="38100"/>
          <a:lstStyle/>
          <a:p>
            <a:pPr algn="l"/>
            <a:r>
              <a:rPr lang="en-US" sz="2000" b="1" dirty="0">
                <a:solidFill>
                  <a:schemeClr val="tx1"/>
                </a:solidFill>
                <a:latin typeface="Courier New"/>
                <a:ea typeface="Monaco" charset="0"/>
                <a:cs typeface="Courier New"/>
                <a:sym typeface="Monaco" charset="0"/>
              </a:rPr>
              <a:t>{</a:t>
            </a:r>
            <a:endParaRPr lang="en-US" b="1" dirty="0">
              <a:solidFill>
                <a:schemeClr val="tx1"/>
              </a:solidFill>
              <a:latin typeface="Courier New"/>
              <a:ea typeface="Monaco" charset="0"/>
              <a:cs typeface="Courier New"/>
              <a:sym typeface="Monaco" charset="0"/>
            </a:endParaRPr>
          </a:p>
          <a:p>
            <a:pPr algn="l"/>
            <a:r>
              <a:rPr lang="en-US" sz="2000" b="1" dirty="0">
                <a:solidFill>
                  <a:schemeClr val="tx1"/>
                </a:solidFill>
                <a:latin typeface="Courier New"/>
                <a:ea typeface="Monaco" charset="0"/>
                <a:cs typeface="Courier New"/>
                <a:sym typeface="Monaco" charset="0"/>
              </a:rPr>
              <a:t>  Statement</a:t>
            </a:r>
            <a:r>
              <a:rPr lang="en-US" sz="2000" b="1" baseline="-25000" dirty="0">
                <a:solidFill>
                  <a:schemeClr val="tx1"/>
                </a:solidFill>
                <a:latin typeface="Courier New"/>
                <a:ea typeface="Monaco" charset="0"/>
                <a:cs typeface="Courier New"/>
                <a:sym typeface="Monaco" charset="0"/>
              </a:rPr>
              <a:t>1</a:t>
            </a:r>
            <a:r>
              <a:rPr lang="en-US" sz="2000" b="1" dirty="0">
                <a:solidFill>
                  <a:schemeClr val="tx1"/>
                </a:solidFill>
                <a:latin typeface="Courier New"/>
                <a:ea typeface="Monaco" charset="0"/>
                <a:cs typeface="Courier New"/>
                <a:sym typeface="Monaco" charset="0"/>
              </a:rPr>
              <a:t>;</a:t>
            </a:r>
            <a:endParaRPr lang="en-US" b="1" dirty="0">
              <a:solidFill>
                <a:schemeClr val="tx1"/>
              </a:solidFill>
              <a:latin typeface="Courier New"/>
              <a:ea typeface="Monaco" charset="0"/>
              <a:cs typeface="Courier New"/>
              <a:sym typeface="Monaco" charset="0"/>
            </a:endParaRPr>
          </a:p>
          <a:p>
            <a:pPr algn="l"/>
            <a:r>
              <a:rPr lang="en-US" sz="2000" b="1" dirty="0">
                <a:solidFill>
                  <a:schemeClr val="tx1"/>
                </a:solidFill>
                <a:latin typeface="Courier New"/>
                <a:ea typeface="Monaco" charset="0"/>
                <a:cs typeface="Courier New"/>
                <a:sym typeface="Monaco" charset="0"/>
              </a:rPr>
              <a:t>  Statement</a:t>
            </a:r>
            <a:r>
              <a:rPr lang="en-US" sz="2000" b="1" baseline="-25000" dirty="0">
                <a:solidFill>
                  <a:schemeClr val="tx1"/>
                </a:solidFill>
                <a:latin typeface="Courier New"/>
                <a:ea typeface="Monaco" charset="0"/>
                <a:cs typeface="Courier New"/>
                <a:sym typeface="Monaco" charset="0"/>
              </a:rPr>
              <a:t>2</a:t>
            </a:r>
            <a:r>
              <a:rPr lang="en-US" sz="2000" b="1" dirty="0">
                <a:solidFill>
                  <a:schemeClr val="tx1"/>
                </a:solidFill>
                <a:latin typeface="Courier New"/>
                <a:ea typeface="Monaco" charset="0"/>
                <a:cs typeface="Courier New"/>
                <a:sym typeface="Monaco" charset="0"/>
              </a:rPr>
              <a:t>;</a:t>
            </a:r>
            <a:endParaRPr lang="en-US" b="1" dirty="0">
              <a:solidFill>
                <a:schemeClr val="tx1"/>
              </a:solidFill>
              <a:latin typeface="Courier New"/>
              <a:ea typeface="Monaco" charset="0"/>
              <a:cs typeface="Courier New"/>
              <a:sym typeface="Monaco" charset="0"/>
            </a:endParaRPr>
          </a:p>
          <a:p>
            <a:pPr algn="l"/>
            <a:r>
              <a:rPr lang="en-US" sz="2000" b="1" dirty="0">
                <a:solidFill>
                  <a:schemeClr val="tx1"/>
                </a:solidFill>
                <a:latin typeface="Courier New"/>
                <a:ea typeface="Monaco" charset="0"/>
                <a:cs typeface="Courier New"/>
                <a:sym typeface="Monaco" charset="0"/>
              </a:rPr>
              <a:t>    …</a:t>
            </a:r>
            <a:endParaRPr lang="en-US" b="1" dirty="0">
              <a:solidFill>
                <a:schemeClr val="tx1"/>
              </a:solidFill>
              <a:latin typeface="Courier New"/>
              <a:ea typeface="Monaco" charset="0"/>
              <a:cs typeface="Courier New"/>
              <a:sym typeface="Monaco" charset="0"/>
            </a:endParaRPr>
          </a:p>
          <a:p>
            <a:pPr algn="l"/>
            <a:r>
              <a:rPr lang="en-US" sz="2000" b="1" dirty="0">
                <a:solidFill>
                  <a:schemeClr val="tx1"/>
                </a:solidFill>
                <a:latin typeface="Courier New"/>
                <a:ea typeface="Monaco" charset="0"/>
                <a:cs typeface="Courier New"/>
                <a:sym typeface="Monaco" charset="0"/>
              </a:rPr>
              <a:t>  </a:t>
            </a:r>
            <a:r>
              <a:rPr lang="en-US" sz="2000" b="1" dirty="0" err="1">
                <a:solidFill>
                  <a:schemeClr val="tx1"/>
                </a:solidFill>
                <a:latin typeface="Courier New"/>
                <a:ea typeface="Monaco" charset="0"/>
                <a:cs typeface="Courier New"/>
                <a:sym typeface="Monaco" charset="0"/>
              </a:rPr>
              <a:t>Statement</a:t>
            </a:r>
            <a:r>
              <a:rPr lang="en-US" sz="2000" b="1" baseline="-25000" dirty="0" err="1">
                <a:solidFill>
                  <a:schemeClr val="tx1"/>
                </a:solidFill>
                <a:latin typeface="Courier New"/>
                <a:ea typeface="Monaco" charset="0"/>
                <a:cs typeface="Courier New"/>
                <a:sym typeface="Monaco" charset="0"/>
              </a:rPr>
              <a:t>n</a:t>
            </a:r>
            <a:r>
              <a:rPr lang="en-US" sz="2000" b="1" dirty="0">
                <a:solidFill>
                  <a:schemeClr val="tx1"/>
                </a:solidFill>
                <a:latin typeface="Courier New"/>
                <a:ea typeface="Monaco" charset="0"/>
                <a:cs typeface="Courier New"/>
                <a:sym typeface="Monaco" charset="0"/>
              </a:rPr>
              <a:t>;</a:t>
            </a:r>
            <a:endParaRPr lang="en-US" b="1" dirty="0">
              <a:solidFill>
                <a:schemeClr val="tx1"/>
              </a:solidFill>
              <a:latin typeface="Courier New"/>
              <a:ea typeface="Monaco" charset="0"/>
              <a:cs typeface="Courier New"/>
              <a:sym typeface="Monaco" charset="0"/>
            </a:endParaRPr>
          </a:p>
          <a:p>
            <a:pPr algn="l"/>
            <a:r>
              <a:rPr lang="en-US" sz="2000" b="1" dirty="0">
                <a:solidFill>
                  <a:schemeClr val="tx1"/>
                </a:solidFill>
                <a:latin typeface="Courier New"/>
                <a:ea typeface="Monaco" charset="0"/>
                <a:cs typeface="Courier New"/>
                <a:sym typeface="Monaco" charset="0"/>
              </a:rPr>
              <a:t>}</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p:cNvSpPr>
          <p:nvPr/>
        </p:nvSpPr>
        <p:spPr bwMode="auto">
          <a:xfrm>
            <a:off x="304800" y="3086100"/>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a:solidFill>
                  <a:schemeClr val="tx1"/>
                </a:solidFill>
                <a:latin typeface="Calibri Bold" charset="0"/>
                <a:ea typeface="Calibri Bold" charset="0"/>
                <a:cs typeface="Calibri Bold" charset="0"/>
                <a:sym typeface="Calibri Bold" charset="0"/>
              </a:rPr>
              <a:t>While version</a:t>
            </a:r>
          </a:p>
        </p:txBody>
      </p:sp>
      <p:sp>
        <p:nvSpPr>
          <p:cNvPr id="59396" name="Rectangle 4"/>
          <p:cNvSpPr>
            <a:spLocks/>
          </p:cNvSpPr>
          <p:nvPr/>
        </p:nvSpPr>
        <p:spPr bwMode="auto">
          <a:xfrm>
            <a:off x="381000" y="3505200"/>
            <a:ext cx="2514600" cy="8001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400" dirty="0">
                <a:solidFill>
                  <a:schemeClr val="tx1"/>
                </a:solidFill>
                <a:latin typeface="Courier New" pitchFamily="49" charset="0"/>
                <a:cs typeface="Courier New" pitchFamily="49" charset="0"/>
                <a:sym typeface="Courier New Bold" charset="0"/>
              </a:rPr>
              <a:t>while (</a:t>
            </a:r>
            <a:r>
              <a:rPr lang="en-US" sz="2400" i="1" dirty="0">
                <a:solidFill>
                  <a:schemeClr val="tx1"/>
                </a:solidFill>
                <a:latin typeface="+mj-lt"/>
                <a:ea typeface="Calibri Bold Italic" charset="0"/>
                <a:cs typeface="Courier New" pitchFamily="49" charset="0"/>
                <a:sym typeface="Calibri Bold Italic" charset="0"/>
              </a:rPr>
              <a:t>Test</a:t>
            </a:r>
            <a:r>
              <a:rPr lang="en-US" sz="2400" dirty="0">
                <a:solidFill>
                  <a:schemeClr val="tx1"/>
                </a:solidFill>
                <a:latin typeface="Courier New" pitchFamily="49" charset="0"/>
                <a:cs typeface="Courier New" pitchFamily="49" charset="0"/>
                <a:sym typeface="Courier New Bold" charset="0"/>
              </a:rPr>
              <a:t>)</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a:t>
            </a:r>
            <a:r>
              <a:rPr lang="en-US" sz="2400" i="1" dirty="0">
                <a:solidFill>
                  <a:schemeClr val="tx1"/>
                </a:solidFill>
                <a:latin typeface="+mj-lt"/>
                <a:cs typeface="Courier New" pitchFamily="49" charset="0"/>
                <a:sym typeface="Courier New Bold" charset="0"/>
              </a:rPr>
              <a:t>Body</a:t>
            </a:r>
          </a:p>
        </p:txBody>
      </p:sp>
      <p:sp>
        <p:nvSpPr>
          <p:cNvPr id="59399" name="Rectangle 7"/>
          <p:cNvSpPr>
            <a:spLocks noGrp="1" noChangeArrowheads="1"/>
          </p:cNvSpPr>
          <p:nvPr>
            <p:ph type="title"/>
          </p:nvPr>
        </p:nvSpPr>
        <p:spPr>
          <a:ln/>
        </p:spPr>
        <p:txBody>
          <a:bodyPr/>
          <a:lstStyle/>
          <a:p>
            <a:pPr marL="119063" indent="-119063"/>
            <a:r>
              <a:rPr lang="en-US" dirty="0"/>
              <a:t>General “While” Translation #1</a:t>
            </a:r>
          </a:p>
        </p:txBody>
      </p:sp>
      <p:sp>
        <p:nvSpPr>
          <p:cNvPr id="2" name="Content Placeholder 1"/>
          <p:cNvSpPr>
            <a:spLocks noGrp="1"/>
          </p:cNvSpPr>
          <p:nvPr>
            <p:ph idx="1"/>
          </p:nvPr>
        </p:nvSpPr>
        <p:spPr/>
        <p:txBody>
          <a:bodyPr/>
          <a:lstStyle/>
          <a:p>
            <a:r>
              <a:rPr lang="en-US" dirty="0"/>
              <a:t>“Jump-to-middle” translation</a:t>
            </a:r>
          </a:p>
          <a:p>
            <a:r>
              <a:rPr lang="en-US" dirty="0"/>
              <a:t>Used with </a:t>
            </a:r>
            <a:r>
              <a:rPr lang="en-US" b="1" dirty="0">
                <a:latin typeface="Courier New"/>
                <a:cs typeface="Courier New"/>
              </a:rPr>
              <a:t>-</a:t>
            </a:r>
            <a:r>
              <a:rPr lang="en-US" b="1" dirty="0" err="1">
                <a:latin typeface="Courier New"/>
                <a:cs typeface="Courier New"/>
              </a:rPr>
              <a:t>Og</a:t>
            </a:r>
            <a:endParaRPr lang="en-US" b="1" dirty="0">
              <a:latin typeface="Courier New"/>
              <a:cs typeface="Courier New"/>
            </a:endParaRPr>
          </a:p>
        </p:txBody>
      </p:sp>
      <p:sp>
        <p:nvSpPr>
          <p:cNvPr id="59400" name="Rectangle 8"/>
          <p:cNvSpPr>
            <a:spLocks/>
          </p:cNvSpPr>
          <p:nvPr/>
        </p:nvSpPr>
        <p:spPr bwMode="auto">
          <a:xfrm>
            <a:off x="5181600" y="2095501"/>
            <a:ext cx="29083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dirty="0" err="1">
                <a:solidFill>
                  <a:schemeClr val="tx1"/>
                </a:solidFill>
                <a:latin typeface="Calibri Bold" charset="0"/>
                <a:ea typeface="Calibri Bold" charset="0"/>
                <a:cs typeface="Calibri Bold" charset="0"/>
                <a:sym typeface="Calibri Bold" charset="0"/>
              </a:rPr>
              <a:t>Goto</a:t>
            </a:r>
            <a:r>
              <a:rPr lang="en-US" sz="2400" dirty="0">
                <a:solidFill>
                  <a:schemeClr val="tx1"/>
                </a:solidFill>
                <a:latin typeface="Calibri Bold" charset="0"/>
                <a:ea typeface="Calibri Bold" charset="0"/>
                <a:cs typeface="Calibri Bold" charset="0"/>
                <a:sym typeface="Calibri Bold" charset="0"/>
              </a:rPr>
              <a:t> Version</a:t>
            </a:r>
          </a:p>
        </p:txBody>
      </p:sp>
      <p:sp>
        <p:nvSpPr>
          <p:cNvPr id="59401" name="Rectangle 9"/>
          <p:cNvSpPr>
            <a:spLocks/>
          </p:cNvSpPr>
          <p:nvPr/>
        </p:nvSpPr>
        <p:spPr bwMode="auto">
          <a:xfrm>
            <a:off x="5257800" y="2514600"/>
            <a:ext cx="3429000" cy="2624138"/>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400" dirty="0">
                <a:solidFill>
                  <a:schemeClr val="tx1"/>
                </a:solidFill>
                <a:latin typeface="Courier New" pitchFamily="49" charset="0"/>
                <a:cs typeface="Courier New" pitchFamily="49" charset="0"/>
                <a:sym typeface="Courier New Bold" charset="0"/>
              </a:rPr>
              <a:t>  </a:t>
            </a:r>
            <a:r>
              <a:rPr lang="en-US" sz="2400" dirty="0" err="1">
                <a:solidFill>
                  <a:schemeClr val="tx1"/>
                </a:solidFill>
                <a:latin typeface="Courier New" pitchFamily="49" charset="0"/>
                <a:cs typeface="Courier New" pitchFamily="49" charset="0"/>
                <a:sym typeface="Courier New Bold" charset="0"/>
              </a:rPr>
              <a:t>goto</a:t>
            </a:r>
            <a:r>
              <a:rPr lang="en-US" sz="2400" dirty="0">
                <a:solidFill>
                  <a:schemeClr val="tx1"/>
                </a:solidFill>
                <a:latin typeface="Courier New" pitchFamily="49" charset="0"/>
                <a:cs typeface="Courier New" pitchFamily="49" charset="0"/>
                <a:sym typeface="Courier New Bold" charset="0"/>
              </a:rPr>
              <a:t> </a:t>
            </a:r>
            <a:r>
              <a:rPr lang="en-US" sz="2400" dirty="0">
                <a:solidFill>
                  <a:schemeClr val="tx1"/>
                </a:solidFill>
                <a:latin typeface="Courier New" pitchFamily="49" charset="0"/>
                <a:cs typeface="Courier New" pitchFamily="49" charset="0"/>
                <a:sym typeface="Courier New Bold Italic" charset="0"/>
              </a:rPr>
              <a:t>test</a:t>
            </a:r>
            <a:r>
              <a:rPr lang="en-US" sz="2400" dirty="0">
                <a:solidFill>
                  <a:schemeClr val="tx1"/>
                </a:solidFill>
                <a:latin typeface="Courier New" pitchFamily="49" charset="0"/>
                <a:cs typeface="Courier New" pitchFamily="49" charset="0"/>
                <a:sym typeface="Courier New Bold" charset="0"/>
              </a:rPr>
              <a:t>;</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Italic" charset="0"/>
              </a:rPr>
              <a:t>loop:</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a:t>
            </a:r>
            <a:r>
              <a:rPr lang="en-US" sz="2400" i="1" dirty="0">
                <a:solidFill>
                  <a:schemeClr val="tx1"/>
                </a:solidFill>
                <a:latin typeface="+mj-lt"/>
                <a:ea typeface="Calibri Bold Italic" charset="0"/>
                <a:cs typeface="Courier New" pitchFamily="49" charset="0"/>
                <a:sym typeface="Calibri Bold Italic" charset="0"/>
              </a:rPr>
              <a:t>Body</a:t>
            </a:r>
            <a:endParaRPr lang="en-US" sz="3200" i="1" dirty="0">
              <a:solidFill>
                <a:schemeClr val="tx1"/>
              </a:solidFill>
              <a:latin typeface="+mj-lt"/>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test:</a:t>
            </a:r>
          </a:p>
          <a:p>
            <a:pPr algn="l"/>
            <a:r>
              <a:rPr lang="en-US" sz="2400" dirty="0">
                <a:solidFill>
                  <a:schemeClr val="tx1"/>
                </a:solidFill>
                <a:latin typeface="Courier New" pitchFamily="49" charset="0"/>
                <a:cs typeface="Courier New" pitchFamily="49" charset="0"/>
                <a:sym typeface="Courier New Bold" charset="0"/>
              </a:rPr>
              <a:t>  if (</a:t>
            </a:r>
            <a:r>
              <a:rPr lang="en-US" sz="2400" i="1" dirty="0">
                <a:solidFill>
                  <a:schemeClr val="tx1"/>
                </a:solidFill>
                <a:latin typeface="+mj-lt"/>
                <a:ea typeface="Calibri Bold Italic" charset="0"/>
                <a:cs typeface="Courier New" pitchFamily="49" charset="0"/>
                <a:sym typeface="Calibri Bold Italic" charset="0"/>
              </a:rPr>
              <a:t>Test</a:t>
            </a:r>
            <a:r>
              <a:rPr lang="en-US" sz="2400" dirty="0">
                <a:solidFill>
                  <a:schemeClr val="tx1"/>
                </a:solidFill>
                <a:latin typeface="Courier New" pitchFamily="49" charset="0"/>
                <a:cs typeface="Courier New" pitchFamily="49" charset="0"/>
                <a:sym typeface="Courier New Bold" charset="0"/>
              </a:rPr>
              <a:t>)</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a:t>
            </a:r>
            <a:r>
              <a:rPr lang="en-US" sz="2400" dirty="0" err="1">
                <a:solidFill>
                  <a:schemeClr val="tx1"/>
                </a:solidFill>
                <a:latin typeface="Courier New" pitchFamily="49" charset="0"/>
                <a:cs typeface="Courier New" pitchFamily="49" charset="0"/>
                <a:sym typeface="Courier New Bold" charset="0"/>
              </a:rPr>
              <a:t>goto</a:t>
            </a:r>
            <a:r>
              <a:rPr lang="en-US" sz="2400" dirty="0">
                <a:solidFill>
                  <a:schemeClr val="tx1"/>
                </a:solidFill>
                <a:latin typeface="Courier New" pitchFamily="49" charset="0"/>
                <a:cs typeface="Courier New" pitchFamily="49" charset="0"/>
                <a:sym typeface="Courier New Bold" charset="0"/>
              </a:rPr>
              <a:t> </a:t>
            </a:r>
            <a:r>
              <a:rPr lang="en-US" sz="2400" dirty="0">
                <a:solidFill>
                  <a:schemeClr val="tx1"/>
                </a:solidFill>
                <a:latin typeface="Courier New" pitchFamily="49" charset="0"/>
                <a:cs typeface="Courier New" pitchFamily="49" charset="0"/>
                <a:sym typeface="Courier New Bold Italic" charset="0"/>
              </a:rPr>
              <a:t>loop</a:t>
            </a:r>
            <a:r>
              <a:rPr lang="en-US" sz="2400" dirty="0">
                <a:solidFill>
                  <a:schemeClr val="tx1"/>
                </a:solidFill>
                <a:latin typeface="Courier New" pitchFamily="49" charset="0"/>
                <a:cs typeface="Courier New" pitchFamily="49" charset="0"/>
                <a:sym typeface="Courier New Bold" charset="0"/>
              </a:rPr>
              <a:t>;</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Italic" charset="0"/>
              </a:rPr>
              <a:t>done:</a:t>
            </a:r>
          </a:p>
        </p:txBody>
      </p:sp>
      <p:sp>
        <p:nvSpPr>
          <p:cNvPr id="59403" name="AutoShape 11"/>
          <p:cNvSpPr>
            <a:spLocks/>
          </p:cNvSpPr>
          <p:nvPr/>
        </p:nvSpPr>
        <p:spPr bwMode="auto">
          <a:xfrm rot="16200000">
            <a:off x="3657600" y="3048000"/>
            <a:ext cx="762000" cy="1524000"/>
          </a:xfrm>
          <a:custGeom>
            <a:avLst/>
            <a:gdLst>
              <a:gd name="T0" fmla="*/ 10800 w 21600"/>
              <a:gd name="T1" fmla="*/ 10800 h 21600"/>
            </a:gdLst>
            <a:ahLst/>
            <a:cxnLst>
              <a:cxn ang="0">
                <a:pos x="T0" y="T1"/>
              </a:cxn>
            </a:cxnLst>
            <a:rect l="0" t="0" r="r" b="b"/>
            <a:pathLst>
              <a:path w="21600" h="21600">
                <a:moveTo>
                  <a:pt x="0" y="16200"/>
                </a:moveTo>
                <a:lnTo>
                  <a:pt x="5400" y="16200"/>
                </a:lnTo>
                <a:lnTo>
                  <a:pt x="5400" y="0"/>
                </a:lnTo>
                <a:lnTo>
                  <a:pt x="16200" y="0"/>
                </a:lnTo>
                <a:lnTo>
                  <a:pt x="16200" y="16200"/>
                </a:lnTo>
                <a:lnTo>
                  <a:pt x="21600" y="16200"/>
                </a:lnTo>
                <a:lnTo>
                  <a:pt x="10800" y="21600"/>
                </a:lnTo>
                <a:close/>
                <a:moveTo>
                  <a:pt x="0" y="16200"/>
                </a:moveTo>
              </a:path>
            </a:pathLst>
          </a:custGeom>
          <a:solidFill>
            <a:srgbClr val="980002"/>
          </a:solidFill>
          <a:ln w="25400" cap="flat">
            <a:noFill/>
            <a:round/>
            <a:headEnd type="none" w="med" len="med"/>
            <a:tailEnd type="triangle" w="med" len="med"/>
          </a:ln>
          <a:effectLst>
            <a:outerShdw dist="50799" dir="5400000" algn="ctr" rotWithShape="0">
              <a:schemeClr val="bg2">
                <a:alpha val="50000"/>
              </a:schemeClr>
            </a:outerShdw>
          </a:effectLst>
        </p:spPr>
        <p:txBody>
          <a:bodyPr lIns="0" tIns="0" rIns="0" bIns="0"/>
          <a:lstStyle/>
          <a:p>
            <a:endParaRPr 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p:cNvSpPr>
          <p:nvPr/>
        </p:nvSpPr>
        <p:spPr bwMode="auto">
          <a:xfrm>
            <a:off x="457200" y="1447800"/>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a:solidFill>
                  <a:schemeClr val="tx1"/>
                </a:solidFill>
                <a:latin typeface="Calibri Bold" charset="0"/>
                <a:ea typeface="Calibri Bold" charset="0"/>
                <a:cs typeface="Calibri Bold" charset="0"/>
                <a:sym typeface="Calibri Bold" charset="0"/>
              </a:rPr>
              <a:t>C Code</a:t>
            </a:r>
          </a:p>
        </p:txBody>
      </p:sp>
      <p:sp>
        <p:nvSpPr>
          <p:cNvPr id="54276" name="Rectangle 4"/>
          <p:cNvSpPr>
            <a:spLocks/>
          </p:cNvSpPr>
          <p:nvPr/>
        </p:nvSpPr>
        <p:spPr bwMode="auto">
          <a:xfrm>
            <a:off x="530225" y="1863724"/>
            <a:ext cx="3736976" cy="2632076"/>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a:solidFill>
                  <a:schemeClr val="tx1"/>
                </a:solidFill>
                <a:latin typeface="Courier New" pitchFamily="49" charset="0"/>
                <a:cs typeface="Courier New" pitchFamily="49" charset="0"/>
                <a:sym typeface="Courier New Bold" charset="0"/>
              </a:rPr>
              <a:t>pcount_while</a:t>
            </a:r>
            <a:endParaRPr lang="en-US" sz="1800" b="1" dirty="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(unsigned long x) {</a:t>
            </a:r>
          </a:p>
          <a:p>
            <a:pPr algn="l"/>
            <a:r>
              <a:rPr lang="en-US" sz="1800" b="1" dirty="0">
                <a:solidFill>
                  <a:schemeClr val="tx1"/>
                </a:solidFill>
                <a:latin typeface="Courier New" pitchFamily="49" charset="0"/>
                <a:cs typeface="Courier New" pitchFamily="49" charset="0"/>
                <a:sym typeface="Courier New Bold" charset="0"/>
              </a:rPr>
              <a:t>  long result = 0;</a:t>
            </a:r>
          </a:p>
          <a:p>
            <a:pPr algn="l"/>
            <a:r>
              <a:rPr lang="en-US" sz="1800" b="1" dirty="0">
                <a:solidFill>
                  <a:schemeClr val="tx1"/>
                </a:solidFill>
                <a:latin typeface="Courier New" pitchFamily="49" charset="0"/>
                <a:cs typeface="Courier New" pitchFamily="49" charset="0"/>
                <a:sym typeface="Courier New Bold" charset="0"/>
              </a:rPr>
              <a:t>  while (x) {</a:t>
            </a:r>
          </a:p>
          <a:p>
            <a:pPr algn="l"/>
            <a:r>
              <a:rPr lang="en-US" sz="1800" b="1" dirty="0">
                <a:solidFill>
                  <a:schemeClr val="tx1"/>
                </a:solidFill>
                <a:latin typeface="Courier New" pitchFamily="49" charset="0"/>
                <a:cs typeface="Courier New" pitchFamily="49" charset="0"/>
                <a:sym typeface="Courier New Bold" charset="0"/>
              </a:rPr>
              <a:t>    result += x &amp; 0x1;</a:t>
            </a:r>
          </a:p>
          <a:p>
            <a:pPr algn="l"/>
            <a:r>
              <a:rPr lang="en-US" sz="1800" b="1" dirty="0">
                <a:solidFill>
                  <a:schemeClr val="tx1"/>
                </a:solidFill>
                <a:latin typeface="Courier New" pitchFamily="49" charset="0"/>
                <a:cs typeface="Courier New" pitchFamily="49" charset="0"/>
                <a:sym typeface="Courier New Bold" charset="0"/>
              </a:rPr>
              <a:t>    x &gt;&gt;= 1;</a:t>
            </a:r>
          </a:p>
          <a:p>
            <a:pPr algn="l"/>
            <a:r>
              <a:rPr lang="en-US" sz="1800" b="1" dirty="0">
                <a:solidFill>
                  <a:schemeClr val="tx1"/>
                </a:solidFill>
                <a:latin typeface="Courier New" pitchFamily="49" charset="0"/>
                <a:cs typeface="Courier New" pitchFamily="49" charset="0"/>
                <a:sym typeface="Courier New Bold" charset="0"/>
              </a:rPr>
              <a:t>  }</a:t>
            </a:r>
          </a:p>
          <a:p>
            <a:pPr algn="l"/>
            <a:r>
              <a:rPr lang="en-US" sz="1800" b="1" dirty="0">
                <a:solidFill>
                  <a:schemeClr val="tx1"/>
                </a:solidFill>
                <a:latin typeface="Courier New" pitchFamily="49" charset="0"/>
                <a:cs typeface="Courier New" pitchFamily="49" charset="0"/>
                <a:sym typeface="Courier New Bold" charset="0"/>
              </a:rPr>
              <a:t>  return result;</a:t>
            </a:r>
          </a:p>
          <a:p>
            <a:pPr algn="l"/>
            <a:r>
              <a:rPr lang="en-US" sz="1800" b="1" dirty="0">
                <a:solidFill>
                  <a:schemeClr val="tx1"/>
                </a:solidFill>
                <a:latin typeface="Courier New" pitchFamily="49" charset="0"/>
                <a:cs typeface="Courier New" pitchFamily="49" charset="0"/>
                <a:sym typeface="Courier New Bold" charset="0"/>
              </a:rPr>
              <a:t>}</a:t>
            </a:r>
          </a:p>
        </p:txBody>
      </p:sp>
      <p:sp>
        <p:nvSpPr>
          <p:cNvPr id="54277" name="Rectangle 5"/>
          <p:cNvSpPr>
            <a:spLocks/>
          </p:cNvSpPr>
          <p:nvPr/>
        </p:nvSpPr>
        <p:spPr bwMode="auto">
          <a:xfrm>
            <a:off x="4724400" y="1447800"/>
            <a:ext cx="23114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dirty="0">
                <a:solidFill>
                  <a:schemeClr val="tx1"/>
                </a:solidFill>
                <a:latin typeface="Calibri Bold" charset="0"/>
                <a:ea typeface="Calibri Bold" charset="0"/>
                <a:cs typeface="Calibri Bold" charset="0"/>
                <a:sym typeface="Calibri Bold" charset="0"/>
              </a:rPr>
              <a:t>Jump to Middle Version</a:t>
            </a:r>
          </a:p>
        </p:txBody>
      </p:sp>
      <p:sp>
        <p:nvSpPr>
          <p:cNvPr id="54278" name="Rectangle 6"/>
          <p:cNvSpPr>
            <a:spLocks/>
          </p:cNvSpPr>
          <p:nvPr/>
        </p:nvSpPr>
        <p:spPr bwMode="auto">
          <a:xfrm>
            <a:off x="4797424" y="1863724"/>
            <a:ext cx="4041775" cy="3165476"/>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a:solidFill>
                  <a:schemeClr val="tx1"/>
                </a:solidFill>
                <a:latin typeface="Courier New" pitchFamily="49" charset="0"/>
                <a:cs typeface="Courier New" pitchFamily="49" charset="0"/>
                <a:sym typeface="Courier New Bold" charset="0"/>
              </a:rPr>
              <a:t>pcount_goto_jtm</a:t>
            </a:r>
            <a:endParaRPr lang="en-US" sz="1800" b="1" dirty="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(unsigned long x) {</a:t>
            </a:r>
          </a:p>
          <a:p>
            <a:pPr algn="l"/>
            <a:r>
              <a:rPr lang="en-US" sz="1800" b="1" dirty="0">
                <a:solidFill>
                  <a:schemeClr val="tx1"/>
                </a:solidFill>
                <a:latin typeface="Courier New" pitchFamily="49" charset="0"/>
                <a:cs typeface="Courier New" pitchFamily="49" charset="0"/>
                <a:sym typeface="Courier New Bold" charset="0"/>
              </a:rPr>
              <a:t>  long result = 0;</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goto</a:t>
            </a:r>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0000FF"/>
                </a:solidFill>
                <a:latin typeface="Courier New" pitchFamily="49" charset="0"/>
                <a:cs typeface="Courier New" pitchFamily="49" charset="0"/>
                <a:sym typeface="Courier New Bold" charset="0"/>
              </a:rPr>
              <a:t>test</a:t>
            </a:r>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rgbClr val="CC0000"/>
                </a:solidFill>
                <a:latin typeface="Courier New" pitchFamily="49" charset="0"/>
                <a:cs typeface="Courier New" pitchFamily="49" charset="0"/>
                <a:sym typeface="Courier New Bold" charset="0"/>
              </a:rPr>
              <a:t> loop:</a:t>
            </a:r>
          </a:p>
          <a:p>
            <a:pPr algn="l"/>
            <a:r>
              <a:rPr lang="en-US" sz="1800" b="1" dirty="0">
                <a:solidFill>
                  <a:schemeClr val="tx1"/>
                </a:solidFill>
                <a:latin typeface="Courier New" pitchFamily="49" charset="0"/>
                <a:cs typeface="Courier New" pitchFamily="49" charset="0"/>
                <a:sym typeface="Courier New Bold" charset="0"/>
              </a:rPr>
              <a:t>  result += x &amp; 0x1;</a:t>
            </a:r>
          </a:p>
          <a:p>
            <a:pPr algn="l"/>
            <a:r>
              <a:rPr lang="en-US" sz="1800" b="1" dirty="0">
                <a:solidFill>
                  <a:schemeClr val="tx1"/>
                </a:solidFill>
                <a:latin typeface="Courier New" pitchFamily="49" charset="0"/>
                <a:cs typeface="Courier New" pitchFamily="49" charset="0"/>
                <a:sym typeface="Courier New Bold" charset="0"/>
              </a:rPr>
              <a:t>  x &gt;&gt;= 1;</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0000FF"/>
                </a:solidFill>
                <a:latin typeface="Courier New" pitchFamily="49" charset="0"/>
                <a:cs typeface="Courier New" pitchFamily="49" charset="0"/>
                <a:sym typeface="Courier New Bold" charset="0"/>
              </a:rPr>
              <a:t>test:</a:t>
            </a:r>
          </a:p>
          <a:p>
            <a:pPr algn="l"/>
            <a:r>
              <a:rPr lang="en-US" sz="1800" b="1" dirty="0">
                <a:solidFill>
                  <a:schemeClr val="tx1"/>
                </a:solidFill>
                <a:latin typeface="Courier New" pitchFamily="49" charset="0"/>
                <a:cs typeface="Courier New" pitchFamily="49" charset="0"/>
                <a:sym typeface="Courier New Bold" charset="0"/>
              </a:rPr>
              <a:t>  if(x) </a:t>
            </a:r>
            <a:r>
              <a:rPr lang="en-US" sz="1800" b="1" dirty="0" err="1">
                <a:solidFill>
                  <a:schemeClr val="tx1"/>
                </a:solidFill>
                <a:latin typeface="Courier New" pitchFamily="49" charset="0"/>
                <a:cs typeface="Courier New" pitchFamily="49" charset="0"/>
                <a:sym typeface="Courier New Bold" charset="0"/>
              </a:rPr>
              <a:t>goto</a:t>
            </a:r>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CC0000"/>
                </a:solidFill>
                <a:latin typeface="Courier New" pitchFamily="49" charset="0"/>
                <a:cs typeface="Courier New" pitchFamily="49" charset="0"/>
                <a:sym typeface="Courier New Bold" charset="0"/>
              </a:rPr>
              <a:t>loop</a:t>
            </a:r>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return result;</a:t>
            </a:r>
          </a:p>
          <a:p>
            <a:pPr algn="l"/>
            <a:r>
              <a:rPr lang="en-US" sz="1800" b="1" dirty="0">
                <a:solidFill>
                  <a:schemeClr val="tx1"/>
                </a:solidFill>
                <a:latin typeface="Courier New" pitchFamily="49" charset="0"/>
                <a:cs typeface="Courier New" pitchFamily="49" charset="0"/>
                <a:sym typeface="Courier New Bold" charset="0"/>
              </a:rPr>
              <a:t>}</a:t>
            </a:r>
          </a:p>
        </p:txBody>
      </p:sp>
      <p:sp>
        <p:nvSpPr>
          <p:cNvPr id="54279" name="Rectangle 7"/>
          <p:cNvSpPr>
            <a:spLocks noGrp="1" noChangeArrowheads="1"/>
          </p:cNvSpPr>
          <p:nvPr>
            <p:ph type="title"/>
          </p:nvPr>
        </p:nvSpPr>
        <p:spPr>
          <a:ln/>
        </p:spPr>
        <p:txBody>
          <a:bodyPr/>
          <a:lstStyle/>
          <a:p>
            <a:pPr marL="119063" indent="-119063"/>
            <a:r>
              <a:rPr lang="en-US" dirty="0"/>
              <a:t>While Loop Example #1</a:t>
            </a:r>
          </a:p>
        </p:txBody>
      </p:sp>
      <p:sp>
        <p:nvSpPr>
          <p:cNvPr id="54280" name="Rectangle 8"/>
          <p:cNvSpPr>
            <a:spLocks noGrp="1" noChangeArrowheads="1"/>
          </p:cNvSpPr>
          <p:nvPr>
            <p:ph type="body" idx="1"/>
          </p:nvPr>
        </p:nvSpPr>
        <p:spPr>
          <a:xfrm>
            <a:off x="381000" y="5118100"/>
            <a:ext cx="8382000" cy="1282700"/>
          </a:xfrm>
          <a:ln/>
        </p:spPr>
        <p:txBody>
          <a:bodyPr/>
          <a:lstStyle/>
          <a:p>
            <a:r>
              <a:rPr lang="en-US" dirty="0"/>
              <a:t>Compare to do-while version of function</a:t>
            </a:r>
          </a:p>
          <a:p>
            <a:r>
              <a:rPr lang="en-US" dirty="0"/>
              <a:t>Initial </a:t>
            </a:r>
            <a:r>
              <a:rPr lang="en-US" dirty="0" err="1"/>
              <a:t>goto</a:t>
            </a:r>
            <a:r>
              <a:rPr lang="en-US" dirty="0"/>
              <a:t> starts loop at test</a:t>
            </a:r>
          </a:p>
        </p:txBody>
      </p:sp>
    </p:spTree>
    <p:extLst>
      <p:ext uri="{BB962C8B-B14F-4D97-AF65-F5344CB8AC3E}">
        <p14:creationId xmlns:p14="http://schemas.microsoft.com/office/powerpoint/2010/main" val="209401061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title"/>
          </p:nvPr>
        </p:nvSpPr>
        <p:spPr>
          <a:ln/>
        </p:spPr>
        <p:txBody>
          <a:bodyPr/>
          <a:lstStyle/>
          <a:p>
            <a:pPr marL="119063" indent="-119063"/>
            <a:r>
              <a:rPr lang="en-US" dirty="0"/>
              <a:t>Recall: Move &amp; Arithmetic Operations</a:t>
            </a:r>
          </a:p>
        </p:txBody>
      </p:sp>
      <p:sp>
        <p:nvSpPr>
          <p:cNvPr id="15364" name="Rectangle 4"/>
          <p:cNvSpPr>
            <a:spLocks noGrp="1" noChangeArrowheads="1"/>
          </p:cNvSpPr>
          <p:nvPr>
            <p:ph type="body" idx="1"/>
          </p:nvPr>
        </p:nvSpPr>
        <p:spPr>
          <a:ln/>
        </p:spPr>
        <p:txBody>
          <a:bodyPr/>
          <a:lstStyle/>
          <a:p>
            <a:pPr>
              <a:tabLst>
                <a:tab pos="2597150" algn="l"/>
                <a:tab pos="1409700" algn="l"/>
                <a:tab pos="1409700" algn="l"/>
                <a:tab pos="1409700" algn="l"/>
                <a:tab pos="1409700" algn="l"/>
                <a:tab pos="1409700" algn="l"/>
                <a:tab pos="1409700" algn="l"/>
                <a:tab pos="1409700" algn="l"/>
                <a:tab pos="1409700" algn="l"/>
                <a:tab pos="1409700" algn="l"/>
              </a:tabLst>
            </a:pPr>
            <a:r>
              <a:rPr lang="en-US" dirty="0"/>
              <a:t>Some Two Operand Instructions:</a:t>
            </a:r>
          </a:p>
          <a:p>
            <a:pPr marL="0" lvl="1" indent="0">
              <a:buNone/>
              <a:tabLst>
                <a:tab pos="1409700" algn="l"/>
                <a:tab pos="1409700" algn="l"/>
                <a:tab pos="1409700" algn="l"/>
                <a:tab pos="1409700" algn="l"/>
                <a:tab pos="1409700" algn="l"/>
                <a:tab pos="1409700" algn="l"/>
                <a:tab pos="1409700" algn="l"/>
                <a:tab pos="1409700" algn="l"/>
                <a:tab pos="1409700" algn="l"/>
                <a:tab pos="1604963" algn="l"/>
              </a:tabLst>
            </a:pPr>
            <a:r>
              <a:rPr lang="en-US" dirty="0">
                <a:solidFill>
                  <a:srgbClr val="980002"/>
                </a:solidFill>
                <a:latin typeface="Calibri Bold Italic" charset="0"/>
                <a:ea typeface="Calibri Bold Italic" charset="0"/>
                <a:cs typeface="Calibri Bold Italic" charset="0"/>
                <a:sym typeface="Calibri Bold Italic" charset="0"/>
              </a:rPr>
              <a:t>Format</a:t>
            </a:r>
            <a:r>
              <a:rPr lang="en-US" dirty="0">
                <a:solidFill>
                  <a:srgbClr val="980002"/>
                </a:solidFill>
                <a:latin typeface="Calibri Bold Italic" charset="0"/>
                <a:ea typeface="ヒラギノ角ゴ ProN W6" charset="0"/>
                <a:cs typeface="ヒラギノ角ゴ ProN W6" charset="0"/>
                <a:sym typeface="Calibri Bold Italic" charset="0"/>
              </a:rPr>
              <a:t>	</a:t>
            </a:r>
            <a:r>
              <a:rPr lang="en-US" dirty="0">
                <a:solidFill>
                  <a:srgbClr val="980002"/>
                </a:solidFill>
                <a:latin typeface="Calibri Bold Italic" charset="0"/>
                <a:ea typeface="Calibri Bold Italic" charset="0"/>
                <a:cs typeface="Calibri Bold Italic" charset="0"/>
                <a:sym typeface="Calibri Bold Italic" charset="0"/>
              </a:rPr>
              <a:t>Computation</a:t>
            </a:r>
            <a:endParaRPr lang="en-US" dirty="0">
              <a:solidFill>
                <a:srgbClr val="980002"/>
              </a:solidFill>
              <a:latin typeface="Calibri Bold Italic" charset="0"/>
              <a:ea typeface="ヒラギノ角ゴ ProN W6" charset="0"/>
              <a:cs typeface="ヒラギノ角ゴ ProN W6" charset="0"/>
              <a:sym typeface="Calibri Bold Italic" charset="0"/>
            </a:endParaRPr>
          </a:p>
          <a:p>
            <a:pPr marL="285750" lvl="2" indent="0">
              <a:buNone/>
              <a:tabLst>
                <a:tab pos="1409700" algn="l"/>
                <a:tab pos="1409700" algn="l"/>
                <a:tab pos="1409700" algn="l"/>
                <a:tab pos="1409700" algn="l"/>
                <a:tab pos="1409700" algn="l"/>
                <a:tab pos="1409700" algn="l"/>
                <a:tab pos="1409700" algn="l"/>
                <a:tab pos="1409700" algn="l"/>
                <a:tab pos="1409700" algn="l"/>
                <a:tab pos="1604963" algn="l"/>
              </a:tabLst>
            </a:pPr>
            <a:r>
              <a:rPr lang="en-US" dirty="0" err="1">
                <a:latin typeface="Courier New" pitchFamily="49" charset="0"/>
                <a:cs typeface="Courier New" pitchFamily="49" charset="0"/>
                <a:sym typeface="Courier New Bold" charset="0"/>
              </a:rPr>
              <a:t>movq</a:t>
            </a:r>
            <a:r>
              <a:rPr lang="en-US" dirty="0">
                <a:latin typeface="Courier New" pitchFamily="49" charset="0"/>
                <a:cs typeface="Courier New" pitchFamily="49" charset="0"/>
                <a:sym typeface="Courier New Bold" charset="0"/>
              </a:rPr>
              <a:t>	</a:t>
            </a:r>
            <a:r>
              <a:rPr lang="en-US" i="1" dirty="0" err="1">
                <a:cs typeface="Calibri" panose="020F0502020204030204" pitchFamily="34" charset="0"/>
                <a:sym typeface="Courier New Bold" charset="0"/>
              </a:rPr>
              <a:t>Src,Dest</a:t>
            </a:r>
            <a:r>
              <a:rPr lang="en-US" dirty="0">
                <a:cs typeface="Calibri" panose="020F0502020204030204" pitchFamily="34" charset="0"/>
                <a:sym typeface="Courier New Bold" charset="0"/>
              </a:rPr>
              <a:t>	</a:t>
            </a:r>
          </a:p>
          <a:p>
            <a:pPr marL="285750" lvl="2" indent="0">
              <a:buNone/>
              <a:tabLst>
                <a:tab pos="1409700" algn="l"/>
                <a:tab pos="1409700" algn="l"/>
                <a:tab pos="1409700" algn="l"/>
                <a:tab pos="1409700" algn="l"/>
                <a:tab pos="1409700" algn="l"/>
                <a:tab pos="1409700" algn="l"/>
                <a:tab pos="1409700" algn="l"/>
                <a:tab pos="1409700" algn="l"/>
                <a:tab pos="1409700" algn="l"/>
                <a:tab pos="1604963" algn="l"/>
              </a:tabLst>
            </a:pPr>
            <a:r>
              <a:rPr lang="en-US" dirty="0" err="1">
                <a:latin typeface="Courier New" pitchFamily="49" charset="0"/>
                <a:cs typeface="Courier New" pitchFamily="49" charset="0"/>
                <a:sym typeface="Courier New Bold" charset="0"/>
              </a:rPr>
              <a:t>leaq</a:t>
            </a:r>
            <a:r>
              <a:rPr lang="en-US" dirty="0">
                <a:latin typeface="Courier New" pitchFamily="49" charset="0"/>
                <a:cs typeface="Courier New" pitchFamily="49" charset="0"/>
                <a:sym typeface="Courier New Bold" charset="0"/>
              </a:rPr>
              <a:t>	</a:t>
            </a:r>
            <a:r>
              <a:rPr lang="en-US" i="1" dirty="0" err="1">
                <a:cs typeface="Calibri" panose="020F0502020204030204" pitchFamily="34" charset="0"/>
                <a:sym typeface="Courier New Bold" charset="0"/>
              </a:rPr>
              <a:t>Src,Dest</a:t>
            </a:r>
            <a:r>
              <a:rPr lang="en-US" dirty="0">
                <a:cs typeface="Calibri" panose="020F0502020204030204" pitchFamily="34" charset="0"/>
                <a:sym typeface="Courier New Bold" charset="0"/>
              </a:rPr>
              <a:t>	</a:t>
            </a:r>
          </a:p>
          <a:p>
            <a:pPr marL="285750" lvl="2" indent="0">
              <a:buNone/>
              <a:tabLst>
                <a:tab pos="1409700" algn="l"/>
                <a:tab pos="1409700" algn="l"/>
                <a:tab pos="1409700" algn="l"/>
                <a:tab pos="1409700" algn="l"/>
                <a:tab pos="1409700" algn="l"/>
                <a:tab pos="1409700" algn="l"/>
                <a:tab pos="1409700" algn="l"/>
                <a:tab pos="1409700" algn="l"/>
                <a:tab pos="1409700" algn="l"/>
                <a:tab pos="1604963" algn="l"/>
              </a:tabLst>
            </a:pPr>
            <a:r>
              <a:rPr lang="en-US" dirty="0" err="1">
                <a:latin typeface="Courier New" pitchFamily="49" charset="0"/>
                <a:cs typeface="Courier New" pitchFamily="49" charset="0"/>
                <a:sym typeface="Courier New Bold" charset="0"/>
              </a:rPr>
              <a:t>addq</a:t>
            </a:r>
            <a:r>
              <a:rPr lang="en-US" dirty="0">
                <a:solidFill>
                  <a:srgbClr val="980002"/>
                </a:solidFill>
                <a:latin typeface="Calibri Bold Italic" charset="0"/>
                <a:ea typeface="ヒラギノ角ゴ ProN W6" charset="0"/>
                <a:cs typeface="ヒラギノ角ゴ ProN W6" charset="0"/>
                <a:sym typeface="Calibri Bold Italic" charset="0"/>
              </a:rPr>
              <a:t>	</a:t>
            </a:r>
            <a:r>
              <a:rPr lang="en-US" dirty="0" err="1">
                <a:latin typeface="Calibri Italic" charset="0"/>
                <a:ea typeface="Calibri Italic" charset="0"/>
                <a:cs typeface="Calibri Italic" charset="0"/>
                <a:sym typeface="Calibri Italic" charset="0"/>
              </a:rPr>
              <a:t>Src,Dest</a:t>
            </a:r>
            <a:r>
              <a:rPr lang="en-US" dirty="0"/>
              <a:t>	</a:t>
            </a:r>
          </a:p>
          <a:p>
            <a:pPr marL="285750" lvl="2" indent="0">
              <a:buNone/>
              <a:tabLst>
                <a:tab pos="1409700" algn="l"/>
                <a:tab pos="1409700" algn="l"/>
                <a:tab pos="1409700" algn="l"/>
                <a:tab pos="1409700" algn="l"/>
                <a:tab pos="1409700" algn="l"/>
                <a:tab pos="1409700" algn="l"/>
                <a:tab pos="1409700" algn="l"/>
                <a:tab pos="1409700" algn="l"/>
                <a:tab pos="1409700" algn="l"/>
                <a:tab pos="1604963" algn="l"/>
              </a:tabLst>
            </a:pPr>
            <a:r>
              <a:rPr lang="en-US" dirty="0" err="1">
                <a:latin typeface="Courier New" pitchFamily="49" charset="0"/>
                <a:cs typeface="Courier New" pitchFamily="49" charset="0"/>
                <a:sym typeface="Courier New Bold" charset="0"/>
              </a:rPr>
              <a:t>subq</a:t>
            </a:r>
            <a:r>
              <a:rPr lang="en-US" dirty="0">
                <a:solidFill>
                  <a:srgbClr val="980002"/>
                </a:solidFill>
                <a:latin typeface="Calibri Bold Italic" charset="0"/>
                <a:ea typeface="ヒラギノ角ゴ ProN W6" charset="0"/>
                <a:cs typeface="ヒラギノ角ゴ ProN W6" charset="0"/>
                <a:sym typeface="Calibri Bold Italic" charset="0"/>
              </a:rPr>
              <a:t>	</a:t>
            </a:r>
            <a:r>
              <a:rPr lang="en-US" dirty="0" err="1">
                <a:latin typeface="Calibri Italic" charset="0"/>
                <a:ea typeface="Calibri Italic" charset="0"/>
                <a:cs typeface="Calibri Italic" charset="0"/>
                <a:sym typeface="Calibri Italic" charset="0"/>
              </a:rPr>
              <a:t>Src,Dest</a:t>
            </a:r>
            <a:r>
              <a:rPr lang="en-US" dirty="0"/>
              <a:t>	</a:t>
            </a:r>
            <a:r>
              <a:rPr lang="en-US" dirty="0" err="1"/>
              <a:t>Dest</a:t>
            </a:r>
            <a:r>
              <a:rPr lang="en-US" dirty="0"/>
              <a:t> = </a:t>
            </a:r>
            <a:r>
              <a:rPr lang="en-US" dirty="0" err="1"/>
              <a:t>Dest</a:t>
            </a:r>
            <a:r>
              <a:rPr lang="en-US" dirty="0"/>
              <a:t> </a:t>
            </a:r>
            <a:r>
              <a:rPr lang="en-US" dirty="0">
                <a:latin typeface="Calibri Italic" charset="0"/>
                <a:ea typeface="Calibri Italic" charset="0"/>
                <a:cs typeface="Calibri Italic" charset="0"/>
                <a:sym typeface="Symbol"/>
              </a:rPr>
              <a:t></a:t>
            </a:r>
            <a:r>
              <a:rPr lang="en-US" dirty="0"/>
              <a:t> </a:t>
            </a:r>
            <a:r>
              <a:rPr lang="en-US" dirty="0" err="1"/>
              <a:t>Src</a:t>
            </a:r>
            <a:endParaRPr lang="en-US" dirty="0"/>
          </a:p>
          <a:p>
            <a:pPr marL="285750" lvl="2" indent="0">
              <a:buNone/>
              <a:tabLst>
                <a:tab pos="1409700" algn="l"/>
                <a:tab pos="1409700" algn="l"/>
                <a:tab pos="1409700" algn="l"/>
                <a:tab pos="1409700" algn="l"/>
                <a:tab pos="1409700" algn="l"/>
                <a:tab pos="1409700" algn="l"/>
                <a:tab pos="1409700" algn="l"/>
                <a:tab pos="1409700" algn="l"/>
                <a:tab pos="1409700" algn="l"/>
                <a:tab pos="1604963" algn="l"/>
              </a:tabLst>
            </a:pPr>
            <a:r>
              <a:rPr lang="en-US" dirty="0" err="1">
                <a:latin typeface="Courier New" pitchFamily="49" charset="0"/>
                <a:cs typeface="Courier New" pitchFamily="49" charset="0"/>
                <a:sym typeface="Courier New Bold" charset="0"/>
              </a:rPr>
              <a:t>imulq</a:t>
            </a:r>
            <a:r>
              <a:rPr lang="en-US" dirty="0">
                <a:solidFill>
                  <a:srgbClr val="980002"/>
                </a:solidFill>
                <a:latin typeface="Calibri Bold Italic" charset="0"/>
                <a:ea typeface="ヒラギノ角ゴ ProN W6" charset="0"/>
                <a:cs typeface="ヒラギノ角ゴ ProN W6" charset="0"/>
                <a:sym typeface="Calibri Bold Italic" charset="0"/>
              </a:rPr>
              <a:t>	</a:t>
            </a:r>
            <a:r>
              <a:rPr lang="en-US" dirty="0" err="1">
                <a:latin typeface="Calibri Italic" charset="0"/>
                <a:ea typeface="Calibri Italic" charset="0"/>
                <a:cs typeface="Calibri Italic" charset="0"/>
                <a:sym typeface="Calibri Italic" charset="0"/>
              </a:rPr>
              <a:t>Src,Dest</a:t>
            </a:r>
            <a:r>
              <a:rPr lang="en-US" dirty="0"/>
              <a:t>	</a:t>
            </a:r>
            <a:r>
              <a:rPr lang="en-US" dirty="0" err="1"/>
              <a:t>Dest</a:t>
            </a:r>
            <a:r>
              <a:rPr lang="en-US" dirty="0"/>
              <a:t> = </a:t>
            </a:r>
            <a:r>
              <a:rPr lang="en-US" dirty="0" err="1"/>
              <a:t>Dest</a:t>
            </a:r>
            <a:r>
              <a:rPr lang="en-US" dirty="0"/>
              <a:t> * </a:t>
            </a:r>
            <a:r>
              <a:rPr lang="en-US" dirty="0" err="1"/>
              <a:t>Src</a:t>
            </a:r>
            <a:endParaRPr lang="en-US" dirty="0"/>
          </a:p>
          <a:p>
            <a:pPr marL="285750" lvl="2" indent="0">
              <a:buNone/>
              <a:tabLst>
                <a:tab pos="1409700" algn="l"/>
                <a:tab pos="1409700" algn="l"/>
                <a:tab pos="1409700" algn="l"/>
                <a:tab pos="1409700" algn="l"/>
                <a:tab pos="1409700" algn="l"/>
                <a:tab pos="1409700" algn="l"/>
                <a:tab pos="1409700" algn="l"/>
                <a:tab pos="1409700" algn="l"/>
                <a:tab pos="1409700" algn="l"/>
                <a:tab pos="1604963" algn="l"/>
              </a:tabLst>
            </a:pPr>
            <a:r>
              <a:rPr lang="en-US" dirty="0" err="1">
                <a:latin typeface="Courier New" pitchFamily="49" charset="0"/>
                <a:cs typeface="Courier New" pitchFamily="49" charset="0"/>
                <a:sym typeface="Courier New Bold" charset="0"/>
              </a:rPr>
              <a:t>salq</a:t>
            </a:r>
            <a:r>
              <a:rPr lang="en-US" dirty="0">
                <a:solidFill>
                  <a:srgbClr val="980002"/>
                </a:solidFill>
                <a:latin typeface="Calibri Bold Italic" charset="0"/>
                <a:ea typeface="ヒラギノ角ゴ ProN W6" charset="0"/>
                <a:cs typeface="ヒラギノ角ゴ ProN W6" charset="0"/>
                <a:sym typeface="Calibri Bold Italic" charset="0"/>
              </a:rPr>
              <a:t>	</a:t>
            </a:r>
            <a:r>
              <a:rPr lang="en-US" dirty="0" err="1">
                <a:latin typeface="Calibri Italic" charset="0"/>
                <a:ea typeface="Calibri Italic" charset="0"/>
                <a:cs typeface="Calibri Italic" charset="0"/>
                <a:sym typeface="Calibri Italic" charset="0"/>
              </a:rPr>
              <a:t>Src,Dest</a:t>
            </a:r>
            <a:r>
              <a:rPr lang="en-US" dirty="0"/>
              <a:t>	</a:t>
            </a:r>
            <a:r>
              <a:rPr lang="en-US" dirty="0" err="1"/>
              <a:t>Dest</a:t>
            </a:r>
            <a:r>
              <a:rPr lang="en-US" dirty="0"/>
              <a:t> = </a:t>
            </a:r>
            <a:r>
              <a:rPr lang="en-US" dirty="0" err="1"/>
              <a:t>Dest</a:t>
            </a:r>
            <a:r>
              <a:rPr lang="en-US" dirty="0"/>
              <a:t> &lt;&lt; </a:t>
            </a:r>
            <a:r>
              <a:rPr lang="en-US" dirty="0" err="1"/>
              <a:t>Src</a:t>
            </a:r>
            <a:r>
              <a:rPr lang="en-US" dirty="0"/>
              <a:t>	</a:t>
            </a:r>
            <a:r>
              <a:rPr lang="en-US" dirty="0">
                <a:solidFill>
                  <a:srgbClr val="980002"/>
                </a:solidFill>
                <a:latin typeface="Calibri Bold Italic" charset="0"/>
                <a:ea typeface="Calibri Bold Italic" charset="0"/>
                <a:cs typeface="Calibri Bold Italic" charset="0"/>
                <a:sym typeface="Calibri Bold Italic" charset="0"/>
              </a:rPr>
              <a:t>Also called </a:t>
            </a:r>
            <a:r>
              <a:rPr lang="en-US" dirty="0" err="1">
                <a:solidFill>
                  <a:srgbClr val="980002"/>
                </a:solidFill>
                <a:latin typeface="Calibri Bold Italic" charset="0"/>
                <a:ea typeface="Calibri Bold Italic" charset="0"/>
                <a:cs typeface="Calibri Bold Italic" charset="0"/>
                <a:sym typeface="Calibri Bold Italic" charset="0"/>
              </a:rPr>
              <a:t>shlq</a:t>
            </a:r>
            <a:endParaRPr lang="en-US" dirty="0"/>
          </a:p>
          <a:p>
            <a:pPr marL="285750" lvl="2" indent="0">
              <a:buNone/>
              <a:tabLst>
                <a:tab pos="1409700" algn="l"/>
                <a:tab pos="1409700" algn="l"/>
                <a:tab pos="1409700" algn="l"/>
                <a:tab pos="1409700" algn="l"/>
                <a:tab pos="1409700" algn="l"/>
                <a:tab pos="1409700" algn="l"/>
                <a:tab pos="1409700" algn="l"/>
                <a:tab pos="1409700" algn="l"/>
                <a:tab pos="1409700" algn="l"/>
                <a:tab pos="1604963" algn="l"/>
              </a:tabLst>
            </a:pPr>
            <a:r>
              <a:rPr lang="en-US" dirty="0" err="1">
                <a:latin typeface="Courier New" pitchFamily="49" charset="0"/>
                <a:cs typeface="Courier New" pitchFamily="49" charset="0"/>
                <a:sym typeface="Courier New Bold" charset="0"/>
              </a:rPr>
              <a:t>sarq</a:t>
            </a:r>
            <a:r>
              <a:rPr lang="en-US" dirty="0">
                <a:solidFill>
                  <a:srgbClr val="980002"/>
                </a:solidFill>
                <a:latin typeface="Calibri Bold Italic" charset="0"/>
                <a:ea typeface="ヒラギノ角ゴ ProN W6" charset="0"/>
                <a:cs typeface="ヒラギノ角ゴ ProN W6" charset="0"/>
                <a:sym typeface="Calibri Bold Italic" charset="0"/>
              </a:rPr>
              <a:t>	</a:t>
            </a:r>
            <a:r>
              <a:rPr lang="en-US" dirty="0" err="1">
                <a:latin typeface="Calibri Italic" charset="0"/>
                <a:ea typeface="Calibri Italic" charset="0"/>
                <a:cs typeface="Calibri Italic" charset="0"/>
                <a:sym typeface="Calibri Italic" charset="0"/>
              </a:rPr>
              <a:t>Src,Dest</a:t>
            </a:r>
            <a:r>
              <a:rPr lang="en-US" dirty="0"/>
              <a:t>	</a:t>
            </a:r>
            <a:r>
              <a:rPr lang="en-US" dirty="0" err="1"/>
              <a:t>Dest</a:t>
            </a:r>
            <a:r>
              <a:rPr lang="en-US" dirty="0"/>
              <a:t> = </a:t>
            </a:r>
            <a:r>
              <a:rPr lang="en-US" dirty="0" err="1"/>
              <a:t>Dest</a:t>
            </a:r>
            <a:r>
              <a:rPr lang="en-US" dirty="0"/>
              <a:t> &gt;&gt; </a:t>
            </a:r>
            <a:r>
              <a:rPr lang="en-US" dirty="0" err="1"/>
              <a:t>Src</a:t>
            </a:r>
            <a:r>
              <a:rPr lang="en-US" dirty="0"/>
              <a:t>	</a:t>
            </a:r>
            <a:r>
              <a:rPr lang="en-US" dirty="0">
                <a:solidFill>
                  <a:srgbClr val="980002"/>
                </a:solidFill>
                <a:latin typeface="Calibri Bold Italic" charset="0"/>
                <a:ea typeface="Calibri Bold Italic" charset="0"/>
                <a:cs typeface="Calibri Bold Italic" charset="0"/>
                <a:sym typeface="Calibri Bold Italic" charset="0"/>
              </a:rPr>
              <a:t>Arithmetic</a:t>
            </a:r>
            <a:endParaRPr lang="en-US" dirty="0"/>
          </a:p>
          <a:p>
            <a:pPr marL="285750" lvl="2" indent="0">
              <a:buNone/>
              <a:tabLst>
                <a:tab pos="1409700" algn="l"/>
                <a:tab pos="1409700" algn="l"/>
                <a:tab pos="1409700" algn="l"/>
                <a:tab pos="1409700" algn="l"/>
                <a:tab pos="1409700" algn="l"/>
                <a:tab pos="1409700" algn="l"/>
                <a:tab pos="1409700" algn="l"/>
                <a:tab pos="1409700" algn="l"/>
                <a:tab pos="1409700" algn="l"/>
                <a:tab pos="1604963" algn="l"/>
              </a:tabLst>
            </a:pPr>
            <a:r>
              <a:rPr lang="en-US" dirty="0" err="1">
                <a:latin typeface="Courier New" pitchFamily="49" charset="0"/>
                <a:cs typeface="Courier New" pitchFamily="49" charset="0"/>
                <a:sym typeface="Courier New Bold" charset="0"/>
              </a:rPr>
              <a:t>shrq</a:t>
            </a:r>
            <a:r>
              <a:rPr lang="en-US" dirty="0">
                <a:solidFill>
                  <a:srgbClr val="980002"/>
                </a:solidFill>
                <a:latin typeface="Calibri Bold Italic" charset="0"/>
                <a:ea typeface="ヒラギノ角ゴ ProN W6" charset="0"/>
                <a:cs typeface="ヒラギノ角ゴ ProN W6" charset="0"/>
                <a:sym typeface="Calibri Bold Italic" charset="0"/>
              </a:rPr>
              <a:t>	</a:t>
            </a:r>
            <a:r>
              <a:rPr lang="en-US" dirty="0" err="1">
                <a:latin typeface="Calibri Italic" charset="0"/>
                <a:ea typeface="Calibri Italic" charset="0"/>
                <a:cs typeface="Calibri Italic" charset="0"/>
                <a:sym typeface="Calibri Italic" charset="0"/>
              </a:rPr>
              <a:t>Src,Dest</a:t>
            </a:r>
            <a:r>
              <a:rPr lang="en-US" dirty="0"/>
              <a:t>	</a:t>
            </a:r>
            <a:r>
              <a:rPr lang="en-US" dirty="0" err="1"/>
              <a:t>Dest</a:t>
            </a:r>
            <a:r>
              <a:rPr lang="en-US" dirty="0"/>
              <a:t> = </a:t>
            </a:r>
            <a:r>
              <a:rPr lang="en-US" dirty="0" err="1"/>
              <a:t>Dest</a:t>
            </a:r>
            <a:r>
              <a:rPr lang="en-US" dirty="0"/>
              <a:t> &gt;&gt; </a:t>
            </a:r>
            <a:r>
              <a:rPr lang="en-US" dirty="0" err="1"/>
              <a:t>Src</a:t>
            </a:r>
            <a:r>
              <a:rPr lang="en-US" dirty="0"/>
              <a:t>	</a:t>
            </a:r>
            <a:r>
              <a:rPr lang="en-US" dirty="0">
                <a:solidFill>
                  <a:srgbClr val="980002"/>
                </a:solidFill>
                <a:latin typeface="Calibri Bold Italic" charset="0"/>
                <a:ea typeface="Calibri Bold Italic" charset="0"/>
                <a:cs typeface="Calibri Bold Italic" charset="0"/>
                <a:sym typeface="Calibri Bold Italic" charset="0"/>
              </a:rPr>
              <a:t>Logical</a:t>
            </a:r>
            <a:endParaRPr lang="en-US" dirty="0"/>
          </a:p>
          <a:p>
            <a:pPr marL="285750" lvl="2" indent="0">
              <a:buNone/>
              <a:tabLst>
                <a:tab pos="1409700" algn="l"/>
                <a:tab pos="1409700" algn="l"/>
                <a:tab pos="1409700" algn="l"/>
                <a:tab pos="1409700" algn="l"/>
                <a:tab pos="1409700" algn="l"/>
                <a:tab pos="1409700" algn="l"/>
                <a:tab pos="1409700" algn="l"/>
                <a:tab pos="1409700" algn="l"/>
                <a:tab pos="1409700" algn="l"/>
                <a:tab pos="1604963" algn="l"/>
              </a:tabLst>
            </a:pPr>
            <a:r>
              <a:rPr lang="en-US" dirty="0" err="1">
                <a:latin typeface="Courier New" pitchFamily="49" charset="0"/>
                <a:cs typeface="Courier New" pitchFamily="49" charset="0"/>
                <a:sym typeface="Courier New Bold" charset="0"/>
              </a:rPr>
              <a:t>xorq</a:t>
            </a:r>
            <a:r>
              <a:rPr lang="en-US" dirty="0">
                <a:solidFill>
                  <a:srgbClr val="980002"/>
                </a:solidFill>
                <a:latin typeface="Calibri Bold Italic" charset="0"/>
                <a:ea typeface="ヒラギノ角ゴ ProN W6" charset="0"/>
                <a:cs typeface="ヒラギノ角ゴ ProN W6" charset="0"/>
                <a:sym typeface="Calibri Bold Italic" charset="0"/>
              </a:rPr>
              <a:t>	</a:t>
            </a:r>
            <a:r>
              <a:rPr lang="en-US" dirty="0" err="1">
                <a:latin typeface="Calibri Italic" charset="0"/>
                <a:ea typeface="Calibri Italic" charset="0"/>
                <a:cs typeface="Calibri Italic" charset="0"/>
                <a:sym typeface="Calibri Italic" charset="0"/>
              </a:rPr>
              <a:t>Src,Dest</a:t>
            </a:r>
            <a:r>
              <a:rPr lang="en-US" dirty="0"/>
              <a:t>	</a:t>
            </a:r>
            <a:r>
              <a:rPr lang="en-US" dirty="0" err="1"/>
              <a:t>Dest</a:t>
            </a:r>
            <a:r>
              <a:rPr lang="en-US" dirty="0"/>
              <a:t> = </a:t>
            </a:r>
            <a:r>
              <a:rPr lang="en-US" dirty="0" err="1"/>
              <a:t>Dest</a:t>
            </a:r>
            <a:r>
              <a:rPr lang="en-US" dirty="0"/>
              <a:t> ^ </a:t>
            </a:r>
            <a:r>
              <a:rPr lang="en-US" dirty="0" err="1"/>
              <a:t>Src</a:t>
            </a:r>
            <a:endParaRPr lang="en-US" dirty="0"/>
          </a:p>
          <a:p>
            <a:pPr marL="285750" lvl="2" indent="0">
              <a:buNone/>
              <a:tabLst>
                <a:tab pos="1409700" algn="l"/>
                <a:tab pos="1409700" algn="l"/>
                <a:tab pos="1409700" algn="l"/>
                <a:tab pos="1409700" algn="l"/>
                <a:tab pos="1409700" algn="l"/>
                <a:tab pos="1409700" algn="l"/>
                <a:tab pos="1409700" algn="l"/>
                <a:tab pos="1409700" algn="l"/>
                <a:tab pos="1409700" algn="l"/>
                <a:tab pos="1604963" algn="l"/>
              </a:tabLst>
            </a:pPr>
            <a:r>
              <a:rPr lang="en-US" dirty="0" err="1">
                <a:latin typeface="Courier New" pitchFamily="49" charset="0"/>
                <a:cs typeface="Courier New" pitchFamily="49" charset="0"/>
                <a:sym typeface="Courier New Bold" charset="0"/>
              </a:rPr>
              <a:t>andq</a:t>
            </a:r>
            <a:r>
              <a:rPr lang="en-US" dirty="0">
                <a:solidFill>
                  <a:srgbClr val="980002"/>
                </a:solidFill>
                <a:latin typeface="Calibri Bold Italic" charset="0"/>
                <a:ea typeface="ヒラギノ角ゴ ProN W6" charset="0"/>
                <a:cs typeface="ヒラギノ角ゴ ProN W6" charset="0"/>
                <a:sym typeface="Calibri Bold Italic" charset="0"/>
              </a:rPr>
              <a:t>	</a:t>
            </a:r>
            <a:r>
              <a:rPr lang="en-US" dirty="0" err="1">
                <a:latin typeface="Calibri Italic" charset="0"/>
                <a:ea typeface="Calibri Italic" charset="0"/>
                <a:cs typeface="Calibri Italic" charset="0"/>
                <a:sym typeface="Calibri Italic" charset="0"/>
              </a:rPr>
              <a:t>Src,Dest</a:t>
            </a:r>
            <a:r>
              <a:rPr lang="en-US" dirty="0"/>
              <a:t>	</a:t>
            </a:r>
            <a:r>
              <a:rPr lang="en-US" dirty="0" err="1"/>
              <a:t>Dest</a:t>
            </a:r>
            <a:r>
              <a:rPr lang="en-US" dirty="0"/>
              <a:t> = </a:t>
            </a:r>
            <a:r>
              <a:rPr lang="en-US" dirty="0" err="1"/>
              <a:t>Dest</a:t>
            </a:r>
            <a:r>
              <a:rPr lang="en-US" dirty="0"/>
              <a:t> &amp; </a:t>
            </a:r>
            <a:r>
              <a:rPr lang="en-US" dirty="0" err="1"/>
              <a:t>Src</a:t>
            </a:r>
            <a:endParaRPr lang="en-US" dirty="0"/>
          </a:p>
          <a:p>
            <a:pPr marL="285750" lvl="2" indent="0">
              <a:buNone/>
              <a:tabLst>
                <a:tab pos="1409700" algn="l"/>
                <a:tab pos="1409700" algn="l"/>
                <a:tab pos="1409700" algn="l"/>
                <a:tab pos="1409700" algn="l"/>
                <a:tab pos="1409700" algn="l"/>
                <a:tab pos="1409700" algn="l"/>
                <a:tab pos="1409700" algn="l"/>
                <a:tab pos="1409700" algn="l"/>
                <a:tab pos="1409700" algn="l"/>
                <a:tab pos="1604963" algn="l"/>
              </a:tabLst>
            </a:pPr>
            <a:r>
              <a:rPr lang="en-US" dirty="0" err="1">
                <a:latin typeface="Courier New" pitchFamily="49" charset="0"/>
                <a:cs typeface="Courier New" pitchFamily="49" charset="0"/>
                <a:sym typeface="Courier New Bold" charset="0"/>
              </a:rPr>
              <a:t>orq</a:t>
            </a:r>
            <a:r>
              <a:rPr lang="en-US" dirty="0">
                <a:solidFill>
                  <a:srgbClr val="980002"/>
                </a:solidFill>
                <a:latin typeface="Calibri Bold Italic" charset="0"/>
                <a:ea typeface="ヒラギノ角ゴ ProN W6" charset="0"/>
                <a:cs typeface="ヒラギノ角ゴ ProN W6" charset="0"/>
                <a:sym typeface="Calibri Bold Italic" charset="0"/>
              </a:rPr>
              <a:t>	</a:t>
            </a:r>
            <a:r>
              <a:rPr lang="en-US" dirty="0" err="1">
                <a:latin typeface="Calibri Italic" charset="0"/>
                <a:ea typeface="Calibri Italic" charset="0"/>
                <a:cs typeface="Calibri Italic" charset="0"/>
                <a:sym typeface="Calibri Italic" charset="0"/>
              </a:rPr>
              <a:t>Src,Dest</a:t>
            </a:r>
            <a:r>
              <a:rPr lang="en-US" dirty="0"/>
              <a:t>	</a:t>
            </a:r>
            <a:r>
              <a:rPr lang="en-US" dirty="0" err="1"/>
              <a:t>Dest</a:t>
            </a:r>
            <a:r>
              <a:rPr lang="en-US" dirty="0"/>
              <a:t> = </a:t>
            </a:r>
            <a:r>
              <a:rPr lang="en-US" dirty="0" err="1"/>
              <a:t>Dest</a:t>
            </a:r>
            <a:r>
              <a:rPr lang="en-US" dirty="0"/>
              <a:t> | </a:t>
            </a:r>
            <a:r>
              <a:rPr lang="en-US" dirty="0" err="1"/>
              <a:t>Src</a:t>
            </a:r>
            <a:endParaRPr lang="en-US" dirty="0"/>
          </a:p>
        </p:txBody>
      </p:sp>
      <p:sp>
        <p:nvSpPr>
          <p:cNvPr id="2" name="TextBox 1">
            <a:extLst>
              <a:ext uri="{FF2B5EF4-FFF2-40B4-BE49-F238E27FC236}">
                <a16:creationId xmlns:a16="http://schemas.microsoft.com/office/drawing/2014/main" id="{51CD311C-7B17-4E1D-9E2A-C92F59300EE9}"/>
              </a:ext>
            </a:extLst>
          </p:cNvPr>
          <p:cNvSpPr txBox="1"/>
          <p:nvPr/>
        </p:nvSpPr>
        <p:spPr>
          <a:xfrm>
            <a:off x="7463724" y="1197678"/>
            <a:ext cx="184731" cy="369332"/>
          </a:xfrm>
          <a:prstGeom prst="rect">
            <a:avLst/>
          </a:prstGeom>
          <a:noFill/>
        </p:spPr>
        <p:txBody>
          <a:bodyPr wrap="none" rtlCol="0">
            <a:spAutoFit/>
          </a:bodyPr>
          <a:lstStyle/>
          <a:p>
            <a:endParaRPr lang="en-US" sz="1800" dirty="0">
              <a:latin typeface="Calibri" pitchFamily="34" charset="0"/>
            </a:endParaRPr>
          </a:p>
        </p:txBody>
      </p:sp>
      <p:sp>
        <p:nvSpPr>
          <p:cNvPr id="3" name="TextBox 2">
            <a:extLst>
              <a:ext uri="{FF2B5EF4-FFF2-40B4-BE49-F238E27FC236}">
                <a16:creationId xmlns:a16="http://schemas.microsoft.com/office/drawing/2014/main" id="{EC24E14A-870D-44EE-9212-2E9833C97B86}"/>
              </a:ext>
            </a:extLst>
          </p:cNvPr>
          <p:cNvSpPr txBox="1"/>
          <p:nvPr/>
        </p:nvSpPr>
        <p:spPr>
          <a:xfrm>
            <a:off x="3108472" y="2153265"/>
            <a:ext cx="3347456" cy="400110"/>
          </a:xfrm>
          <a:prstGeom prst="rect">
            <a:avLst/>
          </a:prstGeom>
          <a:noFill/>
        </p:spPr>
        <p:txBody>
          <a:bodyPr wrap="none" rtlCol="0">
            <a:spAutoFit/>
          </a:bodyPr>
          <a:lstStyle/>
          <a:p>
            <a:r>
              <a:rPr lang="en-US" sz="2000" dirty="0" err="1">
                <a:latin typeface="Calibri" panose="020F0502020204030204" pitchFamily="34" charset="0"/>
                <a:cs typeface="Calibri" panose="020F0502020204030204" pitchFamily="34" charset="0"/>
                <a:sym typeface="Courier New Bold" charset="0"/>
              </a:rPr>
              <a:t>Dest</a:t>
            </a:r>
            <a:r>
              <a:rPr lang="en-US" sz="2000" dirty="0">
                <a:latin typeface="Calibri" panose="020F0502020204030204" pitchFamily="34" charset="0"/>
                <a:cs typeface="Calibri" panose="020F0502020204030204" pitchFamily="34" charset="0"/>
                <a:sym typeface="Courier New Bold" charset="0"/>
              </a:rPr>
              <a:t> = </a:t>
            </a:r>
            <a:r>
              <a:rPr lang="en-US" sz="2000" dirty="0" err="1">
                <a:latin typeface="Calibri" panose="020F0502020204030204" pitchFamily="34" charset="0"/>
                <a:cs typeface="Calibri" panose="020F0502020204030204" pitchFamily="34" charset="0"/>
                <a:sym typeface="Courier New Bold" charset="0"/>
              </a:rPr>
              <a:t>Src</a:t>
            </a:r>
            <a:r>
              <a:rPr lang="en-US" sz="2000" dirty="0">
                <a:latin typeface="Calibri" panose="020F0502020204030204" pitchFamily="34" charset="0"/>
                <a:cs typeface="Calibri" panose="020F0502020204030204" pitchFamily="34" charset="0"/>
                <a:sym typeface="Courier New Bold" charset="0"/>
              </a:rPr>
              <a:t>   (</a:t>
            </a:r>
            <a:r>
              <a:rPr lang="en-US" sz="2000" dirty="0" err="1">
                <a:latin typeface="Calibri" panose="020F0502020204030204" pitchFamily="34" charset="0"/>
                <a:cs typeface="Calibri" panose="020F0502020204030204" pitchFamily="34" charset="0"/>
                <a:sym typeface="Courier New Bold" charset="0"/>
              </a:rPr>
              <a:t>Src</a:t>
            </a:r>
            <a:r>
              <a:rPr lang="en-US" sz="2000" dirty="0">
                <a:latin typeface="Calibri" panose="020F0502020204030204" pitchFamily="34" charset="0"/>
                <a:cs typeface="Calibri" panose="020F0502020204030204" pitchFamily="34" charset="0"/>
                <a:sym typeface="Courier New Bold" charset="0"/>
              </a:rPr>
              <a:t> can be $</a:t>
            </a:r>
            <a:r>
              <a:rPr lang="en-US" sz="2000" dirty="0" err="1">
                <a:latin typeface="Calibri" panose="020F0502020204030204" pitchFamily="34" charset="0"/>
                <a:cs typeface="Calibri" panose="020F0502020204030204" pitchFamily="34" charset="0"/>
                <a:sym typeface="Courier New Bold" charset="0"/>
              </a:rPr>
              <a:t>const</a:t>
            </a:r>
            <a:r>
              <a:rPr lang="en-US" sz="2000" dirty="0">
                <a:latin typeface="Calibri" panose="020F0502020204030204" pitchFamily="34" charset="0"/>
                <a:cs typeface="Calibri" panose="020F0502020204030204" pitchFamily="34" charset="0"/>
                <a:sym typeface="Courier New Bold" charset="0"/>
              </a:rPr>
              <a:t>)</a:t>
            </a:r>
            <a:endParaRPr lang="en-US" sz="20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FE1320D1-26DB-4337-8019-A29CE7A669D5}"/>
              </a:ext>
            </a:extLst>
          </p:cNvPr>
          <p:cNvSpPr txBox="1"/>
          <p:nvPr/>
        </p:nvSpPr>
        <p:spPr>
          <a:xfrm>
            <a:off x="3108472" y="2517717"/>
            <a:ext cx="4678396" cy="400110"/>
          </a:xfrm>
          <a:prstGeom prst="rect">
            <a:avLst/>
          </a:prstGeom>
          <a:noFill/>
        </p:spPr>
        <p:txBody>
          <a:bodyPr wrap="none" rtlCol="0">
            <a:spAutoFit/>
          </a:bodyPr>
          <a:lstStyle/>
          <a:p>
            <a:r>
              <a:rPr lang="en-US" sz="2000" dirty="0" err="1">
                <a:latin typeface="Calibri" panose="020F0502020204030204" pitchFamily="34" charset="0"/>
                <a:cs typeface="Calibri" panose="020F0502020204030204" pitchFamily="34" charset="0"/>
                <a:sym typeface="Courier New Bold" charset="0"/>
              </a:rPr>
              <a:t>Dest</a:t>
            </a:r>
            <a:r>
              <a:rPr lang="en-US" sz="2000" dirty="0">
                <a:latin typeface="Calibri" panose="020F0502020204030204" pitchFamily="34" charset="0"/>
                <a:cs typeface="Calibri" panose="020F0502020204030204" pitchFamily="34" charset="0"/>
                <a:sym typeface="Courier New Bold" charset="0"/>
              </a:rPr>
              <a:t> = address computed by expression </a:t>
            </a:r>
            <a:r>
              <a:rPr lang="en-US" sz="2000" dirty="0" err="1">
                <a:latin typeface="Calibri" panose="020F0502020204030204" pitchFamily="34" charset="0"/>
                <a:cs typeface="Calibri" panose="020F0502020204030204" pitchFamily="34" charset="0"/>
                <a:sym typeface="Courier New Bold" charset="0"/>
              </a:rPr>
              <a:t>Src</a:t>
            </a:r>
            <a:endParaRPr lang="en-US" sz="20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F7479ED5-2D34-4A9D-817F-DBD50B3A753F}"/>
              </a:ext>
            </a:extLst>
          </p:cNvPr>
          <p:cNvSpPr txBox="1"/>
          <p:nvPr/>
        </p:nvSpPr>
        <p:spPr>
          <a:xfrm>
            <a:off x="3113388" y="2872337"/>
            <a:ext cx="1925592" cy="400110"/>
          </a:xfrm>
          <a:prstGeom prst="rect">
            <a:avLst/>
          </a:prstGeom>
          <a:noFill/>
        </p:spPr>
        <p:txBody>
          <a:bodyPr wrap="none" rtlCol="0">
            <a:spAutoFit/>
          </a:bodyPr>
          <a:lstStyle/>
          <a:p>
            <a:r>
              <a:rPr lang="en-US" sz="2000" dirty="0" err="1">
                <a:latin typeface="Calibri" panose="020F0502020204030204" pitchFamily="34" charset="0"/>
                <a:cs typeface="Calibri" panose="020F0502020204030204" pitchFamily="34" charset="0"/>
                <a:sym typeface="Courier New Bold" charset="0"/>
              </a:rPr>
              <a:t>Dest</a:t>
            </a:r>
            <a:r>
              <a:rPr lang="en-US" sz="2000" dirty="0">
                <a:latin typeface="Calibri" panose="020F0502020204030204" pitchFamily="34" charset="0"/>
                <a:cs typeface="Calibri" panose="020F0502020204030204" pitchFamily="34" charset="0"/>
                <a:sym typeface="Courier New Bold" charset="0"/>
              </a:rPr>
              <a:t> = </a:t>
            </a:r>
            <a:r>
              <a:rPr lang="en-US" sz="2000" dirty="0" err="1">
                <a:latin typeface="Calibri" panose="020F0502020204030204" pitchFamily="34" charset="0"/>
                <a:cs typeface="Calibri" panose="020F0502020204030204" pitchFamily="34" charset="0"/>
                <a:sym typeface="Courier New Bold" charset="0"/>
              </a:rPr>
              <a:t>Dest</a:t>
            </a:r>
            <a:r>
              <a:rPr lang="en-US" sz="2000" dirty="0">
                <a:latin typeface="Calibri" panose="020F0502020204030204" pitchFamily="34" charset="0"/>
                <a:cs typeface="Calibri" panose="020F0502020204030204" pitchFamily="34" charset="0"/>
                <a:sym typeface="Courier New Bold" charset="0"/>
              </a:rPr>
              <a:t> + </a:t>
            </a:r>
            <a:r>
              <a:rPr lang="en-US" sz="2000" dirty="0" err="1">
                <a:latin typeface="Calibri" panose="020F0502020204030204" pitchFamily="34" charset="0"/>
                <a:cs typeface="Calibri" panose="020F0502020204030204" pitchFamily="34" charset="0"/>
                <a:sym typeface="Courier New Bold" charset="0"/>
              </a:rPr>
              <a:t>Src</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1664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64">
                                            <p:txEl>
                                              <p:pRg st="5" end="5"/>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15364">
                                            <p:txEl>
                                              <p:pRg st="6" end="6"/>
                                            </p:txEl>
                                          </p:spTgt>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15364">
                                            <p:txEl>
                                              <p:pRg st="7" end="7"/>
                                            </p:txEl>
                                          </p:spTgt>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0"/>
                                  </p:stCondLst>
                                  <p:childTnLst>
                                    <p:set>
                                      <p:cBhvr>
                                        <p:cTn id="31" dur="1" fill="hold">
                                          <p:stCondLst>
                                            <p:cond delay="0"/>
                                          </p:stCondLst>
                                        </p:cTn>
                                        <p:tgtEl>
                                          <p:spTgt spid="15364">
                                            <p:txEl>
                                              <p:pRg st="8" end="8"/>
                                            </p:txEl>
                                          </p:spTgt>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15364">
                                            <p:txEl>
                                              <p:pRg st="9" end="9"/>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15364">
                                            <p:txEl>
                                              <p:pRg st="10" end="10"/>
                                            </p:txEl>
                                          </p:spTgt>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nodeType="afterEffect">
                                  <p:stCondLst>
                                    <p:cond delay="0"/>
                                  </p:stCondLst>
                                  <p:childTnLst>
                                    <p:set>
                                      <p:cBhvr>
                                        <p:cTn id="40" dur="1" fill="hold">
                                          <p:stCondLst>
                                            <p:cond delay="0"/>
                                          </p:stCondLst>
                                        </p:cTn>
                                        <p:tgtEl>
                                          <p:spTgt spid="15364">
                                            <p:txEl>
                                              <p:pRg st="11" end="11"/>
                                            </p:txEl>
                                          </p:spTgt>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nodeType="afterEffect">
                                  <p:stCondLst>
                                    <p:cond delay="0"/>
                                  </p:stCondLst>
                                  <p:childTnLst>
                                    <p:set>
                                      <p:cBhvr>
                                        <p:cTn id="43" dur="1" fill="hold">
                                          <p:stCondLst>
                                            <p:cond delay="0"/>
                                          </p:stCondLst>
                                        </p:cTn>
                                        <p:tgtEl>
                                          <p:spTgt spid="1536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p:cNvSpPr>
          <p:nvPr/>
        </p:nvSpPr>
        <p:spPr bwMode="auto">
          <a:xfrm>
            <a:off x="533400" y="1524000"/>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dirty="0">
                <a:solidFill>
                  <a:schemeClr val="tx1"/>
                </a:solidFill>
                <a:latin typeface="Calibri Bold" charset="0"/>
                <a:ea typeface="Calibri Bold" charset="0"/>
                <a:cs typeface="Calibri Bold" charset="0"/>
                <a:sym typeface="Calibri Bold" charset="0"/>
              </a:rPr>
              <a:t>While version</a:t>
            </a:r>
          </a:p>
        </p:txBody>
      </p:sp>
      <p:sp>
        <p:nvSpPr>
          <p:cNvPr id="59396" name="Rectangle 4"/>
          <p:cNvSpPr>
            <a:spLocks/>
          </p:cNvSpPr>
          <p:nvPr/>
        </p:nvSpPr>
        <p:spPr bwMode="auto">
          <a:xfrm>
            <a:off x="609600" y="2006601"/>
            <a:ext cx="2514600" cy="8001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400" dirty="0">
                <a:solidFill>
                  <a:schemeClr val="tx1"/>
                </a:solidFill>
                <a:latin typeface="Courier New" pitchFamily="49" charset="0"/>
                <a:cs typeface="Courier New" pitchFamily="49" charset="0"/>
                <a:sym typeface="Courier New Bold" charset="0"/>
              </a:rPr>
              <a:t>while (</a:t>
            </a:r>
            <a:r>
              <a:rPr lang="en-US" sz="2400" i="1" dirty="0">
                <a:solidFill>
                  <a:schemeClr val="tx1"/>
                </a:solidFill>
                <a:latin typeface="+mj-lt"/>
                <a:ea typeface="Calibri Bold Italic" charset="0"/>
                <a:cs typeface="Courier New" pitchFamily="49" charset="0"/>
                <a:sym typeface="Calibri Bold Italic" charset="0"/>
              </a:rPr>
              <a:t>Test</a:t>
            </a:r>
            <a:r>
              <a:rPr lang="en-US" sz="2400" dirty="0">
                <a:solidFill>
                  <a:schemeClr val="tx1"/>
                </a:solidFill>
                <a:latin typeface="Courier New" pitchFamily="49" charset="0"/>
                <a:cs typeface="Courier New" pitchFamily="49" charset="0"/>
                <a:sym typeface="Courier New Bold" charset="0"/>
              </a:rPr>
              <a:t>)</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a:t>
            </a:r>
            <a:r>
              <a:rPr lang="en-US" sz="2400" i="1" dirty="0">
                <a:solidFill>
                  <a:schemeClr val="tx1"/>
                </a:solidFill>
                <a:latin typeface="+mj-lt"/>
                <a:cs typeface="Courier New" pitchFamily="49" charset="0"/>
                <a:sym typeface="Courier New Bold" charset="0"/>
              </a:rPr>
              <a:t>Body</a:t>
            </a:r>
          </a:p>
        </p:txBody>
      </p:sp>
      <p:sp>
        <p:nvSpPr>
          <p:cNvPr id="59397" name="Rectangle 5"/>
          <p:cNvSpPr>
            <a:spLocks/>
          </p:cNvSpPr>
          <p:nvPr/>
        </p:nvSpPr>
        <p:spPr bwMode="auto">
          <a:xfrm>
            <a:off x="533400" y="3687764"/>
            <a:ext cx="29083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a:solidFill>
                  <a:schemeClr val="tx1"/>
                </a:solidFill>
                <a:latin typeface="Calibri Bold" charset="0"/>
                <a:ea typeface="Calibri Bold" charset="0"/>
                <a:cs typeface="Calibri Bold" charset="0"/>
                <a:sym typeface="Calibri Bold" charset="0"/>
              </a:rPr>
              <a:t>Do-While Version</a:t>
            </a:r>
          </a:p>
        </p:txBody>
      </p:sp>
      <p:sp>
        <p:nvSpPr>
          <p:cNvPr id="59398" name="Rectangle 6"/>
          <p:cNvSpPr>
            <a:spLocks/>
          </p:cNvSpPr>
          <p:nvPr/>
        </p:nvSpPr>
        <p:spPr bwMode="auto">
          <a:xfrm>
            <a:off x="457200" y="4106863"/>
            <a:ext cx="3048000" cy="2205037"/>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400" dirty="0">
                <a:solidFill>
                  <a:schemeClr val="tx1"/>
                </a:solidFill>
                <a:latin typeface="Courier New" pitchFamily="49" charset="0"/>
                <a:cs typeface="Courier New" pitchFamily="49" charset="0"/>
                <a:sym typeface="Courier New Bold" charset="0"/>
              </a:rPr>
              <a:t>  if (!</a:t>
            </a:r>
            <a:r>
              <a:rPr lang="en-US" sz="2400" i="1" dirty="0">
                <a:solidFill>
                  <a:schemeClr val="tx1"/>
                </a:solidFill>
                <a:latin typeface="+mj-lt"/>
                <a:ea typeface="Calibri Bold Italic" charset="0"/>
                <a:cs typeface="Courier New" pitchFamily="49" charset="0"/>
                <a:sym typeface="Calibri Bold Italic" charset="0"/>
              </a:rPr>
              <a:t>Test</a:t>
            </a:r>
            <a:r>
              <a:rPr lang="en-US" sz="2400" dirty="0">
                <a:solidFill>
                  <a:schemeClr val="tx1"/>
                </a:solidFill>
                <a:latin typeface="Courier New" pitchFamily="49" charset="0"/>
                <a:cs typeface="Courier New" pitchFamily="49" charset="0"/>
                <a:sym typeface="Courier New Bold" charset="0"/>
              </a:rPr>
              <a:t>) </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a:t>
            </a:r>
            <a:r>
              <a:rPr lang="en-US" sz="2400" dirty="0" err="1">
                <a:solidFill>
                  <a:schemeClr val="tx1"/>
                </a:solidFill>
                <a:latin typeface="Courier New" pitchFamily="49" charset="0"/>
                <a:cs typeface="Courier New" pitchFamily="49" charset="0"/>
                <a:sym typeface="Courier New Bold" charset="0"/>
              </a:rPr>
              <a:t>goto</a:t>
            </a:r>
            <a:r>
              <a:rPr lang="en-US" sz="2400" dirty="0">
                <a:solidFill>
                  <a:schemeClr val="tx1"/>
                </a:solidFill>
                <a:latin typeface="Courier New" pitchFamily="49" charset="0"/>
                <a:cs typeface="Courier New" pitchFamily="49" charset="0"/>
                <a:sym typeface="Courier New Bold" charset="0"/>
              </a:rPr>
              <a:t> </a:t>
            </a:r>
            <a:r>
              <a:rPr lang="en-US" sz="2400" dirty="0">
                <a:solidFill>
                  <a:schemeClr val="tx1"/>
                </a:solidFill>
                <a:latin typeface="Courier New" pitchFamily="49" charset="0"/>
                <a:cs typeface="Courier New" pitchFamily="49" charset="0"/>
                <a:sym typeface="Courier New Bold Italic" charset="0"/>
              </a:rPr>
              <a:t>done</a:t>
            </a:r>
            <a:r>
              <a:rPr lang="en-US" sz="2400" dirty="0">
                <a:solidFill>
                  <a:schemeClr val="tx1"/>
                </a:solidFill>
                <a:latin typeface="Courier New" pitchFamily="49" charset="0"/>
                <a:cs typeface="Courier New" pitchFamily="49" charset="0"/>
                <a:sym typeface="Courier New Bold" charset="0"/>
              </a:rPr>
              <a:t>;</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do</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a:t>
            </a:r>
            <a:r>
              <a:rPr lang="en-US" sz="2400" i="1" dirty="0">
                <a:solidFill>
                  <a:schemeClr val="tx1"/>
                </a:solidFill>
                <a:latin typeface="+mj-lt"/>
                <a:ea typeface="Calibri Bold Italic" charset="0"/>
                <a:cs typeface="Courier New" pitchFamily="49" charset="0"/>
                <a:sym typeface="Calibri Bold Italic" charset="0"/>
              </a:rPr>
              <a:t>Body</a:t>
            </a:r>
            <a:endParaRPr lang="en-US" sz="3200" i="1" dirty="0">
              <a:solidFill>
                <a:schemeClr val="tx1"/>
              </a:solidFill>
              <a:latin typeface="+mj-lt"/>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while(</a:t>
            </a:r>
            <a:r>
              <a:rPr lang="en-US" sz="2400" i="1" dirty="0">
                <a:solidFill>
                  <a:schemeClr val="tx1"/>
                </a:solidFill>
                <a:latin typeface="+mj-lt"/>
                <a:ea typeface="Calibri Bold Italic" charset="0"/>
                <a:cs typeface="Courier New" pitchFamily="49" charset="0"/>
                <a:sym typeface="Calibri Bold Italic" charset="0"/>
              </a:rPr>
              <a:t>Test</a:t>
            </a:r>
            <a:r>
              <a:rPr lang="en-US" sz="2400" dirty="0">
                <a:solidFill>
                  <a:schemeClr val="tx1"/>
                </a:solidFill>
                <a:latin typeface="Courier New" pitchFamily="49" charset="0"/>
                <a:cs typeface="Courier New" pitchFamily="49" charset="0"/>
                <a:sym typeface="Courier New Bold" charset="0"/>
              </a:rPr>
              <a:t>);</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done:</a:t>
            </a:r>
          </a:p>
        </p:txBody>
      </p:sp>
      <p:sp>
        <p:nvSpPr>
          <p:cNvPr id="59399" name="Rectangle 7"/>
          <p:cNvSpPr>
            <a:spLocks noGrp="1" noChangeArrowheads="1"/>
          </p:cNvSpPr>
          <p:nvPr>
            <p:ph type="title"/>
          </p:nvPr>
        </p:nvSpPr>
        <p:spPr>
          <a:ln/>
        </p:spPr>
        <p:txBody>
          <a:bodyPr/>
          <a:lstStyle/>
          <a:p>
            <a:pPr marL="119063" indent="-119063"/>
            <a:r>
              <a:rPr lang="en-US" dirty="0"/>
              <a:t>General “While” Translation #2</a:t>
            </a:r>
          </a:p>
        </p:txBody>
      </p:sp>
      <p:sp>
        <p:nvSpPr>
          <p:cNvPr id="2" name="Content Placeholder 1"/>
          <p:cNvSpPr>
            <a:spLocks noGrp="1"/>
          </p:cNvSpPr>
          <p:nvPr>
            <p:ph idx="1"/>
          </p:nvPr>
        </p:nvSpPr>
        <p:spPr>
          <a:xfrm>
            <a:off x="4267200" y="1752600"/>
            <a:ext cx="4419600" cy="3992563"/>
          </a:xfrm>
        </p:spPr>
        <p:txBody>
          <a:bodyPr/>
          <a:lstStyle/>
          <a:p>
            <a:r>
              <a:rPr lang="en-US" dirty="0"/>
              <a:t>“Do-while” conversion</a:t>
            </a:r>
          </a:p>
          <a:p>
            <a:r>
              <a:rPr lang="en-US" dirty="0"/>
              <a:t>Used with </a:t>
            </a:r>
            <a:r>
              <a:rPr lang="en-US" b="1" dirty="0">
                <a:latin typeface="Courier New"/>
                <a:cs typeface="Courier New"/>
              </a:rPr>
              <a:t>–O1</a:t>
            </a:r>
          </a:p>
        </p:txBody>
      </p:sp>
      <p:sp>
        <p:nvSpPr>
          <p:cNvPr id="59400" name="Rectangle 8"/>
          <p:cNvSpPr>
            <a:spLocks/>
          </p:cNvSpPr>
          <p:nvPr/>
        </p:nvSpPr>
        <p:spPr bwMode="auto">
          <a:xfrm>
            <a:off x="5257800" y="3352800"/>
            <a:ext cx="29083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a:solidFill>
                  <a:schemeClr val="tx1"/>
                </a:solidFill>
                <a:latin typeface="Calibri Bold" charset="0"/>
                <a:ea typeface="Calibri Bold" charset="0"/>
                <a:cs typeface="Calibri Bold" charset="0"/>
                <a:sym typeface="Calibri Bold" charset="0"/>
              </a:rPr>
              <a:t>Goto Version</a:t>
            </a:r>
          </a:p>
        </p:txBody>
      </p:sp>
      <p:sp>
        <p:nvSpPr>
          <p:cNvPr id="59401" name="Rectangle 9"/>
          <p:cNvSpPr>
            <a:spLocks/>
          </p:cNvSpPr>
          <p:nvPr/>
        </p:nvSpPr>
        <p:spPr bwMode="auto">
          <a:xfrm>
            <a:off x="5334000" y="3771899"/>
            <a:ext cx="3429000" cy="2624138"/>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400" dirty="0">
                <a:solidFill>
                  <a:schemeClr val="tx1"/>
                </a:solidFill>
                <a:latin typeface="Courier New" pitchFamily="49" charset="0"/>
                <a:cs typeface="Courier New" pitchFamily="49" charset="0"/>
                <a:sym typeface="Courier New Bold" charset="0"/>
              </a:rPr>
              <a:t>  if (!</a:t>
            </a:r>
            <a:r>
              <a:rPr lang="en-US" sz="2400" i="1" dirty="0">
                <a:solidFill>
                  <a:schemeClr val="tx1"/>
                </a:solidFill>
                <a:latin typeface="+mj-lt"/>
                <a:ea typeface="Calibri Bold Italic" charset="0"/>
                <a:cs typeface="Courier New" pitchFamily="49" charset="0"/>
                <a:sym typeface="Calibri Bold Italic" charset="0"/>
              </a:rPr>
              <a:t>Test</a:t>
            </a:r>
            <a:r>
              <a:rPr lang="en-US" sz="2400" dirty="0">
                <a:solidFill>
                  <a:schemeClr val="tx1"/>
                </a:solidFill>
                <a:latin typeface="Courier New" pitchFamily="49" charset="0"/>
                <a:cs typeface="Courier New" pitchFamily="49" charset="0"/>
                <a:sym typeface="Courier New Bold" charset="0"/>
              </a:rPr>
              <a:t>)</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a:t>
            </a:r>
            <a:r>
              <a:rPr lang="en-US" sz="2400" dirty="0" err="1">
                <a:solidFill>
                  <a:schemeClr val="tx1"/>
                </a:solidFill>
                <a:latin typeface="Courier New" pitchFamily="49" charset="0"/>
                <a:cs typeface="Courier New" pitchFamily="49" charset="0"/>
                <a:sym typeface="Courier New Bold" charset="0"/>
              </a:rPr>
              <a:t>goto</a:t>
            </a:r>
            <a:r>
              <a:rPr lang="en-US" sz="2400" dirty="0">
                <a:solidFill>
                  <a:schemeClr val="tx1"/>
                </a:solidFill>
                <a:latin typeface="Courier New" pitchFamily="49" charset="0"/>
                <a:cs typeface="Courier New" pitchFamily="49" charset="0"/>
                <a:sym typeface="Courier New Bold" charset="0"/>
              </a:rPr>
              <a:t> </a:t>
            </a:r>
            <a:r>
              <a:rPr lang="en-US" sz="2400" dirty="0">
                <a:solidFill>
                  <a:schemeClr val="tx1"/>
                </a:solidFill>
                <a:latin typeface="Courier New" pitchFamily="49" charset="0"/>
                <a:cs typeface="Courier New" pitchFamily="49" charset="0"/>
                <a:sym typeface="Courier New Bold Italic" charset="0"/>
              </a:rPr>
              <a:t>done</a:t>
            </a:r>
            <a:r>
              <a:rPr lang="en-US" sz="2400" dirty="0">
                <a:solidFill>
                  <a:schemeClr val="tx1"/>
                </a:solidFill>
                <a:latin typeface="Courier New" pitchFamily="49" charset="0"/>
                <a:cs typeface="Courier New" pitchFamily="49" charset="0"/>
                <a:sym typeface="Courier New Bold" charset="0"/>
              </a:rPr>
              <a:t>;</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Italic" charset="0"/>
              </a:rPr>
              <a:t>loop:</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a:t>
            </a:r>
            <a:r>
              <a:rPr lang="en-US" sz="2400" i="1" dirty="0">
                <a:solidFill>
                  <a:schemeClr val="tx1"/>
                </a:solidFill>
                <a:latin typeface="+mj-lt"/>
                <a:ea typeface="Calibri Bold Italic" charset="0"/>
                <a:cs typeface="Courier New" pitchFamily="49" charset="0"/>
                <a:sym typeface="Calibri Bold Italic" charset="0"/>
              </a:rPr>
              <a:t>Body</a:t>
            </a:r>
            <a:endParaRPr lang="en-US" sz="3200" i="1" dirty="0">
              <a:solidFill>
                <a:schemeClr val="tx1"/>
              </a:solidFill>
              <a:latin typeface="+mj-lt"/>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if (</a:t>
            </a:r>
            <a:r>
              <a:rPr lang="en-US" sz="2400" i="1" dirty="0">
                <a:solidFill>
                  <a:schemeClr val="tx1"/>
                </a:solidFill>
                <a:latin typeface="+mj-lt"/>
                <a:ea typeface="Calibri Bold Italic" charset="0"/>
                <a:cs typeface="Courier New" pitchFamily="49" charset="0"/>
                <a:sym typeface="Calibri Bold Italic" charset="0"/>
              </a:rPr>
              <a:t>Test</a:t>
            </a:r>
            <a:r>
              <a:rPr lang="en-US" sz="2400" dirty="0">
                <a:solidFill>
                  <a:schemeClr val="tx1"/>
                </a:solidFill>
                <a:latin typeface="Courier New" pitchFamily="49" charset="0"/>
                <a:cs typeface="Courier New" pitchFamily="49" charset="0"/>
                <a:sym typeface="Courier New Bold" charset="0"/>
              </a:rPr>
              <a:t>)</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a:t>
            </a:r>
            <a:r>
              <a:rPr lang="en-US" sz="2400" dirty="0" err="1">
                <a:solidFill>
                  <a:schemeClr val="tx1"/>
                </a:solidFill>
                <a:latin typeface="Courier New" pitchFamily="49" charset="0"/>
                <a:cs typeface="Courier New" pitchFamily="49" charset="0"/>
                <a:sym typeface="Courier New Bold" charset="0"/>
              </a:rPr>
              <a:t>goto</a:t>
            </a:r>
            <a:r>
              <a:rPr lang="en-US" sz="2400" dirty="0">
                <a:solidFill>
                  <a:schemeClr val="tx1"/>
                </a:solidFill>
                <a:latin typeface="Courier New" pitchFamily="49" charset="0"/>
                <a:cs typeface="Courier New" pitchFamily="49" charset="0"/>
                <a:sym typeface="Courier New Bold" charset="0"/>
              </a:rPr>
              <a:t> </a:t>
            </a:r>
            <a:r>
              <a:rPr lang="en-US" sz="2400" dirty="0">
                <a:solidFill>
                  <a:schemeClr val="tx1"/>
                </a:solidFill>
                <a:latin typeface="Courier New" pitchFamily="49" charset="0"/>
                <a:cs typeface="Courier New" pitchFamily="49" charset="0"/>
                <a:sym typeface="Courier New Bold Italic" charset="0"/>
              </a:rPr>
              <a:t>loop</a:t>
            </a:r>
            <a:r>
              <a:rPr lang="en-US" sz="2400" dirty="0">
                <a:solidFill>
                  <a:schemeClr val="tx1"/>
                </a:solidFill>
                <a:latin typeface="Courier New" pitchFamily="49" charset="0"/>
                <a:cs typeface="Courier New" pitchFamily="49" charset="0"/>
                <a:sym typeface="Courier New Bold" charset="0"/>
              </a:rPr>
              <a:t>;</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Italic" charset="0"/>
              </a:rPr>
              <a:t>done:</a:t>
            </a:r>
          </a:p>
        </p:txBody>
      </p:sp>
      <p:sp>
        <p:nvSpPr>
          <p:cNvPr id="59402" name="AutoShape 10"/>
          <p:cNvSpPr>
            <a:spLocks/>
          </p:cNvSpPr>
          <p:nvPr/>
        </p:nvSpPr>
        <p:spPr bwMode="auto">
          <a:xfrm>
            <a:off x="1371600" y="2878138"/>
            <a:ext cx="762000" cy="842963"/>
          </a:xfrm>
          <a:custGeom>
            <a:avLst/>
            <a:gdLst>
              <a:gd name="T0" fmla="*/ 10800 w 21600"/>
              <a:gd name="T1" fmla="*/ 10800 h 21600"/>
            </a:gdLst>
            <a:ahLst/>
            <a:cxnLst>
              <a:cxn ang="0">
                <a:pos x="T0" y="T1"/>
              </a:cxn>
            </a:cxnLst>
            <a:rect l="0" t="0" r="r" b="b"/>
            <a:pathLst>
              <a:path w="21600" h="21600">
                <a:moveTo>
                  <a:pt x="0" y="11842"/>
                </a:moveTo>
                <a:lnTo>
                  <a:pt x="5400" y="11842"/>
                </a:lnTo>
                <a:lnTo>
                  <a:pt x="5400" y="0"/>
                </a:lnTo>
                <a:lnTo>
                  <a:pt x="16200" y="0"/>
                </a:lnTo>
                <a:lnTo>
                  <a:pt x="16200" y="11842"/>
                </a:lnTo>
                <a:lnTo>
                  <a:pt x="21600" y="11842"/>
                </a:lnTo>
                <a:lnTo>
                  <a:pt x="10800" y="21600"/>
                </a:lnTo>
                <a:close/>
                <a:moveTo>
                  <a:pt x="0" y="11842"/>
                </a:moveTo>
              </a:path>
            </a:pathLst>
          </a:custGeom>
          <a:solidFill>
            <a:srgbClr val="980002"/>
          </a:solidFill>
          <a:ln w="25400" cap="flat">
            <a:noFill/>
            <a:round/>
            <a:headEnd type="none" w="med" len="med"/>
            <a:tailEnd type="triangle" w="med" len="med"/>
          </a:ln>
          <a:effectLst>
            <a:outerShdw dist="50799" dir="5400000" algn="ctr" rotWithShape="0">
              <a:schemeClr val="bg2">
                <a:alpha val="50000"/>
              </a:schemeClr>
            </a:outerShdw>
          </a:effectLst>
        </p:spPr>
        <p:txBody>
          <a:bodyPr lIns="0" tIns="0" rIns="0" bIns="0"/>
          <a:lstStyle/>
          <a:p>
            <a:endParaRPr lang="en-US"/>
          </a:p>
        </p:txBody>
      </p:sp>
      <p:sp>
        <p:nvSpPr>
          <p:cNvPr id="59403" name="AutoShape 11"/>
          <p:cNvSpPr>
            <a:spLocks/>
          </p:cNvSpPr>
          <p:nvPr/>
        </p:nvSpPr>
        <p:spPr bwMode="auto">
          <a:xfrm rot="16200000">
            <a:off x="4038600" y="4178301"/>
            <a:ext cx="762000" cy="1524000"/>
          </a:xfrm>
          <a:custGeom>
            <a:avLst/>
            <a:gdLst>
              <a:gd name="T0" fmla="*/ 10800 w 21600"/>
              <a:gd name="T1" fmla="*/ 10800 h 21600"/>
            </a:gdLst>
            <a:ahLst/>
            <a:cxnLst>
              <a:cxn ang="0">
                <a:pos x="T0" y="T1"/>
              </a:cxn>
            </a:cxnLst>
            <a:rect l="0" t="0" r="r" b="b"/>
            <a:pathLst>
              <a:path w="21600" h="21600">
                <a:moveTo>
                  <a:pt x="0" y="16200"/>
                </a:moveTo>
                <a:lnTo>
                  <a:pt x="5400" y="16200"/>
                </a:lnTo>
                <a:lnTo>
                  <a:pt x="5400" y="0"/>
                </a:lnTo>
                <a:lnTo>
                  <a:pt x="16200" y="0"/>
                </a:lnTo>
                <a:lnTo>
                  <a:pt x="16200" y="16200"/>
                </a:lnTo>
                <a:lnTo>
                  <a:pt x="21600" y="16200"/>
                </a:lnTo>
                <a:lnTo>
                  <a:pt x="10800" y="21600"/>
                </a:lnTo>
                <a:close/>
                <a:moveTo>
                  <a:pt x="0" y="16200"/>
                </a:moveTo>
              </a:path>
            </a:pathLst>
          </a:custGeom>
          <a:solidFill>
            <a:srgbClr val="980002"/>
          </a:solidFill>
          <a:ln w="25400" cap="flat">
            <a:noFill/>
            <a:round/>
            <a:headEnd type="none" w="med" len="med"/>
            <a:tailEnd type="triangle" w="med" len="med"/>
          </a:ln>
          <a:effectLst>
            <a:outerShdw dist="50799" dir="5400000" algn="ctr" rotWithShape="0">
              <a:schemeClr val="bg2">
                <a:alpha val="50000"/>
              </a:schemeClr>
            </a:outerShdw>
          </a:effectLst>
        </p:spPr>
        <p:txBody>
          <a:bodyPr lIns="0" tIns="0" rIns="0" bIns="0"/>
          <a:lstStyle/>
          <a:p>
            <a:endParaRPr lang="en-US"/>
          </a:p>
        </p:txBody>
      </p:sp>
    </p:spTree>
    <p:extLst>
      <p:ext uri="{BB962C8B-B14F-4D97-AF65-F5344CB8AC3E}">
        <p14:creationId xmlns:p14="http://schemas.microsoft.com/office/powerpoint/2010/main" val="165002030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p:cNvSpPr>
          <p:nvPr/>
        </p:nvSpPr>
        <p:spPr bwMode="auto">
          <a:xfrm>
            <a:off x="457200" y="1447800"/>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a:solidFill>
                  <a:schemeClr val="tx1"/>
                </a:solidFill>
                <a:latin typeface="Calibri Bold" charset="0"/>
                <a:ea typeface="Calibri Bold" charset="0"/>
                <a:cs typeface="Calibri Bold" charset="0"/>
                <a:sym typeface="Calibri Bold" charset="0"/>
              </a:rPr>
              <a:t>C Code</a:t>
            </a:r>
          </a:p>
        </p:txBody>
      </p:sp>
      <p:sp>
        <p:nvSpPr>
          <p:cNvPr id="54276" name="Rectangle 4"/>
          <p:cNvSpPr>
            <a:spLocks/>
          </p:cNvSpPr>
          <p:nvPr/>
        </p:nvSpPr>
        <p:spPr bwMode="auto">
          <a:xfrm>
            <a:off x="530225" y="1863724"/>
            <a:ext cx="3736976" cy="2632076"/>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a:solidFill>
                  <a:schemeClr val="tx1"/>
                </a:solidFill>
                <a:latin typeface="Courier New" pitchFamily="49" charset="0"/>
                <a:cs typeface="Courier New" pitchFamily="49" charset="0"/>
                <a:sym typeface="Courier New Bold" charset="0"/>
              </a:rPr>
              <a:t>pcount_while</a:t>
            </a:r>
            <a:endParaRPr lang="en-US" sz="1800" b="1" dirty="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(unsigned long x) {</a:t>
            </a:r>
          </a:p>
          <a:p>
            <a:pPr algn="l"/>
            <a:r>
              <a:rPr lang="en-US" sz="1800" b="1" dirty="0">
                <a:solidFill>
                  <a:schemeClr val="tx1"/>
                </a:solidFill>
                <a:latin typeface="Courier New" pitchFamily="49" charset="0"/>
                <a:cs typeface="Courier New" pitchFamily="49" charset="0"/>
                <a:sym typeface="Courier New Bold" charset="0"/>
              </a:rPr>
              <a:t>  long result = 0;</a:t>
            </a:r>
          </a:p>
          <a:p>
            <a:pPr algn="l"/>
            <a:r>
              <a:rPr lang="en-US" sz="1800" b="1" dirty="0">
                <a:solidFill>
                  <a:schemeClr val="tx1"/>
                </a:solidFill>
                <a:latin typeface="Courier New" pitchFamily="49" charset="0"/>
                <a:cs typeface="Courier New" pitchFamily="49" charset="0"/>
                <a:sym typeface="Courier New Bold" charset="0"/>
              </a:rPr>
              <a:t>  while (x) {</a:t>
            </a:r>
          </a:p>
          <a:p>
            <a:pPr algn="l"/>
            <a:r>
              <a:rPr lang="en-US" sz="1800" b="1" dirty="0">
                <a:solidFill>
                  <a:schemeClr val="tx1"/>
                </a:solidFill>
                <a:latin typeface="Courier New" pitchFamily="49" charset="0"/>
                <a:cs typeface="Courier New" pitchFamily="49" charset="0"/>
                <a:sym typeface="Courier New Bold" charset="0"/>
              </a:rPr>
              <a:t>    result += x &amp; 0x1;</a:t>
            </a:r>
          </a:p>
          <a:p>
            <a:pPr algn="l"/>
            <a:r>
              <a:rPr lang="en-US" sz="1800" b="1" dirty="0">
                <a:solidFill>
                  <a:schemeClr val="tx1"/>
                </a:solidFill>
                <a:latin typeface="Courier New" pitchFamily="49" charset="0"/>
                <a:cs typeface="Courier New" pitchFamily="49" charset="0"/>
                <a:sym typeface="Courier New Bold" charset="0"/>
              </a:rPr>
              <a:t>    x &gt;&gt;= 1;</a:t>
            </a:r>
          </a:p>
          <a:p>
            <a:pPr algn="l"/>
            <a:r>
              <a:rPr lang="en-US" sz="1800" b="1" dirty="0">
                <a:solidFill>
                  <a:schemeClr val="tx1"/>
                </a:solidFill>
                <a:latin typeface="Courier New" pitchFamily="49" charset="0"/>
                <a:cs typeface="Courier New" pitchFamily="49" charset="0"/>
                <a:sym typeface="Courier New Bold" charset="0"/>
              </a:rPr>
              <a:t>  }</a:t>
            </a:r>
          </a:p>
          <a:p>
            <a:pPr algn="l"/>
            <a:r>
              <a:rPr lang="en-US" sz="1800" b="1" dirty="0">
                <a:solidFill>
                  <a:schemeClr val="tx1"/>
                </a:solidFill>
                <a:latin typeface="Courier New" pitchFamily="49" charset="0"/>
                <a:cs typeface="Courier New" pitchFamily="49" charset="0"/>
                <a:sym typeface="Courier New Bold" charset="0"/>
              </a:rPr>
              <a:t>  return result;</a:t>
            </a:r>
          </a:p>
          <a:p>
            <a:pPr algn="l"/>
            <a:r>
              <a:rPr lang="en-US" sz="1800" b="1" dirty="0">
                <a:solidFill>
                  <a:schemeClr val="tx1"/>
                </a:solidFill>
                <a:latin typeface="Courier New" pitchFamily="49" charset="0"/>
                <a:cs typeface="Courier New" pitchFamily="49" charset="0"/>
                <a:sym typeface="Courier New Bold" charset="0"/>
              </a:rPr>
              <a:t>}</a:t>
            </a:r>
          </a:p>
        </p:txBody>
      </p:sp>
      <p:sp>
        <p:nvSpPr>
          <p:cNvPr id="54277" name="Rectangle 5"/>
          <p:cNvSpPr>
            <a:spLocks/>
          </p:cNvSpPr>
          <p:nvPr/>
        </p:nvSpPr>
        <p:spPr bwMode="auto">
          <a:xfrm>
            <a:off x="4724400" y="1447800"/>
            <a:ext cx="23114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dirty="0">
                <a:solidFill>
                  <a:schemeClr val="tx1"/>
                </a:solidFill>
                <a:latin typeface="Calibri Bold" charset="0"/>
                <a:ea typeface="Calibri Bold" charset="0"/>
                <a:cs typeface="Calibri Bold" charset="0"/>
                <a:sym typeface="Calibri Bold" charset="0"/>
              </a:rPr>
              <a:t>Do-While Version</a:t>
            </a:r>
          </a:p>
        </p:txBody>
      </p:sp>
      <p:sp>
        <p:nvSpPr>
          <p:cNvPr id="54278" name="Rectangle 6"/>
          <p:cNvSpPr>
            <a:spLocks/>
          </p:cNvSpPr>
          <p:nvPr/>
        </p:nvSpPr>
        <p:spPr bwMode="auto">
          <a:xfrm>
            <a:off x="4797424" y="1863724"/>
            <a:ext cx="4041775" cy="3165476"/>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a:solidFill>
                  <a:schemeClr val="tx1"/>
                </a:solidFill>
                <a:latin typeface="Courier New" pitchFamily="49" charset="0"/>
                <a:cs typeface="Courier New" pitchFamily="49" charset="0"/>
                <a:sym typeface="Courier New Bold" charset="0"/>
              </a:rPr>
              <a:t>pcount_goto_dw</a:t>
            </a:r>
            <a:endParaRPr lang="en-US" sz="1800" b="1" dirty="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(unsigned long x) {</a:t>
            </a:r>
          </a:p>
          <a:p>
            <a:pPr algn="l"/>
            <a:r>
              <a:rPr lang="en-US" sz="1800" b="1" dirty="0">
                <a:solidFill>
                  <a:schemeClr val="tx1"/>
                </a:solidFill>
                <a:latin typeface="Courier New" pitchFamily="49" charset="0"/>
                <a:cs typeface="Courier New" pitchFamily="49" charset="0"/>
                <a:sym typeface="Courier New Bold" charset="0"/>
              </a:rPr>
              <a:t>  long result = 0;</a:t>
            </a:r>
          </a:p>
          <a:p>
            <a:pPr algn="l"/>
            <a:r>
              <a:rPr lang="en-US" sz="1800" b="1" dirty="0">
                <a:solidFill>
                  <a:schemeClr val="tx1"/>
                </a:solidFill>
                <a:latin typeface="Courier New" pitchFamily="49" charset="0"/>
                <a:cs typeface="Courier New" pitchFamily="49" charset="0"/>
                <a:sym typeface="Courier New Bold" charset="0"/>
              </a:rPr>
              <a:t>  if (!x) </a:t>
            </a:r>
            <a:r>
              <a:rPr lang="en-US" sz="1800" b="1" dirty="0" err="1">
                <a:solidFill>
                  <a:schemeClr val="tx1"/>
                </a:solidFill>
                <a:latin typeface="Courier New" pitchFamily="49" charset="0"/>
                <a:cs typeface="Courier New" pitchFamily="49" charset="0"/>
                <a:sym typeface="Courier New Bold" charset="0"/>
              </a:rPr>
              <a:t>goto</a:t>
            </a:r>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0000FF"/>
                </a:solidFill>
                <a:latin typeface="Courier New" pitchFamily="49" charset="0"/>
                <a:cs typeface="Courier New" pitchFamily="49" charset="0"/>
                <a:sym typeface="Courier New Bold" charset="0"/>
              </a:rPr>
              <a:t>done</a:t>
            </a:r>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rgbClr val="CC0000"/>
                </a:solidFill>
                <a:latin typeface="Courier New" pitchFamily="49" charset="0"/>
                <a:cs typeface="Courier New" pitchFamily="49" charset="0"/>
                <a:sym typeface="Courier New Bold" charset="0"/>
              </a:rPr>
              <a:t> loop:</a:t>
            </a:r>
          </a:p>
          <a:p>
            <a:pPr algn="l"/>
            <a:r>
              <a:rPr lang="en-US" sz="1800" b="1" dirty="0">
                <a:solidFill>
                  <a:schemeClr val="tx1"/>
                </a:solidFill>
                <a:latin typeface="Courier New" pitchFamily="49" charset="0"/>
                <a:cs typeface="Courier New" pitchFamily="49" charset="0"/>
                <a:sym typeface="Courier New Bold" charset="0"/>
              </a:rPr>
              <a:t>  result += x &amp; 0x1;</a:t>
            </a:r>
          </a:p>
          <a:p>
            <a:pPr algn="l"/>
            <a:r>
              <a:rPr lang="en-US" sz="1800" b="1" dirty="0">
                <a:solidFill>
                  <a:schemeClr val="tx1"/>
                </a:solidFill>
                <a:latin typeface="Courier New" pitchFamily="49" charset="0"/>
                <a:cs typeface="Courier New" pitchFamily="49" charset="0"/>
                <a:sym typeface="Courier New Bold" charset="0"/>
              </a:rPr>
              <a:t>  x &gt;&gt;= 1;</a:t>
            </a:r>
          </a:p>
          <a:p>
            <a:pPr algn="l"/>
            <a:r>
              <a:rPr lang="en-US" sz="1800" b="1" dirty="0">
                <a:solidFill>
                  <a:schemeClr val="tx1"/>
                </a:solidFill>
                <a:latin typeface="Courier New" pitchFamily="49" charset="0"/>
                <a:cs typeface="Courier New" pitchFamily="49" charset="0"/>
                <a:sym typeface="Courier New Bold" charset="0"/>
              </a:rPr>
              <a:t>  if(x) </a:t>
            </a:r>
            <a:r>
              <a:rPr lang="en-US" sz="1800" b="1" dirty="0" err="1">
                <a:solidFill>
                  <a:schemeClr val="tx1"/>
                </a:solidFill>
                <a:latin typeface="Courier New" pitchFamily="49" charset="0"/>
                <a:cs typeface="Courier New" pitchFamily="49" charset="0"/>
                <a:sym typeface="Courier New Bold" charset="0"/>
              </a:rPr>
              <a:t>goto</a:t>
            </a:r>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CC0000"/>
                </a:solidFill>
                <a:latin typeface="Courier New" pitchFamily="49" charset="0"/>
                <a:cs typeface="Courier New" pitchFamily="49" charset="0"/>
                <a:sym typeface="Courier New Bold" charset="0"/>
              </a:rPr>
              <a:t>loop</a:t>
            </a:r>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rgbClr val="CC0000"/>
                </a:solidFill>
                <a:latin typeface="Courier New" pitchFamily="49" charset="0"/>
                <a:cs typeface="Courier New" pitchFamily="49" charset="0"/>
                <a:sym typeface="Courier New Bold" charset="0"/>
              </a:rPr>
              <a:t> </a:t>
            </a:r>
            <a:r>
              <a:rPr lang="en-US" sz="1800" b="1" dirty="0">
                <a:solidFill>
                  <a:srgbClr val="0000FF"/>
                </a:solidFill>
                <a:latin typeface="Courier New" pitchFamily="49" charset="0"/>
                <a:cs typeface="Courier New" pitchFamily="49" charset="0"/>
                <a:sym typeface="Courier New Bold" charset="0"/>
              </a:rPr>
              <a:t>done:</a:t>
            </a:r>
          </a:p>
          <a:p>
            <a:pPr algn="l"/>
            <a:r>
              <a:rPr lang="en-US" sz="1800" b="1" dirty="0">
                <a:solidFill>
                  <a:schemeClr val="tx1"/>
                </a:solidFill>
                <a:latin typeface="Courier New" pitchFamily="49" charset="0"/>
                <a:cs typeface="Courier New" pitchFamily="49" charset="0"/>
                <a:sym typeface="Courier New Bold" charset="0"/>
              </a:rPr>
              <a:t>  return result;</a:t>
            </a:r>
          </a:p>
          <a:p>
            <a:pPr algn="l"/>
            <a:r>
              <a:rPr lang="en-US" sz="1800" b="1" dirty="0">
                <a:solidFill>
                  <a:schemeClr val="tx1"/>
                </a:solidFill>
                <a:latin typeface="Courier New" pitchFamily="49" charset="0"/>
                <a:cs typeface="Courier New" pitchFamily="49" charset="0"/>
                <a:sym typeface="Courier New Bold" charset="0"/>
              </a:rPr>
              <a:t>}</a:t>
            </a:r>
          </a:p>
        </p:txBody>
      </p:sp>
      <p:sp>
        <p:nvSpPr>
          <p:cNvPr id="54279" name="Rectangle 7"/>
          <p:cNvSpPr>
            <a:spLocks noGrp="1" noChangeArrowheads="1"/>
          </p:cNvSpPr>
          <p:nvPr>
            <p:ph type="title"/>
          </p:nvPr>
        </p:nvSpPr>
        <p:spPr>
          <a:ln/>
        </p:spPr>
        <p:txBody>
          <a:bodyPr/>
          <a:lstStyle/>
          <a:p>
            <a:pPr marL="119063" indent="-119063"/>
            <a:r>
              <a:rPr lang="en-US" dirty="0"/>
              <a:t>While Loop Example #2</a:t>
            </a:r>
          </a:p>
        </p:txBody>
      </p:sp>
      <p:sp>
        <p:nvSpPr>
          <p:cNvPr id="54280" name="Rectangle 8"/>
          <p:cNvSpPr>
            <a:spLocks noGrp="1" noChangeArrowheads="1"/>
          </p:cNvSpPr>
          <p:nvPr>
            <p:ph type="body" idx="1"/>
          </p:nvPr>
        </p:nvSpPr>
        <p:spPr>
          <a:xfrm>
            <a:off x="381000" y="5219700"/>
            <a:ext cx="8382000" cy="1282700"/>
          </a:xfrm>
          <a:ln/>
        </p:spPr>
        <p:txBody>
          <a:bodyPr/>
          <a:lstStyle/>
          <a:p>
            <a:r>
              <a:rPr lang="en-US" dirty="0"/>
              <a:t>Initial conditional guards entrance to loop</a:t>
            </a:r>
          </a:p>
          <a:p>
            <a:r>
              <a:rPr lang="en-US" dirty="0"/>
              <a:t>Compare to do-while version of function</a:t>
            </a:r>
          </a:p>
          <a:p>
            <a:pPr lvl="1"/>
            <a:r>
              <a:rPr lang="en-US" dirty="0"/>
              <a:t>Removes jump to middle.  </a:t>
            </a:r>
            <a:r>
              <a:rPr lang="en-US" dirty="0">
                <a:solidFill>
                  <a:srgbClr val="FF0000"/>
                </a:solidFill>
              </a:rPr>
              <a:t>When is this good or bad?</a:t>
            </a:r>
          </a:p>
        </p:txBody>
      </p:sp>
    </p:spTree>
    <p:extLst>
      <p:ext uri="{BB962C8B-B14F-4D97-AF65-F5344CB8AC3E}">
        <p14:creationId xmlns:p14="http://schemas.microsoft.com/office/powerpoint/2010/main" val="1169195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8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5" name="Rectangle 11"/>
          <p:cNvSpPr>
            <a:spLocks noGrp="1" noChangeArrowheads="1"/>
          </p:cNvSpPr>
          <p:nvPr>
            <p:ph type="title"/>
          </p:nvPr>
        </p:nvSpPr>
        <p:spPr>
          <a:ln/>
        </p:spPr>
        <p:txBody>
          <a:bodyPr/>
          <a:lstStyle/>
          <a:p>
            <a:pPr marL="119063" indent="-119063"/>
            <a:r>
              <a:rPr lang="en-US" dirty="0"/>
              <a:t>“For” Loop Form</a:t>
            </a:r>
          </a:p>
        </p:txBody>
      </p:sp>
      <p:sp>
        <p:nvSpPr>
          <p:cNvPr id="11" name="Rectangle 3"/>
          <p:cNvSpPr>
            <a:spLocks noChangeArrowheads="1"/>
          </p:cNvSpPr>
          <p:nvPr/>
        </p:nvSpPr>
        <p:spPr bwMode="auto">
          <a:xfrm>
            <a:off x="381000" y="1676400"/>
            <a:ext cx="4419600" cy="1013098"/>
          </a:xfrm>
          <a:prstGeom prst="rect">
            <a:avLst/>
          </a:prstGeom>
          <a:solidFill>
            <a:schemeClr val="accent2">
              <a:lumMod val="20000"/>
              <a:lumOff val="80000"/>
            </a:schemeClr>
          </a:solidFill>
          <a:ln w="57150" cmpd="thickThin">
            <a:solidFill>
              <a:schemeClr val="tx1"/>
            </a:solidFill>
            <a:miter lim="800000"/>
            <a:headEnd/>
            <a:tailEnd/>
          </a:ln>
          <a:effectLst/>
        </p:spPr>
        <p:txBody>
          <a:bodyPr wrap="square" lIns="90487" tIns="44450" rIns="90487" bIns="44450">
            <a:spAutoFit/>
          </a:bodyPr>
          <a:lstStyle/>
          <a:p>
            <a:pPr>
              <a:lnSpc>
                <a:spcPct val="100000"/>
              </a:lnSpc>
              <a:spcBef>
                <a:spcPct val="50000"/>
              </a:spcBef>
            </a:pPr>
            <a:r>
              <a:rPr lang="en-US" sz="2400">
                <a:latin typeface="Courier New" charset="0"/>
              </a:rPr>
              <a:t>for (</a:t>
            </a:r>
            <a:r>
              <a:rPr lang="en-US" sz="2400" i="1"/>
              <a:t>Init</a:t>
            </a:r>
            <a:r>
              <a:rPr lang="en-US" sz="2400">
                <a:latin typeface="Courier New" charset="0"/>
              </a:rPr>
              <a:t>; </a:t>
            </a:r>
            <a:r>
              <a:rPr lang="en-US" sz="2400" i="1"/>
              <a:t>Test</a:t>
            </a:r>
            <a:r>
              <a:rPr lang="en-US" sz="2400">
                <a:latin typeface="Courier New" charset="0"/>
              </a:rPr>
              <a:t>; </a:t>
            </a:r>
            <a:r>
              <a:rPr lang="en-US" sz="2400" i="1"/>
              <a:t>Update </a:t>
            </a:r>
            <a:r>
              <a:rPr lang="en-US" sz="2400">
                <a:latin typeface="Courier New" charset="0"/>
              </a:rPr>
              <a:t>)</a:t>
            </a:r>
          </a:p>
          <a:p>
            <a:pPr>
              <a:lnSpc>
                <a:spcPct val="100000"/>
              </a:lnSpc>
              <a:spcBef>
                <a:spcPct val="50000"/>
              </a:spcBef>
            </a:pPr>
            <a:r>
              <a:rPr lang="en-US" sz="2400">
                <a:latin typeface="Courier New" charset="0"/>
              </a:rPr>
              <a:t>    </a:t>
            </a:r>
            <a:r>
              <a:rPr lang="en-US" sz="2400" i="1"/>
              <a:t>Body</a:t>
            </a:r>
          </a:p>
        </p:txBody>
      </p:sp>
      <p:sp>
        <p:nvSpPr>
          <p:cNvPr id="12" name="Rectangle 5"/>
          <p:cNvSpPr>
            <a:spLocks noChangeArrowheads="1"/>
          </p:cNvSpPr>
          <p:nvPr/>
        </p:nvSpPr>
        <p:spPr bwMode="auto">
          <a:xfrm>
            <a:off x="381000" y="1143000"/>
            <a:ext cx="3448050" cy="412750"/>
          </a:xfrm>
          <a:prstGeom prst="rect">
            <a:avLst/>
          </a:prstGeom>
          <a:noFill/>
          <a:ln w="12700">
            <a:noFill/>
            <a:miter lim="800000"/>
            <a:headEnd/>
            <a:tailEnd/>
          </a:ln>
          <a:effectLst/>
        </p:spPr>
        <p:txBody>
          <a:bodyPr lIns="90487" tIns="44450" rIns="90487" bIns="44450"/>
          <a:lstStyle/>
          <a:p>
            <a:pPr marL="223838" indent="-223838" algn="ctr" defTabSz="895350">
              <a:spcBef>
                <a:spcPct val="30000"/>
              </a:spcBef>
            </a:pPr>
            <a:r>
              <a:rPr lang="en-US" sz="2400" dirty="0">
                <a:solidFill>
                  <a:schemeClr val="tx2"/>
                </a:solidFill>
                <a:latin typeface="+mj-lt"/>
                <a:cs typeface="Calibri"/>
              </a:rPr>
              <a:t>General Form</a:t>
            </a:r>
          </a:p>
          <a:p>
            <a:pPr marL="223838" indent="-223838" algn="ctr" defTabSz="895350">
              <a:lnSpc>
                <a:spcPct val="100000"/>
              </a:lnSpc>
            </a:pPr>
            <a:endParaRPr lang="en-US" sz="2400" dirty="0">
              <a:solidFill>
                <a:schemeClr val="tx2"/>
              </a:solidFill>
              <a:latin typeface="+mj-lt"/>
              <a:cs typeface="Calibri"/>
            </a:endParaRPr>
          </a:p>
        </p:txBody>
      </p:sp>
      <p:sp>
        <p:nvSpPr>
          <p:cNvPr id="24" name="Rectangle 4"/>
          <p:cNvSpPr>
            <a:spLocks/>
          </p:cNvSpPr>
          <p:nvPr/>
        </p:nvSpPr>
        <p:spPr bwMode="auto">
          <a:xfrm>
            <a:off x="381000" y="2819400"/>
            <a:ext cx="4495800" cy="39624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#define WSIZE 8*</a:t>
            </a:r>
            <a:r>
              <a:rPr lang="en-US" sz="1800" b="1" dirty="0" err="1">
                <a:solidFill>
                  <a:schemeClr val="tx1"/>
                </a:solidFill>
                <a:latin typeface="Courier New" pitchFamily="49" charset="0"/>
                <a:cs typeface="Courier New" pitchFamily="49" charset="0"/>
                <a:sym typeface="Courier New Bold" charset="0"/>
              </a:rPr>
              <a:t>sizeof</a:t>
            </a:r>
            <a:r>
              <a:rPr lang="en-US" sz="1800" b="1" dirty="0">
                <a:solidFill>
                  <a:schemeClr val="tx1"/>
                </a:solidFill>
                <a:latin typeface="Courier New" pitchFamily="49" charset="0"/>
                <a:cs typeface="Courier New" pitchFamily="49" charset="0"/>
                <a:sym typeface="Courier New Bold" charset="0"/>
              </a:rPr>
              <a:t>(</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a:solidFill>
                  <a:schemeClr val="tx1"/>
                </a:solidFill>
                <a:latin typeface="Courier New" pitchFamily="49" charset="0"/>
                <a:cs typeface="Courier New" pitchFamily="49" charset="0"/>
                <a:sym typeface="Courier New Bold" charset="0"/>
              </a:rPr>
              <a:t>pcount_for</a:t>
            </a:r>
            <a:endParaRPr lang="en-US" sz="1800" b="1" dirty="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(unsigned long x)</a:t>
            </a:r>
          </a:p>
          <a:p>
            <a:pPr algn="l"/>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size_t</a:t>
            </a: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long result = 0;</a:t>
            </a:r>
          </a:p>
          <a:p>
            <a:pPr algn="l"/>
            <a:r>
              <a:rPr lang="en-US" sz="1800" b="1" dirty="0">
                <a:solidFill>
                  <a:schemeClr val="tx1"/>
                </a:solidFill>
                <a:latin typeface="Courier New" pitchFamily="49" charset="0"/>
                <a:cs typeface="Courier New" pitchFamily="49" charset="0"/>
                <a:sym typeface="Courier New Bold" charset="0"/>
              </a:rPr>
              <a:t>  for (</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 = 0; </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 &lt; WSIZE; </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a:t>
            </a:r>
          </a:p>
          <a:p>
            <a:pPr algn="l"/>
            <a:r>
              <a:rPr lang="en-US" sz="1800" b="1" dirty="0">
                <a:solidFill>
                  <a:schemeClr val="tx1"/>
                </a:solidFill>
                <a:latin typeface="Courier New" pitchFamily="49" charset="0"/>
                <a:cs typeface="Courier New" pitchFamily="49" charset="0"/>
                <a:sym typeface="Courier New Bold" charset="0"/>
              </a:rPr>
              <a:t>    unsigned bit = </a:t>
            </a:r>
          </a:p>
          <a:p>
            <a:pPr algn="l"/>
            <a:r>
              <a:rPr lang="en-US" sz="1800" b="1" dirty="0">
                <a:solidFill>
                  <a:schemeClr val="tx1"/>
                </a:solidFill>
                <a:latin typeface="Courier New" pitchFamily="49" charset="0"/>
                <a:cs typeface="Courier New" pitchFamily="49" charset="0"/>
                <a:sym typeface="Courier New Bold" charset="0"/>
              </a:rPr>
              <a:t>      (x &gt;&gt; </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 &amp; 0x1;</a:t>
            </a:r>
          </a:p>
          <a:p>
            <a:pPr algn="l"/>
            <a:r>
              <a:rPr lang="en-US" sz="1800" b="1" dirty="0">
                <a:solidFill>
                  <a:schemeClr val="tx1"/>
                </a:solidFill>
                <a:latin typeface="Courier New" pitchFamily="49" charset="0"/>
                <a:cs typeface="Courier New" pitchFamily="49" charset="0"/>
                <a:sym typeface="Courier New Bold" charset="0"/>
              </a:rPr>
              <a:t>    result += bit;</a:t>
            </a:r>
          </a:p>
          <a:p>
            <a:pPr algn="l"/>
            <a:r>
              <a:rPr lang="en-US" sz="1800" b="1" dirty="0">
                <a:solidFill>
                  <a:schemeClr val="tx1"/>
                </a:solidFill>
                <a:latin typeface="Courier New" pitchFamily="49" charset="0"/>
                <a:cs typeface="Courier New" pitchFamily="49" charset="0"/>
                <a:sym typeface="Courier New Bold" charset="0"/>
              </a:rPr>
              <a:t>  }</a:t>
            </a:r>
          </a:p>
          <a:p>
            <a:pPr algn="l"/>
            <a:r>
              <a:rPr lang="en-US" sz="1800" b="1" dirty="0">
                <a:solidFill>
                  <a:schemeClr val="tx1"/>
                </a:solidFill>
                <a:latin typeface="Courier New" pitchFamily="49" charset="0"/>
                <a:cs typeface="Courier New" pitchFamily="49" charset="0"/>
                <a:sym typeface="Courier New Bold" charset="0"/>
              </a:rPr>
              <a:t>  return result;</a:t>
            </a:r>
          </a:p>
          <a:p>
            <a:pPr algn="l"/>
            <a:r>
              <a:rPr lang="en-US" sz="1800" b="1" dirty="0">
                <a:solidFill>
                  <a:schemeClr val="tx1"/>
                </a:solidFill>
                <a:latin typeface="Courier New" pitchFamily="49" charset="0"/>
                <a:cs typeface="Courier New" pitchFamily="49" charset="0"/>
                <a:sym typeface="Courier New Bold" charset="0"/>
              </a:rPr>
              <a:t>}</a:t>
            </a:r>
          </a:p>
        </p:txBody>
      </p:sp>
      <p:sp>
        <p:nvSpPr>
          <p:cNvPr id="25" name="Rectangle 4"/>
          <p:cNvSpPr>
            <a:spLocks/>
          </p:cNvSpPr>
          <p:nvPr/>
        </p:nvSpPr>
        <p:spPr bwMode="auto">
          <a:xfrm>
            <a:off x="5181600" y="1295400"/>
            <a:ext cx="2133600" cy="381000"/>
          </a:xfrm>
          <a:prstGeom prst="rect">
            <a:avLst/>
          </a:prstGeom>
          <a:solidFill>
            <a:srgbClr val="CCFFCC"/>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 = 0</a:t>
            </a:r>
          </a:p>
        </p:txBody>
      </p:sp>
      <p:sp>
        <p:nvSpPr>
          <p:cNvPr id="26" name="Rectangle 4"/>
          <p:cNvSpPr>
            <a:spLocks/>
          </p:cNvSpPr>
          <p:nvPr/>
        </p:nvSpPr>
        <p:spPr bwMode="auto">
          <a:xfrm>
            <a:off x="5181600" y="2209800"/>
            <a:ext cx="2133600" cy="381000"/>
          </a:xfrm>
          <a:prstGeom prst="rect">
            <a:avLst/>
          </a:prstGeom>
          <a:solidFill>
            <a:srgbClr val="CCFFCC"/>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 &lt; WSIZE</a:t>
            </a:r>
          </a:p>
        </p:txBody>
      </p:sp>
      <p:sp>
        <p:nvSpPr>
          <p:cNvPr id="27" name="Rectangle 4"/>
          <p:cNvSpPr>
            <a:spLocks/>
          </p:cNvSpPr>
          <p:nvPr/>
        </p:nvSpPr>
        <p:spPr bwMode="auto">
          <a:xfrm>
            <a:off x="5181600" y="3200400"/>
            <a:ext cx="2133600" cy="381000"/>
          </a:xfrm>
          <a:prstGeom prst="rect">
            <a:avLst/>
          </a:prstGeom>
          <a:solidFill>
            <a:srgbClr val="CCFFCC"/>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a:t>
            </a:r>
          </a:p>
        </p:txBody>
      </p:sp>
      <p:sp>
        <p:nvSpPr>
          <p:cNvPr id="28" name="Rectangle 4"/>
          <p:cNvSpPr>
            <a:spLocks/>
          </p:cNvSpPr>
          <p:nvPr/>
        </p:nvSpPr>
        <p:spPr bwMode="auto">
          <a:xfrm>
            <a:off x="5029200" y="4191000"/>
            <a:ext cx="3323771" cy="1524000"/>
          </a:xfrm>
          <a:prstGeom prst="rect">
            <a:avLst/>
          </a:prstGeom>
          <a:solidFill>
            <a:srgbClr val="CCFFCC"/>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unsigned bit =</a:t>
            </a:r>
          </a:p>
          <a:p>
            <a:pPr algn="l"/>
            <a:r>
              <a:rPr lang="en-US" sz="1800" b="1" dirty="0">
                <a:solidFill>
                  <a:schemeClr val="tx1"/>
                </a:solidFill>
                <a:latin typeface="Courier New" pitchFamily="49" charset="0"/>
                <a:cs typeface="Courier New" pitchFamily="49" charset="0"/>
                <a:sym typeface="Courier New Bold" charset="0"/>
              </a:rPr>
              <a:t>     (x &gt;&gt; </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 &amp; 0x1;</a:t>
            </a:r>
          </a:p>
          <a:p>
            <a:pPr algn="l"/>
            <a:r>
              <a:rPr lang="en-US" sz="1800" b="1" dirty="0">
                <a:solidFill>
                  <a:schemeClr val="tx1"/>
                </a:solidFill>
                <a:latin typeface="Courier New" pitchFamily="49" charset="0"/>
                <a:cs typeface="Courier New" pitchFamily="49" charset="0"/>
                <a:sym typeface="Courier New Bold" charset="0"/>
              </a:rPr>
              <a:t>  result += bit;</a:t>
            </a:r>
          </a:p>
          <a:p>
            <a:pPr algn="l"/>
            <a:r>
              <a:rPr lang="en-US" sz="1800" b="1" dirty="0">
                <a:solidFill>
                  <a:schemeClr val="tx1"/>
                </a:solidFill>
                <a:latin typeface="Courier New" pitchFamily="49" charset="0"/>
                <a:cs typeface="Courier New" pitchFamily="49" charset="0"/>
                <a:sym typeface="Courier New Bold" charset="0"/>
              </a:rPr>
              <a:t>}</a:t>
            </a:r>
          </a:p>
        </p:txBody>
      </p:sp>
      <p:sp>
        <p:nvSpPr>
          <p:cNvPr id="29" name="Rectangle 5"/>
          <p:cNvSpPr>
            <a:spLocks noChangeArrowheads="1"/>
          </p:cNvSpPr>
          <p:nvPr/>
        </p:nvSpPr>
        <p:spPr bwMode="auto">
          <a:xfrm>
            <a:off x="5238750" y="838200"/>
            <a:ext cx="3448050"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a:solidFill>
                  <a:schemeClr val="tx2"/>
                </a:solidFill>
                <a:latin typeface="+mj-lt"/>
                <a:cs typeface="Calibri"/>
              </a:rPr>
              <a:t>Init</a:t>
            </a:r>
          </a:p>
          <a:p>
            <a:pPr marL="223838" indent="-223838" algn="l" defTabSz="895350">
              <a:lnSpc>
                <a:spcPct val="100000"/>
              </a:lnSpc>
            </a:pPr>
            <a:endParaRPr lang="en-US" sz="2400" dirty="0">
              <a:solidFill>
                <a:schemeClr val="tx2"/>
              </a:solidFill>
              <a:latin typeface="+mj-lt"/>
              <a:cs typeface="Calibri"/>
            </a:endParaRPr>
          </a:p>
        </p:txBody>
      </p:sp>
      <p:sp>
        <p:nvSpPr>
          <p:cNvPr id="30" name="Rectangle 5"/>
          <p:cNvSpPr>
            <a:spLocks noChangeArrowheads="1"/>
          </p:cNvSpPr>
          <p:nvPr/>
        </p:nvSpPr>
        <p:spPr bwMode="auto">
          <a:xfrm>
            <a:off x="5238750" y="1797050"/>
            <a:ext cx="3448050"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a:solidFill>
                  <a:schemeClr val="tx2"/>
                </a:solidFill>
                <a:latin typeface="+mj-lt"/>
                <a:cs typeface="Calibri"/>
              </a:rPr>
              <a:t>Test</a:t>
            </a:r>
          </a:p>
          <a:p>
            <a:pPr marL="223838" indent="-223838" algn="l" defTabSz="895350">
              <a:lnSpc>
                <a:spcPct val="100000"/>
              </a:lnSpc>
            </a:pPr>
            <a:endParaRPr lang="en-US" sz="2400" dirty="0">
              <a:solidFill>
                <a:schemeClr val="tx2"/>
              </a:solidFill>
              <a:latin typeface="+mj-lt"/>
              <a:cs typeface="Calibri"/>
            </a:endParaRPr>
          </a:p>
        </p:txBody>
      </p:sp>
      <p:sp>
        <p:nvSpPr>
          <p:cNvPr id="31" name="Rectangle 5"/>
          <p:cNvSpPr>
            <a:spLocks noChangeArrowheads="1"/>
          </p:cNvSpPr>
          <p:nvPr/>
        </p:nvSpPr>
        <p:spPr bwMode="auto">
          <a:xfrm>
            <a:off x="5257800" y="2787650"/>
            <a:ext cx="3448050"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a:solidFill>
                  <a:schemeClr val="tx2"/>
                </a:solidFill>
                <a:latin typeface="+mj-lt"/>
                <a:cs typeface="Calibri"/>
              </a:rPr>
              <a:t>Update</a:t>
            </a:r>
          </a:p>
          <a:p>
            <a:pPr marL="223838" indent="-223838" algn="l" defTabSz="895350">
              <a:lnSpc>
                <a:spcPct val="100000"/>
              </a:lnSpc>
            </a:pPr>
            <a:endParaRPr lang="en-US" sz="2400" dirty="0">
              <a:solidFill>
                <a:schemeClr val="tx2"/>
              </a:solidFill>
              <a:latin typeface="+mj-lt"/>
              <a:cs typeface="Calibri"/>
            </a:endParaRPr>
          </a:p>
        </p:txBody>
      </p:sp>
      <p:sp>
        <p:nvSpPr>
          <p:cNvPr id="32" name="Rectangle 5"/>
          <p:cNvSpPr>
            <a:spLocks noChangeArrowheads="1"/>
          </p:cNvSpPr>
          <p:nvPr/>
        </p:nvSpPr>
        <p:spPr bwMode="auto">
          <a:xfrm>
            <a:off x="5276850" y="3778250"/>
            <a:ext cx="3448050"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a:solidFill>
                  <a:schemeClr val="tx2"/>
                </a:solidFill>
                <a:latin typeface="+mj-lt"/>
                <a:cs typeface="Calibri"/>
              </a:rPr>
              <a:t>Body</a:t>
            </a:r>
          </a:p>
          <a:p>
            <a:pPr marL="223838" indent="-223838" algn="l" defTabSz="895350">
              <a:lnSpc>
                <a:spcPct val="100000"/>
              </a:lnSpc>
            </a:pPr>
            <a:endParaRPr lang="en-US" sz="2400" dirty="0">
              <a:solidFill>
                <a:schemeClr val="tx2"/>
              </a:solidFill>
              <a:latin typeface="+mj-lt"/>
              <a:cs typeface="Calibri"/>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5" name="Rectangle 11"/>
          <p:cNvSpPr>
            <a:spLocks noGrp="1" noChangeArrowheads="1"/>
          </p:cNvSpPr>
          <p:nvPr>
            <p:ph type="title"/>
          </p:nvPr>
        </p:nvSpPr>
        <p:spPr>
          <a:ln/>
        </p:spPr>
        <p:txBody>
          <a:bodyPr/>
          <a:lstStyle/>
          <a:p>
            <a:pPr marL="119063" indent="-119063"/>
            <a:r>
              <a:rPr lang="en-US" dirty="0"/>
              <a:t>“For” Loop </a:t>
            </a:r>
            <a:r>
              <a:rPr lang="en-US" dirty="0">
                <a:sym typeface="Wingdings" pitchFamily="2" charset="2"/>
              </a:rPr>
              <a:t> While Loop</a:t>
            </a:r>
            <a:endParaRPr lang="en-US" dirty="0"/>
          </a:p>
        </p:txBody>
      </p:sp>
      <p:sp>
        <p:nvSpPr>
          <p:cNvPr id="11" name="Rectangle 3"/>
          <p:cNvSpPr>
            <a:spLocks noChangeArrowheads="1"/>
          </p:cNvSpPr>
          <p:nvPr/>
        </p:nvSpPr>
        <p:spPr bwMode="auto">
          <a:xfrm>
            <a:off x="381000" y="1676400"/>
            <a:ext cx="4419600" cy="1013098"/>
          </a:xfrm>
          <a:prstGeom prst="rect">
            <a:avLst/>
          </a:prstGeom>
          <a:solidFill>
            <a:schemeClr val="accent2">
              <a:lumMod val="20000"/>
              <a:lumOff val="80000"/>
            </a:schemeClr>
          </a:solidFill>
          <a:ln w="57150" cmpd="thickThin">
            <a:solidFill>
              <a:schemeClr val="tx1"/>
            </a:solidFill>
            <a:miter lim="800000"/>
            <a:headEnd/>
            <a:tailEnd/>
          </a:ln>
          <a:effectLst/>
        </p:spPr>
        <p:txBody>
          <a:bodyPr wrap="square" lIns="90487" tIns="44450" rIns="90487" bIns="44450">
            <a:spAutoFit/>
          </a:bodyPr>
          <a:lstStyle/>
          <a:p>
            <a:pPr>
              <a:lnSpc>
                <a:spcPct val="100000"/>
              </a:lnSpc>
              <a:spcBef>
                <a:spcPct val="50000"/>
              </a:spcBef>
            </a:pPr>
            <a:r>
              <a:rPr lang="en-US" sz="2400" dirty="0">
                <a:latin typeface="Courier New" charset="0"/>
              </a:rPr>
              <a:t>for (</a:t>
            </a:r>
            <a:r>
              <a:rPr lang="en-US" sz="2400" i="1" dirty="0">
                <a:latin typeface="+mj-lt"/>
              </a:rPr>
              <a:t>Init</a:t>
            </a:r>
            <a:r>
              <a:rPr lang="en-US" sz="2400" dirty="0">
                <a:latin typeface="Courier New" charset="0"/>
              </a:rPr>
              <a:t>; </a:t>
            </a:r>
            <a:r>
              <a:rPr lang="en-US" sz="2400" i="1" dirty="0">
                <a:latin typeface="+mj-lt"/>
              </a:rPr>
              <a:t>Test</a:t>
            </a:r>
            <a:r>
              <a:rPr lang="en-US" sz="2400" dirty="0">
                <a:latin typeface="Courier New" charset="0"/>
              </a:rPr>
              <a:t>; </a:t>
            </a:r>
            <a:r>
              <a:rPr lang="en-US" sz="2400" i="1" dirty="0">
                <a:latin typeface="+mj-lt"/>
              </a:rPr>
              <a:t>Update</a:t>
            </a:r>
            <a:r>
              <a:rPr lang="en-US" sz="2400" i="1" dirty="0"/>
              <a:t> </a:t>
            </a:r>
            <a:r>
              <a:rPr lang="en-US" sz="2400" dirty="0">
                <a:latin typeface="Courier New" charset="0"/>
              </a:rPr>
              <a:t>)</a:t>
            </a:r>
          </a:p>
          <a:p>
            <a:pPr>
              <a:lnSpc>
                <a:spcPct val="100000"/>
              </a:lnSpc>
              <a:spcBef>
                <a:spcPct val="50000"/>
              </a:spcBef>
            </a:pPr>
            <a:r>
              <a:rPr lang="en-US" sz="2400" dirty="0">
                <a:latin typeface="Courier New" charset="0"/>
              </a:rPr>
              <a:t>    </a:t>
            </a:r>
            <a:r>
              <a:rPr lang="en-US" sz="2400" i="1" dirty="0">
                <a:latin typeface="+mj-lt"/>
              </a:rPr>
              <a:t>Body</a:t>
            </a:r>
          </a:p>
        </p:txBody>
      </p:sp>
      <p:sp>
        <p:nvSpPr>
          <p:cNvPr id="12" name="Rectangle 5"/>
          <p:cNvSpPr>
            <a:spLocks noChangeArrowheads="1"/>
          </p:cNvSpPr>
          <p:nvPr/>
        </p:nvSpPr>
        <p:spPr bwMode="auto">
          <a:xfrm>
            <a:off x="514350" y="1143000"/>
            <a:ext cx="3448050"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a:solidFill>
                  <a:schemeClr val="tx2"/>
                </a:solidFill>
                <a:latin typeface="+mj-lt"/>
              </a:rPr>
              <a:t>For Version</a:t>
            </a:r>
          </a:p>
          <a:p>
            <a:pPr marL="223838" indent="-223838" algn="l" defTabSz="895350">
              <a:lnSpc>
                <a:spcPct val="100000"/>
              </a:lnSpc>
            </a:pPr>
            <a:endParaRPr lang="en-US" sz="2400" dirty="0">
              <a:solidFill>
                <a:schemeClr val="tx2"/>
              </a:solidFill>
              <a:latin typeface="+mj-lt"/>
            </a:endParaRPr>
          </a:p>
        </p:txBody>
      </p:sp>
      <p:sp>
        <p:nvSpPr>
          <p:cNvPr id="17" name="Rectangle 3"/>
          <p:cNvSpPr>
            <a:spLocks noChangeArrowheads="1"/>
          </p:cNvSpPr>
          <p:nvPr/>
        </p:nvSpPr>
        <p:spPr bwMode="auto">
          <a:xfrm>
            <a:off x="1447800" y="3962400"/>
            <a:ext cx="2819400" cy="2675091"/>
          </a:xfrm>
          <a:prstGeom prst="rect">
            <a:avLst/>
          </a:prstGeom>
          <a:solidFill>
            <a:schemeClr val="accent2">
              <a:lumMod val="20000"/>
              <a:lumOff val="80000"/>
            </a:schemeClr>
          </a:solidFill>
          <a:ln w="57150" cmpd="thickThin">
            <a:solidFill>
              <a:schemeClr val="tx1"/>
            </a:solidFill>
            <a:miter lim="800000"/>
            <a:headEnd/>
            <a:tailEnd/>
          </a:ln>
          <a:effectLst/>
        </p:spPr>
        <p:txBody>
          <a:bodyPr wrap="square" lIns="90487" tIns="44450" rIns="90487" bIns="44450">
            <a:spAutoFit/>
          </a:bodyPr>
          <a:lstStyle/>
          <a:p>
            <a:pPr algn="l">
              <a:lnSpc>
                <a:spcPct val="100000"/>
              </a:lnSpc>
              <a:spcBef>
                <a:spcPct val="50000"/>
              </a:spcBef>
            </a:pPr>
            <a:r>
              <a:rPr lang="en-US" sz="2400" i="1" dirty="0">
                <a:latin typeface="+mj-lt"/>
              </a:rPr>
              <a:t>Init</a:t>
            </a:r>
            <a:r>
              <a:rPr lang="en-US" sz="2400" i="1" dirty="0">
                <a:latin typeface="Courier New" charset="0"/>
              </a:rPr>
              <a:t>;</a:t>
            </a:r>
          </a:p>
          <a:p>
            <a:pPr algn="l">
              <a:lnSpc>
                <a:spcPct val="100000"/>
              </a:lnSpc>
              <a:spcBef>
                <a:spcPct val="50000"/>
              </a:spcBef>
            </a:pPr>
            <a:r>
              <a:rPr lang="en-US" sz="2400" dirty="0">
                <a:latin typeface="Courier New" charset="0"/>
              </a:rPr>
              <a:t>while (</a:t>
            </a:r>
            <a:r>
              <a:rPr lang="en-US" sz="2400" i="1" dirty="0">
                <a:latin typeface="+mj-lt"/>
              </a:rPr>
              <a:t>Test </a:t>
            </a:r>
            <a:r>
              <a:rPr lang="en-US" sz="2400" dirty="0">
                <a:latin typeface="Courier New" charset="0"/>
              </a:rPr>
              <a:t>) {</a:t>
            </a:r>
          </a:p>
          <a:p>
            <a:pPr algn="l">
              <a:lnSpc>
                <a:spcPct val="100000"/>
              </a:lnSpc>
              <a:spcBef>
                <a:spcPct val="50000"/>
              </a:spcBef>
            </a:pPr>
            <a:r>
              <a:rPr lang="en-US" sz="2400" dirty="0">
                <a:latin typeface="Courier New" charset="0"/>
              </a:rPr>
              <a:t>    </a:t>
            </a:r>
            <a:r>
              <a:rPr lang="en-US" sz="2400" i="1" dirty="0">
                <a:latin typeface="+mj-lt"/>
              </a:rPr>
              <a:t>Body</a:t>
            </a:r>
            <a:endParaRPr lang="en-US" sz="2400" i="1" dirty="0"/>
          </a:p>
          <a:p>
            <a:pPr algn="l">
              <a:spcBef>
                <a:spcPct val="50000"/>
              </a:spcBef>
            </a:pPr>
            <a:r>
              <a:rPr lang="en-US" sz="2400" i="1" dirty="0">
                <a:latin typeface="Courier New" pitchFamily="49" charset="0"/>
                <a:cs typeface="Courier New" pitchFamily="49" charset="0"/>
              </a:rPr>
              <a:t>    </a:t>
            </a:r>
            <a:r>
              <a:rPr lang="en-US" sz="2400" i="1" dirty="0">
                <a:latin typeface="+mj-lt"/>
              </a:rPr>
              <a:t>Update</a:t>
            </a:r>
            <a:r>
              <a:rPr lang="en-US" sz="2400" dirty="0">
                <a:latin typeface="Courier New" pitchFamily="49" charset="0"/>
                <a:cs typeface="Courier New" pitchFamily="49" charset="0"/>
              </a:rPr>
              <a:t>;</a:t>
            </a:r>
          </a:p>
          <a:p>
            <a:pPr algn="l">
              <a:spcBef>
                <a:spcPct val="50000"/>
              </a:spcBef>
            </a:pPr>
            <a:r>
              <a:rPr lang="en-US" sz="2400" dirty="0">
                <a:latin typeface="Courier New" pitchFamily="49" charset="0"/>
                <a:cs typeface="Courier New" pitchFamily="49" charset="0"/>
              </a:rPr>
              <a:t>}</a:t>
            </a:r>
          </a:p>
        </p:txBody>
      </p:sp>
      <p:sp>
        <p:nvSpPr>
          <p:cNvPr id="18" name="Rectangle 5"/>
          <p:cNvSpPr>
            <a:spLocks noChangeArrowheads="1"/>
          </p:cNvSpPr>
          <p:nvPr/>
        </p:nvSpPr>
        <p:spPr bwMode="auto">
          <a:xfrm>
            <a:off x="590550" y="3429000"/>
            <a:ext cx="3448050"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a:solidFill>
                  <a:schemeClr val="tx2"/>
                </a:solidFill>
                <a:latin typeface="+mj-lt"/>
              </a:rPr>
              <a:t>While Version</a:t>
            </a:r>
          </a:p>
          <a:p>
            <a:pPr marL="223838" indent="-223838" algn="l" defTabSz="895350">
              <a:lnSpc>
                <a:spcPct val="100000"/>
              </a:lnSpc>
            </a:pPr>
            <a:endParaRPr lang="en-US" sz="2400" dirty="0">
              <a:solidFill>
                <a:schemeClr val="tx2"/>
              </a:solidFill>
              <a:latin typeface="+mj-lt"/>
            </a:endParaRPr>
          </a:p>
        </p:txBody>
      </p:sp>
      <p:sp>
        <p:nvSpPr>
          <p:cNvPr id="19" name="AutoShape 10"/>
          <p:cNvSpPr>
            <a:spLocks/>
          </p:cNvSpPr>
          <p:nvPr/>
        </p:nvSpPr>
        <p:spPr bwMode="auto">
          <a:xfrm>
            <a:off x="2438400" y="2895600"/>
            <a:ext cx="762000" cy="842963"/>
          </a:xfrm>
          <a:custGeom>
            <a:avLst/>
            <a:gdLst>
              <a:gd name="T0" fmla="*/ 10800 w 21600"/>
              <a:gd name="T1" fmla="*/ 10800 h 21600"/>
            </a:gdLst>
            <a:ahLst/>
            <a:cxnLst>
              <a:cxn ang="0">
                <a:pos x="T0" y="T1"/>
              </a:cxn>
            </a:cxnLst>
            <a:rect l="0" t="0" r="r" b="b"/>
            <a:pathLst>
              <a:path w="21600" h="21600">
                <a:moveTo>
                  <a:pt x="0" y="11842"/>
                </a:moveTo>
                <a:lnTo>
                  <a:pt x="5400" y="11842"/>
                </a:lnTo>
                <a:lnTo>
                  <a:pt x="5400" y="0"/>
                </a:lnTo>
                <a:lnTo>
                  <a:pt x="16200" y="0"/>
                </a:lnTo>
                <a:lnTo>
                  <a:pt x="16200" y="11842"/>
                </a:lnTo>
                <a:lnTo>
                  <a:pt x="21600" y="11842"/>
                </a:lnTo>
                <a:lnTo>
                  <a:pt x="10800" y="21600"/>
                </a:lnTo>
                <a:close/>
                <a:moveTo>
                  <a:pt x="0" y="11842"/>
                </a:moveTo>
              </a:path>
            </a:pathLst>
          </a:custGeom>
          <a:solidFill>
            <a:srgbClr val="980002"/>
          </a:solidFill>
          <a:ln w="25400" cap="flat">
            <a:noFill/>
            <a:round/>
            <a:headEnd type="none" w="med" len="med"/>
            <a:tailEnd type="triangle" w="med" len="med"/>
          </a:ln>
          <a:effectLst>
            <a:outerShdw dist="50799" dir="5400000" algn="ctr" rotWithShape="0">
              <a:schemeClr val="bg2">
                <a:alpha val="50000"/>
              </a:schemeClr>
            </a:outerShdw>
          </a:effectLst>
        </p:spPr>
        <p:txBody>
          <a:bodyPr lIns="0" tIns="0" rIns="0" bIns="0"/>
          <a:lstStyle/>
          <a:p>
            <a:endParaRPr 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5" name="Rectangle 11"/>
          <p:cNvSpPr>
            <a:spLocks noGrp="1" noChangeArrowheads="1"/>
          </p:cNvSpPr>
          <p:nvPr>
            <p:ph type="title"/>
          </p:nvPr>
        </p:nvSpPr>
        <p:spPr>
          <a:ln/>
        </p:spPr>
        <p:txBody>
          <a:bodyPr/>
          <a:lstStyle/>
          <a:p>
            <a:pPr marL="119063" indent="-119063"/>
            <a:r>
              <a:rPr lang="en-US" dirty="0"/>
              <a:t>For-While Conversion</a:t>
            </a:r>
          </a:p>
        </p:txBody>
      </p:sp>
      <p:sp>
        <p:nvSpPr>
          <p:cNvPr id="24" name="Rectangle 4"/>
          <p:cNvSpPr>
            <a:spLocks/>
          </p:cNvSpPr>
          <p:nvPr/>
        </p:nvSpPr>
        <p:spPr bwMode="auto">
          <a:xfrm>
            <a:off x="5138057" y="1498600"/>
            <a:ext cx="3360057" cy="43434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a:solidFill>
                  <a:schemeClr val="tx1"/>
                </a:solidFill>
                <a:latin typeface="Courier New" pitchFamily="49" charset="0"/>
                <a:cs typeface="Courier New" pitchFamily="49" charset="0"/>
                <a:sym typeface="Courier New Bold" charset="0"/>
              </a:rPr>
              <a:t>pcount_for_while</a:t>
            </a:r>
            <a:endParaRPr lang="en-US" sz="1800" b="1" dirty="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(unsigned long x)</a:t>
            </a:r>
          </a:p>
          <a:p>
            <a:pPr algn="l"/>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size_t</a:t>
            </a: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long result = 0;</a:t>
            </a:r>
          </a:p>
          <a:p>
            <a:pPr algn="l"/>
            <a:r>
              <a:rPr lang="en-US" sz="1800" b="1" dirty="0">
                <a:solidFill>
                  <a:srgbClr val="0000FF"/>
                </a:solidFill>
                <a:latin typeface="Courier New" pitchFamily="49" charset="0"/>
                <a:cs typeface="Courier New" pitchFamily="49" charset="0"/>
                <a:sym typeface="Courier New Bold" charset="0"/>
              </a:rPr>
              <a:t>  </a:t>
            </a:r>
            <a:r>
              <a:rPr lang="en-US" sz="1800" b="1" dirty="0" err="1">
                <a:solidFill>
                  <a:srgbClr val="0000FF"/>
                </a:solidFill>
                <a:latin typeface="Courier New" pitchFamily="49" charset="0"/>
                <a:cs typeface="Courier New" pitchFamily="49" charset="0"/>
                <a:sym typeface="Courier New Bold" charset="0"/>
              </a:rPr>
              <a:t>i</a:t>
            </a:r>
            <a:r>
              <a:rPr lang="en-US" sz="1800" b="1" dirty="0">
                <a:solidFill>
                  <a:srgbClr val="0000FF"/>
                </a:solidFill>
                <a:latin typeface="Courier New" pitchFamily="49" charset="0"/>
                <a:cs typeface="Courier New" pitchFamily="49" charset="0"/>
                <a:sym typeface="Courier New Bold" charset="0"/>
              </a:rPr>
              <a:t> = 0;</a:t>
            </a:r>
          </a:p>
          <a:p>
            <a:pPr algn="l"/>
            <a:r>
              <a:rPr lang="en-US" sz="1800" b="1" dirty="0">
                <a:solidFill>
                  <a:schemeClr val="tx1"/>
                </a:solidFill>
                <a:latin typeface="Courier New" pitchFamily="49" charset="0"/>
                <a:cs typeface="Courier New" pitchFamily="49" charset="0"/>
                <a:sym typeface="Courier New Bold" charset="0"/>
              </a:rPr>
              <a:t>  while (</a:t>
            </a:r>
            <a:r>
              <a:rPr lang="en-US" sz="1800" b="1" dirty="0" err="1">
                <a:solidFill>
                  <a:srgbClr val="FF6600"/>
                </a:solidFill>
                <a:latin typeface="Courier New" pitchFamily="49" charset="0"/>
                <a:cs typeface="Courier New" pitchFamily="49" charset="0"/>
                <a:sym typeface="Courier New Bold" charset="0"/>
              </a:rPr>
              <a:t>i</a:t>
            </a:r>
            <a:r>
              <a:rPr lang="en-US" sz="1800" b="1" dirty="0">
                <a:solidFill>
                  <a:srgbClr val="FF6600"/>
                </a:solidFill>
                <a:latin typeface="Courier New" pitchFamily="49" charset="0"/>
                <a:cs typeface="Courier New" pitchFamily="49" charset="0"/>
                <a:sym typeface="Courier New Bold" charset="0"/>
              </a:rPr>
              <a:t> &lt; WSIZE</a:t>
            </a:r>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CC0000"/>
                </a:solidFill>
                <a:latin typeface="Courier New" pitchFamily="49" charset="0"/>
                <a:cs typeface="Courier New" pitchFamily="49" charset="0"/>
                <a:sym typeface="Courier New Bold" charset="0"/>
              </a:rPr>
              <a:t>unsigned bit = </a:t>
            </a:r>
          </a:p>
          <a:p>
            <a:pPr algn="l"/>
            <a:r>
              <a:rPr lang="en-US" sz="1800" b="1" dirty="0">
                <a:solidFill>
                  <a:srgbClr val="CC0000"/>
                </a:solidFill>
                <a:latin typeface="Courier New" pitchFamily="49" charset="0"/>
                <a:cs typeface="Courier New" pitchFamily="49" charset="0"/>
                <a:sym typeface="Courier New Bold" charset="0"/>
              </a:rPr>
              <a:t>      (x &gt;&gt; </a:t>
            </a:r>
            <a:r>
              <a:rPr lang="en-US" sz="1800" b="1" dirty="0" err="1">
                <a:solidFill>
                  <a:srgbClr val="CC0000"/>
                </a:solidFill>
                <a:latin typeface="Courier New" pitchFamily="49" charset="0"/>
                <a:cs typeface="Courier New" pitchFamily="49" charset="0"/>
                <a:sym typeface="Courier New Bold" charset="0"/>
              </a:rPr>
              <a:t>i</a:t>
            </a:r>
            <a:r>
              <a:rPr lang="en-US" sz="1800" b="1" dirty="0">
                <a:solidFill>
                  <a:srgbClr val="CC0000"/>
                </a:solidFill>
                <a:latin typeface="Courier New" pitchFamily="49" charset="0"/>
                <a:cs typeface="Courier New" pitchFamily="49" charset="0"/>
                <a:sym typeface="Courier New Bold" charset="0"/>
              </a:rPr>
              <a:t>) &amp; 0x1;</a:t>
            </a:r>
          </a:p>
          <a:p>
            <a:pPr algn="l"/>
            <a:r>
              <a:rPr lang="en-US" sz="1800" b="1" dirty="0">
                <a:solidFill>
                  <a:srgbClr val="CC0000"/>
                </a:solidFill>
                <a:latin typeface="Courier New" pitchFamily="49" charset="0"/>
                <a:cs typeface="Courier New" pitchFamily="49" charset="0"/>
                <a:sym typeface="Courier New Bold" charset="0"/>
              </a:rPr>
              <a:t>    result += bit;</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err="1">
                <a:solidFill>
                  <a:srgbClr val="008000"/>
                </a:solidFill>
                <a:latin typeface="Courier New" pitchFamily="49" charset="0"/>
                <a:cs typeface="Courier New" pitchFamily="49" charset="0"/>
                <a:sym typeface="Courier New Bold" charset="0"/>
              </a:rPr>
              <a:t>i</a:t>
            </a:r>
            <a:r>
              <a:rPr lang="en-US" sz="1800" b="1" dirty="0">
                <a:solidFill>
                  <a:srgbClr val="008000"/>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a:t>
            </a:r>
          </a:p>
          <a:p>
            <a:pPr algn="l"/>
            <a:r>
              <a:rPr lang="en-US" sz="1800" b="1" dirty="0">
                <a:solidFill>
                  <a:schemeClr val="tx1"/>
                </a:solidFill>
                <a:latin typeface="Courier New" pitchFamily="49" charset="0"/>
                <a:cs typeface="Courier New" pitchFamily="49" charset="0"/>
                <a:sym typeface="Courier New Bold" charset="0"/>
              </a:rPr>
              <a:t>  return result;</a:t>
            </a:r>
          </a:p>
          <a:p>
            <a:pPr algn="l"/>
            <a:r>
              <a:rPr lang="en-US" sz="1800" b="1" dirty="0">
                <a:solidFill>
                  <a:schemeClr val="tx1"/>
                </a:solidFill>
                <a:latin typeface="Courier New" pitchFamily="49" charset="0"/>
                <a:cs typeface="Courier New" pitchFamily="49" charset="0"/>
                <a:sym typeface="Courier New Bold" charset="0"/>
              </a:rPr>
              <a:t>}</a:t>
            </a:r>
          </a:p>
        </p:txBody>
      </p:sp>
      <p:sp>
        <p:nvSpPr>
          <p:cNvPr id="25" name="Rectangle 4"/>
          <p:cNvSpPr>
            <a:spLocks/>
          </p:cNvSpPr>
          <p:nvPr/>
        </p:nvSpPr>
        <p:spPr bwMode="auto">
          <a:xfrm>
            <a:off x="381000" y="1860550"/>
            <a:ext cx="2133600" cy="381000"/>
          </a:xfrm>
          <a:prstGeom prst="rect">
            <a:avLst/>
          </a:prstGeom>
          <a:solidFill>
            <a:srgbClr val="CCFFCC"/>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a:solidFill>
                  <a:srgbClr val="0000FF"/>
                </a:solidFill>
                <a:latin typeface="Courier New" pitchFamily="49" charset="0"/>
                <a:cs typeface="Courier New" pitchFamily="49" charset="0"/>
                <a:sym typeface="Courier New Bold" charset="0"/>
              </a:rPr>
              <a:t>i</a:t>
            </a:r>
            <a:r>
              <a:rPr lang="en-US" sz="1800" b="1" dirty="0">
                <a:solidFill>
                  <a:srgbClr val="0000FF"/>
                </a:solidFill>
                <a:latin typeface="Courier New" pitchFamily="49" charset="0"/>
                <a:cs typeface="Courier New" pitchFamily="49" charset="0"/>
                <a:sym typeface="Courier New Bold" charset="0"/>
              </a:rPr>
              <a:t> = 0</a:t>
            </a:r>
          </a:p>
        </p:txBody>
      </p:sp>
      <p:sp>
        <p:nvSpPr>
          <p:cNvPr id="26" name="Rectangle 4"/>
          <p:cNvSpPr>
            <a:spLocks/>
          </p:cNvSpPr>
          <p:nvPr/>
        </p:nvSpPr>
        <p:spPr bwMode="auto">
          <a:xfrm>
            <a:off x="381000" y="2774950"/>
            <a:ext cx="2133600" cy="381000"/>
          </a:xfrm>
          <a:prstGeom prst="rect">
            <a:avLst/>
          </a:prstGeom>
          <a:solidFill>
            <a:srgbClr val="CCFFCC"/>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a:solidFill>
                  <a:srgbClr val="FF6600"/>
                </a:solidFill>
                <a:latin typeface="Courier New" pitchFamily="49" charset="0"/>
                <a:cs typeface="Courier New" pitchFamily="49" charset="0"/>
                <a:sym typeface="Courier New Bold" charset="0"/>
              </a:rPr>
              <a:t>i</a:t>
            </a:r>
            <a:r>
              <a:rPr lang="en-US" sz="1800" b="1" dirty="0">
                <a:solidFill>
                  <a:srgbClr val="FF6600"/>
                </a:solidFill>
                <a:latin typeface="Courier New" pitchFamily="49" charset="0"/>
                <a:cs typeface="Courier New" pitchFamily="49" charset="0"/>
                <a:sym typeface="Courier New Bold" charset="0"/>
              </a:rPr>
              <a:t> &lt; WSIZE</a:t>
            </a:r>
          </a:p>
        </p:txBody>
      </p:sp>
      <p:sp>
        <p:nvSpPr>
          <p:cNvPr id="27" name="Rectangle 4"/>
          <p:cNvSpPr>
            <a:spLocks/>
          </p:cNvSpPr>
          <p:nvPr/>
        </p:nvSpPr>
        <p:spPr bwMode="auto">
          <a:xfrm>
            <a:off x="381000" y="3810000"/>
            <a:ext cx="2133600" cy="381000"/>
          </a:xfrm>
          <a:prstGeom prst="rect">
            <a:avLst/>
          </a:prstGeom>
          <a:solidFill>
            <a:srgbClr val="CCFFCC"/>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a:solidFill>
                  <a:srgbClr val="008000"/>
                </a:solidFill>
                <a:latin typeface="Courier New" pitchFamily="49" charset="0"/>
                <a:cs typeface="Courier New" pitchFamily="49" charset="0"/>
                <a:sym typeface="Courier New Bold" charset="0"/>
              </a:rPr>
              <a:t>i</a:t>
            </a:r>
            <a:r>
              <a:rPr lang="en-US" sz="1800" b="1" dirty="0">
                <a:solidFill>
                  <a:srgbClr val="008000"/>
                </a:solidFill>
                <a:latin typeface="Courier New" pitchFamily="49" charset="0"/>
                <a:cs typeface="Courier New" pitchFamily="49" charset="0"/>
                <a:sym typeface="Courier New Bold" charset="0"/>
              </a:rPr>
              <a:t>++</a:t>
            </a:r>
          </a:p>
        </p:txBody>
      </p:sp>
      <p:sp>
        <p:nvSpPr>
          <p:cNvPr id="28" name="Rectangle 4"/>
          <p:cNvSpPr>
            <a:spLocks/>
          </p:cNvSpPr>
          <p:nvPr/>
        </p:nvSpPr>
        <p:spPr bwMode="auto">
          <a:xfrm>
            <a:off x="228600" y="4756150"/>
            <a:ext cx="4114800" cy="1524000"/>
          </a:xfrm>
          <a:prstGeom prst="rect">
            <a:avLst/>
          </a:prstGeom>
          <a:solidFill>
            <a:srgbClr val="CCFFCC"/>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CC0000"/>
                </a:solidFill>
                <a:latin typeface="Courier New" pitchFamily="49" charset="0"/>
                <a:cs typeface="Courier New" pitchFamily="49" charset="0"/>
                <a:sym typeface="Courier New Bold" charset="0"/>
              </a:rPr>
              <a:t>unsigned bit =</a:t>
            </a:r>
          </a:p>
          <a:p>
            <a:pPr algn="l"/>
            <a:r>
              <a:rPr lang="en-US" sz="1800" b="1" dirty="0">
                <a:solidFill>
                  <a:srgbClr val="CC0000"/>
                </a:solidFill>
                <a:latin typeface="Courier New" pitchFamily="49" charset="0"/>
                <a:cs typeface="Courier New" pitchFamily="49" charset="0"/>
                <a:sym typeface="Courier New Bold" charset="0"/>
              </a:rPr>
              <a:t>     (x &gt;&gt; </a:t>
            </a:r>
            <a:r>
              <a:rPr lang="en-US" sz="1800" b="1" dirty="0" err="1">
                <a:solidFill>
                  <a:srgbClr val="CC0000"/>
                </a:solidFill>
                <a:latin typeface="Courier New" pitchFamily="49" charset="0"/>
                <a:cs typeface="Courier New" pitchFamily="49" charset="0"/>
                <a:sym typeface="Courier New Bold" charset="0"/>
              </a:rPr>
              <a:t>i</a:t>
            </a:r>
            <a:r>
              <a:rPr lang="en-US" sz="1800" b="1" dirty="0">
                <a:solidFill>
                  <a:srgbClr val="CC0000"/>
                </a:solidFill>
                <a:latin typeface="Courier New" pitchFamily="49" charset="0"/>
                <a:cs typeface="Courier New" pitchFamily="49" charset="0"/>
                <a:sym typeface="Courier New Bold" charset="0"/>
              </a:rPr>
              <a:t>) &amp; 0x1;</a:t>
            </a:r>
          </a:p>
          <a:p>
            <a:pPr algn="l"/>
            <a:r>
              <a:rPr lang="en-US" sz="1800" b="1" dirty="0">
                <a:solidFill>
                  <a:srgbClr val="CC0000"/>
                </a:solidFill>
                <a:latin typeface="Courier New" pitchFamily="49" charset="0"/>
                <a:cs typeface="Courier New" pitchFamily="49" charset="0"/>
                <a:sym typeface="Courier New Bold" charset="0"/>
              </a:rPr>
              <a:t>  result += bit;</a:t>
            </a:r>
          </a:p>
          <a:p>
            <a:pPr algn="l"/>
            <a:r>
              <a:rPr lang="en-US" sz="1800" b="1" dirty="0">
                <a:solidFill>
                  <a:schemeClr val="tx1"/>
                </a:solidFill>
                <a:latin typeface="Courier New" pitchFamily="49" charset="0"/>
                <a:cs typeface="Courier New" pitchFamily="49" charset="0"/>
                <a:sym typeface="Courier New Bold" charset="0"/>
              </a:rPr>
              <a:t>}</a:t>
            </a:r>
          </a:p>
        </p:txBody>
      </p:sp>
      <p:sp>
        <p:nvSpPr>
          <p:cNvPr id="29" name="Rectangle 5"/>
          <p:cNvSpPr>
            <a:spLocks noChangeArrowheads="1"/>
          </p:cNvSpPr>
          <p:nvPr/>
        </p:nvSpPr>
        <p:spPr bwMode="auto">
          <a:xfrm>
            <a:off x="438150" y="1403350"/>
            <a:ext cx="3448050"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a:solidFill>
                  <a:schemeClr val="tx2"/>
                </a:solidFill>
                <a:latin typeface="+mj-lt"/>
                <a:cs typeface="Calibri"/>
              </a:rPr>
              <a:t>Init</a:t>
            </a:r>
          </a:p>
          <a:p>
            <a:pPr marL="223838" indent="-223838" algn="l" defTabSz="895350">
              <a:lnSpc>
                <a:spcPct val="100000"/>
              </a:lnSpc>
            </a:pPr>
            <a:endParaRPr lang="en-US" sz="2400" dirty="0">
              <a:solidFill>
                <a:schemeClr val="tx2"/>
              </a:solidFill>
              <a:latin typeface="+mj-lt"/>
              <a:cs typeface="Calibri"/>
            </a:endParaRPr>
          </a:p>
        </p:txBody>
      </p:sp>
      <p:sp>
        <p:nvSpPr>
          <p:cNvPr id="30" name="Rectangle 5"/>
          <p:cNvSpPr>
            <a:spLocks noChangeArrowheads="1"/>
          </p:cNvSpPr>
          <p:nvPr/>
        </p:nvSpPr>
        <p:spPr bwMode="auto">
          <a:xfrm>
            <a:off x="438150" y="2362200"/>
            <a:ext cx="3448050"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a:solidFill>
                  <a:schemeClr val="tx2"/>
                </a:solidFill>
                <a:latin typeface="+mj-lt"/>
                <a:cs typeface="Calibri"/>
              </a:rPr>
              <a:t>Test</a:t>
            </a:r>
          </a:p>
          <a:p>
            <a:pPr marL="223838" indent="-223838" algn="l" defTabSz="895350">
              <a:lnSpc>
                <a:spcPct val="100000"/>
              </a:lnSpc>
            </a:pPr>
            <a:endParaRPr lang="en-US" sz="2400" dirty="0">
              <a:solidFill>
                <a:schemeClr val="tx2"/>
              </a:solidFill>
              <a:latin typeface="+mj-lt"/>
              <a:cs typeface="Calibri"/>
            </a:endParaRPr>
          </a:p>
        </p:txBody>
      </p:sp>
      <p:sp>
        <p:nvSpPr>
          <p:cNvPr id="31" name="Rectangle 5"/>
          <p:cNvSpPr>
            <a:spLocks noChangeArrowheads="1"/>
          </p:cNvSpPr>
          <p:nvPr/>
        </p:nvSpPr>
        <p:spPr bwMode="auto">
          <a:xfrm>
            <a:off x="457200" y="3352800"/>
            <a:ext cx="3448050"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a:solidFill>
                  <a:schemeClr val="tx2"/>
                </a:solidFill>
                <a:latin typeface="+mj-lt"/>
                <a:cs typeface="Calibri"/>
              </a:rPr>
              <a:t>Update</a:t>
            </a:r>
          </a:p>
        </p:txBody>
      </p:sp>
      <p:sp>
        <p:nvSpPr>
          <p:cNvPr id="32" name="Rectangle 5"/>
          <p:cNvSpPr>
            <a:spLocks noChangeArrowheads="1"/>
          </p:cNvSpPr>
          <p:nvPr/>
        </p:nvSpPr>
        <p:spPr bwMode="auto">
          <a:xfrm>
            <a:off x="476250" y="4343400"/>
            <a:ext cx="3448050"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a:solidFill>
                  <a:schemeClr val="tx2"/>
                </a:solidFill>
                <a:latin typeface="+mj-lt"/>
                <a:cs typeface="Calibri"/>
              </a:rPr>
              <a:t>Body</a:t>
            </a:r>
          </a:p>
          <a:p>
            <a:pPr marL="223838" indent="-223838" algn="l" defTabSz="895350">
              <a:lnSpc>
                <a:spcPct val="100000"/>
              </a:lnSpc>
            </a:pPr>
            <a:endParaRPr lang="en-US" sz="2400" dirty="0">
              <a:solidFill>
                <a:schemeClr val="tx2"/>
              </a:solidFill>
              <a:latin typeface="+mj-lt"/>
              <a:cs typeface="Calibri"/>
            </a:endParaRPr>
          </a:p>
        </p:txBody>
      </p:sp>
    </p:spTree>
    <p:extLst>
      <p:ext uri="{BB962C8B-B14F-4D97-AF65-F5344CB8AC3E}">
        <p14:creationId xmlns:p14="http://schemas.microsoft.com/office/powerpoint/2010/main" val="2926100210"/>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1" name="Rectangle 7"/>
          <p:cNvSpPr>
            <a:spLocks/>
          </p:cNvSpPr>
          <p:nvPr/>
        </p:nvSpPr>
        <p:spPr bwMode="auto">
          <a:xfrm>
            <a:off x="381000" y="1354138"/>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dirty="0">
                <a:solidFill>
                  <a:schemeClr val="tx1"/>
                </a:solidFill>
                <a:latin typeface="Calibri Bold" charset="0"/>
                <a:ea typeface="Calibri Bold" charset="0"/>
                <a:cs typeface="Calibri Bold" charset="0"/>
                <a:sym typeface="Calibri Bold" charset="0"/>
              </a:rPr>
              <a:t>C Code</a:t>
            </a:r>
          </a:p>
        </p:txBody>
      </p:sp>
      <p:sp>
        <p:nvSpPr>
          <p:cNvPr id="57355" name="Rectangle 11"/>
          <p:cNvSpPr>
            <a:spLocks noGrp="1" noChangeArrowheads="1"/>
          </p:cNvSpPr>
          <p:nvPr>
            <p:ph type="title"/>
          </p:nvPr>
        </p:nvSpPr>
        <p:spPr>
          <a:ln/>
        </p:spPr>
        <p:txBody>
          <a:bodyPr/>
          <a:lstStyle/>
          <a:p>
            <a:pPr marL="119063" indent="-119063"/>
            <a:r>
              <a:rPr lang="en-US" dirty="0"/>
              <a:t>“For” Loop</a:t>
            </a:r>
            <a:r>
              <a:rPr lang="en-US" dirty="0">
                <a:sym typeface="Wingdings"/>
              </a:rPr>
              <a:t> Do-While Conversion</a:t>
            </a:r>
            <a:endParaRPr lang="en-US" dirty="0"/>
          </a:p>
        </p:txBody>
      </p:sp>
      <p:sp>
        <p:nvSpPr>
          <p:cNvPr id="57356" name="Rectangle 12"/>
          <p:cNvSpPr>
            <a:spLocks noGrp="1" noChangeArrowheads="1"/>
          </p:cNvSpPr>
          <p:nvPr>
            <p:ph type="body" idx="1"/>
          </p:nvPr>
        </p:nvSpPr>
        <p:spPr>
          <a:xfrm>
            <a:off x="381000" y="5676900"/>
            <a:ext cx="4191000" cy="876300"/>
          </a:xfrm>
          <a:ln/>
        </p:spPr>
        <p:txBody>
          <a:bodyPr/>
          <a:lstStyle/>
          <a:p>
            <a:r>
              <a:rPr lang="en-US" dirty="0"/>
              <a:t>Initial test can be optimized away</a:t>
            </a:r>
          </a:p>
        </p:txBody>
      </p:sp>
      <p:sp>
        <p:nvSpPr>
          <p:cNvPr id="15" name="Rectangle 4"/>
          <p:cNvSpPr>
            <a:spLocks/>
          </p:cNvSpPr>
          <p:nvPr/>
        </p:nvSpPr>
        <p:spPr bwMode="auto">
          <a:xfrm>
            <a:off x="228600" y="1905000"/>
            <a:ext cx="4191000" cy="37338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a:solidFill>
                  <a:schemeClr val="tx1"/>
                </a:solidFill>
                <a:latin typeface="Courier New" pitchFamily="49" charset="0"/>
                <a:cs typeface="Courier New" pitchFamily="49" charset="0"/>
                <a:sym typeface="Courier New Bold" charset="0"/>
              </a:rPr>
              <a:t>pcount_for</a:t>
            </a:r>
            <a:endParaRPr lang="en-US" sz="1800" b="1" dirty="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(unsigned long x)</a:t>
            </a:r>
          </a:p>
          <a:p>
            <a:pPr algn="l"/>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size_t</a:t>
            </a: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long result = 0;</a:t>
            </a:r>
          </a:p>
          <a:p>
            <a:pPr algn="l"/>
            <a:r>
              <a:rPr lang="en-US" sz="1800" b="1" dirty="0">
                <a:solidFill>
                  <a:schemeClr val="tx1"/>
                </a:solidFill>
                <a:latin typeface="Courier New" pitchFamily="49" charset="0"/>
                <a:cs typeface="Courier New" pitchFamily="49" charset="0"/>
                <a:sym typeface="Courier New Bold" charset="0"/>
              </a:rPr>
              <a:t>  for (</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 = 0; </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 &lt; WSIZE; </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a:t>
            </a:r>
          </a:p>
          <a:p>
            <a:pPr algn="l"/>
            <a:r>
              <a:rPr lang="en-US" sz="1800" b="1" dirty="0">
                <a:solidFill>
                  <a:schemeClr val="tx1"/>
                </a:solidFill>
                <a:latin typeface="Courier New" pitchFamily="49" charset="0"/>
                <a:cs typeface="Courier New" pitchFamily="49" charset="0"/>
                <a:sym typeface="Courier New Bold" charset="0"/>
              </a:rPr>
              <a:t>    unsigned bit = </a:t>
            </a:r>
          </a:p>
          <a:p>
            <a:pPr algn="l"/>
            <a:r>
              <a:rPr lang="en-US" sz="1800" b="1" dirty="0">
                <a:solidFill>
                  <a:schemeClr val="tx1"/>
                </a:solidFill>
                <a:latin typeface="Courier New" pitchFamily="49" charset="0"/>
                <a:cs typeface="Courier New" pitchFamily="49" charset="0"/>
                <a:sym typeface="Courier New Bold" charset="0"/>
              </a:rPr>
              <a:t>      (x &gt;&gt; </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 &amp; 0x1;</a:t>
            </a:r>
          </a:p>
          <a:p>
            <a:pPr algn="l"/>
            <a:r>
              <a:rPr lang="en-US" sz="1800" b="1" dirty="0">
                <a:solidFill>
                  <a:schemeClr val="tx1"/>
                </a:solidFill>
                <a:latin typeface="Courier New" pitchFamily="49" charset="0"/>
                <a:cs typeface="Courier New" pitchFamily="49" charset="0"/>
                <a:sym typeface="Courier New Bold" charset="0"/>
              </a:rPr>
              <a:t>    result += bit;</a:t>
            </a:r>
          </a:p>
          <a:p>
            <a:pPr algn="l"/>
            <a:r>
              <a:rPr lang="en-US" sz="1800" b="1" dirty="0">
                <a:solidFill>
                  <a:schemeClr val="tx1"/>
                </a:solidFill>
                <a:latin typeface="Courier New" pitchFamily="49" charset="0"/>
                <a:cs typeface="Courier New" pitchFamily="49" charset="0"/>
                <a:sym typeface="Courier New Bold" charset="0"/>
              </a:rPr>
              <a:t>  }</a:t>
            </a:r>
          </a:p>
          <a:p>
            <a:pPr algn="l"/>
            <a:r>
              <a:rPr lang="en-US" sz="1800" b="1" dirty="0">
                <a:solidFill>
                  <a:schemeClr val="tx1"/>
                </a:solidFill>
                <a:latin typeface="Courier New" pitchFamily="49" charset="0"/>
                <a:cs typeface="Courier New" pitchFamily="49" charset="0"/>
                <a:sym typeface="Courier New Bold" charset="0"/>
              </a:rPr>
              <a:t>  return result;</a:t>
            </a:r>
          </a:p>
          <a:p>
            <a:pPr algn="l"/>
            <a:r>
              <a:rPr lang="en-US" sz="1800" b="1" dirty="0">
                <a:solidFill>
                  <a:schemeClr val="tx1"/>
                </a:solidFill>
                <a:latin typeface="Courier New" pitchFamily="49" charset="0"/>
                <a:cs typeface="Courier New" pitchFamily="49" charset="0"/>
                <a:sym typeface="Courier New Bold" charset="0"/>
              </a:rPr>
              <a:t>}</a:t>
            </a:r>
          </a:p>
        </p:txBody>
      </p:sp>
      <p:sp>
        <p:nvSpPr>
          <p:cNvPr id="8" name="Rectangle 7"/>
          <p:cNvSpPr>
            <a:spLocks/>
          </p:cNvSpPr>
          <p:nvPr/>
        </p:nvSpPr>
        <p:spPr bwMode="auto">
          <a:xfrm>
            <a:off x="2057400" y="1143000"/>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dirty="0" err="1">
                <a:solidFill>
                  <a:schemeClr val="tx1"/>
                </a:solidFill>
                <a:latin typeface="Calibri Bold" charset="0"/>
                <a:ea typeface="Calibri Bold" charset="0"/>
                <a:cs typeface="Calibri Bold" charset="0"/>
                <a:sym typeface="Calibri Bold" charset="0"/>
              </a:rPr>
              <a:t>Goto</a:t>
            </a:r>
            <a:r>
              <a:rPr lang="en-US" sz="2400" dirty="0">
                <a:solidFill>
                  <a:schemeClr val="tx1"/>
                </a:solidFill>
                <a:latin typeface="Calibri Bold" charset="0"/>
                <a:ea typeface="Calibri Bold" charset="0"/>
                <a:cs typeface="Calibri Bold" charset="0"/>
                <a:sym typeface="Calibri Bold" charset="0"/>
              </a:rPr>
              <a:t> Version</a:t>
            </a:r>
          </a:p>
        </p:txBody>
      </p:sp>
      <p:sp>
        <p:nvSpPr>
          <p:cNvPr id="9" name="Rectangle 4"/>
          <p:cNvSpPr>
            <a:spLocks/>
          </p:cNvSpPr>
          <p:nvPr/>
        </p:nvSpPr>
        <p:spPr bwMode="auto">
          <a:xfrm>
            <a:off x="4724400" y="1371600"/>
            <a:ext cx="4343400" cy="54102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a:solidFill>
                  <a:schemeClr val="tx1"/>
                </a:solidFill>
                <a:latin typeface="Courier New" pitchFamily="49" charset="0"/>
                <a:cs typeface="Courier New" pitchFamily="49" charset="0"/>
                <a:sym typeface="Courier New Bold" charset="0"/>
              </a:rPr>
              <a:t>pcount_for_goto_dw</a:t>
            </a:r>
            <a:endParaRPr lang="en-US" sz="1800" b="1" dirty="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(unsigned long x) {</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size_t</a:t>
            </a: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long result = 0;</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 = 0;</a:t>
            </a:r>
          </a:p>
          <a:p>
            <a:pPr algn="l"/>
            <a:r>
              <a:rPr lang="en-US" sz="1800" b="1" dirty="0">
                <a:solidFill>
                  <a:schemeClr val="tx1"/>
                </a:solidFill>
                <a:latin typeface="Courier New" pitchFamily="49" charset="0"/>
                <a:cs typeface="Courier New" pitchFamily="49" charset="0"/>
                <a:sym typeface="Courier New Bold" charset="0"/>
              </a:rPr>
              <a:t>  if (!(</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 &lt; WSIZE))</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goto</a:t>
            </a:r>
            <a:r>
              <a:rPr lang="en-US" sz="1800" b="1" dirty="0">
                <a:solidFill>
                  <a:schemeClr val="tx1"/>
                </a:solidFill>
                <a:latin typeface="Courier New" pitchFamily="49" charset="0"/>
                <a:cs typeface="Courier New" pitchFamily="49" charset="0"/>
                <a:sym typeface="Courier New Bold" charset="0"/>
              </a:rPr>
              <a:t> done;</a:t>
            </a:r>
          </a:p>
          <a:p>
            <a:pPr algn="l"/>
            <a:r>
              <a:rPr lang="en-US" sz="1800" b="1" dirty="0">
                <a:solidFill>
                  <a:schemeClr val="tx1"/>
                </a:solidFill>
                <a:latin typeface="Courier New" pitchFamily="49" charset="0"/>
                <a:cs typeface="Courier New" pitchFamily="49" charset="0"/>
                <a:sym typeface="Courier New Bold" charset="0"/>
              </a:rPr>
              <a:t> loop:</a:t>
            </a:r>
          </a:p>
          <a:p>
            <a:pPr algn="l"/>
            <a:r>
              <a:rPr lang="en-US" sz="1800" b="1" dirty="0">
                <a:solidFill>
                  <a:schemeClr val="tx1"/>
                </a:solidFill>
                <a:latin typeface="Courier New" pitchFamily="49" charset="0"/>
                <a:cs typeface="Courier New" pitchFamily="49" charset="0"/>
                <a:sym typeface="Courier New Bold" charset="0"/>
              </a:rPr>
              <a:t>  {</a:t>
            </a:r>
          </a:p>
          <a:p>
            <a:pPr algn="l"/>
            <a:r>
              <a:rPr lang="en-US" sz="1800" b="1" dirty="0">
                <a:solidFill>
                  <a:schemeClr val="tx1"/>
                </a:solidFill>
                <a:latin typeface="Courier New" pitchFamily="49" charset="0"/>
                <a:cs typeface="Courier New" pitchFamily="49" charset="0"/>
                <a:sym typeface="Courier New Bold" charset="0"/>
              </a:rPr>
              <a:t>    unsigned bit = </a:t>
            </a:r>
          </a:p>
          <a:p>
            <a:pPr algn="l"/>
            <a:r>
              <a:rPr lang="en-US" sz="1800" b="1" dirty="0">
                <a:solidFill>
                  <a:schemeClr val="tx1"/>
                </a:solidFill>
                <a:latin typeface="Courier New" pitchFamily="49" charset="0"/>
                <a:cs typeface="Courier New" pitchFamily="49" charset="0"/>
                <a:sym typeface="Courier New Bold" charset="0"/>
              </a:rPr>
              <a:t>      (x &gt;&gt; </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 &amp; 0x1;</a:t>
            </a:r>
          </a:p>
          <a:p>
            <a:pPr algn="l"/>
            <a:r>
              <a:rPr lang="en-US" sz="1800" b="1" dirty="0">
                <a:solidFill>
                  <a:schemeClr val="tx1"/>
                </a:solidFill>
                <a:latin typeface="Courier New" pitchFamily="49" charset="0"/>
                <a:cs typeface="Courier New" pitchFamily="49" charset="0"/>
                <a:sym typeface="Courier New Bold" charset="0"/>
              </a:rPr>
              <a:t>    result += bit;</a:t>
            </a:r>
          </a:p>
          <a:p>
            <a:pPr algn="l"/>
            <a:r>
              <a:rPr lang="en-US" sz="1800" b="1" dirty="0">
                <a:solidFill>
                  <a:schemeClr val="tx1"/>
                </a:solidFill>
                <a:latin typeface="Courier New" pitchFamily="49" charset="0"/>
                <a:cs typeface="Courier New" pitchFamily="49" charset="0"/>
                <a:sym typeface="Courier New Bold" charset="0"/>
              </a:rPr>
              <a:t>  }</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if (</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 &lt; WSIZE)</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goto</a:t>
            </a:r>
            <a:r>
              <a:rPr lang="en-US" sz="1800" b="1" dirty="0">
                <a:solidFill>
                  <a:schemeClr val="tx1"/>
                </a:solidFill>
                <a:latin typeface="Courier New" pitchFamily="49" charset="0"/>
                <a:cs typeface="Courier New" pitchFamily="49" charset="0"/>
                <a:sym typeface="Courier New Bold" charset="0"/>
              </a:rPr>
              <a:t> loop;</a:t>
            </a:r>
          </a:p>
          <a:p>
            <a:pPr algn="l"/>
            <a:r>
              <a:rPr lang="en-US" sz="1800" b="1" dirty="0">
                <a:solidFill>
                  <a:schemeClr val="tx1"/>
                </a:solidFill>
                <a:latin typeface="Courier New" pitchFamily="49" charset="0"/>
                <a:cs typeface="Courier New" pitchFamily="49" charset="0"/>
                <a:sym typeface="Courier New Bold" charset="0"/>
              </a:rPr>
              <a:t> done:</a:t>
            </a:r>
          </a:p>
          <a:p>
            <a:pPr algn="l"/>
            <a:r>
              <a:rPr lang="en-US" sz="1800" b="1" dirty="0">
                <a:solidFill>
                  <a:schemeClr val="tx1"/>
                </a:solidFill>
                <a:latin typeface="Courier New" pitchFamily="49" charset="0"/>
                <a:cs typeface="Courier New" pitchFamily="49" charset="0"/>
                <a:sym typeface="Courier New Bold" charset="0"/>
              </a:rPr>
              <a:t>  return result;</a:t>
            </a:r>
          </a:p>
          <a:p>
            <a:pPr algn="l"/>
            <a:r>
              <a:rPr lang="en-US" sz="1800" b="1" dirty="0">
                <a:solidFill>
                  <a:schemeClr val="tx1"/>
                </a:solidFill>
                <a:latin typeface="Courier New" pitchFamily="49" charset="0"/>
                <a:cs typeface="Courier New" pitchFamily="49" charset="0"/>
                <a:sym typeface="Courier New Bold" charset="0"/>
              </a:rPr>
              <a:t>}</a:t>
            </a:r>
          </a:p>
        </p:txBody>
      </p:sp>
      <p:sp>
        <p:nvSpPr>
          <p:cNvPr id="10" name="TextBox 9"/>
          <p:cNvSpPr txBox="1"/>
          <p:nvPr/>
        </p:nvSpPr>
        <p:spPr>
          <a:xfrm>
            <a:off x="7315200" y="2514600"/>
            <a:ext cx="492444" cy="369332"/>
          </a:xfrm>
          <a:prstGeom prst="rect">
            <a:avLst/>
          </a:prstGeom>
          <a:solidFill>
            <a:schemeClr val="accent1">
              <a:lumMod val="20000"/>
              <a:lumOff val="80000"/>
            </a:schemeClr>
          </a:solidFill>
        </p:spPr>
        <p:txBody>
          <a:bodyPr wrap="none" rtlCol="0">
            <a:spAutoFit/>
          </a:bodyPr>
          <a:lstStyle/>
          <a:p>
            <a:r>
              <a:rPr lang="en-US" sz="1800" i="1" dirty="0">
                <a:latin typeface="+mj-lt"/>
              </a:rPr>
              <a:t>Init</a:t>
            </a:r>
          </a:p>
        </p:txBody>
      </p:sp>
      <p:sp>
        <p:nvSpPr>
          <p:cNvPr id="11" name="TextBox 10"/>
          <p:cNvSpPr txBox="1"/>
          <p:nvPr/>
        </p:nvSpPr>
        <p:spPr>
          <a:xfrm>
            <a:off x="7315200" y="2971800"/>
            <a:ext cx="750206" cy="369332"/>
          </a:xfrm>
          <a:prstGeom prst="rect">
            <a:avLst/>
          </a:prstGeom>
          <a:solidFill>
            <a:schemeClr val="accent1">
              <a:lumMod val="20000"/>
              <a:lumOff val="80000"/>
            </a:schemeClr>
          </a:solidFill>
        </p:spPr>
        <p:txBody>
          <a:bodyPr wrap="none" rtlCol="0">
            <a:spAutoFit/>
          </a:bodyPr>
          <a:lstStyle/>
          <a:p>
            <a:r>
              <a:rPr lang="en-US" sz="1800" dirty="0">
                <a:latin typeface="Courier New" pitchFamily="49" charset="0"/>
                <a:cs typeface="Courier New" pitchFamily="49" charset="0"/>
              </a:rPr>
              <a:t>!</a:t>
            </a:r>
            <a:r>
              <a:rPr lang="en-US" sz="1800" i="1" dirty="0">
                <a:latin typeface="+mj-lt"/>
              </a:rPr>
              <a:t>Test</a:t>
            </a:r>
          </a:p>
        </p:txBody>
      </p:sp>
      <p:sp>
        <p:nvSpPr>
          <p:cNvPr id="13" name="TextBox 12"/>
          <p:cNvSpPr txBox="1"/>
          <p:nvPr/>
        </p:nvSpPr>
        <p:spPr>
          <a:xfrm>
            <a:off x="7696200" y="4038600"/>
            <a:ext cx="710451" cy="369332"/>
          </a:xfrm>
          <a:prstGeom prst="rect">
            <a:avLst/>
          </a:prstGeom>
          <a:solidFill>
            <a:schemeClr val="accent1">
              <a:lumMod val="20000"/>
              <a:lumOff val="80000"/>
            </a:schemeClr>
          </a:solidFill>
        </p:spPr>
        <p:txBody>
          <a:bodyPr wrap="none" rtlCol="0">
            <a:spAutoFit/>
          </a:bodyPr>
          <a:lstStyle/>
          <a:p>
            <a:r>
              <a:rPr lang="en-US" sz="1800" i="1" dirty="0">
                <a:latin typeface="+mj-lt"/>
              </a:rPr>
              <a:t>Body</a:t>
            </a:r>
          </a:p>
        </p:txBody>
      </p:sp>
      <p:sp>
        <p:nvSpPr>
          <p:cNvPr id="14" name="TextBox 13"/>
          <p:cNvSpPr txBox="1"/>
          <p:nvPr/>
        </p:nvSpPr>
        <p:spPr>
          <a:xfrm>
            <a:off x="5638800" y="4876800"/>
            <a:ext cx="928459" cy="369332"/>
          </a:xfrm>
          <a:prstGeom prst="rect">
            <a:avLst/>
          </a:prstGeom>
          <a:solidFill>
            <a:schemeClr val="accent1">
              <a:lumMod val="20000"/>
              <a:lumOff val="80000"/>
            </a:schemeClr>
          </a:solidFill>
        </p:spPr>
        <p:txBody>
          <a:bodyPr wrap="none" rtlCol="0">
            <a:spAutoFit/>
          </a:bodyPr>
          <a:lstStyle/>
          <a:p>
            <a:r>
              <a:rPr lang="en-US" sz="1800" i="1" dirty="0">
                <a:latin typeface="+mj-lt"/>
              </a:rPr>
              <a:t>Update</a:t>
            </a:r>
          </a:p>
        </p:txBody>
      </p:sp>
      <p:sp>
        <p:nvSpPr>
          <p:cNvPr id="16" name="TextBox 15"/>
          <p:cNvSpPr txBox="1"/>
          <p:nvPr/>
        </p:nvSpPr>
        <p:spPr>
          <a:xfrm>
            <a:off x="7010400" y="5334000"/>
            <a:ext cx="612347" cy="369332"/>
          </a:xfrm>
          <a:prstGeom prst="rect">
            <a:avLst/>
          </a:prstGeom>
          <a:solidFill>
            <a:schemeClr val="accent1">
              <a:lumMod val="20000"/>
              <a:lumOff val="80000"/>
            </a:schemeClr>
          </a:solidFill>
        </p:spPr>
        <p:txBody>
          <a:bodyPr wrap="none" rtlCol="0">
            <a:spAutoFit/>
          </a:bodyPr>
          <a:lstStyle/>
          <a:p>
            <a:r>
              <a:rPr lang="en-US" sz="1800" i="1" dirty="0">
                <a:latin typeface="+mj-lt"/>
              </a:rPr>
              <a:t>Test</a:t>
            </a:r>
          </a:p>
        </p:txBody>
      </p:sp>
      <p:grpSp>
        <p:nvGrpSpPr>
          <p:cNvPr id="20" name="Group 19"/>
          <p:cNvGrpSpPr/>
          <p:nvPr/>
        </p:nvGrpSpPr>
        <p:grpSpPr>
          <a:xfrm>
            <a:off x="5029200" y="2819400"/>
            <a:ext cx="2209800" cy="533400"/>
            <a:chOff x="5029200" y="2743200"/>
            <a:chExt cx="2209800" cy="533400"/>
          </a:xfrm>
        </p:grpSpPr>
        <p:cxnSp>
          <p:nvCxnSpPr>
            <p:cNvPr id="18" name="Straight Connector 17"/>
            <p:cNvCxnSpPr/>
            <p:nvPr/>
          </p:nvCxnSpPr>
          <p:spPr bwMode="auto">
            <a:xfrm>
              <a:off x="5029200" y="2743200"/>
              <a:ext cx="2209800" cy="533400"/>
            </a:xfrm>
            <a:prstGeom prst="line">
              <a:avLst/>
            </a:prstGeom>
            <a:solidFill>
              <a:schemeClr val="accent1"/>
            </a:solidFill>
            <a:ln w="25400" cap="flat" cmpd="sng" algn="ctr">
              <a:solidFill>
                <a:srgbClr val="000000"/>
              </a:solidFill>
              <a:prstDash val="solid"/>
              <a:round/>
              <a:headEnd type="none" w="med" len="med"/>
              <a:tailEnd type="none" w="med" len="med"/>
            </a:ln>
            <a:effectLst/>
          </p:spPr>
        </p:cxnSp>
        <p:cxnSp>
          <p:nvCxnSpPr>
            <p:cNvPr id="19" name="Straight Connector 18"/>
            <p:cNvCxnSpPr/>
            <p:nvPr/>
          </p:nvCxnSpPr>
          <p:spPr bwMode="auto">
            <a:xfrm flipH="1">
              <a:off x="5029200" y="2743200"/>
              <a:ext cx="2209800" cy="533400"/>
            </a:xfrm>
            <a:prstGeom prst="line">
              <a:avLst/>
            </a:prstGeom>
            <a:solidFill>
              <a:schemeClr val="accent1"/>
            </a:solidFill>
            <a:ln w="25400" cap="flat" cmpd="sng" algn="ctr">
              <a:solidFill>
                <a:srgbClr val="000000"/>
              </a:solidFill>
              <a:prstDash val="solid"/>
              <a:round/>
              <a:headEnd type="none" w="med" len="med"/>
              <a:tailEnd type="none" w="med" len="med"/>
            </a:ln>
            <a:effectLst/>
          </p:spPr>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ln/>
        </p:spPr>
        <p:txBody>
          <a:bodyPr/>
          <a:lstStyle/>
          <a:p>
            <a:pPr marL="119063" indent="-119063"/>
            <a:r>
              <a:rPr lang="en-US" dirty="0"/>
              <a:t>Today</a:t>
            </a:r>
          </a:p>
        </p:txBody>
      </p:sp>
      <p:sp>
        <p:nvSpPr>
          <p:cNvPr id="14340" name="Rectangle 4"/>
          <p:cNvSpPr>
            <a:spLocks noGrp="1" noChangeArrowheads="1"/>
          </p:cNvSpPr>
          <p:nvPr>
            <p:ph type="body" idx="1"/>
          </p:nvPr>
        </p:nvSpPr>
        <p:spPr>
          <a:ln/>
        </p:spPr>
        <p:txBody>
          <a:bodyPr/>
          <a:lstStyle/>
          <a:p>
            <a:r>
              <a:rPr lang="en-US" b="1" dirty="0">
                <a:solidFill>
                  <a:srgbClr val="7F7F7F"/>
                </a:solidFill>
              </a:rPr>
              <a:t>Control: Condition codes</a:t>
            </a:r>
          </a:p>
          <a:p>
            <a:r>
              <a:rPr lang="en-US" b="1" dirty="0">
                <a:solidFill>
                  <a:schemeClr val="bg1">
                    <a:lumMod val="50000"/>
                  </a:schemeClr>
                </a:solidFill>
              </a:rPr>
              <a:t>Conditional branches</a:t>
            </a:r>
          </a:p>
          <a:p>
            <a:r>
              <a:rPr lang="en-US" b="1" dirty="0">
                <a:solidFill>
                  <a:schemeClr val="bg1">
                    <a:lumMod val="50000"/>
                  </a:schemeClr>
                </a:solidFill>
              </a:rPr>
              <a:t>Loops</a:t>
            </a:r>
          </a:p>
          <a:p>
            <a:r>
              <a:rPr lang="en-US" b="1" dirty="0"/>
              <a:t>Switch Statements</a:t>
            </a:r>
          </a:p>
          <a:p>
            <a:endParaRPr lang="en-US" dirty="0">
              <a:solidFill>
                <a:schemeClr val="bg1">
                  <a:lumMod val="50000"/>
                </a:schemeClr>
              </a:solidFill>
            </a:endParaRPr>
          </a:p>
        </p:txBody>
      </p:sp>
    </p:spTree>
    <p:extLst>
      <p:ext uri="{BB962C8B-B14F-4D97-AF65-F5344CB8AC3E}">
        <p14:creationId xmlns:p14="http://schemas.microsoft.com/office/powerpoint/2010/main" val="1760444956"/>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a:xfrm>
            <a:off x="4622800" y="254000"/>
            <a:ext cx="4140200" cy="1143000"/>
          </a:xfrm>
          <a:ln/>
        </p:spPr>
        <p:txBody>
          <a:bodyPr/>
          <a:lstStyle/>
          <a:p>
            <a:pPr marL="119063" indent="-119063"/>
            <a:r>
              <a:rPr lang="en-US"/>
              <a:t>Switch Statement Example</a:t>
            </a:r>
          </a:p>
        </p:txBody>
      </p:sp>
      <p:sp>
        <p:nvSpPr>
          <p:cNvPr id="21508" name="Rectangle 4"/>
          <p:cNvSpPr>
            <a:spLocks noGrp="1" noChangeArrowheads="1"/>
          </p:cNvSpPr>
          <p:nvPr>
            <p:ph type="body" idx="1"/>
          </p:nvPr>
        </p:nvSpPr>
        <p:spPr>
          <a:xfrm>
            <a:off x="4953000" y="1803400"/>
            <a:ext cx="3810000" cy="2746829"/>
          </a:xfrm>
          <a:ln/>
        </p:spPr>
        <p:txBody>
          <a:bodyPr/>
          <a:lstStyle/>
          <a:p>
            <a:r>
              <a:rPr lang="en-US" dirty="0"/>
              <a:t>Multiple case labels</a:t>
            </a:r>
          </a:p>
          <a:p>
            <a:pPr marL="552450" lvl="1"/>
            <a:r>
              <a:rPr lang="en-US" dirty="0"/>
              <a:t>Here: 5 &amp; 6</a:t>
            </a:r>
          </a:p>
          <a:p>
            <a:r>
              <a:rPr lang="en-US" dirty="0"/>
              <a:t>Fall through cases</a:t>
            </a:r>
          </a:p>
          <a:p>
            <a:pPr marL="552450" lvl="1"/>
            <a:r>
              <a:rPr lang="en-US" dirty="0"/>
              <a:t>Here: 2</a:t>
            </a:r>
          </a:p>
          <a:p>
            <a:r>
              <a:rPr lang="en-US" dirty="0"/>
              <a:t>Missing cases</a:t>
            </a:r>
          </a:p>
          <a:p>
            <a:pPr marL="552450" lvl="1"/>
            <a:r>
              <a:rPr lang="en-US" dirty="0"/>
              <a:t>Here: 4</a:t>
            </a:r>
          </a:p>
        </p:txBody>
      </p:sp>
      <p:sp>
        <p:nvSpPr>
          <p:cNvPr id="21509" name="Rectangle 5"/>
          <p:cNvSpPr>
            <a:spLocks/>
          </p:cNvSpPr>
          <p:nvPr/>
        </p:nvSpPr>
        <p:spPr bwMode="auto">
          <a:xfrm>
            <a:off x="254000" y="304800"/>
            <a:ext cx="4127500" cy="64008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a:solidFill>
                  <a:schemeClr val="tx1"/>
                </a:solidFill>
                <a:latin typeface="Courier New" pitchFamily="49" charset="0"/>
                <a:cs typeface="Courier New" pitchFamily="49" charset="0"/>
                <a:sym typeface="Courier New Bold" charset="0"/>
              </a:rPr>
              <a:t>my_switch</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(long x, long y, long 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long w = 1;</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switch(x)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case 1:</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w = y*z;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break;</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case 2:</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w = y/z;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 Fall Through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case 3:</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w += 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break;</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case 5:</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case 6:</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w -= 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break;</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default: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w = 2;</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return w;</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a:t>
            </a:r>
          </a:p>
        </p:txBody>
      </p:sp>
    </p:spTree>
    <p:extLst>
      <p:ext uri="{BB962C8B-B14F-4D97-AF65-F5344CB8AC3E}">
        <p14:creationId xmlns:p14="http://schemas.microsoft.com/office/powerpoint/2010/main" val="713034918"/>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a:ln/>
        </p:spPr>
        <p:txBody>
          <a:bodyPr/>
          <a:lstStyle/>
          <a:p>
            <a:pPr marL="119063" indent="-119063"/>
            <a:r>
              <a:rPr lang="en-US"/>
              <a:t>Jump Table Structure</a:t>
            </a:r>
          </a:p>
        </p:txBody>
      </p:sp>
      <p:sp>
        <p:nvSpPr>
          <p:cNvPr id="22532" name="Rectangle 4"/>
          <p:cNvSpPr>
            <a:spLocks/>
          </p:cNvSpPr>
          <p:nvPr/>
        </p:nvSpPr>
        <p:spPr bwMode="auto">
          <a:xfrm>
            <a:off x="7235825" y="1587500"/>
            <a:ext cx="1160463" cy="838200"/>
          </a:xfrm>
          <a:prstGeom prst="rect">
            <a:avLst/>
          </a:prstGeom>
          <a:solidFill>
            <a:srgbClr val="CCFFCC"/>
          </a:solidFill>
          <a:ln w="25400" cap="flat">
            <a:solidFill>
              <a:schemeClr val="tx1"/>
            </a:solidFill>
            <a:prstDash val="solid"/>
            <a:miter lim="800000"/>
            <a:headEnd type="none" w="med" len="med"/>
            <a:tailEnd type="none" w="med" len="med"/>
          </a:ln>
        </p:spPr>
        <p:txBody>
          <a:bodyPr wrap="none" lIns="38100" tIns="38100" rIns="38100" bIns="38100" anchor="ctr"/>
          <a:lstStyle/>
          <a:p>
            <a:r>
              <a:rPr lang="en-US" sz="1800">
                <a:solidFill>
                  <a:schemeClr val="tx1"/>
                </a:solidFill>
                <a:latin typeface="Calibri Bold" charset="0"/>
                <a:ea typeface="Calibri Bold" charset="0"/>
                <a:cs typeface="Calibri Bold" charset="0"/>
                <a:sym typeface="Calibri Bold" charset="0"/>
              </a:rPr>
              <a:t>Code Block</a:t>
            </a:r>
            <a:endParaRPr lang="en-US" sz="2400">
              <a:solidFill>
                <a:schemeClr val="tx1"/>
              </a:solidFill>
              <a:latin typeface="Arial Narrow Bold" charset="0"/>
              <a:ea typeface="Lucida Grande" charset="0"/>
              <a:cs typeface="Lucida Grande" charset="0"/>
              <a:sym typeface="Arial Narrow Bold" charset="0"/>
            </a:endParaRPr>
          </a:p>
          <a:p>
            <a:r>
              <a:rPr lang="en-US" sz="1800">
                <a:solidFill>
                  <a:schemeClr val="tx1"/>
                </a:solidFill>
                <a:latin typeface="Calibri Bold" charset="0"/>
                <a:ea typeface="Calibri Bold" charset="0"/>
                <a:cs typeface="Calibri Bold" charset="0"/>
                <a:sym typeface="Calibri Bold" charset="0"/>
              </a:rPr>
              <a:t>0</a:t>
            </a:r>
          </a:p>
        </p:txBody>
      </p:sp>
      <p:sp>
        <p:nvSpPr>
          <p:cNvPr id="22533" name="Rectangle 5"/>
          <p:cNvSpPr>
            <a:spLocks/>
          </p:cNvSpPr>
          <p:nvPr/>
        </p:nvSpPr>
        <p:spPr bwMode="auto">
          <a:xfrm>
            <a:off x="6030913" y="1587500"/>
            <a:ext cx="1004887" cy="368300"/>
          </a:xfrm>
          <a:prstGeom prst="rect">
            <a:avLst/>
          </a:prstGeom>
          <a:noFill/>
          <a:ln w="25400" cap="flat">
            <a:noFill/>
            <a:miter lim="800000"/>
            <a:headEnd type="none" w="med" len="med"/>
            <a:tailEnd type="none" w="med" len="med"/>
          </a:ln>
        </p:spPr>
        <p:txBody>
          <a:bodyPr wrap="none" lIns="38100" tIns="38100" rIns="38100" bIns="38100">
            <a:spAutoFit/>
          </a:bodyPr>
          <a:lstStyle/>
          <a:p>
            <a:pPr algn="r"/>
            <a:r>
              <a:rPr lang="en-US" sz="2000">
                <a:solidFill>
                  <a:schemeClr val="tx1"/>
                </a:solidFill>
                <a:latin typeface="Courier New Bold" charset="0"/>
                <a:cs typeface="Courier New Bold" charset="0"/>
                <a:sym typeface="Courier New Bold" charset="0"/>
              </a:rPr>
              <a:t>Targ0:</a:t>
            </a:r>
          </a:p>
        </p:txBody>
      </p:sp>
      <p:sp>
        <p:nvSpPr>
          <p:cNvPr id="22534" name="Rectangle 6"/>
          <p:cNvSpPr>
            <a:spLocks/>
          </p:cNvSpPr>
          <p:nvPr/>
        </p:nvSpPr>
        <p:spPr bwMode="auto">
          <a:xfrm>
            <a:off x="7235825" y="2578100"/>
            <a:ext cx="1160463" cy="838200"/>
          </a:xfrm>
          <a:prstGeom prst="rect">
            <a:avLst/>
          </a:prstGeom>
          <a:solidFill>
            <a:srgbClr val="CCFFCC"/>
          </a:solidFill>
          <a:ln w="25400" cap="flat">
            <a:solidFill>
              <a:schemeClr val="tx1"/>
            </a:solidFill>
            <a:prstDash val="solid"/>
            <a:miter lim="800000"/>
            <a:headEnd type="none" w="med" len="med"/>
            <a:tailEnd type="none" w="med" len="med"/>
          </a:ln>
        </p:spPr>
        <p:txBody>
          <a:bodyPr wrap="none" lIns="38100" tIns="38100" rIns="38100" bIns="38100" anchor="ctr"/>
          <a:lstStyle/>
          <a:p>
            <a:r>
              <a:rPr lang="en-US" sz="1800">
                <a:solidFill>
                  <a:schemeClr val="tx1"/>
                </a:solidFill>
                <a:latin typeface="Calibri Bold" charset="0"/>
                <a:ea typeface="Calibri Bold" charset="0"/>
                <a:cs typeface="Calibri Bold" charset="0"/>
                <a:sym typeface="Calibri Bold" charset="0"/>
              </a:rPr>
              <a:t>Code Block</a:t>
            </a:r>
            <a:endParaRPr lang="en-US" sz="2400">
              <a:solidFill>
                <a:schemeClr val="tx1"/>
              </a:solidFill>
              <a:latin typeface="Arial Narrow Bold" charset="0"/>
              <a:ea typeface="Lucida Grande" charset="0"/>
              <a:cs typeface="Lucida Grande" charset="0"/>
              <a:sym typeface="Arial Narrow Bold" charset="0"/>
            </a:endParaRPr>
          </a:p>
          <a:p>
            <a:r>
              <a:rPr lang="en-US" sz="1800">
                <a:solidFill>
                  <a:schemeClr val="tx1"/>
                </a:solidFill>
                <a:latin typeface="Calibri Bold" charset="0"/>
                <a:ea typeface="Calibri Bold" charset="0"/>
                <a:cs typeface="Calibri Bold" charset="0"/>
                <a:sym typeface="Calibri Bold" charset="0"/>
              </a:rPr>
              <a:t>1</a:t>
            </a:r>
          </a:p>
        </p:txBody>
      </p:sp>
      <p:sp>
        <p:nvSpPr>
          <p:cNvPr id="22535" name="Rectangle 7"/>
          <p:cNvSpPr>
            <a:spLocks/>
          </p:cNvSpPr>
          <p:nvPr/>
        </p:nvSpPr>
        <p:spPr bwMode="auto">
          <a:xfrm>
            <a:off x="6030913" y="2578100"/>
            <a:ext cx="1004887" cy="368300"/>
          </a:xfrm>
          <a:prstGeom prst="rect">
            <a:avLst/>
          </a:prstGeom>
          <a:noFill/>
          <a:ln w="25400" cap="flat">
            <a:noFill/>
            <a:miter lim="800000"/>
            <a:headEnd type="none" w="med" len="med"/>
            <a:tailEnd type="none" w="med" len="med"/>
          </a:ln>
        </p:spPr>
        <p:txBody>
          <a:bodyPr wrap="none" lIns="38100" tIns="38100" rIns="38100" bIns="38100">
            <a:spAutoFit/>
          </a:bodyPr>
          <a:lstStyle/>
          <a:p>
            <a:pPr algn="r"/>
            <a:r>
              <a:rPr lang="en-US" sz="2000">
                <a:solidFill>
                  <a:schemeClr val="tx1"/>
                </a:solidFill>
                <a:latin typeface="Courier New Bold" charset="0"/>
                <a:cs typeface="Courier New Bold" charset="0"/>
                <a:sym typeface="Courier New Bold" charset="0"/>
              </a:rPr>
              <a:t>Targ1:</a:t>
            </a:r>
          </a:p>
        </p:txBody>
      </p:sp>
      <p:sp>
        <p:nvSpPr>
          <p:cNvPr id="22536" name="Rectangle 8"/>
          <p:cNvSpPr>
            <a:spLocks/>
          </p:cNvSpPr>
          <p:nvPr/>
        </p:nvSpPr>
        <p:spPr bwMode="auto">
          <a:xfrm>
            <a:off x="7235825" y="3568700"/>
            <a:ext cx="1160463" cy="838200"/>
          </a:xfrm>
          <a:prstGeom prst="rect">
            <a:avLst/>
          </a:prstGeom>
          <a:solidFill>
            <a:srgbClr val="CCFFCC"/>
          </a:solidFill>
          <a:ln w="25400" cap="flat">
            <a:solidFill>
              <a:schemeClr val="tx1"/>
            </a:solidFill>
            <a:prstDash val="solid"/>
            <a:miter lim="800000"/>
            <a:headEnd type="none" w="med" len="med"/>
            <a:tailEnd type="none" w="med" len="med"/>
          </a:ln>
        </p:spPr>
        <p:txBody>
          <a:bodyPr wrap="none" lIns="38100" tIns="38100" rIns="38100" bIns="38100" anchor="ctr"/>
          <a:lstStyle/>
          <a:p>
            <a:r>
              <a:rPr lang="en-US" sz="1800">
                <a:solidFill>
                  <a:schemeClr val="tx1"/>
                </a:solidFill>
                <a:latin typeface="Calibri Bold" charset="0"/>
                <a:ea typeface="Calibri Bold" charset="0"/>
                <a:cs typeface="Calibri Bold" charset="0"/>
                <a:sym typeface="Calibri Bold" charset="0"/>
              </a:rPr>
              <a:t>Code Block</a:t>
            </a:r>
            <a:endParaRPr lang="en-US" sz="2400">
              <a:solidFill>
                <a:schemeClr val="tx1"/>
              </a:solidFill>
              <a:latin typeface="Arial Narrow Bold" charset="0"/>
              <a:ea typeface="Lucida Grande" charset="0"/>
              <a:cs typeface="Lucida Grande" charset="0"/>
              <a:sym typeface="Arial Narrow Bold" charset="0"/>
            </a:endParaRPr>
          </a:p>
          <a:p>
            <a:r>
              <a:rPr lang="en-US" sz="1800">
                <a:solidFill>
                  <a:schemeClr val="tx1"/>
                </a:solidFill>
                <a:latin typeface="Calibri Bold" charset="0"/>
                <a:ea typeface="Calibri Bold" charset="0"/>
                <a:cs typeface="Calibri Bold" charset="0"/>
                <a:sym typeface="Calibri Bold" charset="0"/>
              </a:rPr>
              <a:t>2</a:t>
            </a:r>
          </a:p>
        </p:txBody>
      </p:sp>
      <p:sp>
        <p:nvSpPr>
          <p:cNvPr id="22537" name="Rectangle 9"/>
          <p:cNvSpPr>
            <a:spLocks/>
          </p:cNvSpPr>
          <p:nvPr/>
        </p:nvSpPr>
        <p:spPr bwMode="auto">
          <a:xfrm>
            <a:off x="6030913" y="3568700"/>
            <a:ext cx="1004887" cy="368300"/>
          </a:xfrm>
          <a:prstGeom prst="rect">
            <a:avLst/>
          </a:prstGeom>
          <a:noFill/>
          <a:ln w="25400" cap="flat">
            <a:noFill/>
            <a:miter lim="800000"/>
            <a:headEnd type="none" w="med" len="med"/>
            <a:tailEnd type="none" w="med" len="med"/>
          </a:ln>
        </p:spPr>
        <p:txBody>
          <a:bodyPr wrap="none" lIns="38100" tIns="38100" rIns="38100" bIns="38100">
            <a:spAutoFit/>
          </a:bodyPr>
          <a:lstStyle/>
          <a:p>
            <a:pPr algn="r"/>
            <a:r>
              <a:rPr lang="en-US" sz="2000">
                <a:solidFill>
                  <a:schemeClr val="tx1"/>
                </a:solidFill>
                <a:latin typeface="Courier New Bold" charset="0"/>
                <a:cs typeface="Courier New Bold" charset="0"/>
                <a:sym typeface="Courier New Bold" charset="0"/>
              </a:rPr>
              <a:t>Targ2:</a:t>
            </a:r>
          </a:p>
        </p:txBody>
      </p:sp>
      <p:sp>
        <p:nvSpPr>
          <p:cNvPr id="22538" name="Rectangle 10"/>
          <p:cNvSpPr>
            <a:spLocks/>
          </p:cNvSpPr>
          <p:nvPr/>
        </p:nvSpPr>
        <p:spPr bwMode="auto">
          <a:xfrm>
            <a:off x="7204075" y="5702300"/>
            <a:ext cx="1160463" cy="838200"/>
          </a:xfrm>
          <a:prstGeom prst="rect">
            <a:avLst/>
          </a:prstGeom>
          <a:solidFill>
            <a:srgbClr val="CCFFCC"/>
          </a:solidFill>
          <a:ln w="25400" cap="flat">
            <a:solidFill>
              <a:schemeClr val="tx1"/>
            </a:solidFill>
            <a:prstDash val="solid"/>
            <a:miter lim="800000"/>
            <a:headEnd type="none" w="med" len="med"/>
            <a:tailEnd type="none" w="med" len="med"/>
          </a:ln>
        </p:spPr>
        <p:txBody>
          <a:bodyPr wrap="none" lIns="38100" tIns="38100" rIns="38100" bIns="38100" anchor="ctr"/>
          <a:lstStyle/>
          <a:p>
            <a:r>
              <a:rPr lang="en-US" sz="1800">
                <a:solidFill>
                  <a:schemeClr val="tx1"/>
                </a:solidFill>
                <a:latin typeface="Calibri Bold" charset="0"/>
                <a:ea typeface="Calibri Bold" charset="0"/>
                <a:cs typeface="Calibri Bold" charset="0"/>
                <a:sym typeface="Calibri Bold" charset="0"/>
              </a:rPr>
              <a:t>Code Block</a:t>
            </a:r>
            <a:endParaRPr lang="en-US" sz="2400">
              <a:solidFill>
                <a:schemeClr val="tx1"/>
              </a:solidFill>
              <a:latin typeface="Arial Narrow Bold" charset="0"/>
              <a:ea typeface="Lucida Grande" charset="0"/>
              <a:cs typeface="Lucida Grande" charset="0"/>
              <a:sym typeface="Arial Narrow Bold" charset="0"/>
            </a:endParaRPr>
          </a:p>
          <a:p>
            <a:r>
              <a:rPr lang="en-US" sz="1800">
                <a:solidFill>
                  <a:schemeClr val="tx1"/>
                </a:solidFill>
                <a:latin typeface="Calibri Bold Italic" charset="0"/>
                <a:ea typeface="Calibri Bold Italic" charset="0"/>
                <a:cs typeface="Calibri Bold Italic" charset="0"/>
                <a:sym typeface="Calibri Bold Italic" charset="0"/>
              </a:rPr>
              <a:t>n</a:t>
            </a:r>
            <a:r>
              <a:rPr lang="en-US" sz="1800">
                <a:solidFill>
                  <a:schemeClr val="tx1"/>
                </a:solidFill>
                <a:latin typeface="Calibri Bold" charset="0"/>
                <a:ea typeface="Calibri Bold" charset="0"/>
                <a:cs typeface="Calibri Bold" charset="0"/>
                <a:sym typeface="Calibri Bold" charset="0"/>
              </a:rPr>
              <a:t>–1</a:t>
            </a:r>
          </a:p>
        </p:txBody>
      </p:sp>
      <p:sp>
        <p:nvSpPr>
          <p:cNvPr id="22539" name="Rectangle 11"/>
          <p:cNvSpPr>
            <a:spLocks/>
          </p:cNvSpPr>
          <p:nvPr/>
        </p:nvSpPr>
        <p:spPr bwMode="auto">
          <a:xfrm>
            <a:off x="5694363" y="5702300"/>
            <a:ext cx="1309687" cy="368300"/>
          </a:xfrm>
          <a:prstGeom prst="rect">
            <a:avLst/>
          </a:prstGeom>
          <a:noFill/>
          <a:ln w="25400" cap="flat">
            <a:noFill/>
            <a:miter lim="800000"/>
            <a:headEnd type="none" w="med" len="med"/>
            <a:tailEnd type="none" w="med" len="med"/>
          </a:ln>
        </p:spPr>
        <p:txBody>
          <a:bodyPr wrap="none" lIns="38100" tIns="38100" rIns="38100" bIns="38100">
            <a:spAutoFit/>
          </a:bodyPr>
          <a:lstStyle/>
          <a:p>
            <a:pPr algn="r"/>
            <a:r>
              <a:rPr lang="en-US" sz="2000">
                <a:solidFill>
                  <a:schemeClr val="tx1"/>
                </a:solidFill>
                <a:latin typeface="Courier New Bold" charset="0"/>
                <a:cs typeface="Courier New Bold" charset="0"/>
                <a:sym typeface="Courier New Bold" charset="0"/>
              </a:rPr>
              <a:t>Targ</a:t>
            </a:r>
            <a:r>
              <a:rPr lang="en-US" sz="2000">
                <a:solidFill>
                  <a:schemeClr val="tx1"/>
                </a:solidFill>
                <a:latin typeface="Courier New Bold Italic" charset="0"/>
                <a:cs typeface="Courier New Bold Italic" charset="0"/>
                <a:sym typeface="Courier New Bold Italic" charset="0"/>
              </a:rPr>
              <a:t>n</a:t>
            </a:r>
            <a:r>
              <a:rPr lang="en-US" sz="2000">
                <a:solidFill>
                  <a:schemeClr val="tx1"/>
                </a:solidFill>
                <a:latin typeface="Courier New Bold" charset="0"/>
                <a:cs typeface="Courier New Bold" charset="0"/>
                <a:sym typeface="Courier New Bold" charset="0"/>
              </a:rPr>
              <a:t>-1:</a:t>
            </a:r>
          </a:p>
        </p:txBody>
      </p:sp>
      <p:sp>
        <p:nvSpPr>
          <p:cNvPr id="22540" name="Rectangle 12"/>
          <p:cNvSpPr>
            <a:spLocks/>
          </p:cNvSpPr>
          <p:nvPr/>
        </p:nvSpPr>
        <p:spPr bwMode="auto">
          <a:xfrm>
            <a:off x="7702550" y="4559300"/>
            <a:ext cx="227013" cy="9144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r>
              <a:rPr lang="en-US" sz="1800">
                <a:solidFill>
                  <a:schemeClr val="tx1"/>
                </a:solidFill>
                <a:latin typeface="Courier New Bold" charset="0"/>
                <a:cs typeface="Courier New Bold" charset="0"/>
                <a:sym typeface="Courier New Bold" charset="0"/>
              </a:rPr>
              <a:t>•</a:t>
            </a:r>
            <a:endParaRPr lang="en-US" sz="2400">
              <a:solidFill>
                <a:schemeClr val="tx1"/>
              </a:solidFill>
              <a:latin typeface="Arial Narrow Bold" charset="0"/>
              <a:ea typeface="Lucida Grande" charset="0"/>
              <a:cs typeface="Lucida Grande" charset="0"/>
              <a:sym typeface="Arial Narrow Bold" charset="0"/>
            </a:endParaRPr>
          </a:p>
          <a:p>
            <a:r>
              <a:rPr lang="en-US" sz="1800">
                <a:solidFill>
                  <a:schemeClr val="tx1"/>
                </a:solidFill>
                <a:latin typeface="Courier New Bold" charset="0"/>
                <a:cs typeface="Courier New Bold" charset="0"/>
                <a:sym typeface="Courier New Bold" charset="0"/>
              </a:rPr>
              <a:t>•</a:t>
            </a:r>
            <a:endParaRPr lang="en-US" sz="2400">
              <a:solidFill>
                <a:schemeClr val="tx1"/>
              </a:solidFill>
              <a:latin typeface="Arial Narrow Bold" charset="0"/>
              <a:ea typeface="Lucida Grande" charset="0"/>
              <a:cs typeface="Lucida Grande" charset="0"/>
              <a:sym typeface="Arial Narrow Bold" charset="0"/>
            </a:endParaRPr>
          </a:p>
          <a:p>
            <a:r>
              <a:rPr lang="en-US" sz="1800">
                <a:solidFill>
                  <a:schemeClr val="tx1"/>
                </a:solidFill>
                <a:latin typeface="Courier New Bold" charset="0"/>
                <a:cs typeface="Courier New Bold" charset="0"/>
                <a:sym typeface="Courier New Bold" charset="0"/>
              </a:rPr>
              <a:t>•</a:t>
            </a:r>
          </a:p>
        </p:txBody>
      </p:sp>
      <p:sp>
        <p:nvSpPr>
          <p:cNvPr id="22541" name="Rectangle 13"/>
          <p:cNvSpPr>
            <a:spLocks/>
          </p:cNvSpPr>
          <p:nvPr/>
        </p:nvSpPr>
        <p:spPr bwMode="auto">
          <a:xfrm>
            <a:off x="3937000" y="1714500"/>
            <a:ext cx="1270000" cy="381000"/>
          </a:xfrm>
          <a:prstGeom prst="rect">
            <a:avLst/>
          </a:prstGeom>
          <a:solidFill>
            <a:srgbClr val="D6D6F4"/>
          </a:solidFill>
          <a:ln w="28575" cap="flat">
            <a:solidFill>
              <a:schemeClr val="tx1"/>
            </a:solidFill>
            <a:prstDash val="solid"/>
            <a:miter lim="800000"/>
            <a:headEnd type="none" w="med" len="med"/>
            <a:tailEnd type="none" w="med" len="med"/>
          </a:ln>
        </p:spPr>
        <p:txBody>
          <a:bodyPr lIns="38100" tIns="38100" rIns="38100" bIns="38100" anchor="ctr"/>
          <a:lstStyle/>
          <a:p>
            <a:r>
              <a:rPr lang="en-US" sz="1800" dirty="0">
                <a:solidFill>
                  <a:schemeClr val="tx1"/>
                </a:solidFill>
                <a:latin typeface="Courier New Bold" charset="0"/>
                <a:cs typeface="Courier New Bold" charset="0"/>
                <a:sym typeface="Courier New Bold" charset="0"/>
              </a:rPr>
              <a:t>Targ0</a:t>
            </a:r>
          </a:p>
        </p:txBody>
      </p:sp>
      <p:sp>
        <p:nvSpPr>
          <p:cNvPr id="22542" name="Rectangle 14"/>
          <p:cNvSpPr>
            <a:spLocks/>
          </p:cNvSpPr>
          <p:nvPr/>
        </p:nvSpPr>
        <p:spPr bwMode="auto">
          <a:xfrm>
            <a:off x="3937000" y="2095500"/>
            <a:ext cx="1270000" cy="381000"/>
          </a:xfrm>
          <a:prstGeom prst="rect">
            <a:avLst/>
          </a:prstGeom>
          <a:solidFill>
            <a:srgbClr val="D6D6F4"/>
          </a:solidFill>
          <a:ln w="28575" cap="flat">
            <a:solidFill>
              <a:schemeClr val="tx1"/>
            </a:solidFill>
            <a:prstDash val="solid"/>
            <a:miter lim="800000"/>
            <a:headEnd type="none" w="med" len="med"/>
            <a:tailEnd type="none" w="med" len="med"/>
          </a:ln>
        </p:spPr>
        <p:txBody>
          <a:bodyPr lIns="38100" tIns="38100" rIns="38100" bIns="38100" anchor="ctr"/>
          <a:lstStyle/>
          <a:p>
            <a:r>
              <a:rPr lang="en-US" sz="1800">
                <a:solidFill>
                  <a:schemeClr val="tx1"/>
                </a:solidFill>
                <a:latin typeface="Courier New Bold" charset="0"/>
                <a:cs typeface="Courier New Bold" charset="0"/>
                <a:sym typeface="Courier New Bold" charset="0"/>
              </a:rPr>
              <a:t>Targ1</a:t>
            </a:r>
          </a:p>
        </p:txBody>
      </p:sp>
      <p:sp>
        <p:nvSpPr>
          <p:cNvPr id="22543" name="Rectangle 15"/>
          <p:cNvSpPr>
            <a:spLocks/>
          </p:cNvSpPr>
          <p:nvPr/>
        </p:nvSpPr>
        <p:spPr bwMode="auto">
          <a:xfrm>
            <a:off x="3937000" y="2476500"/>
            <a:ext cx="1270000" cy="381000"/>
          </a:xfrm>
          <a:prstGeom prst="rect">
            <a:avLst/>
          </a:prstGeom>
          <a:solidFill>
            <a:srgbClr val="D6D6F4"/>
          </a:solidFill>
          <a:ln w="28575" cap="flat">
            <a:solidFill>
              <a:schemeClr val="tx1"/>
            </a:solidFill>
            <a:prstDash val="solid"/>
            <a:miter lim="800000"/>
            <a:headEnd type="none" w="med" len="med"/>
            <a:tailEnd type="none" w="med" len="med"/>
          </a:ln>
        </p:spPr>
        <p:txBody>
          <a:bodyPr lIns="38100" tIns="38100" rIns="38100" bIns="38100" anchor="ctr"/>
          <a:lstStyle/>
          <a:p>
            <a:r>
              <a:rPr lang="en-US" sz="1800">
                <a:solidFill>
                  <a:schemeClr val="tx1"/>
                </a:solidFill>
                <a:latin typeface="Courier New Bold" charset="0"/>
                <a:cs typeface="Courier New Bold" charset="0"/>
                <a:sym typeface="Courier New Bold" charset="0"/>
              </a:rPr>
              <a:t>Targ2</a:t>
            </a:r>
          </a:p>
        </p:txBody>
      </p:sp>
      <p:sp>
        <p:nvSpPr>
          <p:cNvPr id="22544" name="Rectangle 16"/>
          <p:cNvSpPr>
            <a:spLocks/>
          </p:cNvSpPr>
          <p:nvPr/>
        </p:nvSpPr>
        <p:spPr bwMode="auto">
          <a:xfrm>
            <a:off x="3937000" y="3771900"/>
            <a:ext cx="1270000" cy="381000"/>
          </a:xfrm>
          <a:prstGeom prst="rect">
            <a:avLst/>
          </a:prstGeom>
          <a:solidFill>
            <a:srgbClr val="D6D6F4"/>
          </a:solidFill>
          <a:ln w="28575" cap="flat">
            <a:solidFill>
              <a:schemeClr val="tx1"/>
            </a:solidFill>
            <a:prstDash val="solid"/>
            <a:miter lim="800000"/>
            <a:headEnd type="none" w="med" len="med"/>
            <a:tailEnd type="none" w="med" len="med"/>
          </a:ln>
        </p:spPr>
        <p:txBody>
          <a:bodyPr lIns="38100" tIns="38100" rIns="38100" bIns="38100" anchor="ctr"/>
          <a:lstStyle/>
          <a:p>
            <a:r>
              <a:rPr lang="en-US" sz="1800">
                <a:solidFill>
                  <a:schemeClr val="tx1"/>
                </a:solidFill>
                <a:latin typeface="Courier New Bold" charset="0"/>
                <a:cs typeface="Courier New Bold" charset="0"/>
                <a:sym typeface="Courier New Bold" charset="0"/>
              </a:rPr>
              <a:t>Targ</a:t>
            </a:r>
            <a:r>
              <a:rPr lang="en-US" sz="1800">
                <a:solidFill>
                  <a:schemeClr val="tx1"/>
                </a:solidFill>
                <a:latin typeface="Courier New Bold Italic" charset="0"/>
                <a:cs typeface="Courier New Bold Italic" charset="0"/>
                <a:sym typeface="Courier New Bold Italic" charset="0"/>
              </a:rPr>
              <a:t>n</a:t>
            </a:r>
            <a:r>
              <a:rPr lang="en-US" sz="1800">
                <a:solidFill>
                  <a:schemeClr val="tx1"/>
                </a:solidFill>
                <a:latin typeface="Courier New Bold" charset="0"/>
                <a:cs typeface="Courier New Bold" charset="0"/>
                <a:sym typeface="Courier New Bold" charset="0"/>
              </a:rPr>
              <a:t>-1</a:t>
            </a:r>
          </a:p>
        </p:txBody>
      </p:sp>
      <p:sp>
        <p:nvSpPr>
          <p:cNvPr id="22545" name="Rectangle 17"/>
          <p:cNvSpPr>
            <a:spLocks/>
          </p:cNvSpPr>
          <p:nvPr/>
        </p:nvSpPr>
        <p:spPr bwMode="auto">
          <a:xfrm>
            <a:off x="3937000" y="2857500"/>
            <a:ext cx="1270000" cy="914400"/>
          </a:xfrm>
          <a:prstGeom prst="rect">
            <a:avLst/>
          </a:prstGeom>
          <a:solidFill>
            <a:srgbClr val="D6D6F4"/>
          </a:solidFill>
          <a:ln w="28575" cap="flat">
            <a:solidFill>
              <a:schemeClr val="tx1"/>
            </a:solidFill>
            <a:prstDash val="solid"/>
            <a:miter lim="800000"/>
            <a:headEnd type="none" w="med" len="med"/>
            <a:tailEnd type="none" w="med" len="med"/>
          </a:ln>
        </p:spPr>
        <p:txBody>
          <a:bodyPr lIns="38100" tIns="38100" rIns="38100" bIns="38100" anchor="ctr"/>
          <a:lstStyle/>
          <a:p>
            <a:r>
              <a:rPr lang="en-US" sz="1800">
                <a:solidFill>
                  <a:schemeClr val="tx1"/>
                </a:solidFill>
                <a:latin typeface="Courier New Bold" charset="0"/>
                <a:cs typeface="Courier New Bold" charset="0"/>
                <a:sym typeface="Courier New Bold" charset="0"/>
              </a:rPr>
              <a:t>•</a:t>
            </a:r>
            <a:endParaRPr lang="en-US" sz="2400">
              <a:solidFill>
                <a:schemeClr val="tx1"/>
              </a:solidFill>
              <a:latin typeface="Arial Narrow Bold" charset="0"/>
              <a:ea typeface="Lucida Grande" charset="0"/>
              <a:cs typeface="Lucida Grande" charset="0"/>
              <a:sym typeface="Arial Narrow Bold" charset="0"/>
            </a:endParaRPr>
          </a:p>
          <a:p>
            <a:r>
              <a:rPr lang="en-US" sz="1800">
                <a:solidFill>
                  <a:schemeClr val="tx1"/>
                </a:solidFill>
                <a:latin typeface="Courier New Bold" charset="0"/>
                <a:cs typeface="Courier New Bold" charset="0"/>
                <a:sym typeface="Courier New Bold" charset="0"/>
              </a:rPr>
              <a:t>•</a:t>
            </a:r>
            <a:endParaRPr lang="en-US" sz="2400">
              <a:solidFill>
                <a:schemeClr val="tx1"/>
              </a:solidFill>
              <a:latin typeface="Arial Narrow Bold" charset="0"/>
              <a:ea typeface="Lucida Grande" charset="0"/>
              <a:cs typeface="Lucida Grande" charset="0"/>
              <a:sym typeface="Arial Narrow Bold" charset="0"/>
            </a:endParaRPr>
          </a:p>
          <a:p>
            <a:r>
              <a:rPr lang="en-US" sz="1800">
                <a:solidFill>
                  <a:schemeClr val="tx1"/>
                </a:solidFill>
                <a:latin typeface="Courier New Bold" charset="0"/>
                <a:cs typeface="Courier New Bold" charset="0"/>
                <a:sym typeface="Courier New Bold" charset="0"/>
              </a:rPr>
              <a:t>•</a:t>
            </a:r>
          </a:p>
        </p:txBody>
      </p:sp>
      <p:sp>
        <p:nvSpPr>
          <p:cNvPr id="22546" name="Rectangle 18"/>
          <p:cNvSpPr>
            <a:spLocks/>
          </p:cNvSpPr>
          <p:nvPr/>
        </p:nvSpPr>
        <p:spPr bwMode="auto">
          <a:xfrm>
            <a:off x="3111500" y="1701800"/>
            <a:ext cx="852488" cy="368300"/>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2000">
                <a:solidFill>
                  <a:schemeClr val="tx1"/>
                </a:solidFill>
                <a:latin typeface="Courier New Bold" charset="0"/>
                <a:cs typeface="Courier New Bold" charset="0"/>
                <a:sym typeface="Courier New Bold" charset="0"/>
              </a:rPr>
              <a:t>jtab:</a:t>
            </a:r>
          </a:p>
        </p:txBody>
      </p:sp>
      <p:sp>
        <p:nvSpPr>
          <p:cNvPr id="22547" name="Rectangle 19"/>
          <p:cNvSpPr>
            <a:spLocks/>
          </p:cNvSpPr>
          <p:nvPr/>
        </p:nvSpPr>
        <p:spPr bwMode="auto">
          <a:xfrm>
            <a:off x="304800" y="5092700"/>
            <a:ext cx="2667000" cy="3937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800" dirty="0" err="1">
                <a:solidFill>
                  <a:schemeClr val="tx1"/>
                </a:solidFill>
                <a:latin typeface="Courier New Bold" charset="0"/>
                <a:cs typeface="Courier New Bold" charset="0"/>
                <a:sym typeface="Courier New Bold" charset="0"/>
              </a:rPr>
              <a:t>goto</a:t>
            </a:r>
            <a:r>
              <a:rPr lang="en-US" sz="1800" dirty="0">
                <a:solidFill>
                  <a:schemeClr val="tx1"/>
                </a:solidFill>
                <a:latin typeface="Courier New Bold" charset="0"/>
                <a:cs typeface="Courier New Bold" charset="0"/>
                <a:sym typeface="Courier New Bold" charset="0"/>
              </a:rPr>
              <a:t> *</a:t>
            </a:r>
            <a:r>
              <a:rPr lang="en-US" sz="1800" dirty="0" err="1">
                <a:solidFill>
                  <a:schemeClr val="tx1"/>
                </a:solidFill>
                <a:latin typeface="Courier New Bold" charset="0"/>
                <a:cs typeface="Courier New Bold" charset="0"/>
                <a:sym typeface="Courier New Bold" charset="0"/>
              </a:rPr>
              <a:t>JTab</a:t>
            </a:r>
            <a:r>
              <a:rPr lang="en-US" sz="1800" dirty="0">
                <a:solidFill>
                  <a:schemeClr val="tx1"/>
                </a:solidFill>
                <a:latin typeface="Courier New Bold" charset="0"/>
                <a:cs typeface="Courier New Bold" charset="0"/>
                <a:sym typeface="Courier New Bold" charset="0"/>
              </a:rPr>
              <a:t>[x];</a:t>
            </a:r>
            <a:endParaRPr lang="en-US" sz="2400" dirty="0">
              <a:solidFill>
                <a:schemeClr val="tx1"/>
              </a:solidFill>
              <a:latin typeface="Arial Narrow Bold" charset="0"/>
              <a:ea typeface="Lucida Grande" charset="0"/>
              <a:cs typeface="Lucida Grande" charset="0"/>
              <a:sym typeface="Arial Narrow Bold" charset="0"/>
            </a:endParaRPr>
          </a:p>
        </p:txBody>
      </p:sp>
      <p:sp>
        <p:nvSpPr>
          <p:cNvPr id="22548" name="Rectangle 20"/>
          <p:cNvSpPr>
            <a:spLocks/>
          </p:cNvSpPr>
          <p:nvPr/>
        </p:nvSpPr>
        <p:spPr bwMode="auto">
          <a:xfrm>
            <a:off x="304800" y="1663700"/>
            <a:ext cx="2298700" cy="26035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800" dirty="0">
                <a:solidFill>
                  <a:schemeClr val="tx1"/>
                </a:solidFill>
                <a:latin typeface="Courier New Bold" charset="0"/>
                <a:cs typeface="Courier New Bold" charset="0"/>
                <a:sym typeface="Courier New Bold" charset="0"/>
              </a:rPr>
              <a:t>switch(x) {</a:t>
            </a:r>
            <a:endParaRPr lang="en-US" sz="2400" dirty="0">
              <a:solidFill>
                <a:schemeClr val="tx1"/>
              </a:solidFill>
              <a:latin typeface="Arial Narrow Bold" charset="0"/>
              <a:ea typeface="Lucida Grande" charset="0"/>
              <a:cs typeface="Lucida Grande" charset="0"/>
              <a:sym typeface="Arial Narrow Bold" charset="0"/>
            </a:endParaRPr>
          </a:p>
          <a:p>
            <a:pPr algn="l"/>
            <a:r>
              <a:rPr lang="en-US" sz="1800" dirty="0">
                <a:solidFill>
                  <a:schemeClr val="tx1"/>
                </a:solidFill>
                <a:latin typeface="Courier New Bold" charset="0"/>
                <a:cs typeface="Courier New Bold" charset="0"/>
                <a:sym typeface="Courier New Bold" charset="0"/>
              </a:rPr>
              <a:t>  case val_0:</a:t>
            </a:r>
            <a:endParaRPr lang="en-US" sz="2400" dirty="0">
              <a:solidFill>
                <a:schemeClr val="tx1"/>
              </a:solidFill>
              <a:latin typeface="Arial Narrow Bold" charset="0"/>
              <a:ea typeface="Lucida Grande" charset="0"/>
              <a:cs typeface="Lucida Grande" charset="0"/>
              <a:sym typeface="Arial Narrow Bold" charset="0"/>
            </a:endParaRPr>
          </a:p>
          <a:p>
            <a:pPr algn="l"/>
            <a:r>
              <a:rPr lang="en-US" sz="1800" dirty="0">
                <a:solidFill>
                  <a:schemeClr val="tx1"/>
                </a:solidFill>
                <a:latin typeface="Courier New Bold" charset="0"/>
                <a:cs typeface="Courier New Bold" charset="0"/>
                <a:sym typeface="Courier New Bold" charset="0"/>
              </a:rPr>
              <a:t>    </a:t>
            </a:r>
            <a:r>
              <a:rPr lang="en-US" sz="1800" dirty="0">
                <a:solidFill>
                  <a:schemeClr val="tx1"/>
                </a:solidFill>
                <a:latin typeface="Calibri Bold Italic" charset="0"/>
                <a:ea typeface="Calibri Bold Italic" charset="0"/>
                <a:cs typeface="Calibri Bold Italic" charset="0"/>
                <a:sym typeface="Calibri Bold Italic" charset="0"/>
              </a:rPr>
              <a:t>Block</a:t>
            </a:r>
            <a:r>
              <a:rPr lang="en-US" sz="1800" dirty="0">
                <a:solidFill>
                  <a:schemeClr val="tx1"/>
                </a:solidFill>
                <a:latin typeface="Calibri Bold" charset="0"/>
                <a:ea typeface="Calibri Bold" charset="0"/>
                <a:cs typeface="Calibri Bold" charset="0"/>
                <a:sym typeface="Calibri Bold" charset="0"/>
              </a:rPr>
              <a:t> 0</a:t>
            </a:r>
            <a:endParaRPr lang="en-US" sz="2400" dirty="0">
              <a:solidFill>
                <a:schemeClr val="tx1"/>
              </a:solidFill>
              <a:latin typeface="Arial Narrow Bold" charset="0"/>
              <a:ea typeface="Lucida Grande" charset="0"/>
              <a:cs typeface="Lucida Grande" charset="0"/>
              <a:sym typeface="Arial Narrow Bold" charset="0"/>
            </a:endParaRPr>
          </a:p>
          <a:p>
            <a:pPr algn="l"/>
            <a:r>
              <a:rPr lang="en-US" sz="1800" dirty="0">
                <a:solidFill>
                  <a:schemeClr val="tx1"/>
                </a:solidFill>
                <a:latin typeface="Courier New Bold" charset="0"/>
                <a:cs typeface="Courier New Bold" charset="0"/>
                <a:sym typeface="Courier New Bold" charset="0"/>
              </a:rPr>
              <a:t>  case val_1:</a:t>
            </a:r>
            <a:endParaRPr lang="en-US" sz="2400" dirty="0">
              <a:solidFill>
                <a:schemeClr val="tx1"/>
              </a:solidFill>
              <a:latin typeface="Arial Narrow Bold" charset="0"/>
              <a:ea typeface="Lucida Grande" charset="0"/>
              <a:cs typeface="Lucida Grande" charset="0"/>
              <a:sym typeface="Arial Narrow Bold" charset="0"/>
            </a:endParaRPr>
          </a:p>
          <a:p>
            <a:pPr algn="l"/>
            <a:r>
              <a:rPr lang="en-US" sz="1800" dirty="0">
                <a:solidFill>
                  <a:schemeClr val="tx1"/>
                </a:solidFill>
                <a:latin typeface="Courier New Bold" charset="0"/>
                <a:cs typeface="Courier New Bold" charset="0"/>
                <a:sym typeface="Courier New Bold" charset="0"/>
              </a:rPr>
              <a:t>    </a:t>
            </a:r>
            <a:r>
              <a:rPr lang="en-US" sz="1800" dirty="0">
                <a:solidFill>
                  <a:schemeClr val="tx1"/>
                </a:solidFill>
                <a:latin typeface="Calibri Bold Italic" charset="0"/>
                <a:ea typeface="Calibri Bold Italic" charset="0"/>
                <a:cs typeface="Calibri Bold Italic" charset="0"/>
                <a:sym typeface="Calibri Bold Italic" charset="0"/>
              </a:rPr>
              <a:t>Block</a:t>
            </a:r>
            <a:r>
              <a:rPr lang="en-US" sz="1800" dirty="0">
                <a:solidFill>
                  <a:schemeClr val="tx1"/>
                </a:solidFill>
                <a:latin typeface="Calibri Bold" charset="0"/>
                <a:ea typeface="Calibri Bold" charset="0"/>
                <a:cs typeface="Calibri Bold" charset="0"/>
                <a:sym typeface="Calibri Bold" charset="0"/>
              </a:rPr>
              <a:t> 1</a:t>
            </a:r>
            <a:endParaRPr lang="en-US" sz="2400" dirty="0">
              <a:solidFill>
                <a:schemeClr val="tx1"/>
              </a:solidFill>
              <a:latin typeface="Arial Narrow Bold" charset="0"/>
              <a:ea typeface="Lucida Grande" charset="0"/>
              <a:cs typeface="Lucida Grande" charset="0"/>
              <a:sym typeface="Arial Narrow Bold" charset="0"/>
            </a:endParaRPr>
          </a:p>
          <a:p>
            <a:pPr algn="l"/>
            <a:r>
              <a:rPr lang="en-US" sz="1800" dirty="0">
                <a:solidFill>
                  <a:schemeClr val="tx1"/>
                </a:solidFill>
                <a:latin typeface="Courier New Bold" charset="0"/>
                <a:cs typeface="Courier New Bold" charset="0"/>
                <a:sym typeface="Courier New Bold" charset="0"/>
              </a:rPr>
              <a:t>    • • •</a:t>
            </a:r>
            <a:endParaRPr lang="en-US" sz="2400" dirty="0">
              <a:solidFill>
                <a:schemeClr val="tx1"/>
              </a:solidFill>
              <a:latin typeface="Arial Narrow Bold" charset="0"/>
              <a:ea typeface="Lucida Grande" charset="0"/>
              <a:cs typeface="Lucida Grande" charset="0"/>
              <a:sym typeface="Arial Narrow Bold" charset="0"/>
            </a:endParaRPr>
          </a:p>
          <a:p>
            <a:pPr algn="l"/>
            <a:r>
              <a:rPr lang="en-US" sz="1800" dirty="0">
                <a:solidFill>
                  <a:schemeClr val="tx1"/>
                </a:solidFill>
                <a:latin typeface="Courier New Bold" charset="0"/>
                <a:cs typeface="Courier New Bold" charset="0"/>
                <a:sym typeface="Courier New Bold" charset="0"/>
              </a:rPr>
              <a:t>  case val_</a:t>
            </a:r>
            <a:r>
              <a:rPr lang="en-US" sz="1800" dirty="0">
                <a:solidFill>
                  <a:schemeClr val="tx1"/>
                </a:solidFill>
                <a:latin typeface="Courier New Bold Italic" charset="0"/>
                <a:cs typeface="Courier New Bold Italic" charset="0"/>
                <a:sym typeface="Courier New Bold Italic" charset="0"/>
              </a:rPr>
              <a:t>n</a:t>
            </a:r>
            <a:r>
              <a:rPr lang="en-US" sz="1800" dirty="0">
                <a:solidFill>
                  <a:schemeClr val="tx1"/>
                </a:solidFill>
                <a:latin typeface="Courier New Bold" charset="0"/>
                <a:cs typeface="Courier New Bold" charset="0"/>
                <a:sym typeface="Courier New Bold" charset="0"/>
              </a:rPr>
              <a:t>-1:</a:t>
            </a:r>
            <a:endParaRPr lang="en-US" sz="2400" dirty="0">
              <a:solidFill>
                <a:schemeClr val="tx1"/>
              </a:solidFill>
              <a:latin typeface="Arial Narrow Bold" charset="0"/>
              <a:ea typeface="Lucida Grande" charset="0"/>
              <a:cs typeface="Lucida Grande" charset="0"/>
              <a:sym typeface="Arial Narrow Bold" charset="0"/>
            </a:endParaRPr>
          </a:p>
          <a:p>
            <a:pPr algn="l"/>
            <a:r>
              <a:rPr lang="en-US" sz="1800" dirty="0">
                <a:solidFill>
                  <a:schemeClr val="tx1"/>
                </a:solidFill>
                <a:latin typeface="Courier New Bold" charset="0"/>
                <a:cs typeface="Courier New Bold" charset="0"/>
                <a:sym typeface="Courier New Bold" charset="0"/>
              </a:rPr>
              <a:t>    </a:t>
            </a:r>
            <a:r>
              <a:rPr lang="en-US" sz="1800" dirty="0">
                <a:solidFill>
                  <a:schemeClr val="tx1"/>
                </a:solidFill>
                <a:latin typeface="Calibri Bold Italic" charset="0"/>
                <a:ea typeface="Calibri Bold Italic" charset="0"/>
                <a:cs typeface="Calibri Bold Italic" charset="0"/>
                <a:sym typeface="Calibri Bold Italic" charset="0"/>
              </a:rPr>
              <a:t>Block</a:t>
            </a:r>
            <a:r>
              <a:rPr lang="en-US" sz="1800" dirty="0">
                <a:solidFill>
                  <a:schemeClr val="tx1"/>
                </a:solidFill>
                <a:latin typeface="Calibri Bold" charset="0"/>
                <a:ea typeface="Calibri Bold" charset="0"/>
                <a:cs typeface="Calibri Bold" charset="0"/>
                <a:sym typeface="Calibri Bold" charset="0"/>
              </a:rPr>
              <a:t> </a:t>
            </a:r>
            <a:r>
              <a:rPr lang="en-US" sz="1800" dirty="0">
                <a:solidFill>
                  <a:schemeClr val="tx1"/>
                </a:solidFill>
                <a:latin typeface="Calibri Bold Italic" charset="0"/>
                <a:ea typeface="Calibri Bold Italic" charset="0"/>
                <a:cs typeface="Calibri Bold Italic" charset="0"/>
                <a:sym typeface="Calibri Bold Italic" charset="0"/>
              </a:rPr>
              <a:t>n</a:t>
            </a:r>
            <a:r>
              <a:rPr lang="en-US" sz="1800" dirty="0">
                <a:solidFill>
                  <a:schemeClr val="tx1"/>
                </a:solidFill>
                <a:latin typeface="Calibri Bold" charset="0"/>
                <a:ea typeface="Calibri Bold" charset="0"/>
                <a:cs typeface="Calibri Bold" charset="0"/>
                <a:sym typeface="Calibri Bold" charset="0"/>
              </a:rPr>
              <a:t>–1</a:t>
            </a:r>
            <a:endParaRPr lang="en-US" sz="2400" dirty="0">
              <a:solidFill>
                <a:schemeClr val="tx1"/>
              </a:solidFill>
              <a:latin typeface="Arial Narrow Bold" charset="0"/>
              <a:ea typeface="Lucida Grande" charset="0"/>
              <a:cs typeface="Lucida Grande" charset="0"/>
              <a:sym typeface="Arial Narrow Bold" charset="0"/>
            </a:endParaRPr>
          </a:p>
          <a:p>
            <a:pPr algn="l"/>
            <a:r>
              <a:rPr lang="en-US" sz="1800" dirty="0">
                <a:solidFill>
                  <a:schemeClr val="tx1"/>
                </a:solidFill>
                <a:latin typeface="Courier New Bold" charset="0"/>
                <a:cs typeface="Courier New Bold" charset="0"/>
                <a:sym typeface="Courier New Bold" charset="0"/>
              </a:rPr>
              <a:t>}</a:t>
            </a:r>
          </a:p>
        </p:txBody>
      </p:sp>
      <p:sp>
        <p:nvSpPr>
          <p:cNvPr id="22549" name="Rectangle 21"/>
          <p:cNvSpPr>
            <a:spLocks/>
          </p:cNvSpPr>
          <p:nvPr/>
        </p:nvSpPr>
        <p:spPr bwMode="auto">
          <a:xfrm>
            <a:off x="285750" y="1295400"/>
            <a:ext cx="1390650" cy="381000"/>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a:solidFill>
                  <a:schemeClr val="tx1"/>
                </a:solidFill>
                <a:latin typeface="Calibri Bold" charset="0"/>
                <a:ea typeface="Calibri Bold" charset="0"/>
                <a:cs typeface="Calibri Bold" charset="0"/>
                <a:sym typeface="Calibri Bold" charset="0"/>
              </a:rPr>
              <a:t>Switch Form</a:t>
            </a:r>
          </a:p>
        </p:txBody>
      </p:sp>
      <p:sp>
        <p:nvSpPr>
          <p:cNvPr id="22550" name="Rectangle 22"/>
          <p:cNvSpPr>
            <a:spLocks/>
          </p:cNvSpPr>
          <p:nvPr/>
        </p:nvSpPr>
        <p:spPr bwMode="auto">
          <a:xfrm>
            <a:off x="271463" y="4724400"/>
            <a:ext cx="2633859"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solidFill>
                  <a:schemeClr val="tx1"/>
                </a:solidFill>
                <a:latin typeface="Calibri Bold" charset="0"/>
                <a:ea typeface="Calibri Bold" charset="0"/>
                <a:cs typeface="Calibri Bold" charset="0"/>
                <a:sym typeface="Calibri Bold" charset="0"/>
              </a:rPr>
              <a:t>Translation (Extended C)</a:t>
            </a:r>
          </a:p>
        </p:txBody>
      </p:sp>
      <p:sp>
        <p:nvSpPr>
          <p:cNvPr id="22551" name="Rectangle 23"/>
          <p:cNvSpPr>
            <a:spLocks/>
          </p:cNvSpPr>
          <p:nvPr/>
        </p:nvSpPr>
        <p:spPr bwMode="auto">
          <a:xfrm>
            <a:off x="3725863" y="1282700"/>
            <a:ext cx="1268412" cy="381000"/>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2000">
                <a:solidFill>
                  <a:schemeClr val="tx1"/>
                </a:solidFill>
                <a:latin typeface="Calibri Bold" charset="0"/>
                <a:ea typeface="Calibri Bold" charset="0"/>
                <a:cs typeface="Calibri Bold" charset="0"/>
                <a:sym typeface="Calibri Bold" charset="0"/>
              </a:rPr>
              <a:t>Jump Table</a:t>
            </a:r>
          </a:p>
        </p:txBody>
      </p:sp>
      <p:sp>
        <p:nvSpPr>
          <p:cNvPr id="22552" name="Rectangle 24"/>
          <p:cNvSpPr>
            <a:spLocks/>
          </p:cNvSpPr>
          <p:nvPr/>
        </p:nvSpPr>
        <p:spPr bwMode="auto">
          <a:xfrm>
            <a:off x="6923088" y="1219200"/>
            <a:ext cx="1462087" cy="381000"/>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2000">
                <a:solidFill>
                  <a:schemeClr val="tx1"/>
                </a:solidFill>
                <a:latin typeface="Calibri Bold" charset="0"/>
                <a:ea typeface="Calibri Bold" charset="0"/>
                <a:cs typeface="Calibri Bold" charset="0"/>
                <a:sym typeface="Calibri Bold" charset="0"/>
              </a:rPr>
              <a:t>Jump Targets</a:t>
            </a:r>
          </a:p>
        </p:txBody>
      </p:sp>
    </p:spTree>
    <p:extLst>
      <p:ext uri="{BB962C8B-B14F-4D97-AF65-F5344CB8AC3E}">
        <p14:creationId xmlns:p14="http://schemas.microsoft.com/office/powerpoint/2010/main" val="538493611"/>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1" name="Rectangle 9"/>
          <p:cNvSpPr>
            <a:spLocks noGrp="1" noChangeArrowheads="1"/>
          </p:cNvSpPr>
          <p:nvPr>
            <p:ph type="title"/>
          </p:nvPr>
        </p:nvSpPr>
        <p:spPr>
          <a:ln/>
        </p:spPr>
        <p:txBody>
          <a:bodyPr/>
          <a:lstStyle/>
          <a:p>
            <a:pPr marL="119063" indent="-119063"/>
            <a:r>
              <a:rPr lang="en-US" dirty="0"/>
              <a:t>Switch Statement Example</a:t>
            </a:r>
          </a:p>
        </p:txBody>
      </p:sp>
      <p:sp>
        <p:nvSpPr>
          <p:cNvPr id="23562" name="Rectangle 10"/>
          <p:cNvSpPr>
            <a:spLocks/>
          </p:cNvSpPr>
          <p:nvPr/>
        </p:nvSpPr>
        <p:spPr bwMode="auto">
          <a:xfrm>
            <a:off x="1924957" y="3937000"/>
            <a:ext cx="1108529" cy="3810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638"/>
              </a:spcBef>
            </a:pPr>
            <a:r>
              <a:rPr lang="en-US" sz="2000" u="sng" dirty="0">
                <a:solidFill>
                  <a:schemeClr val="tx1"/>
                </a:solidFill>
                <a:latin typeface="Calibri Bold" charset="0"/>
                <a:ea typeface="Calibri Bold" charset="0"/>
                <a:cs typeface="Calibri Bold" charset="0"/>
                <a:sym typeface="Calibri Bold" charset="0"/>
              </a:rPr>
              <a:t>Setup</a:t>
            </a:r>
          </a:p>
        </p:txBody>
      </p:sp>
      <p:sp>
        <p:nvSpPr>
          <p:cNvPr id="23563" name="Rectangle 11"/>
          <p:cNvSpPr>
            <a:spLocks/>
          </p:cNvSpPr>
          <p:nvPr/>
        </p:nvSpPr>
        <p:spPr bwMode="auto">
          <a:xfrm>
            <a:off x="457200" y="1376362"/>
            <a:ext cx="5575300" cy="2306637"/>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a:solidFill>
                  <a:schemeClr val="tx1"/>
                </a:solidFill>
                <a:latin typeface="Courier New" pitchFamily="49" charset="0"/>
                <a:cs typeface="Courier New" pitchFamily="49" charset="0"/>
                <a:sym typeface="Courier New Bold" charset="0"/>
              </a:rPr>
              <a:t>my_switch</a:t>
            </a:r>
            <a:r>
              <a:rPr lang="en-US" sz="1800" b="1" dirty="0">
                <a:solidFill>
                  <a:schemeClr val="tx1"/>
                </a:solidFill>
                <a:latin typeface="Courier New" pitchFamily="49" charset="0"/>
                <a:cs typeface="Courier New" pitchFamily="49" charset="0"/>
                <a:sym typeface="Courier New Bold" charset="0"/>
              </a:rPr>
              <a:t>(long x, long y, long 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long w = 1;</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switch(x)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 .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return w;</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a:t>
            </a:r>
          </a:p>
        </p:txBody>
      </p:sp>
      <p:sp>
        <p:nvSpPr>
          <p:cNvPr id="18" name="Rectangle 1"/>
          <p:cNvSpPr>
            <a:spLocks/>
          </p:cNvSpPr>
          <p:nvPr/>
        </p:nvSpPr>
        <p:spPr bwMode="auto">
          <a:xfrm>
            <a:off x="304800" y="4267200"/>
            <a:ext cx="7620000" cy="2159000"/>
          </a:xfrm>
          <a:prstGeom prst="rect">
            <a:avLst/>
          </a:prstGeom>
          <a:noFill/>
          <a:ln w="12700" cap="flat">
            <a:noFill/>
            <a:miter lim="800000"/>
            <a:headEnd type="none" w="med" len="med"/>
            <a:tailEnd type="none" w="med" len="med"/>
          </a:ln>
        </p:spPr>
        <p:txBody>
          <a:bodyPr lIns="38100" tIns="38100" rIns="38100" bIns="38100"/>
          <a:lstStyle/>
          <a:p>
            <a:pPr algn="l">
              <a:tabLst>
                <a:tab pos="342900" algn="l"/>
                <a:tab pos="342900" algn="l"/>
                <a:tab pos="1311275" algn="l"/>
                <a:tab pos="3251200" algn="l"/>
                <a:tab pos="342900" algn="l"/>
                <a:tab pos="3251200" algn="l"/>
                <a:tab pos="342900" algn="l"/>
                <a:tab pos="3251200" algn="l"/>
                <a:tab pos="342900" algn="l"/>
                <a:tab pos="3251200" algn="l"/>
                <a:tab pos="342900" algn="l"/>
                <a:tab pos="3251200" algn="l"/>
                <a:tab pos="342900" algn="l"/>
                <a:tab pos="3251200" algn="l"/>
                <a:tab pos="342900" algn="l"/>
                <a:tab pos="3251200" algn="l"/>
                <a:tab pos="342900" algn="l"/>
                <a:tab pos="3251200" algn="l"/>
                <a:tab pos="342900" algn="l"/>
                <a:tab pos="3251200" algn="l"/>
              </a:tabLst>
            </a:pPr>
            <a:r>
              <a:rPr lang="en-US" sz="1800" b="1" dirty="0" err="1">
                <a:solidFill>
                  <a:schemeClr val="tx1"/>
                </a:solidFill>
                <a:latin typeface="Courier New" pitchFamily="49" charset="0"/>
                <a:cs typeface="Courier New" pitchFamily="49" charset="0"/>
                <a:sym typeface="Courier New Bold" charset="0"/>
              </a:rPr>
              <a:t>my_switch</a:t>
            </a:r>
            <a:r>
              <a:rPr lang="en-US" sz="1800" b="1" dirty="0">
                <a:solidFill>
                  <a:schemeClr val="tx1"/>
                </a:solidFill>
                <a:latin typeface="Courier New" pitchFamily="49" charset="0"/>
                <a:cs typeface="Courier New" pitchFamily="49" charset="0"/>
                <a:sym typeface="Courier New Bold" charset="0"/>
              </a:rPr>
              <a:t>:</a:t>
            </a:r>
          </a:p>
          <a:p>
            <a:pPr algn="l"/>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movq</a:t>
            </a: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rdx</a:t>
            </a: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rcx</a:t>
            </a:r>
            <a:endParaRPr lang="cs-CZ" sz="1800" b="1" dirty="0">
              <a:solidFill>
                <a:schemeClr val="tx1"/>
              </a:solidFill>
              <a:latin typeface="Courier New" pitchFamily="49" charset="0"/>
              <a:cs typeface="Courier New" pitchFamily="49" charset="0"/>
              <a:sym typeface="Courier New Bold" charset="0"/>
            </a:endParaRPr>
          </a:p>
          <a:p>
            <a:pPr algn="l"/>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cmpq</a:t>
            </a:r>
            <a:r>
              <a:rPr lang="cs-CZ" sz="1800" b="1" dirty="0">
                <a:solidFill>
                  <a:schemeClr val="tx1"/>
                </a:solidFill>
                <a:latin typeface="Courier New" pitchFamily="49" charset="0"/>
                <a:cs typeface="Courier New" pitchFamily="49" charset="0"/>
                <a:sym typeface="Courier New Bold" charset="0"/>
              </a:rPr>
              <a:t>    $6, %rdi   # x:6</a:t>
            </a:r>
          </a:p>
          <a:p>
            <a:pPr algn="l"/>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ja</a:t>
            </a:r>
            <a:r>
              <a:rPr lang="cs-CZ" sz="1800" b="1" dirty="0">
                <a:solidFill>
                  <a:schemeClr val="tx1"/>
                </a:solidFill>
                <a:latin typeface="Courier New" pitchFamily="49" charset="0"/>
                <a:cs typeface="Courier New" pitchFamily="49" charset="0"/>
                <a:sym typeface="Courier New Bold" charset="0"/>
              </a:rPr>
              <a:t>      .L8</a:t>
            </a:r>
          </a:p>
          <a:p>
            <a:pPr algn="l"/>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jmp</a:t>
            </a:r>
            <a:r>
              <a:rPr lang="cs-CZ" sz="1800" b="1" dirty="0">
                <a:solidFill>
                  <a:schemeClr val="tx1"/>
                </a:solidFill>
                <a:latin typeface="Courier New" pitchFamily="49" charset="0"/>
                <a:cs typeface="Courier New" pitchFamily="49" charset="0"/>
                <a:sym typeface="Courier New Bold" charset="0"/>
              </a:rPr>
              <a:t>     *.L4(,%rdi,8)</a:t>
            </a:r>
            <a:endParaRPr lang="en-US" sz="1800" b="1" dirty="0">
              <a:solidFill>
                <a:schemeClr val="tx1"/>
              </a:solidFill>
              <a:latin typeface="Courier New" pitchFamily="49" charset="0"/>
              <a:cs typeface="Courier New" pitchFamily="49" charset="0"/>
              <a:sym typeface="Courier New Bold" charset="0"/>
            </a:endParaRPr>
          </a:p>
        </p:txBody>
      </p:sp>
      <p:cxnSp>
        <p:nvCxnSpPr>
          <p:cNvPr id="20" name="Straight Arrow Connector 19"/>
          <p:cNvCxnSpPr/>
          <p:nvPr/>
        </p:nvCxnSpPr>
        <p:spPr bwMode="auto">
          <a:xfrm flipH="1" flipV="1">
            <a:off x="1295400" y="5334000"/>
            <a:ext cx="990600" cy="609600"/>
          </a:xfrm>
          <a:prstGeom prst="straightConnector1">
            <a:avLst/>
          </a:prstGeom>
          <a:solidFill>
            <a:schemeClr val="accent1"/>
          </a:solidFill>
          <a:ln w="25400" cap="flat" cmpd="sng" algn="ctr">
            <a:solidFill>
              <a:srgbClr val="4F81BD"/>
            </a:solidFill>
            <a:prstDash val="solid"/>
            <a:round/>
            <a:headEnd type="none" w="med" len="med"/>
            <a:tailEnd type="arrow"/>
          </a:ln>
          <a:effectLst/>
        </p:spPr>
      </p:cxnSp>
      <p:sp>
        <p:nvSpPr>
          <p:cNvPr id="22" name="TextBox 21"/>
          <p:cNvSpPr txBox="1"/>
          <p:nvPr/>
        </p:nvSpPr>
        <p:spPr>
          <a:xfrm>
            <a:off x="838200" y="5943600"/>
            <a:ext cx="2895600" cy="830997"/>
          </a:xfrm>
          <a:prstGeom prst="rect">
            <a:avLst/>
          </a:prstGeom>
          <a:noFill/>
        </p:spPr>
        <p:txBody>
          <a:bodyPr wrap="square" rtlCol="0">
            <a:spAutoFit/>
          </a:bodyPr>
          <a:lstStyle/>
          <a:p>
            <a:r>
              <a:rPr lang="en-US" sz="2400" dirty="0">
                <a:latin typeface="+mj-lt"/>
              </a:rPr>
              <a:t>What range of values takes default?</a:t>
            </a:r>
          </a:p>
        </p:txBody>
      </p:sp>
      <p:sp>
        <p:nvSpPr>
          <p:cNvPr id="11" name="TextBox 10"/>
          <p:cNvSpPr txBox="1"/>
          <p:nvPr/>
        </p:nvSpPr>
        <p:spPr>
          <a:xfrm>
            <a:off x="6400800" y="5943600"/>
            <a:ext cx="2209800" cy="830997"/>
          </a:xfrm>
          <a:prstGeom prst="rect">
            <a:avLst/>
          </a:prstGeom>
          <a:noFill/>
        </p:spPr>
        <p:txBody>
          <a:bodyPr wrap="square" rtlCol="0">
            <a:spAutoFit/>
          </a:bodyPr>
          <a:lstStyle/>
          <a:p>
            <a:pPr algn="l"/>
            <a:r>
              <a:rPr lang="en-US" sz="2400" dirty="0">
                <a:solidFill>
                  <a:srgbClr val="C00000"/>
                </a:solidFill>
                <a:latin typeface="Calibri" pitchFamily="34" charset="0"/>
              </a:rPr>
              <a:t>Note that </a:t>
            </a:r>
            <a:r>
              <a:rPr lang="en-US" sz="2400" b="1" dirty="0">
                <a:solidFill>
                  <a:srgbClr val="C00000"/>
                </a:solidFill>
                <a:latin typeface="Courier New" pitchFamily="49" charset="0"/>
                <a:cs typeface="Courier New" pitchFamily="49" charset="0"/>
              </a:rPr>
              <a:t>w</a:t>
            </a:r>
            <a:r>
              <a:rPr lang="en-US" sz="2400" dirty="0">
                <a:solidFill>
                  <a:srgbClr val="C00000"/>
                </a:solidFill>
                <a:latin typeface="Calibri" pitchFamily="34" charset="0"/>
              </a:rPr>
              <a:t> not initialized here</a:t>
            </a:r>
          </a:p>
        </p:txBody>
      </p:sp>
      <p:graphicFrame>
        <p:nvGraphicFramePr>
          <p:cNvPr id="12" name="Table 11"/>
          <p:cNvGraphicFramePr>
            <a:graphicFrameLocks noGrp="1"/>
          </p:cNvGraphicFramePr>
          <p:nvPr>
            <p:extLst>
              <p:ext uri="{D42A27DB-BD31-4B8C-83A1-F6EECF244321}">
                <p14:modId xmlns:p14="http://schemas.microsoft.com/office/powerpoint/2010/main" val="3364888483"/>
              </p:ext>
            </p:extLst>
          </p:nvPr>
        </p:nvGraphicFramePr>
        <p:xfrm>
          <a:off x="5181600" y="4114800"/>
          <a:ext cx="3352800" cy="19050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810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x</a:t>
                      </a:r>
                    </a:p>
                  </a:txBody>
                  <a:tcPr/>
                </a:tc>
                <a:extLst>
                  <a:ext uri="{0D108BD9-81ED-4DB2-BD59-A6C34878D82A}">
                    <a16:rowId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rsi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y</a:t>
                      </a:r>
                    </a:p>
                  </a:txBody>
                  <a:tcPr/>
                </a:tc>
                <a:extLst>
                  <a:ext uri="{0D108BD9-81ED-4DB2-BD59-A6C34878D82A}">
                    <a16:rowId xmlns:a16="http://schemas.microsoft.com/office/drawing/2014/main" val="10002"/>
                  </a:ext>
                </a:extLst>
              </a:tr>
              <a:tr h="381000">
                <a:tc>
                  <a:txBody>
                    <a:bodyPr/>
                    <a:lstStyle/>
                    <a:p>
                      <a:r>
                        <a:rPr lang="en-US" b="1" i="0" dirty="0">
                          <a:latin typeface="Courier New"/>
                          <a:cs typeface="Courier New"/>
                        </a:rPr>
                        <a:t>%</a:t>
                      </a:r>
                      <a:r>
                        <a:rPr lang="en-US" b="1" i="0" dirty="0" err="1">
                          <a:latin typeface="Courier New"/>
                          <a:cs typeface="Courier New"/>
                        </a:rPr>
                        <a:t>rdx</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z</a:t>
                      </a:r>
                    </a:p>
                  </a:txBody>
                  <a:tcPr/>
                </a:tc>
                <a:extLst>
                  <a:ext uri="{0D108BD9-81ED-4DB2-BD59-A6C34878D82A}">
                    <a16:rowId xmlns:a16="http://schemas.microsoft.com/office/drawing/2014/main" val="10003"/>
                  </a:ext>
                </a:extLst>
              </a:tr>
              <a:tr h="381000">
                <a:tc>
                  <a:txBody>
                    <a:bodyPr/>
                    <a:lstStyle/>
                    <a:p>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r>
                        <a:rPr lang="en-US" dirty="0">
                          <a:latin typeface="Calibri"/>
                          <a:cs typeface="Calibri"/>
                        </a:rPr>
                        <a:t>Return value</a:t>
                      </a:r>
                      <a:endParaRPr lang="en-US" b="1" i="0" dirty="0">
                        <a:latin typeface="Courier New"/>
                        <a:cs typeface="Courier New"/>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9046390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304800" y="493712"/>
            <a:ext cx="8077200" cy="573088"/>
          </a:xfrm>
        </p:spPr>
        <p:txBody>
          <a:bodyPr/>
          <a:lstStyle/>
          <a:p>
            <a:r>
              <a:rPr lang="en-US" dirty="0"/>
              <a:t>Recall: Addressing Modes</a:t>
            </a:r>
          </a:p>
        </p:txBody>
      </p:sp>
      <p:sp>
        <p:nvSpPr>
          <p:cNvPr id="161795" name="Rectangle 3"/>
          <p:cNvSpPr>
            <a:spLocks noGrp="1" noChangeArrowheads="1"/>
          </p:cNvSpPr>
          <p:nvPr>
            <p:ph type="body" idx="1"/>
          </p:nvPr>
        </p:nvSpPr>
        <p:spPr>
          <a:xfrm>
            <a:off x="290513" y="1250950"/>
            <a:ext cx="8307387" cy="5530850"/>
          </a:xfrm>
        </p:spPr>
        <p:txBody>
          <a:bodyPr/>
          <a:lstStyle/>
          <a:p>
            <a:pPr marL="223838" indent="-223838" defTabSz="895350">
              <a:tabLst>
                <a:tab pos="1206500" algn="l"/>
                <a:tab pos="3657600" algn="l"/>
              </a:tabLst>
            </a:pPr>
            <a:r>
              <a:rPr lang="en-US" dirty="0"/>
              <a:t>Most General Form</a:t>
            </a:r>
          </a:p>
          <a:p>
            <a:pPr marL="223838" indent="-223838" defTabSz="895350">
              <a:buNone/>
              <a:tabLst>
                <a:tab pos="1206500" algn="l"/>
                <a:tab pos="3657600" algn="l"/>
              </a:tabLst>
            </a:pPr>
            <a:r>
              <a:rPr lang="en-US" dirty="0"/>
              <a:t>		D(</a:t>
            </a:r>
            <a:r>
              <a:rPr lang="en-US" dirty="0" err="1"/>
              <a:t>Rb,Ri,S</a:t>
            </a:r>
            <a:r>
              <a:rPr lang="en-US" dirty="0"/>
              <a:t>)	</a:t>
            </a:r>
            <a:r>
              <a:rPr lang="en-US" dirty="0" err="1"/>
              <a:t>Mem</a:t>
            </a:r>
            <a:r>
              <a:rPr lang="en-US" dirty="0"/>
              <a:t>[</a:t>
            </a:r>
            <a:r>
              <a:rPr lang="en-US" dirty="0" err="1"/>
              <a:t>Reg</a:t>
            </a:r>
            <a:r>
              <a:rPr lang="en-US" dirty="0"/>
              <a:t>[</a:t>
            </a:r>
            <a:r>
              <a:rPr lang="en-US" dirty="0" err="1"/>
              <a:t>Rb</a:t>
            </a:r>
            <a:r>
              <a:rPr lang="en-US" dirty="0"/>
              <a:t>]+S*</a:t>
            </a:r>
            <a:r>
              <a:rPr lang="en-US" dirty="0" err="1"/>
              <a:t>Reg</a:t>
            </a:r>
            <a:r>
              <a:rPr lang="en-US" dirty="0"/>
              <a:t>[</a:t>
            </a:r>
            <a:r>
              <a:rPr lang="en-US" dirty="0" err="1"/>
              <a:t>Ri</a:t>
            </a:r>
            <a:r>
              <a:rPr lang="en-US" dirty="0"/>
              <a:t>]+ D]</a:t>
            </a:r>
          </a:p>
          <a:p>
            <a:pPr marL="560388" lvl="1" indent="-222250" defTabSz="895350">
              <a:tabLst>
                <a:tab pos="1206500" algn="l"/>
                <a:tab pos="3657600" algn="l"/>
              </a:tabLst>
            </a:pPr>
            <a:r>
              <a:rPr lang="en-US" dirty="0"/>
              <a:t>D: 	Constant “displacement” </a:t>
            </a:r>
            <a:r>
              <a:rPr lang="en-US" dirty="0">
                <a:solidFill>
                  <a:srgbClr val="FF0000"/>
                </a:solidFill>
              </a:rPr>
              <a:t>1, 2, or 4 </a:t>
            </a:r>
            <a:r>
              <a:rPr lang="en-US" dirty="0"/>
              <a:t>bytes</a:t>
            </a:r>
          </a:p>
          <a:p>
            <a:pPr marL="560388" lvl="1" indent="-222250" defTabSz="895350">
              <a:tabLst>
                <a:tab pos="1206500" algn="l"/>
                <a:tab pos="3657600" algn="l"/>
              </a:tabLst>
            </a:pPr>
            <a:r>
              <a:rPr lang="en-US" dirty="0" err="1"/>
              <a:t>Rb</a:t>
            </a:r>
            <a:r>
              <a:rPr lang="en-US" dirty="0"/>
              <a:t>: 	Base register: Any of 16 integer registers</a:t>
            </a:r>
          </a:p>
          <a:p>
            <a:pPr marL="560388" lvl="1" indent="-222250" defTabSz="895350">
              <a:tabLst>
                <a:tab pos="1206500" algn="l"/>
                <a:tab pos="3657600" algn="l"/>
              </a:tabLst>
            </a:pPr>
            <a:r>
              <a:rPr lang="en-US" dirty="0" err="1"/>
              <a:t>Ri</a:t>
            </a:r>
            <a:r>
              <a:rPr lang="en-US" dirty="0"/>
              <a:t>:	Index register: Any, except for </a:t>
            </a:r>
            <a:r>
              <a:rPr lang="en-US" b="1" dirty="0">
                <a:latin typeface="Courier New" pitchFamily="49" charset="0"/>
              </a:rPr>
              <a:t>%</a:t>
            </a:r>
            <a:r>
              <a:rPr lang="en-US" b="1" dirty="0" err="1">
                <a:latin typeface="Courier New" pitchFamily="49" charset="0"/>
              </a:rPr>
              <a:t>rsp</a:t>
            </a:r>
            <a:endParaRPr lang="en-US" b="1" dirty="0">
              <a:latin typeface="Courier New" pitchFamily="49" charset="0"/>
            </a:endParaRPr>
          </a:p>
          <a:p>
            <a:pPr marL="560388" lvl="1" indent="-222250" defTabSz="895350">
              <a:tabLst>
                <a:tab pos="1206500" algn="l"/>
                <a:tab pos="3657600" algn="l"/>
              </a:tabLst>
            </a:pPr>
            <a:r>
              <a:rPr lang="en-US" dirty="0"/>
              <a:t>S: 	Scale: </a:t>
            </a:r>
            <a:r>
              <a:rPr lang="en-US" dirty="0">
                <a:solidFill>
                  <a:srgbClr val="FF0000"/>
                </a:solidFill>
              </a:rPr>
              <a:t>1, 2, 4, or 8</a:t>
            </a:r>
          </a:p>
          <a:p>
            <a:pPr marL="223838" indent="-223838" defTabSz="895350">
              <a:tabLst>
                <a:tab pos="1206500" algn="l"/>
                <a:tab pos="3657600" algn="l"/>
              </a:tabLst>
            </a:pPr>
            <a:endParaRPr lang="en-US" dirty="0"/>
          </a:p>
          <a:p>
            <a:pPr marL="223838" indent="-223838" defTabSz="895350">
              <a:tabLst>
                <a:tab pos="1206500" algn="l"/>
                <a:tab pos="3657600" algn="l"/>
              </a:tabLst>
            </a:pPr>
            <a:r>
              <a:rPr lang="en-US" dirty="0"/>
              <a:t>Special Cases</a:t>
            </a:r>
          </a:p>
          <a:p>
            <a:pPr marL="223838" indent="-223838" defTabSz="895350">
              <a:buNone/>
              <a:tabLst>
                <a:tab pos="1206500" algn="l"/>
                <a:tab pos="3657600" algn="l"/>
              </a:tabLst>
            </a:pPr>
            <a:r>
              <a:rPr lang="en-US" dirty="0"/>
              <a:t>		(</a:t>
            </a:r>
            <a:r>
              <a:rPr lang="en-US" dirty="0" err="1"/>
              <a:t>Rb,Ri</a:t>
            </a:r>
            <a:r>
              <a:rPr lang="en-US" dirty="0"/>
              <a:t>)	</a:t>
            </a:r>
            <a:r>
              <a:rPr lang="en-US" dirty="0" err="1"/>
              <a:t>Mem</a:t>
            </a:r>
            <a:r>
              <a:rPr lang="en-US" dirty="0"/>
              <a:t>[</a:t>
            </a:r>
            <a:r>
              <a:rPr lang="en-US" dirty="0" err="1"/>
              <a:t>Reg</a:t>
            </a:r>
            <a:r>
              <a:rPr lang="en-US" dirty="0"/>
              <a:t>[</a:t>
            </a:r>
            <a:r>
              <a:rPr lang="en-US" dirty="0" err="1"/>
              <a:t>Rb</a:t>
            </a:r>
            <a:r>
              <a:rPr lang="en-US" dirty="0"/>
              <a:t>]+</a:t>
            </a:r>
            <a:r>
              <a:rPr lang="en-US" dirty="0" err="1"/>
              <a:t>Reg</a:t>
            </a:r>
            <a:r>
              <a:rPr lang="en-US" dirty="0"/>
              <a:t>[</a:t>
            </a:r>
            <a:r>
              <a:rPr lang="en-US" dirty="0" err="1"/>
              <a:t>Ri</a:t>
            </a:r>
            <a:r>
              <a:rPr lang="en-US" dirty="0"/>
              <a:t>]]</a:t>
            </a:r>
          </a:p>
          <a:p>
            <a:pPr marL="223838" indent="-223838" defTabSz="895350">
              <a:buNone/>
              <a:tabLst>
                <a:tab pos="1206500" algn="l"/>
                <a:tab pos="3657600" algn="l"/>
              </a:tabLst>
            </a:pPr>
            <a:r>
              <a:rPr lang="en-US" dirty="0"/>
              <a:t>		D(</a:t>
            </a:r>
            <a:r>
              <a:rPr lang="en-US" dirty="0" err="1"/>
              <a:t>Rb,Ri</a:t>
            </a:r>
            <a:r>
              <a:rPr lang="en-US" dirty="0"/>
              <a:t>)	</a:t>
            </a:r>
            <a:r>
              <a:rPr lang="en-US" dirty="0" err="1"/>
              <a:t>Mem</a:t>
            </a:r>
            <a:r>
              <a:rPr lang="en-US" dirty="0"/>
              <a:t>[</a:t>
            </a:r>
            <a:r>
              <a:rPr lang="en-US" dirty="0" err="1"/>
              <a:t>Reg</a:t>
            </a:r>
            <a:r>
              <a:rPr lang="en-US" dirty="0"/>
              <a:t>[</a:t>
            </a:r>
            <a:r>
              <a:rPr lang="en-US" dirty="0" err="1"/>
              <a:t>Rb</a:t>
            </a:r>
            <a:r>
              <a:rPr lang="en-US" dirty="0"/>
              <a:t>]+</a:t>
            </a:r>
            <a:r>
              <a:rPr lang="en-US" dirty="0" err="1"/>
              <a:t>Reg</a:t>
            </a:r>
            <a:r>
              <a:rPr lang="en-US" dirty="0"/>
              <a:t>[</a:t>
            </a:r>
            <a:r>
              <a:rPr lang="en-US" dirty="0" err="1"/>
              <a:t>Ri</a:t>
            </a:r>
            <a:r>
              <a:rPr lang="en-US" dirty="0"/>
              <a:t>]+D]</a:t>
            </a:r>
          </a:p>
          <a:p>
            <a:pPr marL="223838" indent="-223838" defTabSz="895350">
              <a:buNone/>
              <a:tabLst>
                <a:tab pos="1206500" algn="l"/>
                <a:tab pos="3657600" algn="l"/>
              </a:tabLst>
            </a:pPr>
            <a:r>
              <a:rPr lang="en-US" dirty="0"/>
              <a:t>		(</a:t>
            </a:r>
            <a:r>
              <a:rPr lang="en-US" dirty="0" err="1"/>
              <a:t>Rb,Ri,S</a:t>
            </a:r>
            <a:r>
              <a:rPr lang="en-US" dirty="0"/>
              <a:t>)	</a:t>
            </a:r>
            <a:r>
              <a:rPr lang="en-US" dirty="0" err="1"/>
              <a:t>Mem</a:t>
            </a:r>
            <a:r>
              <a:rPr lang="en-US" dirty="0"/>
              <a:t>[</a:t>
            </a:r>
            <a:r>
              <a:rPr lang="en-US" dirty="0" err="1"/>
              <a:t>Reg</a:t>
            </a:r>
            <a:r>
              <a:rPr lang="en-US" dirty="0"/>
              <a:t>[</a:t>
            </a:r>
            <a:r>
              <a:rPr lang="en-US" dirty="0" err="1"/>
              <a:t>Rb</a:t>
            </a:r>
            <a:r>
              <a:rPr lang="en-US" dirty="0"/>
              <a:t>]+S*</a:t>
            </a:r>
            <a:r>
              <a:rPr lang="en-US" dirty="0" err="1"/>
              <a:t>Reg</a:t>
            </a:r>
            <a:r>
              <a:rPr lang="en-US" dirty="0"/>
              <a:t>[</a:t>
            </a:r>
            <a:r>
              <a:rPr lang="en-US" dirty="0" err="1"/>
              <a:t>Ri</a:t>
            </a:r>
            <a:r>
              <a:rPr lang="en-US" dirty="0"/>
              <a:t>]]</a:t>
            </a:r>
          </a:p>
        </p:txBody>
      </p:sp>
    </p:spTree>
    <p:extLst>
      <p:ext uri="{BB962C8B-B14F-4D97-AF65-F5344CB8AC3E}">
        <p14:creationId xmlns:p14="http://schemas.microsoft.com/office/powerpoint/2010/main" val="247507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79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1795">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1795">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179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a:ln/>
        </p:spPr>
        <p:txBody>
          <a:bodyPr/>
          <a:lstStyle/>
          <a:p>
            <a:pPr marL="119063" indent="-119063"/>
            <a:r>
              <a:rPr lang="en-US" dirty="0"/>
              <a:t>Switch Statement Example</a:t>
            </a:r>
          </a:p>
        </p:txBody>
      </p:sp>
      <p:sp>
        <p:nvSpPr>
          <p:cNvPr id="24580" name="Rectangle 4"/>
          <p:cNvSpPr>
            <a:spLocks/>
          </p:cNvSpPr>
          <p:nvPr/>
        </p:nvSpPr>
        <p:spPr bwMode="auto">
          <a:xfrm>
            <a:off x="457200" y="1350962"/>
            <a:ext cx="5575300" cy="2306637"/>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a:solidFill>
                  <a:schemeClr val="tx1"/>
                </a:solidFill>
                <a:latin typeface="Courier New" pitchFamily="49" charset="0"/>
                <a:cs typeface="Courier New" pitchFamily="49" charset="0"/>
                <a:sym typeface="Courier New Bold" charset="0"/>
              </a:rPr>
              <a:t>my_switch</a:t>
            </a:r>
            <a:r>
              <a:rPr lang="en-US" sz="1800" b="1" dirty="0">
                <a:solidFill>
                  <a:schemeClr val="tx1"/>
                </a:solidFill>
                <a:latin typeface="Courier New" pitchFamily="49" charset="0"/>
                <a:cs typeface="Courier New" pitchFamily="49" charset="0"/>
                <a:sym typeface="Courier New Bold" charset="0"/>
              </a:rPr>
              <a:t>(long x, long y, long 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long w = 1;</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switch(x)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 .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return w;</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a:t>
            </a:r>
          </a:p>
        </p:txBody>
      </p:sp>
      <p:sp>
        <p:nvSpPr>
          <p:cNvPr id="24581" name="Rectangle 5"/>
          <p:cNvSpPr>
            <a:spLocks/>
          </p:cNvSpPr>
          <p:nvPr/>
        </p:nvSpPr>
        <p:spPr bwMode="auto">
          <a:xfrm>
            <a:off x="2028598" y="5892799"/>
            <a:ext cx="1004888" cy="635000"/>
          </a:xfrm>
          <a:prstGeom prst="rect">
            <a:avLst/>
          </a:prstGeom>
          <a:noFill/>
          <a:ln w="12700" cap="rnd">
            <a:noFill/>
            <a:round/>
            <a:headEnd type="none" w="med" len="med"/>
            <a:tailEnd type="none" w="med" len="med"/>
          </a:ln>
        </p:spPr>
        <p:txBody>
          <a:bodyPr wrap="none" lIns="38100" tIns="38100" rIns="38100" bIns="38100">
            <a:spAutoFit/>
          </a:bodyPr>
          <a:lstStyle/>
          <a:p>
            <a:r>
              <a:rPr lang="en-US" sz="1800" dirty="0">
                <a:solidFill>
                  <a:srgbClr val="C00000"/>
                </a:solidFill>
                <a:latin typeface="Calibri Bold Italic" charset="0"/>
                <a:ea typeface="Calibri Bold Italic" charset="0"/>
                <a:cs typeface="Calibri Bold Italic" charset="0"/>
                <a:sym typeface="Calibri Bold Italic" charset="0"/>
              </a:rPr>
              <a:t>Indirect </a:t>
            </a:r>
            <a:br>
              <a:rPr lang="en-US" sz="1800" dirty="0">
                <a:solidFill>
                  <a:srgbClr val="C00000"/>
                </a:solidFill>
                <a:latin typeface="Calibri Bold Italic" charset="0"/>
                <a:ea typeface="Calibri Bold Italic" charset="0"/>
                <a:cs typeface="Calibri Bold Italic" charset="0"/>
                <a:sym typeface="Calibri Bold Italic" charset="0"/>
              </a:rPr>
            </a:br>
            <a:r>
              <a:rPr lang="en-US" sz="1800" dirty="0">
                <a:solidFill>
                  <a:srgbClr val="C00000"/>
                </a:solidFill>
                <a:latin typeface="Calibri Bold Italic" charset="0"/>
                <a:ea typeface="Calibri Bold Italic" charset="0"/>
                <a:cs typeface="Calibri Bold Italic" charset="0"/>
                <a:sym typeface="Calibri Bold Italic" charset="0"/>
              </a:rPr>
              <a:t>jump</a:t>
            </a:r>
          </a:p>
        </p:txBody>
      </p:sp>
      <p:sp>
        <p:nvSpPr>
          <p:cNvPr id="24583" name="Rectangle 7"/>
          <p:cNvSpPr>
            <a:spLocks/>
          </p:cNvSpPr>
          <p:nvPr/>
        </p:nvSpPr>
        <p:spPr bwMode="auto">
          <a:xfrm>
            <a:off x="6172200" y="2286000"/>
            <a:ext cx="1246188" cy="381000"/>
          </a:xfrm>
          <a:prstGeom prst="rect">
            <a:avLst/>
          </a:prstGeom>
          <a:noFill/>
          <a:ln w="12700" cap="rnd">
            <a:noFill/>
            <a:round/>
            <a:headEnd type="none" w="med" len="med"/>
            <a:tailEnd type="none" w="med" len="med"/>
          </a:ln>
        </p:spPr>
        <p:txBody>
          <a:bodyPr wrap="none" lIns="38100" tIns="38100" rIns="38100" bIns="38100">
            <a:spAutoFit/>
          </a:bodyPr>
          <a:lstStyle/>
          <a:p>
            <a:r>
              <a:rPr lang="en-US" sz="2000" dirty="0">
                <a:solidFill>
                  <a:schemeClr val="tx1"/>
                </a:solidFill>
                <a:latin typeface="Calibri Bold" charset="0"/>
                <a:ea typeface="Calibri Bold" charset="0"/>
                <a:cs typeface="Calibri Bold" charset="0"/>
                <a:sym typeface="Calibri Bold" charset="0"/>
              </a:rPr>
              <a:t>Jump table</a:t>
            </a:r>
          </a:p>
        </p:txBody>
      </p:sp>
      <p:sp>
        <p:nvSpPr>
          <p:cNvPr id="24584" name="Rectangle 8"/>
          <p:cNvSpPr>
            <a:spLocks/>
          </p:cNvSpPr>
          <p:nvPr/>
        </p:nvSpPr>
        <p:spPr bwMode="auto">
          <a:xfrm>
            <a:off x="6248400" y="2667000"/>
            <a:ext cx="2832100" cy="2286000"/>
          </a:xfrm>
          <a:prstGeom prst="rect">
            <a:avLst/>
          </a:prstGeom>
          <a:solidFill>
            <a:srgbClr val="D6D6F4"/>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.section	.</a:t>
            </a:r>
            <a:r>
              <a:rPr lang="en-US" sz="1400" b="1" dirty="0" err="1">
                <a:solidFill>
                  <a:schemeClr val="tx1"/>
                </a:solidFill>
                <a:latin typeface="Courier New" pitchFamily="49" charset="0"/>
                <a:cs typeface="Courier New" pitchFamily="49" charset="0"/>
                <a:sym typeface="Courier New Bold" charset="0"/>
              </a:rPr>
              <a:t>rodata</a:t>
            </a:r>
            <a:endParaRPr lang="en-US" sz="1400" b="1" dirty="0">
              <a:solidFill>
                <a:schemeClr val="tx1"/>
              </a:solidFill>
              <a:latin typeface="Courier New" pitchFamily="49" charset="0"/>
              <a:cs typeface="Courier New" pitchFamily="49" charset="0"/>
              <a:sym typeface="Courier New Bold" charset="0"/>
            </a:endParaRP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	.align 8</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.L4:</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	.quad	.L8	# x = 0</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	.quad	.L3	# x = 1</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	.quad	.L5	# x = 2</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	.quad	.L9	# x = 3</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	.quad	.L8	# x = 4</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	.quad	.L7	# x = 5</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	.quad	.L7	# x = 6</a:t>
            </a:r>
            <a:endParaRPr lang="en-US" sz="1400" b="1" dirty="0">
              <a:solidFill>
                <a:schemeClr val="tx1"/>
              </a:solidFill>
              <a:latin typeface="Courier New" pitchFamily="49" charset="0"/>
              <a:ea typeface="Monaco" charset="0"/>
              <a:cs typeface="Courier New" pitchFamily="49" charset="0"/>
              <a:sym typeface="Courier New Bold" charset="0"/>
            </a:endParaRPr>
          </a:p>
        </p:txBody>
      </p:sp>
      <p:sp>
        <p:nvSpPr>
          <p:cNvPr id="10" name="Rectangle 10">
            <a:extLst>
              <a:ext uri="{FF2B5EF4-FFF2-40B4-BE49-F238E27FC236}">
                <a16:creationId xmlns:a16="http://schemas.microsoft.com/office/drawing/2014/main" id="{BF7C1A93-68E2-4DCC-9802-CDE4648F5C8C}"/>
              </a:ext>
            </a:extLst>
          </p:cNvPr>
          <p:cNvSpPr>
            <a:spLocks/>
          </p:cNvSpPr>
          <p:nvPr/>
        </p:nvSpPr>
        <p:spPr bwMode="auto">
          <a:xfrm>
            <a:off x="1924957" y="3937000"/>
            <a:ext cx="1108529" cy="3810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638"/>
              </a:spcBef>
            </a:pPr>
            <a:r>
              <a:rPr lang="en-US" sz="2000" u="sng" dirty="0">
                <a:solidFill>
                  <a:schemeClr val="tx1"/>
                </a:solidFill>
                <a:latin typeface="Calibri Bold" charset="0"/>
                <a:ea typeface="Calibri Bold" charset="0"/>
                <a:cs typeface="Calibri Bold" charset="0"/>
                <a:sym typeface="Calibri Bold" charset="0"/>
              </a:rPr>
              <a:t>Setup</a:t>
            </a:r>
          </a:p>
        </p:txBody>
      </p:sp>
      <p:sp>
        <p:nvSpPr>
          <p:cNvPr id="15" name="Rectangle 10">
            <a:extLst>
              <a:ext uri="{FF2B5EF4-FFF2-40B4-BE49-F238E27FC236}">
                <a16:creationId xmlns:a16="http://schemas.microsoft.com/office/drawing/2014/main" id="{02FC3882-54A0-4DE7-8FD9-97783E8961DF}"/>
              </a:ext>
            </a:extLst>
          </p:cNvPr>
          <p:cNvSpPr>
            <a:spLocks/>
          </p:cNvSpPr>
          <p:nvPr/>
        </p:nvSpPr>
        <p:spPr bwMode="auto">
          <a:xfrm>
            <a:off x="1924957" y="3937000"/>
            <a:ext cx="1108529" cy="3810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638"/>
              </a:spcBef>
            </a:pPr>
            <a:r>
              <a:rPr lang="en-US" sz="2000" u="sng" dirty="0">
                <a:solidFill>
                  <a:schemeClr val="tx1"/>
                </a:solidFill>
                <a:latin typeface="Calibri Bold" charset="0"/>
                <a:ea typeface="Calibri Bold" charset="0"/>
                <a:cs typeface="Calibri Bold" charset="0"/>
                <a:sym typeface="Calibri Bold" charset="0"/>
              </a:rPr>
              <a:t>Setup</a:t>
            </a:r>
          </a:p>
        </p:txBody>
      </p:sp>
      <p:sp>
        <p:nvSpPr>
          <p:cNvPr id="16" name="Rectangle 1">
            <a:extLst>
              <a:ext uri="{FF2B5EF4-FFF2-40B4-BE49-F238E27FC236}">
                <a16:creationId xmlns:a16="http://schemas.microsoft.com/office/drawing/2014/main" id="{DECF1AF7-4ACD-431B-923C-E5555572CE1E}"/>
              </a:ext>
            </a:extLst>
          </p:cNvPr>
          <p:cNvSpPr>
            <a:spLocks/>
          </p:cNvSpPr>
          <p:nvPr/>
        </p:nvSpPr>
        <p:spPr bwMode="auto">
          <a:xfrm>
            <a:off x="304800" y="4267200"/>
            <a:ext cx="7620000" cy="2159000"/>
          </a:xfrm>
          <a:prstGeom prst="rect">
            <a:avLst/>
          </a:prstGeom>
          <a:noFill/>
          <a:ln w="12700" cap="flat">
            <a:noFill/>
            <a:miter lim="800000"/>
            <a:headEnd type="none" w="med" len="med"/>
            <a:tailEnd type="none" w="med" len="med"/>
          </a:ln>
        </p:spPr>
        <p:txBody>
          <a:bodyPr lIns="38100" tIns="38100" rIns="38100" bIns="38100"/>
          <a:lstStyle/>
          <a:p>
            <a:pPr algn="l">
              <a:tabLst>
                <a:tab pos="342900" algn="l"/>
                <a:tab pos="342900" algn="l"/>
                <a:tab pos="1311275" algn="l"/>
                <a:tab pos="3251200" algn="l"/>
                <a:tab pos="342900" algn="l"/>
                <a:tab pos="3251200" algn="l"/>
                <a:tab pos="342900" algn="l"/>
                <a:tab pos="3251200" algn="l"/>
                <a:tab pos="342900" algn="l"/>
                <a:tab pos="3251200" algn="l"/>
                <a:tab pos="342900" algn="l"/>
                <a:tab pos="3251200" algn="l"/>
                <a:tab pos="342900" algn="l"/>
                <a:tab pos="3251200" algn="l"/>
                <a:tab pos="342900" algn="l"/>
                <a:tab pos="3251200" algn="l"/>
                <a:tab pos="342900" algn="l"/>
                <a:tab pos="3251200" algn="l"/>
                <a:tab pos="342900" algn="l"/>
                <a:tab pos="3251200" algn="l"/>
              </a:tabLst>
            </a:pPr>
            <a:r>
              <a:rPr lang="en-US" sz="1800" b="1" dirty="0" err="1">
                <a:solidFill>
                  <a:schemeClr val="tx1"/>
                </a:solidFill>
                <a:latin typeface="Courier New" pitchFamily="49" charset="0"/>
                <a:cs typeface="Courier New" pitchFamily="49" charset="0"/>
                <a:sym typeface="Courier New Bold" charset="0"/>
              </a:rPr>
              <a:t>my_switch</a:t>
            </a:r>
            <a:r>
              <a:rPr lang="en-US" sz="1800" b="1" dirty="0">
                <a:solidFill>
                  <a:schemeClr val="tx1"/>
                </a:solidFill>
                <a:latin typeface="Courier New" pitchFamily="49" charset="0"/>
                <a:cs typeface="Courier New" pitchFamily="49" charset="0"/>
                <a:sym typeface="Courier New Bold" charset="0"/>
              </a:rPr>
              <a:t>:</a:t>
            </a:r>
          </a:p>
          <a:p>
            <a:pPr algn="l"/>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movq</a:t>
            </a: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rdx</a:t>
            </a: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rcx</a:t>
            </a:r>
            <a:endParaRPr lang="cs-CZ" sz="1800" b="1" dirty="0">
              <a:solidFill>
                <a:schemeClr val="tx1"/>
              </a:solidFill>
              <a:latin typeface="Courier New" pitchFamily="49" charset="0"/>
              <a:cs typeface="Courier New" pitchFamily="49" charset="0"/>
              <a:sym typeface="Courier New Bold" charset="0"/>
            </a:endParaRPr>
          </a:p>
          <a:p>
            <a:pPr algn="l"/>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cmpq</a:t>
            </a:r>
            <a:r>
              <a:rPr lang="cs-CZ" sz="1800" b="1" dirty="0">
                <a:solidFill>
                  <a:schemeClr val="tx1"/>
                </a:solidFill>
                <a:latin typeface="Courier New" pitchFamily="49" charset="0"/>
                <a:cs typeface="Courier New" pitchFamily="49" charset="0"/>
                <a:sym typeface="Courier New Bold" charset="0"/>
              </a:rPr>
              <a:t>    $6, %rdi   # x:6</a:t>
            </a:r>
          </a:p>
          <a:p>
            <a:pPr algn="l"/>
            <a:r>
              <a:rPr lang="cs-CZ" sz="1800" b="1" dirty="0">
                <a:solidFill>
                  <a:schemeClr val="tx1"/>
                </a:solidFill>
                <a:latin typeface="Courier New" pitchFamily="49" charset="0"/>
                <a:cs typeface="Courier New" pitchFamily="49" charset="0"/>
                <a:sym typeface="Courier New Bold" charset="0"/>
              </a:rPr>
              <a:t>    ja      .L8</a:t>
            </a:r>
            <a:r>
              <a:rPr lang="en-US" sz="1800" b="1" dirty="0">
                <a:solidFill>
                  <a:schemeClr val="tx1"/>
                </a:solidFill>
                <a:latin typeface="Courier New" pitchFamily="49" charset="0"/>
                <a:cs typeface="Courier New" pitchFamily="49" charset="0"/>
                <a:sym typeface="Courier New Bold" charset="0"/>
              </a:rPr>
              <a:t>	   # use default</a:t>
            </a:r>
            <a:endParaRPr lang="cs-CZ" sz="1800" b="1" dirty="0">
              <a:solidFill>
                <a:schemeClr val="tx1"/>
              </a:solidFill>
              <a:latin typeface="Courier New" pitchFamily="49" charset="0"/>
              <a:cs typeface="Courier New" pitchFamily="49" charset="0"/>
              <a:sym typeface="Courier New Bold" charset="0"/>
            </a:endParaRPr>
          </a:p>
          <a:p>
            <a:pPr algn="l"/>
            <a:r>
              <a:rPr lang="cs-CZ" sz="1800" b="1" dirty="0">
                <a:solidFill>
                  <a:schemeClr val="tx1"/>
                </a:solidFill>
                <a:latin typeface="Courier New" pitchFamily="49" charset="0"/>
                <a:cs typeface="Courier New" pitchFamily="49" charset="0"/>
                <a:sym typeface="Courier New Bold" charset="0"/>
              </a:rPr>
              <a:t>    jmp     *.L4(,%rdi,8)</a:t>
            </a:r>
            <a:r>
              <a:rPr lang="en-US" sz="1800" b="1" dirty="0">
                <a:solidFill>
                  <a:schemeClr val="tx1"/>
                </a:solidFill>
                <a:latin typeface="Courier New" pitchFamily="49" charset="0"/>
                <a:cs typeface="Courier New" pitchFamily="49" charset="0"/>
                <a:sym typeface="Courier New Bold" charset="0"/>
              </a:rPr>
              <a:t>	# </a:t>
            </a:r>
            <a:r>
              <a:rPr lang="en-US" sz="1800" b="1" dirty="0" err="1">
                <a:solidFill>
                  <a:schemeClr val="tx1"/>
                </a:solidFill>
                <a:latin typeface="Courier New" pitchFamily="49" charset="0"/>
                <a:cs typeface="Courier New" pitchFamily="49" charset="0"/>
                <a:sym typeface="Courier New Bold" charset="0"/>
              </a:rPr>
              <a:t>goto</a:t>
            </a: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Jtab</a:t>
            </a:r>
            <a:r>
              <a:rPr lang="en-US" sz="1800" b="1" dirty="0">
                <a:solidFill>
                  <a:schemeClr val="tx1"/>
                </a:solidFill>
                <a:latin typeface="Courier New" pitchFamily="49" charset="0"/>
                <a:cs typeface="Courier New" pitchFamily="49" charset="0"/>
                <a:sym typeface="Courier New Bold" charset="0"/>
              </a:rPr>
              <a:t>[x]</a:t>
            </a:r>
          </a:p>
        </p:txBody>
      </p:sp>
      <p:cxnSp>
        <p:nvCxnSpPr>
          <p:cNvPr id="17" name="Straight Arrow Connector 16">
            <a:extLst>
              <a:ext uri="{FF2B5EF4-FFF2-40B4-BE49-F238E27FC236}">
                <a16:creationId xmlns:a16="http://schemas.microsoft.com/office/drawing/2014/main" id="{55C40CC2-4F5D-455B-8884-F763535715B0}"/>
              </a:ext>
            </a:extLst>
          </p:cNvPr>
          <p:cNvCxnSpPr>
            <a:cxnSpLocks/>
          </p:cNvCxnSpPr>
          <p:nvPr/>
        </p:nvCxnSpPr>
        <p:spPr bwMode="auto">
          <a:xfrm flipH="1" flipV="1">
            <a:off x="1458686" y="5704115"/>
            <a:ext cx="569912" cy="283028"/>
          </a:xfrm>
          <a:prstGeom prst="straightConnector1">
            <a:avLst/>
          </a:prstGeom>
          <a:solidFill>
            <a:schemeClr val="accent1"/>
          </a:solidFill>
          <a:ln w="25400" cap="flat" cmpd="sng" algn="ctr">
            <a:solidFill>
              <a:srgbClr val="4F81BD"/>
            </a:solidFill>
            <a:prstDash val="solid"/>
            <a:round/>
            <a:headEnd type="none" w="med" len="med"/>
            <a:tailEnd type="arrow"/>
          </a:ln>
          <a:effectLst/>
        </p:spPr>
      </p:cxnSp>
    </p:spTree>
    <p:extLst>
      <p:ext uri="{BB962C8B-B14F-4D97-AF65-F5344CB8AC3E}">
        <p14:creationId xmlns:p14="http://schemas.microsoft.com/office/powerpoint/2010/main" val="248148364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title"/>
          </p:nvPr>
        </p:nvSpPr>
        <p:spPr>
          <a:ln/>
        </p:spPr>
        <p:txBody>
          <a:bodyPr/>
          <a:lstStyle/>
          <a:p>
            <a:pPr marL="119063" indent="-119063"/>
            <a:r>
              <a:rPr lang="en-US" dirty="0"/>
              <a:t>Assembly Setup Explanation</a:t>
            </a:r>
          </a:p>
        </p:txBody>
      </p:sp>
      <p:sp>
        <p:nvSpPr>
          <p:cNvPr id="25604" name="Rectangle 4"/>
          <p:cNvSpPr>
            <a:spLocks noGrp="1" noChangeArrowheads="1"/>
          </p:cNvSpPr>
          <p:nvPr>
            <p:ph type="body" idx="1"/>
          </p:nvPr>
        </p:nvSpPr>
        <p:spPr>
          <a:xfrm>
            <a:off x="381000" y="1447800"/>
            <a:ext cx="8382000" cy="5156200"/>
          </a:xfrm>
          <a:ln/>
        </p:spPr>
        <p:txBody>
          <a:bodyPr/>
          <a:lstStyle/>
          <a:p>
            <a:r>
              <a:rPr lang="en-US" dirty="0"/>
              <a:t>Table Structure</a:t>
            </a:r>
          </a:p>
          <a:p>
            <a:pPr marL="552450" lvl="1"/>
            <a:r>
              <a:rPr lang="en-US" dirty="0"/>
              <a:t>Each target requires 8 bytes</a:t>
            </a:r>
          </a:p>
          <a:p>
            <a:pPr marL="552450" lvl="1"/>
            <a:r>
              <a:rPr lang="en-US" dirty="0"/>
              <a:t>Base address at </a:t>
            </a:r>
            <a:r>
              <a:rPr lang="en-US" dirty="0">
                <a:latin typeface="Courier New Bold" charset="0"/>
                <a:cs typeface="Courier New Bold" charset="0"/>
                <a:sym typeface="Courier New Bold" charset="0"/>
              </a:rPr>
              <a:t>.L4</a:t>
            </a:r>
            <a:endParaRPr lang="en-US" dirty="0"/>
          </a:p>
          <a:p>
            <a:endParaRPr lang="en-US" dirty="0"/>
          </a:p>
          <a:p>
            <a:r>
              <a:rPr lang="en-US" dirty="0"/>
              <a:t>Jumping</a:t>
            </a:r>
          </a:p>
          <a:p>
            <a:pPr marL="552450" lvl="1"/>
            <a:r>
              <a:rPr lang="en-US" dirty="0">
                <a:solidFill>
                  <a:srgbClr val="980002"/>
                </a:solidFill>
                <a:latin typeface="Calibri Bold" charset="0"/>
                <a:ea typeface="Calibri Bold" charset="0"/>
                <a:cs typeface="Calibri Bold" charset="0"/>
                <a:sym typeface="Calibri Bold" charset="0"/>
              </a:rPr>
              <a:t>Direct:</a:t>
            </a:r>
            <a:r>
              <a:rPr lang="en-US" dirty="0"/>
              <a:t> </a:t>
            </a:r>
            <a:r>
              <a:rPr lang="en-US" b="1" dirty="0" err="1">
                <a:latin typeface="Courier New" pitchFamily="49" charset="0"/>
                <a:cs typeface="Courier New" pitchFamily="49" charset="0"/>
                <a:sym typeface="Courier New Bold" charset="0"/>
              </a:rPr>
              <a:t>jmp</a:t>
            </a:r>
            <a:r>
              <a:rPr lang="en-US" b="1" dirty="0">
                <a:latin typeface="Courier New" pitchFamily="49" charset="0"/>
                <a:cs typeface="Courier New" pitchFamily="49" charset="0"/>
                <a:sym typeface="Courier New Bold" charset="0"/>
              </a:rPr>
              <a:t> .L8</a:t>
            </a:r>
            <a:endParaRPr lang="en-US" b="1" dirty="0">
              <a:latin typeface="Courier New" pitchFamily="49" charset="0"/>
              <a:cs typeface="Courier New" pitchFamily="49" charset="0"/>
            </a:endParaRPr>
          </a:p>
          <a:p>
            <a:pPr marL="552450" lvl="1"/>
            <a:r>
              <a:rPr lang="en-US" dirty="0"/>
              <a:t>Jump target is denoted by label </a:t>
            </a:r>
            <a:r>
              <a:rPr lang="en-US" dirty="0">
                <a:latin typeface="Courier New Bold" charset="0"/>
                <a:cs typeface="Courier New Bold" charset="0"/>
                <a:sym typeface="Courier New Bold" charset="0"/>
              </a:rPr>
              <a:t>.L8</a:t>
            </a:r>
            <a:endParaRPr lang="en-US" dirty="0"/>
          </a:p>
          <a:p>
            <a:pPr marL="552450" lvl="1"/>
            <a:endParaRPr lang="en-US" dirty="0"/>
          </a:p>
          <a:p>
            <a:pPr marL="552450" lvl="1"/>
            <a:r>
              <a:rPr lang="en-US" dirty="0">
                <a:solidFill>
                  <a:srgbClr val="980002"/>
                </a:solidFill>
                <a:latin typeface="Calibri Bold" charset="0"/>
                <a:ea typeface="Calibri Bold" charset="0"/>
                <a:cs typeface="Calibri Bold" charset="0"/>
                <a:sym typeface="Calibri Bold" charset="0"/>
              </a:rPr>
              <a:t>Indirect:</a:t>
            </a:r>
            <a:r>
              <a:rPr lang="en-US" dirty="0"/>
              <a:t> </a:t>
            </a:r>
            <a:r>
              <a:rPr lang="en-US" b="1" dirty="0" err="1">
                <a:latin typeface="Courier New" pitchFamily="49" charset="0"/>
                <a:cs typeface="Courier New" pitchFamily="49" charset="0"/>
                <a:sym typeface="Courier New Bold" charset="0"/>
              </a:rPr>
              <a:t>jmp</a:t>
            </a:r>
            <a:r>
              <a:rPr lang="en-US" b="1" dirty="0">
                <a:latin typeface="Courier New" pitchFamily="49" charset="0"/>
                <a:cs typeface="Courier New" pitchFamily="49" charset="0"/>
                <a:sym typeface="Courier New Bold" charset="0"/>
              </a:rPr>
              <a:t> *.L4(,%rdi,8)</a:t>
            </a:r>
            <a:endParaRPr lang="en-US" b="1" dirty="0">
              <a:latin typeface="Courier New" pitchFamily="49" charset="0"/>
              <a:cs typeface="Courier New" pitchFamily="49" charset="0"/>
            </a:endParaRPr>
          </a:p>
          <a:p>
            <a:pPr marL="552450" lvl="1"/>
            <a:r>
              <a:rPr lang="en-US" dirty="0"/>
              <a:t>Start of jump table: </a:t>
            </a:r>
            <a:r>
              <a:rPr lang="en-US" dirty="0">
                <a:latin typeface="Courier New Bold" charset="0"/>
                <a:cs typeface="Courier New Bold" charset="0"/>
                <a:sym typeface="Courier New Bold" charset="0"/>
              </a:rPr>
              <a:t>.L4</a:t>
            </a:r>
            <a:endParaRPr lang="en-US" dirty="0"/>
          </a:p>
          <a:p>
            <a:pPr marL="552450" lvl="1"/>
            <a:r>
              <a:rPr lang="en-US" dirty="0"/>
              <a:t>Must scale by factor of 8 (addresses are 8 bytes)</a:t>
            </a:r>
          </a:p>
          <a:p>
            <a:pPr marL="552450" lvl="1"/>
            <a:r>
              <a:rPr lang="en-US" dirty="0"/>
              <a:t>Fetch target from effective Address </a:t>
            </a:r>
            <a:r>
              <a:rPr lang="en-US" dirty="0">
                <a:latin typeface="Courier New Bold" charset="0"/>
                <a:cs typeface="Courier New Bold" charset="0"/>
                <a:sym typeface="Courier New Bold" charset="0"/>
              </a:rPr>
              <a:t>.L4 + x*8</a:t>
            </a:r>
            <a:endParaRPr lang="en-US" dirty="0"/>
          </a:p>
          <a:p>
            <a:pPr marL="838200" lvl="2"/>
            <a:r>
              <a:rPr lang="en-US" dirty="0"/>
              <a:t>Only for  0 ≤ </a:t>
            </a:r>
            <a:r>
              <a:rPr lang="en-US" dirty="0">
                <a:latin typeface="Courier New Bold" charset="0"/>
                <a:cs typeface="Courier New Bold" charset="0"/>
                <a:sym typeface="Courier New Bold" charset="0"/>
              </a:rPr>
              <a:t>x</a:t>
            </a:r>
            <a:r>
              <a:rPr lang="en-US" dirty="0"/>
              <a:t> ≤ 6</a:t>
            </a:r>
          </a:p>
        </p:txBody>
      </p:sp>
      <p:sp>
        <p:nvSpPr>
          <p:cNvPr id="25606" name="Rectangle 6"/>
          <p:cNvSpPr>
            <a:spLocks/>
          </p:cNvSpPr>
          <p:nvPr/>
        </p:nvSpPr>
        <p:spPr bwMode="auto">
          <a:xfrm>
            <a:off x="5257800" y="1646238"/>
            <a:ext cx="1246188" cy="381000"/>
          </a:xfrm>
          <a:prstGeom prst="rect">
            <a:avLst/>
          </a:prstGeom>
          <a:noFill/>
          <a:ln w="12700" cap="rnd">
            <a:noFill/>
            <a:round/>
            <a:headEnd type="none" w="med" len="med"/>
            <a:tailEnd type="none" w="med" len="med"/>
          </a:ln>
        </p:spPr>
        <p:txBody>
          <a:bodyPr wrap="none" lIns="38100" tIns="38100" rIns="38100" bIns="38100">
            <a:spAutoFit/>
          </a:bodyPr>
          <a:lstStyle/>
          <a:p>
            <a:r>
              <a:rPr lang="en-US" sz="2000">
                <a:solidFill>
                  <a:schemeClr val="tx1"/>
                </a:solidFill>
                <a:latin typeface="Calibri Bold" charset="0"/>
                <a:ea typeface="Calibri Bold" charset="0"/>
                <a:cs typeface="Calibri Bold" charset="0"/>
                <a:sym typeface="Calibri Bold" charset="0"/>
              </a:rPr>
              <a:t>Jump table</a:t>
            </a:r>
          </a:p>
        </p:txBody>
      </p:sp>
      <p:sp>
        <p:nvSpPr>
          <p:cNvPr id="9" name="Rectangle 8"/>
          <p:cNvSpPr>
            <a:spLocks/>
          </p:cNvSpPr>
          <p:nvPr/>
        </p:nvSpPr>
        <p:spPr bwMode="auto">
          <a:xfrm>
            <a:off x="5486400" y="2133600"/>
            <a:ext cx="2832100" cy="2286000"/>
          </a:xfrm>
          <a:prstGeom prst="rect">
            <a:avLst/>
          </a:prstGeom>
          <a:solidFill>
            <a:srgbClr val="D6D6F4"/>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.section	.</a:t>
            </a:r>
            <a:r>
              <a:rPr lang="en-US" sz="1400" b="1" dirty="0" err="1">
                <a:solidFill>
                  <a:schemeClr val="tx1"/>
                </a:solidFill>
                <a:latin typeface="Courier New" pitchFamily="49" charset="0"/>
                <a:cs typeface="Courier New" pitchFamily="49" charset="0"/>
                <a:sym typeface="Courier New Bold" charset="0"/>
              </a:rPr>
              <a:t>rodata</a:t>
            </a:r>
            <a:endParaRPr lang="en-US" sz="1400" b="1" dirty="0">
              <a:solidFill>
                <a:schemeClr val="tx1"/>
              </a:solidFill>
              <a:latin typeface="Courier New" pitchFamily="49" charset="0"/>
              <a:cs typeface="Courier New" pitchFamily="49" charset="0"/>
              <a:sym typeface="Courier New Bold" charset="0"/>
            </a:endParaRP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	.align 8</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.L4:</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	.quad	.L8	# x = 0</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	.quad	.L3	# x = 1</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	.quad	.L5	# x = 2</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	.quad	.L9	# x = 3</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	.quad	.L8	# x = 4</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	.quad	.L7	# x = 5</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	.quad	.L7	# x = 6</a:t>
            </a:r>
            <a:endParaRPr lang="en-US" sz="1400" b="1" dirty="0">
              <a:solidFill>
                <a:schemeClr val="tx1"/>
              </a:solidFill>
              <a:latin typeface="Courier New" pitchFamily="49" charset="0"/>
              <a:ea typeface="Monaco" charset="0"/>
              <a:cs typeface="Courier New" pitchFamily="49" charset="0"/>
              <a:sym typeface="Courier New Bold" charset="0"/>
            </a:endParaRPr>
          </a:p>
        </p:txBody>
      </p:sp>
    </p:spTree>
    <p:extLst>
      <p:ext uri="{BB962C8B-B14F-4D97-AF65-F5344CB8AC3E}">
        <p14:creationId xmlns:p14="http://schemas.microsoft.com/office/powerpoint/2010/main" val="4213697329"/>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8"/>
          <p:cNvSpPr>
            <a:spLocks/>
          </p:cNvSpPr>
          <p:nvPr/>
        </p:nvSpPr>
        <p:spPr bwMode="auto">
          <a:xfrm>
            <a:off x="990600" y="1981200"/>
            <a:ext cx="2832100" cy="2286000"/>
          </a:xfrm>
          <a:prstGeom prst="rect">
            <a:avLst/>
          </a:prstGeom>
          <a:solidFill>
            <a:srgbClr val="D6D6F4"/>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.section	.</a:t>
            </a:r>
            <a:r>
              <a:rPr lang="en-US" sz="1400" b="1" dirty="0" err="1">
                <a:solidFill>
                  <a:schemeClr val="tx1"/>
                </a:solidFill>
                <a:latin typeface="Courier New" pitchFamily="49" charset="0"/>
                <a:cs typeface="Courier New" pitchFamily="49" charset="0"/>
                <a:sym typeface="Courier New Bold" charset="0"/>
              </a:rPr>
              <a:t>rodata</a:t>
            </a:r>
            <a:endParaRPr lang="en-US" sz="1400" b="1" dirty="0">
              <a:solidFill>
                <a:schemeClr val="tx1"/>
              </a:solidFill>
              <a:latin typeface="Courier New" pitchFamily="49" charset="0"/>
              <a:cs typeface="Courier New" pitchFamily="49" charset="0"/>
              <a:sym typeface="Courier New Bold" charset="0"/>
            </a:endParaRP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	.align 8</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.L4:</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	.quad	.L8	# x = 0</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	.quad	.L3	# x = 1</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	.quad	.L5	# x = 2</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	.quad	.L9	# x = 3</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	.quad	.L8	# x = 4</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	.quad	.L7	# x = 5</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	.quad	.L7	# x = 6</a:t>
            </a:r>
            <a:endParaRPr lang="en-US" sz="1400" b="1" dirty="0">
              <a:solidFill>
                <a:schemeClr val="tx1"/>
              </a:solidFill>
              <a:latin typeface="Courier New" pitchFamily="49" charset="0"/>
              <a:ea typeface="Monaco" charset="0"/>
              <a:cs typeface="Courier New" pitchFamily="49" charset="0"/>
              <a:sym typeface="Courier New Bold" charset="0"/>
            </a:endParaRPr>
          </a:p>
        </p:txBody>
      </p:sp>
      <p:sp>
        <p:nvSpPr>
          <p:cNvPr id="26627" name="Rectangle 3"/>
          <p:cNvSpPr>
            <a:spLocks noGrp="1" noChangeArrowheads="1"/>
          </p:cNvSpPr>
          <p:nvPr>
            <p:ph type="title"/>
          </p:nvPr>
        </p:nvSpPr>
        <p:spPr>
          <a:ln/>
        </p:spPr>
        <p:txBody>
          <a:bodyPr/>
          <a:lstStyle/>
          <a:p>
            <a:pPr marL="119063" indent="-119063"/>
            <a:r>
              <a:rPr lang="en-US"/>
              <a:t>Jump Table</a:t>
            </a:r>
          </a:p>
        </p:txBody>
      </p:sp>
      <p:sp>
        <p:nvSpPr>
          <p:cNvPr id="26629" name="Rectangle 5"/>
          <p:cNvSpPr>
            <a:spLocks/>
          </p:cNvSpPr>
          <p:nvPr/>
        </p:nvSpPr>
        <p:spPr bwMode="auto">
          <a:xfrm>
            <a:off x="292100" y="1371600"/>
            <a:ext cx="3454400" cy="3810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638"/>
              </a:spcBef>
            </a:pPr>
            <a:r>
              <a:rPr lang="en-US" sz="2000">
                <a:solidFill>
                  <a:schemeClr val="tx1"/>
                </a:solidFill>
                <a:latin typeface="Calibri Bold" charset="0"/>
                <a:ea typeface="Calibri Bold" charset="0"/>
                <a:cs typeface="Calibri Bold" charset="0"/>
                <a:sym typeface="Calibri Bold" charset="0"/>
              </a:rPr>
              <a:t>Jump table</a:t>
            </a:r>
          </a:p>
        </p:txBody>
      </p:sp>
      <p:sp>
        <p:nvSpPr>
          <p:cNvPr id="26630" name="Rectangle 6"/>
          <p:cNvSpPr>
            <a:spLocks/>
          </p:cNvSpPr>
          <p:nvPr/>
        </p:nvSpPr>
        <p:spPr bwMode="auto">
          <a:xfrm>
            <a:off x="4419600" y="1600200"/>
            <a:ext cx="4432300" cy="4770437"/>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    switch(x)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case 1:      // .L3</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w = y*z;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break;</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case 2:      // .L5</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w = y/z;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 Fall Through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case 3:      // .L9</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w += 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break;</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case 5:</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case 6:      // .L7</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w -= 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break;</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default:     // .L8</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w = 2;</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p>
        </p:txBody>
      </p:sp>
      <p:sp>
        <p:nvSpPr>
          <p:cNvPr id="26632" name="Line 8"/>
          <p:cNvSpPr>
            <a:spLocks noChangeShapeType="1"/>
          </p:cNvSpPr>
          <p:nvPr/>
        </p:nvSpPr>
        <p:spPr bwMode="auto">
          <a:xfrm rot="10800000" flipH="1">
            <a:off x="3575050" y="2146298"/>
            <a:ext cx="1384300" cy="814071"/>
          </a:xfrm>
          <a:prstGeom prst="line">
            <a:avLst/>
          </a:prstGeom>
          <a:noFill/>
          <a:ln w="25400" cap="flat">
            <a:solidFill>
              <a:srgbClr val="C00000"/>
            </a:solidFill>
            <a:prstDash val="solid"/>
            <a:round/>
            <a:headEnd type="none" w="med" len="med"/>
            <a:tailEnd type="none" w="med" len="med"/>
          </a:ln>
        </p:spPr>
        <p:txBody>
          <a:bodyPr lIns="0" tIns="0" rIns="0" bIns="0"/>
          <a:lstStyle/>
          <a:p>
            <a:endParaRPr lang="en-US"/>
          </a:p>
        </p:txBody>
      </p:sp>
      <p:sp>
        <p:nvSpPr>
          <p:cNvPr id="26633" name="Line 9"/>
          <p:cNvSpPr>
            <a:spLocks noChangeShapeType="1"/>
          </p:cNvSpPr>
          <p:nvPr/>
        </p:nvSpPr>
        <p:spPr bwMode="auto">
          <a:xfrm rot="10800000" flipH="1">
            <a:off x="3575050" y="2906710"/>
            <a:ext cx="1387475" cy="270830"/>
          </a:xfrm>
          <a:prstGeom prst="line">
            <a:avLst/>
          </a:prstGeom>
          <a:noFill/>
          <a:ln w="25400" cap="flat">
            <a:solidFill>
              <a:srgbClr val="C00000"/>
            </a:solidFill>
            <a:prstDash val="solid"/>
            <a:round/>
            <a:headEnd type="none" w="med" len="med"/>
            <a:tailEnd type="none" w="med" len="med"/>
          </a:ln>
        </p:spPr>
        <p:txBody>
          <a:bodyPr lIns="0" tIns="0" rIns="0" bIns="0"/>
          <a:lstStyle/>
          <a:p>
            <a:endParaRPr lang="en-US"/>
          </a:p>
        </p:txBody>
      </p:sp>
      <p:sp>
        <p:nvSpPr>
          <p:cNvPr id="26634" name="Line 10"/>
          <p:cNvSpPr>
            <a:spLocks noChangeShapeType="1"/>
          </p:cNvSpPr>
          <p:nvPr/>
        </p:nvSpPr>
        <p:spPr bwMode="auto">
          <a:xfrm>
            <a:off x="3575050" y="3403600"/>
            <a:ext cx="1390650" cy="271463"/>
          </a:xfrm>
          <a:prstGeom prst="line">
            <a:avLst/>
          </a:prstGeom>
          <a:noFill/>
          <a:ln w="25400" cap="flat">
            <a:solidFill>
              <a:srgbClr val="C00000"/>
            </a:solidFill>
            <a:prstDash val="solid"/>
            <a:round/>
            <a:headEnd type="none" w="med" len="med"/>
            <a:tailEnd type="none" w="med" len="med"/>
          </a:ln>
        </p:spPr>
        <p:txBody>
          <a:bodyPr lIns="0" tIns="0" rIns="0" bIns="0"/>
          <a:lstStyle/>
          <a:p>
            <a:endParaRPr lang="en-US"/>
          </a:p>
        </p:txBody>
      </p:sp>
      <p:grpSp>
        <p:nvGrpSpPr>
          <p:cNvPr id="2" name="Group 1"/>
          <p:cNvGrpSpPr/>
          <p:nvPr/>
        </p:nvGrpSpPr>
        <p:grpSpPr>
          <a:xfrm>
            <a:off x="3575050" y="2743200"/>
            <a:ext cx="1379538" cy="2724150"/>
            <a:chOff x="3575050" y="2743200"/>
            <a:chExt cx="1379538" cy="2724150"/>
          </a:xfrm>
        </p:grpSpPr>
        <p:sp>
          <p:nvSpPr>
            <p:cNvPr id="26631" name="Line 7"/>
            <p:cNvSpPr>
              <a:spLocks noChangeShapeType="1"/>
            </p:cNvSpPr>
            <p:nvPr/>
          </p:nvSpPr>
          <p:spPr bwMode="auto">
            <a:xfrm>
              <a:off x="3581400" y="2743200"/>
              <a:ext cx="1371600" cy="2724150"/>
            </a:xfrm>
            <a:prstGeom prst="line">
              <a:avLst/>
            </a:prstGeom>
            <a:noFill/>
            <a:ln w="25400" cap="flat">
              <a:solidFill>
                <a:srgbClr val="00B050"/>
              </a:solidFill>
              <a:prstDash val="solid"/>
              <a:round/>
              <a:headEnd type="none" w="med" len="med"/>
              <a:tailEnd type="none" w="med" len="med"/>
            </a:ln>
          </p:spPr>
          <p:txBody>
            <a:bodyPr lIns="0" tIns="0" rIns="0" bIns="0"/>
            <a:lstStyle/>
            <a:p>
              <a:endParaRPr lang="en-US"/>
            </a:p>
          </p:txBody>
        </p:sp>
        <p:sp>
          <p:nvSpPr>
            <p:cNvPr id="26635" name="Line 11"/>
            <p:cNvSpPr>
              <a:spLocks noChangeShapeType="1"/>
            </p:cNvSpPr>
            <p:nvPr/>
          </p:nvSpPr>
          <p:spPr bwMode="auto">
            <a:xfrm>
              <a:off x="3575050" y="3611880"/>
              <a:ext cx="1379538" cy="1855470"/>
            </a:xfrm>
            <a:prstGeom prst="line">
              <a:avLst/>
            </a:prstGeom>
            <a:noFill/>
            <a:ln w="25400" cap="flat">
              <a:solidFill>
                <a:srgbClr val="00B050"/>
              </a:solidFill>
              <a:prstDash val="solid"/>
              <a:round/>
              <a:headEnd type="none" w="med" len="med"/>
              <a:tailEnd type="none" w="med" len="med"/>
            </a:ln>
          </p:spPr>
          <p:txBody>
            <a:bodyPr lIns="0" tIns="0" rIns="0" bIns="0"/>
            <a:lstStyle/>
            <a:p>
              <a:endParaRPr lang="en-US"/>
            </a:p>
          </p:txBody>
        </p:sp>
      </p:grpSp>
      <p:sp>
        <p:nvSpPr>
          <p:cNvPr id="26636" name="Line 12"/>
          <p:cNvSpPr>
            <a:spLocks noChangeShapeType="1"/>
          </p:cNvSpPr>
          <p:nvPr/>
        </p:nvSpPr>
        <p:spPr bwMode="auto">
          <a:xfrm>
            <a:off x="3575050" y="3832860"/>
            <a:ext cx="1301750" cy="739140"/>
          </a:xfrm>
          <a:prstGeom prst="line">
            <a:avLst/>
          </a:prstGeom>
          <a:noFill/>
          <a:ln w="25400" cap="flat">
            <a:solidFill>
              <a:srgbClr val="C00000"/>
            </a:solidFill>
            <a:prstDash val="solid"/>
            <a:round/>
            <a:headEnd type="none" w="med" len="med"/>
            <a:tailEnd type="none" w="med" len="med"/>
          </a:ln>
        </p:spPr>
        <p:txBody>
          <a:bodyPr lIns="0" tIns="0" rIns="0" bIns="0"/>
          <a:lstStyle/>
          <a:p>
            <a:endParaRPr lang="en-US"/>
          </a:p>
        </p:txBody>
      </p:sp>
      <p:sp>
        <p:nvSpPr>
          <p:cNvPr id="26637" name="Line 13"/>
          <p:cNvSpPr>
            <a:spLocks noChangeShapeType="1"/>
          </p:cNvSpPr>
          <p:nvPr/>
        </p:nvSpPr>
        <p:spPr bwMode="auto">
          <a:xfrm>
            <a:off x="3575050" y="4057650"/>
            <a:ext cx="1301750" cy="742950"/>
          </a:xfrm>
          <a:prstGeom prst="line">
            <a:avLst/>
          </a:prstGeom>
          <a:noFill/>
          <a:ln w="25400" cap="flat">
            <a:solidFill>
              <a:srgbClr val="C00000"/>
            </a:solidFill>
            <a:prstDash val="solid"/>
            <a:round/>
            <a:headEnd type="none" w="med" len="med"/>
            <a:tailEnd type="none" w="med" len="med"/>
          </a:ln>
        </p:spPr>
        <p:txBody>
          <a:bodyPr lIns="0" tIns="0" rIns="0" bIns="0"/>
          <a:lstStyle/>
          <a:p>
            <a:endParaRPr lang="en-US"/>
          </a:p>
        </p:txBody>
      </p:sp>
    </p:spTree>
    <p:extLst>
      <p:ext uri="{BB962C8B-B14F-4D97-AF65-F5344CB8AC3E}">
        <p14:creationId xmlns:p14="http://schemas.microsoft.com/office/powerpoint/2010/main" val="121254175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a:ln/>
        </p:spPr>
        <p:txBody>
          <a:bodyPr/>
          <a:lstStyle/>
          <a:p>
            <a:pPr marL="119063" indent="-119063"/>
            <a:r>
              <a:rPr lang="en-US" dirty="0"/>
              <a:t>Code Blocks (x == 1)</a:t>
            </a:r>
          </a:p>
        </p:txBody>
      </p:sp>
      <p:sp>
        <p:nvSpPr>
          <p:cNvPr id="27652" name="Rectangle 4"/>
          <p:cNvSpPr>
            <a:spLocks/>
          </p:cNvSpPr>
          <p:nvPr/>
        </p:nvSpPr>
        <p:spPr bwMode="auto">
          <a:xfrm>
            <a:off x="4267200" y="1295400"/>
            <a:ext cx="4737100" cy="1371600"/>
          </a:xfrm>
          <a:prstGeom prst="rect">
            <a:avLst/>
          </a:prstGeom>
          <a:solidFill>
            <a:srgbClr val="F1C7C7"/>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pt-BR" sz="1800" b="1" dirty="0">
                <a:solidFill>
                  <a:schemeClr val="tx1"/>
                </a:solidFill>
                <a:latin typeface="Courier New" pitchFamily="49" charset="0"/>
                <a:cs typeface="Courier New" pitchFamily="49" charset="0"/>
                <a:sym typeface="Courier New Bold" charset="0"/>
              </a:rPr>
              <a:t>.L3:</a:t>
            </a: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pt-BR" sz="1800" b="1" dirty="0">
                <a:solidFill>
                  <a:schemeClr val="tx1"/>
                </a:solidFill>
                <a:latin typeface="Courier New" pitchFamily="49" charset="0"/>
                <a:cs typeface="Courier New" pitchFamily="49" charset="0"/>
                <a:sym typeface="Courier New Bold" charset="0"/>
              </a:rPr>
              <a:t>   </a:t>
            </a:r>
            <a:r>
              <a:rPr lang="pt-BR" sz="1800" b="1" dirty="0" err="1">
                <a:solidFill>
                  <a:schemeClr val="tx1"/>
                </a:solidFill>
                <a:latin typeface="Courier New" pitchFamily="49" charset="0"/>
                <a:cs typeface="Courier New" pitchFamily="49" charset="0"/>
                <a:sym typeface="Courier New Bold" charset="0"/>
              </a:rPr>
              <a:t>movq</a:t>
            </a:r>
            <a:r>
              <a:rPr lang="pt-BR" sz="1800" b="1" dirty="0">
                <a:solidFill>
                  <a:schemeClr val="tx1"/>
                </a:solidFill>
                <a:latin typeface="Courier New" pitchFamily="49" charset="0"/>
                <a:cs typeface="Courier New" pitchFamily="49" charset="0"/>
                <a:sym typeface="Courier New Bold" charset="0"/>
              </a:rPr>
              <a:t>    %</a:t>
            </a:r>
            <a:r>
              <a:rPr lang="pt-BR" sz="1800" b="1" dirty="0" err="1">
                <a:solidFill>
                  <a:schemeClr val="tx1"/>
                </a:solidFill>
                <a:latin typeface="Courier New" pitchFamily="49" charset="0"/>
                <a:cs typeface="Courier New" pitchFamily="49" charset="0"/>
                <a:sym typeface="Courier New Bold" charset="0"/>
              </a:rPr>
              <a:t>rsi</a:t>
            </a:r>
            <a:r>
              <a:rPr lang="pt-BR" sz="1800" b="1" dirty="0">
                <a:solidFill>
                  <a:schemeClr val="tx1"/>
                </a:solidFill>
                <a:latin typeface="Courier New" pitchFamily="49" charset="0"/>
                <a:cs typeface="Courier New" pitchFamily="49" charset="0"/>
                <a:sym typeface="Courier New Bold" charset="0"/>
              </a:rPr>
              <a:t>, %</a:t>
            </a:r>
            <a:r>
              <a:rPr lang="pt-BR" sz="1800" b="1" dirty="0" err="1">
                <a:solidFill>
                  <a:schemeClr val="tx1"/>
                </a:solidFill>
                <a:latin typeface="Courier New" pitchFamily="49" charset="0"/>
                <a:cs typeface="Courier New" pitchFamily="49" charset="0"/>
                <a:sym typeface="Courier New Bold" charset="0"/>
              </a:rPr>
              <a:t>rax</a:t>
            </a:r>
            <a:r>
              <a:rPr lang="pt-BR" sz="1800" b="1" dirty="0">
                <a:solidFill>
                  <a:schemeClr val="tx1"/>
                </a:solidFill>
                <a:latin typeface="Courier New" pitchFamily="49" charset="0"/>
                <a:cs typeface="Courier New" pitchFamily="49" charset="0"/>
                <a:sym typeface="Courier New Bold" charset="0"/>
              </a:rPr>
              <a:t>  # </a:t>
            </a:r>
            <a:r>
              <a:rPr lang="pt-BR" sz="1800" b="1" dirty="0" err="1">
                <a:solidFill>
                  <a:schemeClr val="tx1"/>
                </a:solidFill>
                <a:latin typeface="Courier New" pitchFamily="49" charset="0"/>
                <a:cs typeface="Courier New" pitchFamily="49" charset="0"/>
                <a:sym typeface="Courier New Bold" charset="0"/>
              </a:rPr>
              <a:t>y</a:t>
            </a:r>
            <a:endParaRPr lang="pt-BR" sz="1800" b="1" dirty="0">
              <a:solidFill>
                <a:schemeClr val="tx1"/>
              </a:solidFill>
              <a:latin typeface="Courier New" pitchFamily="49" charset="0"/>
              <a:cs typeface="Courier New" pitchFamily="49" charset="0"/>
              <a:sym typeface="Courier New Bold" charset="0"/>
            </a:endParaRP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pt-BR" sz="1800" b="1" dirty="0">
                <a:solidFill>
                  <a:schemeClr val="tx1"/>
                </a:solidFill>
                <a:latin typeface="Courier New" pitchFamily="49" charset="0"/>
                <a:cs typeface="Courier New" pitchFamily="49" charset="0"/>
                <a:sym typeface="Courier New Bold" charset="0"/>
              </a:rPr>
              <a:t>   </a:t>
            </a:r>
            <a:r>
              <a:rPr lang="pt-BR" sz="1800" b="1" dirty="0" err="1">
                <a:solidFill>
                  <a:schemeClr val="tx1"/>
                </a:solidFill>
                <a:latin typeface="Courier New" pitchFamily="49" charset="0"/>
                <a:cs typeface="Courier New" pitchFamily="49" charset="0"/>
                <a:sym typeface="Courier New Bold" charset="0"/>
              </a:rPr>
              <a:t>imulq</a:t>
            </a:r>
            <a:r>
              <a:rPr lang="pt-BR" sz="1800" b="1" dirty="0">
                <a:solidFill>
                  <a:schemeClr val="tx1"/>
                </a:solidFill>
                <a:latin typeface="Courier New" pitchFamily="49" charset="0"/>
                <a:cs typeface="Courier New" pitchFamily="49" charset="0"/>
                <a:sym typeface="Courier New Bold" charset="0"/>
              </a:rPr>
              <a:t>   %</a:t>
            </a:r>
            <a:r>
              <a:rPr lang="pt-BR" sz="1800" b="1" dirty="0" err="1">
                <a:solidFill>
                  <a:schemeClr val="tx1"/>
                </a:solidFill>
                <a:latin typeface="Courier New" pitchFamily="49" charset="0"/>
                <a:cs typeface="Courier New" pitchFamily="49" charset="0"/>
                <a:sym typeface="Courier New Bold" charset="0"/>
              </a:rPr>
              <a:t>rdx</a:t>
            </a:r>
            <a:r>
              <a:rPr lang="pt-BR" sz="1800" b="1" dirty="0">
                <a:solidFill>
                  <a:schemeClr val="tx1"/>
                </a:solidFill>
                <a:latin typeface="Courier New" pitchFamily="49" charset="0"/>
                <a:cs typeface="Courier New" pitchFamily="49" charset="0"/>
                <a:sym typeface="Courier New Bold" charset="0"/>
              </a:rPr>
              <a:t>, %</a:t>
            </a:r>
            <a:r>
              <a:rPr lang="pt-BR" sz="1800" b="1" dirty="0" err="1">
                <a:solidFill>
                  <a:schemeClr val="tx1"/>
                </a:solidFill>
                <a:latin typeface="Courier New" pitchFamily="49" charset="0"/>
                <a:cs typeface="Courier New" pitchFamily="49" charset="0"/>
                <a:sym typeface="Courier New Bold" charset="0"/>
              </a:rPr>
              <a:t>rax</a:t>
            </a:r>
            <a:r>
              <a:rPr lang="pt-BR" sz="1800" b="1" dirty="0">
                <a:solidFill>
                  <a:schemeClr val="tx1"/>
                </a:solidFill>
                <a:latin typeface="Courier New" pitchFamily="49" charset="0"/>
                <a:cs typeface="Courier New" pitchFamily="49" charset="0"/>
                <a:sym typeface="Courier New Bold" charset="0"/>
              </a:rPr>
              <a:t>  # </a:t>
            </a:r>
            <a:r>
              <a:rPr lang="pt-BR" sz="1800" b="1" dirty="0" err="1">
                <a:solidFill>
                  <a:schemeClr val="tx1"/>
                </a:solidFill>
                <a:latin typeface="Courier New" pitchFamily="49" charset="0"/>
                <a:cs typeface="Courier New" pitchFamily="49" charset="0"/>
                <a:sym typeface="Courier New Bold" charset="0"/>
              </a:rPr>
              <a:t>y</a:t>
            </a:r>
            <a:r>
              <a:rPr lang="pt-BR" sz="1800" b="1" dirty="0">
                <a:solidFill>
                  <a:schemeClr val="tx1"/>
                </a:solidFill>
                <a:latin typeface="Courier New" pitchFamily="49" charset="0"/>
                <a:cs typeface="Courier New" pitchFamily="49" charset="0"/>
                <a:sym typeface="Courier New Bold" charset="0"/>
              </a:rPr>
              <a:t>*</a:t>
            </a:r>
            <a:r>
              <a:rPr lang="pt-BR" sz="1800" b="1" dirty="0" err="1">
                <a:solidFill>
                  <a:schemeClr val="tx1"/>
                </a:solidFill>
                <a:latin typeface="Courier New" pitchFamily="49" charset="0"/>
                <a:cs typeface="Courier New" pitchFamily="49" charset="0"/>
                <a:sym typeface="Courier New Bold" charset="0"/>
              </a:rPr>
              <a:t>z</a:t>
            </a:r>
            <a:endParaRPr lang="pt-BR" sz="1800" b="1" dirty="0">
              <a:solidFill>
                <a:schemeClr val="tx1"/>
              </a:solidFill>
              <a:latin typeface="Courier New" pitchFamily="49" charset="0"/>
              <a:cs typeface="Courier New" pitchFamily="49" charset="0"/>
              <a:sym typeface="Courier New Bold" charset="0"/>
            </a:endParaRP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pt-BR" sz="1800" b="1" dirty="0">
                <a:solidFill>
                  <a:schemeClr val="tx1"/>
                </a:solidFill>
                <a:latin typeface="Courier New" pitchFamily="49" charset="0"/>
                <a:cs typeface="Courier New" pitchFamily="49" charset="0"/>
                <a:sym typeface="Courier New Bold" charset="0"/>
              </a:rPr>
              <a:t>   </a:t>
            </a:r>
            <a:r>
              <a:rPr lang="pt-BR" sz="1800" b="1" dirty="0" err="1">
                <a:solidFill>
                  <a:schemeClr val="tx1"/>
                </a:solidFill>
                <a:latin typeface="Courier New" pitchFamily="49" charset="0"/>
                <a:cs typeface="Courier New" pitchFamily="49" charset="0"/>
                <a:sym typeface="Courier New Bold" charset="0"/>
              </a:rPr>
              <a:t>ret</a:t>
            </a:r>
            <a:endParaRPr lang="en-US" sz="1800" b="1" dirty="0">
              <a:solidFill>
                <a:schemeClr val="tx1"/>
              </a:solidFill>
              <a:latin typeface="Courier New" pitchFamily="49" charset="0"/>
              <a:cs typeface="Courier New" pitchFamily="49" charset="0"/>
              <a:sym typeface="Courier New Bold" charset="0"/>
            </a:endParaRPr>
          </a:p>
        </p:txBody>
      </p:sp>
      <p:sp>
        <p:nvSpPr>
          <p:cNvPr id="27653" name="Rectangle 5"/>
          <p:cNvSpPr>
            <a:spLocks/>
          </p:cNvSpPr>
          <p:nvPr/>
        </p:nvSpPr>
        <p:spPr bwMode="auto">
          <a:xfrm>
            <a:off x="228600" y="1295400"/>
            <a:ext cx="3898900" cy="1981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  switch(x)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case 1:	  // .L3</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w = y*z;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break;</a:t>
            </a:r>
          </a:p>
          <a:p>
            <a:pPr algn="l"/>
            <a:r>
              <a:rPr lang="en-US" sz="1800" b="1" dirty="0">
                <a:solidFill>
                  <a:schemeClr val="tx1"/>
                </a:solidFill>
                <a:latin typeface="Courier New" pitchFamily="49" charset="0"/>
                <a:cs typeface="Courier New" pitchFamily="49" charset="0"/>
                <a:sym typeface="Courier New Bold" charset="0"/>
              </a:rPr>
              <a:t>   . .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a:t>
            </a:r>
          </a:p>
        </p:txBody>
      </p:sp>
      <p:graphicFrame>
        <p:nvGraphicFramePr>
          <p:cNvPr id="7" name="Table 6"/>
          <p:cNvGraphicFramePr>
            <a:graphicFrameLocks noGrp="1"/>
          </p:cNvGraphicFramePr>
          <p:nvPr>
            <p:extLst>
              <p:ext uri="{D42A27DB-BD31-4B8C-83A1-F6EECF244321}">
                <p14:modId xmlns:p14="http://schemas.microsoft.com/office/powerpoint/2010/main" val="4040193612"/>
              </p:ext>
            </p:extLst>
          </p:nvPr>
        </p:nvGraphicFramePr>
        <p:xfrm>
          <a:off x="1752600" y="4114800"/>
          <a:ext cx="3352800" cy="19050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810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x</a:t>
                      </a:r>
                    </a:p>
                  </a:txBody>
                  <a:tcPr/>
                </a:tc>
                <a:extLst>
                  <a:ext uri="{0D108BD9-81ED-4DB2-BD59-A6C34878D82A}">
                    <a16:rowId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rsi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y</a:t>
                      </a:r>
                    </a:p>
                  </a:txBody>
                  <a:tcPr/>
                </a:tc>
                <a:extLst>
                  <a:ext uri="{0D108BD9-81ED-4DB2-BD59-A6C34878D82A}">
                    <a16:rowId xmlns:a16="http://schemas.microsoft.com/office/drawing/2014/main" val="10002"/>
                  </a:ext>
                </a:extLst>
              </a:tr>
              <a:tr h="381000">
                <a:tc>
                  <a:txBody>
                    <a:bodyPr/>
                    <a:lstStyle/>
                    <a:p>
                      <a:r>
                        <a:rPr lang="en-US" b="1" i="0" dirty="0">
                          <a:latin typeface="Courier New"/>
                          <a:cs typeface="Courier New"/>
                        </a:rPr>
                        <a:t>%</a:t>
                      </a:r>
                      <a:r>
                        <a:rPr lang="en-US" b="1" i="0" dirty="0" err="1">
                          <a:latin typeface="Courier New"/>
                          <a:cs typeface="Courier New"/>
                        </a:rPr>
                        <a:t>rdx</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z</a:t>
                      </a:r>
                    </a:p>
                  </a:txBody>
                  <a:tcPr/>
                </a:tc>
                <a:extLst>
                  <a:ext uri="{0D108BD9-81ED-4DB2-BD59-A6C34878D82A}">
                    <a16:rowId xmlns:a16="http://schemas.microsoft.com/office/drawing/2014/main" val="10003"/>
                  </a:ext>
                </a:extLst>
              </a:tr>
              <a:tr h="381000">
                <a:tc>
                  <a:txBody>
                    <a:bodyPr/>
                    <a:lstStyle/>
                    <a:p>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r>
                        <a:rPr lang="en-US" dirty="0">
                          <a:latin typeface="Calibri"/>
                          <a:cs typeface="Calibri"/>
                        </a:rPr>
                        <a:t>Return value</a:t>
                      </a:r>
                      <a:endParaRPr lang="en-US" b="1" i="0" dirty="0">
                        <a:latin typeface="Courier New"/>
                        <a:cs typeface="Courier New"/>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48505191"/>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title"/>
          </p:nvPr>
        </p:nvSpPr>
        <p:spPr>
          <a:ln/>
        </p:spPr>
        <p:txBody>
          <a:bodyPr/>
          <a:lstStyle/>
          <a:p>
            <a:pPr marL="119063" indent="-119063"/>
            <a:r>
              <a:rPr lang="en-US" dirty="0"/>
              <a:t>Handling Fall-Through</a:t>
            </a:r>
          </a:p>
        </p:txBody>
      </p:sp>
      <p:sp>
        <p:nvSpPr>
          <p:cNvPr id="26630" name="Rectangle 6"/>
          <p:cNvSpPr>
            <a:spLocks/>
          </p:cNvSpPr>
          <p:nvPr/>
        </p:nvSpPr>
        <p:spPr bwMode="auto">
          <a:xfrm>
            <a:off x="139700" y="1524000"/>
            <a:ext cx="3670300" cy="3505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    long w = 1;</a:t>
            </a:r>
          </a:p>
          <a:p>
            <a:pPr algn="l"/>
            <a:r>
              <a:rPr lang="en-US" sz="1800" b="1" dirty="0">
                <a:solidFill>
                  <a:schemeClr val="tx1"/>
                </a:solidFill>
                <a:latin typeface="Courier New" pitchFamily="49" charset="0"/>
                <a:cs typeface="Courier New" pitchFamily="49" charset="0"/>
                <a:sym typeface="Courier New Bold" charset="0"/>
              </a:rPr>
              <a:t>	. . .</a:t>
            </a:r>
          </a:p>
          <a:p>
            <a:pPr algn="l"/>
            <a:r>
              <a:rPr lang="en-US" sz="1800" b="1" dirty="0">
                <a:solidFill>
                  <a:schemeClr val="tx1"/>
                </a:solidFill>
                <a:latin typeface="Courier New" pitchFamily="49" charset="0"/>
                <a:cs typeface="Courier New" pitchFamily="49" charset="0"/>
                <a:sym typeface="Courier New Bold" charset="0"/>
              </a:rPr>
              <a:t>    switch(x)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 . .	</a:t>
            </a:r>
          </a:p>
          <a:p>
            <a:pPr algn="l"/>
            <a:r>
              <a:rPr lang="en-US" sz="1800" b="1" dirty="0">
                <a:solidFill>
                  <a:schemeClr val="tx1"/>
                </a:solidFill>
                <a:latin typeface="Courier New" pitchFamily="49" charset="0"/>
                <a:cs typeface="Courier New" pitchFamily="49" charset="0"/>
                <a:sym typeface="Courier New Bold" charset="0"/>
              </a:rPr>
              <a:t>    case 2:</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w = y/z;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 Fall Through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case 3:</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w += 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break;</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 .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p>
        </p:txBody>
      </p:sp>
      <p:sp>
        <p:nvSpPr>
          <p:cNvPr id="16" name="Rectangle 6"/>
          <p:cNvSpPr>
            <a:spLocks/>
          </p:cNvSpPr>
          <p:nvPr/>
        </p:nvSpPr>
        <p:spPr bwMode="auto">
          <a:xfrm>
            <a:off x="6172200" y="4419600"/>
            <a:ext cx="2743200" cy="7620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case 3:</a:t>
            </a:r>
          </a:p>
          <a:p>
            <a:pPr algn="l"/>
            <a:r>
              <a:rPr lang="en-US" sz="1800" b="1" dirty="0">
                <a:solidFill>
                  <a:schemeClr val="tx1"/>
                </a:solidFill>
                <a:latin typeface="Courier New" pitchFamily="49" charset="0"/>
                <a:ea typeface="Lucida Grande" charset="0"/>
                <a:cs typeface="Courier New" pitchFamily="49" charset="0"/>
                <a:sym typeface="Courier New Bold" charset="0"/>
              </a:rPr>
              <a:t>        w = 1;</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endParaRPr lang="en-US" sz="2400" b="1" dirty="0">
              <a:solidFill>
                <a:schemeClr val="tx1"/>
              </a:solidFill>
              <a:latin typeface="Courier New" pitchFamily="49" charset="0"/>
              <a:ea typeface="Lucida Grande" charset="0"/>
              <a:cs typeface="Courier New" pitchFamily="49" charset="0"/>
              <a:sym typeface="Arial Narrow Bold" charset="0"/>
            </a:endParaRPr>
          </a:p>
        </p:txBody>
      </p:sp>
      <p:sp>
        <p:nvSpPr>
          <p:cNvPr id="17" name="Rectangle 6"/>
          <p:cNvSpPr>
            <a:spLocks/>
          </p:cNvSpPr>
          <p:nvPr/>
        </p:nvSpPr>
        <p:spPr bwMode="auto">
          <a:xfrm>
            <a:off x="4191000" y="2133600"/>
            <a:ext cx="2743200" cy="9906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    case 2:</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w = y/z;</a:t>
            </a:r>
          </a:p>
          <a:p>
            <a:pPr algn="l"/>
            <a:r>
              <a:rPr lang="en-US" sz="1800" b="1" dirty="0">
                <a:solidFill>
                  <a:schemeClr val="tx1"/>
                </a:solidFill>
                <a:latin typeface="Courier New" pitchFamily="49" charset="0"/>
                <a:ea typeface="Lucida Grande" charset="0"/>
                <a:cs typeface="Courier New" pitchFamily="49" charset="0"/>
                <a:sym typeface="Courier New Bold" charset="0"/>
              </a:rPr>
              <a:t>        </a:t>
            </a:r>
            <a:r>
              <a:rPr lang="en-US" sz="1800" b="1" dirty="0" err="1">
                <a:solidFill>
                  <a:schemeClr val="tx1"/>
                </a:solidFill>
                <a:latin typeface="Courier New" pitchFamily="49" charset="0"/>
                <a:ea typeface="Lucida Grande" charset="0"/>
                <a:cs typeface="Courier New" pitchFamily="49" charset="0"/>
                <a:sym typeface="Courier New Bold" charset="0"/>
              </a:rPr>
              <a:t>goto</a:t>
            </a:r>
            <a:r>
              <a:rPr lang="en-US" sz="1800" b="1" dirty="0">
                <a:solidFill>
                  <a:schemeClr val="tx1"/>
                </a:solidFill>
                <a:latin typeface="Courier New" pitchFamily="49" charset="0"/>
                <a:ea typeface="Lucida Grande" charset="0"/>
                <a:cs typeface="Courier New" pitchFamily="49" charset="0"/>
                <a:sym typeface="Courier New Bold" charset="0"/>
              </a:rPr>
              <a:t> merge;</a:t>
            </a:r>
            <a:endParaRPr lang="en-US" sz="2400" b="1" dirty="0">
              <a:solidFill>
                <a:schemeClr val="tx1"/>
              </a:solidFill>
              <a:latin typeface="Courier New" pitchFamily="49" charset="0"/>
              <a:ea typeface="Lucida Grande" charset="0"/>
              <a:cs typeface="Courier New" pitchFamily="49" charset="0"/>
              <a:sym typeface="Arial Narrow Bold" charset="0"/>
            </a:endParaRPr>
          </a:p>
        </p:txBody>
      </p:sp>
      <p:sp>
        <p:nvSpPr>
          <p:cNvPr id="18" name="Rectangle 6"/>
          <p:cNvSpPr>
            <a:spLocks/>
          </p:cNvSpPr>
          <p:nvPr/>
        </p:nvSpPr>
        <p:spPr bwMode="auto">
          <a:xfrm>
            <a:off x="6172200" y="5181600"/>
            <a:ext cx="2743200" cy="6858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merge:</a:t>
            </a:r>
          </a:p>
          <a:p>
            <a:pPr algn="l"/>
            <a:r>
              <a:rPr lang="en-US" sz="1800" b="1" dirty="0">
                <a:solidFill>
                  <a:schemeClr val="tx1"/>
                </a:solidFill>
                <a:latin typeface="Courier New" pitchFamily="49" charset="0"/>
                <a:ea typeface="Lucida Grande" charset="0"/>
                <a:cs typeface="Courier New" pitchFamily="49" charset="0"/>
                <a:sym typeface="Courier New Bold" charset="0"/>
              </a:rPr>
              <a:t>        w += z;</a:t>
            </a:r>
            <a:endParaRPr lang="en-US" sz="2400" b="1" dirty="0">
              <a:solidFill>
                <a:schemeClr val="tx1"/>
              </a:solidFill>
              <a:latin typeface="Courier New" pitchFamily="49" charset="0"/>
              <a:ea typeface="Lucida Grande" charset="0"/>
              <a:cs typeface="Courier New" pitchFamily="49" charset="0"/>
              <a:sym typeface="Arial Narrow Bold" charset="0"/>
            </a:endParaRPr>
          </a:p>
        </p:txBody>
      </p:sp>
      <p:cxnSp>
        <p:nvCxnSpPr>
          <p:cNvPr id="20" name="Straight Arrow Connector 19"/>
          <p:cNvCxnSpPr>
            <a:endCxn id="17" idx="1"/>
          </p:cNvCxnSpPr>
          <p:nvPr/>
        </p:nvCxnSpPr>
        <p:spPr bwMode="auto">
          <a:xfrm flipV="1">
            <a:off x="1752600" y="2628900"/>
            <a:ext cx="2438400" cy="190500"/>
          </a:xfrm>
          <a:prstGeom prst="straightConnector1">
            <a:avLst/>
          </a:prstGeom>
          <a:solidFill>
            <a:schemeClr val="accent1"/>
          </a:solidFill>
          <a:ln w="25400" cap="flat" cmpd="sng" algn="ctr">
            <a:solidFill>
              <a:srgbClr val="C00000"/>
            </a:solidFill>
            <a:prstDash val="solid"/>
            <a:round/>
            <a:headEnd type="none" w="med" len="med"/>
            <a:tailEnd type="arrow"/>
          </a:ln>
          <a:effectLst/>
        </p:spPr>
      </p:cxnSp>
      <p:cxnSp>
        <p:nvCxnSpPr>
          <p:cNvPr id="21" name="Straight Arrow Connector 20"/>
          <p:cNvCxnSpPr>
            <a:endCxn id="16" idx="1"/>
          </p:cNvCxnSpPr>
          <p:nvPr/>
        </p:nvCxnSpPr>
        <p:spPr bwMode="auto">
          <a:xfrm>
            <a:off x="1905000" y="3733800"/>
            <a:ext cx="4267200" cy="1066800"/>
          </a:xfrm>
          <a:prstGeom prst="straightConnector1">
            <a:avLst/>
          </a:prstGeom>
          <a:solidFill>
            <a:schemeClr val="accent1"/>
          </a:solidFill>
          <a:ln w="25400" cap="flat" cmpd="sng" algn="ctr">
            <a:solidFill>
              <a:srgbClr val="C00000"/>
            </a:solidFill>
            <a:prstDash val="solid"/>
            <a:round/>
            <a:headEnd type="none" w="med" len="med"/>
            <a:tailEnd type="arrow"/>
          </a:ln>
          <a:effectLst/>
        </p:spPr>
      </p:cxnSp>
      <p:cxnSp>
        <p:nvCxnSpPr>
          <p:cNvPr id="13" name="Straight Arrow Connector 12"/>
          <p:cNvCxnSpPr>
            <a:stCxn id="17" idx="2"/>
          </p:cNvCxnSpPr>
          <p:nvPr/>
        </p:nvCxnSpPr>
        <p:spPr bwMode="auto">
          <a:xfrm>
            <a:off x="5562600" y="3124200"/>
            <a:ext cx="609600" cy="2286000"/>
          </a:xfrm>
          <a:prstGeom prst="straightConnector1">
            <a:avLst/>
          </a:prstGeom>
          <a:solidFill>
            <a:schemeClr val="accent1"/>
          </a:solidFill>
          <a:ln w="25400" cap="flat" cmpd="sng" algn="ctr">
            <a:solidFill>
              <a:srgbClr val="7030A0"/>
            </a:solidFill>
            <a:prstDash val="solid"/>
            <a:round/>
            <a:headEnd type="none" w="med" len="med"/>
            <a:tailEnd type="arrow"/>
          </a:ln>
          <a:effectLst/>
        </p:spPr>
      </p:cxnSp>
    </p:spTree>
    <p:extLst>
      <p:ext uri="{BB962C8B-B14F-4D97-AF65-F5344CB8AC3E}">
        <p14:creationId xmlns:p14="http://schemas.microsoft.com/office/powerpoint/2010/main" val="1115016476"/>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a:ln/>
        </p:spPr>
        <p:txBody>
          <a:bodyPr/>
          <a:lstStyle/>
          <a:p>
            <a:pPr marL="119063" indent="-119063"/>
            <a:r>
              <a:rPr lang="en-US" dirty="0"/>
              <a:t>Code Blocks (x == 2, x == 3)</a:t>
            </a:r>
          </a:p>
        </p:txBody>
      </p:sp>
      <p:sp>
        <p:nvSpPr>
          <p:cNvPr id="27652" name="Rectangle 4"/>
          <p:cNvSpPr>
            <a:spLocks/>
          </p:cNvSpPr>
          <p:nvPr/>
        </p:nvSpPr>
        <p:spPr bwMode="auto">
          <a:xfrm>
            <a:off x="3962400" y="1295400"/>
            <a:ext cx="5041900" cy="3048000"/>
          </a:xfrm>
          <a:prstGeom prst="rect">
            <a:avLst/>
          </a:prstGeom>
          <a:solidFill>
            <a:srgbClr val="F1C7C7"/>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a:solidFill>
                  <a:schemeClr val="tx1"/>
                </a:solidFill>
                <a:latin typeface="Courier New" pitchFamily="49" charset="0"/>
                <a:cs typeface="Courier New" pitchFamily="49" charset="0"/>
                <a:sym typeface="Courier New Bold" charset="0"/>
              </a:rPr>
              <a:t>.L5:                  # Case 2</a:t>
            </a: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movq</a:t>
            </a: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rsi</a:t>
            </a: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rax</a:t>
            </a:r>
            <a:endParaRPr lang="cs-CZ" sz="1800" b="1" dirty="0">
              <a:solidFill>
                <a:schemeClr val="tx1"/>
              </a:solidFill>
              <a:latin typeface="Courier New" pitchFamily="49" charset="0"/>
              <a:cs typeface="Courier New" pitchFamily="49" charset="0"/>
              <a:sym typeface="Courier New Bold" charset="0"/>
            </a:endParaRP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a:solidFill>
                  <a:schemeClr val="tx1"/>
                </a:solidFill>
                <a:latin typeface="Courier New" pitchFamily="49" charset="0"/>
                <a:cs typeface="Courier New" pitchFamily="49" charset="0"/>
                <a:sym typeface="Courier New Bold" charset="0"/>
              </a:rPr>
              <a:t>   cqto</a:t>
            </a:r>
            <a:r>
              <a:rPr lang="en-US" sz="1800" b="1" dirty="0">
                <a:solidFill>
                  <a:schemeClr val="tx1"/>
                </a:solidFill>
                <a:latin typeface="Courier New" pitchFamily="49" charset="0"/>
                <a:cs typeface="Courier New" pitchFamily="49" charset="0"/>
                <a:sym typeface="Courier New Bold" charset="0"/>
              </a:rPr>
              <a:t>							  # sign extend</a:t>
            </a: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en-US" sz="1800" b="1" dirty="0">
                <a:solidFill>
                  <a:schemeClr val="tx1"/>
                </a:solidFill>
                <a:latin typeface="Courier New" pitchFamily="49" charset="0"/>
                <a:cs typeface="Courier New" pitchFamily="49" charset="0"/>
                <a:sym typeface="Courier New Bold" charset="0"/>
              </a:rPr>
              <a:t>                    # </a:t>
            </a:r>
            <a:r>
              <a:rPr lang="en-US" sz="1800" b="1" dirty="0" err="1">
                <a:solidFill>
                  <a:schemeClr val="tx1"/>
                </a:solidFill>
                <a:latin typeface="Courier New" pitchFamily="49" charset="0"/>
                <a:cs typeface="Courier New" pitchFamily="49" charset="0"/>
                <a:sym typeface="Courier New Bold" charset="0"/>
              </a:rPr>
              <a:t>rax</a:t>
            </a:r>
            <a:r>
              <a:rPr lang="en-US" sz="1800" b="1" dirty="0">
                <a:solidFill>
                  <a:schemeClr val="tx1"/>
                </a:solidFill>
                <a:latin typeface="Courier New" pitchFamily="49" charset="0"/>
                <a:cs typeface="Courier New" pitchFamily="49" charset="0"/>
                <a:sym typeface="Courier New Bold" charset="0"/>
              </a:rPr>
              <a:t> to </a:t>
            </a:r>
            <a:r>
              <a:rPr lang="en-US" sz="1800" b="1" dirty="0" err="1">
                <a:solidFill>
                  <a:schemeClr val="tx1"/>
                </a:solidFill>
                <a:latin typeface="Courier New" pitchFamily="49" charset="0"/>
                <a:cs typeface="Courier New" pitchFamily="49" charset="0"/>
                <a:sym typeface="Courier New Bold" charset="0"/>
              </a:rPr>
              <a:t>rdx:rax</a:t>
            </a:r>
            <a:endParaRPr lang="cs-CZ" sz="1800" b="1" dirty="0">
              <a:solidFill>
                <a:schemeClr val="tx1"/>
              </a:solidFill>
              <a:latin typeface="Courier New" pitchFamily="49" charset="0"/>
              <a:cs typeface="Courier New" pitchFamily="49" charset="0"/>
              <a:sym typeface="Courier New Bold" charset="0"/>
            </a:endParaRP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idivq</a:t>
            </a: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rcx</a:t>
            </a:r>
            <a:r>
              <a:rPr lang="cs-CZ" sz="1800" b="1" dirty="0">
                <a:solidFill>
                  <a:schemeClr val="tx1"/>
                </a:solidFill>
                <a:latin typeface="Courier New" pitchFamily="49" charset="0"/>
                <a:cs typeface="Courier New" pitchFamily="49" charset="0"/>
                <a:sym typeface="Courier New Bold" charset="0"/>
              </a:rPr>
              <a:t>       #  </a:t>
            </a:r>
            <a:r>
              <a:rPr lang="cs-CZ" sz="1800" b="1" dirty="0" err="1">
                <a:solidFill>
                  <a:schemeClr val="tx1"/>
                </a:solidFill>
                <a:latin typeface="Courier New" pitchFamily="49" charset="0"/>
                <a:cs typeface="Courier New" pitchFamily="49" charset="0"/>
                <a:sym typeface="Courier New Bold" charset="0"/>
              </a:rPr>
              <a:t>y</a:t>
            </a:r>
            <a:r>
              <a:rPr lang="cs-CZ" sz="1800" b="1" dirty="0">
                <a:solidFill>
                  <a:schemeClr val="tx1"/>
                </a:solidFill>
                <a:latin typeface="Courier New" pitchFamily="49" charset="0"/>
                <a:cs typeface="Courier New" pitchFamily="49" charset="0"/>
                <a:sym typeface="Courier New Bold" charset="0"/>
              </a:rPr>
              <a:t>/z</a:t>
            </a: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jmp</a:t>
            </a:r>
            <a:r>
              <a:rPr lang="cs-CZ" sz="1800" b="1" dirty="0">
                <a:solidFill>
                  <a:schemeClr val="tx1"/>
                </a:solidFill>
                <a:latin typeface="Courier New" pitchFamily="49" charset="0"/>
                <a:cs typeface="Courier New" pitchFamily="49" charset="0"/>
                <a:sym typeface="Courier New Bold" charset="0"/>
              </a:rPr>
              <a:t>     .L6        #  </a:t>
            </a:r>
            <a:r>
              <a:rPr lang="cs-CZ" sz="1800" b="1" dirty="0" err="1">
                <a:solidFill>
                  <a:schemeClr val="tx1"/>
                </a:solidFill>
                <a:latin typeface="Courier New" pitchFamily="49" charset="0"/>
                <a:cs typeface="Courier New" pitchFamily="49" charset="0"/>
                <a:sym typeface="Courier New Bold" charset="0"/>
              </a:rPr>
              <a:t>goto</a:t>
            </a: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merge</a:t>
            </a:r>
            <a:endParaRPr lang="cs-CZ" sz="1800" b="1" dirty="0">
              <a:solidFill>
                <a:schemeClr val="tx1"/>
              </a:solidFill>
              <a:latin typeface="Courier New" pitchFamily="49" charset="0"/>
              <a:cs typeface="Courier New" pitchFamily="49" charset="0"/>
              <a:sym typeface="Courier New Bold" charset="0"/>
            </a:endParaRP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a:solidFill>
                  <a:schemeClr val="tx1"/>
                </a:solidFill>
                <a:latin typeface="Courier New" pitchFamily="49" charset="0"/>
                <a:cs typeface="Courier New" pitchFamily="49" charset="0"/>
                <a:sym typeface="Courier New Bold" charset="0"/>
              </a:rPr>
              <a:t>.L9:                  # Case 3</a:t>
            </a: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movl</a:t>
            </a:r>
            <a:r>
              <a:rPr lang="cs-CZ" sz="1800" b="1" dirty="0">
                <a:solidFill>
                  <a:schemeClr val="tx1"/>
                </a:solidFill>
                <a:latin typeface="Courier New" pitchFamily="49" charset="0"/>
                <a:cs typeface="Courier New" pitchFamily="49" charset="0"/>
                <a:sym typeface="Courier New Bold" charset="0"/>
              </a:rPr>
              <a:t>    $1, %</a:t>
            </a:r>
            <a:r>
              <a:rPr lang="cs-CZ" sz="1800" b="1" dirty="0" err="1">
                <a:solidFill>
                  <a:schemeClr val="tx1"/>
                </a:solidFill>
                <a:latin typeface="Courier New" pitchFamily="49" charset="0"/>
                <a:cs typeface="Courier New" pitchFamily="49" charset="0"/>
                <a:sym typeface="Courier New Bold" charset="0"/>
              </a:rPr>
              <a:t>eax</a:t>
            </a:r>
            <a:r>
              <a:rPr lang="cs-CZ" sz="1800" b="1" dirty="0">
                <a:solidFill>
                  <a:schemeClr val="tx1"/>
                </a:solidFill>
                <a:latin typeface="Courier New" pitchFamily="49" charset="0"/>
                <a:cs typeface="Courier New" pitchFamily="49" charset="0"/>
                <a:sym typeface="Courier New Bold" charset="0"/>
              </a:rPr>
              <a:t>   #  </a:t>
            </a:r>
            <a:r>
              <a:rPr lang="cs-CZ" sz="1800" b="1" dirty="0" err="1">
                <a:solidFill>
                  <a:schemeClr val="tx1"/>
                </a:solidFill>
                <a:latin typeface="Courier New" pitchFamily="49" charset="0"/>
                <a:cs typeface="Courier New" pitchFamily="49" charset="0"/>
                <a:sym typeface="Courier New Bold" charset="0"/>
              </a:rPr>
              <a:t>w</a:t>
            </a:r>
            <a:r>
              <a:rPr lang="cs-CZ" sz="1800" b="1" dirty="0">
                <a:solidFill>
                  <a:schemeClr val="tx1"/>
                </a:solidFill>
                <a:latin typeface="Courier New" pitchFamily="49" charset="0"/>
                <a:cs typeface="Courier New" pitchFamily="49" charset="0"/>
                <a:sym typeface="Courier New Bold" charset="0"/>
              </a:rPr>
              <a:t> = 1</a:t>
            </a: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a:solidFill>
                  <a:schemeClr val="tx1"/>
                </a:solidFill>
                <a:latin typeface="Courier New" pitchFamily="49" charset="0"/>
                <a:cs typeface="Courier New" pitchFamily="49" charset="0"/>
                <a:sym typeface="Courier New Bold" charset="0"/>
              </a:rPr>
              <a:t>.L6:                  # </a:t>
            </a:r>
            <a:r>
              <a:rPr lang="cs-CZ" sz="1800" b="1" dirty="0" err="1">
                <a:solidFill>
                  <a:schemeClr val="tx1"/>
                </a:solidFill>
                <a:latin typeface="Courier New" pitchFamily="49" charset="0"/>
                <a:cs typeface="Courier New" pitchFamily="49" charset="0"/>
                <a:sym typeface="Courier New Bold" charset="0"/>
              </a:rPr>
              <a:t>merge</a:t>
            </a:r>
            <a:r>
              <a:rPr lang="cs-CZ" sz="1800" b="1" dirty="0">
                <a:solidFill>
                  <a:schemeClr val="tx1"/>
                </a:solidFill>
                <a:latin typeface="Courier New" pitchFamily="49" charset="0"/>
                <a:cs typeface="Courier New" pitchFamily="49" charset="0"/>
                <a:sym typeface="Courier New Bold" charset="0"/>
              </a:rPr>
              <a:t>:</a:t>
            </a: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addq</a:t>
            </a: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rcx</a:t>
            </a: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rax</a:t>
            </a:r>
            <a:r>
              <a:rPr lang="cs-CZ" sz="1800" b="1" dirty="0">
                <a:solidFill>
                  <a:schemeClr val="tx1"/>
                </a:solidFill>
                <a:latin typeface="Courier New" pitchFamily="49" charset="0"/>
                <a:cs typeface="Courier New" pitchFamily="49" charset="0"/>
                <a:sym typeface="Courier New Bold" charset="0"/>
              </a:rPr>
              <a:t> #  </a:t>
            </a:r>
            <a:r>
              <a:rPr lang="cs-CZ" sz="1800" b="1" dirty="0" err="1">
                <a:solidFill>
                  <a:schemeClr val="tx1"/>
                </a:solidFill>
                <a:latin typeface="Courier New" pitchFamily="49" charset="0"/>
                <a:cs typeface="Courier New" pitchFamily="49" charset="0"/>
                <a:sym typeface="Courier New Bold" charset="0"/>
              </a:rPr>
              <a:t>w</a:t>
            </a:r>
            <a:r>
              <a:rPr lang="cs-CZ" sz="1800" b="1" dirty="0">
                <a:solidFill>
                  <a:schemeClr val="tx1"/>
                </a:solidFill>
                <a:latin typeface="Courier New" pitchFamily="49" charset="0"/>
                <a:cs typeface="Courier New" pitchFamily="49" charset="0"/>
                <a:sym typeface="Courier New Bold" charset="0"/>
              </a:rPr>
              <a:t> += z</a:t>
            </a: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a:solidFill>
                  <a:schemeClr val="tx1"/>
                </a:solidFill>
                <a:latin typeface="Courier New" pitchFamily="49" charset="0"/>
                <a:cs typeface="Courier New" pitchFamily="49" charset="0"/>
                <a:sym typeface="Courier New Bold" charset="0"/>
              </a:rPr>
              <a:t>   ret</a:t>
            </a:r>
          </a:p>
        </p:txBody>
      </p:sp>
      <p:sp>
        <p:nvSpPr>
          <p:cNvPr id="7" name="Rectangle 6"/>
          <p:cNvSpPr>
            <a:spLocks/>
          </p:cNvSpPr>
          <p:nvPr/>
        </p:nvSpPr>
        <p:spPr bwMode="auto">
          <a:xfrm>
            <a:off x="139700" y="1524000"/>
            <a:ext cx="3670300" cy="3505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    long w = 1;</a:t>
            </a:r>
          </a:p>
          <a:p>
            <a:pPr algn="l"/>
            <a:r>
              <a:rPr lang="en-US" sz="1800" b="1" dirty="0">
                <a:solidFill>
                  <a:schemeClr val="tx1"/>
                </a:solidFill>
                <a:latin typeface="Courier New" pitchFamily="49" charset="0"/>
                <a:cs typeface="Courier New" pitchFamily="49" charset="0"/>
                <a:sym typeface="Courier New Bold" charset="0"/>
              </a:rPr>
              <a:t>	. . .</a:t>
            </a:r>
          </a:p>
          <a:p>
            <a:pPr algn="l"/>
            <a:r>
              <a:rPr lang="en-US" sz="1800" b="1" dirty="0">
                <a:solidFill>
                  <a:schemeClr val="tx1"/>
                </a:solidFill>
                <a:latin typeface="Courier New" pitchFamily="49" charset="0"/>
                <a:cs typeface="Courier New" pitchFamily="49" charset="0"/>
                <a:sym typeface="Courier New Bold" charset="0"/>
              </a:rPr>
              <a:t>    switch(x)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 . .	</a:t>
            </a:r>
          </a:p>
          <a:p>
            <a:pPr algn="l"/>
            <a:r>
              <a:rPr lang="en-US" sz="1800" b="1" dirty="0">
                <a:solidFill>
                  <a:schemeClr val="tx1"/>
                </a:solidFill>
                <a:latin typeface="Courier New" pitchFamily="49" charset="0"/>
                <a:cs typeface="Courier New" pitchFamily="49" charset="0"/>
                <a:sym typeface="Courier New Bold" charset="0"/>
              </a:rPr>
              <a:t>    case 2:</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w = y/z;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 Fall Through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case 3:</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w += 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break;</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 .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p>
        </p:txBody>
      </p:sp>
      <p:graphicFrame>
        <p:nvGraphicFramePr>
          <p:cNvPr id="8" name="Table 7"/>
          <p:cNvGraphicFramePr>
            <a:graphicFrameLocks noGrp="1"/>
          </p:cNvGraphicFramePr>
          <p:nvPr>
            <p:extLst>
              <p:ext uri="{D42A27DB-BD31-4B8C-83A1-F6EECF244321}">
                <p14:modId xmlns:p14="http://schemas.microsoft.com/office/powerpoint/2010/main" val="602239872"/>
              </p:ext>
            </p:extLst>
          </p:nvPr>
        </p:nvGraphicFramePr>
        <p:xfrm>
          <a:off x="3810000" y="4572000"/>
          <a:ext cx="3352800" cy="19050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810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x</a:t>
                      </a:r>
                    </a:p>
                  </a:txBody>
                  <a:tcPr/>
                </a:tc>
                <a:extLst>
                  <a:ext uri="{0D108BD9-81ED-4DB2-BD59-A6C34878D82A}">
                    <a16:rowId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rsi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y</a:t>
                      </a:r>
                    </a:p>
                  </a:txBody>
                  <a:tcPr/>
                </a:tc>
                <a:extLst>
                  <a:ext uri="{0D108BD9-81ED-4DB2-BD59-A6C34878D82A}">
                    <a16:rowId xmlns:a16="http://schemas.microsoft.com/office/drawing/2014/main" val="10002"/>
                  </a:ext>
                </a:extLst>
              </a:tr>
              <a:tr h="381000">
                <a:tc>
                  <a:txBody>
                    <a:bodyPr/>
                    <a:lstStyle/>
                    <a:p>
                      <a:r>
                        <a:rPr lang="en-US" b="1" i="0" dirty="0">
                          <a:latin typeface="Courier New"/>
                          <a:cs typeface="Courier New"/>
                        </a:rPr>
                        <a:t>%</a:t>
                      </a:r>
                      <a:r>
                        <a:rPr lang="en-US" b="1" i="0" dirty="0" err="1">
                          <a:latin typeface="Courier New"/>
                          <a:cs typeface="Courier New"/>
                        </a:rPr>
                        <a:t>rcx</a:t>
                      </a:r>
                      <a:endParaRPr lang="en-US" b="1" i="0" dirty="0">
                        <a:latin typeface="Courier New"/>
                        <a:cs typeface="Courier New"/>
                      </a:endParaRPr>
                    </a:p>
                  </a:txBody>
                  <a:tcPr/>
                </a:tc>
                <a:tc>
                  <a:txBody>
                    <a:bodyPr/>
                    <a:lstStyle/>
                    <a:p>
                      <a:r>
                        <a:rPr lang="en-US" b="1" i="0" dirty="0">
                          <a:latin typeface="Courier New"/>
                          <a:cs typeface="Courier New"/>
                        </a:rPr>
                        <a:t>z</a:t>
                      </a:r>
                    </a:p>
                  </a:txBody>
                  <a:tcPr/>
                </a:tc>
                <a:extLst>
                  <a:ext uri="{0D108BD9-81ED-4DB2-BD59-A6C34878D82A}">
                    <a16:rowId xmlns:a16="http://schemas.microsoft.com/office/drawing/2014/main" val="10003"/>
                  </a:ext>
                </a:extLst>
              </a:tr>
              <a:tr h="381000">
                <a:tc>
                  <a:txBody>
                    <a:bodyPr/>
                    <a:lstStyle/>
                    <a:p>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r>
                        <a:rPr lang="en-US" dirty="0">
                          <a:latin typeface="Calibri"/>
                          <a:cs typeface="Calibri"/>
                        </a:rPr>
                        <a:t>Return value</a:t>
                      </a:r>
                      <a:endParaRPr lang="en-US" b="1" i="0" dirty="0">
                        <a:latin typeface="Courier New"/>
                        <a:cs typeface="Courier New"/>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0943322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a:ln/>
        </p:spPr>
        <p:txBody>
          <a:bodyPr/>
          <a:lstStyle/>
          <a:p>
            <a:pPr marL="119063" indent="-119063"/>
            <a:r>
              <a:rPr lang="en-US" dirty="0"/>
              <a:t>Code Blocks (x == 5, x == 6, default)</a:t>
            </a:r>
          </a:p>
        </p:txBody>
      </p:sp>
      <p:sp>
        <p:nvSpPr>
          <p:cNvPr id="27652" name="Rectangle 4"/>
          <p:cNvSpPr>
            <a:spLocks/>
          </p:cNvSpPr>
          <p:nvPr/>
        </p:nvSpPr>
        <p:spPr bwMode="auto">
          <a:xfrm>
            <a:off x="4267200" y="1295400"/>
            <a:ext cx="4737100" cy="2133600"/>
          </a:xfrm>
          <a:prstGeom prst="rect">
            <a:avLst/>
          </a:prstGeom>
          <a:solidFill>
            <a:srgbClr val="F1C7C7"/>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a:solidFill>
                  <a:schemeClr val="tx1"/>
                </a:solidFill>
                <a:latin typeface="Courier New" pitchFamily="49" charset="0"/>
                <a:cs typeface="Courier New" pitchFamily="49" charset="0"/>
                <a:sym typeface="Courier New Bold" charset="0"/>
              </a:rPr>
              <a:t>.L7:               # Case 5,6</a:t>
            </a: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movl</a:t>
            </a:r>
            <a:r>
              <a:rPr lang="cs-CZ" sz="1800" b="1" dirty="0">
                <a:solidFill>
                  <a:schemeClr val="tx1"/>
                </a:solidFill>
                <a:latin typeface="Courier New" pitchFamily="49" charset="0"/>
                <a:cs typeface="Courier New" pitchFamily="49" charset="0"/>
                <a:sym typeface="Courier New Bold" charset="0"/>
              </a:rPr>
              <a:t>  $1, %</a:t>
            </a:r>
            <a:r>
              <a:rPr lang="cs-CZ" sz="1800" b="1" dirty="0" err="1">
                <a:solidFill>
                  <a:schemeClr val="tx1"/>
                </a:solidFill>
                <a:latin typeface="Courier New" pitchFamily="49" charset="0"/>
                <a:cs typeface="Courier New" pitchFamily="49" charset="0"/>
                <a:sym typeface="Courier New Bold" charset="0"/>
              </a:rPr>
              <a:t>eax</a:t>
            </a:r>
            <a:r>
              <a:rPr lang="cs-CZ" sz="1800" b="1" dirty="0">
                <a:solidFill>
                  <a:schemeClr val="tx1"/>
                </a:solidFill>
                <a:latin typeface="Courier New" pitchFamily="49" charset="0"/>
                <a:cs typeface="Courier New" pitchFamily="49" charset="0"/>
                <a:sym typeface="Courier New Bold" charset="0"/>
              </a:rPr>
              <a:t>   #  </a:t>
            </a:r>
            <a:r>
              <a:rPr lang="cs-CZ" sz="1800" b="1" dirty="0" err="1">
                <a:solidFill>
                  <a:schemeClr val="tx1"/>
                </a:solidFill>
                <a:latin typeface="Courier New" pitchFamily="49" charset="0"/>
                <a:cs typeface="Courier New" pitchFamily="49" charset="0"/>
                <a:sym typeface="Courier New Bold" charset="0"/>
              </a:rPr>
              <a:t>w</a:t>
            </a:r>
            <a:r>
              <a:rPr lang="cs-CZ" sz="1800" b="1" dirty="0">
                <a:solidFill>
                  <a:schemeClr val="tx1"/>
                </a:solidFill>
                <a:latin typeface="Courier New" pitchFamily="49" charset="0"/>
                <a:cs typeface="Courier New" pitchFamily="49" charset="0"/>
                <a:sym typeface="Courier New Bold" charset="0"/>
              </a:rPr>
              <a:t> = 1</a:t>
            </a: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subq</a:t>
            </a: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rdx</a:t>
            </a: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rax</a:t>
            </a:r>
            <a:r>
              <a:rPr lang="cs-CZ" sz="1800" b="1" dirty="0">
                <a:solidFill>
                  <a:schemeClr val="tx1"/>
                </a:solidFill>
                <a:latin typeface="Courier New" pitchFamily="49" charset="0"/>
                <a:cs typeface="Courier New" pitchFamily="49" charset="0"/>
                <a:sym typeface="Courier New Bold" charset="0"/>
              </a:rPr>
              <a:t> #  </a:t>
            </a:r>
            <a:r>
              <a:rPr lang="cs-CZ" sz="1800" b="1" dirty="0" err="1">
                <a:solidFill>
                  <a:schemeClr val="tx1"/>
                </a:solidFill>
                <a:latin typeface="Courier New" pitchFamily="49" charset="0"/>
                <a:cs typeface="Courier New" pitchFamily="49" charset="0"/>
                <a:sym typeface="Courier New Bold" charset="0"/>
              </a:rPr>
              <a:t>w</a:t>
            </a:r>
            <a:r>
              <a:rPr lang="cs-CZ" sz="1800" b="1" dirty="0">
                <a:solidFill>
                  <a:schemeClr val="tx1"/>
                </a:solidFill>
                <a:latin typeface="Courier New" pitchFamily="49" charset="0"/>
                <a:cs typeface="Courier New" pitchFamily="49" charset="0"/>
                <a:sym typeface="Courier New Bold" charset="0"/>
              </a:rPr>
              <a:t> -= z</a:t>
            </a: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a:solidFill>
                  <a:schemeClr val="tx1"/>
                </a:solidFill>
                <a:latin typeface="Courier New" pitchFamily="49" charset="0"/>
                <a:cs typeface="Courier New" pitchFamily="49" charset="0"/>
                <a:sym typeface="Courier New Bold" charset="0"/>
              </a:rPr>
              <a:t>  ret</a:t>
            </a: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a:solidFill>
                  <a:schemeClr val="tx1"/>
                </a:solidFill>
                <a:latin typeface="Courier New" pitchFamily="49" charset="0"/>
                <a:cs typeface="Courier New" pitchFamily="49" charset="0"/>
                <a:sym typeface="Courier New Bold" charset="0"/>
              </a:rPr>
              <a:t>.L8:               # Default:</a:t>
            </a: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movl</a:t>
            </a:r>
            <a:r>
              <a:rPr lang="cs-CZ" sz="1800" b="1" dirty="0">
                <a:solidFill>
                  <a:schemeClr val="tx1"/>
                </a:solidFill>
                <a:latin typeface="Courier New" pitchFamily="49" charset="0"/>
                <a:cs typeface="Courier New" pitchFamily="49" charset="0"/>
                <a:sym typeface="Courier New Bold" charset="0"/>
              </a:rPr>
              <a:t>  $2, %</a:t>
            </a:r>
            <a:r>
              <a:rPr lang="cs-CZ" sz="1800" b="1" dirty="0" err="1">
                <a:solidFill>
                  <a:schemeClr val="tx1"/>
                </a:solidFill>
                <a:latin typeface="Courier New" pitchFamily="49" charset="0"/>
                <a:cs typeface="Courier New" pitchFamily="49" charset="0"/>
                <a:sym typeface="Courier New Bold" charset="0"/>
              </a:rPr>
              <a:t>eax</a:t>
            </a:r>
            <a:r>
              <a:rPr lang="cs-CZ" sz="1800" b="1" dirty="0">
                <a:solidFill>
                  <a:schemeClr val="tx1"/>
                </a:solidFill>
                <a:latin typeface="Courier New" pitchFamily="49" charset="0"/>
                <a:cs typeface="Courier New" pitchFamily="49" charset="0"/>
                <a:sym typeface="Courier New Bold" charset="0"/>
              </a:rPr>
              <a:t>   #  2</a:t>
            </a: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a:solidFill>
                  <a:schemeClr val="tx1"/>
                </a:solidFill>
                <a:latin typeface="Courier New" pitchFamily="49" charset="0"/>
                <a:cs typeface="Courier New" pitchFamily="49" charset="0"/>
                <a:sym typeface="Courier New Bold" charset="0"/>
              </a:rPr>
              <a:t>  ret</a:t>
            </a:r>
          </a:p>
        </p:txBody>
      </p:sp>
      <p:sp>
        <p:nvSpPr>
          <p:cNvPr id="27653" name="Rectangle 5"/>
          <p:cNvSpPr>
            <a:spLocks/>
          </p:cNvSpPr>
          <p:nvPr/>
        </p:nvSpPr>
        <p:spPr bwMode="auto">
          <a:xfrm>
            <a:off x="228600" y="1295400"/>
            <a:ext cx="3898900" cy="28194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  switch(x)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 .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case 5:  // .L7</a:t>
            </a:r>
          </a:p>
          <a:p>
            <a:pPr algn="l"/>
            <a:r>
              <a:rPr lang="en-US" sz="1800" b="1" dirty="0">
                <a:latin typeface="Courier New" pitchFamily="49" charset="0"/>
                <a:cs typeface="Courier New" pitchFamily="49" charset="0"/>
                <a:sym typeface="Courier New Bold" charset="0"/>
              </a:rPr>
              <a:t>    case 6:  // .L7</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w -= 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break;</a:t>
            </a:r>
          </a:p>
          <a:p>
            <a:pPr algn="l"/>
            <a:r>
              <a:rPr lang="en-US" sz="1800" b="1" dirty="0">
                <a:solidFill>
                  <a:schemeClr val="tx1"/>
                </a:solidFill>
                <a:latin typeface="Courier New" pitchFamily="49" charset="0"/>
                <a:cs typeface="Courier New" pitchFamily="49" charset="0"/>
                <a:sym typeface="Courier New Bold" charset="0"/>
              </a:rPr>
              <a:t>    default: // .L8</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w = 2; </a:t>
            </a:r>
          </a:p>
          <a:p>
            <a:pPr algn="l"/>
            <a:r>
              <a:rPr lang="en-US" sz="1800" b="1" dirty="0">
                <a:solidFill>
                  <a:schemeClr val="tx1"/>
                </a:solidFill>
                <a:latin typeface="Courier New" pitchFamily="49" charset="0"/>
                <a:cs typeface="Courier New" pitchFamily="49" charset="0"/>
                <a:sym typeface="Courier New Bold" charset="0"/>
              </a:rPr>
              <a:t>}</a:t>
            </a:r>
          </a:p>
        </p:txBody>
      </p:sp>
      <p:graphicFrame>
        <p:nvGraphicFramePr>
          <p:cNvPr id="7" name="Table 6"/>
          <p:cNvGraphicFramePr>
            <a:graphicFrameLocks noGrp="1"/>
          </p:cNvGraphicFramePr>
          <p:nvPr>
            <p:extLst>
              <p:ext uri="{D42A27DB-BD31-4B8C-83A1-F6EECF244321}">
                <p14:modId xmlns:p14="http://schemas.microsoft.com/office/powerpoint/2010/main" val="4160038513"/>
              </p:ext>
            </p:extLst>
          </p:nvPr>
        </p:nvGraphicFramePr>
        <p:xfrm>
          <a:off x="3810000" y="4572000"/>
          <a:ext cx="3352800" cy="19050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810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x</a:t>
                      </a:r>
                    </a:p>
                  </a:txBody>
                  <a:tcPr/>
                </a:tc>
                <a:extLst>
                  <a:ext uri="{0D108BD9-81ED-4DB2-BD59-A6C34878D82A}">
                    <a16:rowId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rsi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y</a:t>
                      </a:r>
                    </a:p>
                  </a:txBody>
                  <a:tcPr/>
                </a:tc>
                <a:extLst>
                  <a:ext uri="{0D108BD9-81ED-4DB2-BD59-A6C34878D82A}">
                    <a16:rowId xmlns:a16="http://schemas.microsoft.com/office/drawing/2014/main" val="10002"/>
                  </a:ext>
                </a:extLst>
              </a:tr>
              <a:tr h="381000">
                <a:tc>
                  <a:txBody>
                    <a:bodyPr/>
                    <a:lstStyle/>
                    <a:p>
                      <a:r>
                        <a:rPr lang="en-US" b="1" i="0" dirty="0">
                          <a:latin typeface="Courier New"/>
                          <a:cs typeface="Courier New"/>
                        </a:rPr>
                        <a:t>%</a:t>
                      </a:r>
                      <a:r>
                        <a:rPr lang="en-US" b="1" i="0" dirty="0" err="1">
                          <a:latin typeface="Courier New"/>
                          <a:cs typeface="Courier New"/>
                        </a:rPr>
                        <a:t>rdx</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z</a:t>
                      </a:r>
                    </a:p>
                  </a:txBody>
                  <a:tcPr/>
                </a:tc>
                <a:extLst>
                  <a:ext uri="{0D108BD9-81ED-4DB2-BD59-A6C34878D82A}">
                    <a16:rowId xmlns:a16="http://schemas.microsoft.com/office/drawing/2014/main" val="10003"/>
                  </a:ext>
                </a:extLst>
              </a:tr>
              <a:tr h="381000">
                <a:tc>
                  <a:txBody>
                    <a:bodyPr/>
                    <a:lstStyle/>
                    <a:p>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r>
                        <a:rPr lang="en-US" dirty="0">
                          <a:latin typeface="Calibri"/>
                          <a:cs typeface="Calibri"/>
                        </a:rPr>
                        <a:t>Return value</a:t>
                      </a:r>
                      <a:endParaRPr lang="en-US" b="1" i="0" dirty="0">
                        <a:latin typeface="Courier New"/>
                        <a:cs typeface="Courier New"/>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00266014"/>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title"/>
          </p:nvPr>
        </p:nvSpPr>
        <p:spPr>
          <a:xfrm>
            <a:off x="457200" y="228600"/>
            <a:ext cx="8382000" cy="1143000"/>
          </a:xfrm>
          <a:ln/>
        </p:spPr>
        <p:txBody>
          <a:bodyPr/>
          <a:lstStyle/>
          <a:p>
            <a:pPr marL="119063" indent="-119063"/>
            <a:r>
              <a:rPr lang="en-US" dirty="0"/>
              <a:t>Summarizing</a:t>
            </a:r>
          </a:p>
        </p:txBody>
      </p:sp>
      <p:sp>
        <p:nvSpPr>
          <p:cNvPr id="39940" name="Rectangle 4"/>
          <p:cNvSpPr>
            <a:spLocks noGrp="1" noChangeArrowheads="1"/>
          </p:cNvSpPr>
          <p:nvPr>
            <p:ph type="body" idx="1"/>
          </p:nvPr>
        </p:nvSpPr>
        <p:spPr>
          <a:xfrm>
            <a:off x="381000" y="1219200"/>
            <a:ext cx="8382000" cy="5435600"/>
          </a:xfrm>
          <a:ln/>
        </p:spPr>
        <p:txBody>
          <a:bodyPr/>
          <a:lstStyle/>
          <a:p>
            <a:r>
              <a:rPr lang="en-US" dirty="0"/>
              <a:t>C Control</a:t>
            </a:r>
          </a:p>
          <a:p>
            <a:pPr marL="546100" lvl="1"/>
            <a:r>
              <a:rPr lang="en-US" dirty="0"/>
              <a:t>if-then-else</a:t>
            </a:r>
          </a:p>
          <a:p>
            <a:pPr marL="546100" lvl="1"/>
            <a:r>
              <a:rPr lang="en-US" dirty="0"/>
              <a:t>do-while</a:t>
            </a:r>
          </a:p>
          <a:p>
            <a:pPr marL="546100" lvl="1"/>
            <a:r>
              <a:rPr lang="en-US" dirty="0"/>
              <a:t>while, for</a:t>
            </a:r>
          </a:p>
          <a:p>
            <a:pPr marL="546100" lvl="1"/>
            <a:r>
              <a:rPr lang="en-US" dirty="0"/>
              <a:t>switch</a:t>
            </a:r>
          </a:p>
          <a:p>
            <a:r>
              <a:rPr lang="en-US" dirty="0"/>
              <a:t>Assembler Control</a:t>
            </a:r>
          </a:p>
          <a:p>
            <a:pPr marL="546100" lvl="1"/>
            <a:r>
              <a:rPr lang="en-US" dirty="0"/>
              <a:t>Conditional jump</a:t>
            </a:r>
          </a:p>
          <a:p>
            <a:pPr marL="546100" lvl="1"/>
            <a:r>
              <a:rPr lang="en-US" dirty="0"/>
              <a:t>Conditional move</a:t>
            </a:r>
          </a:p>
          <a:p>
            <a:pPr marL="546100" lvl="1"/>
            <a:r>
              <a:rPr lang="en-US" dirty="0"/>
              <a:t>Indirect jump (via jump tables)</a:t>
            </a:r>
          </a:p>
          <a:p>
            <a:pPr marL="546100" lvl="1"/>
            <a:r>
              <a:rPr lang="en-US" dirty="0"/>
              <a:t>Compiler generates code sequence to implement more complex control</a:t>
            </a:r>
          </a:p>
          <a:p>
            <a:r>
              <a:rPr lang="en-US" dirty="0"/>
              <a:t>Standard Techniques</a:t>
            </a:r>
          </a:p>
          <a:p>
            <a:pPr marL="546100" lvl="1"/>
            <a:r>
              <a:rPr lang="en-US" dirty="0"/>
              <a:t>Loops converted to do-while or jump-to-middle form</a:t>
            </a:r>
          </a:p>
          <a:p>
            <a:pPr marL="546100" lvl="1"/>
            <a:r>
              <a:rPr lang="en-US" dirty="0"/>
              <a:t>Large switch statements use jump tables</a:t>
            </a:r>
          </a:p>
          <a:p>
            <a:pPr marL="546100" lvl="1"/>
            <a:r>
              <a:rPr lang="en-US" dirty="0"/>
              <a:t>Sparse switch statements may use decision trees (if-</a:t>
            </a:r>
            <a:r>
              <a:rPr lang="en-US" dirty="0" err="1"/>
              <a:t>elseif</a:t>
            </a:r>
            <a:r>
              <a:rPr lang="en-US" dirty="0"/>
              <a:t>-</a:t>
            </a:r>
            <a:r>
              <a:rPr lang="en-US" dirty="0" err="1"/>
              <a:t>elseif</a:t>
            </a:r>
            <a:r>
              <a:rPr lang="en-US" dirty="0"/>
              <a:t>-else)</a:t>
            </a:r>
          </a:p>
        </p:txBody>
      </p:sp>
    </p:spTree>
    <p:extLst>
      <p:ext uri="{BB962C8B-B14F-4D97-AF65-F5344CB8AC3E}">
        <p14:creationId xmlns:p14="http://schemas.microsoft.com/office/powerpoint/2010/main" val="1134517555"/>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title"/>
          </p:nvPr>
        </p:nvSpPr>
        <p:spPr>
          <a:ln/>
        </p:spPr>
        <p:txBody>
          <a:bodyPr/>
          <a:lstStyle/>
          <a:p>
            <a:pPr marL="119063" indent="-119063"/>
            <a:r>
              <a:rPr lang="en-US" dirty="0"/>
              <a:t>Summary</a:t>
            </a:r>
          </a:p>
        </p:txBody>
      </p:sp>
      <p:sp>
        <p:nvSpPr>
          <p:cNvPr id="64516" name="Rectangle 4"/>
          <p:cNvSpPr>
            <a:spLocks noGrp="1" noChangeArrowheads="1"/>
          </p:cNvSpPr>
          <p:nvPr>
            <p:ph type="body" idx="1"/>
          </p:nvPr>
        </p:nvSpPr>
        <p:spPr>
          <a:ln/>
        </p:spPr>
        <p:txBody>
          <a:bodyPr/>
          <a:lstStyle/>
          <a:p>
            <a:r>
              <a:rPr lang="en-US" dirty="0"/>
              <a:t>Today</a:t>
            </a:r>
          </a:p>
          <a:p>
            <a:pPr marL="552450" lvl="1"/>
            <a:r>
              <a:rPr lang="en-US" dirty="0"/>
              <a:t>Control: Condition codes</a:t>
            </a:r>
          </a:p>
          <a:p>
            <a:pPr marL="552450" lvl="1"/>
            <a:r>
              <a:rPr lang="en-US" dirty="0"/>
              <a:t>Conditional branches &amp; conditional moves</a:t>
            </a:r>
          </a:p>
          <a:p>
            <a:pPr marL="552450" lvl="1"/>
            <a:r>
              <a:rPr lang="en-US" dirty="0"/>
              <a:t>Loops</a:t>
            </a:r>
          </a:p>
          <a:p>
            <a:pPr marL="552450" lvl="1"/>
            <a:r>
              <a:rPr lang="en-US" dirty="0"/>
              <a:t>Switch statements</a:t>
            </a:r>
          </a:p>
          <a:p>
            <a:r>
              <a:rPr lang="en-US" dirty="0"/>
              <a:t>Next Time</a:t>
            </a:r>
          </a:p>
          <a:p>
            <a:pPr marL="552450" lvl="1"/>
            <a:r>
              <a:rPr lang="en-US" dirty="0"/>
              <a:t>Stack</a:t>
            </a:r>
          </a:p>
          <a:p>
            <a:pPr marL="552450" lvl="1"/>
            <a:r>
              <a:rPr lang="en-US" dirty="0"/>
              <a:t>Call / return</a:t>
            </a:r>
          </a:p>
          <a:p>
            <a:pPr marL="552450" lvl="1"/>
            <a:r>
              <a:rPr lang="en-US" dirty="0"/>
              <a:t>Procedure call discipline</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Jump Table in Binary</a:t>
            </a:r>
          </a:p>
        </p:txBody>
      </p:sp>
      <p:sp>
        <p:nvSpPr>
          <p:cNvPr id="4" name="Rectangle 6"/>
          <p:cNvSpPr>
            <a:spLocks/>
          </p:cNvSpPr>
          <p:nvPr/>
        </p:nvSpPr>
        <p:spPr bwMode="auto">
          <a:xfrm>
            <a:off x="322385" y="1371600"/>
            <a:ext cx="8379069" cy="4431323"/>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400" b="1" dirty="0">
                <a:solidFill>
                  <a:schemeClr val="tx1"/>
                </a:solidFill>
                <a:latin typeface="Courier New" pitchFamily="49" charset="0"/>
                <a:cs typeface="Courier New" pitchFamily="49" charset="0"/>
                <a:sym typeface="Courier New Bold" charset="0"/>
              </a:rPr>
              <a:t>   </a:t>
            </a:r>
            <a:r>
              <a:rPr lang="cs-CZ" sz="1400" b="1" dirty="0">
                <a:solidFill>
                  <a:schemeClr val="tx1"/>
                </a:solidFill>
                <a:latin typeface="Courier New" pitchFamily="49" charset="0"/>
                <a:cs typeface="Courier New" pitchFamily="49" charset="0"/>
                <a:sym typeface="Courier New Bold" charset="0"/>
              </a:rPr>
              <a:t>00000000004005e0 &lt;</a:t>
            </a:r>
            <a:r>
              <a:rPr lang="cs-CZ" sz="1400" b="1" dirty="0" err="1">
                <a:solidFill>
                  <a:schemeClr val="tx1"/>
                </a:solidFill>
                <a:latin typeface="Courier New" pitchFamily="49" charset="0"/>
                <a:cs typeface="Courier New" pitchFamily="49" charset="0"/>
                <a:sym typeface="Courier New Bold" charset="0"/>
              </a:rPr>
              <a:t>switch_eg</a:t>
            </a:r>
            <a:r>
              <a:rPr lang="cs-CZ" sz="1400" b="1" dirty="0">
                <a:solidFill>
                  <a:schemeClr val="tx1"/>
                </a:solidFill>
                <a:latin typeface="Courier New" pitchFamily="49" charset="0"/>
                <a:cs typeface="Courier New" pitchFamily="49" charset="0"/>
                <a:sym typeface="Courier New Bold" charset="0"/>
              </a:rPr>
              <a:t>&gt;:</a:t>
            </a:r>
          </a:p>
          <a:p>
            <a:pPr algn="l"/>
            <a:r>
              <a:rPr lang="cs-CZ" sz="1400" b="1" dirty="0">
                <a:solidFill>
                  <a:schemeClr val="tx1"/>
                </a:solidFill>
                <a:latin typeface="Courier New" pitchFamily="49" charset="0"/>
                <a:cs typeface="Courier New" pitchFamily="49" charset="0"/>
                <a:sym typeface="Courier New Bold" charset="0"/>
              </a:rPr>
              <a:t>  4005e0:       48 89 d1                </a:t>
            </a:r>
            <a:r>
              <a:rPr lang="cs-CZ" sz="1400" b="1" dirty="0" err="1">
                <a:solidFill>
                  <a:schemeClr val="tx1"/>
                </a:solidFill>
                <a:latin typeface="Courier New" pitchFamily="49" charset="0"/>
                <a:cs typeface="Courier New" pitchFamily="49" charset="0"/>
                <a:sym typeface="Courier New Bold" charset="0"/>
              </a:rPr>
              <a:t>mov</a:t>
            </a:r>
            <a:r>
              <a:rPr lang="cs-CZ" sz="1400" b="1" dirty="0">
                <a:solidFill>
                  <a:schemeClr val="tx1"/>
                </a:solidFill>
                <a:latin typeface="Courier New" pitchFamily="49" charset="0"/>
                <a:cs typeface="Courier New" pitchFamily="49" charset="0"/>
                <a:sym typeface="Courier New Bold" charset="0"/>
              </a:rPr>
              <a:t>    %</a:t>
            </a:r>
            <a:r>
              <a:rPr lang="cs-CZ" sz="1400" b="1" dirty="0" err="1">
                <a:solidFill>
                  <a:schemeClr val="tx1"/>
                </a:solidFill>
                <a:latin typeface="Courier New" pitchFamily="49" charset="0"/>
                <a:cs typeface="Courier New" pitchFamily="49" charset="0"/>
                <a:sym typeface="Courier New Bold" charset="0"/>
              </a:rPr>
              <a:t>rdx</a:t>
            </a:r>
            <a:r>
              <a:rPr lang="cs-CZ" sz="1400" b="1" dirty="0">
                <a:solidFill>
                  <a:schemeClr val="tx1"/>
                </a:solidFill>
                <a:latin typeface="Courier New" pitchFamily="49" charset="0"/>
                <a:cs typeface="Courier New" pitchFamily="49" charset="0"/>
                <a:sym typeface="Courier New Bold" charset="0"/>
              </a:rPr>
              <a:t>,%</a:t>
            </a:r>
            <a:r>
              <a:rPr lang="cs-CZ" sz="1400" b="1" dirty="0" err="1">
                <a:solidFill>
                  <a:schemeClr val="tx1"/>
                </a:solidFill>
                <a:latin typeface="Courier New" pitchFamily="49" charset="0"/>
                <a:cs typeface="Courier New" pitchFamily="49" charset="0"/>
                <a:sym typeface="Courier New Bold" charset="0"/>
              </a:rPr>
              <a:t>rcx</a:t>
            </a:r>
            <a:endParaRPr lang="cs-CZ" sz="1400" b="1" dirty="0">
              <a:solidFill>
                <a:schemeClr val="tx1"/>
              </a:solidFill>
              <a:latin typeface="Courier New" pitchFamily="49" charset="0"/>
              <a:cs typeface="Courier New" pitchFamily="49" charset="0"/>
              <a:sym typeface="Courier New Bold" charset="0"/>
            </a:endParaRPr>
          </a:p>
          <a:p>
            <a:pPr algn="l"/>
            <a:r>
              <a:rPr lang="cs-CZ" sz="1400" b="1" dirty="0">
                <a:solidFill>
                  <a:schemeClr val="tx1"/>
                </a:solidFill>
                <a:latin typeface="Courier New" pitchFamily="49" charset="0"/>
                <a:cs typeface="Courier New" pitchFamily="49" charset="0"/>
                <a:sym typeface="Courier New Bold" charset="0"/>
              </a:rPr>
              <a:t>  4005e3:       48 83 ff 06             </a:t>
            </a:r>
            <a:r>
              <a:rPr lang="cs-CZ" sz="1400" b="1" dirty="0" err="1">
                <a:solidFill>
                  <a:schemeClr val="tx1"/>
                </a:solidFill>
                <a:latin typeface="Courier New" pitchFamily="49" charset="0"/>
                <a:cs typeface="Courier New" pitchFamily="49" charset="0"/>
                <a:sym typeface="Courier New Bold" charset="0"/>
              </a:rPr>
              <a:t>cmp</a:t>
            </a:r>
            <a:r>
              <a:rPr lang="cs-CZ" sz="1400" b="1" dirty="0">
                <a:solidFill>
                  <a:schemeClr val="tx1"/>
                </a:solidFill>
                <a:latin typeface="Courier New" pitchFamily="49" charset="0"/>
                <a:cs typeface="Courier New" pitchFamily="49" charset="0"/>
                <a:sym typeface="Courier New Bold" charset="0"/>
              </a:rPr>
              <a:t>    $0x6,%rdi</a:t>
            </a:r>
          </a:p>
          <a:p>
            <a:pPr algn="l"/>
            <a:r>
              <a:rPr lang="cs-CZ" sz="1400" b="1" dirty="0">
                <a:solidFill>
                  <a:schemeClr val="tx1"/>
                </a:solidFill>
                <a:latin typeface="Courier New" pitchFamily="49" charset="0"/>
                <a:cs typeface="Courier New" pitchFamily="49" charset="0"/>
                <a:sym typeface="Courier New Bold" charset="0"/>
              </a:rPr>
              <a:t>  4005e7:       77 2b                   </a:t>
            </a:r>
            <a:r>
              <a:rPr lang="cs-CZ" sz="1400" b="1" dirty="0" err="1">
                <a:solidFill>
                  <a:schemeClr val="tx1"/>
                </a:solidFill>
                <a:latin typeface="Courier New" pitchFamily="49" charset="0"/>
                <a:cs typeface="Courier New" pitchFamily="49" charset="0"/>
                <a:sym typeface="Courier New Bold" charset="0"/>
              </a:rPr>
              <a:t>ja</a:t>
            </a:r>
            <a:r>
              <a:rPr lang="cs-CZ" sz="1400" b="1" dirty="0">
                <a:solidFill>
                  <a:schemeClr val="tx1"/>
                </a:solidFill>
                <a:latin typeface="Courier New" pitchFamily="49" charset="0"/>
                <a:cs typeface="Courier New" pitchFamily="49" charset="0"/>
                <a:sym typeface="Courier New Bold" charset="0"/>
              </a:rPr>
              <a:t>     400614 &lt;switch_eg+0x34&gt;</a:t>
            </a:r>
          </a:p>
          <a:p>
            <a:pPr algn="l"/>
            <a:r>
              <a:rPr lang="cs-CZ" sz="1400" b="1" dirty="0">
                <a:solidFill>
                  <a:schemeClr val="tx1"/>
                </a:solidFill>
                <a:latin typeface="Courier New" pitchFamily="49" charset="0"/>
                <a:cs typeface="Courier New" pitchFamily="49" charset="0"/>
                <a:sym typeface="Courier New Bold" charset="0"/>
              </a:rPr>
              <a:t>  4005e9:       ff 24 </a:t>
            </a:r>
            <a:r>
              <a:rPr lang="cs-CZ" sz="1400" b="1" dirty="0" err="1">
                <a:solidFill>
                  <a:schemeClr val="tx1"/>
                </a:solidFill>
                <a:latin typeface="Courier New" pitchFamily="49" charset="0"/>
                <a:cs typeface="Courier New" pitchFamily="49" charset="0"/>
                <a:sym typeface="Courier New Bold" charset="0"/>
              </a:rPr>
              <a:t>fd</a:t>
            </a:r>
            <a:r>
              <a:rPr lang="cs-CZ" sz="1400" b="1" dirty="0">
                <a:solidFill>
                  <a:schemeClr val="tx1"/>
                </a:solidFill>
                <a:latin typeface="Courier New" pitchFamily="49" charset="0"/>
                <a:cs typeface="Courier New" pitchFamily="49" charset="0"/>
                <a:sym typeface="Courier New Bold" charset="0"/>
              </a:rPr>
              <a:t> f0 07 40 00    </a:t>
            </a:r>
            <a:r>
              <a:rPr lang="cs-CZ" sz="1400" b="1" dirty="0" err="1">
                <a:solidFill>
                  <a:schemeClr val="tx1"/>
                </a:solidFill>
                <a:latin typeface="Courier New" pitchFamily="49" charset="0"/>
                <a:cs typeface="Courier New" pitchFamily="49" charset="0"/>
                <a:sym typeface="Courier New Bold" charset="0"/>
              </a:rPr>
              <a:t>jmpq</a:t>
            </a:r>
            <a:r>
              <a:rPr lang="cs-CZ" sz="1400" b="1" dirty="0">
                <a:solidFill>
                  <a:schemeClr val="tx1"/>
                </a:solidFill>
                <a:latin typeface="Courier New" pitchFamily="49" charset="0"/>
                <a:cs typeface="Courier New" pitchFamily="49" charset="0"/>
                <a:sym typeface="Courier New Bold" charset="0"/>
              </a:rPr>
              <a:t>   *0x4007f0(,%rdi,8)</a:t>
            </a:r>
          </a:p>
          <a:p>
            <a:pPr algn="l"/>
            <a:r>
              <a:rPr lang="cs-CZ" sz="1400" b="1" dirty="0">
                <a:solidFill>
                  <a:schemeClr val="tx1"/>
                </a:solidFill>
                <a:latin typeface="Courier New" pitchFamily="49" charset="0"/>
                <a:cs typeface="Courier New" pitchFamily="49" charset="0"/>
                <a:sym typeface="Courier New Bold" charset="0"/>
              </a:rPr>
              <a:t>  4005f0:       48 89 f0                </a:t>
            </a:r>
            <a:r>
              <a:rPr lang="cs-CZ" sz="1400" b="1" dirty="0" err="1">
                <a:solidFill>
                  <a:schemeClr val="tx1"/>
                </a:solidFill>
                <a:latin typeface="Courier New" pitchFamily="49" charset="0"/>
                <a:cs typeface="Courier New" pitchFamily="49" charset="0"/>
                <a:sym typeface="Courier New Bold" charset="0"/>
              </a:rPr>
              <a:t>mov</a:t>
            </a:r>
            <a:r>
              <a:rPr lang="cs-CZ" sz="1400" b="1" dirty="0">
                <a:solidFill>
                  <a:schemeClr val="tx1"/>
                </a:solidFill>
                <a:latin typeface="Courier New" pitchFamily="49" charset="0"/>
                <a:cs typeface="Courier New" pitchFamily="49" charset="0"/>
                <a:sym typeface="Courier New Bold" charset="0"/>
              </a:rPr>
              <a:t>    %</a:t>
            </a:r>
            <a:r>
              <a:rPr lang="cs-CZ" sz="1400" b="1" dirty="0" err="1">
                <a:solidFill>
                  <a:schemeClr val="tx1"/>
                </a:solidFill>
                <a:latin typeface="Courier New" pitchFamily="49" charset="0"/>
                <a:cs typeface="Courier New" pitchFamily="49" charset="0"/>
                <a:sym typeface="Courier New Bold" charset="0"/>
              </a:rPr>
              <a:t>rsi</a:t>
            </a:r>
            <a:r>
              <a:rPr lang="cs-CZ" sz="1400" b="1" dirty="0">
                <a:solidFill>
                  <a:schemeClr val="tx1"/>
                </a:solidFill>
                <a:latin typeface="Courier New" pitchFamily="49" charset="0"/>
                <a:cs typeface="Courier New" pitchFamily="49" charset="0"/>
                <a:sym typeface="Courier New Bold" charset="0"/>
              </a:rPr>
              <a:t>,%</a:t>
            </a:r>
            <a:r>
              <a:rPr lang="cs-CZ" sz="1400" b="1" dirty="0" err="1">
                <a:solidFill>
                  <a:schemeClr val="tx1"/>
                </a:solidFill>
                <a:latin typeface="Courier New" pitchFamily="49" charset="0"/>
                <a:cs typeface="Courier New" pitchFamily="49" charset="0"/>
                <a:sym typeface="Courier New Bold" charset="0"/>
              </a:rPr>
              <a:t>rax</a:t>
            </a:r>
            <a:endParaRPr lang="cs-CZ" sz="1400" b="1" dirty="0">
              <a:solidFill>
                <a:schemeClr val="tx1"/>
              </a:solidFill>
              <a:latin typeface="Courier New" pitchFamily="49" charset="0"/>
              <a:cs typeface="Courier New" pitchFamily="49" charset="0"/>
              <a:sym typeface="Courier New Bold" charset="0"/>
            </a:endParaRPr>
          </a:p>
          <a:p>
            <a:pPr algn="l"/>
            <a:r>
              <a:rPr lang="cs-CZ" sz="1400" b="1" dirty="0">
                <a:solidFill>
                  <a:schemeClr val="tx1"/>
                </a:solidFill>
                <a:latin typeface="Courier New" pitchFamily="49" charset="0"/>
                <a:cs typeface="Courier New" pitchFamily="49" charset="0"/>
                <a:sym typeface="Courier New Bold" charset="0"/>
              </a:rPr>
              <a:t>  4005f3:       48 0f </a:t>
            </a:r>
            <a:r>
              <a:rPr lang="cs-CZ" sz="1400" b="1" dirty="0" err="1">
                <a:solidFill>
                  <a:schemeClr val="tx1"/>
                </a:solidFill>
                <a:latin typeface="Courier New" pitchFamily="49" charset="0"/>
                <a:cs typeface="Courier New" pitchFamily="49" charset="0"/>
                <a:sym typeface="Courier New Bold" charset="0"/>
              </a:rPr>
              <a:t>af</a:t>
            </a:r>
            <a:r>
              <a:rPr lang="cs-CZ" sz="1400" b="1" dirty="0">
                <a:solidFill>
                  <a:schemeClr val="tx1"/>
                </a:solidFill>
                <a:latin typeface="Courier New" pitchFamily="49" charset="0"/>
                <a:cs typeface="Courier New" pitchFamily="49" charset="0"/>
                <a:sym typeface="Courier New Bold" charset="0"/>
              </a:rPr>
              <a:t> c2             </a:t>
            </a:r>
            <a:r>
              <a:rPr lang="cs-CZ" sz="1400" b="1" dirty="0" err="1">
                <a:solidFill>
                  <a:schemeClr val="tx1"/>
                </a:solidFill>
                <a:latin typeface="Courier New" pitchFamily="49" charset="0"/>
                <a:cs typeface="Courier New" pitchFamily="49" charset="0"/>
                <a:sym typeface="Courier New Bold" charset="0"/>
              </a:rPr>
              <a:t>imul</a:t>
            </a:r>
            <a:r>
              <a:rPr lang="cs-CZ" sz="1400" b="1" dirty="0">
                <a:solidFill>
                  <a:schemeClr val="tx1"/>
                </a:solidFill>
                <a:latin typeface="Courier New" pitchFamily="49" charset="0"/>
                <a:cs typeface="Courier New" pitchFamily="49" charset="0"/>
                <a:sym typeface="Courier New Bold" charset="0"/>
              </a:rPr>
              <a:t>   %</a:t>
            </a:r>
            <a:r>
              <a:rPr lang="cs-CZ" sz="1400" b="1" dirty="0" err="1">
                <a:solidFill>
                  <a:schemeClr val="tx1"/>
                </a:solidFill>
                <a:latin typeface="Courier New" pitchFamily="49" charset="0"/>
                <a:cs typeface="Courier New" pitchFamily="49" charset="0"/>
                <a:sym typeface="Courier New Bold" charset="0"/>
              </a:rPr>
              <a:t>rdx</a:t>
            </a:r>
            <a:r>
              <a:rPr lang="cs-CZ" sz="1400" b="1" dirty="0">
                <a:solidFill>
                  <a:schemeClr val="tx1"/>
                </a:solidFill>
                <a:latin typeface="Courier New" pitchFamily="49" charset="0"/>
                <a:cs typeface="Courier New" pitchFamily="49" charset="0"/>
                <a:sym typeface="Courier New Bold" charset="0"/>
              </a:rPr>
              <a:t>,%</a:t>
            </a:r>
            <a:r>
              <a:rPr lang="cs-CZ" sz="1400" b="1" dirty="0" err="1">
                <a:solidFill>
                  <a:schemeClr val="tx1"/>
                </a:solidFill>
                <a:latin typeface="Courier New" pitchFamily="49" charset="0"/>
                <a:cs typeface="Courier New" pitchFamily="49" charset="0"/>
                <a:sym typeface="Courier New Bold" charset="0"/>
              </a:rPr>
              <a:t>rax</a:t>
            </a:r>
            <a:endParaRPr lang="cs-CZ" sz="1400" b="1" dirty="0">
              <a:solidFill>
                <a:schemeClr val="tx1"/>
              </a:solidFill>
              <a:latin typeface="Courier New" pitchFamily="49" charset="0"/>
              <a:cs typeface="Courier New" pitchFamily="49" charset="0"/>
              <a:sym typeface="Courier New Bold" charset="0"/>
            </a:endParaRPr>
          </a:p>
          <a:p>
            <a:pPr algn="l"/>
            <a:r>
              <a:rPr lang="cs-CZ" sz="1400" b="1" dirty="0">
                <a:solidFill>
                  <a:schemeClr val="tx1"/>
                </a:solidFill>
                <a:latin typeface="Courier New" pitchFamily="49" charset="0"/>
                <a:cs typeface="Courier New" pitchFamily="49" charset="0"/>
                <a:sym typeface="Courier New Bold" charset="0"/>
              </a:rPr>
              <a:t>  4005f7:       c3                      </a:t>
            </a:r>
            <a:r>
              <a:rPr lang="cs-CZ" sz="1400" b="1" dirty="0" err="1">
                <a:solidFill>
                  <a:schemeClr val="tx1"/>
                </a:solidFill>
                <a:latin typeface="Courier New" pitchFamily="49" charset="0"/>
                <a:cs typeface="Courier New" pitchFamily="49" charset="0"/>
                <a:sym typeface="Courier New Bold" charset="0"/>
              </a:rPr>
              <a:t>retq</a:t>
            </a:r>
            <a:endParaRPr lang="cs-CZ" sz="1400" b="1" dirty="0">
              <a:solidFill>
                <a:schemeClr val="tx1"/>
              </a:solidFill>
              <a:latin typeface="Courier New" pitchFamily="49" charset="0"/>
              <a:cs typeface="Courier New" pitchFamily="49" charset="0"/>
              <a:sym typeface="Courier New Bold" charset="0"/>
            </a:endParaRPr>
          </a:p>
          <a:p>
            <a:pPr algn="l"/>
            <a:r>
              <a:rPr lang="cs-CZ" sz="1400" b="1" dirty="0">
                <a:solidFill>
                  <a:schemeClr val="tx1"/>
                </a:solidFill>
                <a:latin typeface="Courier New" pitchFamily="49" charset="0"/>
                <a:cs typeface="Courier New" pitchFamily="49" charset="0"/>
                <a:sym typeface="Courier New Bold" charset="0"/>
              </a:rPr>
              <a:t>  4005f8:       48 89 f0                </a:t>
            </a:r>
            <a:r>
              <a:rPr lang="cs-CZ" sz="1400" b="1" dirty="0" err="1">
                <a:solidFill>
                  <a:schemeClr val="tx1"/>
                </a:solidFill>
                <a:latin typeface="Courier New" pitchFamily="49" charset="0"/>
                <a:cs typeface="Courier New" pitchFamily="49" charset="0"/>
                <a:sym typeface="Courier New Bold" charset="0"/>
              </a:rPr>
              <a:t>mov</a:t>
            </a:r>
            <a:r>
              <a:rPr lang="cs-CZ" sz="1400" b="1" dirty="0">
                <a:solidFill>
                  <a:schemeClr val="tx1"/>
                </a:solidFill>
                <a:latin typeface="Courier New" pitchFamily="49" charset="0"/>
                <a:cs typeface="Courier New" pitchFamily="49" charset="0"/>
                <a:sym typeface="Courier New Bold" charset="0"/>
              </a:rPr>
              <a:t>    %</a:t>
            </a:r>
            <a:r>
              <a:rPr lang="cs-CZ" sz="1400" b="1" dirty="0" err="1">
                <a:solidFill>
                  <a:schemeClr val="tx1"/>
                </a:solidFill>
                <a:latin typeface="Courier New" pitchFamily="49" charset="0"/>
                <a:cs typeface="Courier New" pitchFamily="49" charset="0"/>
                <a:sym typeface="Courier New Bold" charset="0"/>
              </a:rPr>
              <a:t>rsi</a:t>
            </a:r>
            <a:r>
              <a:rPr lang="cs-CZ" sz="1400" b="1" dirty="0">
                <a:solidFill>
                  <a:schemeClr val="tx1"/>
                </a:solidFill>
                <a:latin typeface="Courier New" pitchFamily="49" charset="0"/>
                <a:cs typeface="Courier New" pitchFamily="49" charset="0"/>
                <a:sym typeface="Courier New Bold" charset="0"/>
              </a:rPr>
              <a:t>,%</a:t>
            </a:r>
            <a:r>
              <a:rPr lang="cs-CZ" sz="1400" b="1" dirty="0" err="1">
                <a:solidFill>
                  <a:schemeClr val="tx1"/>
                </a:solidFill>
                <a:latin typeface="Courier New" pitchFamily="49" charset="0"/>
                <a:cs typeface="Courier New" pitchFamily="49" charset="0"/>
                <a:sym typeface="Courier New Bold" charset="0"/>
              </a:rPr>
              <a:t>rax</a:t>
            </a:r>
            <a:endParaRPr lang="cs-CZ" sz="1400" b="1" dirty="0">
              <a:solidFill>
                <a:schemeClr val="tx1"/>
              </a:solidFill>
              <a:latin typeface="Courier New" pitchFamily="49" charset="0"/>
              <a:cs typeface="Courier New" pitchFamily="49" charset="0"/>
              <a:sym typeface="Courier New Bold" charset="0"/>
            </a:endParaRPr>
          </a:p>
          <a:p>
            <a:pPr algn="l"/>
            <a:r>
              <a:rPr lang="cs-CZ" sz="1400" b="1" dirty="0">
                <a:solidFill>
                  <a:schemeClr val="tx1"/>
                </a:solidFill>
                <a:latin typeface="Courier New" pitchFamily="49" charset="0"/>
                <a:cs typeface="Courier New" pitchFamily="49" charset="0"/>
                <a:sym typeface="Courier New Bold" charset="0"/>
              </a:rPr>
              <a:t>  4005fb:       48 99                   </a:t>
            </a:r>
            <a:r>
              <a:rPr lang="cs-CZ" sz="1400" b="1" dirty="0" err="1">
                <a:solidFill>
                  <a:schemeClr val="tx1"/>
                </a:solidFill>
                <a:latin typeface="Courier New" pitchFamily="49" charset="0"/>
                <a:cs typeface="Courier New" pitchFamily="49" charset="0"/>
                <a:sym typeface="Courier New Bold" charset="0"/>
              </a:rPr>
              <a:t>cqto</a:t>
            </a:r>
            <a:endParaRPr lang="cs-CZ" sz="1400" b="1" dirty="0">
              <a:solidFill>
                <a:schemeClr val="tx1"/>
              </a:solidFill>
              <a:latin typeface="Courier New" pitchFamily="49" charset="0"/>
              <a:cs typeface="Courier New" pitchFamily="49" charset="0"/>
              <a:sym typeface="Courier New Bold" charset="0"/>
            </a:endParaRPr>
          </a:p>
          <a:p>
            <a:pPr algn="l"/>
            <a:r>
              <a:rPr lang="cs-CZ" sz="1400" b="1" dirty="0">
                <a:solidFill>
                  <a:schemeClr val="tx1"/>
                </a:solidFill>
                <a:latin typeface="Courier New" pitchFamily="49" charset="0"/>
                <a:cs typeface="Courier New" pitchFamily="49" charset="0"/>
                <a:sym typeface="Courier New Bold" charset="0"/>
              </a:rPr>
              <a:t>  4005fd:       48 f7 f9                </a:t>
            </a:r>
            <a:r>
              <a:rPr lang="cs-CZ" sz="1400" b="1" dirty="0" err="1">
                <a:solidFill>
                  <a:schemeClr val="tx1"/>
                </a:solidFill>
                <a:latin typeface="Courier New" pitchFamily="49" charset="0"/>
                <a:cs typeface="Courier New" pitchFamily="49" charset="0"/>
                <a:sym typeface="Courier New Bold" charset="0"/>
              </a:rPr>
              <a:t>idiv</a:t>
            </a:r>
            <a:r>
              <a:rPr lang="cs-CZ" sz="1400" b="1" dirty="0">
                <a:solidFill>
                  <a:schemeClr val="tx1"/>
                </a:solidFill>
                <a:latin typeface="Courier New" pitchFamily="49" charset="0"/>
                <a:cs typeface="Courier New" pitchFamily="49" charset="0"/>
                <a:sym typeface="Courier New Bold" charset="0"/>
              </a:rPr>
              <a:t>   %</a:t>
            </a:r>
            <a:r>
              <a:rPr lang="cs-CZ" sz="1400" b="1" dirty="0" err="1">
                <a:solidFill>
                  <a:schemeClr val="tx1"/>
                </a:solidFill>
                <a:latin typeface="Courier New" pitchFamily="49" charset="0"/>
                <a:cs typeface="Courier New" pitchFamily="49" charset="0"/>
                <a:sym typeface="Courier New Bold" charset="0"/>
              </a:rPr>
              <a:t>rcx</a:t>
            </a:r>
            <a:endParaRPr lang="cs-CZ" sz="1400" b="1" dirty="0">
              <a:solidFill>
                <a:schemeClr val="tx1"/>
              </a:solidFill>
              <a:latin typeface="Courier New" pitchFamily="49" charset="0"/>
              <a:cs typeface="Courier New" pitchFamily="49" charset="0"/>
              <a:sym typeface="Courier New Bold" charset="0"/>
            </a:endParaRPr>
          </a:p>
          <a:p>
            <a:pPr algn="l"/>
            <a:r>
              <a:rPr lang="cs-CZ" sz="1400" b="1" dirty="0">
                <a:solidFill>
                  <a:schemeClr val="tx1"/>
                </a:solidFill>
                <a:latin typeface="Courier New" pitchFamily="49" charset="0"/>
                <a:cs typeface="Courier New" pitchFamily="49" charset="0"/>
                <a:sym typeface="Courier New Bold" charset="0"/>
              </a:rPr>
              <a:t>  400600:       </a:t>
            </a:r>
            <a:r>
              <a:rPr lang="cs-CZ" sz="1400" b="1" dirty="0" err="1">
                <a:solidFill>
                  <a:schemeClr val="tx1"/>
                </a:solidFill>
                <a:latin typeface="Courier New" pitchFamily="49" charset="0"/>
                <a:cs typeface="Courier New" pitchFamily="49" charset="0"/>
                <a:sym typeface="Courier New Bold" charset="0"/>
              </a:rPr>
              <a:t>eb</a:t>
            </a:r>
            <a:r>
              <a:rPr lang="cs-CZ" sz="1400" b="1" dirty="0">
                <a:solidFill>
                  <a:schemeClr val="tx1"/>
                </a:solidFill>
                <a:latin typeface="Courier New" pitchFamily="49" charset="0"/>
                <a:cs typeface="Courier New" pitchFamily="49" charset="0"/>
                <a:sym typeface="Courier New Bold" charset="0"/>
              </a:rPr>
              <a:t> 05                   </a:t>
            </a:r>
            <a:r>
              <a:rPr lang="cs-CZ" sz="1400" b="1" dirty="0" err="1">
                <a:solidFill>
                  <a:schemeClr val="tx1"/>
                </a:solidFill>
                <a:latin typeface="Courier New" pitchFamily="49" charset="0"/>
                <a:cs typeface="Courier New" pitchFamily="49" charset="0"/>
                <a:sym typeface="Courier New Bold" charset="0"/>
              </a:rPr>
              <a:t>jmp</a:t>
            </a:r>
            <a:r>
              <a:rPr lang="cs-CZ" sz="1400" b="1" dirty="0">
                <a:solidFill>
                  <a:schemeClr val="tx1"/>
                </a:solidFill>
                <a:latin typeface="Courier New" pitchFamily="49" charset="0"/>
                <a:cs typeface="Courier New" pitchFamily="49" charset="0"/>
                <a:sym typeface="Courier New Bold" charset="0"/>
              </a:rPr>
              <a:t>    400607 &lt;switch_eg+0x27&gt;</a:t>
            </a:r>
          </a:p>
          <a:p>
            <a:pPr algn="l"/>
            <a:r>
              <a:rPr lang="cs-CZ" sz="1400" b="1" dirty="0">
                <a:solidFill>
                  <a:schemeClr val="tx1"/>
                </a:solidFill>
                <a:latin typeface="Courier New" pitchFamily="49" charset="0"/>
                <a:cs typeface="Courier New" pitchFamily="49" charset="0"/>
                <a:sym typeface="Courier New Bold" charset="0"/>
              </a:rPr>
              <a:t>  400602:       b8 01 00 00 00          </a:t>
            </a:r>
            <a:r>
              <a:rPr lang="cs-CZ" sz="1400" b="1" dirty="0" err="1">
                <a:solidFill>
                  <a:schemeClr val="tx1"/>
                </a:solidFill>
                <a:latin typeface="Courier New" pitchFamily="49" charset="0"/>
                <a:cs typeface="Courier New" pitchFamily="49" charset="0"/>
                <a:sym typeface="Courier New Bold" charset="0"/>
              </a:rPr>
              <a:t>mov</a:t>
            </a:r>
            <a:r>
              <a:rPr lang="cs-CZ" sz="1400" b="1" dirty="0">
                <a:solidFill>
                  <a:schemeClr val="tx1"/>
                </a:solidFill>
                <a:latin typeface="Courier New" pitchFamily="49" charset="0"/>
                <a:cs typeface="Courier New" pitchFamily="49" charset="0"/>
                <a:sym typeface="Courier New Bold" charset="0"/>
              </a:rPr>
              <a:t>    $0x1,%eax</a:t>
            </a:r>
          </a:p>
          <a:p>
            <a:pPr algn="l"/>
            <a:r>
              <a:rPr lang="cs-CZ" sz="1400" b="1" dirty="0">
                <a:solidFill>
                  <a:schemeClr val="tx1"/>
                </a:solidFill>
                <a:latin typeface="Courier New" pitchFamily="49" charset="0"/>
                <a:cs typeface="Courier New" pitchFamily="49" charset="0"/>
                <a:sym typeface="Courier New Bold" charset="0"/>
              </a:rPr>
              <a:t>  400607:       48 01 c8                </a:t>
            </a:r>
            <a:r>
              <a:rPr lang="cs-CZ" sz="1400" b="1" dirty="0" err="1">
                <a:solidFill>
                  <a:schemeClr val="tx1"/>
                </a:solidFill>
                <a:latin typeface="Courier New" pitchFamily="49" charset="0"/>
                <a:cs typeface="Courier New" pitchFamily="49" charset="0"/>
                <a:sym typeface="Courier New Bold" charset="0"/>
              </a:rPr>
              <a:t>add</a:t>
            </a:r>
            <a:r>
              <a:rPr lang="cs-CZ" sz="1400" b="1" dirty="0">
                <a:solidFill>
                  <a:schemeClr val="tx1"/>
                </a:solidFill>
                <a:latin typeface="Courier New" pitchFamily="49" charset="0"/>
                <a:cs typeface="Courier New" pitchFamily="49" charset="0"/>
                <a:sym typeface="Courier New Bold" charset="0"/>
              </a:rPr>
              <a:t>    %</a:t>
            </a:r>
            <a:r>
              <a:rPr lang="cs-CZ" sz="1400" b="1" dirty="0" err="1">
                <a:solidFill>
                  <a:schemeClr val="tx1"/>
                </a:solidFill>
                <a:latin typeface="Courier New" pitchFamily="49" charset="0"/>
                <a:cs typeface="Courier New" pitchFamily="49" charset="0"/>
                <a:sym typeface="Courier New Bold" charset="0"/>
              </a:rPr>
              <a:t>rcx</a:t>
            </a:r>
            <a:r>
              <a:rPr lang="cs-CZ" sz="1400" b="1" dirty="0">
                <a:solidFill>
                  <a:schemeClr val="tx1"/>
                </a:solidFill>
                <a:latin typeface="Courier New" pitchFamily="49" charset="0"/>
                <a:cs typeface="Courier New" pitchFamily="49" charset="0"/>
                <a:sym typeface="Courier New Bold" charset="0"/>
              </a:rPr>
              <a:t>,%</a:t>
            </a:r>
            <a:r>
              <a:rPr lang="cs-CZ" sz="1400" b="1" dirty="0" err="1">
                <a:solidFill>
                  <a:schemeClr val="tx1"/>
                </a:solidFill>
                <a:latin typeface="Courier New" pitchFamily="49" charset="0"/>
                <a:cs typeface="Courier New" pitchFamily="49" charset="0"/>
                <a:sym typeface="Courier New Bold" charset="0"/>
              </a:rPr>
              <a:t>rax</a:t>
            </a:r>
            <a:endParaRPr lang="cs-CZ" sz="1400" b="1" dirty="0">
              <a:solidFill>
                <a:schemeClr val="tx1"/>
              </a:solidFill>
              <a:latin typeface="Courier New" pitchFamily="49" charset="0"/>
              <a:cs typeface="Courier New" pitchFamily="49" charset="0"/>
              <a:sym typeface="Courier New Bold" charset="0"/>
            </a:endParaRPr>
          </a:p>
          <a:p>
            <a:pPr algn="l"/>
            <a:r>
              <a:rPr lang="cs-CZ" sz="1400" b="1" dirty="0">
                <a:solidFill>
                  <a:schemeClr val="tx1"/>
                </a:solidFill>
                <a:latin typeface="Courier New" pitchFamily="49" charset="0"/>
                <a:cs typeface="Courier New" pitchFamily="49" charset="0"/>
                <a:sym typeface="Courier New Bold" charset="0"/>
              </a:rPr>
              <a:t>  40060a:       c3                      </a:t>
            </a:r>
            <a:r>
              <a:rPr lang="cs-CZ" sz="1400" b="1" dirty="0" err="1">
                <a:solidFill>
                  <a:schemeClr val="tx1"/>
                </a:solidFill>
                <a:latin typeface="Courier New" pitchFamily="49" charset="0"/>
                <a:cs typeface="Courier New" pitchFamily="49" charset="0"/>
                <a:sym typeface="Courier New Bold" charset="0"/>
              </a:rPr>
              <a:t>retq</a:t>
            </a:r>
            <a:endParaRPr lang="cs-CZ" sz="1400" b="1" dirty="0">
              <a:solidFill>
                <a:schemeClr val="tx1"/>
              </a:solidFill>
              <a:latin typeface="Courier New" pitchFamily="49" charset="0"/>
              <a:cs typeface="Courier New" pitchFamily="49" charset="0"/>
              <a:sym typeface="Courier New Bold" charset="0"/>
            </a:endParaRPr>
          </a:p>
          <a:p>
            <a:pPr algn="l"/>
            <a:r>
              <a:rPr lang="cs-CZ" sz="1400" b="1" dirty="0">
                <a:solidFill>
                  <a:schemeClr val="tx1"/>
                </a:solidFill>
                <a:latin typeface="Courier New" pitchFamily="49" charset="0"/>
                <a:cs typeface="Courier New" pitchFamily="49" charset="0"/>
                <a:sym typeface="Courier New Bold" charset="0"/>
              </a:rPr>
              <a:t>  40060b:       b8 01 00 00 00          </a:t>
            </a:r>
            <a:r>
              <a:rPr lang="cs-CZ" sz="1400" b="1" dirty="0" err="1">
                <a:solidFill>
                  <a:schemeClr val="tx1"/>
                </a:solidFill>
                <a:latin typeface="Courier New" pitchFamily="49" charset="0"/>
                <a:cs typeface="Courier New" pitchFamily="49" charset="0"/>
                <a:sym typeface="Courier New Bold" charset="0"/>
              </a:rPr>
              <a:t>mov</a:t>
            </a:r>
            <a:r>
              <a:rPr lang="cs-CZ" sz="1400" b="1" dirty="0">
                <a:solidFill>
                  <a:schemeClr val="tx1"/>
                </a:solidFill>
                <a:latin typeface="Courier New" pitchFamily="49" charset="0"/>
                <a:cs typeface="Courier New" pitchFamily="49" charset="0"/>
                <a:sym typeface="Courier New Bold" charset="0"/>
              </a:rPr>
              <a:t>    $0x1,%eax</a:t>
            </a:r>
          </a:p>
          <a:p>
            <a:pPr algn="l"/>
            <a:r>
              <a:rPr lang="cs-CZ" sz="1400" b="1" dirty="0">
                <a:solidFill>
                  <a:schemeClr val="tx1"/>
                </a:solidFill>
                <a:latin typeface="Courier New" pitchFamily="49" charset="0"/>
                <a:cs typeface="Courier New" pitchFamily="49" charset="0"/>
                <a:sym typeface="Courier New Bold" charset="0"/>
              </a:rPr>
              <a:t>  400610:       48 29 d0                sub    %</a:t>
            </a:r>
            <a:r>
              <a:rPr lang="cs-CZ" sz="1400" b="1" dirty="0" err="1">
                <a:solidFill>
                  <a:schemeClr val="tx1"/>
                </a:solidFill>
                <a:latin typeface="Courier New" pitchFamily="49" charset="0"/>
                <a:cs typeface="Courier New" pitchFamily="49" charset="0"/>
                <a:sym typeface="Courier New Bold" charset="0"/>
              </a:rPr>
              <a:t>rdx</a:t>
            </a:r>
            <a:r>
              <a:rPr lang="cs-CZ" sz="1400" b="1" dirty="0">
                <a:solidFill>
                  <a:schemeClr val="tx1"/>
                </a:solidFill>
                <a:latin typeface="Courier New" pitchFamily="49" charset="0"/>
                <a:cs typeface="Courier New" pitchFamily="49" charset="0"/>
                <a:sym typeface="Courier New Bold" charset="0"/>
              </a:rPr>
              <a:t>,%</a:t>
            </a:r>
            <a:r>
              <a:rPr lang="cs-CZ" sz="1400" b="1" dirty="0" err="1">
                <a:solidFill>
                  <a:schemeClr val="tx1"/>
                </a:solidFill>
                <a:latin typeface="Courier New" pitchFamily="49" charset="0"/>
                <a:cs typeface="Courier New" pitchFamily="49" charset="0"/>
                <a:sym typeface="Courier New Bold" charset="0"/>
              </a:rPr>
              <a:t>rax</a:t>
            </a:r>
            <a:endParaRPr lang="cs-CZ" sz="1400" b="1" dirty="0">
              <a:solidFill>
                <a:schemeClr val="tx1"/>
              </a:solidFill>
              <a:latin typeface="Courier New" pitchFamily="49" charset="0"/>
              <a:cs typeface="Courier New" pitchFamily="49" charset="0"/>
              <a:sym typeface="Courier New Bold" charset="0"/>
            </a:endParaRPr>
          </a:p>
          <a:p>
            <a:pPr algn="l"/>
            <a:r>
              <a:rPr lang="cs-CZ" sz="1400" b="1" dirty="0">
                <a:solidFill>
                  <a:schemeClr val="tx1"/>
                </a:solidFill>
                <a:latin typeface="Courier New" pitchFamily="49" charset="0"/>
                <a:cs typeface="Courier New" pitchFamily="49" charset="0"/>
                <a:sym typeface="Courier New Bold" charset="0"/>
              </a:rPr>
              <a:t>  400613:       c3                      </a:t>
            </a:r>
            <a:r>
              <a:rPr lang="cs-CZ" sz="1400" b="1" dirty="0" err="1">
                <a:solidFill>
                  <a:schemeClr val="tx1"/>
                </a:solidFill>
                <a:latin typeface="Courier New" pitchFamily="49" charset="0"/>
                <a:cs typeface="Courier New" pitchFamily="49" charset="0"/>
                <a:sym typeface="Courier New Bold" charset="0"/>
              </a:rPr>
              <a:t>retq</a:t>
            </a:r>
            <a:endParaRPr lang="cs-CZ" sz="1400" b="1" dirty="0">
              <a:solidFill>
                <a:schemeClr val="tx1"/>
              </a:solidFill>
              <a:latin typeface="Courier New" pitchFamily="49" charset="0"/>
              <a:cs typeface="Courier New" pitchFamily="49" charset="0"/>
              <a:sym typeface="Courier New Bold" charset="0"/>
            </a:endParaRPr>
          </a:p>
          <a:p>
            <a:pPr algn="l"/>
            <a:r>
              <a:rPr lang="cs-CZ" sz="1400" b="1" dirty="0">
                <a:solidFill>
                  <a:schemeClr val="tx1"/>
                </a:solidFill>
                <a:latin typeface="Courier New" pitchFamily="49" charset="0"/>
                <a:cs typeface="Courier New" pitchFamily="49" charset="0"/>
                <a:sym typeface="Courier New Bold" charset="0"/>
              </a:rPr>
              <a:t>  400614:       b8 02 00 00 00          </a:t>
            </a:r>
            <a:r>
              <a:rPr lang="cs-CZ" sz="1400" b="1" dirty="0" err="1">
                <a:solidFill>
                  <a:schemeClr val="tx1"/>
                </a:solidFill>
                <a:latin typeface="Courier New" pitchFamily="49" charset="0"/>
                <a:cs typeface="Courier New" pitchFamily="49" charset="0"/>
                <a:sym typeface="Courier New Bold" charset="0"/>
              </a:rPr>
              <a:t>mov</a:t>
            </a:r>
            <a:r>
              <a:rPr lang="cs-CZ" sz="1400" b="1" dirty="0">
                <a:solidFill>
                  <a:schemeClr val="tx1"/>
                </a:solidFill>
                <a:latin typeface="Courier New" pitchFamily="49" charset="0"/>
                <a:cs typeface="Courier New" pitchFamily="49" charset="0"/>
                <a:sym typeface="Courier New Bold" charset="0"/>
              </a:rPr>
              <a:t>    $0x2,%eax</a:t>
            </a:r>
          </a:p>
          <a:p>
            <a:pPr algn="l"/>
            <a:r>
              <a:rPr lang="cs-CZ" sz="1400" b="1" dirty="0">
                <a:solidFill>
                  <a:schemeClr val="tx1"/>
                </a:solidFill>
                <a:latin typeface="Courier New" pitchFamily="49" charset="0"/>
                <a:cs typeface="Courier New" pitchFamily="49" charset="0"/>
                <a:sym typeface="Courier New Bold" charset="0"/>
              </a:rPr>
              <a:t>  400619:       c3                      </a:t>
            </a:r>
            <a:r>
              <a:rPr lang="cs-CZ" sz="1400" b="1" dirty="0" err="1">
                <a:solidFill>
                  <a:schemeClr val="tx1"/>
                </a:solidFill>
                <a:latin typeface="Courier New" pitchFamily="49" charset="0"/>
                <a:cs typeface="Courier New" pitchFamily="49" charset="0"/>
                <a:sym typeface="Courier New Bold" charset="0"/>
              </a:rPr>
              <a:t>retq</a:t>
            </a:r>
            <a:endParaRPr lang="cs-CZ" sz="1400" b="1" dirty="0">
              <a:solidFill>
                <a:schemeClr val="tx1"/>
              </a:solidFill>
              <a:latin typeface="Courier New" pitchFamily="49" charset="0"/>
              <a:cs typeface="Courier New" pitchFamily="49" charset="0"/>
              <a:sym typeface="Courier New Bold" charset="0"/>
            </a:endParaRPr>
          </a:p>
        </p:txBody>
      </p:sp>
    </p:spTree>
    <p:extLst>
      <p:ext uri="{BB962C8B-B14F-4D97-AF65-F5344CB8AC3E}">
        <p14:creationId xmlns:p14="http://schemas.microsoft.com/office/powerpoint/2010/main" val="218748247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title"/>
          </p:nvPr>
        </p:nvSpPr>
        <p:spPr>
          <a:ln/>
        </p:spPr>
        <p:txBody>
          <a:bodyPr/>
          <a:lstStyle/>
          <a:p>
            <a:pPr marL="119063" indent="-119063"/>
            <a:r>
              <a:rPr lang="en-US" dirty="0"/>
              <a:t>Processor State (x86-64, Partial)</a:t>
            </a:r>
          </a:p>
        </p:txBody>
      </p:sp>
      <p:sp>
        <p:nvSpPr>
          <p:cNvPr id="33796" name="Rectangle 4"/>
          <p:cNvSpPr>
            <a:spLocks noGrp="1" noChangeArrowheads="1"/>
          </p:cNvSpPr>
          <p:nvPr>
            <p:ph type="body" idx="1"/>
          </p:nvPr>
        </p:nvSpPr>
        <p:spPr>
          <a:xfrm>
            <a:off x="381000" y="1397000"/>
            <a:ext cx="3340100" cy="5435600"/>
          </a:xfrm>
          <a:ln/>
        </p:spPr>
        <p:txBody>
          <a:bodyPr/>
          <a:lstStyle/>
          <a:p>
            <a:r>
              <a:rPr lang="en-US" dirty="0"/>
              <a:t>Information about currently executing program</a:t>
            </a:r>
          </a:p>
          <a:p>
            <a:pPr marL="552450" lvl="1"/>
            <a:r>
              <a:rPr lang="en-US" dirty="0"/>
              <a:t>Temporary data</a:t>
            </a:r>
            <a:br>
              <a:rPr lang="en-US" dirty="0"/>
            </a:br>
            <a:r>
              <a:rPr lang="en-US" dirty="0"/>
              <a:t>( </a:t>
            </a: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rax</a:t>
            </a:r>
            <a:r>
              <a:rPr lang="en-US" dirty="0"/>
              <a:t>, … )</a:t>
            </a:r>
          </a:p>
          <a:p>
            <a:pPr marL="552450" lvl="1"/>
            <a:r>
              <a:rPr lang="en-US" dirty="0"/>
              <a:t>Location of runtime stack</a:t>
            </a:r>
            <a:br>
              <a:rPr lang="en-US" dirty="0"/>
            </a:br>
            <a:r>
              <a:rPr lang="en-US" dirty="0"/>
              <a:t>( </a:t>
            </a: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r>
              <a:rPr lang="en-US" dirty="0"/>
              <a:t> )</a:t>
            </a:r>
          </a:p>
          <a:p>
            <a:pPr marL="552450" lvl="1"/>
            <a:r>
              <a:rPr lang="en-US" dirty="0"/>
              <a:t>Location of current code control point</a:t>
            </a:r>
            <a:br>
              <a:rPr lang="en-US" dirty="0"/>
            </a:br>
            <a:r>
              <a:rPr lang="en-US" dirty="0"/>
              <a:t>( </a:t>
            </a:r>
            <a:r>
              <a:rPr lang="en-US" dirty="0">
                <a:latin typeface="Courier New Bold" charset="0"/>
                <a:cs typeface="Courier New Bold" charset="0"/>
                <a:sym typeface="Courier New Bold" charset="0"/>
              </a:rPr>
              <a:t>%rip</a:t>
            </a:r>
            <a:r>
              <a:rPr lang="en-US" dirty="0"/>
              <a:t>, … )</a:t>
            </a:r>
          </a:p>
          <a:p>
            <a:pPr marL="552450" lvl="1"/>
            <a:r>
              <a:rPr lang="en-US" dirty="0"/>
              <a:t>Status of recent tests</a:t>
            </a:r>
            <a:br>
              <a:rPr lang="en-US" dirty="0"/>
            </a:br>
            <a:r>
              <a:rPr lang="en-US" dirty="0"/>
              <a:t>( </a:t>
            </a:r>
            <a:r>
              <a:rPr lang="en-US" dirty="0">
                <a:latin typeface="Calibri Bold" charset="0"/>
                <a:ea typeface="Calibri Bold" charset="0"/>
                <a:cs typeface="Calibri Bold" charset="0"/>
                <a:sym typeface="Calibri Bold" charset="0"/>
              </a:rPr>
              <a:t>CF, ZF, SF, OF</a:t>
            </a:r>
            <a:r>
              <a:rPr lang="en-US" dirty="0"/>
              <a:t> )</a:t>
            </a:r>
          </a:p>
        </p:txBody>
      </p:sp>
      <p:sp>
        <p:nvSpPr>
          <p:cNvPr id="33797" name="Rectangle 5"/>
          <p:cNvSpPr>
            <a:spLocks/>
          </p:cNvSpPr>
          <p:nvPr/>
        </p:nvSpPr>
        <p:spPr bwMode="auto">
          <a:xfrm>
            <a:off x="4466772" y="5410200"/>
            <a:ext cx="2057400" cy="308610"/>
          </a:xfrm>
          <a:prstGeom prst="rect">
            <a:avLst/>
          </a:prstGeom>
          <a:solidFill>
            <a:srgbClr val="D6D6F4"/>
          </a:solidFill>
          <a:ln w="25560" cap="flat">
            <a:solidFill>
              <a:schemeClr val="tx1"/>
            </a:solidFill>
            <a:prstDash val="solid"/>
            <a:miter lim="800000"/>
            <a:headEnd type="none" w="med" len="med"/>
            <a:tailEnd type="none" w="med" len="med"/>
          </a:ln>
        </p:spPr>
        <p:txBody>
          <a:bodyPr lIns="38100" tIns="38100" rIns="38100" bIns="38100" anchor="ctr"/>
          <a:lstStyle/>
          <a:p>
            <a:pPr algn="l">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dirty="0">
                <a:solidFill>
                  <a:schemeClr val="tx1"/>
                </a:solidFill>
                <a:latin typeface="Courier New Bold" charset="0"/>
                <a:cs typeface="Courier New Bold" charset="0"/>
                <a:sym typeface="Courier New Bold" charset="0"/>
              </a:rPr>
              <a:t>%rip</a:t>
            </a:r>
          </a:p>
        </p:txBody>
      </p:sp>
      <p:sp>
        <p:nvSpPr>
          <p:cNvPr id="33798" name="Rectangle 6"/>
          <p:cNvSpPr>
            <a:spLocks/>
          </p:cNvSpPr>
          <p:nvPr/>
        </p:nvSpPr>
        <p:spPr bwMode="auto">
          <a:xfrm>
            <a:off x="4466772" y="1828800"/>
            <a:ext cx="1026974" cy="384721"/>
          </a:xfrm>
          <a:prstGeom prst="rect">
            <a:avLst/>
          </a:prstGeom>
          <a:noFill/>
          <a:ln w="19050" cap="flat">
            <a:noFill/>
            <a:miter lim="800000"/>
            <a:headEnd type="none" w="med" len="med"/>
            <a:tailEnd type="none" w="med" len="med"/>
          </a:ln>
        </p:spPr>
        <p:txBody>
          <a:bodyPr wrap="none" lIns="38100" tIns="38100" rIns="38100" bIns="38100">
            <a:spAutoFit/>
          </a:bodyPr>
          <a:lstStyle/>
          <a:p>
            <a:pPr algn="l"/>
            <a:r>
              <a:rPr lang="en-US" sz="2000" dirty="0">
                <a:solidFill>
                  <a:schemeClr val="tx1"/>
                </a:solidFill>
                <a:latin typeface="Calibri Bold" charset="0"/>
                <a:ea typeface="Calibri Bold" charset="0"/>
                <a:cs typeface="Calibri Bold" charset="0"/>
                <a:sym typeface="Calibri Bold" charset="0"/>
              </a:rPr>
              <a:t>Registers</a:t>
            </a:r>
          </a:p>
        </p:txBody>
      </p:sp>
      <p:sp>
        <p:nvSpPr>
          <p:cNvPr id="33799" name="Rectangle 7"/>
          <p:cNvSpPr>
            <a:spLocks/>
          </p:cNvSpPr>
          <p:nvPr/>
        </p:nvSpPr>
        <p:spPr bwMode="auto">
          <a:xfrm>
            <a:off x="1981200" y="5638800"/>
            <a:ext cx="1898650" cy="381000"/>
          </a:xfrm>
          <a:prstGeom prst="rect">
            <a:avLst/>
          </a:prstGeom>
          <a:noFill/>
          <a:ln w="19050" cap="flat">
            <a:noFill/>
            <a:miter lim="800000"/>
            <a:headEnd type="none" w="med" len="med"/>
            <a:tailEnd type="none" w="med" len="med"/>
          </a:ln>
        </p:spPr>
        <p:txBody>
          <a:bodyPr wrap="none" lIns="38100" tIns="38100" rIns="38100" bIns="38100">
            <a:spAutoFit/>
          </a:bodyPr>
          <a:lstStyle/>
          <a:p>
            <a:r>
              <a:rPr lang="en-US" sz="2000" dirty="0">
                <a:solidFill>
                  <a:schemeClr val="tx1"/>
                </a:solidFill>
                <a:latin typeface="Calibri Bold" charset="0"/>
                <a:ea typeface="Calibri Bold" charset="0"/>
                <a:cs typeface="Calibri Bold" charset="0"/>
                <a:sym typeface="Calibri Bold" charset="0"/>
              </a:rPr>
              <a:t>Current stack top</a:t>
            </a:r>
          </a:p>
        </p:txBody>
      </p:sp>
      <p:sp>
        <p:nvSpPr>
          <p:cNvPr id="33801" name="Rectangle 9"/>
          <p:cNvSpPr>
            <a:spLocks/>
          </p:cNvSpPr>
          <p:nvPr/>
        </p:nvSpPr>
        <p:spPr bwMode="auto">
          <a:xfrm>
            <a:off x="6676572" y="5334000"/>
            <a:ext cx="2063750" cy="381000"/>
          </a:xfrm>
          <a:prstGeom prst="rect">
            <a:avLst/>
          </a:prstGeom>
          <a:noFill/>
          <a:ln w="19050" cap="flat">
            <a:noFill/>
            <a:miter lim="800000"/>
            <a:headEnd type="none" w="med" len="med"/>
            <a:tailEnd type="none" w="med" len="med"/>
          </a:ln>
        </p:spPr>
        <p:txBody>
          <a:bodyPr wrap="none" lIns="38100" tIns="38100" rIns="38100" bIns="38100">
            <a:spAutoFit/>
          </a:bodyPr>
          <a:lstStyle/>
          <a:p>
            <a:r>
              <a:rPr lang="en-US" sz="2000" dirty="0">
                <a:solidFill>
                  <a:schemeClr val="tx1"/>
                </a:solidFill>
                <a:latin typeface="Calibri Bold" charset="0"/>
                <a:ea typeface="Calibri Bold" charset="0"/>
                <a:cs typeface="Calibri Bold" charset="0"/>
                <a:sym typeface="Calibri Bold" charset="0"/>
              </a:rPr>
              <a:t>Instruction pointer</a:t>
            </a:r>
          </a:p>
        </p:txBody>
      </p:sp>
      <p:sp>
        <p:nvSpPr>
          <p:cNvPr id="33802" name="Rectangle 10"/>
          <p:cNvSpPr>
            <a:spLocks/>
          </p:cNvSpPr>
          <p:nvPr/>
        </p:nvSpPr>
        <p:spPr bwMode="auto">
          <a:xfrm>
            <a:off x="4485822" y="6019800"/>
            <a:ext cx="533400" cy="533400"/>
          </a:xfrm>
          <a:prstGeom prst="rect">
            <a:avLst/>
          </a:prstGeom>
          <a:solidFill>
            <a:srgbClr val="C5FEB8"/>
          </a:solidFill>
          <a:ln w="25560" cap="flat">
            <a:solidFill>
              <a:schemeClr val="tx1"/>
            </a:solidFill>
            <a:prstDash val="solid"/>
            <a:miter lim="800000"/>
            <a:headEnd type="none" w="med" len="med"/>
            <a:tailEnd type="none" w="med" len="med"/>
          </a:ln>
        </p:spPr>
        <p:txBody>
          <a:bodyPr lIns="38100" tIns="38100" rIns="38100" bIns="38100" anchor="ct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chemeClr val="tx1"/>
                </a:solidFill>
                <a:latin typeface="Courier New Bold" charset="0"/>
                <a:cs typeface="Courier New Bold" charset="0"/>
                <a:sym typeface="Courier New Bold" charset="0"/>
              </a:rPr>
              <a:t>CF</a:t>
            </a:r>
          </a:p>
        </p:txBody>
      </p:sp>
      <p:sp>
        <p:nvSpPr>
          <p:cNvPr id="33803" name="Rectangle 11"/>
          <p:cNvSpPr>
            <a:spLocks/>
          </p:cNvSpPr>
          <p:nvPr/>
        </p:nvSpPr>
        <p:spPr bwMode="auto">
          <a:xfrm>
            <a:off x="5158922" y="6019800"/>
            <a:ext cx="533400" cy="533400"/>
          </a:xfrm>
          <a:prstGeom prst="rect">
            <a:avLst/>
          </a:prstGeom>
          <a:solidFill>
            <a:srgbClr val="C5FEB8"/>
          </a:solidFill>
          <a:ln w="25560" cap="flat">
            <a:solidFill>
              <a:schemeClr val="tx1"/>
            </a:solidFill>
            <a:prstDash val="solid"/>
            <a:miter lim="800000"/>
            <a:headEnd type="none" w="med" len="med"/>
            <a:tailEnd type="none" w="med" len="med"/>
          </a:ln>
        </p:spPr>
        <p:txBody>
          <a:bodyPr lIns="38100" tIns="38100" rIns="38100" bIns="38100" anchor="ct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chemeClr val="tx1"/>
                </a:solidFill>
                <a:latin typeface="Courier New Bold" charset="0"/>
                <a:cs typeface="Courier New Bold" charset="0"/>
                <a:sym typeface="Courier New Bold" charset="0"/>
              </a:rPr>
              <a:t>ZF</a:t>
            </a:r>
          </a:p>
        </p:txBody>
      </p:sp>
      <p:sp>
        <p:nvSpPr>
          <p:cNvPr id="33804" name="Rectangle 12"/>
          <p:cNvSpPr>
            <a:spLocks/>
          </p:cNvSpPr>
          <p:nvPr/>
        </p:nvSpPr>
        <p:spPr bwMode="auto">
          <a:xfrm>
            <a:off x="5832022" y="6019800"/>
            <a:ext cx="533400" cy="533400"/>
          </a:xfrm>
          <a:prstGeom prst="rect">
            <a:avLst/>
          </a:prstGeom>
          <a:solidFill>
            <a:srgbClr val="C5FEB8"/>
          </a:solidFill>
          <a:ln w="25560" cap="flat">
            <a:solidFill>
              <a:schemeClr val="tx1"/>
            </a:solidFill>
            <a:prstDash val="solid"/>
            <a:miter lim="800000"/>
            <a:headEnd type="none" w="med" len="med"/>
            <a:tailEnd type="none" w="med" len="med"/>
          </a:ln>
        </p:spPr>
        <p:txBody>
          <a:bodyPr lIns="38100" tIns="38100" rIns="38100" bIns="38100" anchor="ct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chemeClr val="tx1"/>
                </a:solidFill>
                <a:latin typeface="Courier New Bold" charset="0"/>
                <a:cs typeface="Courier New Bold" charset="0"/>
                <a:sym typeface="Courier New Bold" charset="0"/>
              </a:rPr>
              <a:t>SF</a:t>
            </a:r>
          </a:p>
        </p:txBody>
      </p:sp>
      <p:sp>
        <p:nvSpPr>
          <p:cNvPr id="33805" name="Rectangle 13"/>
          <p:cNvSpPr>
            <a:spLocks/>
          </p:cNvSpPr>
          <p:nvPr/>
        </p:nvSpPr>
        <p:spPr bwMode="auto">
          <a:xfrm>
            <a:off x="6505122" y="6019800"/>
            <a:ext cx="533400" cy="533400"/>
          </a:xfrm>
          <a:prstGeom prst="rect">
            <a:avLst/>
          </a:prstGeom>
          <a:solidFill>
            <a:srgbClr val="C5FEB8"/>
          </a:solidFill>
          <a:ln w="25560" cap="flat">
            <a:solidFill>
              <a:schemeClr val="tx1"/>
            </a:solidFill>
            <a:prstDash val="solid"/>
            <a:miter lim="800000"/>
            <a:headEnd type="none" w="med" len="med"/>
            <a:tailEnd type="none" w="med" len="med"/>
          </a:ln>
        </p:spPr>
        <p:txBody>
          <a:bodyPr lIns="38100" tIns="38100" rIns="38100" bIns="38100" anchor="ct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chemeClr val="tx1"/>
                </a:solidFill>
                <a:latin typeface="Courier New Bold" charset="0"/>
                <a:cs typeface="Courier New Bold" charset="0"/>
                <a:sym typeface="Courier New Bold" charset="0"/>
              </a:rPr>
              <a:t>OF</a:t>
            </a:r>
          </a:p>
        </p:txBody>
      </p:sp>
      <p:sp>
        <p:nvSpPr>
          <p:cNvPr id="33806" name="Rectangle 14"/>
          <p:cNvSpPr>
            <a:spLocks/>
          </p:cNvSpPr>
          <p:nvPr/>
        </p:nvSpPr>
        <p:spPr bwMode="auto">
          <a:xfrm>
            <a:off x="7189788" y="6019800"/>
            <a:ext cx="1801812" cy="444500"/>
          </a:xfrm>
          <a:prstGeom prst="rect">
            <a:avLst/>
          </a:prstGeom>
          <a:noFill/>
          <a:ln w="19050" cap="flat">
            <a:noFill/>
            <a:miter lim="800000"/>
            <a:headEnd type="none" w="med" len="med"/>
            <a:tailEnd type="none" w="med" len="med"/>
          </a:ln>
        </p:spPr>
        <p:txBody>
          <a:bodyPr lIns="38100" tIns="38100" rIns="38100" bIns="38100"/>
          <a:lstStyle/>
          <a:p>
            <a:pPr algn="l"/>
            <a:r>
              <a:rPr lang="en-US" sz="2000" dirty="0">
                <a:solidFill>
                  <a:srgbClr val="C00000"/>
                </a:solidFill>
                <a:latin typeface="Calibri Bold" charset="0"/>
                <a:ea typeface="Calibri Bold" charset="0"/>
                <a:cs typeface="Calibri Bold" charset="0"/>
                <a:sym typeface="Calibri Bold" charset="0"/>
              </a:rPr>
              <a:t>Condition codes</a:t>
            </a:r>
          </a:p>
        </p:txBody>
      </p:sp>
      <p:grpSp>
        <p:nvGrpSpPr>
          <p:cNvPr id="26" name="Group 25"/>
          <p:cNvGrpSpPr/>
          <p:nvPr/>
        </p:nvGrpSpPr>
        <p:grpSpPr>
          <a:xfrm>
            <a:off x="4466772" y="2286000"/>
            <a:ext cx="4296228" cy="2743200"/>
            <a:chOff x="762000" y="1143000"/>
            <a:chExt cx="7518400" cy="4800600"/>
          </a:xfrm>
        </p:grpSpPr>
        <p:sp>
          <p:nvSpPr>
            <p:cNvPr id="27" name="Rectangle 1"/>
            <p:cNvSpPr>
              <a:spLocks/>
            </p:cNvSpPr>
            <p:nvPr/>
          </p:nvSpPr>
          <p:spPr bwMode="auto">
            <a:xfrm>
              <a:off x="762000" y="4800600"/>
              <a:ext cx="3556000" cy="533400"/>
            </a:xfrm>
            <a:prstGeom prst="rect">
              <a:avLst/>
            </a:prstGeom>
            <a:solidFill>
              <a:srgbClr val="EFBFBF"/>
            </a:solidFill>
            <a:ln w="25400"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%rsp</a:t>
              </a:r>
            </a:p>
          </p:txBody>
        </p:sp>
        <p:sp>
          <p:nvSpPr>
            <p:cNvPr id="28" name="Rectangle 22"/>
            <p:cNvSpPr>
              <a:spLocks/>
            </p:cNvSpPr>
            <p:nvPr/>
          </p:nvSpPr>
          <p:spPr bwMode="auto">
            <a:xfrm>
              <a:off x="4724400" y="11430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%r8</a:t>
              </a:r>
            </a:p>
          </p:txBody>
        </p:sp>
        <p:sp>
          <p:nvSpPr>
            <p:cNvPr id="29" name="Rectangle 23"/>
            <p:cNvSpPr>
              <a:spLocks/>
            </p:cNvSpPr>
            <p:nvPr/>
          </p:nvSpPr>
          <p:spPr bwMode="auto">
            <a:xfrm>
              <a:off x="4724400" y="17526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%r9</a:t>
              </a:r>
            </a:p>
          </p:txBody>
        </p:sp>
        <p:sp>
          <p:nvSpPr>
            <p:cNvPr id="30" name="Rectangle 24"/>
            <p:cNvSpPr>
              <a:spLocks/>
            </p:cNvSpPr>
            <p:nvPr/>
          </p:nvSpPr>
          <p:spPr bwMode="auto">
            <a:xfrm>
              <a:off x="4724400" y="23622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%r10</a:t>
              </a:r>
            </a:p>
          </p:txBody>
        </p:sp>
        <p:sp>
          <p:nvSpPr>
            <p:cNvPr id="31" name="Rectangle 25"/>
            <p:cNvSpPr>
              <a:spLocks/>
            </p:cNvSpPr>
            <p:nvPr/>
          </p:nvSpPr>
          <p:spPr bwMode="auto">
            <a:xfrm>
              <a:off x="4724400" y="29718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%r11</a:t>
              </a:r>
            </a:p>
          </p:txBody>
        </p:sp>
        <p:sp>
          <p:nvSpPr>
            <p:cNvPr id="32" name="Rectangle 26"/>
            <p:cNvSpPr>
              <a:spLocks/>
            </p:cNvSpPr>
            <p:nvPr/>
          </p:nvSpPr>
          <p:spPr bwMode="auto">
            <a:xfrm>
              <a:off x="4724400" y="35814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%r12</a:t>
              </a:r>
            </a:p>
          </p:txBody>
        </p:sp>
        <p:sp>
          <p:nvSpPr>
            <p:cNvPr id="33" name="Rectangle 27"/>
            <p:cNvSpPr>
              <a:spLocks/>
            </p:cNvSpPr>
            <p:nvPr/>
          </p:nvSpPr>
          <p:spPr bwMode="auto">
            <a:xfrm>
              <a:off x="4724400" y="41910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%r13</a:t>
              </a:r>
            </a:p>
          </p:txBody>
        </p:sp>
        <p:sp>
          <p:nvSpPr>
            <p:cNvPr id="34" name="Rectangle 28"/>
            <p:cNvSpPr>
              <a:spLocks/>
            </p:cNvSpPr>
            <p:nvPr/>
          </p:nvSpPr>
          <p:spPr bwMode="auto">
            <a:xfrm>
              <a:off x="4724400" y="48006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%r14</a:t>
              </a:r>
            </a:p>
          </p:txBody>
        </p:sp>
        <p:sp>
          <p:nvSpPr>
            <p:cNvPr id="35" name="Rectangle 29"/>
            <p:cNvSpPr>
              <a:spLocks/>
            </p:cNvSpPr>
            <p:nvPr/>
          </p:nvSpPr>
          <p:spPr bwMode="auto">
            <a:xfrm>
              <a:off x="4724400" y="54102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%r15</a:t>
              </a:r>
            </a:p>
          </p:txBody>
        </p:sp>
        <p:sp>
          <p:nvSpPr>
            <p:cNvPr id="36" name="Rectangle 30"/>
            <p:cNvSpPr>
              <a:spLocks/>
            </p:cNvSpPr>
            <p:nvPr/>
          </p:nvSpPr>
          <p:spPr bwMode="auto">
            <a:xfrm>
              <a:off x="762000" y="11430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1800" dirty="0">
                  <a:solidFill>
                    <a:schemeClr val="tx1"/>
                  </a:solidFill>
                  <a:latin typeface="Courier New Bold" charset="0"/>
                  <a:cs typeface="Courier New Bold" charset="0"/>
                  <a:sym typeface="Courier New Bold" charset="0"/>
                </a:rPr>
                <a:t>%</a:t>
              </a:r>
              <a:r>
                <a:rPr lang="en-US" sz="1800" dirty="0" err="1">
                  <a:solidFill>
                    <a:schemeClr val="tx1"/>
                  </a:solidFill>
                  <a:latin typeface="Courier New Bold" charset="0"/>
                  <a:cs typeface="Courier New Bold" charset="0"/>
                  <a:sym typeface="Courier New Bold" charset="0"/>
                </a:rPr>
                <a:t>rax</a:t>
              </a:r>
              <a:endParaRPr lang="en-US" sz="1800" dirty="0">
                <a:solidFill>
                  <a:schemeClr val="tx1"/>
                </a:solidFill>
                <a:latin typeface="Courier New Bold" charset="0"/>
                <a:cs typeface="Courier New Bold" charset="0"/>
                <a:sym typeface="Courier New Bold" charset="0"/>
              </a:endParaRPr>
            </a:p>
          </p:txBody>
        </p:sp>
        <p:sp>
          <p:nvSpPr>
            <p:cNvPr id="37" name="Rectangle 31"/>
            <p:cNvSpPr>
              <a:spLocks/>
            </p:cNvSpPr>
            <p:nvPr/>
          </p:nvSpPr>
          <p:spPr bwMode="auto">
            <a:xfrm>
              <a:off x="762000" y="17526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1800" dirty="0">
                  <a:solidFill>
                    <a:schemeClr val="tx1"/>
                  </a:solidFill>
                  <a:latin typeface="Courier New Bold" charset="0"/>
                  <a:cs typeface="Courier New Bold" charset="0"/>
                  <a:sym typeface="Courier New Bold" charset="0"/>
                </a:rPr>
                <a:t>%</a:t>
              </a:r>
              <a:r>
                <a:rPr lang="en-US" sz="1800" dirty="0" err="1">
                  <a:solidFill>
                    <a:schemeClr val="tx1"/>
                  </a:solidFill>
                  <a:latin typeface="Courier New Bold" charset="0"/>
                  <a:cs typeface="Courier New Bold" charset="0"/>
                  <a:sym typeface="Courier New Bold" charset="0"/>
                </a:rPr>
                <a:t>rbx</a:t>
              </a:r>
              <a:endParaRPr lang="en-US" sz="1800" dirty="0">
                <a:solidFill>
                  <a:schemeClr val="tx1"/>
                </a:solidFill>
                <a:latin typeface="Courier New Bold" charset="0"/>
                <a:cs typeface="Courier New Bold" charset="0"/>
                <a:sym typeface="Courier New Bold" charset="0"/>
              </a:endParaRPr>
            </a:p>
          </p:txBody>
        </p:sp>
        <p:sp>
          <p:nvSpPr>
            <p:cNvPr id="38" name="Rectangle 32"/>
            <p:cNvSpPr>
              <a:spLocks/>
            </p:cNvSpPr>
            <p:nvPr/>
          </p:nvSpPr>
          <p:spPr bwMode="auto">
            <a:xfrm>
              <a:off x="762000" y="23622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%rcx</a:t>
              </a:r>
            </a:p>
          </p:txBody>
        </p:sp>
        <p:sp>
          <p:nvSpPr>
            <p:cNvPr id="39" name="Rectangle 33"/>
            <p:cNvSpPr>
              <a:spLocks/>
            </p:cNvSpPr>
            <p:nvPr/>
          </p:nvSpPr>
          <p:spPr bwMode="auto">
            <a:xfrm>
              <a:off x="762000" y="29718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%rdx</a:t>
              </a:r>
            </a:p>
          </p:txBody>
        </p:sp>
        <p:sp>
          <p:nvSpPr>
            <p:cNvPr id="40" name="Rectangle 34"/>
            <p:cNvSpPr>
              <a:spLocks/>
            </p:cNvSpPr>
            <p:nvPr/>
          </p:nvSpPr>
          <p:spPr bwMode="auto">
            <a:xfrm>
              <a:off x="762000" y="35814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%rsi</a:t>
              </a:r>
            </a:p>
          </p:txBody>
        </p:sp>
        <p:sp>
          <p:nvSpPr>
            <p:cNvPr id="41" name="Rectangle 35"/>
            <p:cNvSpPr>
              <a:spLocks/>
            </p:cNvSpPr>
            <p:nvPr/>
          </p:nvSpPr>
          <p:spPr bwMode="auto">
            <a:xfrm>
              <a:off x="762000" y="41910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%rdi</a:t>
              </a:r>
            </a:p>
          </p:txBody>
        </p:sp>
        <p:sp>
          <p:nvSpPr>
            <p:cNvPr id="42" name="Rectangle 36"/>
            <p:cNvSpPr>
              <a:spLocks/>
            </p:cNvSpPr>
            <p:nvPr/>
          </p:nvSpPr>
          <p:spPr bwMode="auto">
            <a:xfrm>
              <a:off x="762000" y="54102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%rbp</a:t>
              </a:r>
            </a:p>
          </p:txBody>
        </p:sp>
      </p:grpSp>
      <p:cxnSp>
        <p:nvCxnSpPr>
          <p:cNvPr id="3" name="Straight Arrow Connector 2"/>
          <p:cNvCxnSpPr>
            <a:endCxn id="27" idx="1"/>
          </p:cNvCxnSpPr>
          <p:nvPr/>
        </p:nvCxnSpPr>
        <p:spPr bwMode="auto">
          <a:xfrm flipV="1">
            <a:off x="3657600" y="4528457"/>
            <a:ext cx="809172" cy="1186543"/>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Jump Table in Binary (cont.)</a:t>
            </a:r>
          </a:p>
        </p:txBody>
      </p:sp>
      <p:sp>
        <p:nvSpPr>
          <p:cNvPr id="3" name="Rectangle 6"/>
          <p:cNvSpPr>
            <a:spLocks/>
          </p:cNvSpPr>
          <p:nvPr/>
        </p:nvSpPr>
        <p:spPr bwMode="auto">
          <a:xfrm>
            <a:off x="322385" y="1371600"/>
            <a:ext cx="8379069" cy="924169"/>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400" b="1" dirty="0">
                <a:solidFill>
                  <a:schemeClr val="tx1"/>
                </a:solidFill>
                <a:latin typeface="Courier New" pitchFamily="49" charset="0"/>
                <a:cs typeface="Courier New" pitchFamily="49" charset="0"/>
                <a:sym typeface="Courier New Bold" charset="0"/>
              </a:rPr>
              <a:t>   </a:t>
            </a:r>
            <a:r>
              <a:rPr lang="cs-CZ" sz="1400" b="1" dirty="0">
                <a:solidFill>
                  <a:schemeClr val="tx1"/>
                </a:solidFill>
                <a:latin typeface="Courier New" pitchFamily="49" charset="0"/>
                <a:cs typeface="Courier New" pitchFamily="49" charset="0"/>
                <a:sym typeface="Courier New Bold" charset="0"/>
              </a:rPr>
              <a:t>00000000004005e0 &lt;</a:t>
            </a:r>
            <a:r>
              <a:rPr lang="cs-CZ" sz="1400" b="1" dirty="0" err="1">
                <a:solidFill>
                  <a:schemeClr val="tx1"/>
                </a:solidFill>
                <a:latin typeface="Courier New" pitchFamily="49" charset="0"/>
                <a:cs typeface="Courier New" pitchFamily="49" charset="0"/>
                <a:sym typeface="Courier New Bold" charset="0"/>
              </a:rPr>
              <a:t>switch_eg</a:t>
            </a:r>
            <a:r>
              <a:rPr lang="cs-CZ" sz="1400" b="1" dirty="0">
                <a:solidFill>
                  <a:schemeClr val="tx1"/>
                </a:solidFill>
                <a:latin typeface="Courier New" pitchFamily="49" charset="0"/>
                <a:cs typeface="Courier New" pitchFamily="49" charset="0"/>
                <a:sym typeface="Courier New Bold" charset="0"/>
              </a:rPr>
              <a:t>&gt;:</a:t>
            </a:r>
          </a:p>
          <a:p>
            <a:pPr algn="l"/>
            <a:r>
              <a:rPr lang="cs-CZ" sz="1400" b="1" dirty="0">
                <a:solidFill>
                  <a:schemeClr val="tx1"/>
                </a:solidFill>
                <a:latin typeface="Courier New" pitchFamily="49" charset="0"/>
                <a:cs typeface="Courier New" pitchFamily="49" charset="0"/>
                <a:sym typeface="Courier New Bold" charset="0"/>
              </a:rPr>
              <a:t>  . . .</a:t>
            </a:r>
          </a:p>
          <a:p>
            <a:pPr algn="l"/>
            <a:r>
              <a:rPr lang="cs-CZ" sz="1400" b="1" dirty="0">
                <a:solidFill>
                  <a:schemeClr val="tx1"/>
                </a:solidFill>
                <a:latin typeface="Courier New" pitchFamily="49" charset="0"/>
                <a:cs typeface="Courier New" pitchFamily="49" charset="0"/>
                <a:sym typeface="Courier New Bold" charset="0"/>
              </a:rPr>
              <a:t>  4005e9:       ff 24 </a:t>
            </a:r>
            <a:r>
              <a:rPr lang="cs-CZ" sz="1400" b="1" dirty="0" err="1">
                <a:solidFill>
                  <a:schemeClr val="tx1"/>
                </a:solidFill>
                <a:latin typeface="Courier New" pitchFamily="49" charset="0"/>
                <a:cs typeface="Courier New" pitchFamily="49" charset="0"/>
                <a:sym typeface="Courier New Bold" charset="0"/>
              </a:rPr>
              <a:t>fd</a:t>
            </a:r>
            <a:r>
              <a:rPr lang="cs-CZ" sz="1400" b="1" dirty="0">
                <a:solidFill>
                  <a:schemeClr val="tx1"/>
                </a:solidFill>
                <a:latin typeface="Courier New" pitchFamily="49" charset="0"/>
                <a:cs typeface="Courier New" pitchFamily="49" charset="0"/>
                <a:sym typeface="Courier New Bold" charset="0"/>
              </a:rPr>
              <a:t> f0 07 40 00    </a:t>
            </a:r>
            <a:r>
              <a:rPr lang="cs-CZ" sz="1400" b="1" dirty="0" err="1">
                <a:solidFill>
                  <a:schemeClr val="tx1"/>
                </a:solidFill>
                <a:latin typeface="Courier New" pitchFamily="49" charset="0"/>
                <a:cs typeface="Courier New" pitchFamily="49" charset="0"/>
                <a:sym typeface="Courier New Bold" charset="0"/>
              </a:rPr>
              <a:t>jmpq</a:t>
            </a:r>
            <a:r>
              <a:rPr lang="cs-CZ" sz="1400" b="1" dirty="0">
                <a:solidFill>
                  <a:schemeClr val="tx1"/>
                </a:solidFill>
                <a:latin typeface="Courier New" pitchFamily="49" charset="0"/>
                <a:cs typeface="Courier New" pitchFamily="49" charset="0"/>
                <a:sym typeface="Courier New Bold" charset="0"/>
              </a:rPr>
              <a:t>   *</a:t>
            </a:r>
            <a:r>
              <a:rPr lang="cs-CZ" sz="1400" b="1" dirty="0">
                <a:solidFill>
                  <a:srgbClr val="FF0000"/>
                </a:solidFill>
                <a:latin typeface="Courier New" pitchFamily="49" charset="0"/>
                <a:cs typeface="Courier New" pitchFamily="49" charset="0"/>
                <a:sym typeface="Courier New Bold" charset="0"/>
              </a:rPr>
              <a:t>0x4007f0</a:t>
            </a:r>
            <a:r>
              <a:rPr lang="cs-CZ" sz="1400" b="1" dirty="0">
                <a:solidFill>
                  <a:schemeClr val="tx1"/>
                </a:solidFill>
                <a:latin typeface="Courier New" pitchFamily="49" charset="0"/>
                <a:cs typeface="Courier New" pitchFamily="49" charset="0"/>
                <a:sym typeface="Courier New Bold" charset="0"/>
              </a:rPr>
              <a:t>(,%rdi,8)</a:t>
            </a:r>
          </a:p>
          <a:p>
            <a:pPr algn="l"/>
            <a:r>
              <a:rPr lang="cs-CZ" sz="1400" b="1" dirty="0">
                <a:solidFill>
                  <a:schemeClr val="tx1"/>
                </a:solidFill>
                <a:latin typeface="Courier New" pitchFamily="49" charset="0"/>
                <a:cs typeface="Courier New" pitchFamily="49" charset="0"/>
                <a:sym typeface="Courier New Bold" charset="0"/>
              </a:rPr>
              <a:t>  . . .</a:t>
            </a:r>
          </a:p>
        </p:txBody>
      </p:sp>
      <p:sp>
        <p:nvSpPr>
          <p:cNvPr id="5" name="Rectangle 6"/>
          <p:cNvSpPr>
            <a:spLocks/>
          </p:cNvSpPr>
          <p:nvPr/>
        </p:nvSpPr>
        <p:spPr bwMode="auto">
          <a:xfrm>
            <a:off x="328246" y="2588847"/>
            <a:ext cx="8379069" cy="1787769"/>
          </a:xfrm>
          <a:prstGeom prst="rect">
            <a:avLst/>
          </a:prstGeom>
          <a:solidFill>
            <a:schemeClr val="accent2">
              <a:lumMod val="20000"/>
              <a:lumOff val="80000"/>
            </a:schemeClr>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400" b="1" dirty="0">
                <a:solidFill>
                  <a:schemeClr val="tx1"/>
                </a:solidFill>
                <a:latin typeface="Courier New" pitchFamily="49" charset="0"/>
                <a:cs typeface="Courier New" pitchFamily="49" charset="0"/>
                <a:sym typeface="Courier New Bold" charset="0"/>
              </a:rPr>
              <a:t> % </a:t>
            </a:r>
            <a:r>
              <a:rPr lang="en-US" sz="1400" b="1" dirty="0" err="1">
                <a:solidFill>
                  <a:schemeClr val="tx1"/>
                </a:solidFill>
                <a:latin typeface="Courier New" pitchFamily="49" charset="0"/>
                <a:cs typeface="Courier New" pitchFamily="49" charset="0"/>
                <a:sym typeface="Courier New Bold" charset="0"/>
              </a:rPr>
              <a:t>gdb</a:t>
            </a:r>
            <a:r>
              <a:rPr lang="en-US" sz="1400" b="1" dirty="0">
                <a:solidFill>
                  <a:schemeClr val="tx1"/>
                </a:solidFill>
                <a:latin typeface="Courier New" pitchFamily="49" charset="0"/>
                <a:cs typeface="Courier New" pitchFamily="49" charset="0"/>
                <a:sym typeface="Courier New Bold" charset="0"/>
              </a:rPr>
              <a:t> switch</a:t>
            </a:r>
          </a:p>
          <a:p>
            <a:pPr algn="l"/>
            <a:r>
              <a:rPr lang="fr-FR" sz="1400" b="1" dirty="0">
                <a:solidFill>
                  <a:schemeClr val="tx1"/>
                </a:solidFill>
                <a:latin typeface="Courier New" pitchFamily="49" charset="0"/>
                <a:cs typeface="Courier New" pitchFamily="49" charset="0"/>
                <a:sym typeface="Courier New Bold" charset="0"/>
              </a:rPr>
              <a:t>(gdb) x /8xg 0x4007f0</a:t>
            </a:r>
          </a:p>
          <a:p>
            <a:pPr algn="l"/>
            <a:r>
              <a:rPr lang="fr-FR" sz="1400" b="1" dirty="0">
                <a:solidFill>
                  <a:schemeClr val="tx1"/>
                </a:solidFill>
                <a:latin typeface="Courier New" pitchFamily="49" charset="0"/>
                <a:cs typeface="Courier New" pitchFamily="49" charset="0"/>
                <a:sym typeface="Courier New Bold" charset="0"/>
              </a:rPr>
              <a:t>0x4007f0:       0x0000000000400614      0x00000000004005f0</a:t>
            </a:r>
          </a:p>
          <a:p>
            <a:pPr algn="l"/>
            <a:r>
              <a:rPr lang="fr-FR" sz="1400" b="1" dirty="0">
                <a:solidFill>
                  <a:schemeClr val="tx1"/>
                </a:solidFill>
                <a:latin typeface="Courier New" pitchFamily="49" charset="0"/>
                <a:cs typeface="Courier New" pitchFamily="49" charset="0"/>
                <a:sym typeface="Courier New Bold" charset="0"/>
              </a:rPr>
              <a:t>0x400800:       0x00000000004005f8      0x0000000000400602</a:t>
            </a:r>
          </a:p>
          <a:p>
            <a:pPr algn="l"/>
            <a:r>
              <a:rPr lang="fr-FR" sz="1400" b="1" dirty="0">
                <a:solidFill>
                  <a:schemeClr val="tx1"/>
                </a:solidFill>
                <a:latin typeface="Courier New" pitchFamily="49" charset="0"/>
                <a:cs typeface="Courier New" pitchFamily="49" charset="0"/>
                <a:sym typeface="Courier New Bold" charset="0"/>
              </a:rPr>
              <a:t>0x400810:       0x0000000000400614      0x000000000040060b</a:t>
            </a:r>
          </a:p>
          <a:p>
            <a:pPr algn="l"/>
            <a:r>
              <a:rPr lang="fr-FR" sz="1400" b="1" dirty="0">
                <a:solidFill>
                  <a:schemeClr val="tx1"/>
                </a:solidFill>
                <a:latin typeface="Courier New" pitchFamily="49" charset="0"/>
                <a:cs typeface="Courier New" pitchFamily="49" charset="0"/>
                <a:sym typeface="Courier New Bold" charset="0"/>
              </a:rPr>
              <a:t>0x400820:       0x000000000040060b      0x2c646c25203d2078</a:t>
            </a:r>
          </a:p>
          <a:p>
            <a:pPr algn="l"/>
            <a:r>
              <a:rPr lang="fr-FR" sz="1400" b="1" dirty="0">
                <a:solidFill>
                  <a:schemeClr val="tx1"/>
                </a:solidFill>
                <a:latin typeface="Courier New" pitchFamily="49" charset="0"/>
                <a:cs typeface="Courier New" pitchFamily="49" charset="0"/>
                <a:sym typeface="Courier New Bold" charset="0"/>
              </a:rPr>
              <a:t>(gdb) </a:t>
            </a:r>
          </a:p>
        </p:txBody>
      </p:sp>
    </p:spTree>
    <p:extLst>
      <p:ext uri="{BB962C8B-B14F-4D97-AF65-F5344CB8AC3E}">
        <p14:creationId xmlns:p14="http://schemas.microsoft.com/office/powerpoint/2010/main" val="15909664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Jump Table in Binary (cont.)</a:t>
            </a:r>
          </a:p>
        </p:txBody>
      </p:sp>
      <p:sp>
        <p:nvSpPr>
          <p:cNvPr id="5" name="Rectangle 6"/>
          <p:cNvSpPr>
            <a:spLocks/>
          </p:cNvSpPr>
          <p:nvPr/>
        </p:nvSpPr>
        <p:spPr bwMode="auto">
          <a:xfrm>
            <a:off x="298938" y="1172309"/>
            <a:ext cx="8379069" cy="1445845"/>
          </a:xfrm>
          <a:prstGeom prst="rect">
            <a:avLst/>
          </a:prstGeom>
          <a:solidFill>
            <a:schemeClr val="accent2">
              <a:lumMod val="20000"/>
              <a:lumOff val="80000"/>
            </a:schemeClr>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400" b="1" dirty="0">
                <a:solidFill>
                  <a:schemeClr val="tx1"/>
                </a:solidFill>
                <a:latin typeface="Courier New" pitchFamily="49" charset="0"/>
                <a:cs typeface="Courier New" pitchFamily="49" charset="0"/>
                <a:sym typeface="Courier New Bold" charset="0"/>
              </a:rPr>
              <a:t> % </a:t>
            </a:r>
            <a:r>
              <a:rPr lang="en-US" sz="1400" b="1" dirty="0" err="1">
                <a:solidFill>
                  <a:schemeClr val="tx1"/>
                </a:solidFill>
                <a:latin typeface="Courier New" pitchFamily="49" charset="0"/>
                <a:cs typeface="Courier New" pitchFamily="49" charset="0"/>
                <a:sym typeface="Courier New Bold" charset="0"/>
              </a:rPr>
              <a:t>gdb</a:t>
            </a:r>
            <a:r>
              <a:rPr lang="en-US" sz="1400" b="1" dirty="0">
                <a:solidFill>
                  <a:schemeClr val="tx1"/>
                </a:solidFill>
                <a:latin typeface="Courier New" pitchFamily="49" charset="0"/>
                <a:cs typeface="Courier New" pitchFamily="49" charset="0"/>
                <a:sym typeface="Courier New Bold" charset="0"/>
              </a:rPr>
              <a:t> switch</a:t>
            </a:r>
          </a:p>
          <a:p>
            <a:pPr algn="l"/>
            <a:r>
              <a:rPr lang="fr-FR" sz="1400" b="1" dirty="0">
                <a:solidFill>
                  <a:schemeClr val="tx1"/>
                </a:solidFill>
                <a:latin typeface="Courier New" pitchFamily="49" charset="0"/>
                <a:cs typeface="Courier New" pitchFamily="49" charset="0"/>
                <a:sym typeface="Courier New Bold" charset="0"/>
              </a:rPr>
              <a:t>(gdb) x /8xg 0x4007f0</a:t>
            </a:r>
          </a:p>
          <a:p>
            <a:pPr algn="l"/>
            <a:r>
              <a:rPr lang="fr-FR" sz="1400" b="1" dirty="0">
                <a:solidFill>
                  <a:schemeClr val="tx1"/>
                </a:solidFill>
                <a:latin typeface="Courier New" pitchFamily="49" charset="0"/>
                <a:cs typeface="Courier New" pitchFamily="49" charset="0"/>
                <a:sym typeface="Courier New Bold" charset="0"/>
              </a:rPr>
              <a:t>0x4007f0:       0x0000000000400614      0x00000000004005f0</a:t>
            </a:r>
          </a:p>
          <a:p>
            <a:pPr algn="l"/>
            <a:r>
              <a:rPr lang="fr-FR" sz="1400" b="1" dirty="0">
                <a:solidFill>
                  <a:schemeClr val="tx1"/>
                </a:solidFill>
                <a:latin typeface="Courier New" pitchFamily="49" charset="0"/>
                <a:cs typeface="Courier New" pitchFamily="49" charset="0"/>
                <a:sym typeface="Courier New Bold" charset="0"/>
              </a:rPr>
              <a:t>0x400800:       0x00000000004005f8      0x0000000000400602</a:t>
            </a:r>
          </a:p>
          <a:p>
            <a:pPr algn="l"/>
            <a:r>
              <a:rPr lang="fr-FR" sz="1400" b="1" dirty="0">
                <a:solidFill>
                  <a:schemeClr val="tx1"/>
                </a:solidFill>
                <a:latin typeface="Courier New" pitchFamily="49" charset="0"/>
                <a:cs typeface="Courier New" pitchFamily="49" charset="0"/>
                <a:sym typeface="Courier New Bold" charset="0"/>
              </a:rPr>
              <a:t>0x400810:       0x0000000000400614      0x000000000040060b</a:t>
            </a:r>
          </a:p>
          <a:p>
            <a:pPr algn="l"/>
            <a:r>
              <a:rPr lang="fr-FR" sz="1400" b="1" dirty="0">
                <a:solidFill>
                  <a:schemeClr val="tx1"/>
                </a:solidFill>
                <a:latin typeface="Courier New" pitchFamily="49" charset="0"/>
                <a:cs typeface="Courier New" pitchFamily="49" charset="0"/>
                <a:sym typeface="Courier New Bold" charset="0"/>
              </a:rPr>
              <a:t>0x400820:       0x000000000040060b      0x2c646c25203d2078</a:t>
            </a:r>
          </a:p>
        </p:txBody>
      </p:sp>
      <p:sp>
        <p:nvSpPr>
          <p:cNvPr id="6" name="Rectangle 6"/>
          <p:cNvSpPr>
            <a:spLocks/>
          </p:cNvSpPr>
          <p:nvPr/>
        </p:nvSpPr>
        <p:spPr bwMode="auto">
          <a:xfrm>
            <a:off x="381001" y="2706078"/>
            <a:ext cx="8379069" cy="3565768"/>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cs-CZ" sz="1400" b="1" dirty="0">
                <a:solidFill>
                  <a:schemeClr val="tx1"/>
                </a:solidFill>
                <a:latin typeface="Courier New" pitchFamily="49" charset="0"/>
                <a:cs typeface="Courier New" pitchFamily="49" charset="0"/>
                <a:sym typeface="Courier New Bold" charset="0"/>
              </a:rPr>
              <a:t>  . . .</a:t>
            </a:r>
          </a:p>
          <a:p>
            <a:pPr algn="l"/>
            <a:r>
              <a:rPr lang="cs-CZ" sz="1400" b="1" dirty="0">
                <a:solidFill>
                  <a:schemeClr val="tx1"/>
                </a:solidFill>
                <a:latin typeface="Courier New" pitchFamily="49" charset="0"/>
                <a:cs typeface="Courier New" pitchFamily="49" charset="0"/>
                <a:sym typeface="Courier New Bold" charset="0"/>
              </a:rPr>
              <a:t>  4005f0:       48 89 f0                </a:t>
            </a:r>
            <a:r>
              <a:rPr lang="cs-CZ" sz="1400" b="1" dirty="0" err="1">
                <a:solidFill>
                  <a:schemeClr val="tx1"/>
                </a:solidFill>
                <a:latin typeface="Courier New" pitchFamily="49" charset="0"/>
                <a:cs typeface="Courier New" pitchFamily="49" charset="0"/>
                <a:sym typeface="Courier New Bold" charset="0"/>
              </a:rPr>
              <a:t>mov</a:t>
            </a:r>
            <a:r>
              <a:rPr lang="cs-CZ" sz="1400" b="1" dirty="0">
                <a:solidFill>
                  <a:schemeClr val="tx1"/>
                </a:solidFill>
                <a:latin typeface="Courier New" pitchFamily="49" charset="0"/>
                <a:cs typeface="Courier New" pitchFamily="49" charset="0"/>
                <a:sym typeface="Courier New Bold" charset="0"/>
              </a:rPr>
              <a:t>    %</a:t>
            </a:r>
            <a:r>
              <a:rPr lang="cs-CZ" sz="1400" b="1" dirty="0" err="1">
                <a:solidFill>
                  <a:schemeClr val="tx1"/>
                </a:solidFill>
                <a:latin typeface="Courier New" pitchFamily="49" charset="0"/>
                <a:cs typeface="Courier New" pitchFamily="49" charset="0"/>
                <a:sym typeface="Courier New Bold" charset="0"/>
              </a:rPr>
              <a:t>rsi</a:t>
            </a:r>
            <a:r>
              <a:rPr lang="cs-CZ" sz="1400" b="1" dirty="0">
                <a:solidFill>
                  <a:schemeClr val="tx1"/>
                </a:solidFill>
                <a:latin typeface="Courier New" pitchFamily="49" charset="0"/>
                <a:cs typeface="Courier New" pitchFamily="49" charset="0"/>
                <a:sym typeface="Courier New Bold" charset="0"/>
              </a:rPr>
              <a:t>,%</a:t>
            </a:r>
            <a:r>
              <a:rPr lang="cs-CZ" sz="1400" b="1" dirty="0" err="1">
                <a:solidFill>
                  <a:schemeClr val="tx1"/>
                </a:solidFill>
                <a:latin typeface="Courier New" pitchFamily="49" charset="0"/>
                <a:cs typeface="Courier New" pitchFamily="49" charset="0"/>
                <a:sym typeface="Courier New Bold" charset="0"/>
              </a:rPr>
              <a:t>rax</a:t>
            </a:r>
            <a:endParaRPr lang="cs-CZ" sz="1400" b="1" dirty="0">
              <a:solidFill>
                <a:schemeClr val="tx1"/>
              </a:solidFill>
              <a:latin typeface="Courier New" pitchFamily="49" charset="0"/>
              <a:cs typeface="Courier New" pitchFamily="49" charset="0"/>
              <a:sym typeface="Courier New Bold" charset="0"/>
            </a:endParaRPr>
          </a:p>
          <a:p>
            <a:pPr algn="l"/>
            <a:r>
              <a:rPr lang="cs-CZ" sz="1400" b="1" dirty="0">
                <a:solidFill>
                  <a:schemeClr val="tx1"/>
                </a:solidFill>
                <a:latin typeface="Courier New" pitchFamily="49" charset="0"/>
                <a:cs typeface="Courier New" pitchFamily="49" charset="0"/>
                <a:sym typeface="Courier New Bold" charset="0"/>
              </a:rPr>
              <a:t>  4005f3:       48 0f </a:t>
            </a:r>
            <a:r>
              <a:rPr lang="cs-CZ" sz="1400" b="1" dirty="0" err="1">
                <a:solidFill>
                  <a:schemeClr val="tx1"/>
                </a:solidFill>
                <a:latin typeface="Courier New" pitchFamily="49" charset="0"/>
                <a:cs typeface="Courier New" pitchFamily="49" charset="0"/>
                <a:sym typeface="Courier New Bold" charset="0"/>
              </a:rPr>
              <a:t>af</a:t>
            </a:r>
            <a:r>
              <a:rPr lang="cs-CZ" sz="1400" b="1" dirty="0">
                <a:solidFill>
                  <a:schemeClr val="tx1"/>
                </a:solidFill>
                <a:latin typeface="Courier New" pitchFamily="49" charset="0"/>
                <a:cs typeface="Courier New" pitchFamily="49" charset="0"/>
                <a:sym typeface="Courier New Bold" charset="0"/>
              </a:rPr>
              <a:t> c2             </a:t>
            </a:r>
            <a:r>
              <a:rPr lang="cs-CZ" sz="1400" b="1" dirty="0" err="1">
                <a:solidFill>
                  <a:schemeClr val="tx1"/>
                </a:solidFill>
                <a:latin typeface="Courier New" pitchFamily="49" charset="0"/>
                <a:cs typeface="Courier New" pitchFamily="49" charset="0"/>
                <a:sym typeface="Courier New Bold" charset="0"/>
              </a:rPr>
              <a:t>imul</a:t>
            </a:r>
            <a:r>
              <a:rPr lang="cs-CZ" sz="1400" b="1" dirty="0">
                <a:solidFill>
                  <a:schemeClr val="tx1"/>
                </a:solidFill>
                <a:latin typeface="Courier New" pitchFamily="49" charset="0"/>
                <a:cs typeface="Courier New" pitchFamily="49" charset="0"/>
                <a:sym typeface="Courier New Bold" charset="0"/>
              </a:rPr>
              <a:t>   %</a:t>
            </a:r>
            <a:r>
              <a:rPr lang="cs-CZ" sz="1400" b="1" dirty="0" err="1">
                <a:solidFill>
                  <a:schemeClr val="tx1"/>
                </a:solidFill>
                <a:latin typeface="Courier New" pitchFamily="49" charset="0"/>
                <a:cs typeface="Courier New" pitchFamily="49" charset="0"/>
                <a:sym typeface="Courier New Bold" charset="0"/>
              </a:rPr>
              <a:t>rdx</a:t>
            </a:r>
            <a:r>
              <a:rPr lang="cs-CZ" sz="1400" b="1" dirty="0">
                <a:solidFill>
                  <a:schemeClr val="tx1"/>
                </a:solidFill>
                <a:latin typeface="Courier New" pitchFamily="49" charset="0"/>
                <a:cs typeface="Courier New" pitchFamily="49" charset="0"/>
                <a:sym typeface="Courier New Bold" charset="0"/>
              </a:rPr>
              <a:t>,%</a:t>
            </a:r>
            <a:r>
              <a:rPr lang="cs-CZ" sz="1400" b="1" dirty="0" err="1">
                <a:solidFill>
                  <a:schemeClr val="tx1"/>
                </a:solidFill>
                <a:latin typeface="Courier New" pitchFamily="49" charset="0"/>
                <a:cs typeface="Courier New" pitchFamily="49" charset="0"/>
                <a:sym typeface="Courier New Bold" charset="0"/>
              </a:rPr>
              <a:t>rax</a:t>
            </a:r>
            <a:endParaRPr lang="cs-CZ" sz="1400" b="1" dirty="0">
              <a:solidFill>
                <a:schemeClr val="tx1"/>
              </a:solidFill>
              <a:latin typeface="Courier New" pitchFamily="49" charset="0"/>
              <a:cs typeface="Courier New" pitchFamily="49" charset="0"/>
              <a:sym typeface="Courier New Bold" charset="0"/>
            </a:endParaRPr>
          </a:p>
          <a:p>
            <a:pPr algn="l"/>
            <a:r>
              <a:rPr lang="cs-CZ" sz="1400" b="1" dirty="0">
                <a:solidFill>
                  <a:schemeClr val="tx1"/>
                </a:solidFill>
                <a:latin typeface="Courier New" pitchFamily="49" charset="0"/>
                <a:cs typeface="Courier New" pitchFamily="49" charset="0"/>
                <a:sym typeface="Courier New Bold" charset="0"/>
              </a:rPr>
              <a:t>  4005f7:       c3                      </a:t>
            </a:r>
            <a:r>
              <a:rPr lang="cs-CZ" sz="1400" b="1" dirty="0" err="1">
                <a:solidFill>
                  <a:schemeClr val="tx1"/>
                </a:solidFill>
                <a:latin typeface="Courier New" pitchFamily="49" charset="0"/>
                <a:cs typeface="Courier New" pitchFamily="49" charset="0"/>
                <a:sym typeface="Courier New Bold" charset="0"/>
              </a:rPr>
              <a:t>retq</a:t>
            </a:r>
            <a:endParaRPr lang="cs-CZ" sz="1400" b="1" dirty="0">
              <a:solidFill>
                <a:schemeClr val="tx1"/>
              </a:solidFill>
              <a:latin typeface="Courier New" pitchFamily="49" charset="0"/>
              <a:cs typeface="Courier New" pitchFamily="49" charset="0"/>
              <a:sym typeface="Courier New Bold" charset="0"/>
            </a:endParaRPr>
          </a:p>
          <a:p>
            <a:pPr algn="l"/>
            <a:r>
              <a:rPr lang="cs-CZ" sz="1400" b="1" dirty="0">
                <a:solidFill>
                  <a:schemeClr val="tx1"/>
                </a:solidFill>
                <a:latin typeface="Courier New" pitchFamily="49" charset="0"/>
                <a:cs typeface="Courier New" pitchFamily="49" charset="0"/>
                <a:sym typeface="Courier New Bold" charset="0"/>
              </a:rPr>
              <a:t>  4005f8:       48 89 f0                </a:t>
            </a:r>
            <a:r>
              <a:rPr lang="cs-CZ" sz="1400" b="1" dirty="0" err="1">
                <a:solidFill>
                  <a:schemeClr val="tx1"/>
                </a:solidFill>
                <a:latin typeface="Courier New" pitchFamily="49" charset="0"/>
                <a:cs typeface="Courier New" pitchFamily="49" charset="0"/>
                <a:sym typeface="Courier New Bold" charset="0"/>
              </a:rPr>
              <a:t>mov</a:t>
            </a:r>
            <a:r>
              <a:rPr lang="cs-CZ" sz="1400" b="1" dirty="0">
                <a:solidFill>
                  <a:schemeClr val="tx1"/>
                </a:solidFill>
                <a:latin typeface="Courier New" pitchFamily="49" charset="0"/>
                <a:cs typeface="Courier New" pitchFamily="49" charset="0"/>
                <a:sym typeface="Courier New Bold" charset="0"/>
              </a:rPr>
              <a:t>    %</a:t>
            </a:r>
            <a:r>
              <a:rPr lang="cs-CZ" sz="1400" b="1" dirty="0" err="1">
                <a:solidFill>
                  <a:schemeClr val="tx1"/>
                </a:solidFill>
                <a:latin typeface="Courier New" pitchFamily="49" charset="0"/>
                <a:cs typeface="Courier New" pitchFamily="49" charset="0"/>
                <a:sym typeface="Courier New Bold" charset="0"/>
              </a:rPr>
              <a:t>rsi</a:t>
            </a:r>
            <a:r>
              <a:rPr lang="cs-CZ" sz="1400" b="1" dirty="0">
                <a:solidFill>
                  <a:schemeClr val="tx1"/>
                </a:solidFill>
                <a:latin typeface="Courier New" pitchFamily="49" charset="0"/>
                <a:cs typeface="Courier New" pitchFamily="49" charset="0"/>
                <a:sym typeface="Courier New Bold" charset="0"/>
              </a:rPr>
              <a:t>,%</a:t>
            </a:r>
            <a:r>
              <a:rPr lang="cs-CZ" sz="1400" b="1" dirty="0" err="1">
                <a:solidFill>
                  <a:schemeClr val="tx1"/>
                </a:solidFill>
                <a:latin typeface="Courier New" pitchFamily="49" charset="0"/>
                <a:cs typeface="Courier New" pitchFamily="49" charset="0"/>
                <a:sym typeface="Courier New Bold" charset="0"/>
              </a:rPr>
              <a:t>rax</a:t>
            </a:r>
            <a:endParaRPr lang="cs-CZ" sz="1400" b="1" dirty="0">
              <a:solidFill>
                <a:schemeClr val="tx1"/>
              </a:solidFill>
              <a:latin typeface="Courier New" pitchFamily="49" charset="0"/>
              <a:cs typeface="Courier New" pitchFamily="49" charset="0"/>
              <a:sym typeface="Courier New Bold" charset="0"/>
            </a:endParaRPr>
          </a:p>
          <a:p>
            <a:pPr algn="l"/>
            <a:r>
              <a:rPr lang="cs-CZ" sz="1400" b="1" dirty="0">
                <a:solidFill>
                  <a:schemeClr val="tx1"/>
                </a:solidFill>
                <a:latin typeface="Courier New" pitchFamily="49" charset="0"/>
                <a:cs typeface="Courier New" pitchFamily="49" charset="0"/>
                <a:sym typeface="Courier New Bold" charset="0"/>
              </a:rPr>
              <a:t>  4005fb:       48 99                   </a:t>
            </a:r>
            <a:r>
              <a:rPr lang="cs-CZ" sz="1400" b="1" dirty="0" err="1">
                <a:solidFill>
                  <a:schemeClr val="tx1"/>
                </a:solidFill>
                <a:latin typeface="Courier New" pitchFamily="49" charset="0"/>
                <a:cs typeface="Courier New" pitchFamily="49" charset="0"/>
                <a:sym typeface="Courier New Bold" charset="0"/>
              </a:rPr>
              <a:t>cqto</a:t>
            </a:r>
            <a:endParaRPr lang="cs-CZ" sz="1400" b="1" dirty="0">
              <a:solidFill>
                <a:schemeClr val="tx1"/>
              </a:solidFill>
              <a:latin typeface="Courier New" pitchFamily="49" charset="0"/>
              <a:cs typeface="Courier New" pitchFamily="49" charset="0"/>
              <a:sym typeface="Courier New Bold" charset="0"/>
            </a:endParaRPr>
          </a:p>
          <a:p>
            <a:pPr algn="l"/>
            <a:r>
              <a:rPr lang="cs-CZ" sz="1400" b="1" dirty="0">
                <a:solidFill>
                  <a:schemeClr val="tx1"/>
                </a:solidFill>
                <a:latin typeface="Courier New" pitchFamily="49" charset="0"/>
                <a:cs typeface="Courier New" pitchFamily="49" charset="0"/>
                <a:sym typeface="Courier New Bold" charset="0"/>
              </a:rPr>
              <a:t>  4005fd:       48 f7 f9                </a:t>
            </a:r>
            <a:r>
              <a:rPr lang="cs-CZ" sz="1400" b="1" dirty="0" err="1">
                <a:solidFill>
                  <a:schemeClr val="tx1"/>
                </a:solidFill>
                <a:latin typeface="Courier New" pitchFamily="49" charset="0"/>
                <a:cs typeface="Courier New" pitchFamily="49" charset="0"/>
                <a:sym typeface="Courier New Bold" charset="0"/>
              </a:rPr>
              <a:t>idiv</a:t>
            </a:r>
            <a:r>
              <a:rPr lang="cs-CZ" sz="1400" b="1" dirty="0">
                <a:solidFill>
                  <a:schemeClr val="tx1"/>
                </a:solidFill>
                <a:latin typeface="Courier New" pitchFamily="49" charset="0"/>
                <a:cs typeface="Courier New" pitchFamily="49" charset="0"/>
                <a:sym typeface="Courier New Bold" charset="0"/>
              </a:rPr>
              <a:t>   %</a:t>
            </a:r>
            <a:r>
              <a:rPr lang="cs-CZ" sz="1400" b="1" dirty="0" err="1">
                <a:solidFill>
                  <a:schemeClr val="tx1"/>
                </a:solidFill>
                <a:latin typeface="Courier New" pitchFamily="49" charset="0"/>
                <a:cs typeface="Courier New" pitchFamily="49" charset="0"/>
                <a:sym typeface="Courier New Bold" charset="0"/>
              </a:rPr>
              <a:t>rcx</a:t>
            </a:r>
            <a:endParaRPr lang="cs-CZ" sz="1400" b="1" dirty="0">
              <a:solidFill>
                <a:schemeClr val="tx1"/>
              </a:solidFill>
              <a:latin typeface="Courier New" pitchFamily="49" charset="0"/>
              <a:cs typeface="Courier New" pitchFamily="49" charset="0"/>
              <a:sym typeface="Courier New Bold" charset="0"/>
            </a:endParaRPr>
          </a:p>
          <a:p>
            <a:pPr algn="l"/>
            <a:r>
              <a:rPr lang="cs-CZ" sz="1400" b="1" dirty="0">
                <a:solidFill>
                  <a:schemeClr val="tx1"/>
                </a:solidFill>
                <a:latin typeface="Courier New" pitchFamily="49" charset="0"/>
                <a:cs typeface="Courier New" pitchFamily="49" charset="0"/>
                <a:sym typeface="Courier New Bold" charset="0"/>
              </a:rPr>
              <a:t>  400600:       </a:t>
            </a:r>
            <a:r>
              <a:rPr lang="cs-CZ" sz="1400" b="1" dirty="0" err="1">
                <a:solidFill>
                  <a:schemeClr val="tx1"/>
                </a:solidFill>
                <a:latin typeface="Courier New" pitchFamily="49" charset="0"/>
                <a:cs typeface="Courier New" pitchFamily="49" charset="0"/>
                <a:sym typeface="Courier New Bold" charset="0"/>
              </a:rPr>
              <a:t>eb</a:t>
            </a:r>
            <a:r>
              <a:rPr lang="cs-CZ" sz="1400" b="1" dirty="0">
                <a:solidFill>
                  <a:schemeClr val="tx1"/>
                </a:solidFill>
                <a:latin typeface="Courier New" pitchFamily="49" charset="0"/>
                <a:cs typeface="Courier New" pitchFamily="49" charset="0"/>
                <a:sym typeface="Courier New Bold" charset="0"/>
              </a:rPr>
              <a:t> 05                   </a:t>
            </a:r>
            <a:r>
              <a:rPr lang="cs-CZ" sz="1400" b="1" dirty="0" err="1">
                <a:solidFill>
                  <a:schemeClr val="tx1"/>
                </a:solidFill>
                <a:latin typeface="Courier New" pitchFamily="49" charset="0"/>
                <a:cs typeface="Courier New" pitchFamily="49" charset="0"/>
                <a:sym typeface="Courier New Bold" charset="0"/>
              </a:rPr>
              <a:t>jmp</a:t>
            </a:r>
            <a:r>
              <a:rPr lang="cs-CZ" sz="1400" b="1" dirty="0">
                <a:solidFill>
                  <a:schemeClr val="tx1"/>
                </a:solidFill>
                <a:latin typeface="Courier New" pitchFamily="49" charset="0"/>
                <a:cs typeface="Courier New" pitchFamily="49" charset="0"/>
                <a:sym typeface="Courier New Bold" charset="0"/>
              </a:rPr>
              <a:t>    400607 &lt;switch_eg+0x27&gt;</a:t>
            </a:r>
          </a:p>
          <a:p>
            <a:pPr algn="l"/>
            <a:r>
              <a:rPr lang="cs-CZ" sz="1400" b="1" dirty="0">
                <a:solidFill>
                  <a:schemeClr val="tx1"/>
                </a:solidFill>
                <a:latin typeface="Courier New" pitchFamily="49" charset="0"/>
                <a:cs typeface="Courier New" pitchFamily="49" charset="0"/>
                <a:sym typeface="Courier New Bold" charset="0"/>
              </a:rPr>
              <a:t>  400602:       b8 01 00 00 00          </a:t>
            </a:r>
            <a:r>
              <a:rPr lang="cs-CZ" sz="1400" b="1" dirty="0" err="1">
                <a:solidFill>
                  <a:schemeClr val="tx1"/>
                </a:solidFill>
                <a:latin typeface="Courier New" pitchFamily="49" charset="0"/>
                <a:cs typeface="Courier New" pitchFamily="49" charset="0"/>
                <a:sym typeface="Courier New Bold" charset="0"/>
              </a:rPr>
              <a:t>mov</a:t>
            </a:r>
            <a:r>
              <a:rPr lang="cs-CZ" sz="1400" b="1" dirty="0">
                <a:solidFill>
                  <a:schemeClr val="tx1"/>
                </a:solidFill>
                <a:latin typeface="Courier New" pitchFamily="49" charset="0"/>
                <a:cs typeface="Courier New" pitchFamily="49" charset="0"/>
                <a:sym typeface="Courier New Bold" charset="0"/>
              </a:rPr>
              <a:t>    $0x1,%eax</a:t>
            </a:r>
          </a:p>
          <a:p>
            <a:pPr algn="l"/>
            <a:r>
              <a:rPr lang="cs-CZ" sz="1400" b="1" dirty="0">
                <a:solidFill>
                  <a:schemeClr val="tx1"/>
                </a:solidFill>
                <a:latin typeface="Courier New" pitchFamily="49" charset="0"/>
                <a:cs typeface="Courier New" pitchFamily="49" charset="0"/>
                <a:sym typeface="Courier New Bold" charset="0"/>
              </a:rPr>
              <a:t>  400607:       48 01 c8                </a:t>
            </a:r>
            <a:r>
              <a:rPr lang="cs-CZ" sz="1400" b="1" dirty="0" err="1">
                <a:solidFill>
                  <a:schemeClr val="tx1"/>
                </a:solidFill>
                <a:latin typeface="Courier New" pitchFamily="49" charset="0"/>
                <a:cs typeface="Courier New" pitchFamily="49" charset="0"/>
                <a:sym typeface="Courier New Bold" charset="0"/>
              </a:rPr>
              <a:t>add</a:t>
            </a:r>
            <a:r>
              <a:rPr lang="cs-CZ" sz="1400" b="1" dirty="0">
                <a:solidFill>
                  <a:schemeClr val="tx1"/>
                </a:solidFill>
                <a:latin typeface="Courier New" pitchFamily="49" charset="0"/>
                <a:cs typeface="Courier New" pitchFamily="49" charset="0"/>
                <a:sym typeface="Courier New Bold" charset="0"/>
              </a:rPr>
              <a:t>    %</a:t>
            </a:r>
            <a:r>
              <a:rPr lang="cs-CZ" sz="1400" b="1" dirty="0" err="1">
                <a:solidFill>
                  <a:schemeClr val="tx1"/>
                </a:solidFill>
                <a:latin typeface="Courier New" pitchFamily="49" charset="0"/>
                <a:cs typeface="Courier New" pitchFamily="49" charset="0"/>
                <a:sym typeface="Courier New Bold" charset="0"/>
              </a:rPr>
              <a:t>rcx</a:t>
            </a:r>
            <a:r>
              <a:rPr lang="cs-CZ" sz="1400" b="1" dirty="0">
                <a:solidFill>
                  <a:schemeClr val="tx1"/>
                </a:solidFill>
                <a:latin typeface="Courier New" pitchFamily="49" charset="0"/>
                <a:cs typeface="Courier New" pitchFamily="49" charset="0"/>
                <a:sym typeface="Courier New Bold" charset="0"/>
              </a:rPr>
              <a:t>,%</a:t>
            </a:r>
            <a:r>
              <a:rPr lang="cs-CZ" sz="1400" b="1" dirty="0" err="1">
                <a:solidFill>
                  <a:schemeClr val="tx1"/>
                </a:solidFill>
                <a:latin typeface="Courier New" pitchFamily="49" charset="0"/>
                <a:cs typeface="Courier New" pitchFamily="49" charset="0"/>
                <a:sym typeface="Courier New Bold" charset="0"/>
              </a:rPr>
              <a:t>rax</a:t>
            </a:r>
            <a:endParaRPr lang="cs-CZ" sz="1400" b="1" dirty="0">
              <a:solidFill>
                <a:schemeClr val="tx1"/>
              </a:solidFill>
              <a:latin typeface="Courier New" pitchFamily="49" charset="0"/>
              <a:cs typeface="Courier New" pitchFamily="49" charset="0"/>
              <a:sym typeface="Courier New Bold" charset="0"/>
            </a:endParaRPr>
          </a:p>
          <a:p>
            <a:pPr algn="l"/>
            <a:r>
              <a:rPr lang="cs-CZ" sz="1400" b="1" dirty="0">
                <a:solidFill>
                  <a:schemeClr val="tx1"/>
                </a:solidFill>
                <a:latin typeface="Courier New" pitchFamily="49" charset="0"/>
                <a:cs typeface="Courier New" pitchFamily="49" charset="0"/>
                <a:sym typeface="Courier New Bold" charset="0"/>
              </a:rPr>
              <a:t>  40060a:       c3                      </a:t>
            </a:r>
            <a:r>
              <a:rPr lang="cs-CZ" sz="1400" b="1" dirty="0" err="1">
                <a:solidFill>
                  <a:schemeClr val="tx1"/>
                </a:solidFill>
                <a:latin typeface="Courier New" pitchFamily="49" charset="0"/>
                <a:cs typeface="Courier New" pitchFamily="49" charset="0"/>
                <a:sym typeface="Courier New Bold" charset="0"/>
              </a:rPr>
              <a:t>retq</a:t>
            </a:r>
            <a:endParaRPr lang="cs-CZ" sz="1400" b="1" dirty="0">
              <a:solidFill>
                <a:schemeClr val="tx1"/>
              </a:solidFill>
              <a:latin typeface="Courier New" pitchFamily="49" charset="0"/>
              <a:cs typeface="Courier New" pitchFamily="49" charset="0"/>
              <a:sym typeface="Courier New Bold" charset="0"/>
            </a:endParaRPr>
          </a:p>
          <a:p>
            <a:pPr algn="l"/>
            <a:r>
              <a:rPr lang="cs-CZ" sz="1400" b="1" dirty="0">
                <a:solidFill>
                  <a:schemeClr val="tx1"/>
                </a:solidFill>
                <a:latin typeface="Courier New" pitchFamily="49" charset="0"/>
                <a:cs typeface="Courier New" pitchFamily="49" charset="0"/>
                <a:sym typeface="Courier New Bold" charset="0"/>
              </a:rPr>
              <a:t>  40060b:       b8 01 00 00 00          </a:t>
            </a:r>
            <a:r>
              <a:rPr lang="cs-CZ" sz="1400" b="1" dirty="0" err="1">
                <a:solidFill>
                  <a:schemeClr val="tx1"/>
                </a:solidFill>
                <a:latin typeface="Courier New" pitchFamily="49" charset="0"/>
                <a:cs typeface="Courier New" pitchFamily="49" charset="0"/>
                <a:sym typeface="Courier New Bold" charset="0"/>
              </a:rPr>
              <a:t>mov</a:t>
            </a:r>
            <a:r>
              <a:rPr lang="cs-CZ" sz="1400" b="1" dirty="0">
                <a:solidFill>
                  <a:schemeClr val="tx1"/>
                </a:solidFill>
                <a:latin typeface="Courier New" pitchFamily="49" charset="0"/>
                <a:cs typeface="Courier New" pitchFamily="49" charset="0"/>
                <a:sym typeface="Courier New Bold" charset="0"/>
              </a:rPr>
              <a:t>    $0x1,%eax</a:t>
            </a:r>
          </a:p>
          <a:p>
            <a:pPr algn="l"/>
            <a:r>
              <a:rPr lang="cs-CZ" sz="1400" b="1" dirty="0">
                <a:solidFill>
                  <a:schemeClr val="tx1"/>
                </a:solidFill>
                <a:latin typeface="Courier New" pitchFamily="49" charset="0"/>
                <a:cs typeface="Courier New" pitchFamily="49" charset="0"/>
                <a:sym typeface="Courier New Bold" charset="0"/>
              </a:rPr>
              <a:t>  400610:       48 29 d0                sub    %</a:t>
            </a:r>
            <a:r>
              <a:rPr lang="cs-CZ" sz="1400" b="1" dirty="0" err="1">
                <a:solidFill>
                  <a:schemeClr val="tx1"/>
                </a:solidFill>
                <a:latin typeface="Courier New" pitchFamily="49" charset="0"/>
                <a:cs typeface="Courier New" pitchFamily="49" charset="0"/>
                <a:sym typeface="Courier New Bold" charset="0"/>
              </a:rPr>
              <a:t>rdx</a:t>
            </a:r>
            <a:r>
              <a:rPr lang="cs-CZ" sz="1400" b="1" dirty="0">
                <a:solidFill>
                  <a:schemeClr val="tx1"/>
                </a:solidFill>
                <a:latin typeface="Courier New" pitchFamily="49" charset="0"/>
                <a:cs typeface="Courier New" pitchFamily="49" charset="0"/>
                <a:sym typeface="Courier New Bold" charset="0"/>
              </a:rPr>
              <a:t>,%</a:t>
            </a:r>
            <a:r>
              <a:rPr lang="cs-CZ" sz="1400" b="1" dirty="0" err="1">
                <a:solidFill>
                  <a:schemeClr val="tx1"/>
                </a:solidFill>
                <a:latin typeface="Courier New" pitchFamily="49" charset="0"/>
                <a:cs typeface="Courier New" pitchFamily="49" charset="0"/>
                <a:sym typeface="Courier New Bold" charset="0"/>
              </a:rPr>
              <a:t>rax</a:t>
            </a:r>
            <a:endParaRPr lang="cs-CZ" sz="1400" b="1" dirty="0">
              <a:solidFill>
                <a:schemeClr val="tx1"/>
              </a:solidFill>
              <a:latin typeface="Courier New" pitchFamily="49" charset="0"/>
              <a:cs typeface="Courier New" pitchFamily="49" charset="0"/>
              <a:sym typeface="Courier New Bold" charset="0"/>
            </a:endParaRPr>
          </a:p>
          <a:p>
            <a:pPr algn="l"/>
            <a:r>
              <a:rPr lang="cs-CZ" sz="1400" b="1" dirty="0">
                <a:solidFill>
                  <a:schemeClr val="tx1"/>
                </a:solidFill>
                <a:latin typeface="Courier New" pitchFamily="49" charset="0"/>
                <a:cs typeface="Courier New" pitchFamily="49" charset="0"/>
                <a:sym typeface="Courier New Bold" charset="0"/>
              </a:rPr>
              <a:t>  400613:       c3                      </a:t>
            </a:r>
            <a:r>
              <a:rPr lang="cs-CZ" sz="1400" b="1" dirty="0" err="1">
                <a:solidFill>
                  <a:schemeClr val="tx1"/>
                </a:solidFill>
                <a:latin typeface="Courier New" pitchFamily="49" charset="0"/>
                <a:cs typeface="Courier New" pitchFamily="49" charset="0"/>
                <a:sym typeface="Courier New Bold" charset="0"/>
              </a:rPr>
              <a:t>retq</a:t>
            </a:r>
            <a:endParaRPr lang="cs-CZ" sz="1400" b="1" dirty="0">
              <a:solidFill>
                <a:schemeClr val="tx1"/>
              </a:solidFill>
              <a:latin typeface="Courier New" pitchFamily="49" charset="0"/>
              <a:cs typeface="Courier New" pitchFamily="49" charset="0"/>
              <a:sym typeface="Courier New Bold" charset="0"/>
            </a:endParaRPr>
          </a:p>
          <a:p>
            <a:pPr algn="l"/>
            <a:r>
              <a:rPr lang="cs-CZ" sz="1400" b="1" dirty="0">
                <a:solidFill>
                  <a:schemeClr val="tx1"/>
                </a:solidFill>
                <a:latin typeface="Courier New" pitchFamily="49" charset="0"/>
                <a:cs typeface="Courier New" pitchFamily="49" charset="0"/>
                <a:sym typeface="Courier New Bold" charset="0"/>
              </a:rPr>
              <a:t>  400614:       b8 02 00 00 00          </a:t>
            </a:r>
            <a:r>
              <a:rPr lang="cs-CZ" sz="1400" b="1" dirty="0" err="1">
                <a:solidFill>
                  <a:schemeClr val="tx1"/>
                </a:solidFill>
                <a:latin typeface="Courier New" pitchFamily="49" charset="0"/>
                <a:cs typeface="Courier New" pitchFamily="49" charset="0"/>
                <a:sym typeface="Courier New Bold" charset="0"/>
              </a:rPr>
              <a:t>mov</a:t>
            </a:r>
            <a:r>
              <a:rPr lang="cs-CZ" sz="1400" b="1" dirty="0">
                <a:solidFill>
                  <a:schemeClr val="tx1"/>
                </a:solidFill>
                <a:latin typeface="Courier New" pitchFamily="49" charset="0"/>
                <a:cs typeface="Courier New" pitchFamily="49" charset="0"/>
                <a:sym typeface="Courier New Bold" charset="0"/>
              </a:rPr>
              <a:t>    $0x2,%eax</a:t>
            </a:r>
          </a:p>
          <a:p>
            <a:pPr algn="l"/>
            <a:r>
              <a:rPr lang="cs-CZ" sz="1400" b="1" dirty="0">
                <a:solidFill>
                  <a:schemeClr val="tx1"/>
                </a:solidFill>
                <a:latin typeface="Courier New" pitchFamily="49" charset="0"/>
                <a:cs typeface="Courier New" pitchFamily="49" charset="0"/>
                <a:sym typeface="Courier New Bold" charset="0"/>
              </a:rPr>
              <a:t>  400619:       c3                      </a:t>
            </a:r>
            <a:r>
              <a:rPr lang="cs-CZ" sz="1400" b="1" dirty="0" err="1">
                <a:solidFill>
                  <a:schemeClr val="tx1"/>
                </a:solidFill>
                <a:latin typeface="Courier New" pitchFamily="49" charset="0"/>
                <a:cs typeface="Courier New" pitchFamily="49" charset="0"/>
                <a:sym typeface="Courier New Bold" charset="0"/>
              </a:rPr>
              <a:t>retq</a:t>
            </a:r>
            <a:endParaRPr lang="cs-CZ" sz="1400" b="1" dirty="0">
              <a:solidFill>
                <a:schemeClr val="tx1"/>
              </a:solidFill>
              <a:latin typeface="Courier New" pitchFamily="49" charset="0"/>
              <a:cs typeface="Courier New" pitchFamily="49" charset="0"/>
              <a:sym typeface="Courier New Bold" charset="0"/>
            </a:endParaRPr>
          </a:p>
        </p:txBody>
      </p:sp>
      <p:cxnSp>
        <p:nvCxnSpPr>
          <p:cNvPr id="7" name="Straight Arrow Connector 6"/>
          <p:cNvCxnSpPr/>
          <p:nvPr/>
        </p:nvCxnSpPr>
        <p:spPr bwMode="auto">
          <a:xfrm flipH="1">
            <a:off x="1182077" y="1983154"/>
            <a:ext cx="1406769" cy="1690077"/>
          </a:xfrm>
          <a:prstGeom prst="straightConnector1">
            <a:avLst/>
          </a:prstGeom>
          <a:solidFill>
            <a:schemeClr val="accent1"/>
          </a:solidFill>
          <a:ln w="25400" cap="flat" cmpd="sng" algn="ctr">
            <a:solidFill>
              <a:srgbClr val="CC0000"/>
            </a:solidFill>
            <a:prstDash val="solid"/>
            <a:round/>
            <a:headEnd type="oval" w="med" len="med"/>
            <a:tailEnd type="arrow"/>
          </a:ln>
          <a:effectLst/>
        </p:spPr>
      </p:cxnSp>
      <p:cxnSp>
        <p:nvCxnSpPr>
          <p:cNvPr id="8" name="Straight Arrow Connector 7"/>
          <p:cNvCxnSpPr/>
          <p:nvPr/>
        </p:nvCxnSpPr>
        <p:spPr bwMode="auto">
          <a:xfrm flipH="1">
            <a:off x="1182077" y="1768231"/>
            <a:ext cx="1680309" cy="4054231"/>
          </a:xfrm>
          <a:prstGeom prst="straightConnector1">
            <a:avLst/>
          </a:prstGeom>
          <a:solidFill>
            <a:schemeClr val="accent1"/>
          </a:solidFill>
          <a:ln w="25400" cap="flat" cmpd="sng" algn="ctr">
            <a:solidFill>
              <a:srgbClr val="CC0000"/>
            </a:solidFill>
            <a:prstDash val="solid"/>
            <a:round/>
            <a:headEnd type="oval" w="med" len="med"/>
            <a:tailEnd type="arrow"/>
          </a:ln>
          <a:effectLst/>
        </p:spPr>
      </p:cxnSp>
      <p:cxnSp>
        <p:nvCxnSpPr>
          <p:cNvPr id="11" name="Straight Arrow Connector 10"/>
          <p:cNvCxnSpPr/>
          <p:nvPr/>
        </p:nvCxnSpPr>
        <p:spPr bwMode="auto">
          <a:xfrm flipH="1">
            <a:off x="1240692" y="2188308"/>
            <a:ext cx="1592386" cy="3624384"/>
          </a:xfrm>
          <a:prstGeom prst="straightConnector1">
            <a:avLst/>
          </a:prstGeom>
          <a:solidFill>
            <a:schemeClr val="accent1"/>
          </a:solidFill>
          <a:ln w="25400" cap="flat" cmpd="sng" algn="ctr">
            <a:solidFill>
              <a:srgbClr val="CC0000"/>
            </a:solidFill>
            <a:prstDash val="solid"/>
            <a:round/>
            <a:headEnd type="oval" w="med" len="med"/>
            <a:tailEnd type="arrow"/>
          </a:ln>
          <a:effectLst/>
        </p:spPr>
      </p:cxnSp>
      <p:cxnSp>
        <p:nvCxnSpPr>
          <p:cNvPr id="14" name="Straight Arrow Connector 13"/>
          <p:cNvCxnSpPr/>
          <p:nvPr/>
        </p:nvCxnSpPr>
        <p:spPr bwMode="auto">
          <a:xfrm flipH="1">
            <a:off x="1221154" y="2403231"/>
            <a:ext cx="1651001" cy="2794000"/>
          </a:xfrm>
          <a:prstGeom prst="straightConnector1">
            <a:avLst/>
          </a:prstGeom>
          <a:solidFill>
            <a:schemeClr val="accent1"/>
          </a:solidFill>
          <a:ln w="25400" cap="flat" cmpd="sng" algn="ctr">
            <a:solidFill>
              <a:srgbClr val="CC0000"/>
            </a:solidFill>
            <a:prstDash val="solid"/>
            <a:round/>
            <a:headEnd type="oval" w="med" len="med"/>
            <a:tailEnd type="arrow"/>
          </a:ln>
          <a:effectLst/>
        </p:spPr>
      </p:cxnSp>
      <p:cxnSp>
        <p:nvCxnSpPr>
          <p:cNvPr id="17" name="Straight Arrow Connector 16"/>
          <p:cNvCxnSpPr/>
          <p:nvPr/>
        </p:nvCxnSpPr>
        <p:spPr bwMode="auto">
          <a:xfrm flipH="1">
            <a:off x="1221154" y="1738923"/>
            <a:ext cx="3810001" cy="1328615"/>
          </a:xfrm>
          <a:prstGeom prst="straightConnector1">
            <a:avLst/>
          </a:prstGeom>
          <a:solidFill>
            <a:schemeClr val="accent1"/>
          </a:solidFill>
          <a:ln w="25400" cap="flat" cmpd="sng" algn="ctr">
            <a:solidFill>
              <a:srgbClr val="CC0000"/>
            </a:solidFill>
            <a:prstDash val="solid"/>
            <a:round/>
            <a:headEnd type="oval" w="med" len="med"/>
            <a:tailEnd type="arrow"/>
          </a:ln>
          <a:effectLst/>
        </p:spPr>
      </p:cxnSp>
      <p:cxnSp>
        <p:nvCxnSpPr>
          <p:cNvPr id="20" name="Straight Arrow Connector 19"/>
          <p:cNvCxnSpPr/>
          <p:nvPr/>
        </p:nvCxnSpPr>
        <p:spPr bwMode="auto">
          <a:xfrm flipH="1">
            <a:off x="1270000" y="1963615"/>
            <a:ext cx="3761155" cy="2598616"/>
          </a:xfrm>
          <a:prstGeom prst="straightConnector1">
            <a:avLst/>
          </a:prstGeom>
          <a:solidFill>
            <a:schemeClr val="accent1"/>
          </a:solidFill>
          <a:ln w="25400" cap="flat" cmpd="sng" algn="ctr">
            <a:solidFill>
              <a:srgbClr val="CC0000"/>
            </a:solidFill>
            <a:prstDash val="solid"/>
            <a:round/>
            <a:headEnd type="oval" w="med" len="med"/>
            <a:tailEnd type="arrow"/>
          </a:ln>
          <a:effectLst/>
        </p:spPr>
      </p:cxnSp>
      <p:cxnSp>
        <p:nvCxnSpPr>
          <p:cNvPr id="23" name="Straight Arrow Connector 22"/>
          <p:cNvCxnSpPr/>
          <p:nvPr/>
        </p:nvCxnSpPr>
        <p:spPr bwMode="auto">
          <a:xfrm flipH="1">
            <a:off x="1230923" y="2178538"/>
            <a:ext cx="3800232" cy="2999154"/>
          </a:xfrm>
          <a:prstGeom prst="straightConnector1">
            <a:avLst/>
          </a:prstGeom>
          <a:solidFill>
            <a:schemeClr val="accent1"/>
          </a:solidFill>
          <a:ln w="25400" cap="flat" cmpd="sng" algn="ctr">
            <a:solidFill>
              <a:srgbClr val="CC0000"/>
            </a:solidFill>
            <a:prstDash val="solid"/>
            <a:round/>
            <a:headEnd type="oval" w="med" len="med"/>
            <a:tailEnd type="arrow"/>
          </a:ln>
          <a:effectLst/>
        </p:spPr>
      </p:cxnSp>
    </p:spTree>
    <p:extLst>
      <p:ext uri="{BB962C8B-B14F-4D97-AF65-F5344CB8AC3E}">
        <p14:creationId xmlns:p14="http://schemas.microsoft.com/office/powerpoint/2010/main" val="3692478345"/>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p:sp>
        <p:nvSpPr>
          <p:cNvPr id="3" name="内容占位符 2"/>
          <p:cNvSpPr>
            <a:spLocks noGrp="1"/>
          </p:cNvSpPr>
          <p:nvPr>
            <p:ph idx="1"/>
          </p:nvPr>
        </p:nvSpPr>
        <p:spPr/>
        <p:txBody>
          <a:bodyPr/>
          <a:lstStyle/>
          <a:p>
            <a:r>
              <a:rPr lang="zh-CN" altLang="en-US" dirty="0" smtClean="0"/>
              <a:t>练习：</a:t>
            </a:r>
            <a:r>
              <a:rPr lang="en-US" altLang="zh-CN" dirty="0" smtClean="0"/>
              <a:t>3.1</a:t>
            </a:r>
            <a:r>
              <a:rPr lang="zh-CN" altLang="en-US" dirty="0" smtClean="0"/>
              <a:t>、</a:t>
            </a:r>
            <a:r>
              <a:rPr lang="en-US" altLang="zh-CN" dirty="0" smtClean="0"/>
              <a:t>3.2</a:t>
            </a:r>
            <a:r>
              <a:rPr lang="zh-CN" altLang="en-US" dirty="0" smtClean="0"/>
              <a:t>、</a:t>
            </a:r>
            <a:r>
              <a:rPr lang="en-US" altLang="zh-CN" dirty="0" smtClean="0"/>
              <a:t>3.3</a:t>
            </a:r>
            <a:r>
              <a:rPr lang="zh-CN" altLang="en-US" dirty="0" smtClean="0"/>
              <a:t>、</a:t>
            </a:r>
            <a:r>
              <a:rPr lang="en-US" altLang="zh-CN" dirty="0" smtClean="0"/>
              <a:t>3.4</a:t>
            </a:r>
            <a:r>
              <a:rPr lang="zh-CN" altLang="en-US" dirty="0" smtClean="0"/>
              <a:t>、</a:t>
            </a:r>
            <a:r>
              <a:rPr lang="en-US" altLang="zh-CN" dirty="0" smtClean="0"/>
              <a:t>3.6</a:t>
            </a:r>
          </a:p>
          <a:p>
            <a:r>
              <a:rPr lang="zh-CN" altLang="en-US" dirty="0"/>
              <a:t>作业</a:t>
            </a:r>
            <a:r>
              <a:rPr lang="zh-CN" altLang="en-US" dirty="0" smtClean="0"/>
              <a:t>：</a:t>
            </a:r>
            <a:r>
              <a:rPr lang="en-US" altLang="zh-CN" dirty="0" smtClean="0"/>
              <a:t>3.63</a:t>
            </a:r>
            <a:r>
              <a:rPr lang="zh-CN" altLang="en-US" dirty="0" smtClean="0"/>
              <a:t>、</a:t>
            </a:r>
            <a:r>
              <a:rPr lang="en-US" altLang="zh-CN" dirty="0" smtClean="0"/>
              <a:t>3.66</a:t>
            </a:r>
            <a:r>
              <a:rPr lang="zh-CN" altLang="en-US" dirty="0" smtClean="0"/>
              <a:t>、</a:t>
            </a:r>
            <a:r>
              <a:rPr lang="en-US" altLang="zh-CN" dirty="0" smtClean="0"/>
              <a:t>3.69</a:t>
            </a:r>
            <a:r>
              <a:rPr lang="zh-CN" altLang="en-US" dirty="0" smtClean="0"/>
              <a:t>（选做）</a:t>
            </a:r>
            <a:endParaRPr lang="zh-CN" altLang="en-US" dirty="0"/>
          </a:p>
        </p:txBody>
      </p:sp>
    </p:spTree>
    <p:extLst>
      <p:ext uri="{BB962C8B-B14F-4D97-AF65-F5344CB8AC3E}">
        <p14:creationId xmlns:p14="http://schemas.microsoft.com/office/powerpoint/2010/main" val="144222628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title"/>
          </p:nvPr>
        </p:nvSpPr>
        <p:spPr>
          <a:ln/>
        </p:spPr>
        <p:txBody>
          <a:bodyPr/>
          <a:lstStyle/>
          <a:p>
            <a:pPr marL="119063" indent="-119063"/>
            <a:r>
              <a:rPr lang="en-US" dirty="0"/>
              <a:t>Condition Codes (Implicit Setting)</a:t>
            </a:r>
          </a:p>
        </p:txBody>
      </p:sp>
      <p:sp>
        <p:nvSpPr>
          <p:cNvPr id="34820" name="Rectangle 4"/>
          <p:cNvSpPr>
            <a:spLocks noGrp="1" noChangeArrowheads="1"/>
          </p:cNvSpPr>
          <p:nvPr>
            <p:ph type="body" idx="1"/>
          </p:nvPr>
        </p:nvSpPr>
        <p:spPr>
          <a:xfrm>
            <a:off x="380999" y="1397000"/>
            <a:ext cx="8596745" cy="5435600"/>
          </a:xfrm>
          <a:ln/>
        </p:spPr>
        <p:txBody>
          <a:bodyPr/>
          <a:lstStyle/>
          <a:p>
            <a:pPr>
              <a:tabLst>
                <a:tab pos="1225550" algn="l"/>
                <a:tab pos="4060825" algn="l"/>
                <a:tab pos="1225550" algn="l"/>
                <a:tab pos="4060825" algn="l"/>
              </a:tabLst>
            </a:pPr>
            <a:r>
              <a:rPr lang="en-US" dirty="0"/>
              <a:t>Single bit registers</a:t>
            </a:r>
          </a:p>
          <a:p>
            <a:pPr marL="317500" lvl="1" indent="0">
              <a:tabLst>
                <a:tab pos="1225550" algn="l"/>
                <a:tab pos="4060825" algn="l"/>
                <a:tab pos="1225550" algn="l"/>
                <a:tab pos="4060825" algn="l"/>
              </a:tabLst>
            </a:pPr>
            <a:r>
              <a:rPr lang="en-US" dirty="0">
                <a:latin typeface="Calibri Bold" charset="0"/>
                <a:ea typeface="Calibri Bold" charset="0"/>
                <a:cs typeface="Calibri Bold" charset="0"/>
                <a:sym typeface="Calibri Bold" charset="0"/>
              </a:rPr>
              <a:t>CF</a:t>
            </a:r>
            <a:r>
              <a:rPr lang="en-US" dirty="0"/>
              <a:t>	 Carry Flag (for unsigned)	</a:t>
            </a:r>
            <a:r>
              <a:rPr lang="en-US" dirty="0">
                <a:latin typeface="Calibri Bold" charset="0"/>
                <a:ea typeface="Calibri Bold" charset="0"/>
                <a:cs typeface="Calibri Bold" charset="0"/>
                <a:sym typeface="Calibri Bold" charset="0"/>
              </a:rPr>
              <a:t>SF</a:t>
            </a:r>
            <a:r>
              <a:rPr lang="en-US" dirty="0"/>
              <a:t>  Sign Flag (for signed)</a:t>
            </a:r>
          </a:p>
          <a:p>
            <a:pPr marL="317500" lvl="1" indent="0">
              <a:tabLst>
                <a:tab pos="1225550" algn="l"/>
                <a:tab pos="4060825" algn="l"/>
                <a:tab pos="1225550" algn="l"/>
                <a:tab pos="4060825" algn="l"/>
              </a:tabLst>
            </a:pPr>
            <a:r>
              <a:rPr lang="en-US" dirty="0">
                <a:latin typeface="Calibri Bold" charset="0"/>
                <a:ea typeface="Calibri Bold" charset="0"/>
                <a:cs typeface="Calibri Bold" charset="0"/>
                <a:sym typeface="Calibri Bold" charset="0"/>
              </a:rPr>
              <a:t>ZF</a:t>
            </a:r>
            <a:r>
              <a:rPr lang="en-US" dirty="0"/>
              <a:t>	 Zero Flag	</a:t>
            </a:r>
            <a:r>
              <a:rPr lang="en-US" dirty="0">
                <a:latin typeface="Calibri Bold" charset="0"/>
                <a:ea typeface="Calibri Bold" charset="0"/>
                <a:cs typeface="Calibri Bold" charset="0"/>
                <a:sym typeface="Calibri Bold" charset="0"/>
              </a:rPr>
              <a:t>OF</a:t>
            </a:r>
            <a:r>
              <a:rPr lang="en-US" dirty="0"/>
              <a:t>  Overflow Flag (for signed)</a:t>
            </a:r>
          </a:p>
          <a:p>
            <a:pPr>
              <a:tabLst>
                <a:tab pos="1225550" algn="l"/>
                <a:tab pos="4060825" algn="l"/>
                <a:tab pos="1225550" algn="l"/>
                <a:tab pos="4060825" algn="l"/>
              </a:tabLst>
            </a:pPr>
            <a:endParaRPr lang="en-US" dirty="0"/>
          </a:p>
          <a:p>
            <a:pPr>
              <a:tabLst>
                <a:tab pos="1225550" algn="l"/>
                <a:tab pos="4060825" algn="l"/>
                <a:tab pos="1225550" algn="l"/>
                <a:tab pos="4060825" algn="l"/>
              </a:tabLst>
            </a:pPr>
            <a:r>
              <a:rPr lang="en-US" dirty="0"/>
              <a:t>Implicitly set (as side effect) of arithmetic operations</a:t>
            </a:r>
          </a:p>
          <a:p>
            <a:pPr marL="317500" lvl="1" indent="0">
              <a:buNone/>
              <a:tabLst>
                <a:tab pos="1225550" algn="l"/>
                <a:tab pos="4060825" algn="l"/>
                <a:tab pos="1225550" algn="l"/>
                <a:tab pos="4060825" algn="l"/>
              </a:tabLst>
            </a:pPr>
            <a:r>
              <a:rPr lang="en-US" dirty="0"/>
              <a:t>Example:  </a:t>
            </a:r>
            <a:r>
              <a:rPr lang="en-US" dirty="0" err="1">
                <a:latin typeface="Courier New Bold" charset="0"/>
                <a:cs typeface="Courier New Bold" charset="0"/>
                <a:sym typeface="Courier New Bold" charset="0"/>
              </a:rPr>
              <a:t>addq</a:t>
            </a:r>
            <a:r>
              <a:rPr lang="en-US" dirty="0"/>
              <a:t> </a:t>
            </a:r>
            <a:r>
              <a:rPr lang="en-US" dirty="0" err="1">
                <a:latin typeface="Calibri Italic" charset="0"/>
                <a:ea typeface="Calibri Italic" charset="0"/>
                <a:cs typeface="Calibri Italic" charset="0"/>
                <a:sym typeface="Calibri Italic" charset="0"/>
              </a:rPr>
              <a:t>Src</a:t>
            </a:r>
            <a:r>
              <a:rPr lang="en-US" dirty="0" err="1"/>
              <a:t>,</a:t>
            </a:r>
            <a:r>
              <a:rPr lang="en-US" dirty="0" err="1">
                <a:latin typeface="Calibri Italic" charset="0"/>
                <a:ea typeface="Calibri Italic" charset="0"/>
                <a:cs typeface="Calibri Italic" charset="0"/>
                <a:sym typeface="Calibri Italic" charset="0"/>
              </a:rPr>
              <a:t>Dest</a:t>
            </a:r>
            <a:r>
              <a:rPr lang="en-US" dirty="0"/>
              <a:t>   ↔   </a:t>
            </a:r>
            <a:r>
              <a:rPr lang="en-US" dirty="0">
                <a:latin typeface="Courier New Bold" charset="0"/>
                <a:cs typeface="Courier New Bold" charset="0"/>
                <a:sym typeface="Courier New Bold" charset="0"/>
              </a:rPr>
              <a:t>t = </a:t>
            </a:r>
            <a:r>
              <a:rPr lang="en-US" dirty="0" err="1">
                <a:latin typeface="Courier New Bold" charset="0"/>
                <a:cs typeface="Courier New Bold" charset="0"/>
                <a:sym typeface="Courier New Bold" charset="0"/>
              </a:rPr>
              <a:t>a+b</a:t>
            </a:r>
            <a:endParaRPr lang="en-US" dirty="0"/>
          </a:p>
          <a:p>
            <a:pPr marL="317500" lvl="1" indent="0">
              <a:buNone/>
              <a:tabLst>
                <a:tab pos="1225550" algn="l"/>
                <a:tab pos="4060825" algn="l"/>
                <a:tab pos="1225550" algn="l"/>
                <a:tab pos="4060825" algn="l"/>
              </a:tabLst>
            </a:pPr>
            <a:r>
              <a:rPr lang="en-US" dirty="0">
                <a:solidFill>
                  <a:srgbClr val="980002"/>
                </a:solidFill>
                <a:latin typeface="Calibri Bold" charset="0"/>
                <a:ea typeface="Calibri Bold" charset="0"/>
                <a:cs typeface="Calibri Bold" charset="0"/>
                <a:sym typeface="Calibri Bold" charset="0"/>
              </a:rPr>
              <a:t>  CF set</a:t>
            </a:r>
            <a:r>
              <a:rPr lang="en-US" dirty="0">
                <a:ea typeface="Calibri Bold" charset="0"/>
                <a:cs typeface="Calibri Bold" charset="0"/>
              </a:rPr>
              <a:t>	</a:t>
            </a:r>
            <a:r>
              <a:rPr lang="en-US" dirty="0"/>
              <a:t>if carry/borrow out from most significant bit (unsigned overflow)</a:t>
            </a:r>
          </a:p>
          <a:p>
            <a:pPr marL="317500" lvl="1" indent="0">
              <a:buNone/>
              <a:tabLst>
                <a:tab pos="1225550" algn="l"/>
                <a:tab pos="4060825" algn="l"/>
                <a:tab pos="1225550" algn="l"/>
                <a:tab pos="4060825" algn="l"/>
              </a:tabLst>
            </a:pPr>
            <a:r>
              <a:rPr lang="en-US" dirty="0">
                <a:solidFill>
                  <a:srgbClr val="980002"/>
                </a:solidFill>
                <a:latin typeface="Calibri Bold" charset="0"/>
                <a:ea typeface="Calibri Bold" charset="0"/>
                <a:cs typeface="Calibri Bold" charset="0"/>
                <a:sym typeface="Calibri Bold" charset="0"/>
              </a:rPr>
              <a:t>  ZF set</a:t>
            </a:r>
            <a:r>
              <a:rPr lang="en-US" dirty="0">
                <a:ea typeface="Calibri Bold" charset="0"/>
                <a:cs typeface="Calibri Bold" charset="0"/>
              </a:rPr>
              <a:t>	</a:t>
            </a:r>
            <a:r>
              <a:rPr lang="en-US" dirty="0"/>
              <a:t>if </a:t>
            </a:r>
            <a:r>
              <a:rPr lang="en-US" dirty="0">
                <a:latin typeface="Courier New Bold" charset="0"/>
                <a:cs typeface="Courier New Bold" charset="0"/>
                <a:sym typeface="Courier New Bold" charset="0"/>
              </a:rPr>
              <a:t>t == 0</a:t>
            </a:r>
            <a:endParaRPr lang="en-US" dirty="0"/>
          </a:p>
          <a:p>
            <a:pPr marL="317500" lvl="1" indent="0">
              <a:buNone/>
              <a:tabLst>
                <a:tab pos="1225550" algn="l"/>
                <a:tab pos="4060825" algn="l"/>
                <a:tab pos="1225550" algn="l"/>
                <a:tab pos="4060825" algn="l"/>
              </a:tabLst>
            </a:pPr>
            <a:r>
              <a:rPr lang="en-US" dirty="0">
                <a:solidFill>
                  <a:srgbClr val="980002"/>
                </a:solidFill>
                <a:latin typeface="Calibri Bold" charset="0"/>
                <a:ea typeface="Calibri Bold" charset="0"/>
                <a:cs typeface="Calibri Bold" charset="0"/>
                <a:sym typeface="Calibri Bold" charset="0"/>
              </a:rPr>
              <a:t>  SF set</a:t>
            </a:r>
            <a:r>
              <a:rPr lang="en-US" dirty="0">
                <a:ea typeface="Calibri Bold" charset="0"/>
                <a:cs typeface="Calibri Bold" charset="0"/>
              </a:rPr>
              <a:t>	</a:t>
            </a:r>
            <a:r>
              <a:rPr lang="en-US" dirty="0"/>
              <a:t>if </a:t>
            </a:r>
            <a:r>
              <a:rPr lang="en-US" dirty="0">
                <a:latin typeface="Courier New Bold" charset="0"/>
                <a:cs typeface="Courier New Bold" charset="0"/>
                <a:sym typeface="Courier New Bold" charset="0"/>
              </a:rPr>
              <a:t>t &lt; 0</a:t>
            </a:r>
            <a:r>
              <a:rPr lang="en-US" dirty="0"/>
              <a:t> (as signed)</a:t>
            </a:r>
          </a:p>
          <a:p>
            <a:pPr marL="317500" lvl="1" indent="0">
              <a:buNone/>
              <a:tabLst>
                <a:tab pos="1225550" algn="l"/>
                <a:tab pos="4060825" algn="l"/>
                <a:tab pos="1225550" algn="l"/>
                <a:tab pos="4060825" algn="l"/>
              </a:tabLst>
            </a:pPr>
            <a:r>
              <a:rPr lang="en-US" dirty="0">
                <a:solidFill>
                  <a:srgbClr val="980002"/>
                </a:solidFill>
                <a:latin typeface="Calibri Bold" charset="0"/>
                <a:ea typeface="Calibri Bold" charset="0"/>
                <a:cs typeface="Calibri Bold" charset="0"/>
                <a:sym typeface="Calibri Bold" charset="0"/>
              </a:rPr>
              <a:t>  OF set	</a:t>
            </a:r>
            <a:r>
              <a:rPr lang="en-US" dirty="0"/>
              <a:t>if two’s-complement (signed) overflow</a:t>
            </a:r>
            <a:br>
              <a:rPr lang="en-US" dirty="0"/>
            </a:br>
            <a:r>
              <a:rPr lang="en-US" dirty="0"/>
              <a:t>     </a:t>
            </a:r>
            <a:r>
              <a:rPr lang="en-US" dirty="0">
                <a:latin typeface="Courier New Bold" charset="0"/>
                <a:cs typeface="Courier New Bold" charset="0"/>
                <a:sym typeface="Courier New Bold" charset="0"/>
              </a:rPr>
              <a:t>(a&gt;0 &amp;&amp; b&gt;0 &amp;&amp; t&lt;0) || (a&lt;0 &amp;&amp; b&lt;0 &amp;&amp; t&gt;=0)</a:t>
            </a:r>
            <a:endParaRPr lang="en-US" dirty="0"/>
          </a:p>
          <a:p>
            <a:pPr>
              <a:tabLst>
                <a:tab pos="1225550" algn="l"/>
                <a:tab pos="4060825" algn="l"/>
                <a:tab pos="1225550" algn="l"/>
                <a:tab pos="4060825" algn="l"/>
              </a:tabLst>
            </a:pPr>
            <a:endParaRPr lang="en-US" dirty="0"/>
          </a:p>
          <a:p>
            <a:pPr>
              <a:tabLst>
                <a:tab pos="1225550" algn="l"/>
                <a:tab pos="4060825" algn="l"/>
                <a:tab pos="1225550" algn="l"/>
                <a:tab pos="4060825" algn="l"/>
              </a:tabLst>
            </a:pPr>
            <a:r>
              <a:rPr lang="en-US" dirty="0">
                <a:solidFill>
                  <a:srgbClr val="FF0000"/>
                </a:solidFill>
              </a:rPr>
              <a:t>Not set by </a:t>
            </a:r>
            <a:r>
              <a:rPr lang="en-US" dirty="0" err="1">
                <a:solidFill>
                  <a:srgbClr val="FF0000"/>
                </a:solidFill>
                <a:latin typeface="Courier New Bold" charset="0"/>
                <a:cs typeface="Courier New Bold" charset="0"/>
                <a:sym typeface="Courier New Bold" charset="0"/>
              </a:rPr>
              <a:t>leaq</a:t>
            </a:r>
            <a:r>
              <a:rPr lang="en-US" dirty="0">
                <a:solidFill>
                  <a:srgbClr val="FF0000"/>
                </a:solidFill>
              </a:rPr>
              <a:t> </a:t>
            </a:r>
            <a:r>
              <a:rPr lang="en-US" dirty="0"/>
              <a:t>instruction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20">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20">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20">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20">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20">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2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CF set </a:t>
            </a:r>
            <a:r>
              <a:rPr lang="en-US" dirty="0"/>
              <a:t>when</a:t>
            </a:r>
          </a:p>
        </p:txBody>
      </p:sp>
      <p:sp>
        <p:nvSpPr>
          <p:cNvPr id="4" name="Rectangle 3"/>
          <p:cNvSpPr/>
          <p:nvPr/>
        </p:nvSpPr>
        <p:spPr bwMode="auto">
          <a:xfrm>
            <a:off x="2707341" y="1604682"/>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b="1" dirty="0">
                <a:latin typeface="Courier New" panose="02070309020205020404" pitchFamily="49" charset="0"/>
                <a:cs typeface="Courier New" panose="02070309020205020404" pitchFamily="49" charset="0"/>
              </a:rPr>
              <a:t>1xxxxxxxxxxxx...</a:t>
            </a:r>
            <a:endParaRPr kumimoji="0" lang="en-US"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sym typeface="Gill Sans" charset="0"/>
            </a:endParaRPr>
          </a:p>
        </p:txBody>
      </p:sp>
      <p:sp>
        <p:nvSpPr>
          <p:cNvPr id="5" name="Rectangle 4"/>
          <p:cNvSpPr/>
          <p:nvPr/>
        </p:nvSpPr>
        <p:spPr bwMode="auto">
          <a:xfrm>
            <a:off x="2707341" y="2106706"/>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b="1" dirty="0">
                <a:latin typeface="Courier New" panose="02070309020205020404" pitchFamily="49" charset="0"/>
                <a:cs typeface="Courier New" panose="02070309020205020404" pitchFamily="49" charset="0"/>
              </a:rPr>
              <a:t>1xxxxxxxxxxxx...</a:t>
            </a:r>
            <a:endParaRPr kumimoji="0" lang="en-US"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sym typeface="Gill Sans" charset="0"/>
            </a:endParaRPr>
          </a:p>
        </p:txBody>
      </p:sp>
      <p:cxnSp>
        <p:nvCxnSpPr>
          <p:cNvPr id="7" name="Straight Connector 6"/>
          <p:cNvCxnSpPr/>
          <p:nvPr/>
        </p:nvCxnSpPr>
        <p:spPr bwMode="auto">
          <a:xfrm>
            <a:off x="1990165" y="2770094"/>
            <a:ext cx="5262282" cy="0"/>
          </a:xfrm>
          <a:prstGeom prst="line">
            <a:avLst/>
          </a:prstGeom>
          <a:solidFill>
            <a:schemeClr val="accent1"/>
          </a:solidFill>
          <a:ln w="25400" cap="flat" cmpd="sng" algn="ctr">
            <a:solidFill>
              <a:srgbClr val="000000"/>
            </a:solidFill>
            <a:prstDash val="solid"/>
            <a:round/>
            <a:headEnd type="none" w="med" len="med"/>
            <a:tailEnd type="none" w="med" len="med"/>
          </a:ln>
          <a:effectLst/>
        </p:spPr>
      </p:cxnSp>
      <p:sp>
        <p:nvSpPr>
          <p:cNvPr id="9" name="TextBox 8"/>
          <p:cNvSpPr txBox="1"/>
          <p:nvPr/>
        </p:nvSpPr>
        <p:spPr>
          <a:xfrm>
            <a:off x="2142565" y="1988386"/>
            <a:ext cx="457200" cy="738664"/>
          </a:xfrm>
          <a:prstGeom prst="rect">
            <a:avLst/>
          </a:prstGeom>
          <a:noFill/>
        </p:spPr>
        <p:txBody>
          <a:bodyPr wrap="square" rtlCol="0">
            <a:spAutoFit/>
          </a:bodyPr>
          <a:lstStyle/>
          <a:p>
            <a:r>
              <a:rPr lang="en-US" dirty="0"/>
              <a:t>+</a:t>
            </a:r>
          </a:p>
        </p:txBody>
      </p:sp>
      <p:sp>
        <p:nvSpPr>
          <p:cNvPr id="10" name="Rectangle 9"/>
          <p:cNvSpPr/>
          <p:nvPr/>
        </p:nvSpPr>
        <p:spPr bwMode="auto">
          <a:xfrm>
            <a:off x="2707341" y="2904565"/>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b="1" dirty="0" err="1">
                <a:latin typeface="Courier New" panose="02070309020205020404" pitchFamily="49" charset="0"/>
                <a:cs typeface="Courier New" panose="02070309020205020404" pitchFamily="49" charset="0"/>
              </a:rPr>
              <a:t>xxxxxxxxxxxxx</a:t>
            </a:r>
            <a:r>
              <a:rPr lang="en-US" sz="2000" b="1" dirty="0">
                <a:latin typeface="Courier New" panose="02070309020205020404" pitchFamily="49" charset="0"/>
                <a:cs typeface="Courier New" panose="02070309020205020404" pitchFamily="49" charset="0"/>
              </a:rPr>
              <a:t>...</a:t>
            </a:r>
            <a:endParaRPr kumimoji="0" lang="en-US"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sym typeface="Gill Sans" charset="0"/>
            </a:endParaRPr>
          </a:p>
        </p:txBody>
      </p:sp>
      <p:sp>
        <p:nvSpPr>
          <p:cNvPr id="11" name="TextBox 10"/>
          <p:cNvSpPr txBox="1"/>
          <p:nvPr/>
        </p:nvSpPr>
        <p:spPr>
          <a:xfrm>
            <a:off x="2142565" y="2964487"/>
            <a:ext cx="457200" cy="400110"/>
          </a:xfrm>
          <a:prstGeom prst="rect">
            <a:avLst/>
          </a:prstGeom>
          <a:noFill/>
        </p:spPr>
        <p:txBody>
          <a:bodyPr wrap="square" rtlCol="0">
            <a:spAutoFit/>
          </a:bodyPr>
          <a:lstStyle/>
          <a:p>
            <a:r>
              <a:rPr lang="en-US" sz="2000" b="1" dirty="0">
                <a:solidFill>
                  <a:srgbClr val="FF0000"/>
                </a:solidFill>
                <a:latin typeface="Courier New" panose="02070309020205020404" pitchFamily="49" charset="0"/>
                <a:cs typeface="Courier New" panose="02070309020205020404" pitchFamily="49" charset="0"/>
              </a:rPr>
              <a:t>1</a:t>
            </a:r>
          </a:p>
        </p:txBody>
      </p:sp>
      <p:sp>
        <p:nvSpPr>
          <p:cNvPr id="3" name="TextBox 2">
            <a:extLst>
              <a:ext uri="{FF2B5EF4-FFF2-40B4-BE49-F238E27FC236}">
                <a16:creationId xmlns:a16="http://schemas.microsoft.com/office/drawing/2014/main" id="{2B9CDA50-41BB-446A-86E0-40363CE16F06}"/>
              </a:ext>
            </a:extLst>
          </p:cNvPr>
          <p:cNvSpPr txBox="1"/>
          <p:nvPr/>
        </p:nvSpPr>
        <p:spPr>
          <a:xfrm>
            <a:off x="2063528" y="6078215"/>
            <a:ext cx="4966295" cy="40011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For unsigned arithmetic, this reports overflow</a:t>
            </a:r>
          </a:p>
        </p:txBody>
      </p:sp>
      <p:sp>
        <p:nvSpPr>
          <p:cNvPr id="12" name="Rectangle 11">
            <a:extLst>
              <a:ext uri="{FF2B5EF4-FFF2-40B4-BE49-F238E27FC236}">
                <a16:creationId xmlns:a16="http://schemas.microsoft.com/office/drawing/2014/main" id="{D30D5466-50A8-4989-9386-DC017859BEE4}"/>
              </a:ext>
            </a:extLst>
          </p:cNvPr>
          <p:cNvSpPr/>
          <p:nvPr/>
        </p:nvSpPr>
        <p:spPr bwMode="auto">
          <a:xfrm>
            <a:off x="2707340" y="4068626"/>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b="1" dirty="0">
                <a:latin typeface="Courier New" panose="02070309020205020404" pitchFamily="49" charset="0"/>
                <a:cs typeface="Courier New" panose="02070309020205020404" pitchFamily="49" charset="0"/>
              </a:rPr>
              <a:t>0xxxxxxxxxxxx...</a:t>
            </a:r>
            <a:endParaRPr kumimoji="0" lang="en-US"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sym typeface="Gill Sans" charset="0"/>
            </a:endParaRPr>
          </a:p>
        </p:txBody>
      </p:sp>
      <p:sp>
        <p:nvSpPr>
          <p:cNvPr id="13" name="Rectangle 12">
            <a:extLst>
              <a:ext uri="{FF2B5EF4-FFF2-40B4-BE49-F238E27FC236}">
                <a16:creationId xmlns:a16="http://schemas.microsoft.com/office/drawing/2014/main" id="{731DC4EE-8735-4997-94FD-D35E79343EAE}"/>
              </a:ext>
            </a:extLst>
          </p:cNvPr>
          <p:cNvSpPr/>
          <p:nvPr/>
        </p:nvSpPr>
        <p:spPr bwMode="auto">
          <a:xfrm>
            <a:off x="2707340" y="4570650"/>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b="1" dirty="0">
                <a:latin typeface="Courier New" panose="02070309020205020404" pitchFamily="49" charset="0"/>
                <a:cs typeface="Courier New" panose="02070309020205020404" pitchFamily="49" charset="0"/>
              </a:rPr>
              <a:t>1xxxxxxxxxxxx...</a:t>
            </a:r>
            <a:endParaRPr kumimoji="0" lang="en-US"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sym typeface="Gill Sans" charset="0"/>
            </a:endParaRPr>
          </a:p>
        </p:txBody>
      </p:sp>
      <p:cxnSp>
        <p:nvCxnSpPr>
          <p:cNvPr id="14" name="Straight Connector 13">
            <a:extLst>
              <a:ext uri="{FF2B5EF4-FFF2-40B4-BE49-F238E27FC236}">
                <a16:creationId xmlns:a16="http://schemas.microsoft.com/office/drawing/2014/main" id="{B9B6EC14-41AB-4CE4-8B87-A455B036572C}"/>
              </a:ext>
            </a:extLst>
          </p:cNvPr>
          <p:cNvCxnSpPr/>
          <p:nvPr/>
        </p:nvCxnSpPr>
        <p:spPr bwMode="auto">
          <a:xfrm>
            <a:off x="1990164" y="5234038"/>
            <a:ext cx="5262282" cy="0"/>
          </a:xfrm>
          <a:prstGeom prst="line">
            <a:avLst/>
          </a:prstGeom>
          <a:solidFill>
            <a:schemeClr val="accent1"/>
          </a:solidFill>
          <a:ln w="25400" cap="flat" cmpd="sng" algn="ctr">
            <a:solidFill>
              <a:srgbClr val="000000"/>
            </a:solidFill>
            <a:prstDash val="solid"/>
            <a:round/>
            <a:headEnd type="none" w="med" len="med"/>
            <a:tailEnd type="none" w="med" len="med"/>
          </a:ln>
          <a:effectLst/>
        </p:spPr>
      </p:cxnSp>
      <p:sp>
        <p:nvSpPr>
          <p:cNvPr id="15" name="TextBox 14">
            <a:extLst>
              <a:ext uri="{FF2B5EF4-FFF2-40B4-BE49-F238E27FC236}">
                <a16:creationId xmlns:a16="http://schemas.microsoft.com/office/drawing/2014/main" id="{44F29907-ABF2-47FC-9B0D-CA56A7C80696}"/>
              </a:ext>
            </a:extLst>
          </p:cNvPr>
          <p:cNvSpPr txBox="1"/>
          <p:nvPr/>
        </p:nvSpPr>
        <p:spPr>
          <a:xfrm>
            <a:off x="2142564" y="4452330"/>
            <a:ext cx="457200" cy="738664"/>
          </a:xfrm>
          <a:prstGeom prst="rect">
            <a:avLst/>
          </a:prstGeom>
          <a:noFill/>
        </p:spPr>
        <p:txBody>
          <a:bodyPr wrap="square" rtlCol="0">
            <a:spAutoFit/>
          </a:bodyPr>
          <a:lstStyle/>
          <a:p>
            <a:r>
              <a:rPr lang="en-US" dirty="0"/>
              <a:t>-</a:t>
            </a:r>
          </a:p>
        </p:txBody>
      </p:sp>
      <p:sp>
        <p:nvSpPr>
          <p:cNvPr id="16" name="Rectangle 15">
            <a:extLst>
              <a:ext uri="{FF2B5EF4-FFF2-40B4-BE49-F238E27FC236}">
                <a16:creationId xmlns:a16="http://schemas.microsoft.com/office/drawing/2014/main" id="{9CF7245C-E525-4050-A737-48F4CC9C89FD}"/>
              </a:ext>
            </a:extLst>
          </p:cNvPr>
          <p:cNvSpPr/>
          <p:nvPr/>
        </p:nvSpPr>
        <p:spPr bwMode="auto">
          <a:xfrm>
            <a:off x="2707340" y="5368509"/>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b="1" dirty="0">
                <a:latin typeface="Courier New" panose="02070309020205020404" pitchFamily="49" charset="0"/>
                <a:cs typeface="Courier New" panose="02070309020205020404" pitchFamily="49" charset="0"/>
              </a:rPr>
              <a:t>1xxxxxxxxxxxx...</a:t>
            </a:r>
            <a:endParaRPr kumimoji="0" lang="en-US"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sym typeface="Gill Sans" charset="0"/>
            </a:endParaRPr>
          </a:p>
        </p:txBody>
      </p:sp>
      <p:sp>
        <p:nvSpPr>
          <p:cNvPr id="17" name="TextBox 16">
            <a:extLst>
              <a:ext uri="{FF2B5EF4-FFF2-40B4-BE49-F238E27FC236}">
                <a16:creationId xmlns:a16="http://schemas.microsoft.com/office/drawing/2014/main" id="{EF8844C9-CD86-4390-BFD5-A309109CB972}"/>
              </a:ext>
            </a:extLst>
          </p:cNvPr>
          <p:cNvSpPr txBox="1"/>
          <p:nvPr/>
        </p:nvSpPr>
        <p:spPr>
          <a:xfrm>
            <a:off x="2252112" y="4149018"/>
            <a:ext cx="457200" cy="400110"/>
          </a:xfrm>
          <a:prstGeom prst="rect">
            <a:avLst/>
          </a:prstGeom>
          <a:noFill/>
        </p:spPr>
        <p:txBody>
          <a:bodyPr wrap="square" rtlCol="0">
            <a:spAutoFit/>
          </a:bodyPr>
          <a:lstStyle/>
          <a:p>
            <a:r>
              <a:rPr lang="en-US" sz="2000" b="1" dirty="0">
                <a:solidFill>
                  <a:srgbClr val="FF0000"/>
                </a:solidFill>
                <a:latin typeface="Courier New" panose="02070309020205020404" pitchFamily="49" charset="0"/>
                <a:cs typeface="Courier New" panose="02070309020205020404" pitchFamily="49" charset="0"/>
              </a:rPr>
              <a:t>1</a:t>
            </a:r>
          </a:p>
        </p:txBody>
      </p:sp>
      <p:sp>
        <p:nvSpPr>
          <p:cNvPr id="18" name="TextBox 17">
            <a:extLst>
              <a:ext uri="{FF2B5EF4-FFF2-40B4-BE49-F238E27FC236}">
                <a16:creationId xmlns:a16="http://schemas.microsoft.com/office/drawing/2014/main" id="{111DFDBA-AEDF-40CB-A1F7-39AF2A046538}"/>
              </a:ext>
            </a:extLst>
          </p:cNvPr>
          <p:cNvSpPr txBox="1"/>
          <p:nvPr/>
        </p:nvSpPr>
        <p:spPr>
          <a:xfrm>
            <a:off x="7686103" y="2003208"/>
            <a:ext cx="960648" cy="523220"/>
          </a:xfrm>
          <a:prstGeom prst="rect">
            <a:avLst/>
          </a:prstGeom>
          <a:noFill/>
        </p:spPr>
        <p:txBody>
          <a:bodyPr wrap="none" rtlCol="0">
            <a:spAutoFit/>
          </a:bodyPr>
          <a:lstStyle/>
          <a:p>
            <a:r>
              <a:rPr lang="en-US" sz="2800" dirty="0">
                <a:latin typeface="Calibri" panose="020F0502020204030204" pitchFamily="34" charset="0"/>
                <a:cs typeface="Calibri" panose="020F0502020204030204" pitchFamily="34" charset="0"/>
              </a:rPr>
              <a:t>Carry</a:t>
            </a:r>
          </a:p>
        </p:txBody>
      </p:sp>
      <p:sp>
        <p:nvSpPr>
          <p:cNvPr id="19" name="TextBox 18">
            <a:extLst>
              <a:ext uri="{FF2B5EF4-FFF2-40B4-BE49-F238E27FC236}">
                <a16:creationId xmlns:a16="http://schemas.microsoft.com/office/drawing/2014/main" id="{3C010D2E-2ED6-42F5-8C4C-3336046C4B12}"/>
              </a:ext>
            </a:extLst>
          </p:cNvPr>
          <p:cNvSpPr txBox="1"/>
          <p:nvPr/>
        </p:nvSpPr>
        <p:spPr>
          <a:xfrm>
            <a:off x="7537472" y="4437955"/>
            <a:ext cx="1257909" cy="523220"/>
          </a:xfrm>
          <a:prstGeom prst="rect">
            <a:avLst/>
          </a:prstGeom>
          <a:noFill/>
        </p:spPr>
        <p:txBody>
          <a:bodyPr wrap="none" rtlCol="0">
            <a:spAutoFit/>
          </a:bodyPr>
          <a:lstStyle/>
          <a:p>
            <a:r>
              <a:rPr lang="en-US" sz="2800" dirty="0">
                <a:latin typeface="Calibri" panose="020F0502020204030204" pitchFamily="34" charset="0"/>
                <a:cs typeface="Calibri" panose="020F0502020204030204" pitchFamily="34" charset="0"/>
              </a:rPr>
              <a:t>Borrow</a:t>
            </a:r>
          </a:p>
        </p:txBody>
      </p:sp>
    </p:spTree>
    <p:extLst>
      <p:ext uri="{BB962C8B-B14F-4D97-AF65-F5344CB8AC3E}">
        <p14:creationId xmlns:p14="http://schemas.microsoft.com/office/powerpoint/2010/main" val="39566245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SF set </a:t>
            </a:r>
            <a:r>
              <a:rPr lang="en-US" dirty="0"/>
              <a:t>when</a:t>
            </a:r>
          </a:p>
        </p:txBody>
      </p:sp>
      <p:sp>
        <p:nvSpPr>
          <p:cNvPr id="4" name="Rectangle 3"/>
          <p:cNvSpPr/>
          <p:nvPr/>
        </p:nvSpPr>
        <p:spPr bwMode="auto">
          <a:xfrm>
            <a:off x="2707341" y="1604682"/>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b="1" dirty="0" err="1">
                <a:latin typeface="Courier New" panose="02070309020205020404" pitchFamily="49" charset="0"/>
                <a:cs typeface="Courier New" panose="02070309020205020404" pitchFamily="49" charset="0"/>
              </a:rPr>
              <a:t>yxxxxxxxxxxxx</a:t>
            </a:r>
            <a:r>
              <a:rPr lang="en-US" sz="2000" b="1" dirty="0">
                <a:latin typeface="Courier New" panose="02070309020205020404" pitchFamily="49" charset="0"/>
                <a:cs typeface="Courier New" panose="02070309020205020404" pitchFamily="49" charset="0"/>
              </a:rPr>
              <a:t>...</a:t>
            </a:r>
            <a:endParaRPr kumimoji="0" lang="en-US"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sym typeface="Gill Sans" charset="0"/>
            </a:endParaRPr>
          </a:p>
        </p:txBody>
      </p:sp>
      <p:sp>
        <p:nvSpPr>
          <p:cNvPr id="5" name="Rectangle 4"/>
          <p:cNvSpPr/>
          <p:nvPr/>
        </p:nvSpPr>
        <p:spPr bwMode="auto">
          <a:xfrm>
            <a:off x="2707341" y="2106706"/>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b="1" dirty="0" err="1">
                <a:latin typeface="Courier New" panose="02070309020205020404" pitchFamily="49" charset="0"/>
                <a:cs typeface="Courier New" panose="02070309020205020404" pitchFamily="49" charset="0"/>
              </a:rPr>
              <a:t>yxxxxxxxxxxxx</a:t>
            </a:r>
            <a:r>
              <a:rPr lang="en-US" sz="2000" b="1" dirty="0">
                <a:latin typeface="Courier New" panose="02070309020205020404" pitchFamily="49" charset="0"/>
                <a:cs typeface="Courier New" panose="02070309020205020404" pitchFamily="49" charset="0"/>
              </a:rPr>
              <a:t>...</a:t>
            </a:r>
            <a:endParaRPr kumimoji="0" lang="en-US"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sym typeface="Gill Sans" charset="0"/>
            </a:endParaRPr>
          </a:p>
        </p:txBody>
      </p:sp>
      <p:cxnSp>
        <p:nvCxnSpPr>
          <p:cNvPr id="7" name="Straight Connector 6"/>
          <p:cNvCxnSpPr/>
          <p:nvPr/>
        </p:nvCxnSpPr>
        <p:spPr bwMode="auto">
          <a:xfrm>
            <a:off x="1990165" y="2770094"/>
            <a:ext cx="5262282" cy="0"/>
          </a:xfrm>
          <a:prstGeom prst="line">
            <a:avLst/>
          </a:prstGeom>
          <a:solidFill>
            <a:schemeClr val="accent1"/>
          </a:solidFill>
          <a:ln w="25400" cap="flat" cmpd="sng" algn="ctr">
            <a:solidFill>
              <a:srgbClr val="000000"/>
            </a:solidFill>
            <a:prstDash val="solid"/>
            <a:round/>
            <a:headEnd type="none" w="med" len="med"/>
            <a:tailEnd type="none" w="med" len="med"/>
          </a:ln>
          <a:effectLst/>
        </p:spPr>
      </p:cxnSp>
      <p:sp>
        <p:nvSpPr>
          <p:cNvPr id="9" name="TextBox 8"/>
          <p:cNvSpPr txBox="1"/>
          <p:nvPr/>
        </p:nvSpPr>
        <p:spPr>
          <a:xfrm>
            <a:off x="2142565" y="1988386"/>
            <a:ext cx="457200" cy="738664"/>
          </a:xfrm>
          <a:prstGeom prst="rect">
            <a:avLst/>
          </a:prstGeom>
          <a:noFill/>
        </p:spPr>
        <p:txBody>
          <a:bodyPr wrap="square" rtlCol="0">
            <a:spAutoFit/>
          </a:bodyPr>
          <a:lstStyle/>
          <a:p>
            <a:r>
              <a:rPr lang="en-US" dirty="0"/>
              <a:t>+</a:t>
            </a:r>
          </a:p>
        </p:txBody>
      </p:sp>
      <p:sp>
        <p:nvSpPr>
          <p:cNvPr id="10" name="Rectangle 9"/>
          <p:cNvSpPr/>
          <p:nvPr/>
        </p:nvSpPr>
        <p:spPr bwMode="auto">
          <a:xfrm>
            <a:off x="2707341" y="2904565"/>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b="1" dirty="0">
                <a:solidFill>
                  <a:srgbClr val="FF0000"/>
                </a:solidFill>
                <a:latin typeface="Courier New" panose="02070309020205020404" pitchFamily="49" charset="0"/>
                <a:cs typeface="Courier New" panose="02070309020205020404" pitchFamily="49" charset="0"/>
              </a:rPr>
              <a:t>1</a:t>
            </a:r>
            <a:r>
              <a:rPr lang="en-US" sz="2000" b="1" dirty="0">
                <a:latin typeface="Courier New" panose="02070309020205020404" pitchFamily="49" charset="0"/>
                <a:cs typeface="Courier New" panose="02070309020205020404" pitchFamily="49" charset="0"/>
              </a:rPr>
              <a:t>xxxxxxxxxxxx...</a:t>
            </a:r>
            <a:endParaRPr kumimoji="0" lang="en-US"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sym typeface="Gill Sans" charset="0"/>
            </a:endParaRPr>
          </a:p>
        </p:txBody>
      </p:sp>
      <p:sp>
        <p:nvSpPr>
          <p:cNvPr id="8" name="TextBox 7">
            <a:extLst>
              <a:ext uri="{FF2B5EF4-FFF2-40B4-BE49-F238E27FC236}">
                <a16:creationId xmlns:a16="http://schemas.microsoft.com/office/drawing/2014/main" id="{0C1DD63C-C39C-4F1C-9C27-013FB1273AD6}"/>
              </a:ext>
            </a:extLst>
          </p:cNvPr>
          <p:cNvSpPr txBox="1"/>
          <p:nvPr/>
        </p:nvSpPr>
        <p:spPr>
          <a:xfrm>
            <a:off x="1154721" y="4413184"/>
            <a:ext cx="7182928" cy="40011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For signed arithmetic, this reports when result is a negative number</a:t>
            </a:r>
          </a:p>
        </p:txBody>
      </p:sp>
    </p:spTree>
    <p:extLst>
      <p:ext uri="{BB962C8B-B14F-4D97-AF65-F5344CB8AC3E}">
        <p14:creationId xmlns:p14="http://schemas.microsoft.com/office/powerpoint/2010/main" val="1761925241"/>
      </p:ext>
    </p:extLst>
  </p:cSld>
  <p:clrMapOvr>
    <a:masterClrMapping/>
  </p:clrMapOvr>
  <p:transition/>
</p:sld>
</file>

<file path=ppt/theme/theme1.xml><?xml version="1.0" encoding="utf-8"?>
<a:theme xmlns:a="http://schemas.openxmlformats.org/drawingml/2006/main" name="Title Slide">
  <a:themeElements>
    <a:clrScheme name="">
      <a:dk1>
        <a:srgbClr val="000000"/>
      </a:dk1>
      <a:lt1>
        <a:srgbClr val="FFFFFF"/>
      </a:lt1>
      <a:dk2>
        <a:srgbClr val="000000"/>
      </a:dk2>
      <a:lt2>
        <a:srgbClr val="808080"/>
      </a:lt2>
      <a:accent1>
        <a:srgbClr val="990000"/>
      </a:accent1>
      <a:accent2>
        <a:srgbClr val="333399"/>
      </a:accent2>
      <a:accent3>
        <a:srgbClr val="FFFFFF"/>
      </a:accent3>
      <a:accent4>
        <a:srgbClr val="000000"/>
      </a:accent4>
      <a:accent5>
        <a:srgbClr val="CAAAAA"/>
      </a:accent5>
      <a:accent6>
        <a:srgbClr val="2D2D8A"/>
      </a:accent6>
      <a:hlink>
        <a:srgbClr val="009999"/>
      </a:hlink>
      <a:folHlink>
        <a:srgbClr val="99CC00"/>
      </a:folHlink>
    </a:clrScheme>
    <a:fontScheme name="Title Slide">
      <a:majorFont>
        <a:latin typeface="Calibri Bold"/>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and Content: Build">
  <a:themeElements>
    <a:clrScheme name="">
      <a:dk1>
        <a:srgbClr val="000000"/>
      </a:dk1>
      <a:lt1>
        <a:srgbClr val="FFFFFF"/>
      </a:lt1>
      <a:dk2>
        <a:srgbClr val="000000"/>
      </a:dk2>
      <a:lt2>
        <a:srgbClr val="000000"/>
      </a:lt2>
      <a:accent1>
        <a:srgbClr val="990000"/>
      </a:accent1>
      <a:accent2>
        <a:srgbClr val="333399"/>
      </a:accent2>
      <a:accent3>
        <a:srgbClr val="FFFFFF"/>
      </a:accent3>
      <a:accent4>
        <a:srgbClr val="000000"/>
      </a:accent4>
      <a:accent5>
        <a:srgbClr val="CAAAAA"/>
      </a:accent5>
      <a:accent6>
        <a:srgbClr val="2D2D8A"/>
      </a:accent6>
      <a:hlink>
        <a:srgbClr val="009999"/>
      </a:hlink>
      <a:folHlink>
        <a:srgbClr val="99CC00"/>
      </a:folHlink>
    </a:clrScheme>
    <a:fontScheme name="Title and Content: Build">
      <a:majorFont>
        <a:latin typeface="Calibri Bold"/>
        <a:ea typeface="ヒラギノ角ゴ ProN W6"/>
        <a:cs typeface="ヒラギノ角ゴ ProN W6"/>
      </a:majorFont>
      <a:minorFont>
        <a:latin typeface="Calibri Bold"/>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nd Content: Buil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and Content">
  <a:themeElements>
    <a:clrScheme name="">
      <a:dk1>
        <a:srgbClr val="000000"/>
      </a:dk1>
      <a:lt1>
        <a:srgbClr val="FFFFFF"/>
      </a:lt1>
      <a:dk2>
        <a:srgbClr val="000000"/>
      </a:dk2>
      <a:lt2>
        <a:srgbClr val="000000"/>
      </a:lt2>
      <a:accent1>
        <a:srgbClr val="990000"/>
      </a:accent1>
      <a:accent2>
        <a:srgbClr val="333399"/>
      </a:accent2>
      <a:accent3>
        <a:srgbClr val="FFFFFF"/>
      </a:accent3>
      <a:accent4>
        <a:srgbClr val="000000"/>
      </a:accent4>
      <a:accent5>
        <a:srgbClr val="CAAAAA"/>
      </a:accent5>
      <a:accent6>
        <a:srgbClr val="2D2D8A"/>
      </a:accent6>
      <a:hlink>
        <a:srgbClr val="009999"/>
      </a:hlink>
      <a:folHlink>
        <a:srgbClr val="99CC00"/>
      </a:folHlink>
    </a:clrScheme>
    <a:fontScheme name="Title and Content">
      <a:majorFont>
        <a:latin typeface="Calibri Bold"/>
        <a:ea typeface="ヒラギノ角ゴ ProN W6"/>
        <a:cs typeface="ヒラギノ角ゴ ProN W6"/>
      </a:majorFont>
      <a:minorFont>
        <a:latin typeface="Calibri Bold"/>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itle Only">
  <a:themeElements>
    <a:clrScheme name="">
      <a:dk1>
        <a:srgbClr val="000000"/>
      </a:dk1>
      <a:lt1>
        <a:srgbClr val="FFFFFF"/>
      </a:lt1>
      <a:dk2>
        <a:srgbClr val="000000"/>
      </a:dk2>
      <a:lt2>
        <a:srgbClr val="000000"/>
      </a:lt2>
      <a:accent1>
        <a:srgbClr val="990000"/>
      </a:accent1>
      <a:accent2>
        <a:srgbClr val="333399"/>
      </a:accent2>
      <a:accent3>
        <a:srgbClr val="FFFFFF"/>
      </a:accent3>
      <a:accent4>
        <a:srgbClr val="000000"/>
      </a:accent4>
      <a:accent5>
        <a:srgbClr val="CAAAAA"/>
      </a:accent5>
      <a:accent6>
        <a:srgbClr val="2D2D8A"/>
      </a:accent6>
      <a:hlink>
        <a:srgbClr val="009999"/>
      </a:hlink>
      <a:folHlink>
        <a:srgbClr val="99CC00"/>
      </a:folHlink>
    </a:clrScheme>
    <a:fontScheme name="Title Only">
      <a:majorFont>
        <a:latin typeface="Calibri Bold"/>
        <a:ea typeface="ヒラギノ角ゴ ProN W6"/>
        <a:cs typeface="ヒラギノ角ゴ ProN W6"/>
      </a:majorFont>
      <a:minorFont>
        <a:latin typeface="Calibri Bold"/>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Onl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85000"/>
          </a:schemeClr>
        </a:solidFill>
        <a:ln w="25400" cap="flat" cmpd="sng" algn="ctr">
          <a:noFill/>
          <a:prstDash val="solid"/>
          <a:round/>
          <a:headEnd type="none" w="med" len="med"/>
          <a:tailEnd type="triangle" w="med" len="med"/>
        </a:ln>
        <a:effectLst/>
      </a:spPr>
      <a:bodyPr vert="horz" wrap="square" lIns="91440" tIns="45720" rIns="91440" bIns="45720" numCol="1" rtlCol="0"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dirty="0" smtClean="0">
            <a:latin typeface="Calibri"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85000"/>
          </a:schemeClr>
        </a:solidFill>
        <a:ln w="25400" cap="flat" cmpd="sng" algn="ctr">
          <a:noFill/>
          <a:prstDash val="solid"/>
          <a:round/>
          <a:headEnd type="none" w="med" len="med"/>
          <a:tailEnd type="triangle" w="med" len="med"/>
        </a:ln>
        <a:effectLst/>
      </a:spPr>
      <a:bodyPr vert="horz" wrap="square" lIns="91440" tIns="45720" rIns="91440" bIns="45720" numCol="1" rtlCol="0"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dirty="0" smtClean="0">
            <a:latin typeface="Calibri"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24285</TotalTime>
  <Pages>0</Pages>
  <Words>4944</Words>
  <Characters>0</Characters>
  <Application>Microsoft Office PowerPoint</Application>
  <PresentationFormat>全屏显示(4:3)</PresentationFormat>
  <Lines>0</Lines>
  <Paragraphs>1267</Paragraphs>
  <Slides>62</Slides>
  <Notes>5</Notes>
  <HiddenSlides>0</HiddenSlides>
  <MMClips>0</MMClips>
  <ScaleCrop>false</ScaleCrop>
  <HeadingPairs>
    <vt:vector size="6" baseType="variant">
      <vt:variant>
        <vt:lpstr>已用的字体</vt:lpstr>
      </vt:variant>
      <vt:variant>
        <vt:i4>23</vt:i4>
      </vt:variant>
      <vt:variant>
        <vt:lpstr>主题</vt:lpstr>
      </vt:variant>
      <vt:variant>
        <vt:i4>6</vt:i4>
      </vt:variant>
      <vt:variant>
        <vt:lpstr>幻灯片标题</vt:lpstr>
      </vt:variant>
      <vt:variant>
        <vt:i4>62</vt:i4>
      </vt:variant>
    </vt:vector>
  </HeadingPairs>
  <TitlesOfParts>
    <vt:vector size="91" baseType="lpstr">
      <vt:lpstr>Gill Sans</vt:lpstr>
      <vt:lpstr>Lucida Grande</vt:lpstr>
      <vt:lpstr>Monaco</vt:lpstr>
      <vt:lpstr>ＭＳ Ｐゴシック</vt:lpstr>
      <vt:lpstr>ヒラギノ角ゴ ProN W3</vt:lpstr>
      <vt:lpstr>ヒラギノ角ゴ ProN W6</vt:lpstr>
      <vt:lpstr>黑体</vt:lpstr>
      <vt:lpstr>宋体</vt:lpstr>
      <vt:lpstr>微软雅黑</vt:lpstr>
      <vt:lpstr>Arial</vt:lpstr>
      <vt:lpstr>Arial Narrow</vt:lpstr>
      <vt:lpstr>Arial Narrow Bold</vt:lpstr>
      <vt:lpstr>Calibri</vt:lpstr>
      <vt:lpstr>Calibri Bold</vt:lpstr>
      <vt:lpstr>Calibri Bold Italic</vt:lpstr>
      <vt:lpstr>Calibri Italic</vt:lpstr>
      <vt:lpstr>Courier New</vt:lpstr>
      <vt:lpstr>Courier New Bold</vt:lpstr>
      <vt:lpstr>Courier New Bold Italic</vt:lpstr>
      <vt:lpstr>Symbol</vt:lpstr>
      <vt:lpstr>Times New Roman</vt:lpstr>
      <vt:lpstr>Wingdings</vt:lpstr>
      <vt:lpstr>Wingdings 2</vt:lpstr>
      <vt:lpstr>Title Slide</vt:lpstr>
      <vt:lpstr>Title and Content: Build</vt:lpstr>
      <vt:lpstr>Title and Content</vt:lpstr>
      <vt:lpstr>Title Only</vt:lpstr>
      <vt:lpstr>template2007</vt:lpstr>
      <vt:lpstr>1_template2007</vt:lpstr>
      <vt:lpstr>Machine-Level Programming II: Control  15-213: Introduction to Computer Systems 6th Lecture, Sept. 14, 2017</vt:lpstr>
      <vt:lpstr>Today</vt:lpstr>
      <vt:lpstr>Recall: ISA = Assembly/Machine Code View</vt:lpstr>
      <vt:lpstr>Recall: Move &amp; Arithmetic Operations</vt:lpstr>
      <vt:lpstr>Recall: Addressing Modes</vt:lpstr>
      <vt:lpstr>Processor State (x86-64, Partial)</vt:lpstr>
      <vt:lpstr>Condition Codes (Implicit Setting)</vt:lpstr>
      <vt:lpstr>CF set when</vt:lpstr>
      <vt:lpstr>SF set when</vt:lpstr>
      <vt:lpstr>OF set when</vt:lpstr>
      <vt:lpstr>ZF set when</vt:lpstr>
      <vt:lpstr>PowerPoint 演示文稿</vt:lpstr>
      <vt:lpstr>PowerPoint 演示文稿</vt:lpstr>
      <vt:lpstr>PowerPoint 演示文稿</vt:lpstr>
      <vt:lpstr>PowerPoint 演示文稿</vt:lpstr>
      <vt:lpstr>PowerPoint 演示文稿</vt:lpstr>
      <vt:lpstr>PowerPoint 演示文稿</vt:lpstr>
      <vt:lpstr>Condition Codes (Explicit Setting: Compare)</vt:lpstr>
      <vt:lpstr>Condition Codes (Explicit Setting: Test)</vt:lpstr>
      <vt:lpstr>Reading Condition Codes</vt:lpstr>
      <vt:lpstr>x86-64 Integer Registers</vt:lpstr>
      <vt:lpstr>Reading Condition Codes (Cont.)</vt:lpstr>
      <vt:lpstr>Reading Condition Codes (Cont.)</vt:lpstr>
      <vt:lpstr>Today</vt:lpstr>
      <vt:lpstr>Jumping</vt:lpstr>
      <vt:lpstr>Conditional Branch Example (Old Style)</vt:lpstr>
      <vt:lpstr>Expressing with Goto Code</vt:lpstr>
      <vt:lpstr>General Conditional Expression Translation (Using Branches)</vt:lpstr>
      <vt:lpstr>Using Conditional Moves</vt:lpstr>
      <vt:lpstr>Conditional Move Example</vt:lpstr>
      <vt:lpstr>Bad Cases for Conditional Move</vt:lpstr>
      <vt:lpstr>Exercise</vt:lpstr>
      <vt:lpstr>Exercise</vt:lpstr>
      <vt:lpstr>Today</vt:lpstr>
      <vt:lpstr>“Do-While” Loop Example</vt:lpstr>
      <vt:lpstr>“Do-While” Loop Compilation</vt:lpstr>
      <vt:lpstr>General “Do-While” Translation</vt:lpstr>
      <vt:lpstr>General “While” Translation #1</vt:lpstr>
      <vt:lpstr>While Loop Example #1</vt:lpstr>
      <vt:lpstr>General “While” Translation #2</vt:lpstr>
      <vt:lpstr>While Loop Example #2</vt:lpstr>
      <vt:lpstr>“For” Loop Form</vt:lpstr>
      <vt:lpstr>“For” Loop  While Loop</vt:lpstr>
      <vt:lpstr>For-While Conversion</vt:lpstr>
      <vt:lpstr>“For” Loop Do-While Conversion</vt:lpstr>
      <vt:lpstr>Today</vt:lpstr>
      <vt:lpstr>Switch Statement Example</vt:lpstr>
      <vt:lpstr>Jump Table Structure</vt:lpstr>
      <vt:lpstr>Switch Statement Example</vt:lpstr>
      <vt:lpstr>Switch Statement Example</vt:lpstr>
      <vt:lpstr>Assembly Setup Explanation</vt:lpstr>
      <vt:lpstr>Jump Table</vt:lpstr>
      <vt:lpstr>Code Blocks (x == 1)</vt:lpstr>
      <vt:lpstr>Handling Fall-Through</vt:lpstr>
      <vt:lpstr>Code Blocks (x == 2, x == 3)</vt:lpstr>
      <vt:lpstr>Code Blocks (x == 5, x == 6, default)</vt:lpstr>
      <vt:lpstr>Summarizing</vt:lpstr>
      <vt:lpstr>Summary</vt:lpstr>
      <vt:lpstr>Finding Jump Table in Binary</vt:lpstr>
      <vt:lpstr>Finding Jump Table in Binary (cont.)</vt:lpstr>
      <vt:lpstr>Finding Jump Table in Binary (cont.)</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dc:title>
  <dc:creator>Markus Pueschel</dc:creator>
  <dc:description>Redesign of slides created by Randal E. Bryant and David R. O'Hallaron</dc:description>
  <cp:lastModifiedBy>Windows 用户</cp:lastModifiedBy>
  <cp:revision>1147</cp:revision>
  <cp:lastPrinted>2013-09-12T14:46:51Z</cp:lastPrinted>
  <dcterms:created xsi:type="dcterms:W3CDTF">2012-09-13T15:33:55Z</dcterms:created>
  <dcterms:modified xsi:type="dcterms:W3CDTF">2019-10-31T09:28:56Z</dcterms:modified>
</cp:coreProperties>
</file>