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2"/>
  </p:notesMasterIdLst>
  <p:sldIdLst>
    <p:sldId id="335" r:id="rId5"/>
    <p:sldId id="425" r:id="rId6"/>
    <p:sldId id="370" r:id="rId7"/>
    <p:sldId id="399" r:id="rId8"/>
    <p:sldId id="398" r:id="rId9"/>
    <p:sldId id="400" r:id="rId10"/>
    <p:sldId id="401" r:id="rId11"/>
    <p:sldId id="397" r:id="rId12"/>
    <p:sldId id="289" r:id="rId13"/>
    <p:sldId id="403" r:id="rId14"/>
    <p:sldId id="402" r:id="rId15"/>
    <p:sldId id="290" r:id="rId16"/>
    <p:sldId id="404" r:id="rId17"/>
    <p:sldId id="405" r:id="rId18"/>
    <p:sldId id="256" r:id="rId19"/>
    <p:sldId id="407" r:id="rId20"/>
    <p:sldId id="260" r:id="rId21"/>
    <p:sldId id="371" r:id="rId22"/>
    <p:sldId id="292" r:id="rId23"/>
    <p:sldId id="372" r:id="rId24"/>
    <p:sldId id="373" r:id="rId25"/>
    <p:sldId id="374" r:id="rId26"/>
    <p:sldId id="375" r:id="rId27"/>
    <p:sldId id="387" r:id="rId28"/>
    <p:sldId id="376" r:id="rId29"/>
    <p:sldId id="377" r:id="rId30"/>
    <p:sldId id="388" r:id="rId31"/>
    <p:sldId id="295" r:id="rId32"/>
    <p:sldId id="296" r:id="rId33"/>
    <p:sldId id="297" r:id="rId34"/>
    <p:sldId id="298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09" r:id="rId46"/>
    <p:sldId id="310" r:id="rId47"/>
    <p:sldId id="408" r:id="rId48"/>
    <p:sldId id="409" r:id="rId49"/>
    <p:sldId id="411" r:id="rId50"/>
    <p:sldId id="412" r:id="rId51"/>
    <p:sldId id="413" r:id="rId52"/>
    <p:sldId id="385" r:id="rId53"/>
    <p:sldId id="381" r:id="rId54"/>
    <p:sldId id="410" r:id="rId55"/>
    <p:sldId id="382" r:id="rId56"/>
    <p:sldId id="325" r:id="rId57"/>
    <p:sldId id="326" r:id="rId58"/>
    <p:sldId id="327" r:id="rId59"/>
    <p:sldId id="383" r:id="rId60"/>
    <p:sldId id="423" r:id="rId61"/>
    <p:sldId id="424" r:id="rId62"/>
    <p:sldId id="384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386" r:id="rId71"/>
    <p:sldId id="389" r:id="rId72"/>
    <p:sldId id="328" r:id="rId73"/>
    <p:sldId id="390" r:id="rId74"/>
    <p:sldId id="391" r:id="rId75"/>
    <p:sldId id="393" r:id="rId76"/>
    <p:sldId id="394" r:id="rId77"/>
    <p:sldId id="395" r:id="rId78"/>
    <p:sldId id="396" r:id="rId79"/>
    <p:sldId id="366" r:id="rId80"/>
    <p:sldId id="334" r:id="rId8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84487" autoAdjust="0"/>
  </p:normalViewPr>
  <p:slideViewPr>
    <p:cSldViewPr snapToGrid="0">
      <p:cViewPr varScale="1">
        <p:scale>
          <a:sx n="74" d="100"/>
          <a:sy n="74" d="100"/>
        </p:scale>
        <p:origin x="169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movl</a:t>
            </a:r>
            <a:r>
              <a:rPr lang="zh-CN" altLang="en-US"/>
              <a:t>指令如果目标是</a:t>
            </a:r>
            <a:r>
              <a:rPr lang="en-US" altLang="zh-CN"/>
              <a:t>32</a:t>
            </a:r>
            <a:r>
              <a:rPr lang="zh-CN" altLang="en-US"/>
              <a:t>为寄存器设置值，按照</a:t>
            </a:r>
            <a:r>
              <a:rPr lang="en-US" altLang="zh-CN"/>
              <a:t>X86-64</a:t>
            </a:r>
            <a:r>
              <a:rPr lang="zh-CN" altLang="en-US"/>
              <a:t>惯例会将该</a:t>
            </a:r>
            <a:r>
              <a:rPr lang="en-US" altLang="zh-CN"/>
              <a:t>64</a:t>
            </a:r>
            <a:r>
              <a:rPr lang="zh-CN" altLang="en-US"/>
              <a:t>为寄存器中高</a:t>
            </a:r>
            <a:r>
              <a:rPr lang="en-US" altLang="zh-CN"/>
              <a:t>32</a:t>
            </a:r>
            <a:r>
              <a:rPr lang="zh-CN" altLang="en-US"/>
              <a:t>位置为</a:t>
            </a:r>
            <a:r>
              <a:rPr lang="en-US" altLang="zh-CN"/>
              <a:t>0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charset="0"/>
              </a:rPr>
              <a:t>Bryant</a:t>
            </a:r>
            <a:r>
              <a:rPr lang="en-US" sz="1000" b="0" i="0" baseline="0" dirty="0">
                <a:latin typeface="Calibri" panose="020F0502020204030204" charset="0"/>
              </a:rPr>
              <a:t> and </a:t>
            </a:r>
            <a:r>
              <a:rPr lang="en-US" sz="1000" b="0" i="0" baseline="0" dirty="0" err="1">
                <a:latin typeface="Calibri" panose="020F0502020204030204" charset="0"/>
              </a:rPr>
              <a:t>O’Hallaron</a:t>
            </a:r>
            <a:r>
              <a:rPr lang="en-US" sz="1000" b="0" i="0" baseline="0" dirty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/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 dirty="0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 dirty="0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 dirty="0">
                <a:sym typeface="Calibri" panose="020F0502020204030204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charset="0"/>
              </a:rPr>
              <a:t>Bryant</a:t>
            </a:r>
            <a:r>
              <a:rPr lang="en-US" sz="1000" b="0" i="0" baseline="0" dirty="0">
                <a:latin typeface="Calibri" panose="020F0502020204030204" charset="0"/>
              </a:rPr>
              <a:t> and </a:t>
            </a:r>
            <a:r>
              <a:rPr lang="en-US" sz="1000" b="0" i="0" baseline="0" dirty="0" err="1">
                <a:latin typeface="Calibri" panose="020F0502020204030204" charset="0"/>
              </a:rPr>
              <a:t>O’Hallaron</a:t>
            </a:r>
            <a:r>
              <a:rPr lang="en-US" sz="1000" b="0" i="0" baseline="0" dirty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/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charset="0"/>
              </a:rPr>
              <a:t>Bryant</a:t>
            </a:r>
            <a:r>
              <a:rPr lang="en-US" sz="1000" b="0" i="0" baseline="0" dirty="0">
                <a:latin typeface="Calibri" panose="020F0502020204030204" charset="0"/>
              </a:rPr>
              <a:t> and </a:t>
            </a:r>
            <a:r>
              <a:rPr lang="en-US" sz="1000" b="0" i="0" baseline="0" dirty="0" err="1">
                <a:latin typeface="Calibri" panose="020F0502020204030204" charset="0"/>
              </a:rPr>
              <a:t>O’Hallaron</a:t>
            </a:r>
            <a:r>
              <a:rPr lang="en-US" sz="1000" b="0" i="0" baseline="0" dirty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/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 dirty="0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 dirty="0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 dirty="0">
                <a:sym typeface="Calibri" panose="020F0502020204030204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charset="0"/>
              </a:rPr>
              <a:t>Bryant</a:t>
            </a:r>
            <a:r>
              <a:rPr lang="en-US" sz="1000" b="0" i="0" baseline="0" dirty="0">
                <a:latin typeface="Calibri" panose="020F0502020204030204" charset="0"/>
              </a:rPr>
              <a:t> and </a:t>
            </a:r>
            <a:r>
              <a:rPr lang="en-US" sz="1000" b="0" i="0" baseline="0" dirty="0" err="1">
                <a:latin typeface="Calibri" panose="020F0502020204030204" charset="0"/>
              </a:rPr>
              <a:t>O’Hallaron</a:t>
            </a:r>
            <a:r>
              <a:rPr lang="en-US" sz="1000" b="0" i="0" baseline="0" dirty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/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0"/>
          <a:cs typeface="ヒラギノ角ゴ ProN W3" charset="0"/>
          <a:sym typeface="Calibri" panose="020F050202020403020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/>
          <p:nvPr/>
        </p:nvSpPr>
        <p:spPr bwMode="auto">
          <a:xfrm>
            <a:off x="685800" y="4572000"/>
            <a:ext cx="2095125" cy="6617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 Bold" charset="0"/>
                <a:cs typeface="Calibri" panose="020F0502020204030204"/>
                <a:sym typeface="Calibri Bold" charset="0"/>
              </a:rPr>
              <a:t>Today’s Instructor: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" panose="020F0502020204030204" charset="0"/>
                <a:cs typeface="Calibri" panose="020F0502020204030204"/>
                <a:sym typeface="Calibri" panose="020F0502020204030204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latin typeface="Calibri" panose="020F0502020204030204"/>
                <a:ea typeface="Calibri" panose="020F0502020204030204" charset="0"/>
                <a:cs typeface="Calibri" panose="020F0502020204030204"/>
                <a:sym typeface="Calibri" panose="020F050202020403020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/>
                <a:ea typeface="Calibri" panose="020F0502020204030204" charset="0"/>
                <a:cs typeface="Calibri" panose="020F0502020204030204"/>
                <a:sym typeface="Calibri" panose="020F0502020204030204" charset="0"/>
              </a:rPr>
              <a:t>Phil Gibbons</a:t>
            </a:r>
            <a:endParaRPr lang="en-US" sz="2000" dirty="0">
              <a:latin typeface="Calibri" panose="020F0502020204030204"/>
              <a:cs typeface="Calibri" panose="020F0502020204030204"/>
              <a:sym typeface="Calibri" panose="020F0502020204030204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</p:spPr>
        <p:txBody>
          <a:bodyPr/>
          <a:lstStyle/>
          <a:p>
            <a:pPr marL="119380" indent="-119380"/>
            <a:r>
              <a:rPr lang="en-US" b="1" dirty="0"/>
              <a:t>Machine-Level Programming III: Procedures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000" dirty="0">
                <a:latin typeface="+mn-lt"/>
              </a:rPr>
              <a:t>15-213/18-213/15-513: Introduction to Computer Systems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19, 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 flipV="1">
            <a:off x="4083442" y="1507180"/>
            <a:ext cx="2980869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4081854" y="2733814"/>
            <a:ext cx="3006851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986" name="Rectangle 2"/>
          <p:cNvSpPr/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</p:spPr>
        <p:txBody>
          <a:bodyPr/>
          <a:lstStyle/>
          <a:p>
            <a:r>
              <a:rPr lang="en-US" dirty="0"/>
              <a:t>Region of memory</a:t>
            </a:r>
            <a:br>
              <a:rPr lang="en-US" dirty="0"/>
            </a:br>
            <a:r>
              <a:rPr lang="en-US" dirty="0"/>
              <a:t>managed with</a:t>
            </a:r>
            <a:br>
              <a:rPr lang="en-US" dirty="0"/>
            </a:br>
            <a:r>
              <a:rPr lang="en-US" dirty="0"/>
              <a:t>stack discipline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3457816" y="4938038"/>
            <a:ext cx="508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/>
          <p:nvPr/>
        </p:nvSpPr>
        <p:spPr bwMode="auto">
          <a:xfrm>
            <a:off x="791758" y="4706263"/>
            <a:ext cx="2634300" cy="457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1992" name="Rectangle 8"/>
          <p:cNvSpPr/>
          <p:nvPr/>
        </p:nvSpPr>
        <p:spPr bwMode="auto">
          <a:xfrm>
            <a:off x="4083442" y="1890038"/>
            <a:ext cx="1305241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7" name="Rectangle 13"/>
          <p:cNvSpPr/>
          <p:nvPr/>
        </p:nvSpPr>
        <p:spPr bwMode="auto">
          <a:xfrm>
            <a:off x="4027565" y="5176516"/>
            <a:ext cx="1557714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4081854" y="4785638"/>
            <a:ext cx="12957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9" name="Rectangle 15"/>
          <p:cNvSpPr/>
          <p:nvPr/>
        </p:nvSpPr>
        <p:spPr bwMode="auto">
          <a:xfrm>
            <a:off x="3711877" y="1335358"/>
            <a:ext cx="2040431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-1" fmla="*/ 0 w 1137424"/>
                <a:gd name="connsiteY0-2" fmla="*/ 468352 h 468352"/>
                <a:gd name="connsiteX1-3" fmla="*/ 1137424 w 1137424"/>
                <a:gd name="connsiteY1-4" fmla="*/ 468352 h 468352"/>
                <a:gd name="connsiteX2-5" fmla="*/ 1137424 w 1137424"/>
                <a:gd name="connsiteY2-6" fmla="*/ 11152 h 468352"/>
                <a:gd name="connsiteX3-7" fmla="*/ 1003610 w 1137424"/>
                <a:gd name="connsiteY3-8" fmla="*/ 144966 h 468352"/>
                <a:gd name="connsiteX4-9" fmla="*/ 892098 w 1137424"/>
                <a:gd name="connsiteY4-10" fmla="*/ 33454 h 468352"/>
                <a:gd name="connsiteX5-11" fmla="*/ 780586 w 1137424"/>
                <a:gd name="connsiteY5-12" fmla="*/ 144966 h 468352"/>
                <a:gd name="connsiteX6-13" fmla="*/ 646772 w 1137424"/>
                <a:gd name="connsiteY6-14" fmla="*/ 11152 h 468352"/>
                <a:gd name="connsiteX7-15" fmla="*/ 535258 w 1137424"/>
                <a:gd name="connsiteY7-16" fmla="*/ 122666 h 468352"/>
                <a:gd name="connsiteX8-17" fmla="*/ 446046 w 1137424"/>
                <a:gd name="connsiteY8-18" fmla="*/ 33454 h 468352"/>
                <a:gd name="connsiteX9-19" fmla="*/ 345688 w 1137424"/>
                <a:gd name="connsiteY9-20" fmla="*/ 133812 h 468352"/>
                <a:gd name="connsiteX10-21" fmla="*/ 211876 w 1137424"/>
                <a:gd name="connsiteY10-22" fmla="*/ 0 h 468352"/>
                <a:gd name="connsiteX11-23" fmla="*/ 122663 w 1137424"/>
                <a:gd name="connsiteY11-24" fmla="*/ 167269 h 468352"/>
                <a:gd name="connsiteX12-25" fmla="*/ 122663 w 1137424"/>
                <a:gd name="connsiteY12-26" fmla="*/ 167269 h 468352"/>
                <a:gd name="connsiteX13-27" fmla="*/ 44605 w 1137424"/>
                <a:gd name="connsiteY13-28" fmla="*/ 89211 h 468352"/>
                <a:gd name="connsiteX14-29" fmla="*/ 44605 w 1137424"/>
                <a:gd name="connsiteY14-30" fmla="*/ 446049 h 468352"/>
                <a:gd name="connsiteX0-31" fmla="*/ 0 w 1137424"/>
                <a:gd name="connsiteY0-32" fmla="*/ 468352 h 468909"/>
                <a:gd name="connsiteX1-33" fmla="*/ 1137424 w 1137424"/>
                <a:gd name="connsiteY1-34" fmla="*/ 468352 h 468909"/>
                <a:gd name="connsiteX2-35" fmla="*/ 1137424 w 1137424"/>
                <a:gd name="connsiteY2-36" fmla="*/ 11152 h 468909"/>
                <a:gd name="connsiteX3-37" fmla="*/ 1003610 w 1137424"/>
                <a:gd name="connsiteY3-38" fmla="*/ 144966 h 468909"/>
                <a:gd name="connsiteX4-39" fmla="*/ 892098 w 1137424"/>
                <a:gd name="connsiteY4-40" fmla="*/ 33454 h 468909"/>
                <a:gd name="connsiteX5-41" fmla="*/ 780586 w 1137424"/>
                <a:gd name="connsiteY5-42" fmla="*/ 144966 h 468909"/>
                <a:gd name="connsiteX6-43" fmla="*/ 646772 w 1137424"/>
                <a:gd name="connsiteY6-44" fmla="*/ 11152 h 468909"/>
                <a:gd name="connsiteX7-45" fmla="*/ 535258 w 1137424"/>
                <a:gd name="connsiteY7-46" fmla="*/ 122666 h 468909"/>
                <a:gd name="connsiteX8-47" fmla="*/ 446046 w 1137424"/>
                <a:gd name="connsiteY8-48" fmla="*/ 33454 h 468909"/>
                <a:gd name="connsiteX9-49" fmla="*/ 345688 w 1137424"/>
                <a:gd name="connsiteY9-50" fmla="*/ 133812 h 468909"/>
                <a:gd name="connsiteX10-51" fmla="*/ 211876 w 1137424"/>
                <a:gd name="connsiteY10-52" fmla="*/ 0 h 468909"/>
                <a:gd name="connsiteX11-53" fmla="*/ 122663 w 1137424"/>
                <a:gd name="connsiteY11-54" fmla="*/ 167269 h 468909"/>
                <a:gd name="connsiteX12-55" fmla="*/ 122663 w 1137424"/>
                <a:gd name="connsiteY12-56" fmla="*/ 167269 h 468909"/>
                <a:gd name="connsiteX13-57" fmla="*/ 44605 w 1137424"/>
                <a:gd name="connsiteY13-58" fmla="*/ 89211 h 468909"/>
                <a:gd name="connsiteX14-59" fmla="*/ 2695 w 1137424"/>
                <a:gd name="connsiteY14-60" fmla="*/ 468909 h 468909"/>
                <a:gd name="connsiteX0-61" fmla="*/ 4925 w 1142349"/>
                <a:gd name="connsiteY0-62" fmla="*/ 468352 h 468909"/>
                <a:gd name="connsiteX1-63" fmla="*/ 1142349 w 1142349"/>
                <a:gd name="connsiteY1-64" fmla="*/ 468352 h 468909"/>
                <a:gd name="connsiteX2-65" fmla="*/ 1142349 w 1142349"/>
                <a:gd name="connsiteY2-66" fmla="*/ 11152 h 468909"/>
                <a:gd name="connsiteX3-67" fmla="*/ 1008535 w 1142349"/>
                <a:gd name="connsiteY3-68" fmla="*/ 144966 h 468909"/>
                <a:gd name="connsiteX4-69" fmla="*/ 897023 w 1142349"/>
                <a:gd name="connsiteY4-70" fmla="*/ 33454 h 468909"/>
                <a:gd name="connsiteX5-71" fmla="*/ 785511 w 1142349"/>
                <a:gd name="connsiteY5-72" fmla="*/ 144966 h 468909"/>
                <a:gd name="connsiteX6-73" fmla="*/ 651697 w 1142349"/>
                <a:gd name="connsiteY6-74" fmla="*/ 11152 h 468909"/>
                <a:gd name="connsiteX7-75" fmla="*/ 540183 w 1142349"/>
                <a:gd name="connsiteY7-76" fmla="*/ 122666 h 468909"/>
                <a:gd name="connsiteX8-77" fmla="*/ 450971 w 1142349"/>
                <a:gd name="connsiteY8-78" fmla="*/ 33454 h 468909"/>
                <a:gd name="connsiteX9-79" fmla="*/ 350613 w 1142349"/>
                <a:gd name="connsiteY9-80" fmla="*/ 133812 h 468909"/>
                <a:gd name="connsiteX10-81" fmla="*/ 216801 w 1142349"/>
                <a:gd name="connsiteY10-82" fmla="*/ 0 h 468909"/>
                <a:gd name="connsiteX11-83" fmla="*/ 127588 w 1142349"/>
                <a:gd name="connsiteY11-84" fmla="*/ 167269 h 468909"/>
                <a:gd name="connsiteX12-85" fmla="*/ 127588 w 1142349"/>
                <a:gd name="connsiteY12-86" fmla="*/ 167269 h 468909"/>
                <a:gd name="connsiteX13-87" fmla="*/ 0 w 1142349"/>
                <a:gd name="connsiteY13-88" fmla="*/ 28251 h 468909"/>
                <a:gd name="connsiteX14-89" fmla="*/ 7620 w 1142349"/>
                <a:gd name="connsiteY14-90" fmla="*/ 468909 h 4689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-1" fmla="*/ 0 w 1137424"/>
                <a:gd name="connsiteY0-2" fmla="*/ 468352 h 468352"/>
                <a:gd name="connsiteX1-3" fmla="*/ 1137424 w 1137424"/>
                <a:gd name="connsiteY1-4" fmla="*/ 468352 h 468352"/>
                <a:gd name="connsiteX2-5" fmla="*/ 1137424 w 1137424"/>
                <a:gd name="connsiteY2-6" fmla="*/ 11152 h 468352"/>
                <a:gd name="connsiteX3-7" fmla="*/ 1003610 w 1137424"/>
                <a:gd name="connsiteY3-8" fmla="*/ 144966 h 468352"/>
                <a:gd name="connsiteX4-9" fmla="*/ 892098 w 1137424"/>
                <a:gd name="connsiteY4-10" fmla="*/ 33454 h 468352"/>
                <a:gd name="connsiteX5-11" fmla="*/ 780586 w 1137424"/>
                <a:gd name="connsiteY5-12" fmla="*/ 144966 h 468352"/>
                <a:gd name="connsiteX6-13" fmla="*/ 646772 w 1137424"/>
                <a:gd name="connsiteY6-14" fmla="*/ 11152 h 468352"/>
                <a:gd name="connsiteX7-15" fmla="*/ 535258 w 1137424"/>
                <a:gd name="connsiteY7-16" fmla="*/ 122666 h 468352"/>
                <a:gd name="connsiteX8-17" fmla="*/ 446046 w 1137424"/>
                <a:gd name="connsiteY8-18" fmla="*/ 33454 h 468352"/>
                <a:gd name="connsiteX9-19" fmla="*/ 345688 w 1137424"/>
                <a:gd name="connsiteY9-20" fmla="*/ 133812 h 468352"/>
                <a:gd name="connsiteX10-21" fmla="*/ 211876 w 1137424"/>
                <a:gd name="connsiteY10-22" fmla="*/ 0 h 468352"/>
                <a:gd name="connsiteX11-23" fmla="*/ 122663 w 1137424"/>
                <a:gd name="connsiteY11-24" fmla="*/ 167269 h 468352"/>
                <a:gd name="connsiteX12-25" fmla="*/ 122663 w 1137424"/>
                <a:gd name="connsiteY12-26" fmla="*/ 167269 h 468352"/>
                <a:gd name="connsiteX13-27" fmla="*/ 44605 w 1137424"/>
                <a:gd name="connsiteY13-28" fmla="*/ 89211 h 468352"/>
                <a:gd name="connsiteX14-29" fmla="*/ 44605 w 1137424"/>
                <a:gd name="connsiteY14-30" fmla="*/ 446049 h 468352"/>
                <a:gd name="connsiteX0-31" fmla="*/ 0 w 1137424"/>
                <a:gd name="connsiteY0-32" fmla="*/ 468352 h 468909"/>
                <a:gd name="connsiteX1-33" fmla="*/ 1137424 w 1137424"/>
                <a:gd name="connsiteY1-34" fmla="*/ 468352 h 468909"/>
                <a:gd name="connsiteX2-35" fmla="*/ 1137424 w 1137424"/>
                <a:gd name="connsiteY2-36" fmla="*/ 11152 h 468909"/>
                <a:gd name="connsiteX3-37" fmla="*/ 1003610 w 1137424"/>
                <a:gd name="connsiteY3-38" fmla="*/ 144966 h 468909"/>
                <a:gd name="connsiteX4-39" fmla="*/ 892098 w 1137424"/>
                <a:gd name="connsiteY4-40" fmla="*/ 33454 h 468909"/>
                <a:gd name="connsiteX5-41" fmla="*/ 780586 w 1137424"/>
                <a:gd name="connsiteY5-42" fmla="*/ 144966 h 468909"/>
                <a:gd name="connsiteX6-43" fmla="*/ 646772 w 1137424"/>
                <a:gd name="connsiteY6-44" fmla="*/ 11152 h 468909"/>
                <a:gd name="connsiteX7-45" fmla="*/ 535258 w 1137424"/>
                <a:gd name="connsiteY7-46" fmla="*/ 122666 h 468909"/>
                <a:gd name="connsiteX8-47" fmla="*/ 446046 w 1137424"/>
                <a:gd name="connsiteY8-48" fmla="*/ 33454 h 468909"/>
                <a:gd name="connsiteX9-49" fmla="*/ 345688 w 1137424"/>
                <a:gd name="connsiteY9-50" fmla="*/ 133812 h 468909"/>
                <a:gd name="connsiteX10-51" fmla="*/ 211876 w 1137424"/>
                <a:gd name="connsiteY10-52" fmla="*/ 0 h 468909"/>
                <a:gd name="connsiteX11-53" fmla="*/ 122663 w 1137424"/>
                <a:gd name="connsiteY11-54" fmla="*/ 167269 h 468909"/>
                <a:gd name="connsiteX12-55" fmla="*/ 122663 w 1137424"/>
                <a:gd name="connsiteY12-56" fmla="*/ 167269 h 468909"/>
                <a:gd name="connsiteX13-57" fmla="*/ 44605 w 1137424"/>
                <a:gd name="connsiteY13-58" fmla="*/ 89211 h 468909"/>
                <a:gd name="connsiteX14-59" fmla="*/ 2695 w 1137424"/>
                <a:gd name="connsiteY14-60" fmla="*/ 468909 h 468909"/>
                <a:gd name="connsiteX0-61" fmla="*/ 4925 w 1142349"/>
                <a:gd name="connsiteY0-62" fmla="*/ 468352 h 468909"/>
                <a:gd name="connsiteX1-63" fmla="*/ 1142349 w 1142349"/>
                <a:gd name="connsiteY1-64" fmla="*/ 468352 h 468909"/>
                <a:gd name="connsiteX2-65" fmla="*/ 1142349 w 1142349"/>
                <a:gd name="connsiteY2-66" fmla="*/ 11152 h 468909"/>
                <a:gd name="connsiteX3-67" fmla="*/ 1008535 w 1142349"/>
                <a:gd name="connsiteY3-68" fmla="*/ 144966 h 468909"/>
                <a:gd name="connsiteX4-69" fmla="*/ 897023 w 1142349"/>
                <a:gd name="connsiteY4-70" fmla="*/ 33454 h 468909"/>
                <a:gd name="connsiteX5-71" fmla="*/ 785511 w 1142349"/>
                <a:gd name="connsiteY5-72" fmla="*/ 144966 h 468909"/>
                <a:gd name="connsiteX6-73" fmla="*/ 651697 w 1142349"/>
                <a:gd name="connsiteY6-74" fmla="*/ 11152 h 468909"/>
                <a:gd name="connsiteX7-75" fmla="*/ 540183 w 1142349"/>
                <a:gd name="connsiteY7-76" fmla="*/ 122666 h 468909"/>
                <a:gd name="connsiteX8-77" fmla="*/ 450971 w 1142349"/>
                <a:gd name="connsiteY8-78" fmla="*/ 33454 h 468909"/>
                <a:gd name="connsiteX9-79" fmla="*/ 350613 w 1142349"/>
                <a:gd name="connsiteY9-80" fmla="*/ 133812 h 468909"/>
                <a:gd name="connsiteX10-81" fmla="*/ 216801 w 1142349"/>
                <a:gd name="connsiteY10-82" fmla="*/ 0 h 468909"/>
                <a:gd name="connsiteX11-83" fmla="*/ 127588 w 1142349"/>
                <a:gd name="connsiteY11-84" fmla="*/ 167269 h 468909"/>
                <a:gd name="connsiteX12-85" fmla="*/ 127588 w 1142349"/>
                <a:gd name="connsiteY12-86" fmla="*/ 167269 h 468909"/>
                <a:gd name="connsiteX13-87" fmla="*/ 0 w 1142349"/>
                <a:gd name="connsiteY13-88" fmla="*/ 28251 h 468909"/>
                <a:gd name="connsiteX14-89" fmla="*/ 7620 w 1142349"/>
                <a:gd name="connsiteY14-90" fmla="*/ 468909 h 4689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stack</a:t>
            </a:r>
          </a:p>
        </p:txBody>
      </p:sp>
      <p:cxnSp>
        <p:nvCxnSpPr>
          <p:cNvPr id="13" name="Straight Connector 12"/>
          <p:cNvCxnSpPr/>
          <p:nvPr/>
        </p:nvCxnSpPr>
        <p:spPr bwMode="auto">
          <a:xfrm flipV="1">
            <a:off x="5377568" y="1507180"/>
            <a:ext cx="2840242" cy="3828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388683" y="2733814"/>
            <a:ext cx="2766278" cy="235662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AutoShape 16"/>
          <p:cNvSpPr/>
          <p:nvPr/>
        </p:nvSpPr>
        <p:spPr bwMode="auto">
          <a:xfrm>
            <a:off x="4380882" y="4251152"/>
            <a:ext cx="609748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</a:t>
            </a:r>
            <a:r>
              <a:rPr lang="en-US" dirty="0">
                <a:solidFill>
                  <a:srgbClr val="FF0000"/>
                </a:solidFill>
              </a:rPr>
              <a:t>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/>
          <p:nvPr/>
        </p:nvGrpSpPr>
        <p:grpSpPr bwMode="auto">
          <a:xfrm>
            <a:off x="2359766" y="1655413"/>
            <a:ext cx="6559550" cy="4254500"/>
            <a:chOff x="0" y="288"/>
            <a:chExt cx="4131" cy="268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/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/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/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panose="020B0606020202030204" pitchFamily="-96" charset="0"/>
                <a:ea typeface="Lucida Grande" charset="0"/>
                <a:cs typeface="Lucida Grande" charset="0"/>
                <a:sym typeface="Arial Narrow" panose="020B0606020202030204" pitchFamily="-96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/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panose="020B0606020202030204" pitchFamily="-96" charset="0"/>
                <a:ea typeface="Lucida Grande" charset="0"/>
                <a:cs typeface="Lucida Grande" charset="0"/>
                <a:sym typeface="Arial Narrow" panose="020B0606020202030204" pitchFamily="-96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Addresses</a:t>
              </a:r>
            </a:p>
          </p:txBody>
        </p:sp>
        <p:sp>
          <p:nvSpPr>
            <p:cNvPr id="41997" name="Rectangle 13"/>
            <p:cNvSpPr/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/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/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/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/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Increasing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/>
          <p:nvPr/>
        </p:nvSpPr>
        <p:spPr bwMode="auto">
          <a:xfrm>
            <a:off x="5524926" y="1555751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/>
          <p:nvPr/>
        </p:nvGrpSpPr>
        <p:grpSpPr bwMode="auto">
          <a:xfrm>
            <a:off x="2544763" y="4759325"/>
            <a:ext cx="4730751" cy="968375"/>
            <a:chOff x="59" y="0"/>
            <a:chExt cx="2980" cy="610"/>
          </a:xfrm>
        </p:grpSpPr>
        <p:sp>
          <p:nvSpPr>
            <p:cNvPr id="43034" name="Rectangle 26"/>
            <p:cNvSpPr/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/>
            <p:nvPr/>
          </p:nvSpPr>
          <p:spPr bwMode="auto">
            <a:xfrm>
              <a:off x="2058" y="330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/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/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/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-8</a:t>
              </a:r>
            </a:p>
          </p:txBody>
        </p:sp>
        <p:sp>
          <p:nvSpPr>
            <p:cNvPr id="43023" name="AutoShape 15"/>
            <p:cNvSpPr/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/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/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Increasing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/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grpSp>
        <p:nvGrpSpPr>
          <p:cNvPr id="43033" name="Group 25"/>
          <p:cNvGrpSpPr/>
          <p:nvPr/>
        </p:nvGrpSpPr>
        <p:grpSpPr bwMode="auto">
          <a:xfrm>
            <a:off x="2544763" y="4759325"/>
            <a:ext cx="4691063" cy="1287463"/>
            <a:chOff x="59" y="0"/>
            <a:chExt cx="2955" cy="811"/>
          </a:xfrm>
        </p:grpSpPr>
        <p:sp>
          <p:nvSpPr>
            <p:cNvPr id="43034" name="Rectangle 26"/>
            <p:cNvSpPr/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/>
            <p:nvPr/>
          </p:nvSpPr>
          <p:spPr bwMode="auto">
            <a:xfrm>
              <a:off x="2033" y="531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590693" y="187038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3.7037E-7 L 0.05122 0.25185 L 0.09636 0.35764 L 0.09514 0.52338 L 0.24271 0.476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/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/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/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Increasing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Addresses</a:t>
            </a:r>
          </a:p>
        </p:txBody>
      </p:sp>
      <p:sp>
        <p:nvSpPr>
          <p:cNvPr id="44041" name="Rectangle 9"/>
          <p:cNvSpPr/>
          <p:nvPr/>
        </p:nvSpPr>
        <p:spPr bwMode="auto">
          <a:xfrm>
            <a:off x="5677693" y="5367198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46" name="Rectangle 14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/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/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23"/>
          <p:cNvSpPr/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(usually a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59593" y="4797425"/>
            <a:ext cx="3079207" cy="369332"/>
            <a:chOff x="2559593" y="4797425"/>
            <a:chExt cx="3079207" cy="369332"/>
          </a:xfrm>
        </p:grpSpPr>
        <p:sp>
          <p:nvSpPr>
            <p:cNvPr id="44034" name="Line 2"/>
            <p:cNvSpPr>
              <a:spLocks noChangeShapeType="1"/>
            </p:cNvSpPr>
            <p:nvPr/>
          </p:nvSpPr>
          <p:spPr bwMode="auto">
            <a:xfrm>
              <a:off x="5130800" y="5029200"/>
              <a:ext cx="5080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35" name="Rectangle 3"/>
            <p:cNvSpPr/>
            <p:nvPr/>
          </p:nvSpPr>
          <p:spPr bwMode="auto">
            <a:xfrm>
              <a:off x="2559593" y="4797425"/>
              <a:ext cx="2539457" cy="36933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44036" name="Rectangle 4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/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/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Increasing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Addresses</a:t>
            </a:r>
          </a:p>
        </p:txBody>
      </p:sp>
      <p:sp>
        <p:nvSpPr>
          <p:cNvPr id="44041" name="Rectangle 9"/>
          <p:cNvSpPr/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6" name="Rectangle 24"/>
          <p:cNvSpPr/>
          <p:nvPr/>
        </p:nvSpPr>
        <p:spPr bwMode="auto">
          <a:xfrm>
            <a:off x="5392738" y="4706938"/>
            <a:ext cx="282575" cy="32385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+8</a:t>
            </a:r>
          </a:p>
        </p:txBody>
      </p:sp>
      <p:sp>
        <p:nvSpPr>
          <p:cNvPr id="44057" name="AutoShape 25"/>
          <p:cNvSpPr/>
          <p:nvPr/>
        </p:nvSpPr>
        <p:spPr bwMode="auto">
          <a:xfrm rot="10800000" flipH="1">
            <a:off x="5040313" y="4791076"/>
            <a:ext cx="368300" cy="1905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/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/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2116827" y="3396475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3"/>
          <p:cNvSpPr/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33" name="AutoShape 1"/>
          <p:cNvSpPr/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48751E-6 L 5E-6 -0.05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/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/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/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Increasing</a:t>
            </a:r>
            <a:endParaRPr lang="en-US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/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/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/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(The memory doesn’t change, </a:t>
            </a:r>
            <a:br>
              <a:rPr lang="en-US" sz="32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</p:txBody>
      </p:sp>
      <p:sp>
        <p:nvSpPr>
          <p:cNvPr id="22" name="Rectangle 23"/>
          <p:cNvSpPr/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/>
          <p:cNvSpPr/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/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40054d: retq			# Return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alibri Bold Italic" charset="0"/>
                <a:cs typeface="Courier New" panose="02070309020205020404" pitchFamily="49" charset="0"/>
                <a:sym typeface="Calibri Bold Italic" charset="0"/>
              </a:rPr>
              <a:t>label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/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/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/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/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/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/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/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/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/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/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/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/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/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/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/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/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/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/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/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/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/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/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/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/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/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/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/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/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/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/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/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/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/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/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/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/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/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/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/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/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/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矩形 5"/>
          <p:cNvSpPr/>
          <p:nvPr/>
        </p:nvSpPr>
        <p:spPr bwMode="auto">
          <a:xfrm>
            <a:off x="5892800" y="3009900"/>
            <a:ext cx="829733" cy="22563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484533" y="2819400"/>
            <a:ext cx="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84533" y="2952571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Calibri" panose="020F0502020204030204" charset="0"/>
              </a:rPr>
              <a:t>生</a:t>
            </a:r>
            <a:endParaRPr lang="en-US" altLang="zh-CN" sz="1800" dirty="0" smtClean="0">
              <a:latin typeface="华文行楷" panose="02010800040101010101" pitchFamily="2" charset="-122"/>
              <a:ea typeface="华文行楷" panose="02010800040101010101" pitchFamily="2" charset="-122"/>
              <a:cs typeface="Calibri" panose="020F0502020204030204" charset="0"/>
            </a:endParaRPr>
          </a:p>
          <a:p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Calibri" panose="020F0502020204030204" charset="0"/>
              </a:rPr>
              <a:t>长</a:t>
            </a:r>
            <a:endParaRPr lang="en-US" altLang="zh-CN" sz="1800" dirty="0" smtClean="0">
              <a:latin typeface="华文行楷" panose="02010800040101010101" pitchFamily="2" charset="-122"/>
              <a:ea typeface="华文行楷" panose="02010800040101010101" pitchFamily="2" charset="-122"/>
              <a:cs typeface="Calibri" panose="020F0502020204030204" charset="0"/>
            </a:endParaRPr>
          </a:p>
          <a:p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Calibri" panose="020F0502020204030204" charset="0"/>
              </a:rPr>
              <a:t>方</a:t>
            </a:r>
            <a:endParaRPr lang="en-US" altLang="zh-CN" sz="1800" dirty="0" smtClean="0">
              <a:latin typeface="华文行楷" panose="02010800040101010101" pitchFamily="2" charset="-122"/>
              <a:ea typeface="华文行楷" panose="02010800040101010101" pitchFamily="2" charset="-122"/>
              <a:cs typeface="Calibri" panose="020F0502020204030204" charset="0"/>
            </a:endParaRPr>
          </a:p>
          <a:p>
            <a:r>
              <a:rPr lang="zh-CN" altLang="en-US" sz="1800" dirty="0" smtClean="0">
                <a:latin typeface="华文行楷" panose="02010800040101010101" pitchFamily="2" charset="-122"/>
                <a:ea typeface="华文行楷" panose="02010800040101010101" pitchFamily="2" charset="-122"/>
                <a:cs typeface="Calibri" panose="020F0502020204030204" charset="0"/>
              </a:rPr>
              <a:t>向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/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505200" y="30607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/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Call Chain Example</a:t>
            </a:r>
          </a:p>
        </p:txBody>
      </p:sp>
      <p:sp>
        <p:nvSpPr>
          <p:cNvPr id="49156" name="Rectangle 4"/>
          <p:cNvSpPr/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/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/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/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/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/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/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/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/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/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/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/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/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/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/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/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/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/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/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1204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/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54" name="AutoShape 54"/>
          <p:cNvSpPr/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/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/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2228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/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279" name="AutoShape 55"/>
          <p:cNvSpPr/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/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/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/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3252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/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04" name="AutoShape 56"/>
          <p:cNvSpPr/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/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4276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/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/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/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/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/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/>
          <p:nvPr/>
        </p:nvSpPr>
        <p:spPr bwMode="auto">
          <a:xfrm>
            <a:off x="609600" y="311247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5301" name="Rectangle 5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/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/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/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/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/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/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/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6324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/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/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/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/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/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/>
          <p:nvPr/>
        </p:nvSpPr>
        <p:spPr bwMode="auto">
          <a:xfrm>
            <a:off x="685800" y="38225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7348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/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/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/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/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/>
          <p:nvPr/>
        </p:nvSpPr>
        <p:spPr bwMode="auto">
          <a:xfrm>
            <a:off x="228600" y="35042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8372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/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/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/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/>
          <p:nvPr/>
        </p:nvSpPr>
        <p:spPr bwMode="auto">
          <a:xfrm>
            <a:off x="-152400" y="27229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59396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/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/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/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/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/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/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/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-1" fmla="*/ 1616926 w 2445343"/>
              <a:gd name="connsiteY0-2" fmla="*/ 0 h 2230244"/>
              <a:gd name="connsiteX1-3" fmla="*/ 2397512 w 2445343"/>
              <a:gd name="connsiteY1-4" fmla="*/ 970156 h 2230244"/>
              <a:gd name="connsiteX2-5" fmla="*/ 512956 w 2445343"/>
              <a:gd name="connsiteY2-6" fmla="*/ 1873405 h 2230244"/>
              <a:gd name="connsiteX3-7" fmla="*/ 0 w 2445343"/>
              <a:gd name="connsiteY3-8" fmla="*/ 2230244 h 2230244"/>
              <a:gd name="connsiteX0-9" fmla="*/ 1616926 w 2415785"/>
              <a:gd name="connsiteY0-10" fmla="*/ 0 h 2230244"/>
              <a:gd name="connsiteX1-11" fmla="*/ 2397512 w 2415785"/>
              <a:gd name="connsiteY1-12" fmla="*/ 970156 h 2230244"/>
              <a:gd name="connsiteX2-13" fmla="*/ 512956 w 2415785"/>
              <a:gd name="connsiteY2-14" fmla="*/ 1873405 h 2230244"/>
              <a:gd name="connsiteX3-15" fmla="*/ 0 w 2415785"/>
              <a:gd name="connsiteY3-16" fmla="*/ 2230244 h 2230244"/>
              <a:gd name="connsiteX0-17" fmla="*/ 1616926 w 2410056"/>
              <a:gd name="connsiteY0-18" fmla="*/ 0 h 2230244"/>
              <a:gd name="connsiteX1-19" fmla="*/ 2397512 w 2410056"/>
              <a:gd name="connsiteY1-20" fmla="*/ 970156 h 2230244"/>
              <a:gd name="connsiteX2-21" fmla="*/ 1170878 w 2410056"/>
              <a:gd name="connsiteY2-22" fmla="*/ 970156 h 2230244"/>
              <a:gd name="connsiteX3-23" fmla="*/ 0 w 2410056"/>
              <a:gd name="connsiteY3-24" fmla="*/ 2230244 h 2230244"/>
              <a:gd name="connsiteX0-25" fmla="*/ 1293541 w 2086671"/>
              <a:gd name="connsiteY0-26" fmla="*/ 0 h 2085278"/>
              <a:gd name="connsiteX1-27" fmla="*/ 2074127 w 2086671"/>
              <a:gd name="connsiteY1-28" fmla="*/ 970156 h 2085278"/>
              <a:gd name="connsiteX2-29" fmla="*/ 847493 w 2086671"/>
              <a:gd name="connsiteY2-30" fmla="*/ 970156 h 2085278"/>
              <a:gd name="connsiteX3-31" fmla="*/ 0 w 2086671"/>
              <a:gd name="connsiteY3-32" fmla="*/ 2085278 h 20852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60420" name="Rectangle 4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/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/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/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/>
          <p:nvPr/>
        </p:nvSpPr>
        <p:spPr bwMode="auto">
          <a:xfrm>
            <a:off x="139700" y="3243825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/>
              <a:t>Example</a:t>
            </a:r>
          </a:p>
        </p:txBody>
      </p:sp>
      <p:sp>
        <p:nvSpPr>
          <p:cNvPr id="61445" name="Rectangle 5"/>
          <p:cNvSpPr/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/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/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/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/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/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/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/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/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/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/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/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Rectangle 4"/>
          <p:cNvSpPr/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/>
          <p:nvPr/>
        </p:nvSpPr>
        <p:spPr bwMode="auto">
          <a:xfrm>
            <a:off x="139700" y="286185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4744085" y="4399280"/>
            <a:ext cx="3989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%rbp</a:t>
            </a:r>
            <a:r>
              <a:rPr lang="zh-CN" altLang="en-US" sz="3200" b="1">
                <a:solidFill>
                  <a:srgbClr val="FF0000"/>
                </a:solidFill>
                <a:ea typeface="宋体" panose="02010600030101010101" pitchFamily="2" charset="-122"/>
              </a:rPr>
              <a:t>如何保证随动？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/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/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/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/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/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62474" name="Rectangle 10"/>
          <p:cNvSpPr/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/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/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/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/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/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5422265" y="392430"/>
            <a:ext cx="3624580" cy="6451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何时不需要</a:t>
            </a:r>
            <a:r>
              <a:rPr lang="zh-CN" altLang="en-US" sz="1800" dirty="0" smtClean="0">
                <a:solidFill>
                  <a:srgbClr val="FF0000"/>
                </a:solidFill>
              </a:rPr>
              <a:t>栈帧？如果参数小于</a:t>
            </a:r>
            <a:r>
              <a:rPr lang="en-US" altLang="zh-CN" sz="1800" dirty="0" smtClean="0">
                <a:solidFill>
                  <a:srgbClr val="FF0000"/>
                </a:solidFill>
              </a:rPr>
              <a:t>6</a:t>
            </a:r>
            <a:r>
              <a:rPr lang="zh-CN" altLang="en-US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个，参数传递都可以用寄存器传送</a:t>
            </a:r>
            <a:endParaRPr lang="zh-CN" altLang="en-US" sz="1800" dirty="0" smtClean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cxnSp>
        <p:nvCxnSpPr>
          <p:cNvPr id="2" name="直接箭头连接符 1"/>
          <p:cNvCxnSpPr>
            <a:stCxn id="24" idx="3"/>
          </p:cNvCxnSpPr>
          <p:nvPr/>
        </p:nvCxnSpPr>
        <p:spPr>
          <a:xfrm flipH="1">
            <a:off x="8089265" y="715010"/>
            <a:ext cx="957580" cy="23069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/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Argument </a:t>
                      </a: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rsi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Argument 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val</a:t>
                      </a:r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, </a:t>
                      </a: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, Return value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/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/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/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1419" y="2895690"/>
            <a:ext cx="88152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疑问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：栈操作不是运用传统的</a:t>
            </a:r>
            <a:r>
              <a:rPr lang="en-US" altLang="zh-CN" sz="1800" dirty="0">
                <a:solidFill>
                  <a:srgbClr val="FF0000"/>
                </a:solidFill>
              </a:rPr>
              <a:t>push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pop</a:t>
            </a:r>
            <a:r>
              <a:rPr lang="zh-CN" altLang="en-US" sz="1800" dirty="0">
                <a:solidFill>
                  <a:srgbClr val="FF0000"/>
                </a:solidFill>
              </a:rPr>
              <a:t>操作，直接移动指针，两者含义是否相同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en-US" sz="1800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906626" y="3798585"/>
            <a:ext cx="53758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FF0000"/>
                </a:solidFill>
              </a:rPr>
              <a:t>疑问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</a:rPr>
              <a:t>何时申请栈中局部空间，何时不需要申请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rsi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rsi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6921" y="3200400"/>
            <a:ext cx="7233583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355" indent="-173355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Remember, 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movl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-&gt; %</a:t>
            </a:r>
            <a:r>
              <a:rPr lang="en-US" sz="2400" dirty="0" err="1">
                <a:latin typeface="Calibri" panose="020F0502020204030204" charset="0"/>
                <a:cs typeface="Calibri" panose="020F0502020204030204" charset="0"/>
              </a:rPr>
              <a:t>exx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 zeros out high order 32 bits.</a:t>
            </a:r>
          </a:p>
          <a:p>
            <a:pPr marL="173355" indent="-173355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Why use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movl</a:t>
            </a: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 instead of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movq</a:t>
            </a:r>
            <a:r>
              <a:rPr lang="en-US" sz="2400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? 1 byte shorter</a:t>
            </a: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rsi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355" indent="-173355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Computes %rsp+8</a:t>
            </a:r>
          </a:p>
          <a:p>
            <a:pPr marL="173355" indent="-173355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Actually, used for what it is meant!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rsi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rsi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/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/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Return value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Return value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/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/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/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/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Return value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/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/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/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/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/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/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/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/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/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Monaco" charset="0"/>
                <a:cs typeface="Courier New" panose="02070309020205020404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ea typeface="Lucida Grande" charset="0"/>
              <a:cs typeface="Courier New" panose="02070309020205020404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</p:spPr>
        <p:txBody>
          <a:bodyPr/>
          <a:lstStyle/>
          <a:p>
            <a:pPr marL="119380" indent="-119380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/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/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/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/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/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/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/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/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/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/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/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/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/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/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</p:spPr>
        <p:txBody>
          <a:bodyPr/>
          <a:lstStyle/>
          <a:p>
            <a:pPr marL="119380" indent="-119380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/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/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/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/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/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/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/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/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/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/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0"/>
                <a:cs typeface="ヒラギノ角ゴ ProN W3" charset="0"/>
                <a:sym typeface="Calibri" panose="020F0502020204030204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(during first call to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add5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)</a:t>
            </a:r>
            <a:endParaRPr lang="en-US" kern="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/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/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/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X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for the call to incr.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Where should be put x, so we can use it after the call to </a:t>
            </a:r>
            <a:r>
              <a:rPr lang="en-US" sz="2800" dirty="0" err="1">
                <a:latin typeface="Calibri" panose="020F0502020204030204" charset="0"/>
                <a:cs typeface="Calibri" panose="020F0502020204030204" charset="0"/>
              </a:rPr>
              <a:t>incr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/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/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122295"/>
            <a:ext cx="4344035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/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/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/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344035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/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17235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/>
          <p:nvPr/>
        </p:nvSpPr>
        <p:spPr bwMode="auto">
          <a:xfrm>
            <a:off x="7010400" y="294375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/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/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/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lang="en-US" sz="2800" dirty="0" err="1">
                <a:latin typeface="Calibri" panose="020F0502020204030204" charset="0"/>
                <a:cs typeface="Calibri" panose="020F0502020204030204" charset="0"/>
              </a:rPr>
              <a:t>callee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 saved register.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A </a:t>
            </a:r>
            <a:r>
              <a:rPr lang="en-US" sz="2800" dirty="0" err="1">
                <a:latin typeface="Calibri" panose="020F0502020204030204" charset="0"/>
                <a:cs typeface="Calibri" panose="020F0502020204030204" charset="0"/>
              </a:rPr>
              <a:t>callee</a:t>
            </a: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 saved register.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850" y="4699321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X Is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16" name="Rectangle 7"/>
          <p:cNvSpPr/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/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/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/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/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  <p:sp>
        <p:nvSpPr>
          <p:cNvPr id="31" name="Rectangle 12"/>
          <p:cNvSpPr/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/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/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/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/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/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/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/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/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/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/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/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/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/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/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charset="0"/>
                <a:cs typeface="Calibri" panose="020F0502020204030204" charset="0"/>
              </a:rPr>
              <a:t>Application Binary Interface (ABI)</a:t>
            </a:r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/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/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/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/>
                <a:ea typeface="Calibri Bold" charset="0"/>
                <a:cs typeface="Courier New" panose="02070309020205020404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/>
              <a:ea typeface="Calibri Bold" charset="0"/>
              <a:cs typeface="Courier New" panose="02070309020205020404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rdi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rbx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 panose="02070309020205020404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rbx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 panose="02070309020205020404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rbx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 panose="02070309020205020404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/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/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/>
                          <a:cs typeface="Calibri" panose="020F0502020204030204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 panose="02070309020205020404"/>
                          <a:cs typeface="Courier New" panose="02070309020205020404"/>
                        </a:rPr>
                        <a:t>%</a:t>
                      </a:r>
                      <a:r>
                        <a:rPr lang="en-US" b="1" i="0" dirty="0" err="1">
                          <a:latin typeface="Courier New" panose="02070309020205020404"/>
                          <a:cs typeface="Courier New" panose="02070309020205020404"/>
                        </a:rPr>
                        <a:t>rax</a:t>
                      </a:r>
                      <a:endParaRPr lang="en-US" b="1" i="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 panose="02070309020205020404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 panose="02070309020205020404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 panose="020703090202050204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/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/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5130" lvl="1" indent="-173355"/>
            <a:r>
              <a:rPr lang="en-US" dirty="0"/>
              <a:t>Stack is the right data structure for procedure call/return</a:t>
            </a:r>
          </a:p>
          <a:p>
            <a:pPr marL="625475" lvl="2" indent="-220980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5130" lvl="1" indent="-173355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5130" lvl="1" indent="-173355"/>
            <a:r>
              <a:rPr lang="en-US" dirty="0"/>
              <a:t>Put function arguments at top of stack</a:t>
            </a:r>
          </a:p>
          <a:p>
            <a:pPr marL="405130" lvl="1" indent="-173355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5130" lvl="1" indent="-173355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/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/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/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/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/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/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/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/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/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/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/>
          <p:nvPr/>
        </p:nvSpPr>
        <p:spPr bwMode="auto">
          <a:xfrm>
            <a:off x="7494561" y="235863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pPr marL="570230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charset="0"/>
                <a:cs typeface="Calibri" panose="020F0502020204030204" charset="0"/>
              </a:rPr>
              <a:t>Memory viewed as array of bytes.</a:t>
            </a:r>
          </a:p>
          <a:p>
            <a:pPr marL="570230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charset="0"/>
                <a:cs typeface="Calibri" panose="020F0502020204030204" charset="0"/>
              </a:rPr>
              <a:t>Different regions have different purposes.</a:t>
            </a:r>
          </a:p>
          <a:p>
            <a:pPr marL="570230" indent="-225425">
              <a:buFont typeface="Wingdings" panose="05000000000000000000" pitchFamily="2" charset="2"/>
              <a:buChar char="§"/>
            </a:pPr>
            <a:r>
              <a:rPr lang="en-US" sz="2000" b="0" dirty="0">
                <a:latin typeface="Calibri" panose="020F0502020204030204" charset="0"/>
                <a:cs typeface="Calibri" panose="020F0502020204030204" charset="0"/>
              </a:rPr>
              <a:t>(Like ABI, a policy decision)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7075460" y="975638"/>
            <a:ext cx="1142349" cy="5410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75461" y="654389"/>
            <a:ext cx="1142349" cy="559420"/>
            <a:chOff x="1154801" y="3021980"/>
            <a:chExt cx="1142349" cy="559420"/>
          </a:xfrm>
        </p:grpSpPr>
        <p:sp>
          <p:nvSpPr>
            <p:cNvPr id="4" name="Freeform 3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-1" fmla="*/ 0 w 1137424"/>
                <a:gd name="connsiteY0-2" fmla="*/ 468352 h 468352"/>
                <a:gd name="connsiteX1-3" fmla="*/ 1137424 w 1137424"/>
                <a:gd name="connsiteY1-4" fmla="*/ 468352 h 468352"/>
                <a:gd name="connsiteX2-5" fmla="*/ 1137424 w 1137424"/>
                <a:gd name="connsiteY2-6" fmla="*/ 11152 h 468352"/>
                <a:gd name="connsiteX3-7" fmla="*/ 1003610 w 1137424"/>
                <a:gd name="connsiteY3-8" fmla="*/ 144966 h 468352"/>
                <a:gd name="connsiteX4-9" fmla="*/ 892098 w 1137424"/>
                <a:gd name="connsiteY4-10" fmla="*/ 33454 h 468352"/>
                <a:gd name="connsiteX5-11" fmla="*/ 780586 w 1137424"/>
                <a:gd name="connsiteY5-12" fmla="*/ 144966 h 468352"/>
                <a:gd name="connsiteX6-13" fmla="*/ 646772 w 1137424"/>
                <a:gd name="connsiteY6-14" fmla="*/ 11152 h 468352"/>
                <a:gd name="connsiteX7-15" fmla="*/ 535258 w 1137424"/>
                <a:gd name="connsiteY7-16" fmla="*/ 122666 h 468352"/>
                <a:gd name="connsiteX8-17" fmla="*/ 446046 w 1137424"/>
                <a:gd name="connsiteY8-18" fmla="*/ 33454 h 468352"/>
                <a:gd name="connsiteX9-19" fmla="*/ 345688 w 1137424"/>
                <a:gd name="connsiteY9-20" fmla="*/ 133812 h 468352"/>
                <a:gd name="connsiteX10-21" fmla="*/ 211876 w 1137424"/>
                <a:gd name="connsiteY10-22" fmla="*/ 0 h 468352"/>
                <a:gd name="connsiteX11-23" fmla="*/ 122663 w 1137424"/>
                <a:gd name="connsiteY11-24" fmla="*/ 167269 h 468352"/>
                <a:gd name="connsiteX12-25" fmla="*/ 122663 w 1137424"/>
                <a:gd name="connsiteY12-26" fmla="*/ 167269 h 468352"/>
                <a:gd name="connsiteX13-27" fmla="*/ 44605 w 1137424"/>
                <a:gd name="connsiteY13-28" fmla="*/ 89211 h 468352"/>
                <a:gd name="connsiteX14-29" fmla="*/ 44605 w 1137424"/>
                <a:gd name="connsiteY14-30" fmla="*/ 446049 h 468352"/>
                <a:gd name="connsiteX0-31" fmla="*/ 0 w 1137424"/>
                <a:gd name="connsiteY0-32" fmla="*/ 468352 h 468909"/>
                <a:gd name="connsiteX1-33" fmla="*/ 1137424 w 1137424"/>
                <a:gd name="connsiteY1-34" fmla="*/ 468352 h 468909"/>
                <a:gd name="connsiteX2-35" fmla="*/ 1137424 w 1137424"/>
                <a:gd name="connsiteY2-36" fmla="*/ 11152 h 468909"/>
                <a:gd name="connsiteX3-37" fmla="*/ 1003610 w 1137424"/>
                <a:gd name="connsiteY3-38" fmla="*/ 144966 h 468909"/>
                <a:gd name="connsiteX4-39" fmla="*/ 892098 w 1137424"/>
                <a:gd name="connsiteY4-40" fmla="*/ 33454 h 468909"/>
                <a:gd name="connsiteX5-41" fmla="*/ 780586 w 1137424"/>
                <a:gd name="connsiteY5-42" fmla="*/ 144966 h 468909"/>
                <a:gd name="connsiteX6-43" fmla="*/ 646772 w 1137424"/>
                <a:gd name="connsiteY6-44" fmla="*/ 11152 h 468909"/>
                <a:gd name="connsiteX7-45" fmla="*/ 535258 w 1137424"/>
                <a:gd name="connsiteY7-46" fmla="*/ 122666 h 468909"/>
                <a:gd name="connsiteX8-47" fmla="*/ 446046 w 1137424"/>
                <a:gd name="connsiteY8-48" fmla="*/ 33454 h 468909"/>
                <a:gd name="connsiteX9-49" fmla="*/ 345688 w 1137424"/>
                <a:gd name="connsiteY9-50" fmla="*/ 133812 h 468909"/>
                <a:gd name="connsiteX10-51" fmla="*/ 211876 w 1137424"/>
                <a:gd name="connsiteY10-52" fmla="*/ 0 h 468909"/>
                <a:gd name="connsiteX11-53" fmla="*/ 122663 w 1137424"/>
                <a:gd name="connsiteY11-54" fmla="*/ 167269 h 468909"/>
                <a:gd name="connsiteX12-55" fmla="*/ 122663 w 1137424"/>
                <a:gd name="connsiteY12-56" fmla="*/ 167269 h 468909"/>
                <a:gd name="connsiteX13-57" fmla="*/ 44605 w 1137424"/>
                <a:gd name="connsiteY13-58" fmla="*/ 89211 h 468909"/>
                <a:gd name="connsiteX14-59" fmla="*/ 2695 w 1137424"/>
                <a:gd name="connsiteY14-60" fmla="*/ 468909 h 468909"/>
                <a:gd name="connsiteX0-61" fmla="*/ 4925 w 1142349"/>
                <a:gd name="connsiteY0-62" fmla="*/ 468352 h 468909"/>
                <a:gd name="connsiteX1-63" fmla="*/ 1142349 w 1142349"/>
                <a:gd name="connsiteY1-64" fmla="*/ 468352 h 468909"/>
                <a:gd name="connsiteX2-65" fmla="*/ 1142349 w 1142349"/>
                <a:gd name="connsiteY2-66" fmla="*/ 11152 h 468909"/>
                <a:gd name="connsiteX3-67" fmla="*/ 1008535 w 1142349"/>
                <a:gd name="connsiteY3-68" fmla="*/ 144966 h 468909"/>
                <a:gd name="connsiteX4-69" fmla="*/ 897023 w 1142349"/>
                <a:gd name="connsiteY4-70" fmla="*/ 33454 h 468909"/>
                <a:gd name="connsiteX5-71" fmla="*/ 785511 w 1142349"/>
                <a:gd name="connsiteY5-72" fmla="*/ 144966 h 468909"/>
                <a:gd name="connsiteX6-73" fmla="*/ 651697 w 1142349"/>
                <a:gd name="connsiteY6-74" fmla="*/ 11152 h 468909"/>
                <a:gd name="connsiteX7-75" fmla="*/ 540183 w 1142349"/>
                <a:gd name="connsiteY7-76" fmla="*/ 122666 h 468909"/>
                <a:gd name="connsiteX8-77" fmla="*/ 450971 w 1142349"/>
                <a:gd name="connsiteY8-78" fmla="*/ 33454 h 468909"/>
                <a:gd name="connsiteX9-79" fmla="*/ 350613 w 1142349"/>
                <a:gd name="connsiteY9-80" fmla="*/ 133812 h 468909"/>
                <a:gd name="connsiteX10-81" fmla="*/ 216801 w 1142349"/>
                <a:gd name="connsiteY10-82" fmla="*/ 0 h 468909"/>
                <a:gd name="connsiteX11-83" fmla="*/ 127588 w 1142349"/>
                <a:gd name="connsiteY11-84" fmla="*/ 167269 h 468909"/>
                <a:gd name="connsiteX12-85" fmla="*/ 127588 w 1142349"/>
                <a:gd name="connsiteY12-86" fmla="*/ 167269 h 468909"/>
                <a:gd name="connsiteX13-87" fmla="*/ 0 w 1142349"/>
                <a:gd name="connsiteY13-88" fmla="*/ 28251 h 468909"/>
                <a:gd name="connsiteX14-89" fmla="*/ 7620 w 1142349"/>
                <a:gd name="connsiteY14-90" fmla="*/ 468909 h 4689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V="1">
            <a:off x="7064311" y="6014053"/>
            <a:ext cx="1142349" cy="559420"/>
            <a:chOff x="1154801" y="3021980"/>
            <a:chExt cx="1142349" cy="559420"/>
          </a:xfrm>
        </p:grpSpPr>
        <p:sp>
          <p:nvSpPr>
            <p:cNvPr id="25" name="Freeform 24"/>
            <p:cNvSpPr/>
            <p:nvPr/>
          </p:nvSpPr>
          <p:spPr bwMode="auto">
            <a:xfrm>
              <a:off x="1154801" y="3021980"/>
              <a:ext cx="1142349" cy="468909"/>
            </a:xfrm>
            <a:custGeom>
              <a:avLst/>
              <a:gdLst>
                <a:gd name="connsiteX0" fmla="*/ 0 w 1137424"/>
                <a:gd name="connsiteY0" fmla="*/ 468352 h 557561"/>
                <a:gd name="connsiteX1" fmla="*/ 1137424 w 1137424"/>
                <a:gd name="connsiteY1" fmla="*/ 468352 h 557561"/>
                <a:gd name="connsiteX2" fmla="*/ 1137424 w 1137424"/>
                <a:gd name="connsiteY2" fmla="*/ 11152 h 557561"/>
                <a:gd name="connsiteX3" fmla="*/ 1003610 w 1137424"/>
                <a:gd name="connsiteY3" fmla="*/ 144966 h 557561"/>
                <a:gd name="connsiteX4" fmla="*/ 892098 w 1137424"/>
                <a:gd name="connsiteY4" fmla="*/ 33454 h 557561"/>
                <a:gd name="connsiteX5" fmla="*/ 780586 w 1137424"/>
                <a:gd name="connsiteY5" fmla="*/ 144966 h 557561"/>
                <a:gd name="connsiteX6" fmla="*/ 646772 w 1137424"/>
                <a:gd name="connsiteY6" fmla="*/ 11152 h 557561"/>
                <a:gd name="connsiteX7" fmla="*/ 535258 w 1137424"/>
                <a:gd name="connsiteY7" fmla="*/ 122666 h 557561"/>
                <a:gd name="connsiteX8" fmla="*/ 446046 w 1137424"/>
                <a:gd name="connsiteY8" fmla="*/ 33454 h 557561"/>
                <a:gd name="connsiteX9" fmla="*/ 345688 w 1137424"/>
                <a:gd name="connsiteY9" fmla="*/ 133812 h 557561"/>
                <a:gd name="connsiteX10" fmla="*/ 211876 w 1137424"/>
                <a:gd name="connsiteY10" fmla="*/ 0 h 557561"/>
                <a:gd name="connsiteX11" fmla="*/ 122663 w 1137424"/>
                <a:gd name="connsiteY11" fmla="*/ 167269 h 557561"/>
                <a:gd name="connsiteX12" fmla="*/ 122663 w 1137424"/>
                <a:gd name="connsiteY12" fmla="*/ 167269 h 557561"/>
                <a:gd name="connsiteX13" fmla="*/ 44605 w 1137424"/>
                <a:gd name="connsiteY13" fmla="*/ 89211 h 557561"/>
                <a:gd name="connsiteX14" fmla="*/ 44605 w 1137424"/>
                <a:gd name="connsiteY14" fmla="*/ 446049 h 557561"/>
                <a:gd name="connsiteX15" fmla="*/ 100361 w 1137424"/>
                <a:gd name="connsiteY15" fmla="*/ 557561 h 557561"/>
                <a:gd name="connsiteX0-1" fmla="*/ 0 w 1137424"/>
                <a:gd name="connsiteY0-2" fmla="*/ 468352 h 468352"/>
                <a:gd name="connsiteX1-3" fmla="*/ 1137424 w 1137424"/>
                <a:gd name="connsiteY1-4" fmla="*/ 468352 h 468352"/>
                <a:gd name="connsiteX2-5" fmla="*/ 1137424 w 1137424"/>
                <a:gd name="connsiteY2-6" fmla="*/ 11152 h 468352"/>
                <a:gd name="connsiteX3-7" fmla="*/ 1003610 w 1137424"/>
                <a:gd name="connsiteY3-8" fmla="*/ 144966 h 468352"/>
                <a:gd name="connsiteX4-9" fmla="*/ 892098 w 1137424"/>
                <a:gd name="connsiteY4-10" fmla="*/ 33454 h 468352"/>
                <a:gd name="connsiteX5-11" fmla="*/ 780586 w 1137424"/>
                <a:gd name="connsiteY5-12" fmla="*/ 144966 h 468352"/>
                <a:gd name="connsiteX6-13" fmla="*/ 646772 w 1137424"/>
                <a:gd name="connsiteY6-14" fmla="*/ 11152 h 468352"/>
                <a:gd name="connsiteX7-15" fmla="*/ 535258 w 1137424"/>
                <a:gd name="connsiteY7-16" fmla="*/ 122666 h 468352"/>
                <a:gd name="connsiteX8-17" fmla="*/ 446046 w 1137424"/>
                <a:gd name="connsiteY8-18" fmla="*/ 33454 h 468352"/>
                <a:gd name="connsiteX9-19" fmla="*/ 345688 w 1137424"/>
                <a:gd name="connsiteY9-20" fmla="*/ 133812 h 468352"/>
                <a:gd name="connsiteX10-21" fmla="*/ 211876 w 1137424"/>
                <a:gd name="connsiteY10-22" fmla="*/ 0 h 468352"/>
                <a:gd name="connsiteX11-23" fmla="*/ 122663 w 1137424"/>
                <a:gd name="connsiteY11-24" fmla="*/ 167269 h 468352"/>
                <a:gd name="connsiteX12-25" fmla="*/ 122663 w 1137424"/>
                <a:gd name="connsiteY12-26" fmla="*/ 167269 h 468352"/>
                <a:gd name="connsiteX13-27" fmla="*/ 44605 w 1137424"/>
                <a:gd name="connsiteY13-28" fmla="*/ 89211 h 468352"/>
                <a:gd name="connsiteX14-29" fmla="*/ 44605 w 1137424"/>
                <a:gd name="connsiteY14-30" fmla="*/ 446049 h 468352"/>
                <a:gd name="connsiteX0-31" fmla="*/ 0 w 1137424"/>
                <a:gd name="connsiteY0-32" fmla="*/ 468352 h 468909"/>
                <a:gd name="connsiteX1-33" fmla="*/ 1137424 w 1137424"/>
                <a:gd name="connsiteY1-34" fmla="*/ 468352 h 468909"/>
                <a:gd name="connsiteX2-35" fmla="*/ 1137424 w 1137424"/>
                <a:gd name="connsiteY2-36" fmla="*/ 11152 h 468909"/>
                <a:gd name="connsiteX3-37" fmla="*/ 1003610 w 1137424"/>
                <a:gd name="connsiteY3-38" fmla="*/ 144966 h 468909"/>
                <a:gd name="connsiteX4-39" fmla="*/ 892098 w 1137424"/>
                <a:gd name="connsiteY4-40" fmla="*/ 33454 h 468909"/>
                <a:gd name="connsiteX5-41" fmla="*/ 780586 w 1137424"/>
                <a:gd name="connsiteY5-42" fmla="*/ 144966 h 468909"/>
                <a:gd name="connsiteX6-43" fmla="*/ 646772 w 1137424"/>
                <a:gd name="connsiteY6-44" fmla="*/ 11152 h 468909"/>
                <a:gd name="connsiteX7-45" fmla="*/ 535258 w 1137424"/>
                <a:gd name="connsiteY7-46" fmla="*/ 122666 h 468909"/>
                <a:gd name="connsiteX8-47" fmla="*/ 446046 w 1137424"/>
                <a:gd name="connsiteY8-48" fmla="*/ 33454 h 468909"/>
                <a:gd name="connsiteX9-49" fmla="*/ 345688 w 1137424"/>
                <a:gd name="connsiteY9-50" fmla="*/ 133812 h 468909"/>
                <a:gd name="connsiteX10-51" fmla="*/ 211876 w 1137424"/>
                <a:gd name="connsiteY10-52" fmla="*/ 0 h 468909"/>
                <a:gd name="connsiteX11-53" fmla="*/ 122663 w 1137424"/>
                <a:gd name="connsiteY11-54" fmla="*/ 167269 h 468909"/>
                <a:gd name="connsiteX12-55" fmla="*/ 122663 w 1137424"/>
                <a:gd name="connsiteY12-56" fmla="*/ 167269 h 468909"/>
                <a:gd name="connsiteX13-57" fmla="*/ 44605 w 1137424"/>
                <a:gd name="connsiteY13-58" fmla="*/ 89211 h 468909"/>
                <a:gd name="connsiteX14-59" fmla="*/ 2695 w 1137424"/>
                <a:gd name="connsiteY14-60" fmla="*/ 468909 h 468909"/>
                <a:gd name="connsiteX0-61" fmla="*/ 4925 w 1142349"/>
                <a:gd name="connsiteY0-62" fmla="*/ 468352 h 468909"/>
                <a:gd name="connsiteX1-63" fmla="*/ 1142349 w 1142349"/>
                <a:gd name="connsiteY1-64" fmla="*/ 468352 h 468909"/>
                <a:gd name="connsiteX2-65" fmla="*/ 1142349 w 1142349"/>
                <a:gd name="connsiteY2-66" fmla="*/ 11152 h 468909"/>
                <a:gd name="connsiteX3-67" fmla="*/ 1008535 w 1142349"/>
                <a:gd name="connsiteY3-68" fmla="*/ 144966 h 468909"/>
                <a:gd name="connsiteX4-69" fmla="*/ 897023 w 1142349"/>
                <a:gd name="connsiteY4-70" fmla="*/ 33454 h 468909"/>
                <a:gd name="connsiteX5-71" fmla="*/ 785511 w 1142349"/>
                <a:gd name="connsiteY5-72" fmla="*/ 144966 h 468909"/>
                <a:gd name="connsiteX6-73" fmla="*/ 651697 w 1142349"/>
                <a:gd name="connsiteY6-74" fmla="*/ 11152 h 468909"/>
                <a:gd name="connsiteX7-75" fmla="*/ 540183 w 1142349"/>
                <a:gd name="connsiteY7-76" fmla="*/ 122666 h 468909"/>
                <a:gd name="connsiteX8-77" fmla="*/ 450971 w 1142349"/>
                <a:gd name="connsiteY8-78" fmla="*/ 33454 h 468909"/>
                <a:gd name="connsiteX9-79" fmla="*/ 350613 w 1142349"/>
                <a:gd name="connsiteY9-80" fmla="*/ 133812 h 468909"/>
                <a:gd name="connsiteX10-81" fmla="*/ 216801 w 1142349"/>
                <a:gd name="connsiteY10-82" fmla="*/ 0 h 468909"/>
                <a:gd name="connsiteX11-83" fmla="*/ 127588 w 1142349"/>
                <a:gd name="connsiteY11-84" fmla="*/ 167269 h 468909"/>
                <a:gd name="connsiteX12-85" fmla="*/ 127588 w 1142349"/>
                <a:gd name="connsiteY12-86" fmla="*/ 167269 h 468909"/>
                <a:gd name="connsiteX13-87" fmla="*/ 0 w 1142349"/>
                <a:gd name="connsiteY13-88" fmla="*/ 28251 h 468909"/>
                <a:gd name="connsiteX14-89" fmla="*/ 7620 w 1142349"/>
                <a:gd name="connsiteY14-90" fmla="*/ 468909 h 46890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142349" h="468909">
                  <a:moveTo>
                    <a:pt x="4925" y="468352"/>
                  </a:moveTo>
                  <a:lnTo>
                    <a:pt x="1142349" y="468352"/>
                  </a:lnTo>
                  <a:lnTo>
                    <a:pt x="1142349" y="11152"/>
                  </a:lnTo>
                  <a:lnTo>
                    <a:pt x="1008535" y="144966"/>
                  </a:lnTo>
                  <a:lnTo>
                    <a:pt x="897023" y="33454"/>
                  </a:lnTo>
                  <a:lnTo>
                    <a:pt x="785511" y="144966"/>
                  </a:lnTo>
                  <a:lnTo>
                    <a:pt x="651697" y="11152"/>
                  </a:lnTo>
                  <a:lnTo>
                    <a:pt x="540183" y="122666"/>
                  </a:lnTo>
                  <a:lnTo>
                    <a:pt x="450971" y="33454"/>
                  </a:lnTo>
                  <a:lnTo>
                    <a:pt x="350613" y="133812"/>
                  </a:lnTo>
                  <a:lnTo>
                    <a:pt x="216801" y="0"/>
                  </a:lnTo>
                  <a:lnTo>
                    <a:pt x="127588" y="167269"/>
                  </a:lnTo>
                  <a:lnTo>
                    <a:pt x="127588" y="167269"/>
                  </a:lnTo>
                  <a:lnTo>
                    <a:pt x="0" y="28251"/>
                  </a:lnTo>
                  <a:lnTo>
                    <a:pt x="7620" y="46890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179195" y="3429000"/>
              <a:ext cx="1106805" cy="15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 bwMode="auto">
          <a:xfrm>
            <a:off x="7075460" y="1507179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075460" y="2733814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075460" y="4071961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075460" y="5581928"/>
            <a:ext cx="1131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26486" y="4364003"/>
            <a:ext cx="1091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code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78283" y="1780510"/>
            <a:ext cx="1135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charset="0"/>
                <a:cs typeface="Calibri" panose="020F0502020204030204" charset="0"/>
              </a:rPr>
              <a:t>stack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1506" y="1908358"/>
            <a:ext cx="696024" cy="3162212"/>
          </a:xfrm>
          <a:prstGeom prst="rect">
            <a:avLst/>
          </a:prstGeom>
          <a:noFill/>
        </p:spPr>
        <p:txBody>
          <a:bodyPr vert="wordArtVert" wrap="none" rtlCol="0" anchor="ctr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memory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arrow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charset="0"/>
            <a:cs typeface="Calibri" panose="020F050202020403020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charset="0"/>
            <a:cs typeface="Calibri" panose="020F050202020403020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6161</Words>
  <Application>Microsoft Office PowerPoint</Application>
  <PresentationFormat>全屏显示(4:3)</PresentationFormat>
  <Paragraphs>1874</Paragraphs>
  <Slides>77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77</vt:i4>
      </vt:variant>
    </vt:vector>
  </HeadingPairs>
  <TitlesOfParts>
    <vt:vector size="102" baseType="lpstr">
      <vt:lpstr>Gill Sans</vt:lpstr>
      <vt:lpstr>Lucida Grande</vt:lpstr>
      <vt:lpstr>Monaco</vt:lpstr>
      <vt:lpstr>MS PGothic</vt:lpstr>
      <vt:lpstr>Zapf Dingbats</vt:lpstr>
      <vt:lpstr>ヒラギノ角ゴ ProN W3</vt:lpstr>
      <vt:lpstr>ヒラギノ角ゴ ProN W6</vt:lpstr>
      <vt:lpstr>华文行楷</vt:lpstr>
      <vt:lpstr>宋体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Machine-Level Programming III: Procedures  15-213/18-213/15-513: Introduction to Computer Systems 7th Lecture, September 19, 2017</vt:lpstr>
      <vt:lpstr>Today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</vt:lpstr>
      <vt:lpstr>x86-64 Stack</vt:lpstr>
      <vt:lpstr>x86-64 Stack: Push</vt:lpstr>
      <vt:lpstr>x86-64 Stack: Push</vt:lpstr>
      <vt:lpstr>x86-64 Stack: Pop</vt:lpstr>
      <vt:lpstr>x86-64 Stack: Pop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Small Exercise</vt:lpstr>
      <vt:lpstr>Small Exercise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Windows 用户</cp:lastModifiedBy>
  <cp:revision>464</cp:revision>
  <dcterms:created xsi:type="dcterms:W3CDTF">2012-09-18T14:16:00Z</dcterms:created>
  <dcterms:modified xsi:type="dcterms:W3CDTF">2019-11-06T06:39:55Z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