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42" r:id="rId2"/>
    <p:sldId id="827" r:id="rId3"/>
    <p:sldId id="833" r:id="rId4"/>
    <p:sldId id="948" r:id="rId5"/>
    <p:sldId id="877" r:id="rId6"/>
    <p:sldId id="835" r:id="rId7"/>
    <p:sldId id="878" r:id="rId8"/>
    <p:sldId id="839" r:id="rId9"/>
    <p:sldId id="946" r:id="rId10"/>
    <p:sldId id="932" r:id="rId11"/>
    <p:sldId id="933" r:id="rId12"/>
    <p:sldId id="934" r:id="rId13"/>
    <p:sldId id="1006" r:id="rId14"/>
    <p:sldId id="935" r:id="rId15"/>
    <p:sldId id="841" r:id="rId16"/>
    <p:sldId id="950" r:id="rId17"/>
    <p:sldId id="962" r:id="rId18"/>
    <p:sldId id="856" r:id="rId19"/>
    <p:sldId id="929" r:id="rId20"/>
    <p:sldId id="857" r:id="rId21"/>
    <p:sldId id="908" r:id="rId22"/>
    <p:sldId id="909" r:id="rId23"/>
    <p:sldId id="911" r:id="rId24"/>
    <p:sldId id="912" r:id="rId25"/>
    <p:sldId id="914" r:id="rId26"/>
    <p:sldId id="915" r:id="rId27"/>
    <p:sldId id="918" r:id="rId28"/>
    <p:sldId id="919" r:id="rId29"/>
    <p:sldId id="940" r:id="rId30"/>
    <p:sldId id="944" r:id="rId31"/>
    <p:sldId id="941" r:id="rId32"/>
    <p:sldId id="945" r:id="rId33"/>
    <p:sldId id="963" r:id="rId34"/>
    <p:sldId id="953" r:id="rId35"/>
    <p:sldId id="954" r:id="rId36"/>
    <p:sldId id="955" r:id="rId37"/>
    <p:sldId id="956" r:id="rId38"/>
    <p:sldId id="957" r:id="rId39"/>
    <p:sldId id="958" r:id="rId40"/>
    <p:sldId id="959" r:id="rId41"/>
    <p:sldId id="960" r:id="rId42"/>
    <p:sldId id="961" r:id="rId43"/>
  </p:sldIdLst>
  <p:sldSz cx="9144000" cy="6858000" type="screen4x3"/>
  <p:notesSz cx="6985000" cy="92837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-96" charset="0"/>
        <a:ea typeface="MS PGothic" panose="020B0600070205080204" pitchFamily="-96" charset="-128"/>
        <a:cs typeface="MS PGothic" panose="020B0600070205080204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-96" charset="0"/>
        <a:ea typeface="MS PGothic" panose="020B0600070205080204" pitchFamily="-96" charset="-128"/>
        <a:cs typeface="MS PGothic" panose="020B0600070205080204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-96" charset="0"/>
        <a:ea typeface="MS PGothic" panose="020B0600070205080204" pitchFamily="-96" charset="-128"/>
        <a:cs typeface="MS PGothic" panose="020B0600070205080204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-96" charset="0"/>
        <a:ea typeface="MS PGothic" panose="020B0600070205080204" pitchFamily="-96" charset="-128"/>
        <a:cs typeface="MS PGothic" panose="020B0600070205080204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-96" charset="0"/>
        <a:ea typeface="MS PGothic" panose="020B0600070205080204" pitchFamily="-96" charset="-128"/>
        <a:cs typeface="MS PGothic" panose="020B0600070205080204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anose="020B0606020202030204" pitchFamily="-96" charset="0"/>
        <a:ea typeface="MS PGothic" panose="020B0600070205080204" pitchFamily="-96" charset="-128"/>
        <a:cs typeface="MS PGothic" panose="020B0600070205080204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anose="020B0606020202030204" pitchFamily="-96" charset="0"/>
        <a:ea typeface="MS PGothic" panose="020B0600070205080204" pitchFamily="-96" charset="-128"/>
        <a:cs typeface="MS PGothic" panose="020B0600070205080204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anose="020B0606020202030204" pitchFamily="-96" charset="0"/>
        <a:ea typeface="MS PGothic" panose="020B0600070205080204" pitchFamily="-96" charset="-128"/>
        <a:cs typeface="MS PGothic" panose="020B0600070205080204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anose="020B0606020202030204" pitchFamily="-96" charset="0"/>
        <a:ea typeface="MS PGothic" panose="020B0600070205080204" pitchFamily="-96" charset="-128"/>
        <a:cs typeface="MS PGothic" panose="020B0600070205080204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orient="horz" pos="2924">
          <p15:clr>
            <a:srgbClr val="A4A3A4"/>
          </p15:clr>
        </p15:guide>
        <p15:guide id="3" pos="2300">
          <p15:clr>
            <a:srgbClr val="A4A3A4"/>
          </p15:clr>
        </p15:guide>
        <p15:guide id="4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BD"/>
    <a:srgbClr val="CC6600"/>
    <a:srgbClr val="990000"/>
    <a:srgbClr val="D5F1CF"/>
    <a:srgbClr val="F1C7C7"/>
    <a:srgbClr val="CDF1C5"/>
    <a:srgbClr val="FF9999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89260" autoAdjust="0"/>
  </p:normalViewPr>
  <p:slideViewPr>
    <p:cSldViewPr snapToObjects="1">
      <p:cViewPr varScale="1">
        <p:scale>
          <a:sx n="78" d="100"/>
          <a:sy n="78" d="100"/>
        </p:scale>
        <p:origin x="187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564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orient="horz" pos="2924"/>
        <p:guide pos="230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075" tIns="44038" rIns="88075" bIns="44038" numCol="1" anchor="t" anchorCtr="0" compatLnSpc="1"/>
          <a:lstStyle>
            <a:lvl1pPr eaLnBrk="0" hangingPunct="0">
              <a:defRPr sz="1200" b="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075" tIns="44038" rIns="88075" bIns="44038" numCol="1" anchor="t" anchorCtr="0" compatLnSpc="1"/>
          <a:lstStyle>
            <a:lvl1pPr algn="r" eaLnBrk="0" hangingPunct="0">
              <a:defRPr sz="1200" b="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075" tIns="44038" rIns="88075" bIns="44038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075" tIns="44038" rIns="88075" bIns="44038" numCol="1" anchor="b" anchorCtr="0" compatLnSpc="1"/>
          <a:lstStyle>
            <a:lvl1pPr eaLnBrk="0" hangingPunct="0">
              <a:defRPr sz="1200" b="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075" tIns="44038" rIns="88075" bIns="44038" numCol="1" anchor="b" anchorCtr="0" compatLnSpc="1"/>
          <a:lstStyle>
            <a:lvl1pPr algn="r" eaLnBrk="0" hangingPunct="0">
              <a:defRPr sz="1200" b="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-96" charset="-128"/>
        <a:cs typeface="MS PGothic" panose="020B0600070205080204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anose="02020603050405020304" pitchFamily="18" charset="0"/>
                <a:ea typeface="MS PGothic" panose="020B0600070205080204" pitchFamily="-96" charset="-128"/>
                <a:cs typeface="MS PGothic" panose="020B0600070205080204" pitchFamily="-96" charset="-128"/>
              </a:rPr>
              <a:t>1</a:t>
            </a:fld>
            <a:endParaRPr lang="en-US">
              <a:latin typeface="Times New Roman" panose="02020603050405020304" pitchFamily="18" charset="0"/>
              <a:ea typeface="MS PGothic" panose="020B0600070205080204" pitchFamily="-96" charset="-128"/>
              <a:cs typeface="MS PGothic" panose="020B0600070205080204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anose="02020603050405020304" pitchFamily="18" charset="0"/>
                <a:ea typeface="MS PGothic" panose="020B0600070205080204" pitchFamily="-96" charset="-128"/>
                <a:cs typeface="MS PGothic" panose="020B0600070205080204" pitchFamily="-96" charset="-128"/>
              </a:rPr>
              <a:t>17</a:t>
            </a:fld>
            <a:endParaRPr lang="en-US">
              <a:latin typeface="Times New Roman" panose="02020603050405020304" pitchFamily="18" charset="0"/>
              <a:ea typeface="MS PGothic" panose="020B0600070205080204" pitchFamily="-96" charset="-128"/>
              <a:cs typeface="MS PGothic" panose="020B0600070205080204" pitchFamily="-96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anose="02020603050405020304" pitchFamily="18" charset="0"/>
                <a:ea typeface="MS PGothic" panose="020B0600070205080204" pitchFamily="-96" charset="-128"/>
                <a:cs typeface="MS PGothic" panose="020B0600070205080204" pitchFamily="-96" charset="-128"/>
              </a:rPr>
              <a:t>33</a:t>
            </a:fld>
            <a:endParaRPr lang="en-US">
              <a:latin typeface="Times New Roman" panose="02020603050405020304" pitchFamily="18" charset="0"/>
              <a:ea typeface="MS PGothic" panose="020B0600070205080204" pitchFamily="-96" charset="-128"/>
              <a:cs typeface="MS PGothic" panose="020B0600070205080204" pitchFamily="-9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anose="02020603050405020304" pitchFamily="18" charset="0"/>
                <a:ea typeface="MS PGothic" panose="020B0600070205080204" pitchFamily="-96" charset="-128"/>
                <a:cs typeface="MS PGothic" panose="020B0600070205080204" pitchFamily="-96" charset="-128"/>
              </a:rPr>
              <a:t>2</a:t>
            </a:fld>
            <a:endParaRPr lang="en-US">
              <a:latin typeface="Times New Roman" panose="02020603050405020304" pitchFamily="18" charset="0"/>
              <a:ea typeface="MS PGothic" panose="020B0600070205080204" pitchFamily="-96" charset="-128"/>
              <a:cs typeface="MS PGothic" panose="020B0600070205080204" pitchFamily="-96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anose="02020603050405020304" pitchFamily="18" charset="0"/>
                <a:ea typeface="MS PGothic" panose="020B0600070205080204" pitchFamily="-96" charset="-128"/>
                <a:cs typeface="MS PGothic" panose="020B0600070205080204" pitchFamily="-96" charset="-128"/>
              </a:rPr>
              <a:t>7</a:t>
            </a:fld>
            <a:endParaRPr lang="en-US">
              <a:latin typeface="Times New Roman" panose="02020603050405020304" pitchFamily="18" charset="0"/>
              <a:ea typeface="MS PGothic" panose="020B0600070205080204" pitchFamily="-96" charset="-128"/>
              <a:cs typeface="MS PGothic" panose="020B0600070205080204" pitchFamily="-96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hdr="0" ftr="0" dt="0"/>
  <p:txStyles>
    <p:titleStyle>
      <a:lvl1pPr marL="119380" indent="-11938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MS PGothic" panose="020B0600070205080204" pitchFamily="-96" charset="-128"/>
          <a:cs typeface="MS PGothic" panose="020B0600070205080204" pitchFamily="-96" charset="-128"/>
        </a:defRPr>
      </a:lvl1pPr>
      <a:lvl2pPr marL="119380" indent="-11938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MS PGothic" panose="020B0600070205080204" pitchFamily="-96" charset="-128"/>
          <a:cs typeface="MS PGothic" panose="020B0600070205080204" pitchFamily="-96" charset="-128"/>
        </a:defRPr>
      </a:lvl2pPr>
      <a:lvl3pPr marL="119380" indent="-11938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MS PGothic" panose="020B0600070205080204" pitchFamily="-96" charset="-128"/>
          <a:cs typeface="MS PGothic" panose="020B0600070205080204" pitchFamily="-96" charset="-128"/>
        </a:defRPr>
      </a:lvl3pPr>
      <a:lvl4pPr marL="119380" indent="-11938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MS PGothic" panose="020B0600070205080204" pitchFamily="-96" charset="-128"/>
          <a:cs typeface="MS PGothic" panose="020B0600070205080204" pitchFamily="-96" charset="-128"/>
        </a:defRPr>
      </a:lvl4pPr>
      <a:lvl5pPr marL="119380" indent="-11938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MS PGothic" panose="020B0600070205080204" pitchFamily="-96" charset="-128"/>
          <a:cs typeface="MS PGothic" panose="020B0600070205080204" pitchFamily="-96" charset="-128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-96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-96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-96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-9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-96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MS PGothic" panose="020B0600070205080204" pitchFamily="-96" charset="-128"/>
          <a:cs typeface="MS PGothic" panose="020B0600070205080204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MS PGothic" panose="020B0600070205080204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MS PGothic" panose="020B0600070205080204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MS PGothic" panose="020B0600070205080204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MS PGothic" panose="020B0600070205080204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8134672" cy="2406650"/>
          </a:xfrm>
        </p:spPr>
        <p:txBody>
          <a:bodyPr/>
          <a:lstStyle/>
          <a:p>
            <a:pPr marL="0" indent="0"/>
            <a:r>
              <a:rPr lang="en-US" dirty="0">
                <a:latin typeface="Calibri" panose="020F0502020204030204" pitchFamily="34" charset="0"/>
              </a:rPr>
              <a:t>Machine-Level Programming IV: Data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sz="2000" b="0" dirty="0">
                <a:latin typeface="Calibri" panose="020F0502020204030204" pitchFamily="34" charset="0"/>
              </a:rPr>
              <a:t>15-213/18-213/15-513: Introduction to Computer Systems</a:t>
            </a:r>
            <a:r>
              <a:rPr lang="en-US" b="0" dirty="0">
                <a:latin typeface="Calibri" panose="020F0502020204030204" pitchFamily="34" charset="0"/>
              </a:rPr>
              <a:t/>
            </a:r>
            <a:br>
              <a:rPr lang="en-US" b="0" dirty="0">
                <a:latin typeface="Calibri" panose="020F0502020204030204" pitchFamily="34" charset="0"/>
              </a:rPr>
            </a:br>
            <a:r>
              <a:rPr lang="en-US" sz="2000" b="0" dirty="0">
                <a:latin typeface="Calibri" panose="020F0502020204030204" pitchFamily="34" charset="0"/>
              </a:rPr>
              <a:t>8</a:t>
            </a:r>
            <a:r>
              <a:rPr lang="en-US" sz="2000" b="0" baseline="30000" dirty="0">
                <a:latin typeface="Calibri" panose="020F0502020204030204" pitchFamily="34" charset="0"/>
              </a:rPr>
              <a:t>th</a:t>
            </a:r>
            <a:r>
              <a:rPr lang="en-US" sz="2000" b="0" dirty="0">
                <a:latin typeface="Calibri" panose="020F0502020204030204" pitchFamily="34" charset="0"/>
              </a:rPr>
              <a:t> Lecture, September 21, 2017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678738" cy="17526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Today’s Instructor: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</a:rPr>
              <a:t>Phil Gibbons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 panose="02070309020205020404"/>
                <a:cs typeface="Courier New" panose="02070309020205020404"/>
              </a:rPr>
              <a:t>sizeof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/>
          <p:nvPr/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 panose="020F0502020204030204"/>
                          <a:cs typeface="Calibri" panose="020F0502020204030204"/>
                        </a:rPr>
                        <a:t>Decl</a:t>
                      </a:r>
                      <a:endParaRPr lang="en-US" b="1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A1 , A2</a:t>
                      </a:r>
                      <a:endParaRPr lang="en-US" b="1" i="1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*A1 , *A2</a:t>
                      </a:r>
                      <a:endParaRPr lang="en-US" b="1" i="1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lang="en-US" sz="1600" b="1" i="0" dirty="0">
                          <a:latin typeface="Courier New" panose="02070309020205020404"/>
                          <a:cs typeface="Courier New" panose="02070309020205020404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lang="en-US" sz="1600" b="1" i="0" dirty="0">
                          <a:latin typeface="Courier New" panose="02070309020205020404"/>
                          <a:cs typeface="Courier New" panose="02070309020205020404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 panose="02070309020205020404"/>
                <a:cs typeface="Courier New" panose="02070309020205020404"/>
              </a:rPr>
              <a:t>sizeof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/>
          <p:nvPr/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 panose="020F0502020204030204"/>
                          <a:cs typeface="Calibri" panose="020F0502020204030204"/>
                        </a:rPr>
                        <a:t>Decl</a:t>
                      </a:r>
                      <a:endParaRPr lang="en-US" b="1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A1 , A2</a:t>
                      </a:r>
                      <a:endParaRPr lang="en-US" b="1" i="1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*A1 , *A2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lang="en-US" sz="1600" b="1" i="0" dirty="0">
                          <a:latin typeface="Courier New" panose="02070309020205020404"/>
                          <a:cs typeface="Courier New" panose="02070309020205020404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lang="en-US" sz="1600" b="1" i="0" dirty="0">
                          <a:latin typeface="Courier New" panose="02070309020205020404"/>
                          <a:cs typeface="Courier New" panose="02070309020205020404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 panose="02070309020205020404"/>
                  <a:cs typeface="Courier New" panose="02070309020205020404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 panose="02070309020205020404"/>
                  <a:cs typeface="Courier New" panose="02070309020205020404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anose="020F0502020204030204" pitchFamily="34" charset="0"/>
                </a:rPr>
                <a:t>Allocated  </a:t>
              </a:r>
              <a:r>
                <a:rPr lang="en-US" sz="1600" b="0" dirty="0" err="1">
                  <a:latin typeface="Calibri" panose="020F0502020204030204" pitchFamily="34" charset="0"/>
                </a:rPr>
                <a:t>int</a:t>
              </a:r>
              <a:endParaRPr lang="en-US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anose="020F0502020204030204" pitchFamily="34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anose="020F0502020204030204" pitchFamily="34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anose="020F0502020204030204" pitchFamily="34" charset="0"/>
                </a:rPr>
                <a:t>Unallocated  </a:t>
              </a:r>
              <a:r>
                <a:rPr lang="en-US" sz="1600" b="0" dirty="0" err="1">
                  <a:latin typeface="Calibri" panose="020F0502020204030204" pitchFamily="34" charset="0"/>
                </a:rPr>
                <a:t>int</a:t>
              </a:r>
              <a:endParaRPr lang="en-US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/>
          <p:nvPr/>
        </p:nvGraphicFramePr>
        <p:xfrm>
          <a:off x="539554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 panose="020F0502020204030204"/>
                          <a:cs typeface="Calibri" panose="020F0502020204030204"/>
                        </a:rPr>
                        <a:t>Decl</a:t>
                      </a:r>
                      <a:endParaRPr lang="en-US" b="1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r>
                        <a:rPr lang="en-US" b="1" i="1" dirty="0"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*A</a:t>
                      </a:r>
                      <a:r>
                        <a:rPr lang="en-US" b="1" i="1" dirty="0"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**A</a:t>
                      </a:r>
                      <a:r>
                        <a:rPr lang="en-US" b="1" i="1" dirty="0"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lang="en-US" sz="1600" b="1" i="0" dirty="0">
                          <a:latin typeface="Courier New" panose="02070309020205020404"/>
                          <a:cs typeface="Courier New" panose="02070309020205020404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lang="en-US" sz="1600" b="1" i="0" dirty="0">
                          <a:latin typeface="Courier New" panose="02070309020205020404"/>
                          <a:cs typeface="Courier New" panose="02070309020205020404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lang="en-US" sz="1600" b="1" i="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 panose="02070309020205020404"/>
                          <a:cs typeface="Courier New" panose="02070309020205020404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anose="020F0502020204030204" pitchFamily="34" charset="0"/>
                </a:rPr>
                <a:t>Allocated  </a:t>
              </a:r>
              <a:r>
                <a:rPr lang="en-US" sz="1600" b="0" dirty="0" err="1">
                  <a:latin typeface="Calibri" panose="020F0502020204030204" pitchFamily="34" charset="0"/>
                </a:rPr>
                <a:t>int</a:t>
              </a:r>
              <a:endParaRPr lang="en-US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anose="020F0502020204030204" pitchFamily="34" charset="0"/>
                </a:rPr>
                <a:t>Unallocated pointer</a:t>
              </a:r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anose="020F0502020204030204" pitchFamily="34" charset="0"/>
                </a:rPr>
                <a:t>Allocated  pointer</a:t>
              </a: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anose="020F0502020204030204" pitchFamily="34" charset="0"/>
                </a:rPr>
                <a:t>Unallocated  </a:t>
              </a:r>
              <a:r>
                <a:rPr lang="en-US" sz="1600" b="0" dirty="0" err="1">
                  <a:latin typeface="Calibri" panose="020F0502020204030204" pitchFamily="34" charset="0"/>
                </a:rPr>
                <a:t>int</a:t>
              </a:r>
              <a:endParaRPr lang="en-US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/>
          <p:nvPr/>
        </p:nvGraphicFramePr>
        <p:xfrm>
          <a:off x="539554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 panose="020F0502020204030204"/>
                          <a:cs typeface="Calibri" panose="020F0502020204030204"/>
                        </a:rPr>
                        <a:t>Decl</a:t>
                      </a:r>
                      <a:endParaRPr lang="en-US" b="1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r>
                        <a:rPr lang="en-US" b="1" i="1" dirty="0"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*A</a:t>
                      </a:r>
                      <a:r>
                        <a:rPr lang="en-US" b="1" i="1" dirty="0"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**A</a:t>
                      </a:r>
                      <a:r>
                        <a:rPr lang="en-US" b="1" i="1" dirty="0"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lang="en-US" sz="1600" b="1" i="0" dirty="0">
                          <a:latin typeface="Courier New" panose="02070309020205020404"/>
                          <a:cs typeface="Courier New" panose="02070309020205020404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lang="en-US" sz="1600" b="1" i="0" dirty="0">
                          <a:latin typeface="Courier New" panose="02070309020205020404"/>
                          <a:cs typeface="Courier New" panose="02070309020205020404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lang="en-US" sz="1600" b="1" i="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 panose="02070309020205020404"/>
                          <a:cs typeface="Courier New" panose="02070309020205020404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 panose="02070309020205020404"/>
                  <a:cs typeface="Courier New" panose="02070309020205020404"/>
                </a:rPr>
                <a:t>A1</a:t>
              </a: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 panose="02070309020205020404"/>
                  <a:cs typeface="Courier New" panose="02070309020205020404"/>
                </a:rPr>
                <a:t>A2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anose="020F0502020204030204" pitchFamily="34" charset="0"/>
                </a:rPr>
                <a:t>Allocated  </a:t>
              </a:r>
              <a:r>
                <a:rPr lang="en-US" sz="1600" b="0" dirty="0" err="1">
                  <a:latin typeface="Calibri" panose="020F0502020204030204" pitchFamily="34" charset="0"/>
                </a:rPr>
                <a:t>int</a:t>
              </a:r>
              <a:endParaRPr lang="en-US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anose="020F0502020204030204" pitchFamily="34" charset="0"/>
                </a:rPr>
                <a:t>Unallocated pointer</a:t>
              </a:r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anose="020F0502020204030204" pitchFamily="34" charset="0"/>
                </a:rPr>
                <a:t>Allocated  pointer</a:t>
              </a: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anose="020F0502020204030204" pitchFamily="34" charset="0"/>
                </a:rPr>
                <a:t>Unallocated  </a:t>
              </a:r>
              <a:r>
                <a:rPr lang="en-US" sz="1600" b="0" dirty="0" err="1">
                  <a:latin typeface="Calibri" panose="020F0502020204030204" pitchFamily="34" charset="0"/>
                </a:rPr>
                <a:t>int</a:t>
              </a:r>
              <a:endParaRPr lang="en-US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 panose="02070309020205020404"/>
                  <a:cs typeface="Courier New" panose="02070309020205020404"/>
                </a:rPr>
                <a:t>A3</a:t>
              </a:r>
            </a:p>
          </p:txBody>
        </p:sp>
        <p:cxnSp>
          <p:nvCxnSpPr>
            <p:cNvPr id="35" name="Straight Arrow Connector 34"/>
            <p:cNvCxnSpPr>
              <a:endCxn id="38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36" name="Group 35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37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/>
          <p:nvPr/>
        </p:nvGraphicFramePr>
        <p:xfrm>
          <a:off x="539552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 panose="020F0502020204030204"/>
                          <a:cs typeface="Calibri" panose="020F0502020204030204"/>
                        </a:rPr>
                        <a:t>Decl</a:t>
                      </a:r>
                      <a:endParaRPr lang="en-US" b="1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r>
                        <a:rPr lang="en-US" b="1" i="1" dirty="0"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*A</a:t>
                      </a:r>
                      <a:r>
                        <a:rPr lang="en-US" b="1" i="1" dirty="0"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**A</a:t>
                      </a:r>
                      <a:r>
                        <a:rPr lang="en-US" b="1" i="1" dirty="0"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 panose="020F0502020204030204"/>
                          <a:cs typeface="Calibri" panose="020F0502020204030204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lang="en-US" sz="1600" b="1" i="0" dirty="0">
                          <a:latin typeface="Courier New" panose="02070309020205020404"/>
                          <a:cs typeface="Courier New" panose="02070309020205020404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lang="en-US" sz="1600" b="1" i="0" dirty="0">
                          <a:latin typeface="Courier New" panose="02070309020205020404"/>
                          <a:cs typeface="Courier New" panose="02070309020205020404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lang="en-US" sz="1600" b="1" i="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 panose="02070309020205020404"/>
                          <a:cs typeface="Courier New" panose="02070309020205020404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 panose="02070309020205020404"/>
                  <a:cs typeface="Courier New" panose="02070309020205020404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 panose="02070309020205020404"/>
                  <a:cs typeface="Courier New" panose="02070309020205020404"/>
                </a:rPr>
                <a:t>A2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anose="020F0502020204030204" pitchFamily="34" charset="0"/>
                </a:rPr>
                <a:t>Allocated  </a:t>
              </a:r>
              <a:r>
                <a:rPr lang="en-US" sz="1600" b="0" dirty="0" err="1">
                  <a:latin typeface="Calibri" panose="020F0502020204030204" pitchFamily="34" charset="0"/>
                </a:rPr>
                <a:t>int</a:t>
              </a:r>
              <a:endParaRPr lang="en-US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anose="020F0502020204030204" pitchFamily="34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anose="020F0502020204030204" pitchFamily="34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anose="020F0502020204030204" pitchFamily="34" charset="0"/>
                </a:rPr>
                <a:t>Unallocated  </a:t>
              </a:r>
              <a:r>
                <a:rPr lang="en-US" sz="1600" b="0" dirty="0" err="1">
                  <a:latin typeface="Calibri" panose="020F0502020204030204" pitchFamily="34" charset="0"/>
                </a:rPr>
                <a:t>int</a:t>
              </a:r>
              <a:endParaRPr lang="en-US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 panose="02070309020205020404"/>
                  <a:cs typeface="Courier New" panose="02070309020205020404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椭圆 13"/>
          <p:cNvSpPr/>
          <p:nvPr/>
        </p:nvSpPr>
        <p:spPr>
          <a:xfrm>
            <a:off x="5004435" y="2641600"/>
            <a:ext cx="1266190" cy="43243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anose="020F050202020403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150100" y="2251075"/>
            <a:ext cx="1266190" cy="8229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5" grpId="0" animBg="1"/>
      <p:bldP spid="2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Declaration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i="1" dirty="0">
                <a:latin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</a:rPr>
              <a:t>   </a:t>
            </a:r>
            <a:r>
              <a:rPr lang="en-US" b="1" dirty="0">
                <a:latin typeface="Courier New" panose="02070309020205020404" pitchFamily="-96" charset="0"/>
              </a:rPr>
              <a:t>A</a:t>
            </a:r>
            <a:r>
              <a:rPr lang="en-US" dirty="0">
                <a:latin typeface="Courier New" panose="02070309020205020404" pitchFamily="-96" charset="0"/>
              </a:rPr>
              <a:t>[</a:t>
            </a:r>
            <a:r>
              <a:rPr lang="en-US" i="1" dirty="0">
                <a:latin typeface="Calibri" panose="020F0502020204030204" pitchFamily="34" charset="0"/>
              </a:rPr>
              <a:t>R</a:t>
            </a:r>
            <a:r>
              <a:rPr lang="en-US" dirty="0">
                <a:latin typeface="Courier New" panose="02070309020205020404" pitchFamily="-96" charset="0"/>
              </a:rPr>
              <a:t>][</a:t>
            </a:r>
            <a:r>
              <a:rPr lang="en-US" i="1" dirty="0">
                <a:latin typeface="Calibri" panose="020F0502020204030204" pitchFamily="34" charset="0"/>
              </a:rPr>
              <a:t>C</a:t>
            </a:r>
            <a:r>
              <a:rPr lang="en-US" dirty="0">
                <a:latin typeface="Courier New" panose="02070309020205020404" pitchFamily="-96" charset="0"/>
              </a:rPr>
              <a:t>];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2D array of data type </a:t>
            </a:r>
            <a:r>
              <a:rPr lang="en-US" i="1" dirty="0">
                <a:latin typeface="Calibri" panose="020F0502020204030204" pitchFamily="34" charset="0"/>
              </a:rPr>
              <a:t>T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i="1" dirty="0">
                <a:latin typeface="Calibri" panose="020F0502020204030204" pitchFamily="34" charset="0"/>
              </a:rPr>
              <a:t>R</a:t>
            </a:r>
            <a:r>
              <a:rPr lang="en-US" dirty="0">
                <a:latin typeface="Calibri" panose="020F0502020204030204" pitchFamily="34" charset="0"/>
              </a:rPr>
              <a:t> rows, </a:t>
            </a:r>
            <a:r>
              <a:rPr lang="en-US" i="1" dirty="0">
                <a:latin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</a:rPr>
              <a:t> columns</a:t>
            </a:r>
          </a:p>
          <a:p>
            <a:r>
              <a:rPr lang="en-US" dirty="0">
                <a:latin typeface="Calibri" panose="020F0502020204030204" pitchFamily="34" charset="0"/>
              </a:rPr>
              <a:t>Array Size</a:t>
            </a:r>
          </a:p>
          <a:p>
            <a:pPr lvl="1"/>
            <a:r>
              <a:rPr lang="en-US" i="1" dirty="0">
                <a:latin typeface="Calibri" panose="020F0502020204030204" pitchFamily="34" charset="0"/>
              </a:rPr>
              <a:t>R</a:t>
            </a:r>
            <a:r>
              <a:rPr lang="en-US" dirty="0">
                <a:latin typeface="Calibri" panose="020F0502020204030204" pitchFamily="34" charset="0"/>
              </a:rPr>
              <a:t> * </a:t>
            </a:r>
            <a:r>
              <a:rPr lang="en-US" i="1" dirty="0">
                <a:latin typeface="Calibri" panose="020F0502020204030204" pitchFamily="34" charset="0"/>
              </a:rPr>
              <a:t>C </a:t>
            </a:r>
            <a:r>
              <a:rPr lang="en-US" dirty="0">
                <a:latin typeface="Calibri" panose="020F0502020204030204" pitchFamily="34" charset="0"/>
              </a:rPr>
              <a:t>* </a:t>
            </a:r>
            <a:r>
              <a:rPr lang="en-US" b="1" dirty="0" err="1">
                <a:latin typeface="Courier New" panose="02070309020205020404" pitchFamily="-96" charset="0"/>
                <a:cs typeface="Courier New" panose="02070309020205020404" pitchFamily="-96" charset="0"/>
              </a:rPr>
              <a:t>sizeof</a:t>
            </a:r>
            <a:r>
              <a:rPr lang="en-US" b="1" dirty="0">
                <a:latin typeface="Courier New" panose="02070309020205020404" pitchFamily="-96" charset="0"/>
                <a:cs typeface="Courier New" panose="02070309020205020404" pitchFamily="-96" charset="0"/>
              </a:rPr>
              <a:t>(</a:t>
            </a:r>
            <a:r>
              <a:rPr lang="en-US" i="1" dirty="0">
                <a:latin typeface="Calibri" panose="020F0502020204030204" pitchFamily="34" charset="0"/>
              </a:rPr>
              <a:t>T</a:t>
            </a:r>
            <a:r>
              <a:rPr lang="en-US" b="1" dirty="0">
                <a:latin typeface="Courier New" panose="02070309020205020404" pitchFamily="-96" charset="0"/>
                <a:cs typeface="Courier New" panose="02070309020205020404" pitchFamily="-96" charset="0"/>
              </a:rPr>
              <a:t>)</a:t>
            </a:r>
            <a:r>
              <a:rPr lang="en-US" i="1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bytes</a:t>
            </a:r>
          </a:p>
          <a:p>
            <a:r>
              <a:rPr lang="en-US" dirty="0">
                <a:latin typeface="Calibri" panose="020F0502020204030204" pitchFamily="34" charset="0"/>
              </a:rPr>
              <a:t>Arrangement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Row-Major Ordering</a:t>
            </a:r>
          </a:p>
        </p:txBody>
      </p:sp>
      <p:grpSp>
        <p:nvGrpSpPr>
          <p:cNvPr id="78851" name="Group 4"/>
          <p:cNvGrpSpPr/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ourier New" panose="02070309020205020404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 anchor="ctr"/>
            <a:lstStyle/>
            <a:p>
              <a:pPr algn="r" eaLnBrk="0" hangingPunct="0"/>
              <a:r>
                <a:rPr lang="en-US" sz="1800">
                  <a:latin typeface="Courier New" panose="02070309020205020404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ourier New" panose="02070309020205020404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ourier New" panose="02070309020205020404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ourier New" panose="02070309020205020404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 anchor="ctr"/>
            <a:lstStyle/>
            <a:p>
              <a:pPr algn="r" eaLnBrk="0" hangingPunct="0"/>
              <a:r>
                <a:rPr lang="en-US" sz="1800">
                  <a:latin typeface="Courier New" panose="02070309020205020404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ourier New" panose="02070309020205020404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anose="02070309020205020404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anose="02070309020205020404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ourier New" panose="02070309020205020404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anose="02070309020205020404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anose="02070309020205020404" pitchFamily="-96" charset="0"/>
                </a:rPr>
                <a:t>•</a:t>
              </a:r>
            </a:p>
          </p:txBody>
        </p:sp>
        <p:sp>
          <p:nvSpPr>
            <p:cNvPr id="78879" name="Freeform 13"/>
            <p:cNvSpPr/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78880" name="Freeform 14"/>
            <p:cNvSpPr/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anose="020F0502020204030204" pitchFamily="34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725144"/>
            <a:ext cx="2012950" cy="39687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Courier New" panose="02070309020205020404" pitchFamily="-96" charset="0"/>
              </a:rPr>
              <a:t>int A[R][C];</a:t>
            </a: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457200" y="5125194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/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0">
                    <a:latin typeface="Courier New" panose="02070309020205020404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/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0">
                    <a:latin typeface="Courier New" panose="02070309020205020404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/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0">
                    <a:latin typeface="Courier New" panose="02070309020205020404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anose="02070309020205020404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>
                  <a:latin typeface="Courier New" panose="02070309020205020404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344394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191994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ourier New" panose="02070309020205020404" pitchFamily="-96" charset="0"/>
              </a:rPr>
              <a:t>4*R*C</a:t>
            </a:r>
            <a:r>
              <a:rPr lang="en-US" sz="1800" b="0">
                <a:latin typeface="Calibri" panose="020F0502020204030204" pitchFamily="34" charset="0"/>
              </a:rPr>
              <a:t>  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据说是一个面试题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8" y="1412776"/>
            <a:ext cx="8243300" cy="506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Calibri" panose="020F0502020204030204" pitchFamily="34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Multi-level</a:t>
            </a:r>
          </a:p>
          <a:p>
            <a:r>
              <a:rPr lang="en-US" dirty="0">
                <a:latin typeface="Calibri" panose="020F0502020204030204" pitchFamily="34" charset="0"/>
              </a:rPr>
              <a:t>Structures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</a:rPr>
              <a:t>Allocation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</a:rPr>
              <a:t>Access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</a:rPr>
              <a:t>Alignment</a:t>
            </a:r>
          </a:p>
          <a:p>
            <a:r>
              <a:rPr lang="en-US" altLang="zh-CN" dirty="0" smtClean="0">
                <a:solidFill>
                  <a:srgbClr val="7F7F7F"/>
                </a:solidFill>
                <a:latin typeface="Calibri" panose="020F0502020204030204" pitchFamily="34" charset="0"/>
              </a:rPr>
              <a:t>Unions</a:t>
            </a:r>
            <a:endParaRPr lang="en-US" altLang="zh-CN" dirty="0">
              <a:solidFill>
                <a:srgbClr val="7F7F7F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ourier New" panose="02070309020205020404"/>
              </a:rPr>
              <a:t>Big enough to hold all of the fields</a:t>
            </a:r>
          </a:p>
          <a:p>
            <a:r>
              <a:rPr lang="en-US" dirty="0">
                <a:latin typeface="Calibri" panose="020F0502020204030204" pitchFamily="34" charset="0"/>
                <a:cs typeface="Courier New" panose="02070309020205020404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ourier New" panose="02070309020205020404"/>
              </a:rPr>
              <a:t>Even if another ordering could yield a more compact representation</a:t>
            </a:r>
          </a:p>
          <a:p>
            <a:r>
              <a:rPr lang="en-US" dirty="0">
                <a:latin typeface="Calibri" panose="020F0502020204030204" pitchFamily="34" charset="0"/>
                <a:cs typeface="Courier New" panose="02070309020205020404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ourier New" panose="02070309020205020404"/>
              </a:rPr>
              <a:t>Machine-level program has no understanding of the structures in the source code 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anose="02070309020205020404" pitchFamily="-96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ourier New" panose="02070309020205020404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2000" dirty="0" err="1">
                  <a:latin typeface="Courier New" panose="02070309020205020404" pitchFamily="-96" charset="0"/>
                </a:rPr>
                <a:t>i</a:t>
              </a:r>
              <a:endParaRPr lang="en-US" sz="2000" dirty="0">
                <a:latin typeface="Courier New" panose="02070309020205020404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2000" dirty="0">
                  <a:latin typeface="Courier New" panose="02070309020205020404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2000" dirty="0">
                  <a:latin typeface="Courier New" panose="02070309020205020404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2000" dirty="0">
                  <a:latin typeface="Courier New" panose="02070309020205020404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2000" dirty="0">
                  <a:latin typeface="Courier New" panose="02070309020205020404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2000" dirty="0">
                  <a:latin typeface="Courier New" panose="02070309020205020404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sz="1800" dirty="0" err="1">
                <a:latin typeface="Courier New" panose="02070309020205020404" pitchFamily="-96" charset="0"/>
              </a:rPr>
              <a:t>struct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rec</a:t>
            </a:r>
            <a:r>
              <a:rPr lang="en-US" sz="1800" dirty="0">
                <a:latin typeface="Courier New" panose="02070309020205020404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    </a:t>
            </a:r>
            <a:r>
              <a:rPr lang="en-US" sz="1800" dirty="0" err="1">
                <a:latin typeface="Courier New" panose="02070309020205020404" pitchFamily="-96" charset="0"/>
              </a:rPr>
              <a:t>int</a:t>
            </a:r>
            <a:r>
              <a:rPr lang="en-US" sz="1800" dirty="0">
                <a:latin typeface="Courier New" panose="02070309020205020404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    </a:t>
            </a:r>
            <a:r>
              <a:rPr lang="en-US" sz="1800" dirty="0" err="1">
                <a:latin typeface="Courier New" panose="02070309020205020404" pitchFamily="-96" charset="0"/>
              </a:rPr>
              <a:t>size_t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i</a:t>
            </a:r>
            <a:r>
              <a:rPr lang="en-US" sz="1800" dirty="0">
                <a:latin typeface="Courier New" panose="02070309020205020404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    </a:t>
            </a:r>
            <a:r>
              <a:rPr lang="en-US" sz="1800" dirty="0" err="1">
                <a:latin typeface="Courier New" panose="02070309020205020404" pitchFamily="-96" charset="0"/>
              </a:rPr>
              <a:t>struct</a:t>
            </a:r>
            <a:r>
              <a:rPr lang="en-US" sz="1800" dirty="0">
                <a:latin typeface="Courier New" panose="02070309020205020404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};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529715" y="4364990"/>
            <a:ext cx="4122420" cy="41275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3" y="4929198"/>
            <a:ext cx="4541966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145" algn="l"/>
                <a:tab pos="3263900" algn="l"/>
              </a:tabLst>
              <a:defRPr/>
            </a:pPr>
            <a:r>
              <a:rPr lang="en-US" sz="1800" dirty="0">
                <a:latin typeface="Courier New" panose="02070309020205020404" pitchFamily="-96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anose="02070309020205020404" pitchFamily="-96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anose="02070309020205020404" pitchFamily="-96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anose="02070309020205020404" pitchFamily="-96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anose="02070309020205020404" pitchFamily="-96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anose="02070309020205020404" pitchFamily="-96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145" algn="l"/>
                <a:tab pos="3263900" algn="l"/>
              </a:tabLst>
              <a:defRPr/>
            </a:pPr>
            <a:r>
              <a:rPr lang="en-US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anose="02070309020205020404" pitchFamily="-96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anose="02070309020205020404" pitchFamily="-96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anose="02070309020205020404" pitchFamily="-96" charset="0"/>
                <a:ea typeface="+mn-ea"/>
                <a:cs typeface="+mn-cs"/>
              </a:rPr>
              <a:t>rax</a:t>
            </a:r>
            <a:endParaRPr lang="en-US" sz="1800" dirty="0">
              <a:latin typeface="Courier New" panose="02070309020205020404" pitchFamily="-96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145" algn="l"/>
                <a:tab pos="3263900" algn="l"/>
              </a:tabLst>
              <a:defRPr/>
            </a:pPr>
            <a:r>
              <a:rPr lang="en-US" sz="1800" dirty="0">
                <a:latin typeface="Courier New" panose="02070309020205020404" pitchFamily="-96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sz="1800" dirty="0" err="1">
                <a:latin typeface="Courier New" panose="02070309020205020404" pitchFamily="-96" charset="0"/>
              </a:rPr>
              <a:t>int</a:t>
            </a:r>
            <a:r>
              <a:rPr lang="en-US" sz="1800" dirty="0">
                <a:latin typeface="Courier New" panose="02070309020205020404" pitchFamily="-96" charset="0"/>
              </a:rPr>
              <a:t> *</a:t>
            </a:r>
            <a:r>
              <a:rPr lang="en-US" sz="1800" dirty="0" err="1">
                <a:latin typeface="Courier New" panose="02070309020205020404" pitchFamily="-96" charset="0"/>
              </a:rPr>
              <a:t>get_ap</a:t>
            </a:r>
            <a:endParaRPr lang="en-US" sz="1800" dirty="0">
              <a:latin typeface="Courier New" panose="02070309020205020404" pitchFamily="-96" charset="0"/>
            </a:endParaRP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 (</a:t>
            </a:r>
            <a:r>
              <a:rPr lang="en-US" sz="1800" dirty="0" err="1">
                <a:latin typeface="Courier New" panose="02070309020205020404" pitchFamily="-96" charset="0"/>
              </a:rPr>
              <a:t>struct</a:t>
            </a:r>
            <a:r>
              <a:rPr lang="en-US" sz="1800" dirty="0">
                <a:latin typeface="Courier New" panose="02070309020205020404" pitchFamily="-96" charset="0"/>
              </a:rPr>
              <a:t> rec *r, </a:t>
            </a:r>
            <a:r>
              <a:rPr lang="en-US" sz="1800" dirty="0" err="1">
                <a:latin typeface="Courier New" panose="02070309020205020404" pitchFamily="-96" charset="0"/>
              </a:rPr>
              <a:t>size_t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idx</a:t>
            </a:r>
            <a:r>
              <a:rPr lang="en-US" sz="1800" dirty="0">
                <a:latin typeface="Courier New" panose="02070309020205020404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  return &amp;r-&gt;a[</a:t>
            </a:r>
            <a:r>
              <a:rPr lang="en-US" sz="1800" dirty="0" err="1">
                <a:latin typeface="Courier New" panose="02070309020205020404" pitchFamily="-96" charset="0"/>
              </a:rPr>
              <a:t>idx</a:t>
            </a:r>
            <a:r>
              <a:rPr lang="en-US" sz="1800" dirty="0">
                <a:latin typeface="Courier New" panose="02070309020205020404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Compute as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r + 4*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idx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ourier New" panose="02070309020205020404" pitchFamily="-96" charset="0"/>
              </a:rPr>
              <a:t>r+4*</a:t>
            </a:r>
            <a:r>
              <a:rPr lang="en-US" dirty="0" err="1">
                <a:latin typeface="Courier New" panose="02070309020205020404" pitchFamily="-96" charset="0"/>
              </a:rPr>
              <a:t>idx</a:t>
            </a:r>
            <a:endParaRPr lang="en-US" dirty="0">
              <a:latin typeface="Courier New" panose="02070309020205020404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anose="02070309020205020404" pitchFamily="-96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ourier New" panose="02070309020205020404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2000" dirty="0" err="1">
                  <a:latin typeface="Courier New" panose="02070309020205020404" pitchFamily="-96" charset="0"/>
                </a:rPr>
                <a:t>i</a:t>
              </a:r>
              <a:endParaRPr lang="en-US" sz="2000" dirty="0">
                <a:latin typeface="Courier New" panose="02070309020205020404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2000" dirty="0">
                  <a:latin typeface="Courier New" panose="02070309020205020404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2000" dirty="0">
                  <a:latin typeface="Courier New" panose="02070309020205020404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2000" dirty="0">
                  <a:latin typeface="Courier New" panose="02070309020205020404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2000" dirty="0">
                  <a:latin typeface="Courier New" panose="02070309020205020404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2000" dirty="0">
                  <a:latin typeface="Courier New" panose="02070309020205020404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sz="1800" dirty="0" err="1">
                <a:latin typeface="Courier New" panose="02070309020205020404" pitchFamily="-96" charset="0"/>
              </a:rPr>
              <a:t>struct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rec</a:t>
            </a:r>
            <a:r>
              <a:rPr lang="en-US" sz="1800" dirty="0">
                <a:latin typeface="Courier New" panose="02070309020205020404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    </a:t>
            </a:r>
            <a:r>
              <a:rPr lang="en-US" sz="1800" dirty="0" err="1">
                <a:latin typeface="Courier New" panose="02070309020205020404" pitchFamily="-96" charset="0"/>
              </a:rPr>
              <a:t>int</a:t>
            </a:r>
            <a:r>
              <a:rPr lang="en-US" sz="1800" dirty="0">
                <a:latin typeface="Courier New" panose="02070309020205020404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    </a:t>
            </a:r>
            <a:r>
              <a:rPr lang="en-US" sz="1800" dirty="0" err="1">
                <a:latin typeface="Courier New" panose="02070309020205020404" pitchFamily="-96" charset="0"/>
              </a:rPr>
              <a:t>size_t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i</a:t>
            </a:r>
            <a:r>
              <a:rPr lang="en-US" sz="1800" dirty="0">
                <a:latin typeface="Courier New" panose="02070309020205020404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    </a:t>
            </a:r>
            <a:r>
              <a:rPr lang="en-US" sz="1800" dirty="0" err="1">
                <a:latin typeface="Courier New" panose="02070309020205020404" pitchFamily="-96" charset="0"/>
              </a:rPr>
              <a:t>struct</a:t>
            </a:r>
            <a:r>
              <a:rPr lang="en-US" sz="1800" dirty="0">
                <a:latin typeface="Courier New" panose="02070309020205020404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  <p:bldP spid="3235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Arrays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One-dimensional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Multi-level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anose="020F0502020204030204" pitchFamily="34" charset="0"/>
              </a:rPr>
              <a:t>Structures</a:t>
            </a:r>
          </a:p>
          <a:p>
            <a:pPr lvl="1"/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</a:rPr>
              <a:t>Allocation</a:t>
            </a:r>
          </a:p>
          <a:p>
            <a:pPr lvl="1"/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</a:rPr>
              <a:t>Access</a:t>
            </a:r>
          </a:p>
          <a:p>
            <a:pPr lvl="1"/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</a:rPr>
              <a:t>Alignment</a:t>
            </a:r>
          </a:p>
          <a:p>
            <a:r>
              <a:rPr lang="en-US" altLang="zh-CN" dirty="0" smtClean="0">
                <a:solidFill>
                  <a:srgbClr val="7F7F7F"/>
                </a:solidFill>
                <a:latin typeface="Calibri" panose="020F0502020204030204" pitchFamily="34" charset="0"/>
              </a:rPr>
              <a:t>Unions</a:t>
            </a:r>
            <a:endParaRPr lang="en-US" altLang="zh-CN" dirty="0">
              <a:solidFill>
                <a:srgbClr val="7F7F7F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54497" y="4819456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395" algn="l"/>
                <a:tab pos="394462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</a:rPr>
              <a:t>.L11:                         # </a:t>
            </a:r>
            <a:r>
              <a:rPr lang="cs-CZ" sz="1800" dirty="0" err="1">
                <a:latin typeface="Courier New" panose="02070309020205020404" pitchFamily="-96" charset="0"/>
              </a:rPr>
              <a:t>loop</a:t>
            </a:r>
            <a:r>
              <a:rPr lang="cs-CZ" sz="1800" dirty="0">
                <a:latin typeface="Courier New" panose="02070309020205020404" pitchFamily="-96" charset="0"/>
              </a:rPr>
              <a:t>:</a:t>
            </a:r>
          </a:p>
          <a:p>
            <a:pPr eaLnBrk="0" hangingPunct="0">
              <a:tabLst>
                <a:tab pos="114300" algn="l"/>
                <a:tab pos="1255395" algn="l"/>
                <a:tab pos="394462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movslq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16(%rdi), %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395" algn="l"/>
                <a:tab pos="394462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%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395" algn="l"/>
                <a:tab pos="394462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movq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24(%rdi), %rdi      # 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= M[r+24]</a:t>
            </a:r>
          </a:p>
          <a:p>
            <a:pPr eaLnBrk="0" hangingPunct="0">
              <a:tabLst>
                <a:tab pos="114300" algn="l"/>
                <a:tab pos="1255395" algn="l"/>
                <a:tab pos="394462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%rdi, %rdi          #   Test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r</a:t>
            </a:r>
            <a:endParaRPr lang="cs-CZ" sz="1800" dirty="0">
              <a:latin typeface="Courier New" panose="02070309020205020404" pitchFamily="-96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395" algn="l"/>
                <a:tab pos="394462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 .L11                # 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loop</a:t>
            </a:r>
            <a:endParaRPr lang="cs-CZ" sz="1800" dirty="0">
              <a:latin typeface="Courier New" panose="02070309020205020404" pitchFamily="-96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nn-NO" sz="1800" dirty="0">
                <a:latin typeface="Courier New" panose="02070309020205020404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anose="02070309020205020404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anose="02070309020205020404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anose="02070309020205020404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anose="02070309020205020404" pitchFamily="-96" charset="0"/>
              </a:rPr>
              <a:t>    int i = r-&gt;i;</a:t>
            </a:r>
          </a:p>
          <a:p>
            <a:pPr eaLnBrk="0" hangingPunct="0"/>
            <a:r>
              <a:rPr lang="nn-NO" sz="1800" dirty="0">
                <a:latin typeface="Courier New" panose="02070309020205020404" pitchFamily="-96" charset="0"/>
              </a:rPr>
              <a:t>    r-&gt;a[i] = val;</a:t>
            </a:r>
          </a:p>
          <a:p>
            <a:pPr eaLnBrk="0" hangingPunct="0"/>
            <a:r>
              <a:rPr lang="nn-NO" sz="1800" dirty="0">
                <a:latin typeface="Courier New" panose="02070309020205020404" pitchFamily="-96" charset="0"/>
              </a:rPr>
              <a:t>    r = r-&gt;</a:t>
            </a:r>
            <a:r>
              <a:rPr lang="nn-NO" sz="1800" dirty="0" err="1">
                <a:latin typeface="Courier New" panose="02070309020205020404" pitchFamily="-96" charset="0"/>
              </a:rPr>
              <a:t>next</a:t>
            </a:r>
            <a:r>
              <a:rPr lang="nn-NO" sz="1800" dirty="0">
                <a:latin typeface="Courier New" panose="02070309020205020404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anose="02070309020205020404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anose="02070309020205020404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Following Linked List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140289" y="3565984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%</a:t>
                      </a:r>
                      <a:r>
                        <a:rPr lang="en-US" b="1" dirty="0" err="1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rdi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%</a:t>
                      </a:r>
                      <a:r>
                        <a:rPr lang="en-US" b="1" dirty="0" err="1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rsi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val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sz="1800" dirty="0" err="1">
                <a:latin typeface="Courier New" panose="02070309020205020404" pitchFamily="-96" charset="0"/>
              </a:rPr>
              <a:t>struct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rec</a:t>
            </a:r>
            <a:r>
              <a:rPr lang="en-US" sz="1800" dirty="0">
                <a:latin typeface="Courier New" panose="02070309020205020404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    </a:t>
            </a:r>
            <a:r>
              <a:rPr lang="en-US" sz="1800" dirty="0" err="1">
                <a:latin typeface="Courier New" panose="02070309020205020404" pitchFamily="-96" charset="0"/>
              </a:rPr>
              <a:t>int</a:t>
            </a:r>
            <a:r>
              <a:rPr lang="en-US" sz="1800" dirty="0">
                <a:latin typeface="Courier New" panose="02070309020205020404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    </a:t>
            </a:r>
            <a:r>
              <a:rPr lang="en-US" sz="1800" dirty="0" err="1">
                <a:latin typeface="Courier New" panose="02070309020205020404" pitchFamily="-96" charset="0"/>
              </a:rPr>
              <a:t>int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i</a:t>
            </a:r>
            <a:r>
              <a:rPr lang="en-US" sz="1800" dirty="0">
                <a:latin typeface="Courier New" panose="02070309020205020404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    </a:t>
            </a:r>
            <a:r>
              <a:rPr lang="en-US" sz="1800" dirty="0" err="1">
                <a:latin typeface="Courier New" panose="02070309020205020404" pitchFamily="-96" charset="0"/>
              </a:rPr>
              <a:t>struct</a:t>
            </a:r>
            <a:r>
              <a:rPr lang="en-US" sz="1800" dirty="0">
                <a:latin typeface="Courier New" panose="02070309020205020404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90487" tIns="44450" rIns="90487" bIns="44450"/>
            <a:lstStyle/>
            <a:p>
              <a:pPr marL="224155" indent="-224155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anose="020F0502020204030204" pitchFamily="34" charset="0"/>
                </a:rPr>
                <a:t>Element </a:t>
              </a:r>
              <a:r>
                <a:rPr lang="en-US">
                  <a:latin typeface="Courier New" panose="02070309020205020404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anose="02070309020205020404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90487" tIns="44450" rIns="90487" bIns="44450" anchor="ctr"/>
                <a:lstStyle/>
                <a:p>
                  <a:pPr algn="ctr" eaLnBrk="0" hangingPunct="0"/>
                  <a:r>
                    <a:rPr lang="en-US" sz="2000" dirty="0" err="1">
                      <a:latin typeface="Courier New" panose="02070309020205020404" pitchFamily="-96" charset="0"/>
                    </a:rPr>
                    <a:t>i</a:t>
                  </a:r>
                  <a:endParaRPr lang="en-US" sz="2000" dirty="0">
                    <a:latin typeface="Courier New" panose="02070309020205020404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90487" tIns="44450" rIns="90487" bIns="44450" anchor="ctr"/>
                <a:lstStyle/>
                <a:p>
                  <a:pPr algn="ctr" eaLnBrk="0" hangingPunct="0"/>
                  <a:r>
                    <a:rPr lang="en-US" sz="2000" dirty="0">
                      <a:latin typeface="Courier New" panose="02070309020205020404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anose="02070309020205020404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anose="02070309020205020404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anose="02070309020205020404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anose="02070309020205020404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anose="02070309020205020404" pitchFamily="-96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/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/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/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/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/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/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/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/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/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/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/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/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/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6055" indent="-186055">
              <a:spcBef>
                <a:spcPts val="640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/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6055" indent="-186055">
              <a:spcBef>
                <a:spcPts val="640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/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6055" indent="-186055">
              <a:spcBef>
                <a:spcPts val="640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/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6055" indent="-186055">
              <a:spcBef>
                <a:spcPts val="640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/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/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/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/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/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/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/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/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/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/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} *p;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cache lines (64 bytes).  Intel states should avoid crossing 16 byte boundaries.</a:t>
            </a:r>
          </a:p>
          <a:p>
            <a:pPr marL="838200" lvl="2"/>
            <a:r>
              <a:rPr lang="en-US" dirty="0"/>
              <a:t>Virtual memory trickier when datum spans 2 pages (4 KB pages)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/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/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/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/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/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/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/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/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/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/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/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/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/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6055" indent="-186055">
              <a:spcBef>
                <a:spcPts val="640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/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6055" indent="-186055">
              <a:spcBef>
                <a:spcPts val="640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/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6055" indent="-186055">
              <a:spcBef>
                <a:spcPts val="640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/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6055" indent="-186055">
              <a:spcBef>
                <a:spcPts val="640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</p:spPr>
        <p:txBody>
          <a:bodyPr/>
          <a:lstStyle/>
          <a:p>
            <a:pPr marL="119380" indent="-119380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/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anose="020F0502020204030204" pitchFamily="34" charset="0"/>
              </a:rPr>
              <a:t>Multiple of K=8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/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</p:spPr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/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/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/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/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short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get_j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return a[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].j;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/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ea typeface="Monaco" charset="0"/>
                <a:cs typeface="Courier New" panose="02070309020205020404" pitchFamily="-96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ea typeface="Monaco" charset="0"/>
                <a:cs typeface="Courier New" panose="02070309020205020404" pitchFamily="-96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ea typeface="Monaco" charset="0"/>
                <a:cs typeface="Courier New" panose="02070309020205020404" pitchFamily="-96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ea typeface="Monaco" charset="0"/>
                <a:cs typeface="Courier New" panose="02070309020205020404" pitchFamily="-96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ea typeface="Monaco" charset="0"/>
                <a:cs typeface="Courier New" panose="02070309020205020404" pitchFamily="-96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ea typeface="Monaco" charset="0"/>
                <a:cs typeface="Courier New" panose="02070309020205020404" pitchFamily="-96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ea typeface="Monaco" charset="0"/>
                <a:cs typeface="Courier New" panose="02070309020205020404" pitchFamily="-96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ea typeface="Monaco" charset="0"/>
                <a:cs typeface="Courier New" panose="02070309020205020404" pitchFamily="-96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ea typeface="Monaco" charset="0"/>
                <a:cs typeface="Courier New" panose="02070309020205020404" pitchFamily="-96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ea typeface="Monaco" charset="0"/>
                <a:cs typeface="Courier New" panose="02070309020205020404" pitchFamily="-96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ea typeface="Monaco" charset="0"/>
                <a:cs typeface="Courier New" panose="02070309020205020404" pitchFamily="-96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ea typeface="Monaco" charset="0"/>
                <a:cs typeface="Courier New" panose="02070309020205020404" pitchFamily="-96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ea typeface="Monaco" charset="0"/>
                <a:cs typeface="Courier New" panose="02070309020205020404" pitchFamily="-96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ea typeface="Monaco" charset="0"/>
                <a:cs typeface="Courier New" panose="02070309020205020404" pitchFamily="-96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anose="02070309020205020404" pitchFamily="-96" charset="0"/>
              <a:ea typeface="Monaco" charset="0"/>
              <a:cs typeface="Courier New" panose="02070309020205020404" pitchFamily="-96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/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  <p:bldP spid="2970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(largest alignment requirement K=4)</a:t>
            </a:r>
          </a:p>
        </p:txBody>
      </p:sp>
      <p:sp>
        <p:nvSpPr>
          <p:cNvPr id="27653" name="Rectangle 5"/>
          <p:cNvSpPr/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/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anose="02070309020205020404" pitchFamily="-96" charset="0"/>
                <a:ea typeface="Lucida Grande" charset="0"/>
                <a:cs typeface="Courier New" panose="02070309020205020404" pitchFamily="-96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/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/>
          <p:nvPr/>
        </p:nvSpPr>
        <p:spPr bwMode="auto">
          <a:xfrm>
            <a:off x="633413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/>
          <p:nvPr/>
        </p:nvSpPr>
        <p:spPr bwMode="auto">
          <a:xfrm>
            <a:off x="1903413" y="378904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anose="02070309020205020404" pitchFamily="-96" charset="0"/>
              <a:cs typeface="Courier New" panose="02070309020205020404" pitchFamily="-96" charset="0"/>
              <a:sym typeface="Courier New Bold" charset="0"/>
            </a:endParaRPr>
          </a:p>
        </p:txBody>
      </p:sp>
      <p:sp>
        <p:nvSpPr>
          <p:cNvPr id="15" name="Rectangle 11"/>
          <p:cNvSpPr/>
          <p:nvPr/>
        </p:nvSpPr>
        <p:spPr bwMode="auto">
          <a:xfrm>
            <a:off x="950913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/>
          <p:nvPr/>
        </p:nvSpPr>
        <p:spPr bwMode="auto">
          <a:xfrm>
            <a:off x="3149600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/>
          <p:nvPr/>
        </p:nvSpPr>
        <p:spPr bwMode="auto">
          <a:xfrm>
            <a:off x="3467100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/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/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anose="02070309020205020404" pitchFamily="-96" charset="0"/>
              <a:cs typeface="Courier New" panose="02070309020205020404" pitchFamily="-96" charset="0"/>
              <a:sym typeface="Courier New Bold" charset="0"/>
            </a:endParaRPr>
          </a:p>
        </p:txBody>
      </p:sp>
      <p:sp>
        <p:nvSpPr>
          <p:cNvPr id="21" name="Rectangle 7"/>
          <p:cNvSpPr/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/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767" y="623731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Basic Principle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i="1" dirty="0">
                <a:latin typeface="Calibri" panose="020F0502020204030204" pitchFamily="34" charset="0"/>
              </a:rPr>
              <a:t>T</a:t>
            </a:r>
            <a:r>
              <a:rPr lang="en-US" b="1" dirty="0">
                <a:latin typeface="Calibri" panose="020F0502020204030204" pitchFamily="34" charset="0"/>
              </a:rPr>
              <a:t>  </a:t>
            </a:r>
            <a:r>
              <a:rPr lang="en-US" b="1" dirty="0">
                <a:latin typeface="Courier New" panose="02070309020205020404" pitchFamily="-96" charset="0"/>
              </a:rPr>
              <a:t>A[</a:t>
            </a:r>
            <a:r>
              <a:rPr lang="en-US" i="1" dirty="0">
                <a:latin typeface="Calibri" panose="020F0502020204030204" pitchFamily="34" charset="0"/>
              </a:rPr>
              <a:t>L</a:t>
            </a:r>
            <a:r>
              <a:rPr lang="en-US" b="1" dirty="0">
                <a:latin typeface="Courier New" panose="02070309020205020404" pitchFamily="-96" charset="0"/>
              </a:rPr>
              <a:t>];</a:t>
            </a:r>
            <a:endParaRPr lang="en-US" b="1" dirty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Array of data type </a:t>
            </a:r>
            <a:r>
              <a:rPr lang="en-US" i="1" dirty="0">
                <a:latin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</a:rPr>
              <a:t> and length </a:t>
            </a:r>
            <a:r>
              <a:rPr lang="en-US" i="1" dirty="0">
                <a:latin typeface="Calibri" panose="020F0502020204030204" pitchFamily="34" charset="0"/>
              </a:rPr>
              <a:t>L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Contiguously allocated region of </a:t>
            </a:r>
            <a:r>
              <a:rPr lang="en-US" i="1" dirty="0">
                <a:latin typeface="Calibri" panose="020F0502020204030204" pitchFamily="34" charset="0"/>
              </a:rPr>
              <a:t>L</a:t>
            </a:r>
            <a:r>
              <a:rPr lang="en-US" dirty="0">
                <a:latin typeface="Calibri" panose="020F0502020204030204" pitchFamily="34" charset="0"/>
              </a:rPr>
              <a:t> * </a:t>
            </a:r>
            <a:r>
              <a:rPr lang="en-US" b="1" dirty="0" err="1">
                <a:latin typeface="Courier New" panose="02070309020205020404" pitchFamily="-96" charset="0"/>
              </a:rPr>
              <a:t>sizeof</a:t>
            </a:r>
            <a:r>
              <a:rPr lang="en-US" dirty="0">
                <a:latin typeface="Courier New" panose="02070309020205020404" pitchFamily="-96" charset="0"/>
              </a:rPr>
              <a:t>(</a:t>
            </a:r>
            <a:r>
              <a:rPr lang="en-US" i="1" dirty="0">
                <a:latin typeface="Calibri" panose="020F0502020204030204" pitchFamily="34" charset="0"/>
              </a:rPr>
              <a:t>T</a:t>
            </a:r>
            <a:r>
              <a:rPr lang="en-US" dirty="0">
                <a:latin typeface="Courier New" panose="02070309020205020404" pitchFamily="-96" charset="0"/>
              </a:rPr>
              <a:t>)</a:t>
            </a:r>
            <a:r>
              <a:rPr lang="en-US" dirty="0">
                <a:latin typeface="Calibri" panose="020F0502020204030204" pitchFamily="34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>
                <a:latin typeface="Courier New" panose="02070309020205020404" pitchFamily="-96" charset="0"/>
              </a:rPr>
              <a:t>char string[12];</a:t>
            </a:r>
          </a:p>
        </p:txBody>
      </p:sp>
      <p:grpSp>
        <p:nvGrpSpPr>
          <p:cNvPr id="99" name="Group 98"/>
          <p:cNvGrpSpPr/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/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anose="020F0502020204030204" pitchFamily="34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anose="020F0502020204030204" pitchFamily="34" charset="0"/>
                </a:rPr>
                <a:t>x </a:t>
              </a:r>
              <a:r>
                <a:rPr lang="en-US" sz="1600" b="0" dirty="0">
                  <a:latin typeface="Calibri" panose="020F0502020204030204" pitchFamily="34" charset="0"/>
                </a:rPr>
                <a:t>+ 12</a:t>
              </a:r>
              <a:endParaRPr lang="en-US" sz="1600" b="0" i="1" dirty="0">
                <a:latin typeface="Calibri" panose="020F0502020204030204" pitchFamily="34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>
                <a:latin typeface="Courier New" panose="02070309020205020404" pitchFamily="-96" charset="0"/>
              </a:rPr>
              <a:t>int val[5];</a:t>
            </a:r>
          </a:p>
        </p:txBody>
      </p:sp>
      <p:grpSp>
        <p:nvGrpSpPr>
          <p:cNvPr id="98" name="Group 97"/>
          <p:cNvGrpSpPr/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/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anose="020F0502020204030204" pitchFamily="34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anose="020F0502020204030204" pitchFamily="34" charset="0"/>
                </a:rPr>
                <a:t>x </a:t>
              </a:r>
              <a:r>
                <a:rPr lang="en-US" sz="1600" b="0">
                  <a:latin typeface="Calibri" panose="020F0502020204030204" pitchFamily="34" charset="0"/>
                </a:rPr>
                <a:t>+ 4</a:t>
              </a:r>
              <a:endParaRPr lang="en-US" sz="1600" b="0" i="1">
                <a:latin typeface="Calibri" panose="020F0502020204030204" pitchFamily="34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anose="020F0502020204030204" pitchFamily="34" charset="0"/>
                </a:rPr>
                <a:t>x </a:t>
              </a:r>
              <a:r>
                <a:rPr lang="en-US" sz="1600" b="0">
                  <a:latin typeface="Calibri" panose="020F0502020204030204" pitchFamily="34" charset="0"/>
                </a:rPr>
                <a:t>+ 8</a:t>
              </a:r>
              <a:endParaRPr lang="en-US" sz="1600" b="0" i="1">
                <a:latin typeface="Calibri" panose="020F0502020204030204" pitchFamily="34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anose="020F0502020204030204" pitchFamily="34" charset="0"/>
                </a:rPr>
                <a:t>x </a:t>
              </a:r>
              <a:r>
                <a:rPr lang="en-US" sz="1600" b="0">
                  <a:latin typeface="Calibri" panose="020F0502020204030204" pitchFamily="34" charset="0"/>
                </a:rPr>
                <a:t>+ 12</a:t>
              </a:r>
              <a:endParaRPr lang="en-US" sz="1600" b="0" i="1">
                <a:latin typeface="Calibri" panose="020F0502020204030204" pitchFamily="34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anose="020F0502020204030204" pitchFamily="34" charset="0"/>
                </a:rPr>
                <a:t>x </a:t>
              </a:r>
              <a:r>
                <a:rPr lang="en-US" sz="1600" b="0">
                  <a:latin typeface="Calibri" panose="020F0502020204030204" pitchFamily="34" charset="0"/>
                </a:rPr>
                <a:t>+ 16</a:t>
              </a:r>
              <a:endParaRPr lang="en-US" sz="1600" b="0" i="1">
                <a:latin typeface="Calibri" panose="020F0502020204030204" pitchFamily="34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anose="020F0502020204030204" pitchFamily="34" charset="0"/>
                </a:rPr>
                <a:t>x </a:t>
              </a:r>
              <a:r>
                <a:rPr lang="en-US" sz="1600" b="0">
                  <a:latin typeface="Calibri" panose="020F0502020204030204" pitchFamily="34" charset="0"/>
                </a:rPr>
                <a:t>+ 20</a:t>
              </a:r>
              <a:endParaRPr lang="en-US" sz="1600" b="0" i="1">
                <a:latin typeface="Calibri" panose="020F0502020204030204" pitchFamily="34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>
                <a:latin typeface="Courier New" panose="02070309020205020404" pitchFamily="-96" charset="0"/>
              </a:rPr>
              <a:t>double a[3];</a:t>
            </a:r>
          </a:p>
        </p:txBody>
      </p:sp>
      <p:grpSp>
        <p:nvGrpSpPr>
          <p:cNvPr id="97" name="Group 96"/>
          <p:cNvGrpSpPr/>
          <p:nvPr/>
        </p:nvGrpSpPr>
        <p:grpSpPr bwMode="auto">
          <a:xfrm>
            <a:off x="2057400" y="4649391"/>
            <a:ext cx="6399213" cy="719553"/>
            <a:chOff x="2515700" y="4343402"/>
            <a:chExt cx="6399700" cy="719554"/>
          </a:xfrm>
        </p:grpSpPr>
        <p:grpSp>
          <p:nvGrpSpPr>
            <p:cNvPr id="56358" name="Group 47"/>
            <p:cNvGrpSpPr/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3855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anose="020F0502020204030204" pitchFamily="34" charset="0"/>
                </a:rPr>
                <a:t>x </a:t>
              </a:r>
              <a:r>
                <a:rPr lang="en-US" sz="1600" b="0" dirty="0">
                  <a:latin typeface="Calibri" panose="020F0502020204030204" pitchFamily="34" charset="0"/>
                </a:rPr>
                <a:t>+ 24</a:t>
              </a:r>
              <a:endParaRPr lang="en-US" sz="1600" b="0" i="1" dirty="0">
                <a:latin typeface="Calibri" panose="020F0502020204030204" pitchFamily="34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anose="020F0502020204030204" pitchFamily="34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anose="020F0502020204030204" pitchFamily="34" charset="0"/>
                </a:rPr>
                <a:t>x </a:t>
              </a:r>
              <a:r>
                <a:rPr lang="en-US" sz="1600" b="0">
                  <a:latin typeface="Calibri" panose="020F0502020204030204" pitchFamily="34" charset="0"/>
                </a:rPr>
                <a:t>+ 8</a:t>
              </a:r>
              <a:endParaRPr lang="en-US" sz="1600" b="0" i="1">
                <a:latin typeface="Calibri" panose="020F0502020204030204" pitchFamily="34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anose="020F0502020204030204" pitchFamily="34" charset="0"/>
                </a:rPr>
                <a:t>x </a:t>
              </a:r>
              <a:r>
                <a:rPr lang="en-US" sz="1600" b="0" dirty="0">
                  <a:latin typeface="Calibri" panose="020F0502020204030204" pitchFamily="34" charset="0"/>
                </a:rPr>
                <a:t>+ 16</a:t>
              </a:r>
              <a:endParaRPr lang="en-US" sz="1600" b="0" i="1" dirty="0">
                <a:latin typeface="Calibri" panose="020F0502020204030204" pitchFamily="34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dirty="0">
                <a:latin typeface="Courier New" panose="02070309020205020404" pitchFamily="-96" charset="0"/>
              </a:rPr>
              <a:t>char *p[3];</a:t>
            </a:r>
          </a:p>
        </p:txBody>
      </p:sp>
      <p:grpSp>
        <p:nvGrpSpPr>
          <p:cNvPr id="95" name="Group 94"/>
          <p:cNvGrpSpPr/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/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anose="020F0502020204030204" pitchFamily="34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anose="020F0502020204030204" pitchFamily="34" charset="0"/>
                </a:rPr>
                <a:t>x </a:t>
              </a:r>
              <a:r>
                <a:rPr lang="en-US" sz="1600" b="0">
                  <a:latin typeface="Calibri" panose="020F0502020204030204" pitchFamily="34" charset="0"/>
                </a:rPr>
                <a:t>+ 8</a:t>
              </a:r>
              <a:endParaRPr lang="en-US" sz="1600" b="0" i="1">
                <a:latin typeface="Calibri" panose="020F0502020204030204" pitchFamily="34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anose="020F0502020204030204" pitchFamily="34" charset="0"/>
                </a:rPr>
                <a:t>x </a:t>
              </a:r>
              <a:r>
                <a:rPr lang="en-US" sz="1600" b="0">
                  <a:latin typeface="Calibri" panose="020F0502020204030204" pitchFamily="34" charset="0"/>
                </a:rPr>
                <a:t>+ 16</a:t>
              </a:r>
              <a:endParaRPr lang="en-US" sz="1600" b="0" i="1">
                <a:latin typeface="Calibri" panose="020F0502020204030204" pitchFamily="34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anose="020F0502020204030204" pitchFamily="34" charset="0"/>
                </a:rPr>
                <a:t>x </a:t>
              </a:r>
              <a:r>
                <a:rPr lang="en-US" sz="1600" b="0" dirty="0">
                  <a:latin typeface="Calibri" panose="020F0502020204030204" pitchFamily="34" charset="0"/>
                </a:rPr>
                <a:t>+ 24</a:t>
              </a:r>
              <a:endParaRPr lang="en-US" sz="1600" b="0" i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767" y="623731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592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27377" y="4077072"/>
            <a:ext cx="1821234" cy="369332"/>
            <a:chOff x="1127377" y="4077072"/>
            <a:chExt cx="1821234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12737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-96" charset="0"/>
                  <a:cs typeface="Courier New" panose="02070309020205020404" pitchFamily="-96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716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-96" charset="0"/>
                  <a:cs typeface="Courier New" panose="02070309020205020404" pitchFamily="-96" charset="0"/>
                </a:rPr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2694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-96" charset="0"/>
                  <a:cs typeface="Courier New" panose="02070309020205020404" pitchFamily="-96" charset="0"/>
                </a:rPr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673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-96" charset="0"/>
                  <a:cs typeface="Courier New" panose="02070309020205020404" pitchFamily="-96" charset="0"/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2651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-96" charset="0"/>
                  <a:cs typeface="Courier New" panose="02070309020205020404" pitchFamily="-96" charset="0"/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630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-96" charset="0"/>
                  <a:cs typeface="Courier New" panose="02070309020205020404" pitchFamily="-96" charset="0"/>
                </a:rPr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2608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-96" charset="0"/>
                  <a:cs typeface="Courier New" panose="02070309020205020404" pitchFamily="-96" charset="0"/>
                </a:rPr>
                <a:t>X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5872" y="4077072"/>
            <a:ext cx="2071024" cy="369332"/>
            <a:chOff x="2875872" y="4077072"/>
            <a:chExt cx="207102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28758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565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544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2522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501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b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479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7458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243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7592" y="4581128"/>
            <a:ext cx="1071879" cy="369332"/>
            <a:chOff x="877592" y="4581128"/>
            <a:chExt cx="1071879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87759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2737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716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c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2694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76732" y="4581128"/>
            <a:ext cx="822094" cy="369332"/>
            <a:chOff x="1876732" y="4581128"/>
            <a:chExt cx="82209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87673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2651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7630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d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626087" y="45811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-96" charset="0"/>
                <a:cs typeface="Courier New" panose="02070309020205020404" pitchFamily="-96" charset="0"/>
              </a:rPr>
              <a:t>X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75872" y="4581128"/>
            <a:ext cx="2071024" cy="369332"/>
            <a:chOff x="2875872" y="4581128"/>
            <a:chExt cx="207102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28758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2565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7544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2522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501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2479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7458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243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7592" y="5085184"/>
            <a:ext cx="2071019" cy="369332"/>
            <a:chOff x="877592" y="5085184"/>
            <a:chExt cx="2071019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87759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f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2737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7716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2694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f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673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f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2651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f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7630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2608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f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19438" cy="762000"/>
          </a:xfrm>
        </p:spPr>
        <p:txBody>
          <a:bodyPr/>
          <a:lstStyle/>
          <a:p>
            <a:pPr marL="119380" indent="-119380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>
            <a:fillRect/>
          </a:stretch>
        </p:blipFill>
        <p:spPr bwMode="auto">
          <a:xfrm>
            <a:off x="473668" y="3205081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>
            <a:fillRect/>
          </a:stretch>
        </p:blipFill>
        <p:spPr bwMode="auto">
          <a:xfrm>
            <a:off x="374779" y="1052736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0670" y="622572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19438" cy="762000"/>
          </a:xfrm>
        </p:spPr>
        <p:txBody>
          <a:bodyPr/>
          <a:lstStyle/>
          <a:p>
            <a:pPr marL="119380" indent="-119380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>
            <a:fillRect/>
          </a:stretch>
        </p:blipFill>
        <p:spPr bwMode="auto">
          <a:xfrm>
            <a:off x="473668" y="3205081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>
            <a:fillRect/>
          </a:stretch>
        </p:blipFill>
        <p:spPr bwMode="auto">
          <a:xfrm>
            <a:off x="374779" y="1052736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5329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5114" y="4077072"/>
            <a:ext cx="822094" cy="369332"/>
            <a:chOff x="933353" y="4077072"/>
            <a:chExt cx="82209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3335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313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292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74469" y="4077072"/>
            <a:ext cx="1071879" cy="369332"/>
            <a:chOff x="1682708" y="4077072"/>
            <a:chExt cx="1071879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168270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249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8227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206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3609" y="4077072"/>
            <a:ext cx="2071024" cy="369332"/>
            <a:chOff x="2681848" y="4077072"/>
            <a:chExt cx="207102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26818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163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8141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120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098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077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8055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b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75329" y="4581128"/>
            <a:ext cx="2071019" cy="369332"/>
            <a:chOff x="683568" y="4581128"/>
            <a:chExt cx="2071019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68356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335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313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3292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682708" y="4581128"/>
              <a:ext cx="822094" cy="369332"/>
              <a:chOff x="1876732" y="4581128"/>
              <a:chExt cx="822094" cy="36933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87673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-96" charset="0"/>
                    <a:cs typeface="Courier New" panose="02070309020205020404" pitchFamily="-96" charset="0"/>
                  </a:rPr>
                  <a:t>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26517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-96" charset="0"/>
                    <a:cs typeface="Courier New" panose="02070309020205020404" pitchFamily="-96" charset="0"/>
                  </a:rPr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7630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-96" charset="0"/>
                    <a:cs typeface="Courier New" panose="02070309020205020404" pitchFamily="-96" charset="0"/>
                  </a:rPr>
                  <a:t>e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43206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873609" y="4581128"/>
            <a:ext cx="2071024" cy="369332"/>
            <a:chOff x="2681848" y="4581128"/>
            <a:chExt cx="207102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26818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f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163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81417" y="4581128"/>
              <a:ext cx="44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f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3120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f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98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f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3077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f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055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f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303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-96" charset="0"/>
                  <a:cs typeface="Courier New" panose="02070309020205020404" pitchFamily="-96" charset="0"/>
                </a:rPr>
                <a:t>f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0670" y="622572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Calibri" panose="020F0502020204030204" pitchFamily="34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anose="020F0502020204030204" pitchFamily="34" charset="0"/>
              </a:rPr>
              <a:t>Structures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Allocation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Alignment</a:t>
            </a:r>
          </a:p>
          <a:p>
            <a:r>
              <a:rPr lang="en-US" altLang="zh-CN" dirty="0" smtClean="0">
                <a:latin typeface="Calibri" panose="020F0502020204030204" pitchFamily="34" charset="0"/>
              </a:rPr>
              <a:t>Unions</a:t>
            </a:r>
            <a:endParaRPr lang="en-US" altLang="zh-CN" dirty="0">
              <a:latin typeface="Calibri" panose="020F0502020204030204" pitchFamily="34" charset="0"/>
            </a:endParaRPr>
          </a:p>
          <a:p>
            <a:endParaRPr lang="en-US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825500"/>
          </a:xfrm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/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/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/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typedef union {</a:t>
            </a:r>
            <a:endParaRPr lang="en-US" sz="2400" b="1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float f;</a:t>
            </a:r>
            <a:endParaRPr lang="en-US" sz="2400" b="1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unsigned u;</a:t>
            </a:r>
            <a:endParaRPr lang="en-US" sz="2400" b="1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/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/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/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 </a:t>
            </a:r>
          </a:p>
        </p:txBody>
      </p:sp>
      <p:sp>
        <p:nvSpPr>
          <p:cNvPr id="32776" name="Rectangle 8"/>
          <p:cNvSpPr/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-96" charset="0"/>
                        <a:ea typeface="ヒラギノ角ゴ ProN W6" charset="0"/>
                        <a:cs typeface="Courier New" panose="02070309020205020404" pitchFamily="-9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-96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-96" charset="0"/>
                          <a:cs typeface="Courier New" panose="02070309020205020404" pitchFamily="-96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</p:spPr>
        <p:txBody>
          <a:bodyPr/>
          <a:lstStyle/>
          <a:p>
            <a:pPr marL="81280" indent="-81280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Byte Ordering Revisited</a:t>
            </a:r>
            <a:endParaRPr lang="en-US">
              <a:latin typeface="Calibri" panose="020F0502020204030204" pitchFamily="34" charset="0"/>
              <a:ea typeface="ヒラギノ角ゴ ProN W3" charset="0"/>
              <a:cs typeface="ヒラギノ角ゴ ProN W3" charset="0"/>
              <a:sym typeface="Calibri" panose="020F0502020204030204" pitchFamily="34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1"/>
            <a:ext cx="8307387" cy="5486400"/>
          </a:xfrm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 smtClean="0"/>
              <a:t>Which byte </a:t>
            </a:r>
            <a:r>
              <a:rPr lang="en-US" dirty="0"/>
              <a:t>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Big </a:t>
            </a:r>
            <a:r>
              <a:rPr lang="en-US" dirty="0" err="1">
                <a:ea typeface="Calibri" panose="020F0502020204030204" pitchFamily="34" charset="0"/>
                <a:cs typeface="Calibri" panose="020F0502020204030204" pitchFamily="34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 smtClean="0"/>
              <a:t>Sparc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Internet</a:t>
            </a:r>
            <a:endParaRPr lang="en-US" i="1" dirty="0">
              <a:solidFill>
                <a:srgbClr val="C00000"/>
              </a:solidFill>
            </a:endParaRPr>
          </a:p>
          <a:p>
            <a:pPr marL="215900" indent="-215900"/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Little </a:t>
            </a:r>
            <a:r>
              <a:rPr lang="en-US" dirty="0" err="1">
                <a:ea typeface="Calibri" panose="020F0502020204030204" pitchFamily="34" charset="0"/>
                <a:cs typeface="Calibri" panose="020F0502020204030204" pitchFamily="34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</a:t>
            </a:r>
            <a:r>
              <a:rPr lang="en-US" dirty="0" smtClean="0"/>
              <a:t>x86, ARM Android and IOS</a:t>
            </a:r>
          </a:p>
          <a:p>
            <a:r>
              <a:rPr lang="en-US" dirty="0" smtClean="0"/>
              <a:t>Bi </a:t>
            </a:r>
            <a:r>
              <a:rPr lang="en-US" dirty="0" err="1" smtClean="0"/>
              <a:t>Endian</a:t>
            </a:r>
            <a:endParaRPr lang="en-US" dirty="0" smtClean="0"/>
          </a:p>
          <a:p>
            <a:pPr lvl="1"/>
            <a:r>
              <a:rPr lang="en-US" dirty="0" smtClean="0"/>
              <a:t>Can be configured either way</a:t>
            </a:r>
          </a:p>
          <a:p>
            <a:pPr lvl="1"/>
            <a:r>
              <a:rPr lang="en-US" dirty="0" smtClean="0"/>
              <a:t>ARM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</p:spPr>
        <p:txBody>
          <a:bodyPr/>
          <a:lstStyle/>
          <a:p>
            <a:pPr marL="81280" indent="-81280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Byte Ordering Example</a:t>
            </a:r>
            <a:endParaRPr lang="en-US">
              <a:latin typeface="Calibri" panose="020F0502020204030204" pitchFamily="34" charset="0"/>
              <a:ea typeface="ヒラギノ角ゴ ProN W3" charset="0"/>
              <a:cs typeface="ヒラギノ角ゴ ProN W3" charset="0"/>
              <a:sym typeface="Calibri" panose="020F0502020204030204" pitchFamily="34" charset="0"/>
            </a:endParaRPr>
          </a:p>
        </p:txBody>
      </p:sp>
      <p:sp>
        <p:nvSpPr>
          <p:cNvPr id="34820" name="Rectangle 4"/>
          <p:cNvSpPr/>
          <p:nvPr/>
        </p:nvSpPr>
        <p:spPr bwMode="auto">
          <a:xfrm>
            <a:off x="533400" y="1150938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76400" y="33934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c[1]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c[2]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c[3]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c[4]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c[5]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c[6]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c[7]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s[1]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s[2]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s[3]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i</a:t>
                      </a:r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i</a:t>
                      </a:r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[1]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l[0]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39344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Calibri" panose="020F0502020204030204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676400" y="51460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c[1]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c[2]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c[3]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c[4]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c[5]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c[6]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c[7]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s[1]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s[2]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s[3]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i</a:t>
                      </a:r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i</a:t>
                      </a:r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[1]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l[0]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4604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alibri" panose="020F0502020204030204" pitchFamily="34" charset="0"/>
              </a:rPr>
              <a:t>64-bit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1524000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</a:rPr>
              <a:t>How are the bytes inside </a:t>
            </a:r>
            <a:b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</a:rPr>
              <a:t>short/</a:t>
            </a:r>
            <a:r>
              <a:rPr lang="en-US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</a:rPr>
              <a:t>/long stored?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783691" y="3241039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600200" y="3079527"/>
            <a:ext cx="22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Memory addresses growing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</p:spPr>
        <p:txBody>
          <a:bodyPr/>
          <a:lstStyle/>
          <a:p>
            <a:pPr marL="81280" indent="-81280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Byte Ordering Example (Cont).</a:t>
            </a:r>
            <a:endParaRPr lang="en-US">
              <a:latin typeface="Calibri" panose="020F0502020204030204" pitchFamily="34" charset="0"/>
              <a:ea typeface="ヒラギノ角ゴ ProN W3" charset="0"/>
              <a:cs typeface="ヒラギノ角ゴ ProN W3" charset="0"/>
              <a:sym typeface="Calibri" panose="020F0502020204030204" pitchFamily="34" charset="0"/>
            </a:endParaRPr>
          </a:p>
        </p:txBody>
      </p:sp>
      <p:sp>
        <p:nvSpPr>
          <p:cNvPr id="35844" name="Rectangle 4"/>
          <p:cNvSpPr/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anose="02070309020205020404" pitchFamily="-96" charset="0"/>
              <a:ea typeface="Monaco" charset="0"/>
              <a:cs typeface="Courier New" panose="02070309020205020404" pitchFamily="-96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anose="02070309020205020404" pitchFamily="-96" charset="0"/>
              <a:ea typeface="Monaco" charset="0"/>
              <a:cs typeface="Courier New" panose="02070309020205020404" pitchFamily="-96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anose="02070309020205020404" pitchFamily="-96" charset="0"/>
              <a:ea typeface="Monaco" charset="0"/>
              <a:cs typeface="Courier New" panose="02070309020205020404" pitchFamily="-96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anose="02070309020205020404" pitchFamily="-96" charset="0"/>
              <a:ea typeface="Monaco" charset="0"/>
              <a:cs typeface="Courier New" panose="02070309020205020404" pitchFamily="-96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 Bold" charset="0"/>
              </a:rPr>
              <a:t>    dw.l[0]);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</p:spPr>
        <p:txBody>
          <a:bodyPr/>
          <a:lstStyle/>
          <a:p>
            <a:pPr marL="81280" indent="-8128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Byte Ordering on IA32</a:t>
            </a:r>
            <a:endParaRPr lang="en-US" dirty="0">
              <a:latin typeface="Calibri" panose="020F0502020204030204" pitchFamily="34" charset="0"/>
              <a:ea typeface="ヒラギノ角ゴ ProN W3" charset="0"/>
              <a:cs typeface="ヒラギノ角ゴ ProN W3" charset="0"/>
              <a:sym typeface="Calibri" panose="020F0502020204030204" pitchFamily="34" charset="0"/>
            </a:endParaRPr>
          </a:p>
        </p:txBody>
      </p:sp>
      <p:sp>
        <p:nvSpPr>
          <p:cNvPr id="36868" name="Rectangle 4"/>
          <p:cNvSpPr/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6055" indent="-186055" algn="l">
              <a:spcBef>
                <a:spcPts val="865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Little Endian</a:t>
            </a:r>
          </a:p>
        </p:txBody>
      </p:sp>
      <p:sp>
        <p:nvSpPr>
          <p:cNvPr id="36869" name="Rectangle 5"/>
          <p:cNvSpPr/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" panose="02070309020205020404" pitchFamily="-96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" panose="02070309020205020404" pitchFamily="-96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" panose="02070309020205020404" pitchFamily="-96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" panose="02070309020205020404" pitchFamily="-96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" panose="02070309020205020404" pitchFamily="-96" charset="0"/>
              </a:rPr>
              <a:t>Long       0   == [0xf3f2f1f0]</a:t>
            </a:r>
          </a:p>
        </p:txBody>
      </p:sp>
      <p:sp>
        <p:nvSpPr>
          <p:cNvPr id="36870" name="Rectangle 6"/>
          <p:cNvSpPr/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6055" indent="-186055" algn="l">
              <a:spcBef>
                <a:spcPts val="865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Output: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f0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f1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f2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f3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f4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f5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f6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f7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c[1]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c[2]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c[3]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c[4]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c[5]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c[6]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c[7]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s[1]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s[2]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s[3]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i</a:t>
                      </a:r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i</a:t>
                      </a:r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[1]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l[0]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/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3" name="Rectangle 12"/>
          <p:cNvSpPr/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Rectangle 12"/>
          <p:cNvSpPr/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5" name="Rectangle 12"/>
          <p:cNvSpPr/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/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4155" indent="-224155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anose="020F0502020204030204" pitchFamily="34" charset="0"/>
              </a:rPr>
              <a:t>Basic Principle</a:t>
            </a:r>
          </a:p>
          <a:p>
            <a:pPr marL="560705" lvl="1" indent="-222250" defTabSz="895350">
              <a:buFont typeface="Wingdings" panose="05000000000000000000" pitchFamily="2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</a:rPr>
              <a:t>  </a:t>
            </a:r>
            <a:r>
              <a:rPr lang="en-US" b="1" dirty="0">
                <a:latin typeface="Courier New" panose="02070309020205020404" pitchFamily="-96" charset="0"/>
              </a:rPr>
              <a:t>A[</a:t>
            </a:r>
            <a:r>
              <a:rPr lang="en-US" i="1" dirty="0">
                <a:latin typeface="Calibri" panose="020F0502020204030204" pitchFamily="34" charset="0"/>
              </a:rPr>
              <a:t>L</a:t>
            </a:r>
            <a:r>
              <a:rPr lang="en-US" b="1" dirty="0">
                <a:latin typeface="Courier New" panose="02070309020205020404" pitchFamily="-96" charset="0"/>
              </a:rPr>
              <a:t>];</a:t>
            </a:r>
            <a:endParaRPr lang="en-US" b="1" dirty="0">
              <a:latin typeface="Calibri" panose="020F0502020204030204" pitchFamily="34" charset="0"/>
            </a:endParaRPr>
          </a:p>
          <a:p>
            <a:pPr marL="560705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anose="020F0502020204030204" pitchFamily="34" charset="0"/>
              </a:rPr>
              <a:t>Array of data type </a:t>
            </a:r>
            <a:r>
              <a:rPr lang="en-US" i="1" dirty="0">
                <a:latin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</a:rPr>
              <a:t> and length </a:t>
            </a:r>
            <a:r>
              <a:rPr lang="en-US" i="1" dirty="0">
                <a:latin typeface="Calibri" panose="020F0502020204030204" pitchFamily="34" charset="0"/>
              </a:rPr>
              <a:t>L</a:t>
            </a:r>
            <a:endParaRPr lang="en-US" dirty="0">
              <a:latin typeface="Calibri" panose="020F0502020204030204" pitchFamily="34" charset="0"/>
            </a:endParaRPr>
          </a:p>
          <a:p>
            <a:pPr marL="560705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anose="020F0502020204030204" pitchFamily="34" charset="0"/>
              </a:rPr>
              <a:t>Identifier </a:t>
            </a:r>
            <a:r>
              <a:rPr lang="en-US" b="1" dirty="0">
                <a:latin typeface="Courier New" panose="02070309020205020404" pitchFamily="-96" charset="0"/>
              </a:rPr>
              <a:t>A</a:t>
            </a:r>
            <a:r>
              <a:rPr lang="en-US" dirty="0">
                <a:latin typeface="Calibri" panose="020F0502020204030204" pitchFamily="34" charset="0"/>
              </a:rPr>
              <a:t> can be used as a pointer to array element 0: Type </a:t>
            </a:r>
            <a:r>
              <a:rPr lang="en-US" i="1" dirty="0">
                <a:latin typeface="Calibri" panose="020F0502020204030204" pitchFamily="34" charset="0"/>
              </a:rPr>
              <a:t>T*</a:t>
            </a:r>
          </a:p>
          <a:p>
            <a:pPr marL="224155" indent="-224155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anose="020F0502020204030204" pitchFamily="34" charset="0"/>
            </a:endParaRPr>
          </a:p>
          <a:p>
            <a:pPr marL="560705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anose="020F0502020204030204" pitchFamily="34" charset="0"/>
            </a:endParaRPr>
          </a:p>
          <a:p>
            <a:pPr marL="224155" indent="-224155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anose="020F0502020204030204" pitchFamily="34" charset="0"/>
            </a:endParaRPr>
          </a:p>
          <a:p>
            <a:pPr marL="224155" indent="-224155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anose="020F0502020204030204" pitchFamily="34" charset="0"/>
              </a:rPr>
              <a:t>Reference	Type	Value</a:t>
            </a:r>
          </a:p>
          <a:p>
            <a:pPr marL="560705" lvl="1" indent="-222250" defTabSz="895350">
              <a:buFont typeface="Wingdings" panose="05000000000000000000" pitchFamily="2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anose="02070309020205020404" pitchFamily="-96" charset="0"/>
              </a:rPr>
              <a:t>val</a:t>
            </a:r>
            <a:r>
              <a:rPr lang="en-US" sz="1800" b="1" dirty="0">
                <a:latin typeface="Courier New" panose="02070309020205020404" pitchFamily="-96" charset="0"/>
              </a:rPr>
              <a:t>[4]	</a:t>
            </a:r>
            <a:r>
              <a:rPr lang="en-US" sz="1800" b="1" dirty="0" err="1">
                <a:latin typeface="Courier New" panose="02070309020205020404" pitchFamily="-96" charset="0"/>
              </a:rPr>
              <a:t>int</a:t>
            </a:r>
            <a:r>
              <a:rPr lang="en-US" sz="1800" b="1" dirty="0">
                <a:latin typeface="Courier New" panose="02070309020205020404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3</a:t>
            </a:r>
          </a:p>
          <a:p>
            <a:pPr marL="560705" lvl="1" indent="-222250" defTabSz="895350">
              <a:buFont typeface="Wingdings" panose="05000000000000000000" pitchFamily="2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anose="02070309020205020404" pitchFamily="-96" charset="0"/>
              </a:rPr>
              <a:t>val</a:t>
            </a:r>
            <a:r>
              <a:rPr lang="en-US" sz="1800" b="1" dirty="0">
                <a:latin typeface="Courier New" panose="02070309020205020404" pitchFamily="-96" charset="0"/>
              </a:rPr>
              <a:t>	</a:t>
            </a:r>
            <a:r>
              <a:rPr lang="en-US" sz="1800" b="1" dirty="0" err="1">
                <a:latin typeface="Courier New" panose="02070309020205020404" pitchFamily="-96" charset="0"/>
              </a:rPr>
              <a:t>int</a:t>
            </a:r>
            <a:r>
              <a:rPr lang="en-US" sz="1800" b="1" dirty="0">
                <a:latin typeface="Courier New" panose="02070309020205020404" pitchFamily="-96" charset="0"/>
              </a:rPr>
              <a:t> *	</a:t>
            </a:r>
          </a:p>
          <a:p>
            <a:pPr marL="560705" lvl="1" indent="-222250" defTabSz="895350">
              <a:buFont typeface="Wingdings" panose="05000000000000000000" pitchFamily="2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anose="02070309020205020404" pitchFamily="-96" charset="0"/>
              </a:rPr>
              <a:t>val+1</a:t>
            </a:r>
            <a:r>
              <a:rPr lang="en-US" sz="1800" b="1" dirty="0">
                <a:latin typeface="Calibri" panose="020F0502020204030204" pitchFamily="34" charset="0"/>
              </a:rPr>
              <a:t>	</a:t>
            </a:r>
            <a:r>
              <a:rPr lang="en-US" sz="1800" b="1" dirty="0" err="1">
                <a:latin typeface="Courier New" panose="02070309020205020404" pitchFamily="-96" charset="0"/>
              </a:rPr>
              <a:t>int</a:t>
            </a:r>
            <a:r>
              <a:rPr lang="en-US" sz="1800" b="1" dirty="0">
                <a:latin typeface="Courier New" panose="02070309020205020404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-96" charset="0"/>
              <a:cs typeface="Courier New" panose="02070309020205020404" pitchFamily="-96" charset="0"/>
            </a:endParaRPr>
          </a:p>
          <a:p>
            <a:pPr marL="560705" lvl="1" indent="-222250" defTabSz="895350">
              <a:buFont typeface="Wingdings" panose="05000000000000000000" pitchFamily="2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anose="02070309020205020404" pitchFamily="-96" charset="0"/>
              </a:rPr>
              <a:t>&amp;val[2]</a:t>
            </a:r>
            <a:r>
              <a:rPr lang="en-US" sz="1800" b="1" dirty="0">
                <a:latin typeface="Calibri" panose="020F0502020204030204" pitchFamily="34" charset="0"/>
              </a:rPr>
              <a:t>	</a:t>
            </a:r>
            <a:r>
              <a:rPr lang="en-US" sz="1800" b="1" dirty="0" err="1">
                <a:latin typeface="Courier New" panose="02070309020205020404" pitchFamily="-96" charset="0"/>
              </a:rPr>
              <a:t>int</a:t>
            </a:r>
            <a:r>
              <a:rPr lang="en-US" sz="1800" b="1" dirty="0">
                <a:latin typeface="Courier New" panose="02070309020205020404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-96" charset="0"/>
              <a:cs typeface="Courier New" panose="02070309020205020404" pitchFamily="-96" charset="0"/>
            </a:endParaRPr>
          </a:p>
          <a:p>
            <a:pPr marL="560705" lvl="1" indent="-222250" defTabSz="895350">
              <a:buFont typeface="Wingdings" panose="05000000000000000000" pitchFamily="2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anose="02070309020205020404" pitchFamily="-96" charset="0"/>
              </a:rPr>
              <a:t>val</a:t>
            </a:r>
            <a:r>
              <a:rPr lang="en-US" sz="1800" b="1" dirty="0">
                <a:latin typeface="Courier New" panose="02070309020205020404" pitchFamily="-96" charset="0"/>
              </a:rPr>
              <a:t>[5]</a:t>
            </a:r>
            <a:r>
              <a:rPr lang="en-US" sz="1800" b="1" dirty="0">
                <a:latin typeface="Calibri" panose="020F0502020204030204" pitchFamily="34" charset="0"/>
              </a:rPr>
              <a:t>	</a:t>
            </a:r>
            <a:r>
              <a:rPr lang="en-US" sz="1800" b="1" dirty="0" err="1">
                <a:latin typeface="Courier New" panose="02070309020205020404" pitchFamily="-96" charset="0"/>
              </a:rPr>
              <a:t>int</a:t>
            </a:r>
            <a:r>
              <a:rPr lang="en-US" sz="1800" b="1" dirty="0">
                <a:latin typeface="Courier New" panose="02070309020205020404" pitchFamily="-96" charset="0"/>
              </a:rPr>
              <a:t>	</a:t>
            </a:r>
          </a:p>
          <a:p>
            <a:pPr marL="560705" lvl="1" indent="-222250" defTabSz="895350">
              <a:buFont typeface="Wingdings" panose="05000000000000000000" pitchFamily="2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anose="02070309020205020404" pitchFamily="-96" charset="0"/>
              </a:rPr>
              <a:t>*(val+1)</a:t>
            </a:r>
            <a:r>
              <a:rPr lang="en-US" sz="1800" b="1" dirty="0">
                <a:latin typeface="Calibri" panose="020F0502020204030204" pitchFamily="34" charset="0"/>
              </a:rPr>
              <a:t>	</a:t>
            </a:r>
            <a:r>
              <a:rPr lang="en-US" sz="1800" b="1" dirty="0" err="1">
                <a:latin typeface="Courier New" panose="02070309020205020404" pitchFamily="-96" charset="0"/>
              </a:rPr>
              <a:t>int</a:t>
            </a:r>
            <a:r>
              <a:rPr lang="en-US" sz="1800" b="1" dirty="0">
                <a:latin typeface="Courier New" panose="02070309020205020404" pitchFamily="-96" charset="0"/>
              </a:rPr>
              <a:t>	</a:t>
            </a:r>
            <a:endParaRPr lang="en-US" sz="1800" b="1" dirty="0">
              <a:latin typeface="Courier New" panose="02070309020205020404" pitchFamily="-96" charset="0"/>
              <a:cs typeface="Courier New" panose="02070309020205020404" pitchFamily="-96" charset="0"/>
            </a:endParaRPr>
          </a:p>
          <a:p>
            <a:pPr marL="560705" lvl="1" indent="-222250" defTabSz="895350">
              <a:buFont typeface="Wingdings" panose="05000000000000000000" pitchFamily="2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anose="02070309020205020404" pitchFamily="-96" charset="0"/>
              </a:rPr>
              <a:t>val</a:t>
            </a:r>
            <a:r>
              <a:rPr lang="en-US" sz="1800" b="1" dirty="0">
                <a:latin typeface="Courier New" panose="02070309020205020404" pitchFamily="-96" charset="0"/>
              </a:rPr>
              <a:t> + </a:t>
            </a:r>
            <a:r>
              <a:rPr lang="en-US" sz="1800" b="1" i="1" dirty="0" err="1">
                <a:latin typeface="Calibri" panose="020F0502020204030204" pitchFamily="34" charset="0"/>
              </a:rPr>
              <a:t>i</a:t>
            </a:r>
            <a:r>
              <a:rPr lang="en-US" sz="1800" b="1" dirty="0">
                <a:latin typeface="Calibri" panose="020F0502020204030204" pitchFamily="34" charset="0"/>
              </a:rPr>
              <a:t>	</a:t>
            </a:r>
            <a:r>
              <a:rPr lang="en-US" sz="1800" b="1" dirty="0" err="1">
                <a:latin typeface="Courier New" panose="02070309020205020404" pitchFamily="-96" charset="0"/>
              </a:rPr>
              <a:t>int</a:t>
            </a:r>
            <a:r>
              <a:rPr lang="en-US" sz="1800" b="1" dirty="0">
                <a:latin typeface="Courier New" panose="02070309020205020404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-96" charset="0"/>
              <a:cs typeface="Courier New" panose="02070309020205020404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anose="02070309020205020404" pitchFamily="-96" charset="0"/>
              </a:rPr>
              <a:t>int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val</a:t>
            </a:r>
            <a:r>
              <a:rPr lang="en-US" sz="1800" dirty="0">
                <a:latin typeface="Courier New" panose="02070309020205020404" pitchFamily="-96" charset="0"/>
              </a:rPr>
              <a:t>[5];</a:t>
            </a:r>
          </a:p>
        </p:txBody>
      </p:sp>
      <p:grpSp>
        <p:nvGrpSpPr>
          <p:cNvPr id="60420" name="Group 24"/>
          <p:cNvGrpSpPr/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/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-96" charset="0"/>
                    <a:ea typeface="+mn-ea"/>
                    <a:cs typeface="Courier New" panose="02070309020205020404" pitchFamily="-96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-96" charset="0"/>
                    <a:ea typeface="+mn-ea"/>
                    <a:cs typeface="Courier New" panose="02070309020205020404" pitchFamily="-96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-96" charset="0"/>
                    <a:ea typeface="+mn-ea"/>
                    <a:cs typeface="Courier New" panose="02070309020205020404" pitchFamily="-96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-96" charset="0"/>
                    <a:ea typeface="+mn-ea"/>
                    <a:cs typeface="Courier New" panose="02070309020205020404" pitchFamily="-96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-96" charset="0"/>
                    <a:ea typeface="+mn-ea"/>
                    <a:cs typeface="Courier New" panose="02070309020205020404" pitchFamily="-96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-96" charset="0"/>
                  <a:cs typeface="Courier New" panose="02070309020205020404" pitchFamily="-96" charset="0"/>
                </a:rPr>
                <a:t>x</a:t>
              </a:r>
              <a:endParaRPr lang="en-US" sz="1600" dirty="0">
                <a:latin typeface="Courier New" panose="02070309020205020404" pitchFamily="-96" charset="0"/>
                <a:cs typeface="Courier New" panose="02070309020205020404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-96" charset="0"/>
                  <a:cs typeface="Courier New" panose="02070309020205020404" pitchFamily="-96" charset="0"/>
                </a:rPr>
                <a:t>x</a:t>
              </a:r>
              <a:r>
                <a:rPr lang="en-US" sz="1600" dirty="0">
                  <a:latin typeface="Courier New" panose="02070309020205020404" pitchFamily="-96" charset="0"/>
                  <a:cs typeface="Courier New" panose="02070309020205020404" pitchFamily="-96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>
                <a:latin typeface="Courier New" panose="02070309020205020404" pitchFamily="-96" charset="0"/>
                <a:cs typeface="Courier New" panose="02070309020205020404" pitchFamily="-96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>
                <a:latin typeface="Courier New" panose="02070309020205020404" pitchFamily="-96" charset="0"/>
                <a:cs typeface="Courier New" panose="02070309020205020404" pitchFamily="-96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-96" charset="0"/>
                  <a:cs typeface="Courier New" panose="02070309020205020404" pitchFamily="-96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>
                <a:latin typeface="Courier New" panose="02070309020205020404" pitchFamily="-96" charset="0"/>
                <a:cs typeface="Courier New" panose="02070309020205020404" pitchFamily="-96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-96" charset="0"/>
                  <a:cs typeface="Courier New" panose="02070309020205020404" pitchFamily="-96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>
                <a:latin typeface="Courier New" panose="02070309020205020404" pitchFamily="-96" charset="0"/>
                <a:cs typeface="Courier New" panose="02070309020205020404" pitchFamily="-96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-96" charset="0"/>
                  <a:cs typeface="Courier New" panose="02070309020205020404" pitchFamily="-96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>
                <a:latin typeface="Courier New" panose="02070309020205020404" pitchFamily="-96" charset="0"/>
                <a:cs typeface="Courier New" panose="02070309020205020404" pitchFamily="-96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-96" charset="0"/>
                  <a:cs typeface="Courier New" panose="02070309020205020404" pitchFamily="-96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>
                <a:latin typeface="Courier New" panose="02070309020205020404" pitchFamily="-96" charset="0"/>
                <a:cs typeface="Courier New" panose="02070309020205020404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</p:spPr>
        <p:txBody>
          <a:bodyPr/>
          <a:lstStyle/>
          <a:p>
            <a:pPr marL="81280" indent="-81280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Byte Ordering on Sun</a:t>
            </a:r>
            <a:endParaRPr lang="en-US">
              <a:latin typeface="Calibri" panose="020F0502020204030204" pitchFamily="34" charset="0"/>
              <a:ea typeface="ヒラギノ角ゴ ProN W3" charset="0"/>
              <a:cs typeface="ヒラギノ角ゴ ProN W3" charset="0"/>
              <a:sym typeface="Calibri" panose="020F0502020204030204" pitchFamily="34" charset="0"/>
            </a:endParaRPr>
          </a:p>
        </p:txBody>
      </p:sp>
      <p:sp>
        <p:nvSpPr>
          <p:cNvPr id="37892" name="Rectangle 4"/>
          <p:cNvSpPr/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6055" indent="-186055" algn="l">
              <a:spcBef>
                <a:spcPts val="865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Big Endian</a:t>
            </a:r>
          </a:p>
        </p:txBody>
      </p:sp>
      <p:sp>
        <p:nvSpPr>
          <p:cNvPr id="37893" name="Rectangle 5"/>
          <p:cNvSpPr/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" panose="02070309020205020404" pitchFamily="-96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" panose="02070309020205020404" pitchFamily="-96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" panose="02070309020205020404" pitchFamily="-96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" panose="02070309020205020404" pitchFamily="-96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" panose="02070309020205020404" pitchFamily="-96" charset="0"/>
              </a:rPr>
              <a:t>Long       0   == [0xf0f1f2f3]</a:t>
            </a:r>
          </a:p>
        </p:txBody>
      </p:sp>
      <p:sp>
        <p:nvSpPr>
          <p:cNvPr id="37894" name="Rectangle 6"/>
          <p:cNvSpPr/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6055" indent="-186055" algn="l">
              <a:spcBef>
                <a:spcPts val="865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f0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f1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f2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f3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f4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f5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f6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f7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c[1]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c[2]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c[3]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c[4]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c[5]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c[6]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c[7]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s[1]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s[2]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s[3]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i</a:t>
                      </a:r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i</a:t>
                      </a:r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[1]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l[0]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/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Rectangle 12"/>
          <p:cNvSpPr/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" name="Rectangle 12"/>
          <p:cNvSpPr/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Rectangle 12"/>
          <p:cNvSpPr/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/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</p:spPr>
        <p:txBody>
          <a:bodyPr/>
          <a:lstStyle/>
          <a:p>
            <a:pPr marL="81280" indent="-81280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Byte Ordering on x86-64</a:t>
            </a:r>
            <a:endParaRPr lang="en-US">
              <a:latin typeface="Calibri" panose="020F0502020204030204" pitchFamily="34" charset="0"/>
              <a:ea typeface="ヒラギノ角ゴ ProN W3" charset="0"/>
              <a:cs typeface="ヒラギノ角ゴ ProN W3" charset="0"/>
              <a:sym typeface="Calibri" panose="020F0502020204030204" pitchFamily="34" charset="0"/>
            </a:endParaRPr>
          </a:p>
        </p:txBody>
      </p:sp>
      <p:sp>
        <p:nvSpPr>
          <p:cNvPr id="38916" name="Rectangle 4"/>
          <p:cNvSpPr/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6055" indent="-186055" algn="l">
              <a:spcBef>
                <a:spcPts val="865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Little Endian</a:t>
            </a:r>
          </a:p>
        </p:txBody>
      </p:sp>
      <p:sp>
        <p:nvSpPr>
          <p:cNvPr id="38917" name="Rectangle 5"/>
          <p:cNvSpPr/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" panose="02070309020205020404" pitchFamily="-96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" panose="02070309020205020404" pitchFamily="-96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" panose="02070309020205020404" pitchFamily="-96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" panose="02070309020205020404" pitchFamily="-96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anose="02070309020205020404" pitchFamily="-96" charset="0"/>
              <a:ea typeface="Lucida Grande" charset="0"/>
              <a:cs typeface="Courier New" panose="02070309020205020404" pitchFamily="-96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" panose="02070309020205020404" pitchFamily="-96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-96" charset="0"/>
                <a:cs typeface="Courier New" panose="02070309020205020404" pitchFamily="-96" charset="0"/>
                <a:sym typeface="Courier New" panose="02070309020205020404" pitchFamily="-96" charset="0"/>
              </a:rPr>
              <a:t>[0xf7f6f5f4f3f2f1f0]</a:t>
            </a:r>
          </a:p>
        </p:txBody>
      </p:sp>
      <p:sp>
        <p:nvSpPr>
          <p:cNvPr id="38918" name="Rectangle 6"/>
          <p:cNvSpPr/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6055" indent="-186055" algn="l">
              <a:spcBef>
                <a:spcPts val="865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f0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f1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f2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f3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f4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f5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f6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f7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c[1]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c[2]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c[3]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c[4]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c[5]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c[6]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c[7]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s[1]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s[2]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s[3]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i</a:t>
                      </a:r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i</a:t>
                      </a:r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[1]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-96" charset="0"/>
                          <a:cs typeface="Courier New" panose="02070309020205020404" pitchFamily="-96" charset="0"/>
                        </a:rPr>
                        <a:t>l[0]</a:t>
                      </a:r>
                      <a:endParaRPr lang="en-US" b="1" dirty="0">
                        <a:latin typeface="Courier New" panose="02070309020205020404" pitchFamily="-96" charset="0"/>
                        <a:cs typeface="Courier New" panose="02070309020205020404" pitchFamily="-9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/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Rectangle 12"/>
          <p:cNvSpPr/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/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 smtClean="0"/>
              <a:t>Summary of Compound Types in C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</a:t>
            </a:r>
            <a:r>
              <a:rPr lang="en-US" dirty="0" smtClean="0"/>
              <a:t>requirement</a:t>
            </a:r>
          </a:p>
          <a:p>
            <a:pPr marL="552450" lvl="1"/>
            <a:r>
              <a:rPr lang="en-US" dirty="0" smtClean="0"/>
              <a:t>Pointer </a:t>
            </a:r>
            <a:r>
              <a:rPr lang="en-US" dirty="0"/>
              <a:t>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4155" indent="-224155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anose="020F0502020204030204" pitchFamily="34" charset="0"/>
              </a:rPr>
              <a:t>Basic Principle</a:t>
            </a:r>
          </a:p>
          <a:p>
            <a:pPr marL="560705" lvl="1" indent="-222250" defTabSz="895350">
              <a:buFont typeface="Wingdings" panose="05000000000000000000" pitchFamily="2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</a:rPr>
              <a:t>  </a:t>
            </a:r>
            <a:r>
              <a:rPr lang="en-US" b="1" dirty="0">
                <a:latin typeface="Courier New" panose="02070309020205020404" pitchFamily="-96" charset="0"/>
              </a:rPr>
              <a:t>A[</a:t>
            </a:r>
            <a:r>
              <a:rPr lang="en-US" i="1" dirty="0">
                <a:latin typeface="Calibri" panose="020F0502020204030204" pitchFamily="34" charset="0"/>
              </a:rPr>
              <a:t>L</a:t>
            </a:r>
            <a:r>
              <a:rPr lang="en-US" b="1" dirty="0">
                <a:latin typeface="Courier New" panose="02070309020205020404" pitchFamily="-96" charset="0"/>
              </a:rPr>
              <a:t>];</a:t>
            </a:r>
            <a:endParaRPr lang="en-US" b="1" dirty="0">
              <a:latin typeface="Calibri" panose="020F0502020204030204" pitchFamily="34" charset="0"/>
            </a:endParaRPr>
          </a:p>
          <a:p>
            <a:pPr marL="560705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anose="020F0502020204030204" pitchFamily="34" charset="0"/>
              </a:rPr>
              <a:t>Array of data type </a:t>
            </a:r>
            <a:r>
              <a:rPr lang="en-US" i="1" dirty="0">
                <a:latin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</a:rPr>
              <a:t> and length </a:t>
            </a:r>
            <a:r>
              <a:rPr lang="en-US" i="1" dirty="0">
                <a:latin typeface="Calibri" panose="020F0502020204030204" pitchFamily="34" charset="0"/>
              </a:rPr>
              <a:t>L</a:t>
            </a:r>
            <a:endParaRPr lang="en-US" dirty="0">
              <a:latin typeface="Calibri" panose="020F0502020204030204" pitchFamily="34" charset="0"/>
            </a:endParaRPr>
          </a:p>
          <a:p>
            <a:pPr marL="560705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anose="020F0502020204030204" pitchFamily="34" charset="0"/>
              </a:rPr>
              <a:t>Identifier </a:t>
            </a:r>
            <a:r>
              <a:rPr lang="en-US" b="1" dirty="0">
                <a:latin typeface="Courier New" panose="02070309020205020404" pitchFamily="-96" charset="0"/>
              </a:rPr>
              <a:t>A</a:t>
            </a:r>
            <a:r>
              <a:rPr lang="en-US" dirty="0">
                <a:latin typeface="Calibri" panose="020F0502020204030204" pitchFamily="34" charset="0"/>
              </a:rPr>
              <a:t> can be used as a pointer to array element 0: Type </a:t>
            </a:r>
            <a:r>
              <a:rPr lang="en-US" i="1" dirty="0">
                <a:latin typeface="Calibri" panose="020F0502020204030204" pitchFamily="34" charset="0"/>
              </a:rPr>
              <a:t>T*</a:t>
            </a:r>
          </a:p>
          <a:p>
            <a:pPr marL="224155" indent="-224155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anose="020F0502020204030204" pitchFamily="34" charset="0"/>
            </a:endParaRPr>
          </a:p>
          <a:p>
            <a:pPr marL="560705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anose="020F0502020204030204" pitchFamily="34" charset="0"/>
            </a:endParaRPr>
          </a:p>
          <a:p>
            <a:pPr marL="224155" indent="-224155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anose="020F0502020204030204" pitchFamily="34" charset="0"/>
            </a:endParaRPr>
          </a:p>
          <a:p>
            <a:pPr marL="224155" indent="-224155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anose="020F0502020204030204" pitchFamily="34" charset="0"/>
              </a:rPr>
              <a:t>Reference	Type	Value</a:t>
            </a:r>
          </a:p>
          <a:p>
            <a:pPr marL="560705" lvl="1" indent="-222250" defTabSz="895350">
              <a:buFont typeface="Wingdings" panose="05000000000000000000" pitchFamily="2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anose="02070309020205020404" pitchFamily="-96" charset="0"/>
              </a:rPr>
              <a:t>val</a:t>
            </a:r>
            <a:r>
              <a:rPr lang="en-US" sz="1800" b="1" dirty="0">
                <a:latin typeface="Courier New" panose="02070309020205020404" pitchFamily="-96" charset="0"/>
              </a:rPr>
              <a:t>[4]	</a:t>
            </a:r>
            <a:r>
              <a:rPr lang="en-US" sz="1800" b="1" dirty="0" err="1">
                <a:latin typeface="Courier New" panose="02070309020205020404" pitchFamily="-96" charset="0"/>
              </a:rPr>
              <a:t>int</a:t>
            </a:r>
            <a:r>
              <a:rPr lang="en-US" sz="1800" b="1" dirty="0">
                <a:latin typeface="Courier New" panose="02070309020205020404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3</a:t>
            </a:r>
          </a:p>
          <a:p>
            <a:pPr marL="560705" lvl="1" indent="-222250" defTabSz="895350">
              <a:buFont typeface="Wingdings" panose="05000000000000000000" pitchFamily="2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anose="02070309020205020404" pitchFamily="-96" charset="0"/>
              </a:rPr>
              <a:t>val</a:t>
            </a:r>
            <a:r>
              <a:rPr lang="en-US" sz="1800" b="1" dirty="0">
                <a:latin typeface="Courier New" panose="02070309020205020404" pitchFamily="-96" charset="0"/>
              </a:rPr>
              <a:t>	</a:t>
            </a:r>
            <a:r>
              <a:rPr lang="en-US" sz="1800" b="1" dirty="0" err="1">
                <a:latin typeface="Courier New" panose="02070309020205020404" pitchFamily="-96" charset="0"/>
              </a:rPr>
              <a:t>int</a:t>
            </a:r>
            <a:r>
              <a:rPr lang="en-US" sz="1800" b="1" dirty="0">
                <a:latin typeface="Courier New" panose="02070309020205020404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x</a:t>
            </a:r>
          </a:p>
          <a:p>
            <a:pPr marL="560705" lvl="1" indent="-222250" defTabSz="895350">
              <a:buFont typeface="Wingdings" panose="05000000000000000000" pitchFamily="2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anose="02070309020205020404" pitchFamily="-96" charset="0"/>
              </a:rPr>
              <a:t>val+1</a:t>
            </a:r>
            <a:r>
              <a:rPr lang="en-US" sz="1800" b="1" dirty="0">
                <a:latin typeface="Calibri" panose="020F0502020204030204" pitchFamily="34" charset="0"/>
              </a:rPr>
              <a:t>	</a:t>
            </a:r>
            <a:r>
              <a:rPr lang="en-US" sz="1800" b="1" dirty="0" err="1">
                <a:latin typeface="Courier New" panose="02070309020205020404" pitchFamily="-96" charset="0"/>
              </a:rPr>
              <a:t>int</a:t>
            </a:r>
            <a:r>
              <a:rPr lang="en-US" sz="1800" b="1" dirty="0">
                <a:latin typeface="Courier New" panose="02070309020205020404" pitchFamily="-96" charset="0"/>
              </a:rPr>
              <a:t> *	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x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 + 4    </a:t>
            </a:r>
          </a:p>
          <a:p>
            <a:pPr marL="560705" lvl="1" indent="-222250" defTabSz="895350">
              <a:buFont typeface="Wingdings" panose="05000000000000000000" pitchFamily="2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anose="02070309020205020404" pitchFamily="-96" charset="0"/>
              </a:rPr>
              <a:t>&amp;val[2]</a:t>
            </a:r>
            <a:r>
              <a:rPr lang="en-US" sz="1800" b="1" dirty="0">
                <a:latin typeface="Calibri" panose="020F0502020204030204" pitchFamily="34" charset="0"/>
              </a:rPr>
              <a:t>	</a:t>
            </a:r>
            <a:r>
              <a:rPr lang="en-US" sz="1800" b="1" dirty="0" err="1">
                <a:latin typeface="Courier New" panose="02070309020205020404" pitchFamily="-96" charset="0"/>
              </a:rPr>
              <a:t>int</a:t>
            </a:r>
            <a:r>
              <a:rPr lang="en-US" sz="1800" b="1" dirty="0">
                <a:latin typeface="Courier New" panose="02070309020205020404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x + 8   </a:t>
            </a:r>
          </a:p>
          <a:p>
            <a:pPr marL="560705" lvl="1" indent="-222250" defTabSz="895350">
              <a:buFont typeface="Wingdings" panose="05000000000000000000" pitchFamily="2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anose="02070309020205020404" pitchFamily="-96" charset="0"/>
              </a:rPr>
              <a:t>val</a:t>
            </a:r>
            <a:r>
              <a:rPr lang="en-US" sz="1800" b="1" dirty="0">
                <a:latin typeface="Courier New" panose="02070309020205020404" pitchFamily="-96" charset="0"/>
              </a:rPr>
              <a:t>[5]</a:t>
            </a:r>
            <a:r>
              <a:rPr lang="en-US" sz="1800" b="1" dirty="0">
                <a:latin typeface="Calibri" panose="020F0502020204030204" pitchFamily="34" charset="0"/>
              </a:rPr>
              <a:t>	</a:t>
            </a:r>
            <a:r>
              <a:rPr lang="en-US" sz="1800" b="1" dirty="0" err="1">
                <a:latin typeface="Courier New" panose="02070309020205020404" pitchFamily="-96" charset="0"/>
              </a:rPr>
              <a:t>int</a:t>
            </a:r>
            <a:r>
              <a:rPr lang="en-US" sz="1800" b="1" dirty="0">
                <a:latin typeface="Courier New" panose="02070309020205020404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??</a:t>
            </a:r>
          </a:p>
          <a:p>
            <a:pPr marL="560705" lvl="1" indent="-222250" defTabSz="895350">
              <a:buFont typeface="Wingdings" panose="05000000000000000000" pitchFamily="2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anose="02070309020205020404" pitchFamily="-96" charset="0"/>
              </a:rPr>
              <a:t>*(val+1)</a:t>
            </a:r>
            <a:r>
              <a:rPr lang="en-US" sz="1800" b="1" dirty="0">
                <a:latin typeface="Calibri" panose="020F0502020204030204" pitchFamily="34" charset="0"/>
              </a:rPr>
              <a:t>	</a:t>
            </a:r>
            <a:r>
              <a:rPr lang="en-US" sz="1800" b="1" dirty="0" err="1">
                <a:latin typeface="Courier New" panose="02070309020205020404" pitchFamily="-96" charset="0"/>
              </a:rPr>
              <a:t>int</a:t>
            </a:r>
            <a:r>
              <a:rPr lang="en-US" sz="1800" b="1" dirty="0">
                <a:latin typeface="Courier New" panose="02070309020205020404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5</a:t>
            </a:r>
            <a:r>
              <a:rPr lang="en-US" sz="1800" b="1" dirty="0">
                <a:latin typeface="Courier New" panose="02070309020205020404" pitchFamily="-96" charset="0"/>
                <a:cs typeface="Courier New" panose="02070309020205020404" pitchFamily="-96" charset="0"/>
              </a:rPr>
              <a:t>         //</a:t>
            </a:r>
            <a:r>
              <a:rPr lang="en-US" sz="1800" b="1" dirty="0" err="1">
                <a:latin typeface="Courier New" panose="02070309020205020404" pitchFamily="-96" charset="0"/>
                <a:cs typeface="Courier New" panose="02070309020205020404" pitchFamily="-96" charset="0"/>
              </a:rPr>
              <a:t>val</a:t>
            </a:r>
            <a:r>
              <a:rPr lang="en-US" sz="1800" b="1" dirty="0">
                <a:latin typeface="Courier New" panose="02070309020205020404" pitchFamily="-96" charset="0"/>
                <a:cs typeface="Courier New" panose="02070309020205020404" pitchFamily="-96" charset="0"/>
              </a:rPr>
              <a:t>[1]  </a:t>
            </a:r>
          </a:p>
          <a:p>
            <a:pPr marL="560705" lvl="1" indent="-222250" defTabSz="895350">
              <a:buFont typeface="Wingdings" panose="05000000000000000000" pitchFamily="2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anose="02070309020205020404" pitchFamily="-96" charset="0"/>
              </a:rPr>
              <a:t>val</a:t>
            </a:r>
            <a:r>
              <a:rPr lang="en-US" sz="1800" b="1" dirty="0">
                <a:latin typeface="Courier New" panose="02070309020205020404" pitchFamily="-96" charset="0"/>
              </a:rPr>
              <a:t> + </a:t>
            </a:r>
            <a:r>
              <a:rPr lang="en-US" sz="1800" b="1" i="1" dirty="0" err="1">
                <a:latin typeface="Calibri" panose="020F0502020204030204" pitchFamily="34" charset="0"/>
              </a:rPr>
              <a:t>i</a:t>
            </a:r>
            <a:r>
              <a:rPr lang="en-US" sz="1800" b="1" dirty="0">
                <a:latin typeface="Calibri" panose="020F0502020204030204" pitchFamily="34" charset="0"/>
              </a:rPr>
              <a:t>	</a:t>
            </a:r>
            <a:r>
              <a:rPr lang="en-US" sz="1800" b="1" dirty="0" err="1">
                <a:latin typeface="Courier New" panose="02070309020205020404" pitchFamily="-96" charset="0"/>
              </a:rPr>
              <a:t>int</a:t>
            </a:r>
            <a:r>
              <a:rPr lang="en-US" sz="1800" b="1" dirty="0">
                <a:latin typeface="Courier New" panose="02070309020205020404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x + 4 *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 //&amp;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val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[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-96" charset="0"/>
                <a:cs typeface="Courier New" panose="02070309020205020404" pitchFamily="-96" charset="0"/>
              </a:rPr>
              <a:t>]</a:t>
            </a: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anose="02070309020205020404" pitchFamily="-96" charset="0"/>
              </a:rPr>
              <a:t>int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val</a:t>
            </a:r>
            <a:r>
              <a:rPr lang="en-US" sz="1800" dirty="0">
                <a:latin typeface="Courier New" panose="02070309020205020404" pitchFamily="-96" charset="0"/>
              </a:rPr>
              <a:t>[5];</a:t>
            </a:r>
          </a:p>
        </p:txBody>
      </p:sp>
      <p:grpSp>
        <p:nvGrpSpPr>
          <p:cNvPr id="60420" name="Group 24"/>
          <p:cNvGrpSpPr/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/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-96" charset="0"/>
                    <a:ea typeface="+mn-ea"/>
                    <a:cs typeface="Courier New" panose="02070309020205020404" pitchFamily="-96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-96" charset="0"/>
                    <a:ea typeface="+mn-ea"/>
                    <a:cs typeface="Courier New" panose="02070309020205020404" pitchFamily="-96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-96" charset="0"/>
                    <a:ea typeface="+mn-ea"/>
                    <a:cs typeface="Courier New" panose="02070309020205020404" pitchFamily="-96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-96" charset="0"/>
                    <a:ea typeface="+mn-ea"/>
                    <a:cs typeface="Courier New" panose="02070309020205020404" pitchFamily="-96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-96" charset="0"/>
                    <a:ea typeface="+mn-ea"/>
                    <a:cs typeface="Courier New" panose="02070309020205020404" pitchFamily="-96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-96" charset="0"/>
                  <a:cs typeface="Courier New" panose="02070309020205020404" pitchFamily="-96" charset="0"/>
                </a:rPr>
                <a:t>x</a:t>
              </a:r>
              <a:endParaRPr lang="en-US" sz="1600" dirty="0">
                <a:latin typeface="Courier New" panose="02070309020205020404" pitchFamily="-96" charset="0"/>
                <a:cs typeface="Courier New" panose="02070309020205020404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-96" charset="0"/>
                  <a:cs typeface="Courier New" panose="02070309020205020404" pitchFamily="-96" charset="0"/>
                </a:rPr>
                <a:t>x</a:t>
              </a:r>
              <a:r>
                <a:rPr lang="en-US" sz="1600" dirty="0">
                  <a:latin typeface="Courier New" panose="02070309020205020404" pitchFamily="-96" charset="0"/>
                  <a:cs typeface="Courier New" panose="02070309020205020404" pitchFamily="-96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>
                <a:latin typeface="Courier New" panose="02070309020205020404" pitchFamily="-96" charset="0"/>
                <a:cs typeface="Courier New" panose="02070309020205020404" pitchFamily="-96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>
                <a:latin typeface="Courier New" panose="02070309020205020404" pitchFamily="-96" charset="0"/>
                <a:cs typeface="Courier New" panose="02070309020205020404" pitchFamily="-96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-96" charset="0"/>
                  <a:cs typeface="Courier New" panose="02070309020205020404" pitchFamily="-96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>
                <a:latin typeface="Courier New" panose="02070309020205020404" pitchFamily="-96" charset="0"/>
                <a:cs typeface="Courier New" panose="02070309020205020404" pitchFamily="-96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-96" charset="0"/>
                  <a:cs typeface="Courier New" panose="02070309020205020404" pitchFamily="-96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>
                <a:latin typeface="Courier New" panose="02070309020205020404" pitchFamily="-96" charset="0"/>
                <a:cs typeface="Courier New" panose="02070309020205020404" pitchFamily="-96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-96" charset="0"/>
                  <a:cs typeface="Courier New" panose="02070309020205020404" pitchFamily="-96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>
                <a:latin typeface="Courier New" panose="02070309020205020404" pitchFamily="-96" charset="0"/>
                <a:cs typeface="Courier New" panose="02070309020205020404" pitchFamily="-96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-96" charset="0"/>
                  <a:cs typeface="Courier New" panose="02070309020205020404" pitchFamily="-96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>
                <a:latin typeface="Courier New" panose="02070309020205020404" pitchFamily="-96" charset="0"/>
                <a:cs typeface="Courier New" panose="02070309020205020404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484195"/>
            <a:ext cx="8382000" cy="137795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Declaration “</a:t>
            </a:r>
            <a:r>
              <a:rPr lang="en-US" sz="2000" dirty="0" err="1">
                <a:latin typeface="Courier New" panose="02070309020205020404" pitchFamily="-96" charset="0"/>
              </a:rPr>
              <a:t>zip_dig</a:t>
            </a:r>
            <a:r>
              <a:rPr lang="en-US" sz="2000" dirty="0">
                <a:latin typeface="Courier New" panose="02070309020205020404" pitchFamily="-96" charset="0"/>
              </a:rPr>
              <a:t> </a:t>
            </a:r>
            <a:r>
              <a:rPr lang="en-US" sz="2000" dirty="0" err="1">
                <a:latin typeface="Courier New" panose="02070309020205020404" pitchFamily="-96" charset="0"/>
              </a:rPr>
              <a:t>cmu</a:t>
            </a:r>
            <a:r>
              <a:rPr lang="en-US" sz="2000" dirty="0">
                <a:latin typeface="Calibri" panose="020F0502020204030204" pitchFamily="34" charset="0"/>
              </a:rPr>
              <a:t>” equivalent to “</a:t>
            </a:r>
            <a:r>
              <a:rPr lang="en-US" sz="2000" dirty="0" err="1">
                <a:latin typeface="Courier New" panose="02070309020205020404" pitchFamily="-96" charset="0"/>
              </a:rPr>
              <a:t>int</a:t>
            </a:r>
            <a:r>
              <a:rPr lang="en-US" sz="2000" dirty="0">
                <a:latin typeface="Courier New" panose="02070309020205020404" pitchFamily="-96" charset="0"/>
              </a:rPr>
              <a:t> </a:t>
            </a:r>
            <a:r>
              <a:rPr lang="en-US" sz="2000" dirty="0" err="1">
                <a:latin typeface="Courier New" panose="02070309020205020404" pitchFamily="-96" charset="0"/>
              </a:rPr>
              <a:t>cmu</a:t>
            </a:r>
            <a:r>
              <a:rPr lang="en-US" sz="2000" dirty="0">
                <a:latin typeface="Courier New" panose="02070309020205020404" pitchFamily="-96" charset="0"/>
              </a:rPr>
              <a:t>[5]</a:t>
            </a:r>
            <a:r>
              <a:rPr lang="en-US" sz="2000" dirty="0">
                <a:latin typeface="Calibri" panose="020F0502020204030204" pitchFamily="34" charset="0"/>
              </a:rPr>
              <a:t>”</a:t>
            </a:r>
          </a:p>
          <a:p>
            <a:r>
              <a:rPr lang="en-US" sz="2000" dirty="0">
                <a:latin typeface="Calibri" panose="020F0502020204030204" pitchFamily="34" charset="0"/>
              </a:rPr>
              <a:t>Example arrays were allocated in successive 20 byte blocks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124744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#define ZLEN 5</a:t>
            </a:r>
          </a:p>
          <a:p>
            <a:pPr eaLnBrk="0" hangingPunct="0"/>
            <a:r>
              <a:rPr lang="en-US" sz="1800" dirty="0" err="1">
                <a:latin typeface="Courier New" panose="02070309020205020404" pitchFamily="-96" charset="0"/>
              </a:rPr>
              <a:t>typedef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int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zip_dig</a:t>
            </a:r>
            <a:r>
              <a:rPr lang="en-US" sz="1800" dirty="0">
                <a:latin typeface="Courier New" panose="02070309020205020404" pitchFamily="-96" charset="0"/>
              </a:rPr>
              <a:t>[ZLEN];</a:t>
            </a:r>
          </a:p>
          <a:p>
            <a:pPr eaLnBrk="0" hangingPunct="0"/>
            <a:endParaRPr lang="en-US" sz="1800" dirty="0">
              <a:latin typeface="Courier New" panose="02070309020205020404" pitchFamily="-96" charset="0"/>
            </a:endParaRPr>
          </a:p>
          <a:p>
            <a:pPr eaLnBrk="0" hangingPunct="0"/>
            <a:r>
              <a:rPr lang="en-US" sz="1800" dirty="0" err="1">
                <a:latin typeface="Courier New" panose="02070309020205020404" pitchFamily="-96" charset="0"/>
              </a:rPr>
              <a:t>zip_dig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cmu</a:t>
            </a:r>
            <a:r>
              <a:rPr lang="en-US" sz="1800" dirty="0">
                <a:latin typeface="Courier New" panose="02070309020205020404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anose="02070309020205020404" pitchFamily="-96" charset="0"/>
              </a:rPr>
              <a:t>zip_dig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mit</a:t>
            </a:r>
            <a:r>
              <a:rPr lang="en-US" sz="1800" dirty="0">
                <a:latin typeface="Courier New" panose="02070309020205020404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anose="02070309020205020404" pitchFamily="-96" charset="0"/>
              </a:rPr>
              <a:t>zip_dig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ucb</a:t>
            </a:r>
            <a:r>
              <a:rPr lang="en-US" sz="1800" dirty="0">
                <a:latin typeface="Courier New" panose="02070309020205020404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3078832"/>
            <a:ext cx="2235200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>
                <a:latin typeface="Courier New" panose="02070309020205020404" pitchFamily="-96" charset="0"/>
              </a:rPr>
              <a:t>zip_dig cmu;</a:t>
            </a:r>
          </a:p>
        </p:txBody>
      </p:sp>
      <p:grpSp>
        <p:nvGrpSpPr>
          <p:cNvPr id="70" name="Group 24"/>
          <p:cNvGrpSpPr/>
          <p:nvPr/>
        </p:nvGrpSpPr>
        <p:grpSpPr bwMode="auto">
          <a:xfrm>
            <a:off x="2259013" y="3126457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/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880519"/>
            <a:ext cx="2233612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>
                <a:latin typeface="Courier New" panose="02070309020205020404" pitchFamily="-96" charset="0"/>
              </a:rPr>
              <a:t>zip_dig mit;</a:t>
            </a:r>
          </a:p>
        </p:txBody>
      </p:sp>
      <p:grpSp>
        <p:nvGrpSpPr>
          <p:cNvPr id="90" name="Group 24"/>
          <p:cNvGrpSpPr/>
          <p:nvPr/>
        </p:nvGrpSpPr>
        <p:grpSpPr bwMode="auto">
          <a:xfrm>
            <a:off x="2260600" y="3928144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/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718719"/>
            <a:ext cx="22352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anose="02070309020205020404" pitchFamily="-96" charset="0"/>
              </a:rPr>
              <a:t>zip_dig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ucb</a:t>
            </a:r>
            <a:r>
              <a:rPr lang="en-US" sz="1800" dirty="0">
                <a:latin typeface="Courier New" panose="02070309020205020404" pitchFamily="-96" charset="0"/>
              </a:rPr>
              <a:t>;</a:t>
            </a:r>
          </a:p>
        </p:txBody>
      </p:sp>
      <p:grpSp>
        <p:nvGrpSpPr>
          <p:cNvPr id="110" name="Group 24"/>
          <p:cNvGrpSpPr/>
          <p:nvPr/>
        </p:nvGrpSpPr>
        <p:grpSpPr bwMode="auto">
          <a:xfrm>
            <a:off x="2259013" y="4766344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/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7818" y="3529794"/>
            <a:ext cx="3429000" cy="2981325"/>
          </a:xfrm>
        </p:spPr>
        <p:txBody>
          <a:bodyPr/>
          <a:lstStyle/>
          <a:p>
            <a:pPr marL="401955" indent="-246380"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>
                <a:latin typeface="Calibri" panose="020F0502020204030204" pitchFamily="34" charset="0"/>
              </a:rPr>
              <a:t>Register </a:t>
            </a:r>
            <a:r>
              <a:rPr lang="en-US" sz="2000" dirty="0">
                <a:latin typeface="Courier New" panose="02070309020205020404" pitchFamily="-96" charset="0"/>
              </a:rPr>
              <a:t>%</a:t>
            </a:r>
            <a:r>
              <a:rPr lang="en-US" sz="2000" dirty="0" err="1">
                <a:latin typeface="Courier New" panose="02070309020205020404" pitchFamily="-96" charset="0"/>
              </a:rPr>
              <a:t>rdi</a:t>
            </a:r>
            <a:r>
              <a:rPr lang="en-US" sz="2000" dirty="0">
                <a:latin typeface="Calibri" panose="020F0502020204030204" pitchFamily="34" charset="0"/>
              </a:rPr>
              <a:t> contains starting address of array</a:t>
            </a:r>
          </a:p>
          <a:p>
            <a:pPr marL="401955" indent="-246380"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>
                <a:latin typeface="Calibri" panose="020F0502020204030204" pitchFamily="34" charset="0"/>
              </a:rPr>
              <a:t>Register </a:t>
            </a:r>
            <a:r>
              <a:rPr lang="en-US" sz="2000" dirty="0">
                <a:latin typeface="Courier New" panose="02070309020205020404" pitchFamily="-96" charset="0"/>
              </a:rPr>
              <a:t>%</a:t>
            </a:r>
            <a:r>
              <a:rPr lang="en-US" sz="2000" dirty="0" err="1">
                <a:latin typeface="Courier New" panose="02070309020205020404" pitchFamily="-96" charset="0"/>
              </a:rPr>
              <a:t>rsi</a:t>
            </a:r>
            <a:r>
              <a:rPr lang="en-US" sz="2000" dirty="0">
                <a:latin typeface="Calibri" panose="020F0502020204030204" pitchFamily="34" charset="0"/>
              </a:rPr>
              <a:t> contains 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</a:rPr>
              <a:t>array index</a:t>
            </a:r>
          </a:p>
          <a:p>
            <a:pPr marL="401955" indent="-246380"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>
                <a:latin typeface="Calibri" panose="020F0502020204030204" pitchFamily="34" charset="0"/>
              </a:rPr>
              <a:t>Desired digit at 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ourier New" panose="02070309020205020404" pitchFamily="-96" charset="0"/>
              </a:rPr>
              <a:t>%</a:t>
            </a:r>
            <a:r>
              <a:rPr lang="en-US" sz="2000" dirty="0" err="1">
                <a:latin typeface="Courier New" panose="02070309020205020404" pitchFamily="-96" charset="0"/>
              </a:rPr>
              <a:t>rdi</a:t>
            </a:r>
            <a:r>
              <a:rPr lang="en-US" sz="2000" dirty="0">
                <a:latin typeface="Courier New" panose="02070309020205020404" pitchFamily="-96" charset="0"/>
              </a:rPr>
              <a:t> + 4*%</a:t>
            </a:r>
            <a:r>
              <a:rPr lang="en-US" sz="2000" dirty="0" err="1">
                <a:latin typeface="Courier New" panose="02070309020205020404" pitchFamily="-96" charset="0"/>
              </a:rPr>
              <a:t>rsi</a:t>
            </a:r>
            <a:endParaRPr lang="en-US" sz="2000" dirty="0">
              <a:latin typeface="Calibri" panose="020F0502020204030204" pitchFamily="34" charset="0"/>
            </a:endParaRPr>
          </a:p>
          <a:p>
            <a:pPr marL="401955" indent="-246380"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dirty="0">
                <a:latin typeface="Calibri" panose="020F0502020204030204" pitchFamily="34" charset="0"/>
              </a:rPr>
              <a:t>Use memory reference </a:t>
            </a:r>
            <a:r>
              <a:rPr lang="en-US" sz="2000" dirty="0">
                <a:latin typeface="Courier New" panose="02070309020205020404" pitchFamily="-96" charset="0"/>
              </a:rPr>
              <a:t>(%rdi,%rsi,4)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sz="1800" dirty="0" err="1">
                <a:latin typeface="Courier New" panose="02070309020205020404" pitchFamily="-96" charset="0"/>
              </a:rPr>
              <a:t>int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get_digit</a:t>
            </a:r>
            <a:endParaRPr lang="en-US" sz="1800" dirty="0">
              <a:latin typeface="Courier New" panose="02070309020205020404" pitchFamily="-96" charset="0"/>
            </a:endParaRP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  (</a:t>
            </a:r>
            <a:r>
              <a:rPr lang="en-US" sz="1800" dirty="0" err="1">
                <a:latin typeface="Courier New" panose="02070309020205020404" pitchFamily="-96" charset="0"/>
              </a:rPr>
              <a:t>zip_dig</a:t>
            </a:r>
            <a:r>
              <a:rPr lang="en-US" sz="1800" dirty="0">
                <a:latin typeface="Courier New" panose="02070309020205020404" pitchFamily="-96" charset="0"/>
              </a:rPr>
              <a:t> z, </a:t>
            </a:r>
            <a:r>
              <a:rPr lang="en-US" sz="1800" dirty="0" err="1">
                <a:latin typeface="Courier New" panose="02070309020205020404" pitchFamily="-96" charset="0"/>
              </a:rPr>
              <a:t>int</a:t>
            </a:r>
            <a:r>
              <a:rPr lang="en-US" sz="1800" dirty="0">
                <a:latin typeface="Courier New" panose="02070309020205020404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  return z[digit];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anose="02070309020205020404" pitchFamily="-96" charset="0"/>
              </a:rPr>
              <a:t>  # %</a:t>
            </a:r>
            <a:r>
              <a:rPr lang="en-US" sz="1800" dirty="0" err="1">
                <a:latin typeface="Courier New" panose="02070309020205020404" pitchFamily="-96" charset="0"/>
              </a:rPr>
              <a:t>rdi</a:t>
            </a:r>
            <a:r>
              <a:rPr lang="en-US" sz="1800" dirty="0">
                <a:latin typeface="Courier New" panose="02070309020205020404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anose="02070309020205020404" pitchFamily="-96" charset="0"/>
              </a:rPr>
              <a:t>  # %</a:t>
            </a:r>
            <a:r>
              <a:rPr lang="en-US" sz="1800" dirty="0" err="1">
                <a:latin typeface="Courier New" panose="02070309020205020404" pitchFamily="-96" charset="0"/>
              </a:rPr>
              <a:t>rsi</a:t>
            </a:r>
            <a:r>
              <a:rPr lang="en-US" sz="1800" dirty="0">
                <a:latin typeface="Courier New" panose="02070309020205020404" pitchFamily="-96" charset="0"/>
              </a:rPr>
              <a:t> = digit</a:t>
            </a:r>
            <a:endParaRPr lang="cs-CZ" sz="1800" dirty="0">
              <a:latin typeface="Courier New" panose="02070309020205020404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>
                <a:latin typeface="Courier New" panose="02070309020205020404" pitchFamily="-96" charset="0"/>
              </a:rPr>
              <a:t>movl</a:t>
            </a:r>
            <a:r>
              <a:rPr lang="cs-CZ" sz="1800" dirty="0">
                <a:latin typeface="Courier New" panose="02070309020205020404" pitchFamily="-96" charset="0"/>
              </a:rPr>
              <a:t> (%rdi,%rsi,4), %</a:t>
            </a:r>
            <a:r>
              <a:rPr lang="cs-CZ" sz="1800" dirty="0" err="1">
                <a:latin typeface="Courier New" panose="02070309020205020404" pitchFamily="-96" charset="0"/>
              </a:rPr>
              <a:t>eax</a:t>
            </a:r>
            <a:r>
              <a:rPr lang="en-US" sz="1800" dirty="0">
                <a:latin typeface="Courier New" panose="02070309020205020404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10711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anose="020F0502020204030204" pitchFamily="34" charset="0"/>
              </a:rPr>
              <a:t>x86-64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>
                <a:latin typeface="Courier New" panose="02070309020205020404" pitchFamily="-96" charset="0"/>
              </a:rPr>
              <a:t>zip_dig cmu;</a:t>
            </a:r>
          </a:p>
        </p:txBody>
      </p:sp>
      <p:grpSp>
        <p:nvGrpSpPr>
          <p:cNvPr id="64519" name="Group 24"/>
          <p:cNvGrpSpPr/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/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anose="020F0502020204030204" pitchFamily="34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en-US" sz="1800" dirty="0">
                <a:latin typeface="Courier New" panose="02070309020205020404" pitchFamily="-96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anose="02070309020205020404" pitchFamily="-96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anose="02070309020205020404" pitchFamily="-96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anose="02070309020205020404" pitchFamily="-96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anose="02070309020205020404" pitchFamily="-96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anose="02070309020205020404" pitchFamily="-96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anose="02070309020205020404" pitchFamily="-96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loop</a:t>
            </a:r>
            <a:endParaRPr lang="cs-CZ" sz="1800" dirty="0">
              <a:latin typeface="Courier New" panose="02070309020205020404" pitchFamily="-96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Array Loop Example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88024" y="3240460"/>
            <a:ext cx="3456384" cy="311973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endParaRPr lang="cs-CZ" sz="1800" dirty="0">
              <a:latin typeface="Courier New" panose="02070309020205020404" pitchFamily="-9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87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en-US" sz="1800" dirty="0">
                <a:latin typeface="Courier New" panose="02070309020205020404" pitchFamily="-96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anose="02070309020205020404" pitchFamily="-96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anose="02070309020205020404" pitchFamily="-96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anose="02070309020205020404" pitchFamily="-96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anose="02070309020205020404" pitchFamily="-96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anose="02070309020205020404" pitchFamily="-96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middle</a:t>
            </a:r>
            <a:r>
              <a:rPr lang="en-US" altLang="zh-CN" sz="1800" dirty="0" err="1">
                <a:latin typeface="Courier New" panose="02070309020205020404" pitchFamily="-96" charset="0"/>
                <a:ea typeface="宋体" panose="02010600030101010101" pitchFamily="2" charset="-122"/>
                <a:cs typeface="+mn-cs"/>
              </a:rPr>
              <a:t>:</a:t>
            </a:r>
            <a:endParaRPr lang="cs-CZ" sz="1800" dirty="0">
              <a:latin typeface="Courier New" panose="02070309020205020404" pitchFamily="-96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loop</a:t>
            </a:r>
            <a:endParaRPr lang="cs-CZ" sz="1800" dirty="0">
              <a:latin typeface="Courier New" panose="02070309020205020404" pitchFamily="-96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anose="02070309020205020404" pitchFamily="-96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anose="02070309020205020404" pitchFamily="-96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void </a:t>
            </a:r>
            <a:r>
              <a:rPr lang="en-US" sz="1800" dirty="0" err="1">
                <a:latin typeface="Courier New" panose="02070309020205020404" pitchFamily="-96" charset="0"/>
              </a:rPr>
              <a:t>zincr</a:t>
            </a:r>
            <a:r>
              <a:rPr lang="en-US" sz="1800" dirty="0">
                <a:latin typeface="Courier New" panose="02070309020205020404" pitchFamily="-96" charset="0"/>
              </a:rPr>
              <a:t>(</a:t>
            </a:r>
            <a:r>
              <a:rPr lang="en-US" sz="1800" dirty="0" err="1">
                <a:latin typeface="Courier New" panose="02070309020205020404" pitchFamily="-96" charset="0"/>
              </a:rPr>
              <a:t>zip_dig</a:t>
            </a:r>
            <a:r>
              <a:rPr lang="en-US" sz="1800" dirty="0">
                <a:latin typeface="Courier New" panose="02070309020205020404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  </a:t>
            </a:r>
            <a:r>
              <a:rPr lang="en-US" sz="1800" dirty="0" err="1">
                <a:latin typeface="Courier New" panose="02070309020205020404" pitchFamily="-96" charset="0"/>
              </a:rPr>
              <a:t>size_t</a:t>
            </a:r>
            <a:r>
              <a:rPr lang="en-US" sz="1800" dirty="0">
                <a:latin typeface="Courier New" panose="02070309020205020404" pitchFamily="-96" charset="0"/>
              </a:rPr>
              <a:t> </a:t>
            </a:r>
            <a:r>
              <a:rPr lang="en-US" sz="1800" dirty="0" err="1">
                <a:latin typeface="Courier New" panose="02070309020205020404" pitchFamily="-96" charset="0"/>
              </a:rPr>
              <a:t>i</a:t>
            </a:r>
            <a:r>
              <a:rPr lang="en-US" sz="1800" dirty="0">
                <a:latin typeface="Courier New" panose="02070309020205020404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  for (</a:t>
            </a:r>
            <a:r>
              <a:rPr lang="en-US" sz="1800" dirty="0" err="1">
                <a:latin typeface="Courier New" panose="02070309020205020404" pitchFamily="-96" charset="0"/>
              </a:rPr>
              <a:t>i</a:t>
            </a:r>
            <a:r>
              <a:rPr lang="en-US" sz="1800" dirty="0">
                <a:latin typeface="Courier New" panose="02070309020205020404" pitchFamily="-96" charset="0"/>
              </a:rPr>
              <a:t> = 0; </a:t>
            </a:r>
            <a:r>
              <a:rPr lang="en-US" sz="1800" dirty="0" err="1">
                <a:latin typeface="Courier New" panose="02070309020205020404" pitchFamily="-96" charset="0"/>
              </a:rPr>
              <a:t>i</a:t>
            </a:r>
            <a:r>
              <a:rPr lang="en-US" sz="1800" dirty="0">
                <a:latin typeface="Courier New" panose="02070309020205020404" pitchFamily="-96" charset="0"/>
              </a:rPr>
              <a:t> &lt; ZLEN; </a:t>
            </a:r>
            <a:r>
              <a:rPr lang="en-US" sz="1800" dirty="0" err="1">
                <a:latin typeface="Courier New" panose="02070309020205020404" pitchFamily="-96" charset="0"/>
              </a:rPr>
              <a:t>i</a:t>
            </a:r>
            <a:r>
              <a:rPr lang="en-US" sz="1800" dirty="0">
                <a:latin typeface="Courier New" panose="02070309020205020404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    z[</a:t>
            </a:r>
            <a:r>
              <a:rPr lang="en-US" sz="1800" dirty="0" err="1">
                <a:latin typeface="Courier New" panose="02070309020205020404" pitchFamily="-96" charset="0"/>
              </a:rPr>
              <a:t>i</a:t>
            </a:r>
            <a:r>
              <a:rPr lang="en-US" sz="1800" dirty="0">
                <a:latin typeface="Courier New" panose="02070309020205020404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anose="02070309020205020404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59397" y="3500438"/>
            <a:ext cx="316835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445" algn="l"/>
                <a:tab pos="3657600" algn="l"/>
              </a:tabLst>
              <a:defRPr/>
            </a:pPr>
            <a:endParaRPr lang="cs-CZ" sz="1800" dirty="0">
              <a:latin typeface="Courier New" panose="02070309020205020404" pitchFamily="-9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anose="020F0502020204030204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</TotalTime>
  <Words>2690</Words>
  <Application>Microsoft Office PowerPoint</Application>
  <PresentationFormat>全屏显示(4:3)</PresentationFormat>
  <Paragraphs>1006</Paragraphs>
  <Slides>42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Courier</vt:lpstr>
      <vt:lpstr>Lucida Grande</vt:lpstr>
      <vt:lpstr>Monaco</vt:lpstr>
      <vt:lpstr>MS PGothic</vt:lpstr>
      <vt:lpstr>ヒラギノ角ゴ ProN W3</vt:lpstr>
      <vt:lpstr>ヒラギノ角ゴ ProN W6</vt:lpstr>
      <vt:lpstr>宋体</vt:lpstr>
      <vt:lpstr>Arial</vt:lpstr>
      <vt:lpstr>Arial Narrow</vt:lpstr>
      <vt:lpstr>Calibri</vt:lpstr>
      <vt:lpstr>Calibri Bold</vt:lpstr>
      <vt:lpstr>Calibri Bold Italic</vt:lpstr>
      <vt:lpstr>Courier New</vt:lpstr>
      <vt:lpstr>Courier New Bold</vt:lpstr>
      <vt:lpstr>Times New Roman</vt:lpstr>
      <vt:lpstr>Wingdings</vt:lpstr>
      <vt:lpstr>Wingdings 2</vt:lpstr>
      <vt:lpstr>template2007</vt:lpstr>
      <vt:lpstr>Machine-Level Programming IV: Data  15-213/18-213/15-513: Introduction to Computer Systems 8th Lecture, September 21, 2017</vt:lpstr>
      <vt:lpstr>Today</vt:lpstr>
      <vt:lpstr>Array Allocation</vt:lpstr>
      <vt:lpstr>Array Access</vt:lpstr>
      <vt:lpstr>Array Access</vt:lpstr>
      <vt:lpstr>Array Example</vt:lpstr>
      <vt:lpstr>Array Accessing Example</vt:lpstr>
      <vt:lpstr>Array Loop Example</vt:lpstr>
      <vt:lpstr>Array Loop Example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Understanding Pointers &amp; Arrays #2</vt:lpstr>
      <vt:lpstr>Multidimensional (Nested) Arrays</vt:lpstr>
      <vt:lpstr>据说是一个面试题</vt:lpstr>
      <vt:lpstr>Today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Example Struct Exam Question</vt:lpstr>
      <vt:lpstr>Example Struct Exam Question</vt:lpstr>
      <vt:lpstr>Example Struct Exam Question (Cont’d)</vt:lpstr>
      <vt:lpstr>Example Struct Exam Question (Cont’d)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Example (Cont).</vt:lpstr>
      <vt:lpstr>Byte Ordering on IA32</vt:lpstr>
      <vt:lpstr>Byte Ordering on Sun</vt:lpstr>
      <vt:lpstr>Byte Ordering on x86-64</vt:lpstr>
      <vt:lpstr>Summary of Compound Types in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Windows 用户</cp:lastModifiedBy>
  <cp:revision>809</cp:revision>
  <cp:lastPrinted>2017-02-09T18:13:00Z</cp:lastPrinted>
  <dcterms:created xsi:type="dcterms:W3CDTF">2012-09-20T14:26:00Z</dcterms:created>
  <dcterms:modified xsi:type="dcterms:W3CDTF">2019-11-13T04:29:02Z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