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48"/>
  </p:handoutMasterIdLst>
  <p:sldIdLst>
    <p:sldId id="542" r:id="rId3"/>
    <p:sldId id="1052" r:id="rId5"/>
    <p:sldId id="1091" r:id="rId6"/>
    <p:sldId id="1092" r:id="rId7"/>
    <p:sldId id="945" r:id="rId8"/>
    <p:sldId id="946" r:id="rId9"/>
    <p:sldId id="948" r:id="rId10"/>
    <p:sldId id="1090" r:id="rId11"/>
    <p:sldId id="1063" r:id="rId12"/>
    <p:sldId id="1108" r:id="rId13"/>
    <p:sldId id="1069" r:id="rId14"/>
    <p:sldId id="1070" r:id="rId15"/>
    <p:sldId id="977" r:id="rId16"/>
    <p:sldId id="954" r:id="rId17"/>
    <p:sldId id="955" r:id="rId18"/>
    <p:sldId id="957" r:id="rId19"/>
    <p:sldId id="1071" r:id="rId20"/>
    <p:sldId id="958" r:id="rId21"/>
    <p:sldId id="1072" r:id="rId22"/>
    <p:sldId id="1074" r:id="rId23"/>
    <p:sldId id="1077" r:id="rId24"/>
    <p:sldId id="1089" r:id="rId25"/>
    <p:sldId id="1084" r:id="rId26"/>
    <p:sldId id="1088" r:id="rId27"/>
    <p:sldId id="1083" r:id="rId28"/>
    <p:sldId id="1068" r:id="rId29"/>
    <p:sldId id="972" r:id="rId30"/>
    <p:sldId id="973" r:id="rId31"/>
    <p:sldId id="1076" r:id="rId32"/>
    <p:sldId id="1043" r:id="rId33"/>
    <p:sldId id="1044" r:id="rId34"/>
    <p:sldId id="1045" r:id="rId35"/>
    <p:sldId id="1046" r:id="rId36"/>
    <p:sldId id="1078" r:id="rId37"/>
    <p:sldId id="1079" r:id="rId38"/>
    <p:sldId id="1081" r:id="rId39"/>
    <p:sldId id="1080" r:id="rId40"/>
    <p:sldId id="1085" r:id="rId41"/>
    <p:sldId id="966" r:id="rId42"/>
    <p:sldId id="1067" r:id="rId43"/>
    <p:sldId id="1057" r:id="rId44"/>
    <p:sldId id="953" r:id="rId45"/>
    <p:sldId id="968" r:id="rId46"/>
    <p:sldId id="980" r:id="rId47"/>
  </p:sldIdLst>
  <p:sldSz cx="9144000" cy="6858000" type="screen4x3"/>
  <p:notesSz cx="7302500" cy="9586595"/>
  <p:custDataLst>
    <p:tags r:id="rId52"/>
  </p:custDataLst>
  <p:defaultTextStyle>
    <a:defPPr>
      <a:defRPr lang="en-US"/>
    </a:defPPr>
    <a:lvl1pPr algn="l" rtl="0" fontAlgn="base">
      <a:spcBef>
        <a:spcPct val="0"/>
      </a:spcBef>
      <a:spcAft>
        <a:spcPct val="0"/>
      </a:spcAft>
      <a:defRPr sz="2400" b="1" kern="1200">
        <a:solidFill>
          <a:schemeClr val="tx1"/>
        </a:solidFill>
        <a:latin typeface="Arial Narrow" panose="020B0606020202030204" pitchFamily="34" charset="0"/>
        <a:ea typeface="+mn-ea"/>
        <a:cs typeface="Arial" panose="020B0604020202020204" pitchFamily="34" charset="0"/>
      </a:defRPr>
    </a:lvl1pPr>
    <a:lvl2pPr marL="457200" algn="l" rtl="0" fontAlgn="base">
      <a:spcBef>
        <a:spcPct val="0"/>
      </a:spcBef>
      <a:spcAft>
        <a:spcPct val="0"/>
      </a:spcAft>
      <a:defRPr sz="2400" b="1" kern="1200">
        <a:solidFill>
          <a:schemeClr val="tx1"/>
        </a:solidFill>
        <a:latin typeface="Arial Narrow" panose="020B0606020202030204" pitchFamily="34" charset="0"/>
        <a:ea typeface="+mn-ea"/>
        <a:cs typeface="Arial" panose="020B0604020202020204" pitchFamily="34" charset="0"/>
      </a:defRPr>
    </a:lvl2pPr>
    <a:lvl3pPr marL="914400" algn="l" rtl="0" fontAlgn="base">
      <a:spcBef>
        <a:spcPct val="0"/>
      </a:spcBef>
      <a:spcAft>
        <a:spcPct val="0"/>
      </a:spcAft>
      <a:defRPr sz="2400" b="1" kern="1200">
        <a:solidFill>
          <a:schemeClr val="tx1"/>
        </a:solidFill>
        <a:latin typeface="Arial Narrow" panose="020B0606020202030204" pitchFamily="34" charset="0"/>
        <a:ea typeface="+mn-ea"/>
        <a:cs typeface="Arial" panose="020B0604020202020204" pitchFamily="34" charset="0"/>
      </a:defRPr>
    </a:lvl3pPr>
    <a:lvl4pPr marL="1371600" algn="l" rtl="0" fontAlgn="base">
      <a:spcBef>
        <a:spcPct val="0"/>
      </a:spcBef>
      <a:spcAft>
        <a:spcPct val="0"/>
      </a:spcAft>
      <a:defRPr sz="2400" b="1" kern="1200">
        <a:solidFill>
          <a:schemeClr val="tx1"/>
        </a:solidFill>
        <a:latin typeface="Arial Narrow" panose="020B0606020202030204" pitchFamily="34" charset="0"/>
        <a:ea typeface="+mn-ea"/>
        <a:cs typeface="Arial" panose="020B0604020202020204" pitchFamily="34" charset="0"/>
      </a:defRPr>
    </a:lvl4pPr>
    <a:lvl5pPr marL="1828800" algn="l" rtl="0" fontAlgn="base">
      <a:spcBef>
        <a:spcPct val="0"/>
      </a:spcBef>
      <a:spcAft>
        <a:spcPct val="0"/>
      </a:spcAft>
      <a:defRPr sz="2400" b="1" kern="1200">
        <a:solidFill>
          <a:schemeClr val="tx1"/>
        </a:solidFill>
        <a:latin typeface="Arial Narrow" panose="020B060602020203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Narrow" panose="020B060602020203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Narrow" panose="020B060602020203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Narrow" panose="020B060602020203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Narrow" panose="020B0606020202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1C7C7"/>
    <a:srgbClr val="A8E799"/>
    <a:srgbClr val="D5F1CF"/>
    <a:srgbClr val="FFFFCC"/>
    <a:srgbClr val="CDF1C5"/>
    <a:srgbClr val="FF9999"/>
    <a:srgbClr val="F6F5BD"/>
    <a:srgbClr val="990000"/>
    <a:srgbClr val="EDE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5" autoAdjust="0"/>
    <p:restoredTop sz="92265" autoAdjust="0"/>
  </p:normalViewPr>
  <p:slideViewPr>
    <p:cSldViewPr snapToObjects="1">
      <p:cViewPr varScale="1">
        <p:scale>
          <a:sx n="61" d="100"/>
          <a:sy n="61" d="100"/>
        </p:scale>
        <p:origin x="-1626" y="-96"/>
      </p:cViewPr>
      <p:guideLst>
        <p:guide orient="horz" pos="1536"/>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43" d="100"/>
          <a:sy n="43" d="100"/>
        </p:scale>
        <p:origin x="-1936" y="-104"/>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eaLnBrk="0" hangingPunct="0">
              <a:defRPr sz="1200">
                <a:latin typeface="Times New Roman" panose="02020603050405020304" pitchFamily="18" charset="0"/>
                <a:cs typeface="+mn-cs"/>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eaLnBrk="0" hangingPunct="0">
              <a:defRPr sz="1200">
                <a:latin typeface="Times New Roman" panose="02020603050405020304" pitchFamily="18" charset="0"/>
                <a:cs typeface="+mn-cs"/>
              </a:defRPr>
            </a:lvl1pPr>
          </a:lstStyle>
          <a:p>
            <a:pPr>
              <a:defRPr/>
            </a:pPr>
            <a:fld id="{A4067047-E766-4254-821F-B27F8CFA18A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b="0">
                <a:latin typeface="Times New Roman" panose="02020603050405020304" pitchFamily="18" charset="0"/>
                <a:cs typeface="+mn-cs"/>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b="0">
                <a:latin typeface="Times New Roman" panose="02020603050405020304" pitchFamily="18" charset="0"/>
                <a:cs typeface="+mn-cs"/>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b="0">
                <a:latin typeface="Times New Roman" panose="02020603050405020304" pitchFamily="18" charset="0"/>
                <a:cs typeface="+mn-cs"/>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b="0">
                <a:latin typeface="Times New Roman" panose="02020603050405020304" pitchFamily="18" charset="0"/>
                <a:cs typeface="+mn-cs"/>
              </a:defRPr>
            </a:lvl1pPr>
          </a:lstStyle>
          <a:p>
            <a:pPr>
              <a:defRPr/>
            </a:pPr>
            <a:fld id="{FD8AD92D-85DC-42ED-A1F9-C1217E42EA9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p:spPr>
        <p:txBody>
          <a:bodyPr/>
          <a:lstStyle/>
          <a:p>
            <a:endParaRPr lang="en-US" smtClean="0"/>
          </a:p>
        </p:txBody>
      </p:sp>
      <p:sp>
        <p:nvSpPr>
          <p:cNvPr id="66564" name="Slide Number Placeholder 3"/>
          <p:cNvSpPr>
            <a:spLocks noGrp="1"/>
          </p:cNvSpPr>
          <p:nvPr>
            <p:ph type="sldNum" sz="quarter" idx="5"/>
          </p:nvPr>
        </p:nvSpPr>
        <p:spPr/>
        <p:txBody>
          <a:bodyPr/>
          <a:lstStyle/>
          <a:p>
            <a:pPr>
              <a:defRPr/>
            </a:pPr>
            <a:fld id="{9B422CA9-8481-40C3-B5AE-2BC95BA02134}" type="slidenum">
              <a:rPr lang="en-US" smtClean="0"/>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p:spPr>
        <p:txBody>
          <a:bodyPr/>
          <a:lstStyle/>
          <a:p>
            <a:r>
              <a:rPr lang="en-US" dirty="0" smtClean="0"/>
              <a:t>Jump from text to stack</a:t>
            </a:r>
            <a:endParaRPr lang="en-US" dirty="0" smtClean="0"/>
          </a:p>
          <a:p>
            <a:r>
              <a:rPr lang="en-US" dirty="0" smtClean="0"/>
              <a:t>Show</a:t>
            </a:r>
            <a:r>
              <a:rPr lang="en-US" baseline="0" dirty="0" smtClean="0"/>
              <a:t> string and code on stack</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p:sp>
      <p:sp>
        <p:nvSpPr>
          <p:cNvPr id="116738" name="Notes Placeholder 2"/>
          <p:cNvSpPr>
            <a:spLocks noGrp="1"/>
          </p:cNvSpPr>
          <p:nvPr>
            <p:ph type="body" idx="1"/>
          </p:nvPr>
        </p:nvSpPr>
        <p:spPr>
          <a:noFill/>
        </p:spPr>
        <p:txBody>
          <a:bodyPr/>
          <a:lstStyle/>
          <a:p>
            <a:endParaRPr lang="en-US">
              <a:latin typeface="Times New Roman" panose="02020603050405020304" pitchFamily="18" charset="0"/>
            </a:endParaRPr>
          </a:p>
        </p:txBody>
      </p:sp>
      <p:sp>
        <p:nvSpPr>
          <p:cNvPr id="116739" name="Slide Number Placeholder 3"/>
          <p:cNvSpPr>
            <a:spLocks noGrp="1"/>
          </p:cNvSpPr>
          <p:nvPr>
            <p:ph type="sldNum" sz="quarter" idx="5"/>
          </p:nvPr>
        </p:nvSpPr>
        <p:spPr>
          <a:noFill/>
        </p:spPr>
        <p:txBody>
          <a:bodyPr/>
          <a:lstStyle/>
          <a:p>
            <a:fld id="{89FAAA19-1E5D-463C-8B4E-E985891BF04A}" type="slidenum">
              <a:rPr lang="en-US" smtClean="0">
                <a:latin typeface="Times New Roman" panose="02020603050405020304" pitchFamily="18" charset="0"/>
                <a:ea typeface="MS PGothic" panose="020B0600070205080204" pitchFamily="-96" charset="-128"/>
                <a:cs typeface="MS PGothic" panose="020B0600070205080204" pitchFamily="-96" charset="-128"/>
              </a:rPr>
            </a:fld>
            <a:endParaRPr lang="en-US" smtClean="0">
              <a:latin typeface="Times New Roman" panose="02020603050405020304" pitchFamily="18" charset="0"/>
              <a:ea typeface="MS PGothic" panose="020B0600070205080204" pitchFamily="-96" charset="-128"/>
              <a:cs typeface="MS PGothic" panose="020B0600070205080204" pitchFamily="-96"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p:spPr>
        <p:txBody>
          <a:bodyPr/>
          <a:lstStyle/>
          <a:p>
            <a:r>
              <a:rPr lang="en-US" dirty="0" smtClean="0"/>
              <a:t>Jump from text to stack</a:t>
            </a:r>
            <a:endParaRPr lang="en-US" dirty="0" smtClean="0"/>
          </a:p>
          <a:p>
            <a:r>
              <a:rPr lang="en-US" dirty="0" smtClean="0"/>
              <a:t>Show</a:t>
            </a:r>
            <a:r>
              <a:rPr lang="en-US" baseline="0" dirty="0" smtClean="0"/>
              <a:t> string and code on stack</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r>
              <a:rPr lang="en-US" altLang="zh-CN" dirty="0" smtClean="0"/>
              <a:t>32</a:t>
            </a:r>
            <a:r>
              <a:rPr lang="zh-CN" altLang="en-US" dirty="0" smtClean="0"/>
              <a:t>位机器提供</a:t>
            </a:r>
            <a:r>
              <a:rPr lang="en-US" altLang="zh-CN" dirty="0" smtClean="0"/>
              <a:t>%</a:t>
            </a:r>
            <a:r>
              <a:rPr lang="en-US" altLang="zh-CN" dirty="0" err="1" smtClean="0"/>
              <a:t>fs</a:t>
            </a:r>
            <a:r>
              <a:rPr lang="zh-CN" altLang="en-US" dirty="0" smtClean="0"/>
              <a:t>寄存器，</a:t>
            </a:r>
            <a:r>
              <a:rPr lang="en-US" altLang="zh-CN" dirty="0" smtClean="0"/>
              <a:t>FS</a:t>
            </a:r>
            <a:r>
              <a:rPr lang="zh-CN" altLang="en-US" dirty="0" smtClean="0"/>
              <a:t>寄存器指向当前活动线程的</a:t>
            </a:r>
            <a:r>
              <a:rPr lang="en-US" altLang="zh-CN" dirty="0" smtClean="0"/>
              <a:t>TEB</a:t>
            </a:r>
            <a:r>
              <a:rPr lang="zh-CN" altLang="en-US" dirty="0" smtClean="0"/>
              <a:t>结构（线程结构）</a:t>
            </a:r>
            <a:endParaRPr lang="en-US" altLang="zh-CN" dirty="0" smtClean="0"/>
          </a:p>
          <a:p>
            <a:endParaRPr lang="en-US"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anose="02020603050405020304" pitchFamily="18" charset="0"/>
                <a:ea typeface="+mn-ea"/>
                <a:cs typeface="+mn-cs"/>
              </a:rPr>
              <a:t>该技术允许攻击者在安全</a:t>
            </a:r>
            <a:r>
              <a:rPr lang="zh-CN" altLang="en-US" sz="1200" b="0" i="0" u="none" strike="noStrike" kern="1200" dirty="0" smtClean="0">
                <a:solidFill>
                  <a:schemeClr val="tx1"/>
                </a:solidFill>
                <a:effectLst/>
                <a:latin typeface="Times New Roman" panose="02020603050405020304" pitchFamily="18" charset="0"/>
                <a:ea typeface="+mn-ea"/>
                <a:cs typeface="+mn-cs"/>
              </a:rPr>
              <a:t>防御</a:t>
            </a:r>
            <a:r>
              <a:rPr lang="zh-CN" altLang="en-US" sz="1200" b="0" i="0" kern="1200" dirty="0" smtClean="0">
                <a:solidFill>
                  <a:schemeClr val="tx1"/>
                </a:solidFill>
                <a:effectLst/>
                <a:latin typeface="Times New Roman" panose="02020603050405020304" pitchFamily="18" charset="0"/>
                <a:ea typeface="+mn-ea"/>
                <a:cs typeface="+mn-cs"/>
              </a:rPr>
              <a:t>的情况下执行代码，如不可执行的内存和代码签名</a:t>
            </a:r>
            <a:endParaRPr lang="zh-CN" altLang="en-US" dirty="0"/>
          </a:p>
        </p:txBody>
      </p:sp>
      <p:sp>
        <p:nvSpPr>
          <p:cNvPr id="4" name="灯片编号占位符 3"/>
          <p:cNvSpPr>
            <a:spLocks noGrp="1"/>
          </p:cNvSpPr>
          <p:nvPr>
            <p:ph type="sldNum" sz="quarter" idx="10"/>
          </p:nvPr>
        </p:nvSpPr>
        <p:spPr/>
        <p:txBody>
          <a:bodyPr/>
          <a:lstStyle/>
          <a:p>
            <a:pPr>
              <a:defRPr/>
            </a:pPr>
            <a:fld id="{FD8AD92D-85DC-42ED-A1F9-C1217E42EA98}"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p:spPr>
        <p:txBody>
          <a:bodyPr/>
          <a:lstStyle/>
          <a:p>
            <a:r>
              <a:rPr lang="en-US" altLang="zh-CN" dirty="0" smtClean="0"/>
              <a:t>Skirmishes</a:t>
            </a:r>
            <a:r>
              <a:rPr lang="zh-CN" altLang="en-US" dirty="0" smtClean="0"/>
              <a:t>：小规模冲突</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a:noFill/>
        </p:spPr>
        <p:txBody>
          <a:bodyPr/>
          <a:lstStyle/>
          <a:p>
            <a:r>
              <a:rPr lang="en-US" altLang="zh-CN" dirty="0" smtClean="0"/>
              <a:t>wreak havoc</a:t>
            </a:r>
            <a:r>
              <a:rPr lang="zh-CN" altLang="en-US" smtClean="0"/>
              <a:t>：肆虐</a:t>
            </a:r>
            <a:endParaRPr lang="en-US" smtClean="0"/>
          </a:p>
        </p:txBody>
      </p:sp>
      <p:sp>
        <p:nvSpPr>
          <p:cNvPr id="100356" name="Slide Number Placeholder 3"/>
          <p:cNvSpPr>
            <a:spLocks noGrp="1"/>
          </p:cNvSpPr>
          <p:nvPr>
            <p:ph type="sldNum" sz="quarter" idx="5"/>
          </p:nvPr>
        </p:nvSpPr>
        <p:spPr/>
        <p:txBody>
          <a:bodyPr/>
          <a:lstStyle/>
          <a:p>
            <a:pPr>
              <a:defRPr/>
            </a:pPr>
            <a:fld id="{28E681F1-9ECF-43CC-A1A6-D7853C0864CB}" type="slidenum">
              <a:rPr lang="en-US" smtClean="0"/>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nb-NO" altLang="zh-CN" sz="1200" dirty="0" smtClean="0">
                <a:latin typeface="Courier New" panose="02070309020205020404" pitchFamily="49" charset="0"/>
                <a:ea typeface="Courier New" panose="02070309020205020404" pitchFamily="49" charset="0"/>
                <a:cs typeface="Courier New" panose="02070309020205020404" pitchFamily="49" charset="0"/>
              </a:rPr>
              <a:t>0x7fffd43e45d0</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a:t>
            </a:r>
            <a:r>
              <a:rPr lang="nb-NO" altLang="zh-CN" sz="1200" dirty="0" smtClean="0">
                <a:latin typeface="Courier New" panose="02070309020205020404" pitchFamily="49" charset="0"/>
                <a:ea typeface="Courier New" panose="02070309020205020404" pitchFamily="49" charset="0"/>
                <a:cs typeface="Courier New" panose="02070309020205020404" pitchFamily="49" charset="0"/>
              </a:rPr>
              <a:t>0x7fffd43a45c0</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=0x40010</a:t>
            </a:r>
            <a:endParaRPr lang="en-US" altLang="zh-CN" sz="1200" dirty="0" smtClean="0">
              <a:latin typeface="Courier New" panose="02070309020205020404" pitchFamily="49" charset="0"/>
              <a:ea typeface="Courier New" panose="02070309020205020404" pitchFamily="49" charset="0"/>
              <a:cs typeface="Courier New" panose="02070309020205020404" pitchFamily="49" charset="0"/>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2&lt;&lt;15</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是</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2</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的</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16</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次方，再乘以</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4</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个字节，所以是</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256k</a:t>
            </a:r>
            <a:endParaRPr lang="en-US" altLang="zh-CN" sz="1200" dirty="0" smtClean="0">
              <a:latin typeface="Courier New" panose="02070309020205020404" pitchFamily="49" charset="0"/>
              <a:ea typeface="Courier New" panose="02070309020205020404" pitchFamily="49" charset="0"/>
              <a:cs typeface="Courier New" panose="02070309020205020404" pitchFamily="49" charset="0"/>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多余的</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0x10</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16</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个字节）是返回值</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8</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个，</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8</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个对齐或者</a:t>
            </a:r>
            <a:r>
              <a:rPr lang="en-US" altLang="zh-CN" sz="1200" dirty="0" err="1" smtClean="0">
                <a:latin typeface="Courier New" panose="02070309020205020404" pitchFamily="49" charset="0"/>
                <a:ea typeface="Courier New" panose="02070309020205020404" pitchFamily="49" charset="0"/>
                <a:cs typeface="Courier New" panose="02070309020205020404" pitchFamily="49" charset="0"/>
              </a:rPr>
              <a:t>rbp</a:t>
            </a:r>
            <a:r>
              <a:rPr lang="zh-CN" altLang="en-US" sz="1200" dirty="0" smtClean="0">
                <a:latin typeface="Courier New" panose="02070309020205020404" pitchFamily="49" charset="0"/>
                <a:ea typeface="Courier New" panose="02070309020205020404" pitchFamily="49" charset="0"/>
                <a:cs typeface="Courier New" panose="02070309020205020404" pitchFamily="49" charset="0"/>
              </a:rPr>
              <a:t>？应该是</a:t>
            </a:r>
            <a:r>
              <a:rPr lang="en-US" altLang="zh-CN" sz="1200" dirty="0" smtClean="0">
                <a:latin typeface="Courier New" panose="02070309020205020404" pitchFamily="49" charset="0"/>
                <a:ea typeface="Courier New" panose="02070309020205020404" pitchFamily="49" charset="0"/>
                <a:cs typeface="Courier New" panose="02070309020205020404" pitchFamily="49" charset="0"/>
              </a:rPr>
              <a:t>rbp</a:t>
            </a:r>
            <a:endParaRPr lang="nb-NO" altLang="zh-CN" sz="1200" dirty="0" smtClean="0">
              <a:latin typeface="Courier New" panose="02070309020205020404" pitchFamily="49" charset="0"/>
              <a:ea typeface="Courier New" panose="02070309020205020404" pitchFamily="49" charset="0"/>
              <a:cs typeface="Courier New" panose="02070309020205020404" pitchFamily="49" charset="0"/>
            </a:endParaRPr>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p:sp>
      <p:sp>
        <p:nvSpPr>
          <p:cNvPr id="116738" name="Notes Placeholder 2"/>
          <p:cNvSpPr>
            <a:spLocks noGrp="1"/>
          </p:cNvSpPr>
          <p:nvPr>
            <p:ph type="body" idx="1"/>
          </p:nvPr>
        </p:nvSpPr>
        <p:spPr>
          <a:noFill/>
        </p:spPr>
        <p:txBody>
          <a:bodyPr/>
          <a:lstStyle/>
          <a:p>
            <a:endParaRPr lang="en-US">
              <a:latin typeface="Times New Roman" panose="02020603050405020304" pitchFamily="18" charset="0"/>
            </a:endParaRPr>
          </a:p>
        </p:txBody>
      </p:sp>
      <p:sp>
        <p:nvSpPr>
          <p:cNvPr id="116739" name="Slide Number Placeholder 3"/>
          <p:cNvSpPr>
            <a:spLocks noGrp="1"/>
          </p:cNvSpPr>
          <p:nvPr>
            <p:ph type="sldNum" sz="quarter" idx="5"/>
          </p:nvPr>
        </p:nvSpPr>
        <p:spPr>
          <a:noFill/>
        </p:spPr>
        <p:txBody>
          <a:bodyPr/>
          <a:lstStyle/>
          <a:p>
            <a:fld id="{89FAAA19-1E5D-463C-8B4E-E985891BF04A}" type="slidenum">
              <a:rPr lang="en-US" smtClean="0">
                <a:latin typeface="Times New Roman" panose="02020603050405020304" pitchFamily="18" charset="0"/>
                <a:ea typeface="MS PGothic" panose="020B0600070205080204" pitchFamily="-96" charset="-128"/>
                <a:cs typeface="MS PGothic" panose="020B0600070205080204" pitchFamily="-96" charset="-128"/>
              </a:rPr>
            </a:fld>
            <a:endParaRPr lang="en-US" smtClean="0">
              <a:latin typeface="Times New Roman" panose="02020603050405020304" pitchFamily="18" charset="0"/>
              <a:ea typeface="MS PGothic" panose="020B0600070205080204" pitchFamily="-96" charset="-128"/>
              <a:cs typeface="MS PGothic" panose="020B0600070205080204" pitchFamily="-96"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8AD92D-85DC-42ED-A1F9-C1217E42EA9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anose="020F050202020403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anose="020F0502020204030204" pitchFamily="34" charset="0"/>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anose="020F0502020204030204"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4650" y="371475"/>
            <a:ext cx="7591425" cy="762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5123"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eaLnBrk="0" hangingPunct="0">
              <a:defRPr/>
            </a:pPr>
            <a:endParaRPr lang="en-US" b="0">
              <a:latin typeface="Times New Roman" panose="02020603050405020304" pitchFamily="18" charset="0"/>
              <a:cs typeface="+mn-cs"/>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eaLnBrk="0" hangingPunct="0">
              <a:defRPr/>
            </a:pPr>
            <a:r>
              <a:rPr lang="en-US" sz="1200" dirty="0">
                <a:solidFill>
                  <a:schemeClr val="bg1"/>
                </a:solidFill>
                <a:latin typeface="Times New Roman" panose="02020603050405020304" pitchFamily="18" charset="0"/>
                <a:cs typeface="+mn-cs"/>
              </a:rPr>
              <a:t>Carnegie Mellon</a:t>
            </a:r>
            <a:endParaRPr lang="en-US" sz="1200" dirty="0">
              <a:solidFill>
                <a:schemeClr val="bg1"/>
              </a:solidFill>
              <a:latin typeface="Times New Roman" panose="02020603050405020304" pitchFamily="18" charset="0"/>
              <a:cs typeface="+mn-cs"/>
            </a:endParaRPr>
          </a:p>
        </p:txBody>
      </p:sp>
      <p:sp>
        <p:nvSpPr>
          <p:cNvPr id="6" name="Rectangle 5"/>
          <p:cNvSpPr/>
          <p:nvPr userDrawn="1"/>
        </p:nvSpPr>
        <p:spPr>
          <a:xfrm>
            <a:off x="8839200"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MS PGothic" panose="020B0600070205080204" pitchFamily="-96" charset="-128"/>
                <a:cs typeface="MS PGothic" panose="020B0600070205080204" pitchFamily="-96" charset="-128"/>
              </a:rPr>
            </a:fld>
            <a:endParaRPr lang="en-US"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marL="119380" indent="-119380" algn="l" rtl="0" eaLnBrk="0" fontAlgn="base" hangingPunct="0">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0" fontAlgn="base" hangingPunct="0">
        <a:spcBef>
          <a:spcPct val="0"/>
        </a:spcBef>
        <a:spcAft>
          <a:spcPct val="0"/>
        </a:spcAft>
        <a:defRPr sz="3600" b="1">
          <a:solidFill>
            <a:schemeClr val="tx1"/>
          </a:solidFill>
          <a:latin typeface="Calibri" panose="020F0502020204030204" pitchFamily="34" charset="0"/>
        </a:defRPr>
      </a:lvl2pPr>
      <a:lvl3pPr marL="119380" indent="-119380" algn="l" rtl="0" eaLnBrk="0" fontAlgn="base" hangingPunct="0">
        <a:spcBef>
          <a:spcPct val="0"/>
        </a:spcBef>
        <a:spcAft>
          <a:spcPct val="0"/>
        </a:spcAft>
        <a:defRPr sz="3600" b="1">
          <a:solidFill>
            <a:schemeClr val="tx1"/>
          </a:solidFill>
          <a:latin typeface="Calibri" panose="020F0502020204030204" pitchFamily="34" charset="0"/>
        </a:defRPr>
      </a:lvl3pPr>
      <a:lvl4pPr marL="119380" indent="-119380" algn="l" rtl="0" eaLnBrk="0" fontAlgn="base" hangingPunct="0">
        <a:spcBef>
          <a:spcPct val="0"/>
        </a:spcBef>
        <a:spcAft>
          <a:spcPct val="0"/>
        </a:spcAft>
        <a:defRPr sz="3600" b="1">
          <a:solidFill>
            <a:schemeClr val="tx1"/>
          </a:solidFill>
          <a:latin typeface="Calibri" panose="020F0502020204030204" pitchFamily="34" charset="0"/>
        </a:defRPr>
      </a:lvl4pPr>
      <a:lvl5pPr marL="119380" indent="-119380" algn="l" rtl="0" eaLnBrk="0" fontAlgn="base" hangingPunct="0">
        <a:spcBef>
          <a:spcPct val="0"/>
        </a:spcBef>
        <a:spcAft>
          <a:spcPct val="0"/>
        </a:spcAft>
        <a:defRPr sz="3600" b="1">
          <a:solidFill>
            <a:schemeClr val="tx1"/>
          </a:solidFill>
          <a:latin typeface="Calibri" panose="020F0502020204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package" Target="../embeddings/Workbook2.xlsx"/><Relationship Id="rId2" Type="http://schemas.openxmlformats.org/officeDocument/2006/relationships/image" Target="../media/image3.png"/><Relationship Id="rId1" Type="http://schemas.openxmlformats.org/officeDocument/2006/relationships/package" Target="../embeddings/Workbook1.xlsx"/></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package" Target="../embeddings/Workbook3.xlsx"/></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5800" y="1524000"/>
            <a:ext cx="7772400" cy="2178050"/>
          </a:xfrm>
        </p:spPr>
        <p:txBody>
          <a:bodyPr/>
          <a:lstStyle/>
          <a:p>
            <a:pPr marL="0" indent="0" eaLnBrk="1" hangingPunct="1"/>
            <a:r>
              <a:rPr lang="en-US" dirty="0" smtClean="0"/>
              <a:t>Machine-Level Programming V:</a:t>
            </a:r>
            <a:br>
              <a:rPr lang="en-US" dirty="0" smtClean="0"/>
            </a:br>
            <a:r>
              <a:rPr lang="en-US" dirty="0" smtClean="0"/>
              <a:t>Advanced Topics</a:t>
            </a:r>
            <a:br>
              <a:rPr lang="en-US" dirty="0" smtClean="0"/>
            </a:br>
            <a:br>
              <a:rPr lang="en-US" dirty="0" smtClean="0"/>
            </a:br>
            <a:r>
              <a:rPr lang="en-US" sz="2000" b="0" dirty="0" smtClean="0"/>
              <a:t>15-213: Introduction to Computer Systems</a:t>
            </a:r>
            <a:br>
              <a:rPr lang="en-US" b="0" dirty="0" smtClean="0"/>
            </a:br>
            <a:r>
              <a:rPr lang="en-US" sz="2000" b="0" dirty="0" smtClean="0"/>
              <a:t>9</a:t>
            </a:r>
            <a:r>
              <a:rPr lang="en-US" sz="2000" b="0" baseline="30000" dirty="0" smtClean="0"/>
              <a:t>th</a:t>
            </a:r>
            <a:r>
              <a:rPr lang="en-US" sz="2000" b="0" dirty="0" smtClean="0"/>
              <a:t> Lecture, September 26, 2017</a:t>
            </a:r>
            <a:endParaRPr lang="en-US" sz="2000" b="0" dirty="0" smtClean="0"/>
          </a:p>
        </p:txBody>
      </p:sp>
      <p:sp>
        <p:nvSpPr>
          <p:cNvPr id="6147" name="Subtitle 2"/>
          <p:cNvSpPr>
            <a:spLocks noGrp="1"/>
          </p:cNvSpPr>
          <p:nvPr>
            <p:ph type="subTitle" idx="1"/>
          </p:nvPr>
        </p:nvSpPr>
        <p:spPr>
          <a:xfrm>
            <a:off x="685800" y="4267200"/>
            <a:ext cx="7678738" cy="1752600"/>
          </a:xfrm>
        </p:spPr>
        <p:txBody>
          <a:bodyPr/>
          <a:lstStyle/>
          <a:p>
            <a:pPr eaLnBrk="1" hangingPunct="1"/>
            <a:r>
              <a:rPr lang="en-US" b="1" dirty="0" smtClean="0"/>
              <a:t>Instructor:</a:t>
            </a:r>
            <a:r>
              <a:rPr lang="en-US" dirty="0" smtClean="0"/>
              <a:t> </a:t>
            </a:r>
            <a:endParaRPr lang="en-US" dirty="0" smtClean="0"/>
          </a:p>
          <a:p>
            <a:r>
              <a:rPr lang="en-US" dirty="0" smtClean="0"/>
              <a:t>Randy Bryant</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关于缓冲区溢出</a:t>
            </a:r>
            <a:endParaRPr lang="zh-CN" altLang="en-US" dirty="0"/>
          </a:p>
        </p:txBody>
      </p:sp>
      <p:sp>
        <p:nvSpPr>
          <p:cNvPr id="3" name="内容占位符 2"/>
          <p:cNvSpPr>
            <a:spLocks noGrp="1"/>
          </p:cNvSpPr>
          <p:nvPr>
            <p:ph idx="1"/>
          </p:nvPr>
        </p:nvSpPr>
        <p:spPr/>
        <p:txBody>
          <a:bodyPr/>
          <a:lstStyle/>
          <a:p>
            <a:r>
              <a:rPr lang="zh-CN" altLang="en-US" dirty="0" smtClean="0"/>
              <a:t>攻击方法</a:t>
            </a:r>
            <a:endParaRPr lang="en-US" altLang="zh-CN" dirty="0" smtClean="0"/>
          </a:p>
          <a:p>
            <a:pPr lvl="1"/>
            <a:r>
              <a:rPr lang="zh-CN" altLang="en-US" dirty="0" smtClean="0"/>
              <a:t>获得程序的控制权（按照我的意志执行一些指令）</a:t>
            </a:r>
            <a:endParaRPr lang="en-US" altLang="zh-CN" dirty="0" smtClean="0"/>
          </a:p>
          <a:p>
            <a:pPr lvl="2"/>
            <a:r>
              <a:rPr lang="en-US" altLang="zh-CN" dirty="0" smtClean="0"/>
              <a:t>CPU</a:t>
            </a:r>
            <a:r>
              <a:rPr lang="zh-CN" altLang="en-US" dirty="0" smtClean="0"/>
              <a:t>是独占的，当前程序获得</a:t>
            </a:r>
            <a:r>
              <a:rPr lang="en-US" altLang="zh-CN" dirty="0" smtClean="0"/>
              <a:t>CPU</a:t>
            </a:r>
            <a:r>
              <a:rPr lang="zh-CN" altLang="en-US" dirty="0" smtClean="0"/>
              <a:t>控制权除非它释放，否则其他程序无法干扰（</a:t>
            </a:r>
            <a:r>
              <a:rPr lang="en-US" altLang="zh-CN" dirty="0" smtClean="0"/>
              <a:t>watchdog</a:t>
            </a:r>
            <a:r>
              <a:rPr lang="zh-CN" altLang="en-US" dirty="0" smtClean="0"/>
              <a:t>电路）</a:t>
            </a:r>
            <a:endParaRPr lang="en-US" altLang="zh-CN" dirty="0" smtClean="0"/>
          </a:p>
          <a:p>
            <a:pPr lvl="2"/>
            <a:r>
              <a:rPr lang="zh-CN" altLang="en-US" dirty="0" smtClean="0"/>
              <a:t>弱点：利用</a:t>
            </a:r>
            <a:r>
              <a:rPr lang="en-US" altLang="zh-CN" dirty="0" smtClean="0"/>
              <a:t>ret</a:t>
            </a:r>
            <a:r>
              <a:rPr lang="zh-CN" altLang="en-US" dirty="0" smtClean="0"/>
              <a:t>指令来改变程序流</a:t>
            </a:r>
            <a:endParaRPr lang="en-US" altLang="zh-CN" dirty="0" smtClean="0"/>
          </a:p>
          <a:p>
            <a:pPr lvl="1"/>
            <a:r>
              <a:rPr lang="zh-CN" altLang="en-US" dirty="0" smtClean="0"/>
              <a:t>将攻击数据变成攻击指令</a:t>
            </a:r>
            <a:endParaRPr lang="en-US" altLang="zh-CN" dirty="0" smtClean="0"/>
          </a:p>
          <a:p>
            <a:pPr lvl="2"/>
            <a:r>
              <a:rPr lang="zh-CN" altLang="en-US" dirty="0"/>
              <a:t>傻傻的</a:t>
            </a:r>
            <a:r>
              <a:rPr lang="en-US" altLang="zh-CN" dirty="0"/>
              <a:t>CPU</a:t>
            </a:r>
            <a:r>
              <a:rPr lang="zh-CN" altLang="en-US" dirty="0"/>
              <a:t>，只会执行</a:t>
            </a:r>
            <a:r>
              <a:rPr lang="en-US" altLang="zh-CN" dirty="0"/>
              <a:t>IP</a:t>
            </a:r>
            <a:r>
              <a:rPr lang="zh-CN" altLang="en-US" dirty="0"/>
              <a:t>寄存器指向的指令</a:t>
            </a:r>
            <a:endParaRPr lang="en-US" altLang="zh-CN" dirty="0" smtClean="0"/>
          </a:p>
          <a:p>
            <a:r>
              <a:rPr lang="zh-CN" altLang="en-US" dirty="0" smtClean="0"/>
              <a:t>应对之道</a:t>
            </a:r>
            <a:endParaRPr lang="en-US" altLang="zh-CN" dirty="0" smtClean="0"/>
          </a:p>
          <a:p>
            <a:pPr lvl="1"/>
            <a:r>
              <a:rPr lang="zh-CN" altLang="en-US" dirty="0" smtClean="0"/>
              <a:t>栈底地址浮动</a:t>
            </a:r>
            <a:endParaRPr lang="en-US" altLang="zh-CN" dirty="0" smtClean="0"/>
          </a:p>
          <a:p>
            <a:pPr lvl="1"/>
            <a:r>
              <a:rPr lang="zh-CN" altLang="en-US" dirty="0" smtClean="0"/>
              <a:t>设置金丝雀（随机变量）</a:t>
            </a:r>
            <a:endParaRPr lang="en-US" altLang="zh-CN" dirty="0" smtClean="0"/>
          </a:p>
          <a:p>
            <a:r>
              <a:rPr lang="zh-CN" altLang="en-US" dirty="0" smtClean="0"/>
              <a:t>再次攻击</a:t>
            </a:r>
            <a:endParaRPr lang="en-US" altLang="zh-CN" dirty="0" smtClean="0"/>
          </a:p>
          <a:p>
            <a:pPr lvl="1"/>
            <a:r>
              <a:rPr lang="zh-CN" altLang="en-US" dirty="0" smtClean="0"/>
              <a:t>面向返回编程</a:t>
            </a:r>
            <a:endParaRPr lang="en-US" altLang="zh-CN" dirty="0" smtClean="0"/>
          </a:p>
          <a:p>
            <a:pPr lvl="2"/>
            <a:r>
              <a:rPr lang="zh-CN" altLang="en-US" dirty="0" smtClean="0"/>
              <a:t>运用带有返回指令（</a:t>
            </a:r>
            <a:r>
              <a:rPr lang="en-US" altLang="zh-CN" dirty="0" smtClean="0"/>
              <a:t>C3</a:t>
            </a:r>
            <a:r>
              <a:rPr lang="zh-CN" altLang="en-US" dirty="0" smtClean="0"/>
              <a:t>）的完整指令</a:t>
            </a:r>
            <a:endParaRPr lang="en-US" altLang="zh-CN" dirty="0" smtClean="0"/>
          </a:p>
          <a:p>
            <a:pPr lvl="2"/>
            <a:r>
              <a:rPr lang="zh-CN" altLang="en-US" dirty="0" smtClean="0"/>
              <a:t>字节流</a:t>
            </a:r>
            <a:r>
              <a:rPr lang="en-US" altLang="zh-CN" dirty="0" smtClean="0"/>
              <a:t>+</a:t>
            </a:r>
            <a:r>
              <a:rPr lang="zh-CN" altLang="en-US" dirty="0" smtClean="0"/>
              <a:t>变长指令使得攻击者可以拼接指令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1000"/>
                                        <p:tgtEl>
                                          <p:spTgt spid="3">
                                            <p:txEl>
                                              <p:pRg st="12" end="12"/>
                                            </p:txEl>
                                          </p:spTgt>
                                        </p:tgtEl>
                                      </p:cBhvr>
                                    </p:animEffect>
                                    <p:anim calcmode="lin" valueType="num">
                                      <p:cBhvr>
                                        <p:cTn id="6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357188" y="50800"/>
            <a:ext cx="8558212" cy="1549400"/>
          </a:xfrm>
        </p:spPr>
        <p:txBody>
          <a:bodyPr/>
          <a:lstStyle/>
          <a:p>
            <a:pPr marL="119380" indent="-119380"/>
            <a:r>
              <a:rPr lang="en-US" b="1" dirty="0" smtClean="0"/>
              <a:t>Recall: Memory </a:t>
            </a:r>
            <a:r>
              <a:rPr lang="en-US" b="1" dirty="0"/>
              <a:t>Referencing Bug Example</a:t>
            </a:r>
            <a:endParaRPr lang="en-US" b="1" dirty="0"/>
          </a:p>
        </p:txBody>
      </p:sp>
      <p:sp>
        <p:nvSpPr>
          <p:cNvPr id="18438" name="Rectangle 6"/>
          <p:cNvSpPr>
            <a:spLocks noGrp="1" noChangeArrowheads="1"/>
          </p:cNvSpPr>
          <p:nvPr>
            <p:ph idx="1"/>
          </p:nvPr>
        </p:nvSpPr>
        <p:spPr bwMode="auto">
          <a:xfrm>
            <a:off x="457200" y="6096000"/>
            <a:ext cx="8229600" cy="563563"/>
          </a:xfrm>
          <a:noFill/>
          <a:ln>
            <a:miter lim="800000"/>
          </a:ln>
        </p:spPr>
        <p:txBody>
          <a:bodyPr wrap="square" lIns="38100" tIns="38100" rIns="38100" bIns="38100" numCol="1" anchor="t" anchorCtr="0" compatLnSpc="1"/>
          <a:lstStyle/>
          <a:p>
            <a:pPr lvl="1" indent="-342900"/>
            <a:r>
              <a:rPr lang="en-US" dirty="0" smtClean="0"/>
              <a:t>Result </a:t>
            </a:r>
            <a:r>
              <a:rPr lang="en-US" dirty="0"/>
              <a:t>is </a:t>
            </a:r>
            <a:r>
              <a:rPr lang="en-US" b="1" dirty="0" smtClean="0">
                <a:solidFill>
                  <a:srgbClr val="FF0000"/>
                </a:solidFill>
              </a:rPr>
              <a:t>system specific</a:t>
            </a:r>
            <a:endParaRPr lang="en-US" b="1" dirty="0">
              <a:solidFill>
                <a:srgbClr val="FF0000"/>
              </a:solidFill>
            </a:endParaRPr>
          </a:p>
        </p:txBody>
      </p:sp>
      <p:sp>
        <p:nvSpPr>
          <p:cNvPr id="18437" name="Rectangle 5"/>
          <p:cNvSpPr/>
          <p:nvPr/>
        </p:nvSpPr>
        <p:spPr bwMode="auto">
          <a:xfrm>
            <a:off x="825500" y="4267200"/>
            <a:ext cx="7327900" cy="1828800"/>
          </a:xfrm>
          <a:prstGeom prst="rect">
            <a:avLst/>
          </a:prstGeom>
          <a:solidFill>
            <a:srgbClr val="FFFFFF"/>
          </a:solidFill>
          <a:ln w="12700" cap="flat">
            <a:noFill/>
            <a:miter lim="800000"/>
            <a:headEnd type="none" w="med" len="med"/>
            <a:tailEnd type="none" w="med" len="med"/>
          </a:ln>
        </p:spPr>
        <p:txBody>
          <a:bodyPr lIns="38100" tIns="38100" rIns="38100" bIns="38100"/>
          <a:lstStyle/>
          <a:p>
            <a:pPr algn="l"/>
            <a:r>
              <a:rPr lang="en-US" sz="1800" dirty="0">
                <a:solidFill>
                  <a:schemeClr val="tx1"/>
                </a:solidFill>
                <a:latin typeface="Courier New" panose="02070309020205020404" pitchFamily="49" charset="0"/>
                <a:ea typeface="Zapf Dingbats" charset="2"/>
                <a:cs typeface="Zapf Dingbats" charset="2"/>
                <a:sym typeface="Courier New" panose="02070309020205020404" pitchFamily="49" charset="0"/>
              </a:rPr>
              <a:t>fun(0)  </a:t>
            </a:r>
            <a:r>
              <a:rPr lang="en-US" sz="1800" dirty="0" smtClean="0">
                <a:solidFill>
                  <a:schemeClr val="tx1"/>
                </a:solidFill>
                <a:latin typeface="Courier New" panose="02070309020205020404" pitchFamily="49" charset="0"/>
                <a:ea typeface="Zapf Dingbats" charset="2"/>
                <a:cs typeface="Zapf Dingbats" charset="2"/>
                <a:sym typeface="Courier New" panose="02070309020205020404" pitchFamily="49" charset="0"/>
              </a:rPr>
              <a:t>-&gt;</a:t>
            </a:r>
            <a:r>
              <a:rPr lang="en-US" sz="1800" dirty="0">
                <a:solidFill>
                  <a:schemeClr val="tx1"/>
                </a:solidFill>
                <a:latin typeface="Courier New" panose="02070309020205020404" pitchFamily="49" charset="0"/>
                <a:ea typeface="Zapf Dingbats" charset="2"/>
                <a:cs typeface="Zapf Dingbats" charset="2"/>
                <a:sym typeface="Courier New" panose="02070309020205020404" pitchFamily="49" charset="0"/>
              </a:rPr>
              <a:t>	</a:t>
            </a:r>
            <a:r>
              <a:rPr lang="en-US" sz="1800" dirty="0" smtClean="0">
                <a:solidFill>
                  <a:schemeClr val="tx1"/>
                </a:solidFill>
                <a:latin typeface="Courier New" panose="02070309020205020404" pitchFamily="49" charset="0"/>
                <a:ea typeface="Zapf Dingbats" charset="2"/>
                <a:cs typeface="Zapf Dingbats" charset="2"/>
                <a:sym typeface="Courier New" panose="02070309020205020404" pitchFamily="49" charset="0"/>
              </a:rPr>
              <a:t>3.1400000000</a:t>
            </a:r>
            <a:endParaRPr lang="en-US" sz="2400" dirty="0">
              <a:solidFill>
                <a:schemeClr val="tx1"/>
              </a:solidFill>
              <a:latin typeface="Arial Narrow" panose="020B0606020202030204" pitchFamily="34" charset="0"/>
              <a:ea typeface="Lucida Grande" charset="0"/>
              <a:cs typeface="Lucida Grande" charset="0"/>
              <a:sym typeface="Arial Narrow" panose="020B0606020202030204" pitchFamily="34" charset="0"/>
            </a:endParaRPr>
          </a:p>
          <a:p>
            <a:pPr lvl="0"/>
            <a:r>
              <a:rPr lang="en-US" sz="1800" dirty="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fun(1)  </a:t>
            </a:r>
            <a:r>
              <a:rPr lang="en-US" sz="1800" dirty="0" smtClean="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-&gt;</a:t>
            </a:r>
            <a:r>
              <a:rPr lang="en-US" sz="1800" dirty="0">
                <a:solidFill>
                  <a:schemeClr val="tx1"/>
                </a:solidFill>
                <a:latin typeface="Courier New" panose="02070309020205020404" pitchFamily="49" charset="0"/>
                <a:ea typeface="Monaco" charset="0"/>
                <a:cs typeface="Monaco" charset="0"/>
                <a:sym typeface="Courier New" panose="02070309020205020404" pitchFamily="49" charset="0"/>
              </a:rPr>
              <a:t>	</a:t>
            </a:r>
            <a:r>
              <a:rPr lang="en-US" sz="1800" dirty="0" smtClean="0">
                <a:solidFill>
                  <a:schemeClr val="tx1"/>
                </a:solidFill>
                <a:latin typeface="Courier New" panose="02070309020205020404" pitchFamily="49" charset="0"/>
                <a:ea typeface="Monaco" charset="0"/>
                <a:cs typeface="Monaco" charset="0"/>
                <a:sym typeface="Courier New" panose="02070309020205020404" pitchFamily="49" charset="0"/>
              </a:rPr>
              <a:t>3.14</a:t>
            </a:r>
            <a:r>
              <a:rPr lang="en-US" sz="1800" dirty="0" smtClean="0">
                <a:solidFill>
                  <a:srgbClr val="000000"/>
                </a:solidFill>
                <a:latin typeface="Courier New" panose="02070309020205020404" pitchFamily="49" charset="0"/>
                <a:ea typeface="Zapf Dingbats" charset="2"/>
                <a:cs typeface="Zapf Dingbats" charset="2"/>
                <a:sym typeface="Courier New" panose="02070309020205020404" pitchFamily="49" charset="0"/>
              </a:rPr>
              <a:t>00000000</a:t>
            </a:r>
            <a:endParaRPr lang="en-US" sz="2400" dirty="0">
              <a:solidFill>
                <a:schemeClr val="tx1"/>
              </a:solidFill>
              <a:latin typeface="Arial Narrow" panose="020B0606020202030204" pitchFamily="34" charset="0"/>
              <a:ea typeface="Lucida Grande" charset="0"/>
              <a:cs typeface="Lucida Grande" charset="0"/>
              <a:sym typeface="Arial Narrow" panose="020B0606020202030204" pitchFamily="34" charset="0"/>
            </a:endParaRPr>
          </a:p>
          <a:p>
            <a:pPr algn="l"/>
            <a:r>
              <a:rPr lang="en-US" sz="1800" dirty="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fun(2)  </a:t>
            </a:r>
            <a:r>
              <a:rPr lang="en-US" sz="1800" dirty="0" smtClean="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-&gt;</a:t>
            </a:r>
            <a:r>
              <a:rPr lang="en-US" sz="1800" dirty="0">
                <a:solidFill>
                  <a:schemeClr val="tx1"/>
                </a:solidFill>
                <a:latin typeface="Courier New" panose="02070309020205020404" pitchFamily="49" charset="0"/>
                <a:ea typeface="Monaco" charset="0"/>
                <a:cs typeface="Monaco" charset="0"/>
                <a:sym typeface="Courier New" panose="02070309020205020404" pitchFamily="49" charset="0"/>
              </a:rPr>
              <a:t>	</a:t>
            </a:r>
            <a:r>
              <a:rPr lang="en-US" sz="1800" dirty="0" smtClean="0">
                <a:solidFill>
                  <a:schemeClr val="tx1"/>
                </a:solidFill>
                <a:latin typeface="Courier New" panose="02070309020205020404" pitchFamily="49" charset="0"/>
                <a:ea typeface="Monaco" charset="0"/>
                <a:cs typeface="Monaco" charset="0"/>
                <a:sym typeface="Courier New" panose="02070309020205020404" pitchFamily="49" charset="0"/>
              </a:rPr>
              <a:t>3.1399998665</a:t>
            </a:r>
            <a:endParaRPr lang="en-US" sz="2400" dirty="0">
              <a:solidFill>
                <a:schemeClr val="tx1"/>
              </a:solidFill>
              <a:latin typeface="Arial Narrow" panose="020B0606020202030204" pitchFamily="34" charset="0"/>
              <a:ea typeface="Lucida Grande" charset="0"/>
              <a:cs typeface="Lucida Grande" charset="0"/>
              <a:sym typeface="Arial Narrow" panose="020B0606020202030204" pitchFamily="34" charset="0"/>
            </a:endParaRPr>
          </a:p>
          <a:p>
            <a:pPr algn="l"/>
            <a:r>
              <a:rPr lang="en-US" sz="1800" dirty="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fun(3)  </a:t>
            </a:r>
            <a:r>
              <a:rPr lang="en-US" sz="1800" dirty="0" smtClean="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-&gt;</a:t>
            </a:r>
            <a:r>
              <a:rPr lang="en-US" sz="1800" dirty="0">
                <a:solidFill>
                  <a:schemeClr val="tx1"/>
                </a:solidFill>
                <a:latin typeface="Courier New" panose="02070309020205020404" pitchFamily="49" charset="0"/>
                <a:ea typeface="Monaco" charset="0"/>
                <a:cs typeface="Monaco" charset="0"/>
                <a:sym typeface="Courier New" panose="02070309020205020404" pitchFamily="49" charset="0"/>
              </a:rPr>
              <a:t>	</a:t>
            </a:r>
            <a:r>
              <a:rPr lang="en-US" sz="1800" dirty="0" smtClean="0">
                <a:solidFill>
                  <a:schemeClr val="tx1"/>
                </a:solidFill>
                <a:latin typeface="Courier New" panose="02070309020205020404" pitchFamily="49" charset="0"/>
                <a:ea typeface="Monaco" charset="0"/>
                <a:cs typeface="Monaco" charset="0"/>
                <a:sym typeface="Courier New" panose="02070309020205020404" pitchFamily="49" charset="0"/>
              </a:rPr>
              <a:t>2.0000006104</a:t>
            </a:r>
            <a:endParaRPr lang="en-US" sz="2400" dirty="0">
              <a:solidFill>
                <a:schemeClr val="tx1"/>
              </a:solidFill>
              <a:latin typeface="Arial Narrow" panose="020B0606020202030204" pitchFamily="34" charset="0"/>
              <a:ea typeface="Lucida Grande" charset="0"/>
              <a:cs typeface="Lucida Grande" charset="0"/>
              <a:sym typeface="Arial Narrow" panose="020B0606020202030204" pitchFamily="34" charset="0"/>
            </a:endParaRPr>
          </a:p>
          <a:p>
            <a:pPr algn="l"/>
            <a:r>
              <a:rPr lang="en-US" sz="1800" dirty="0" smtClean="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fun(4)  -&gt;</a:t>
            </a:r>
            <a:r>
              <a:rPr lang="en-US" sz="1800" dirty="0">
                <a:solidFill>
                  <a:schemeClr val="tx1"/>
                </a:solidFill>
                <a:latin typeface="Courier New" panose="02070309020205020404" pitchFamily="49" charset="0"/>
                <a:ea typeface="Monaco" charset="0"/>
                <a:cs typeface="Monaco" charset="0"/>
                <a:sym typeface="Courier New" panose="02070309020205020404" pitchFamily="49" charset="0"/>
              </a:rPr>
              <a:t>	</a:t>
            </a:r>
            <a:r>
              <a:rPr lang="en-US" sz="1800" dirty="0" smtClean="0">
                <a:solidFill>
                  <a:schemeClr val="tx1"/>
                </a:solidFill>
                <a:latin typeface="Calibri" panose="020F0502020204030204"/>
                <a:ea typeface="Monaco" charset="0"/>
                <a:cs typeface="Calibri" panose="020F0502020204030204"/>
                <a:sym typeface="Courier New" panose="02070309020205020404" pitchFamily="49" charset="0"/>
              </a:rPr>
              <a:t>Segmentation fault</a:t>
            </a:r>
            <a:endParaRPr lang="en-US" sz="1800" dirty="0" smtClean="0">
              <a:solidFill>
                <a:schemeClr val="tx1"/>
              </a:solidFill>
              <a:latin typeface="Calibri" panose="020F0502020204030204"/>
              <a:ea typeface="Monaco" charset="0"/>
              <a:cs typeface="Calibri" panose="020F0502020204030204"/>
              <a:sym typeface="Courier New" panose="02070309020205020404" pitchFamily="49" charset="0"/>
            </a:endParaRPr>
          </a:p>
          <a:p>
            <a:pPr lvl="0"/>
            <a:r>
              <a:rPr lang="en-US" sz="1800" dirty="0" smtClean="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fun(8)  </a:t>
            </a:r>
            <a:r>
              <a:rPr lang="en-US" sz="1800" dirty="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-&gt;</a:t>
            </a:r>
            <a:r>
              <a:rPr lang="en-US" sz="1800" dirty="0">
                <a:latin typeface="Courier New" panose="02070309020205020404" pitchFamily="49" charset="0"/>
                <a:ea typeface="Monaco" charset="0"/>
                <a:cs typeface="Monaco" charset="0"/>
                <a:sym typeface="Courier New" panose="02070309020205020404" pitchFamily="49" charset="0"/>
              </a:rPr>
              <a:t>	</a:t>
            </a:r>
            <a:r>
              <a:rPr lang="en-US" sz="1800" dirty="0" smtClean="0">
                <a:latin typeface="Courier New" panose="02070309020205020404" pitchFamily="49" charset="0"/>
                <a:ea typeface="Monaco" charset="0"/>
                <a:cs typeface="Monaco" charset="0"/>
                <a:sym typeface="Courier New" panose="02070309020205020404" pitchFamily="49" charset="0"/>
              </a:rPr>
              <a:t>3.14</a:t>
            </a:r>
            <a:r>
              <a:rPr lang="en-US" sz="1800" dirty="0">
                <a:solidFill>
                  <a:srgbClr val="000000"/>
                </a:solidFill>
                <a:latin typeface="Courier New" panose="02070309020205020404" pitchFamily="49" charset="0"/>
                <a:ea typeface="Zapf Dingbats" charset="2"/>
                <a:cs typeface="Zapf Dingbats" charset="2"/>
                <a:sym typeface="Courier New" panose="02070309020205020404" pitchFamily="49" charset="0"/>
              </a:rPr>
              <a:t>00000000</a:t>
            </a:r>
            <a:endParaRPr lang="en-US" dirty="0">
              <a:solidFill>
                <a:srgbClr val="000000"/>
              </a:solidFill>
              <a:latin typeface="Arial Narrow" panose="020B0606020202030204" pitchFamily="34" charset="0"/>
              <a:ea typeface="Lucida Grande" charset="0"/>
              <a:cs typeface="Lucida Grande" charset="0"/>
              <a:sym typeface="Arial Narrow" panose="020B0606020202030204" pitchFamily="34" charset="0"/>
            </a:endParaRPr>
          </a:p>
          <a:p>
            <a:endParaRPr lang="en-US" dirty="0">
              <a:latin typeface="Arial Narrow" panose="020B0606020202030204" pitchFamily="34" charset="0"/>
              <a:ea typeface="Lucida Grande" charset="0"/>
              <a:cs typeface="Lucida Grande" charset="0"/>
              <a:sym typeface="Arial Narrow" panose="020B0606020202030204" pitchFamily="34" charset="0"/>
            </a:endParaRPr>
          </a:p>
        </p:txBody>
      </p:sp>
      <p:sp>
        <p:nvSpPr>
          <p:cNvPr id="18436" name="Rectangle 4"/>
          <p:cNvSpPr/>
          <p:nvPr/>
        </p:nvSpPr>
        <p:spPr bwMode="auto">
          <a:xfrm>
            <a:off x="838200" y="1295400"/>
            <a:ext cx="6553200" cy="2844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smtClean="0">
                <a:solidFill>
                  <a:schemeClr val="tx1"/>
                </a:solidFill>
                <a:latin typeface="Courier New" panose="02070309020205020404"/>
                <a:ea typeface="Monaco" charset="0"/>
                <a:cs typeface="Courier New" panose="02070309020205020404"/>
                <a:sym typeface="Monaco" charset="0"/>
              </a:rPr>
              <a:t>typedef</a:t>
            </a:r>
            <a:r>
              <a:rPr lang="en-US" sz="1600" b="1" dirty="0" smtClean="0">
                <a:solidFill>
                  <a:schemeClr val="tx1"/>
                </a:solidFill>
                <a:latin typeface="Courier New" panose="02070309020205020404"/>
                <a:ea typeface="Monaco" charset="0"/>
                <a:cs typeface="Courier New" panose="02070309020205020404"/>
                <a:sym typeface="Monaco" charset="0"/>
              </a:rPr>
              <a:t> </a:t>
            </a:r>
            <a:r>
              <a:rPr lang="en-US" sz="1600" b="1" dirty="0" err="1" smtClean="0">
                <a:solidFill>
                  <a:schemeClr val="tx1"/>
                </a:solidFill>
                <a:latin typeface="Courier New" panose="02070309020205020404"/>
                <a:ea typeface="Monaco" charset="0"/>
                <a:cs typeface="Courier New" panose="02070309020205020404"/>
                <a:sym typeface="Monaco" charset="0"/>
              </a:rPr>
              <a:t>struct</a:t>
            </a:r>
            <a:r>
              <a:rPr lang="en-US" sz="1600" b="1" dirty="0" smtClean="0">
                <a:solidFill>
                  <a:schemeClr val="tx1"/>
                </a:solidFill>
                <a:latin typeface="Courier New" panose="02070309020205020404"/>
                <a:ea typeface="Monaco" charset="0"/>
                <a:cs typeface="Courier New" panose="02070309020205020404"/>
                <a:sym typeface="Monaco" charset="0"/>
              </a:rPr>
              <a:t> {</a:t>
            </a:r>
            <a:endParaRPr lang="en-US" sz="1600" b="1" dirty="0" smtClean="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smtClean="0">
                <a:solidFill>
                  <a:schemeClr val="tx1"/>
                </a:solidFill>
                <a:latin typeface="Courier New" panose="02070309020205020404"/>
                <a:ea typeface="Monaco" charset="0"/>
                <a:cs typeface="Courier New" panose="02070309020205020404"/>
                <a:sym typeface="Monaco" charset="0"/>
              </a:rPr>
              <a:t> </a:t>
            </a:r>
            <a:r>
              <a:rPr lang="en-US" sz="1600" b="1" dirty="0" err="1" smtClean="0">
                <a:solidFill>
                  <a:schemeClr val="tx1"/>
                </a:solidFill>
                <a:latin typeface="Courier New" panose="02070309020205020404"/>
                <a:ea typeface="Monaco" charset="0"/>
                <a:cs typeface="Courier New" panose="02070309020205020404"/>
                <a:sym typeface="Monaco" charset="0"/>
              </a:rPr>
              <a:t>int</a:t>
            </a:r>
            <a:r>
              <a:rPr lang="en-US" sz="1600" b="1" dirty="0" smtClean="0">
                <a:solidFill>
                  <a:schemeClr val="tx1"/>
                </a:solidFill>
                <a:latin typeface="Courier New" panose="02070309020205020404"/>
                <a:ea typeface="Monaco" charset="0"/>
                <a:cs typeface="Courier New" panose="02070309020205020404"/>
                <a:sym typeface="Monaco" charset="0"/>
              </a:rPr>
              <a:t> a[2];</a:t>
            </a:r>
            <a:endParaRPr lang="en-US" sz="1600" b="1" dirty="0" smtClean="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panose="02070309020205020404"/>
                <a:ea typeface="Monaco" charset="0"/>
                <a:cs typeface="Courier New" panose="02070309020205020404"/>
                <a:sym typeface="Monaco" charset="0"/>
              </a:rPr>
              <a:t>  double d;</a:t>
            </a:r>
            <a:endParaRPr lang="en-US" sz="1600" b="1" dirty="0" smtClean="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panose="02070309020205020404"/>
                <a:ea typeface="Monaco" charset="0"/>
                <a:cs typeface="Courier New" panose="02070309020205020404"/>
                <a:sym typeface="Monaco" charset="0"/>
              </a:rPr>
              <a:t>} </a:t>
            </a:r>
            <a:r>
              <a:rPr lang="en-US" sz="1600" b="1" dirty="0" err="1" smtClean="0">
                <a:solidFill>
                  <a:schemeClr val="tx1"/>
                </a:solidFill>
                <a:latin typeface="Courier New" panose="02070309020205020404"/>
                <a:ea typeface="Monaco" charset="0"/>
                <a:cs typeface="Courier New" panose="02070309020205020404"/>
                <a:sym typeface="Monaco" charset="0"/>
              </a:rPr>
              <a:t>struct_t</a:t>
            </a:r>
            <a:r>
              <a:rPr lang="en-US" sz="1600" b="1" dirty="0" smtClean="0">
                <a:solidFill>
                  <a:schemeClr val="tx1"/>
                </a:solidFill>
                <a:latin typeface="Courier New" panose="02070309020205020404"/>
                <a:ea typeface="Monaco" charset="0"/>
                <a:cs typeface="Courier New" panose="02070309020205020404"/>
                <a:sym typeface="Monaco" charset="0"/>
              </a:rPr>
              <a:t>;</a:t>
            </a:r>
            <a:endParaRPr lang="en-US" sz="1600" b="1" dirty="0" smtClean="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smtClean="0">
                <a:solidFill>
                  <a:schemeClr val="tx1"/>
                </a:solidFill>
                <a:latin typeface="Courier New" panose="02070309020205020404"/>
                <a:ea typeface="Monaco" charset="0"/>
                <a:cs typeface="Courier New" panose="02070309020205020404"/>
                <a:sym typeface="Monaco" charset="0"/>
              </a:rPr>
              <a:t>double </a:t>
            </a:r>
            <a:r>
              <a:rPr lang="en-US" sz="1600" b="1" dirty="0">
                <a:solidFill>
                  <a:schemeClr val="tx1"/>
                </a:solidFill>
                <a:latin typeface="Courier New" panose="02070309020205020404"/>
                <a:ea typeface="Monaco" charset="0"/>
                <a:cs typeface="Courier New" panose="02070309020205020404"/>
                <a:sym typeface="Monaco" charset="0"/>
              </a:rPr>
              <a:t>fun(</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a:t>
            </a:r>
            <a:r>
              <a:rPr lang="en-US" sz="1600" b="1" dirty="0" smtClean="0">
                <a:solidFill>
                  <a:schemeClr val="tx1"/>
                </a:solidFill>
                <a:latin typeface="Courier New" panose="02070309020205020404"/>
                <a:ea typeface="Monaco" charset="0"/>
                <a:cs typeface="Courier New" panose="02070309020205020404"/>
                <a:sym typeface="Monaco" charset="0"/>
              </a:rPr>
              <a:t>) {</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volatile </a:t>
            </a:r>
            <a:r>
              <a:rPr lang="en-US" sz="1600" b="1" dirty="0" err="1" smtClean="0">
                <a:solidFill>
                  <a:schemeClr val="tx1"/>
                </a:solidFill>
                <a:latin typeface="Courier New" panose="02070309020205020404"/>
                <a:ea typeface="Monaco" charset="0"/>
                <a:cs typeface="Courier New" panose="02070309020205020404"/>
                <a:sym typeface="Monaco" charset="0"/>
              </a:rPr>
              <a:t>struct_t</a:t>
            </a:r>
            <a:r>
              <a:rPr lang="en-US" sz="1600" b="1" dirty="0" smtClean="0">
                <a:solidFill>
                  <a:schemeClr val="tx1"/>
                </a:solidFill>
                <a:latin typeface="Courier New" panose="02070309020205020404"/>
                <a:ea typeface="Monaco" charset="0"/>
                <a:cs typeface="Courier New" panose="02070309020205020404"/>
                <a:sym typeface="Monaco" charset="0"/>
              </a:rPr>
              <a:t> s;</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smtClean="0">
                <a:solidFill>
                  <a:schemeClr val="tx1"/>
                </a:solidFill>
                <a:latin typeface="Courier New" panose="02070309020205020404"/>
                <a:ea typeface="Monaco" charset="0"/>
                <a:cs typeface="Courier New" panose="02070309020205020404"/>
                <a:sym typeface="Monaco" charset="0"/>
              </a:rPr>
              <a:t> </a:t>
            </a:r>
            <a:r>
              <a:rPr lang="en-US" sz="1600" b="1" dirty="0" err="1" smtClean="0">
                <a:solidFill>
                  <a:schemeClr val="tx1"/>
                </a:solidFill>
                <a:latin typeface="Courier New" panose="02070309020205020404"/>
                <a:ea typeface="Monaco" charset="0"/>
                <a:cs typeface="Courier New" panose="02070309020205020404"/>
                <a:sym typeface="Monaco" charset="0"/>
              </a:rPr>
              <a:t>s.d</a:t>
            </a:r>
            <a:r>
              <a:rPr lang="en-US" sz="1600" b="1" dirty="0" smtClean="0">
                <a:solidFill>
                  <a:schemeClr val="tx1"/>
                </a:solidFill>
                <a:latin typeface="Courier New" panose="02070309020205020404"/>
                <a:ea typeface="Monaco" charset="0"/>
                <a:cs typeface="Courier New" panose="02070309020205020404"/>
                <a:sym typeface="Monaco" charset="0"/>
              </a:rPr>
              <a:t> = 3.14;</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smtClean="0">
                <a:solidFill>
                  <a:schemeClr val="tx1"/>
                </a:solidFill>
                <a:latin typeface="Courier New" panose="02070309020205020404"/>
                <a:ea typeface="Monaco" charset="0"/>
                <a:cs typeface="Courier New" panose="02070309020205020404"/>
                <a:sym typeface="Monaco" charset="0"/>
              </a:rPr>
              <a:t>s.a</a:t>
            </a:r>
            <a:r>
              <a:rPr lang="en-US" sz="1600" b="1" dirty="0">
                <a:solidFill>
                  <a:schemeClr val="tx1"/>
                </a:solidFill>
                <a:latin typeface="Courier New" panose="02070309020205020404"/>
                <a:ea typeface="Monaco" charset="0"/>
                <a:cs typeface="Courier New" panose="02070309020205020404"/>
                <a:sym typeface="Monaco" charset="0"/>
              </a:rPr>
              <a:t>[</a:t>
            </a:r>
            <a:r>
              <a:rPr lang="en-US" sz="1600" b="1" dirty="0" err="1">
                <a:solidFill>
                  <a:schemeClr val="tx1"/>
                </a:solidFill>
                <a:latin typeface="Courier New" panose="02070309020205020404"/>
                <a:ea typeface="Monaco" charset="0"/>
                <a:cs typeface="Courier New" panose="02070309020205020404"/>
                <a:sym typeface="Monaco" charset="0"/>
              </a:rPr>
              <a:t>i</a:t>
            </a:r>
            <a:r>
              <a:rPr lang="en-US" sz="1600" b="1" dirty="0">
                <a:solidFill>
                  <a:schemeClr val="tx1"/>
                </a:solidFill>
                <a:latin typeface="Courier New" panose="02070309020205020404"/>
                <a:ea typeface="Monaco" charset="0"/>
                <a:cs typeface="Courier New" panose="02070309020205020404"/>
                <a:sym typeface="Monaco" charset="0"/>
              </a:rPr>
              <a:t>] = 1073741824; /* Possibly out of bounds */</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return </a:t>
            </a:r>
            <a:r>
              <a:rPr lang="en-US" sz="1600" b="1" dirty="0" err="1" smtClean="0">
                <a:solidFill>
                  <a:schemeClr val="tx1"/>
                </a:solidFill>
                <a:latin typeface="Courier New" panose="02070309020205020404"/>
                <a:ea typeface="Monaco" charset="0"/>
                <a:cs typeface="Courier New" panose="02070309020205020404"/>
                <a:sym typeface="Monaco" charset="0"/>
              </a:rPr>
              <a:t>s.d</a:t>
            </a:r>
            <a:r>
              <a:rPr lang="en-US" sz="1600" b="1" dirty="0" smtClean="0">
                <a:solidFill>
                  <a:schemeClr val="tx1"/>
                </a:solidFill>
                <a:latin typeface="Courier New" panose="02070309020205020404"/>
                <a:ea typeface="Monaco" charset="0"/>
                <a:cs typeface="Courier New" panose="02070309020205020404"/>
                <a:sym typeface="Monaco" charset="0"/>
              </a:rPr>
              <a:t>;</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a:t>
            </a:r>
            <a:endParaRPr lang="en-US" sz="1600" b="1" dirty="0">
              <a:solidFill>
                <a:schemeClr val="tx1"/>
              </a:solidFill>
              <a:latin typeface="Courier New" panose="02070309020205020404"/>
              <a:ea typeface="Monaco" charset="0"/>
              <a:cs typeface="Courier New" panose="02070309020205020404"/>
              <a:sym typeface="Monaco" charset="0"/>
            </a:endParaRPr>
          </a:p>
        </p:txBody>
      </p:sp>
      <p:grpSp>
        <p:nvGrpSpPr>
          <p:cNvPr id="3" name="组合 2"/>
          <p:cNvGrpSpPr/>
          <p:nvPr/>
        </p:nvGrpSpPr>
        <p:grpSpPr>
          <a:xfrm>
            <a:off x="2590800" y="4267200"/>
            <a:ext cx="4304551" cy="1143000"/>
            <a:chOff x="2590800" y="4267200"/>
            <a:chExt cx="4304551" cy="1143000"/>
          </a:xfrm>
        </p:grpSpPr>
        <p:cxnSp>
          <p:nvCxnSpPr>
            <p:cNvPr id="8" name="Straight Arrow Connector 24"/>
            <p:cNvCxnSpPr>
              <a:stCxn id="9" idx="1"/>
            </p:cNvCxnSpPr>
            <p:nvPr/>
          </p:nvCxnSpPr>
          <p:spPr bwMode="auto">
            <a:xfrm flipH="1">
              <a:off x="4475802" y="4451866"/>
              <a:ext cx="408070" cy="409221"/>
            </a:xfrm>
            <a:prstGeom prst="straightConnector1">
              <a:avLst/>
            </a:prstGeom>
            <a:noFill/>
            <a:ln w="25400" cap="flat" cmpd="sng" algn="ctr">
              <a:solidFill>
                <a:srgbClr val="00B0F0"/>
              </a:solidFill>
              <a:prstDash val="solid"/>
              <a:round/>
              <a:headEnd type="none" w="med" len="med"/>
              <a:tailEnd type="arrow"/>
            </a:ln>
            <a:effectLst/>
          </p:spPr>
        </p:cxnSp>
        <p:grpSp>
          <p:nvGrpSpPr>
            <p:cNvPr id="2" name="组合 1"/>
            <p:cNvGrpSpPr/>
            <p:nvPr/>
          </p:nvGrpSpPr>
          <p:grpSpPr>
            <a:xfrm>
              <a:off x="2590800" y="4267200"/>
              <a:ext cx="4304551" cy="1143000"/>
              <a:chOff x="2590800" y="4267200"/>
              <a:chExt cx="4304551" cy="1143000"/>
            </a:xfrm>
          </p:grpSpPr>
          <p:sp>
            <p:nvSpPr>
              <p:cNvPr id="7" name="矩形 6"/>
              <p:cNvSpPr/>
              <p:nvPr/>
            </p:nvSpPr>
            <p:spPr bwMode="auto">
              <a:xfrm>
                <a:off x="2590800" y="4522697"/>
                <a:ext cx="1898650" cy="887503"/>
              </a:xfrm>
              <a:prstGeom prst="rect">
                <a:avLst/>
              </a:prstGeom>
              <a:noFill/>
              <a:ln w="19050" cap="flat" cmpd="sng" algn="ctr">
                <a:solidFill>
                  <a:schemeClr val="accent1">
                    <a:lumMod val="60000"/>
                    <a:lumOff val="40000"/>
                  </a:schemeClr>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smtClean="0">
                  <a:latin typeface="Calibri" panose="020F0502020204030204" pitchFamily="34" charset="0"/>
                </a:endParaRPr>
              </a:p>
            </p:txBody>
          </p:sp>
          <p:sp>
            <p:nvSpPr>
              <p:cNvPr id="9" name="TextBox 8"/>
              <p:cNvSpPr txBox="1"/>
              <p:nvPr/>
            </p:nvSpPr>
            <p:spPr>
              <a:xfrm>
                <a:off x="4883872" y="4267200"/>
                <a:ext cx="2011479" cy="369332"/>
              </a:xfrm>
              <a:prstGeom prst="rect">
                <a:avLst/>
              </a:prstGeom>
              <a:noFill/>
            </p:spPr>
            <p:txBody>
              <a:bodyPr wrap="none" rtlCol="0">
                <a:spAutoFit/>
              </a:bodyPr>
              <a:lstStyle/>
              <a:p>
                <a:r>
                  <a:rPr lang="en-US" altLang="zh-CN" sz="1800" dirty="0" smtClean="0">
                    <a:solidFill>
                      <a:srgbClr val="FF0000"/>
                    </a:solidFill>
                    <a:latin typeface="Calibri" panose="020F0502020204030204" pitchFamily="34" charset="0"/>
                  </a:rPr>
                  <a:t>Why?</a:t>
                </a:r>
                <a:endParaRPr lang="zh-CN" altLang="en-US" sz="1800" dirty="0" smtClean="0">
                  <a:solidFill>
                    <a:srgbClr val="FF0000"/>
                  </a:solidFill>
                  <a:latin typeface="Calibri" panose="020F050202020403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438">
                                            <p:txEl>
                                              <p:pRg st="0" end="0"/>
                                            </p:txEl>
                                          </p:spTgt>
                                        </p:tgtEl>
                                        <p:attrNameLst>
                                          <p:attrName>style.visibility</p:attrName>
                                        </p:attrNameLst>
                                      </p:cBhvr>
                                      <p:to>
                                        <p:strVal val="visible"/>
                                      </p:to>
                                    </p:set>
                                    <p:anim calcmode="lin" valueType="num">
                                      <p:cBhvr additive="base">
                                        <p:cTn id="42"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84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p:bldP spid="18437" grpId="0" animBg="1"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p:txBody>
          <a:bodyPr/>
          <a:lstStyle/>
          <a:p>
            <a:pPr marL="119380" indent="-119380"/>
            <a:r>
              <a:rPr lang="en-US" b="1" dirty="0"/>
              <a:t>Memory Referencing Bug Example</a:t>
            </a:r>
            <a:endParaRPr lang="en-US" b="1" dirty="0"/>
          </a:p>
        </p:txBody>
      </p:sp>
      <p:sp>
        <p:nvSpPr>
          <p:cNvPr id="19460" name="Rectangle 4"/>
          <p:cNvSpPr/>
          <p:nvPr/>
        </p:nvSpPr>
        <p:spPr bwMode="auto">
          <a:xfrm>
            <a:off x="762000" y="1270000"/>
            <a:ext cx="2209800" cy="1320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panose="02070309020205020404"/>
                <a:ea typeface="Monaco" charset="0"/>
                <a:cs typeface="Courier New" panose="02070309020205020404"/>
                <a:sym typeface="Monaco" charset="0"/>
              </a:rPr>
              <a:t>typedef</a:t>
            </a: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struct</a:t>
            </a:r>
            <a:r>
              <a:rPr lang="en-US" sz="1600" b="1" dirty="0">
                <a:solidFill>
                  <a:schemeClr val="tx1"/>
                </a:solidFill>
                <a:latin typeface="Courier New" panose="02070309020205020404"/>
                <a:ea typeface="Monaco" charset="0"/>
                <a:cs typeface="Courier New" panose="02070309020205020404"/>
                <a:sym typeface="Monaco" charset="0"/>
              </a:rPr>
              <a:t> {</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int</a:t>
            </a:r>
            <a:r>
              <a:rPr lang="en-US" sz="1600" b="1" dirty="0">
                <a:solidFill>
                  <a:schemeClr val="tx1"/>
                </a:solidFill>
                <a:latin typeface="Courier New" panose="02070309020205020404"/>
                <a:ea typeface="Monaco" charset="0"/>
                <a:cs typeface="Courier New" panose="02070309020205020404"/>
                <a:sym typeface="Monaco" charset="0"/>
              </a:rPr>
              <a:t> a[2];</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double d;</a:t>
            </a:r>
            <a:endParaRPr lang="en-US" sz="1600" b="1" dirty="0">
              <a:solidFill>
                <a:schemeClr val="tx1"/>
              </a:solidFill>
              <a:latin typeface="Courier New" panose="02070309020205020404"/>
              <a:ea typeface="Monaco" charset="0"/>
              <a:cs typeface="Courier New" panose="02070309020205020404"/>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panose="02070309020205020404"/>
                <a:ea typeface="Monaco" charset="0"/>
                <a:cs typeface="Courier New" panose="02070309020205020404"/>
                <a:sym typeface="Monaco" charset="0"/>
              </a:rPr>
              <a:t>} </a:t>
            </a:r>
            <a:r>
              <a:rPr lang="en-US" sz="1600" b="1" dirty="0" err="1">
                <a:solidFill>
                  <a:schemeClr val="tx1"/>
                </a:solidFill>
                <a:latin typeface="Courier New" panose="02070309020205020404"/>
                <a:ea typeface="Monaco" charset="0"/>
                <a:cs typeface="Courier New" panose="02070309020205020404"/>
                <a:sym typeface="Monaco" charset="0"/>
              </a:rPr>
              <a:t>struct_t</a:t>
            </a:r>
            <a:r>
              <a:rPr lang="en-US" sz="1600" b="1" dirty="0">
                <a:solidFill>
                  <a:schemeClr val="tx1"/>
                </a:solidFill>
                <a:latin typeface="Courier New" panose="02070309020205020404"/>
                <a:ea typeface="Monaco" charset="0"/>
                <a:cs typeface="Courier New" panose="02070309020205020404"/>
                <a:sym typeface="Monaco" charset="0"/>
              </a:rPr>
              <a:t>;</a:t>
            </a:r>
            <a:endParaRPr lang="en-US" sz="1600" b="1" dirty="0">
              <a:solidFill>
                <a:schemeClr val="tx1"/>
              </a:solidFill>
              <a:latin typeface="Courier New" panose="02070309020205020404"/>
              <a:ea typeface="Monaco" charset="0"/>
              <a:cs typeface="Courier New" panose="02070309020205020404"/>
              <a:sym typeface="Monaco" charset="0"/>
            </a:endParaRPr>
          </a:p>
        </p:txBody>
      </p:sp>
      <p:sp>
        <p:nvSpPr>
          <p:cNvPr id="19461" name="Rectangle 5"/>
          <p:cNvSpPr/>
          <p:nvPr/>
        </p:nvSpPr>
        <p:spPr bwMode="auto">
          <a:xfrm>
            <a:off x="3581400" y="1295400"/>
            <a:ext cx="4419600" cy="1371600"/>
          </a:xfrm>
          <a:prstGeom prst="rect">
            <a:avLst/>
          </a:prstGeom>
          <a:solidFill>
            <a:srgbClr val="FFFFFF"/>
          </a:solidFill>
          <a:ln w="12700" cap="flat">
            <a:noFill/>
            <a:miter lim="800000"/>
            <a:headEnd type="none" w="med" len="med"/>
            <a:tailEnd type="none" w="med" len="med"/>
          </a:ln>
        </p:spPr>
        <p:txBody>
          <a:bodyPr lIns="38100" tIns="38100" rIns="38100" bIns="38100"/>
          <a:lstStyle/>
          <a:p>
            <a:r>
              <a:rPr lang="en-US" sz="1800" dirty="0">
                <a:latin typeface="Courier New" panose="02070309020205020404" pitchFamily="49" charset="0"/>
                <a:ea typeface="Zapf Dingbats" charset="2"/>
                <a:cs typeface="Zapf Dingbats" charset="2"/>
                <a:sym typeface="Courier New" panose="02070309020205020404" pitchFamily="49" charset="0"/>
              </a:rPr>
              <a:t>fun(0)  -&gt;	3.1400000000</a:t>
            </a:r>
            <a:endParaRPr lang="en-US" dirty="0">
              <a:latin typeface="Arial Narrow" panose="020B0606020202030204" pitchFamily="34" charset="0"/>
              <a:ea typeface="Lucida Grande" charset="0"/>
              <a:cs typeface="Lucida Grande" charset="0"/>
              <a:sym typeface="Arial Narrow" panose="020B0606020202030204" pitchFamily="34" charset="0"/>
            </a:endParaRPr>
          </a:p>
          <a:p>
            <a:pPr lvl="0"/>
            <a:r>
              <a:rPr lang="en-US" sz="1800" dirty="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fun(1)  -&gt;</a:t>
            </a:r>
            <a:r>
              <a:rPr lang="en-US" sz="1800" dirty="0">
                <a:latin typeface="Courier New" panose="02070309020205020404" pitchFamily="49" charset="0"/>
                <a:ea typeface="Monaco" charset="0"/>
                <a:cs typeface="Monaco" charset="0"/>
                <a:sym typeface="Courier New" panose="02070309020205020404" pitchFamily="49" charset="0"/>
              </a:rPr>
              <a:t>	3.14</a:t>
            </a:r>
            <a:r>
              <a:rPr lang="en-US" sz="1800" dirty="0">
                <a:solidFill>
                  <a:srgbClr val="000000"/>
                </a:solidFill>
                <a:latin typeface="Courier New" panose="02070309020205020404" pitchFamily="49" charset="0"/>
                <a:ea typeface="Zapf Dingbats" charset="2"/>
                <a:cs typeface="Zapf Dingbats" charset="2"/>
                <a:sym typeface="Courier New" panose="02070309020205020404" pitchFamily="49" charset="0"/>
              </a:rPr>
              <a:t>00000000</a:t>
            </a:r>
            <a:endParaRPr lang="en-US" dirty="0">
              <a:latin typeface="Arial Narrow" panose="020B0606020202030204" pitchFamily="34" charset="0"/>
              <a:ea typeface="Lucida Grande" charset="0"/>
              <a:cs typeface="Lucida Grande" charset="0"/>
              <a:sym typeface="Arial Narrow" panose="020B0606020202030204" pitchFamily="34"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fun(2)  -&gt;</a:t>
            </a:r>
            <a:r>
              <a:rPr lang="en-US" sz="1800" dirty="0">
                <a:latin typeface="Courier New" panose="02070309020205020404" pitchFamily="49" charset="0"/>
                <a:ea typeface="Monaco" charset="0"/>
                <a:cs typeface="Monaco" charset="0"/>
                <a:sym typeface="Courier New" panose="02070309020205020404" pitchFamily="49" charset="0"/>
              </a:rPr>
              <a:t>	3.1399998665</a:t>
            </a:r>
            <a:endParaRPr lang="en-US" dirty="0">
              <a:latin typeface="Arial Narrow" panose="020B0606020202030204" pitchFamily="34" charset="0"/>
              <a:ea typeface="Lucida Grande" charset="0"/>
              <a:cs typeface="Lucida Grande" charset="0"/>
              <a:sym typeface="Arial Narrow" panose="020B0606020202030204" pitchFamily="34"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fun(3)  -&gt;</a:t>
            </a:r>
            <a:r>
              <a:rPr lang="en-US" sz="1800" dirty="0">
                <a:latin typeface="Courier New" panose="02070309020205020404" pitchFamily="49" charset="0"/>
                <a:ea typeface="Monaco" charset="0"/>
                <a:cs typeface="Monaco" charset="0"/>
                <a:sym typeface="Courier New" panose="02070309020205020404" pitchFamily="49" charset="0"/>
              </a:rPr>
              <a:t>	2.0000006104</a:t>
            </a:r>
            <a:endParaRPr lang="en-US" dirty="0">
              <a:latin typeface="Arial Narrow" panose="020B0606020202030204" pitchFamily="34" charset="0"/>
              <a:ea typeface="Lucida Grande" charset="0"/>
              <a:cs typeface="Lucida Grande" charset="0"/>
              <a:sym typeface="Arial Narrow" panose="020B0606020202030204" pitchFamily="34"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fun(4)  -&gt;</a:t>
            </a:r>
            <a:r>
              <a:rPr lang="en-US" sz="1800" dirty="0">
                <a:latin typeface="Courier New" panose="02070309020205020404" pitchFamily="49" charset="0"/>
                <a:ea typeface="Monaco" charset="0"/>
                <a:cs typeface="Monaco" charset="0"/>
                <a:sym typeface="Courier New" panose="02070309020205020404" pitchFamily="49" charset="0"/>
              </a:rPr>
              <a:t>	</a:t>
            </a:r>
            <a:r>
              <a:rPr lang="en-US" sz="1800" dirty="0">
                <a:latin typeface="Calibri" panose="020F0502020204030204"/>
                <a:ea typeface="Monaco" charset="0"/>
                <a:cs typeface="Calibri" panose="020F0502020204030204"/>
                <a:sym typeface="Courier New" panose="02070309020205020404" pitchFamily="49" charset="0"/>
              </a:rPr>
              <a:t>Segmentation fault</a:t>
            </a:r>
            <a:endParaRPr lang="en-US" sz="1800" dirty="0">
              <a:latin typeface="Calibri" panose="020F0502020204030204"/>
              <a:ea typeface="Monaco" charset="0"/>
              <a:cs typeface="Calibri" panose="020F0502020204030204"/>
              <a:sym typeface="Courier New" panose="02070309020205020404" pitchFamily="49" charset="0"/>
            </a:endParaRPr>
          </a:p>
          <a:p>
            <a:pPr lvl="0"/>
            <a:r>
              <a:rPr lang="en-US" sz="1800" dirty="0">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fun(8)  -&gt;</a:t>
            </a:r>
            <a:r>
              <a:rPr lang="en-US" sz="1800" dirty="0">
                <a:latin typeface="Courier New" panose="02070309020205020404" pitchFamily="49" charset="0"/>
                <a:ea typeface="Monaco" charset="0"/>
                <a:cs typeface="Monaco" charset="0"/>
                <a:sym typeface="Courier New" panose="02070309020205020404" pitchFamily="49" charset="0"/>
              </a:rPr>
              <a:t>	3.14</a:t>
            </a:r>
            <a:r>
              <a:rPr lang="en-US" sz="1800" dirty="0">
                <a:solidFill>
                  <a:srgbClr val="000000"/>
                </a:solidFill>
                <a:latin typeface="Courier New" panose="02070309020205020404" pitchFamily="49" charset="0"/>
                <a:ea typeface="Zapf Dingbats" charset="2"/>
                <a:cs typeface="Zapf Dingbats" charset="2"/>
                <a:sym typeface="Courier New" panose="02070309020205020404" pitchFamily="49" charset="0"/>
              </a:rPr>
              <a:t>00000000</a:t>
            </a:r>
            <a:endParaRPr lang="en-US" sz="1800" dirty="0">
              <a:solidFill>
                <a:srgbClr val="000000"/>
              </a:solidFill>
              <a:latin typeface="Arial Narrow" panose="020B0606020202030204" pitchFamily="34" charset="0"/>
              <a:ea typeface="Lucida Grande" charset="0"/>
              <a:cs typeface="Lucida Grande" charset="0"/>
              <a:sym typeface="Arial Narrow" panose="020B0606020202030204" pitchFamily="34" charset="0"/>
            </a:endParaRPr>
          </a:p>
        </p:txBody>
      </p:sp>
      <p:sp>
        <p:nvSpPr>
          <p:cNvPr id="19462" name="AutoShape 6"/>
          <p:cNvSpPr/>
          <p:nvPr/>
        </p:nvSpPr>
        <p:spPr bwMode="auto">
          <a:xfrm>
            <a:off x="4648200" y="3124200"/>
            <a:ext cx="304800" cy="3429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lstStyle/>
          <a:p>
            <a:endParaRPr lang="en-US"/>
          </a:p>
        </p:txBody>
      </p:sp>
      <p:sp>
        <p:nvSpPr>
          <p:cNvPr id="19463" name="Rectangle 7"/>
          <p:cNvSpPr/>
          <p:nvPr/>
        </p:nvSpPr>
        <p:spPr bwMode="auto">
          <a:xfrm>
            <a:off x="5105400" y="4953000"/>
            <a:ext cx="2120900" cy="647700"/>
          </a:xfrm>
          <a:prstGeom prst="rect">
            <a:avLst/>
          </a:prstGeom>
          <a:noFill/>
          <a:ln w="19050" cap="flat">
            <a:noFill/>
            <a:miter lim="800000"/>
            <a:headEnd type="none" w="med" len="med"/>
            <a:tailEnd type="none" w="med" len="med"/>
          </a:ln>
        </p:spPr>
        <p:txBody>
          <a:bodyPr lIns="38100" tIns="38100" rIns="38100" bIns="38100"/>
          <a:lstStyle/>
          <a:p>
            <a:pPr algn="l">
              <a:lnSpc>
                <a:spcPct val="11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Location accessed by </a:t>
            </a:r>
            <a:r>
              <a:rPr lang="en-US" sz="1800" dirty="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fun(</a:t>
            </a:r>
            <a:r>
              <a:rPr lang="en-US" sz="1800" dirty="0" err="1">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i</a:t>
            </a:r>
            <a:r>
              <a:rPr lang="en-US" sz="1800" dirty="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a:t>
            </a:r>
            <a:endParaRPr lang="en-US" sz="1800" dirty="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endParaRPr>
          </a:p>
        </p:txBody>
      </p:sp>
      <p:sp>
        <p:nvSpPr>
          <p:cNvPr id="19464" name="Rectangle 8"/>
          <p:cNvSpPr/>
          <p:nvPr/>
        </p:nvSpPr>
        <p:spPr bwMode="auto">
          <a:xfrm>
            <a:off x="762000" y="3352800"/>
            <a:ext cx="1668462" cy="444500"/>
          </a:xfrm>
          <a:prstGeom prst="rect">
            <a:avLst/>
          </a:prstGeom>
          <a:noFill/>
          <a:ln w="12700" cap="flat">
            <a:noFill/>
            <a:miter lim="800000"/>
            <a:headEnd type="none" w="med" len="med"/>
            <a:tailEnd type="none" w="med" len="med"/>
          </a:ln>
        </p:spPr>
        <p:txBody>
          <a:bodyPr wrap="none" lIns="0" tIns="0" rIns="0" bIns="0">
            <a:spAutoFit/>
          </a:bodyPr>
          <a:lstStyle/>
          <a:p>
            <a:r>
              <a:rPr lang="en-US" sz="2400" dirty="0">
                <a:solidFill>
                  <a:schemeClr val="tx1"/>
                </a:solidFill>
                <a:latin typeface="Calibri Bold" charset="0"/>
                <a:ea typeface="Calibri Bold" charset="0"/>
                <a:cs typeface="Calibri Bold" charset="0"/>
                <a:sym typeface="Calibri Bold" charset="0"/>
              </a:rPr>
              <a:t>Explanation:</a:t>
            </a:r>
            <a:endParaRPr lang="en-US" sz="2400" dirty="0">
              <a:solidFill>
                <a:schemeClr val="tx1"/>
              </a:solidFill>
              <a:latin typeface="Calibri Bold" charset="0"/>
              <a:ea typeface="Calibri Bold" charset="0"/>
              <a:cs typeface="Calibri Bold" charset="0"/>
              <a:sym typeface="Calibri Bold" charset="0"/>
            </a:endParaRPr>
          </a:p>
        </p:txBody>
      </p:sp>
      <p:graphicFrame>
        <p:nvGraphicFramePr>
          <p:cNvPr id="19465" name="Group 9"/>
          <p:cNvGraphicFramePr>
            <a:graphicFrameLocks noGrp="1"/>
          </p:cNvGraphicFramePr>
          <p:nvPr/>
        </p:nvGraphicFramePr>
        <p:xfrm>
          <a:off x="2514600" y="3124200"/>
          <a:ext cx="2070100" cy="3429000"/>
        </p:xfrm>
        <a:graphic>
          <a:graphicData uri="http://schemas.openxmlformats.org/drawingml/2006/table">
            <a:tbl>
              <a:tblPr/>
              <a:tblGrid>
                <a:gridCol w="1638300"/>
                <a:gridCol w="431800"/>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rPr>
                        <a:t>???</a:t>
                      </a:r>
                      <a:endPar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8</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rPr>
                        <a:t>Critical State</a:t>
                      </a:r>
                      <a:endPar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7</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rPr>
                        <a:t>Critical State</a:t>
                      </a:r>
                      <a:endPar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6</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rPr>
                        <a:t>Critical State</a:t>
                      </a:r>
                      <a:endPar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5</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defRPr/>
                      </a:pPr>
                      <a:r>
                        <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rPr>
                        <a:t>Critical State</a:t>
                      </a:r>
                      <a:endParaRPr kumimoji="0" lang="en-US" sz="1800" b="0" i="0" u="none" strike="noStrike" cap="none" normalizeH="0" baseline="0" dirty="0" smtClean="0">
                        <a:ln>
                          <a:noFill/>
                        </a:ln>
                        <a:solidFill>
                          <a:schemeClr val="tx1"/>
                        </a:solidFill>
                        <a:effectLst/>
                        <a:latin typeface="Calibri" panose="020F0502020204030204" pitchFamily="34" charset="0"/>
                        <a:ea typeface="Monaco" charset="0"/>
                        <a:cs typeface="Calibri" panose="020F0502020204030204"/>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4</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d7 ... d4</a:t>
                      </a:r>
                      <a:endPar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3</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d3 ... d0</a:t>
                      </a:r>
                      <a:endPar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2</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a[1]</a:t>
                      </a:r>
                      <a:endPar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1</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a[0]</a:t>
                      </a:r>
                      <a:endParaRPr kumimoji="0" lang="en-US" sz="18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rPr>
                        <a:t>0</a:t>
                      </a:r>
                      <a:endParaRPr kumimoji="0" lang="en-US" sz="1800" b="0" i="0" u="none" strike="noStrike" cap="none" normalizeH="0" baseline="0" dirty="0">
                        <a:ln>
                          <a:noFill/>
                        </a:ln>
                        <a:solidFill>
                          <a:schemeClr val="tx1"/>
                        </a:solidFill>
                        <a:effectLst/>
                        <a:latin typeface="Calibri" panose="020F0502020204030204" pitchFamily="34" charset="0"/>
                        <a:ea typeface="Arial Narrow" panose="020B0606020202030204" pitchFamily="34" charset="0"/>
                        <a:cs typeface="Calibri" panose="020F0502020204030204"/>
                        <a:sym typeface="Arial Narrow" panose="020B0606020202030204" pitchFamily="34"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11" name="AutoShape 6"/>
          <p:cNvSpPr/>
          <p:nvPr/>
        </p:nvSpPr>
        <p:spPr bwMode="auto">
          <a:xfrm flipH="1">
            <a:off x="2057400" y="5029200"/>
            <a:ext cx="304800" cy="1524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lstStyle/>
          <a:p>
            <a:endParaRPr lang="en-US"/>
          </a:p>
        </p:txBody>
      </p:sp>
      <p:sp>
        <p:nvSpPr>
          <p:cNvPr id="2" name="Rectangle 1"/>
          <p:cNvSpPr/>
          <p:nvPr/>
        </p:nvSpPr>
        <p:spPr>
          <a:xfrm>
            <a:off x="609600" y="5638800"/>
            <a:ext cx="1292842" cy="369332"/>
          </a:xfrm>
          <a:prstGeom prst="rect">
            <a:avLst/>
          </a:prstGeom>
        </p:spPr>
        <p:txBody>
          <a:bodyPr wrap="none">
            <a:spAutoFit/>
          </a:bodyPr>
          <a:lstStyle/>
          <a:p>
            <a:r>
              <a:rPr lang="en-US" sz="1800" dirty="0" err="1" smtClean="0">
                <a:solidFill>
                  <a:schemeClr val="tx1"/>
                </a:solidFill>
                <a:latin typeface="Courier New" panose="02070309020205020404" pitchFamily="49" charset="0"/>
                <a:ea typeface="Courier New" panose="02070309020205020404" pitchFamily="49" charset="0"/>
                <a:cs typeface="Courier New" panose="02070309020205020404" pitchFamily="49" charset="0"/>
                <a:sym typeface="Courier New" panose="02070309020205020404" pitchFamily="49" charset="0"/>
              </a:rPr>
              <a:t>struct_t</a:t>
            </a:r>
            <a:endParaRPr 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417513"/>
            <a:ext cx="6858000" cy="573087"/>
          </a:xfrm>
        </p:spPr>
        <p:txBody>
          <a:bodyPr/>
          <a:lstStyle/>
          <a:p>
            <a:pPr eaLnBrk="1" hangingPunct="1"/>
            <a:r>
              <a:rPr lang="en-US" dirty="0" smtClean="0"/>
              <a:t>Such problems are a BIG deal</a:t>
            </a:r>
            <a:endParaRPr lang="en-US" dirty="0" smtClean="0"/>
          </a:p>
        </p:txBody>
      </p:sp>
      <p:sp>
        <p:nvSpPr>
          <p:cNvPr id="20483" name="Rectangle 3"/>
          <p:cNvSpPr>
            <a:spLocks noGrp="1" noChangeArrowheads="1"/>
          </p:cNvSpPr>
          <p:nvPr>
            <p:ph type="body" idx="1"/>
          </p:nvPr>
        </p:nvSpPr>
        <p:spPr>
          <a:xfrm>
            <a:off x="381000" y="1295400"/>
            <a:ext cx="8307388" cy="4876800"/>
          </a:xfrm>
        </p:spPr>
        <p:txBody>
          <a:bodyPr/>
          <a:lstStyle/>
          <a:p>
            <a:pPr eaLnBrk="1" hangingPunct="1"/>
            <a:r>
              <a:rPr lang="en-US" dirty="0" smtClean="0"/>
              <a:t>Generally called a “buffer overflow”</a:t>
            </a:r>
            <a:endParaRPr lang="en-US" dirty="0" smtClean="0"/>
          </a:p>
          <a:p>
            <a:pPr lvl="1" eaLnBrk="1" hangingPunct="1"/>
            <a:r>
              <a:rPr lang="en-US" dirty="0"/>
              <a:t>w</a:t>
            </a:r>
            <a:r>
              <a:rPr lang="en-US" dirty="0" smtClean="0"/>
              <a:t>hen exceeding the memory size allocated for an array</a:t>
            </a:r>
            <a:endParaRPr lang="en-US" dirty="0" smtClean="0"/>
          </a:p>
          <a:p>
            <a:pPr eaLnBrk="1" hangingPunct="1"/>
            <a:r>
              <a:rPr lang="en-US" dirty="0" smtClean="0"/>
              <a:t>Why a big deal?</a:t>
            </a:r>
            <a:endParaRPr lang="en-US" dirty="0" smtClean="0"/>
          </a:p>
          <a:p>
            <a:pPr lvl="1" eaLnBrk="1" hangingPunct="1"/>
            <a:r>
              <a:rPr lang="en-US" dirty="0" smtClean="0"/>
              <a:t>It’s the #1 technical cause of security vulnerabilities</a:t>
            </a:r>
            <a:endParaRPr lang="en-US" dirty="0" smtClean="0"/>
          </a:p>
          <a:p>
            <a:pPr lvl="2" eaLnBrk="1" hangingPunct="1"/>
            <a:r>
              <a:rPr lang="en-US" dirty="0" smtClean="0"/>
              <a:t>#1 overall cause is social engineering / user ignorance</a:t>
            </a:r>
            <a:endParaRPr lang="en-US" dirty="0" smtClean="0"/>
          </a:p>
          <a:p>
            <a:pPr eaLnBrk="1" hangingPunct="1"/>
            <a:r>
              <a:rPr lang="en-US" dirty="0" smtClean="0"/>
              <a:t>Most common form</a:t>
            </a:r>
            <a:endParaRPr lang="en-US" dirty="0"/>
          </a:p>
          <a:p>
            <a:pPr lvl="1" eaLnBrk="1" hangingPunct="1"/>
            <a:r>
              <a:rPr lang="en-US" dirty="0" smtClean="0"/>
              <a:t>Unchecked lengths on string inputs</a:t>
            </a:r>
            <a:endParaRPr lang="en-US" dirty="0" smtClean="0"/>
          </a:p>
          <a:p>
            <a:pPr lvl="1" eaLnBrk="1" hangingPunct="1"/>
            <a:r>
              <a:rPr lang="en-US" dirty="0" smtClean="0"/>
              <a:t>Particularly for bounded character arrays on the stack</a:t>
            </a:r>
            <a:endParaRPr lang="en-US" dirty="0" smtClean="0"/>
          </a:p>
          <a:p>
            <a:pPr lvl="2" eaLnBrk="1" hangingPunct="1"/>
            <a:r>
              <a:rPr lang="en-US" dirty="0"/>
              <a:t>s</a:t>
            </a:r>
            <a:r>
              <a:rPr lang="en-US" dirty="0" smtClean="0"/>
              <a:t>ometimes referred to as stack smashing</a:t>
            </a:r>
            <a:endParaRPr lang="en-US" dirty="0" smtClean="0"/>
          </a:p>
          <a:p>
            <a:pPr lvl="1"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381000" y="304800"/>
            <a:ext cx="7591425" cy="762000"/>
          </a:xfrm>
        </p:spPr>
        <p:txBody>
          <a:bodyPr/>
          <a:lstStyle/>
          <a:p>
            <a:pPr eaLnBrk="1" hangingPunct="1"/>
            <a:r>
              <a:rPr lang="en-US" smtClean="0"/>
              <a:t>String Library Code</a:t>
            </a:r>
            <a:endParaRPr lang="en-US" smtClean="0"/>
          </a:p>
        </p:txBody>
      </p:sp>
      <p:sp>
        <p:nvSpPr>
          <p:cNvPr id="22531" name="Rectangle 6"/>
          <p:cNvSpPr>
            <a:spLocks noGrp="1" noChangeArrowheads="1"/>
          </p:cNvSpPr>
          <p:nvPr>
            <p:ph type="body" idx="1"/>
          </p:nvPr>
        </p:nvSpPr>
        <p:spPr>
          <a:xfrm>
            <a:off x="381000" y="990600"/>
            <a:ext cx="8153400" cy="5791200"/>
          </a:xfrm>
        </p:spPr>
        <p:txBody>
          <a:bodyPr/>
          <a:lstStyle/>
          <a:p>
            <a:pPr eaLnBrk="1" hangingPunct="1"/>
            <a:r>
              <a:rPr lang="en-US" dirty="0" smtClean="0"/>
              <a:t>Implementation of Unix function </a:t>
            </a:r>
            <a:r>
              <a:rPr lang="en-US" dirty="0" smtClean="0">
                <a:latin typeface="Courier New" panose="02070309020205020404" pitchFamily="49" charset="0"/>
              </a:rPr>
              <a:t>gets()</a:t>
            </a:r>
            <a:endParaRPr lang="en-US" dirty="0" smtClean="0">
              <a:latin typeface="Courier New" panose="02070309020205020404" pitchFamily="49" charset="0"/>
            </a:endParaRP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buFont typeface="Wingdings" panose="05000000000000000000" pitchFamily="2" charset="2"/>
              <a:buNone/>
            </a:pPr>
            <a:endParaRPr lang="en-US" dirty="0" smtClean="0"/>
          </a:p>
          <a:p>
            <a:pPr lvl="1" eaLnBrk="1" hangingPunct="1">
              <a:buFont typeface="Wingdings" panose="05000000000000000000" pitchFamily="2" charset="2"/>
              <a:buNone/>
            </a:pPr>
            <a:endParaRPr lang="en-US" dirty="0" smtClean="0"/>
          </a:p>
          <a:p>
            <a:pPr lvl="1" eaLnBrk="1" hangingPunct="1">
              <a:buFont typeface="Wingdings" panose="05000000000000000000" pitchFamily="2" charset="2"/>
              <a:buNone/>
            </a:pPr>
            <a:endParaRPr lang="en-US" dirty="0" smtClean="0"/>
          </a:p>
          <a:p>
            <a:pPr lvl="1" eaLnBrk="1" hangingPunct="1">
              <a:buFont typeface="Wingdings" panose="05000000000000000000" pitchFamily="2" charset="2"/>
              <a:buNone/>
            </a:pPr>
            <a:endParaRPr lang="en-US" dirty="0" smtClean="0"/>
          </a:p>
          <a:p>
            <a:pPr lvl="1" eaLnBrk="1" hangingPunct="1">
              <a:buFont typeface="Wingdings" panose="05000000000000000000" pitchFamily="2" charset="2"/>
              <a:buNone/>
            </a:pPr>
            <a:endParaRPr lang="en-US" dirty="0" smtClean="0"/>
          </a:p>
          <a:p>
            <a:pPr lvl="1" eaLnBrk="1" hangingPunct="1">
              <a:buFont typeface="Wingdings" panose="05000000000000000000" pitchFamily="2" charset="2"/>
              <a:buNone/>
            </a:pPr>
            <a:endParaRPr lang="en-US" dirty="0" smtClean="0"/>
          </a:p>
          <a:p>
            <a:pPr lvl="1" eaLnBrk="1" hangingPunct="1"/>
            <a:r>
              <a:rPr lang="en-US" dirty="0" smtClean="0"/>
              <a:t>No way to specify limit on number of characters to read</a:t>
            </a:r>
            <a:endParaRPr lang="en-US" dirty="0" smtClean="0"/>
          </a:p>
          <a:p>
            <a:pPr eaLnBrk="1" hangingPunct="1"/>
            <a:r>
              <a:rPr lang="en-US" dirty="0" smtClean="0"/>
              <a:t>Similar problems with other library functions</a:t>
            </a:r>
            <a:endParaRPr lang="en-US" dirty="0" smtClean="0"/>
          </a:p>
          <a:p>
            <a:pPr lvl="1" eaLnBrk="1" hangingPunct="1"/>
            <a:r>
              <a:rPr lang="en-US" b="1" dirty="0" err="1" smtClean="0">
                <a:latin typeface="Courier New" panose="02070309020205020404" pitchFamily="49" charset="0"/>
              </a:rPr>
              <a:t>strcpy</a:t>
            </a:r>
            <a:r>
              <a:rPr lang="en-US" b="1" dirty="0" smtClean="0"/>
              <a:t>, </a:t>
            </a:r>
            <a:r>
              <a:rPr lang="en-US" b="1" dirty="0" err="1" smtClean="0">
                <a:latin typeface="Courier New" panose="02070309020205020404" pitchFamily="49" charset="0"/>
              </a:rPr>
              <a:t>strcat</a:t>
            </a:r>
            <a:r>
              <a:rPr lang="en-US" dirty="0" smtClean="0"/>
              <a:t>: Copy strings of arbitrary length</a:t>
            </a:r>
            <a:endParaRPr lang="en-US" dirty="0" smtClean="0"/>
          </a:p>
          <a:p>
            <a:pPr lvl="1" eaLnBrk="1" hangingPunct="1"/>
            <a:r>
              <a:rPr lang="en-US" b="1" dirty="0" err="1" smtClean="0">
                <a:latin typeface="Courier New" panose="02070309020205020404" pitchFamily="49" charset="0"/>
              </a:rPr>
              <a:t>scanf</a:t>
            </a:r>
            <a:r>
              <a:rPr lang="en-US" b="1" dirty="0" smtClean="0"/>
              <a:t>, </a:t>
            </a:r>
            <a:r>
              <a:rPr lang="en-US" b="1" dirty="0" err="1" smtClean="0">
                <a:latin typeface="Courier New" panose="02070309020205020404" pitchFamily="49" charset="0"/>
              </a:rPr>
              <a:t>fscanf</a:t>
            </a:r>
            <a:r>
              <a:rPr lang="en-US" b="1" dirty="0" smtClean="0"/>
              <a:t>, </a:t>
            </a:r>
            <a:r>
              <a:rPr lang="en-US" b="1" dirty="0" err="1" smtClean="0">
                <a:latin typeface="Courier New" panose="02070309020205020404" pitchFamily="49" charset="0"/>
              </a:rPr>
              <a:t>sscanf</a:t>
            </a:r>
            <a:r>
              <a:rPr lang="en-US" b="1" dirty="0" smtClean="0"/>
              <a:t>, </a:t>
            </a:r>
            <a:r>
              <a:rPr lang="en-US" dirty="0" smtClean="0"/>
              <a:t>when given </a:t>
            </a:r>
            <a:r>
              <a:rPr lang="en-US" b="1" dirty="0" smtClean="0">
                <a:latin typeface="Courier New" panose="02070309020205020404" pitchFamily="49" charset="0"/>
              </a:rPr>
              <a:t>%s</a:t>
            </a:r>
            <a:r>
              <a:rPr lang="en-US" dirty="0" smtClean="0"/>
              <a:t> conversion specification</a:t>
            </a:r>
            <a:endParaRPr lang="en-US" dirty="0" smtClean="0"/>
          </a:p>
        </p:txBody>
      </p:sp>
      <p:sp>
        <p:nvSpPr>
          <p:cNvPr id="22532" name="Rectangle 4"/>
          <p:cNvSpPr>
            <a:spLocks noChangeArrowheads="1"/>
          </p:cNvSpPr>
          <p:nvPr/>
        </p:nvSpPr>
        <p:spPr bwMode="auto">
          <a:xfrm>
            <a:off x="838200" y="1524000"/>
            <a:ext cx="5410200" cy="3397250"/>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Get string from </a:t>
            </a:r>
            <a:r>
              <a:rPr lang="en-US" sz="1800" dirty="0" err="1">
                <a:latin typeface="Courier New" panose="02070309020205020404" pitchFamily="49" charset="0"/>
                <a:ea typeface="MS Mincho" panose="02020609040205080304" pitchFamily="49" charset="-128"/>
              </a:rPr>
              <a:t>stdin</a:t>
            </a:r>
            <a:r>
              <a:rPr lang="en-US" sz="1800" dirty="0">
                <a:latin typeface="Courier New" panose="02070309020205020404" pitchFamily="49" charset="0"/>
                <a:ea typeface="MS Mincho" panose="02020609040205080304" pitchFamily="49" charset="-128"/>
              </a:rPr>
              <a:t> */</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char *gets(char *</a:t>
            </a:r>
            <a:r>
              <a:rPr lang="en-US" sz="1800" dirty="0" err="1">
                <a:latin typeface="Courier New" panose="02070309020205020404" pitchFamily="49" charset="0"/>
                <a:ea typeface="MS Mincho" panose="02020609040205080304" pitchFamily="49" charset="-128"/>
              </a:rPr>
              <a:t>dest</a:t>
            </a:r>
            <a:r>
              <a:rPr lang="en-US" sz="1800" dirty="0">
                <a:latin typeface="Courier New" panose="02070309020205020404" pitchFamily="49" charset="0"/>
                <a:ea typeface="MS Mincho" panose="02020609040205080304" pitchFamily="49" charset="-128"/>
              </a:rPr>
              <a:t>)</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    </a:t>
            </a:r>
            <a:r>
              <a:rPr lang="en-US" sz="1800" dirty="0" err="1">
                <a:latin typeface="Courier New" panose="02070309020205020404" pitchFamily="49" charset="0"/>
                <a:ea typeface="MS Mincho" panose="02020609040205080304" pitchFamily="49" charset="-128"/>
              </a:rPr>
              <a:t>int</a:t>
            </a:r>
            <a:r>
              <a:rPr lang="en-US" sz="1800" dirty="0">
                <a:latin typeface="Courier New" panose="02070309020205020404" pitchFamily="49" charset="0"/>
                <a:ea typeface="MS Mincho" panose="02020609040205080304" pitchFamily="49" charset="-128"/>
              </a:rPr>
              <a:t> c = </a:t>
            </a:r>
            <a:r>
              <a:rPr lang="en-US" sz="1800" dirty="0" err="1">
                <a:latin typeface="Courier New" panose="02070309020205020404" pitchFamily="49" charset="0"/>
                <a:ea typeface="MS Mincho" panose="02020609040205080304" pitchFamily="49" charset="-128"/>
              </a:rPr>
              <a:t>getchar</a:t>
            </a: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char *p = </a:t>
            </a:r>
            <a:r>
              <a:rPr lang="en-US" sz="1800" dirty="0" err="1">
                <a:latin typeface="Courier New" panose="02070309020205020404" pitchFamily="49" charset="0"/>
                <a:ea typeface="MS Mincho" panose="02020609040205080304" pitchFamily="49" charset="-128"/>
              </a:rPr>
              <a:t>dest</a:t>
            </a: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a:solidFill>
                  <a:srgbClr val="C00000"/>
                </a:solidFill>
                <a:latin typeface="Courier New" panose="02070309020205020404" pitchFamily="49" charset="0"/>
                <a:ea typeface="MS Mincho" panose="02020609040205080304" pitchFamily="49" charset="-128"/>
              </a:rPr>
              <a:t>while (c != EOF &amp;&amp; c != '\n') </a:t>
            </a: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a:solidFill>
                  <a:srgbClr val="C00000"/>
                </a:solidFill>
                <a:latin typeface="Courier New" panose="02070309020205020404" pitchFamily="49" charset="0"/>
                <a:ea typeface="MS Mincho" panose="02020609040205080304" pitchFamily="49" charset="-128"/>
              </a:rPr>
              <a:t>*p++ = c;</a:t>
            </a:r>
            <a:endParaRPr lang="en-US" sz="1800" dirty="0">
              <a:solidFill>
                <a:srgbClr val="C00000"/>
              </a:solidFill>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c = </a:t>
            </a:r>
            <a:r>
              <a:rPr lang="en-US" sz="1800" dirty="0" err="1">
                <a:latin typeface="Courier New" panose="02070309020205020404" pitchFamily="49" charset="0"/>
                <a:ea typeface="MS Mincho" panose="02020609040205080304" pitchFamily="49" charset="-128"/>
              </a:rPr>
              <a:t>getchar</a:t>
            </a: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*p = '\0';</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return </a:t>
            </a:r>
            <a:r>
              <a:rPr lang="en-US" sz="1800" dirty="0" err="1">
                <a:latin typeface="Courier New" panose="02070309020205020404" pitchFamily="49" charset="0"/>
                <a:ea typeface="MS Mincho" panose="02020609040205080304" pitchFamily="49" charset="-128"/>
              </a:rPr>
              <a:t>dest</a:t>
            </a: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533400"/>
            <a:ext cx="6413500" cy="573088"/>
          </a:xfrm>
        </p:spPr>
        <p:txBody>
          <a:bodyPr/>
          <a:lstStyle/>
          <a:p>
            <a:pPr eaLnBrk="1" hangingPunct="1"/>
            <a:r>
              <a:rPr lang="en-US" smtClean="0"/>
              <a:t>Vulnerable Buffer Code</a:t>
            </a:r>
            <a:endParaRPr lang="en-US" smtClean="0"/>
          </a:p>
        </p:txBody>
      </p:sp>
      <p:sp>
        <p:nvSpPr>
          <p:cNvPr id="23555" name="Rectangle 3"/>
          <p:cNvSpPr>
            <a:spLocks noChangeArrowheads="1"/>
          </p:cNvSpPr>
          <p:nvPr/>
        </p:nvSpPr>
        <p:spPr bwMode="auto">
          <a:xfrm>
            <a:off x="609600" y="3124200"/>
            <a:ext cx="3657600" cy="828432"/>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void </a:t>
            </a:r>
            <a:r>
              <a:rPr lang="en-US" sz="1600" dirty="0" err="1" smtClean="0">
                <a:latin typeface="Courier New" panose="02070309020205020404" pitchFamily="49" charset="0"/>
                <a:ea typeface="MS Mincho" panose="02020609040205080304" pitchFamily="49" charset="-128"/>
              </a:rPr>
              <a:t>call_echo</a:t>
            </a:r>
            <a:r>
              <a:rPr lang="en-US" sz="1600" dirty="0" smtClean="0">
                <a:latin typeface="Courier New" panose="02070309020205020404" pitchFamily="49" charset="0"/>
                <a:ea typeface="MS Mincho" panose="02020609040205080304" pitchFamily="49" charset="-128"/>
              </a:rPr>
              <a:t>() {</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    echo();</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23556" name="Rectangle 4"/>
          <p:cNvSpPr>
            <a:spLocks noChangeArrowheads="1"/>
          </p:cNvSpPr>
          <p:nvPr/>
        </p:nvSpPr>
        <p:spPr bwMode="auto">
          <a:xfrm>
            <a:off x="609600" y="1219200"/>
            <a:ext cx="5029200" cy="18129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Echo Line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void echo()</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char </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[4];  /* Way too small!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gets(</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puts(</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5" name="Rectangle 3"/>
          <p:cNvSpPr>
            <a:spLocks noChangeArrowheads="1"/>
          </p:cNvSpPr>
          <p:nvPr/>
        </p:nvSpPr>
        <p:spPr bwMode="auto">
          <a:xfrm>
            <a:off x="3352800" y="4133850"/>
            <a:ext cx="5257800" cy="828432"/>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anose="02070309020205020404" pitchFamily="49" charset="0"/>
                <a:ea typeface="MS Mincho" panose="02020609040205080304" pitchFamily="49" charset="-128"/>
                <a:cs typeface="+mn-cs"/>
              </a:rPr>
              <a:t>unix</a:t>
            </a:r>
            <a:r>
              <a:rPr lang="en-US" sz="1600" dirty="0">
                <a:latin typeface="Courier New" panose="02070309020205020404" pitchFamily="49" charset="0"/>
                <a:ea typeface="MS Mincho" panose="02020609040205080304" pitchFamily="49" charset="-128"/>
                <a:cs typeface="+mn-cs"/>
              </a:rPr>
              <a:t>&gt;</a:t>
            </a:r>
            <a:r>
              <a:rPr lang="en-US" sz="1600" i="1" dirty="0">
                <a:latin typeface="Courier New" panose="02070309020205020404" pitchFamily="49" charset="0"/>
                <a:ea typeface="MS Mincho" panose="02020609040205080304" pitchFamily="49" charset="-128"/>
                <a:cs typeface="+mn-cs"/>
              </a:rPr>
              <a:t>./</a:t>
            </a:r>
            <a:r>
              <a:rPr lang="en-US" sz="1600" i="1" dirty="0" err="1" smtClean="0">
                <a:latin typeface="Courier New" panose="02070309020205020404" pitchFamily="49" charset="0"/>
                <a:ea typeface="MS Mincho" panose="02020609040205080304" pitchFamily="49" charset="-128"/>
                <a:cs typeface="+mn-cs"/>
              </a:rPr>
              <a:t>bufdemo-nsp</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a:latin typeface="Courier New" panose="02070309020205020404" pitchFamily="49" charset="0"/>
                <a:ea typeface="MS Mincho" panose="02020609040205080304" pitchFamily="49" charset="-128"/>
                <a:cs typeface="+mn-cs"/>
              </a:rPr>
              <a:t>Type a </a:t>
            </a:r>
            <a:r>
              <a:rPr lang="en-US" sz="1600" dirty="0" smtClean="0">
                <a:latin typeface="Courier New" panose="02070309020205020404" pitchFamily="49" charset="0"/>
                <a:ea typeface="MS Mincho" panose="02020609040205080304" pitchFamily="49" charset="-128"/>
                <a:cs typeface="+mn-cs"/>
              </a:rPr>
              <a:t>string:</a:t>
            </a:r>
            <a:r>
              <a:rPr lang="en-US" sz="1600" i="1" dirty="0" smtClean="0">
                <a:latin typeface="Courier New" panose="02070309020205020404" pitchFamily="49" charset="0"/>
                <a:ea typeface="MS Mincho" panose="02020609040205080304" pitchFamily="49" charset="-128"/>
                <a:cs typeface="+mn-cs"/>
              </a:rPr>
              <a:t>01234567890123456789012</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01234567890123456789012</a:t>
            </a:r>
            <a:endParaRPr lang="en-US" sz="1600" dirty="0">
              <a:latin typeface="Courier New" panose="02070309020205020404" pitchFamily="49" charset="0"/>
              <a:ea typeface="MS Mincho" panose="02020609040205080304" pitchFamily="49" charset="-128"/>
              <a:cs typeface="+mn-cs"/>
            </a:endParaRPr>
          </a:p>
        </p:txBody>
      </p:sp>
      <p:sp>
        <p:nvSpPr>
          <p:cNvPr id="6" name="Rectangle 4"/>
          <p:cNvSpPr>
            <a:spLocks noChangeArrowheads="1"/>
          </p:cNvSpPr>
          <p:nvPr/>
        </p:nvSpPr>
        <p:spPr bwMode="auto">
          <a:xfrm>
            <a:off x="3352800" y="5267325"/>
            <a:ext cx="5257800" cy="1074653"/>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anose="02070309020205020404" pitchFamily="49" charset="0"/>
                <a:ea typeface="MS Mincho" panose="02020609040205080304" pitchFamily="49" charset="-128"/>
                <a:cs typeface="+mn-cs"/>
              </a:rPr>
              <a:t>unix</a:t>
            </a:r>
            <a:r>
              <a:rPr lang="en-US" sz="1600" dirty="0">
                <a:latin typeface="Courier New" panose="02070309020205020404" pitchFamily="49" charset="0"/>
                <a:ea typeface="MS Mincho" panose="02020609040205080304" pitchFamily="49" charset="-128"/>
                <a:cs typeface="+mn-cs"/>
              </a:rPr>
              <a:t>&gt;./</a:t>
            </a:r>
            <a:r>
              <a:rPr lang="en-US" sz="1600" dirty="0" err="1" smtClean="0">
                <a:latin typeface="Courier New" panose="02070309020205020404" pitchFamily="49" charset="0"/>
                <a:ea typeface="MS Mincho" panose="02020609040205080304" pitchFamily="49" charset="-128"/>
                <a:cs typeface="+mn-cs"/>
              </a:rPr>
              <a:t>bufdemo-nsp</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a:latin typeface="Courier New" panose="02070309020205020404" pitchFamily="49" charset="0"/>
                <a:ea typeface="MS Mincho" panose="02020609040205080304" pitchFamily="49" charset="-128"/>
                <a:cs typeface="+mn-cs"/>
              </a:rPr>
              <a:t>Type a </a:t>
            </a:r>
            <a:r>
              <a:rPr lang="en-US" sz="1600" dirty="0" smtClean="0">
                <a:latin typeface="Courier New" panose="02070309020205020404" pitchFamily="49" charset="0"/>
                <a:ea typeface="MS Mincho" panose="02020609040205080304" pitchFamily="49" charset="-128"/>
                <a:cs typeface="+mn-cs"/>
              </a:rPr>
              <a:t>string:</a:t>
            </a:r>
            <a:r>
              <a:rPr lang="en-US" sz="1600" i="1" dirty="0" smtClean="0">
                <a:latin typeface="Courier New" panose="02070309020205020404" pitchFamily="49" charset="0"/>
                <a:ea typeface="MS Mincho" panose="02020609040205080304" pitchFamily="49" charset="-128"/>
              </a:rPr>
              <a:t>012345678901234567890123</a:t>
            </a:r>
            <a:endParaRPr lang="en-US" sz="1600" i="1" dirty="0">
              <a:latin typeface="Courier New" panose="02070309020205020404" pitchFamily="49" charset="0"/>
              <a:ea typeface="MS Mincho" panose="02020609040205080304" pitchFamily="49" charset="-128"/>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012345678901234567890123</a:t>
            </a:r>
            <a:endParaRPr lang="en-US" sz="1600" dirty="0">
              <a:latin typeface="Courier New" panose="02070309020205020404" pitchFamily="49" charset="0"/>
              <a:ea typeface="MS Mincho" panose="02020609040205080304" pitchFamily="49" charset="-128"/>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cs typeface="+mn-cs"/>
              </a:rPr>
              <a:t>Segmentation </a:t>
            </a:r>
            <a:r>
              <a:rPr lang="en-US" sz="1600" dirty="0">
                <a:latin typeface="Courier New" panose="02070309020205020404" pitchFamily="49" charset="0"/>
                <a:ea typeface="MS Mincho" panose="02020609040205080304" pitchFamily="49" charset="-128"/>
                <a:cs typeface="+mn-cs"/>
              </a:rPr>
              <a:t>Fault</a:t>
            </a:r>
            <a:endParaRPr lang="en-US" sz="1600" dirty="0">
              <a:latin typeface="Courier New" panose="02070309020205020404" pitchFamily="49" charset="0"/>
              <a:ea typeface="MS Mincho" panose="02020609040205080304" pitchFamily="49" charset="-128"/>
              <a:cs typeface="+mn-cs"/>
            </a:endParaRPr>
          </a:p>
        </p:txBody>
      </p:sp>
      <p:sp>
        <p:nvSpPr>
          <p:cNvPr id="2" name="TextBox 1"/>
          <p:cNvSpPr txBox="1"/>
          <p:nvPr/>
        </p:nvSpPr>
        <p:spPr>
          <a:xfrm>
            <a:off x="5867400" y="1948934"/>
            <a:ext cx="2936621" cy="830997"/>
          </a:xfrm>
          <a:prstGeom prst="rect">
            <a:avLst/>
          </a:prstGeom>
          <a:noFill/>
        </p:spPr>
        <p:txBody>
          <a:bodyPr wrap="none" rtlCol="0">
            <a:spAutoFit/>
          </a:bodyPr>
          <a:lstStyle/>
          <a:p>
            <a:pPr marL="342900" indent="-342900">
              <a:buFont typeface="Wingdings" panose="05000000000000000000" charset="0"/>
              <a:buChar char="ç"/>
            </a:pPr>
            <a:r>
              <a:rPr lang="en-US" dirty="0" smtClean="0">
                <a:solidFill>
                  <a:srgbClr val="C00000"/>
                </a:solidFill>
                <a:latin typeface="Calibri" panose="020F0502020204030204" pitchFamily="34" charset="0"/>
                <a:sym typeface="Wingdings" panose="05000000000000000000"/>
              </a:rPr>
              <a:t>btw, how big </a:t>
            </a:r>
            <a:endParaRPr lang="en-US" dirty="0" smtClean="0">
              <a:solidFill>
                <a:srgbClr val="C00000"/>
              </a:solidFill>
              <a:latin typeface="Calibri" panose="020F0502020204030204" pitchFamily="34" charset="0"/>
              <a:sym typeface="Wingdings" panose="05000000000000000000"/>
            </a:endParaRPr>
          </a:p>
          <a:p>
            <a:r>
              <a:rPr lang="en-US" dirty="0">
                <a:solidFill>
                  <a:srgbClr val="C00000"/>
                </a:solidFill>
                <a:latin typeface="Calibri" panose="020F0502020204030204" pitchFamily="34" charset="0"/>
                <a:sym typeface="Wingdings" panose="05000000000000000000"/>
              </a:rPr>
              <a:t>	</a:t>
            </a:r>
            <a:r>
              <a:rPr lang="en-US" dirty="0" smtClean="0">
                <a:solidFill>
                  <a:srgbClr val="C00000"/>
                </a:solidFill>
                <a:latin typeface="Calibri" panose="020F0502020204030204" pitchFamily="34" charset="0"/>
                <a:sym typeface="Wingdings" panose="05000000000000000000"/>
              </a:rPr>
              <a:t>is big enough?</a:t>
            </a:r>
            <a:endParaRPr lang="en-US" dirty="0" smtClean="0">
              <a:solidFill>
                <a:srgbClr val="C00000"/>
              </a:solidFill>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417513"/>
            <a:ext cx="7099300" cy="573087"/>
          </a:xfrm>
        </p:spPr>
        <p:txBody>
          <a:bodyPr/>
          <a:lstStyle/>
          <a:p>
            <a:pPr eaLnBrk="1" hangingPunct="1"/>
            <a:r>
              <a:rPr lang="en-US" smtClean="0"/>
              <a:t>Buffer Overflow Disassembly</a:t>
            </a:r>
            <a:endParaRPr lang="en-US" smtClean="0"/>
          </a:p>
        </p:txBody>
      </p:sp>
      <p:sp>
        <p:nvSpPr>
          <p:cNvPr id="448516" name="Rectangle 4"/>
          <p:cNvSpPr>
            <a:spLocks noChangeArrowheads="1"/>
          </p:cNvSpPr>
          <p:nvPr/>
        </p:nvSpPr>
        <p:spPr bwMode="auto">
          <a:xfrm>
            <a:off x="444500" y="1600200"/>
            <a:ext cx="8578850" cy="2305760"/>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485900" algn="l"/>
                <a:tab pos="3771900" algn="l"/>
                <a:tab pos="3943350" algn="l"/>
              </a:tabLst>
              <a:defRPr/>
            </a:pPr>
            <a:r>
              <a:rPr lang="en-US" sz="1800" dirty="0" smtClean="0">
                <a:latin typeface="Courier New" panose="02070309020205020404" pitchFamily="49" charset="0"/>
                <a:ea typeface="MS Mincho" panose="02020609040205080304" pitchFamily="49" charset="-128"/>
                <a:cs typeface="+mn-cs"/>
              </a:rPr>
              <a:t> </a:t>
            </a:r>
            <a:r>
              <a:rPr lang="en-US" sz="1800" dirty="0">
                <a:latin typeface="Courier New" panose="02070309020205020404" pitchFamily="49" charset="0"/>
                <a:ea typeface="MS Mincho" panose="02020609040205080304" pitchFamily="49" charset="-128"/>
                <a:cs typeface="+mn-cs"/>
              </a:rPr>
              <a:t>00000000004006cf &lt;echo&gt;:</a:t>
            </a:r>
            <a:endParaRPr lang="en-US"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4006cf:	48 83 </a:t>
            </a:r>
            <a:r>
              <a:rPr lang="en-US" sz="1800" dirty="0" err="1">
                <a:latin typeface="Courier New" panose="02070309020205020404" pitchFamily="49" charset="0"/>
                <a:ea typeface="MS Mincho" panose="02020609040205080304" pitchFamily="49" charset="-128"/>
                <a:cs typeface="+mn-cs"/>
              </a:rPr>
              <a:t>ec</a:t>
            </a:r>
            <a:r>
              <a:rPr lang="en-US" sz="1800" dirty="0">
                <a:latin typeface="Courier New" panose="02070309020205020404" pitchFamily="49" charset="0"/>
                <a:ea typeface="MS Mincho" panose="02020609040205080304" pitchFamily="49" charset="-128"/>
                <a:cs typeface="+mn-cs"/>
              </a:rPr>
              <a:t> 18          	sub    </a:t>
            </a:r>
            <a:r>
              <a:rPr lang="en-US" sz="1800" dirty="0">
                <a:solidFill>
                  <a:srgbClr val="C00000"/>
                </a:solidFill>
                <a:latin typeface="Courier New" panose="02070309020205020404" pitchFamily="49" charset="0"/>
                <a:ea typeface="MS Mincho" panose="02020609040205080304" pitchFamily="49" charset="-128"/>
                <a:cs typeface="+mn-cs"/>
              </a:rPr>
              <a:t>$0x18</a:t>
            </a:r>
            <a:r>
              <a:rPr lang="en-US" sz="1800" dirty="0">
                <a:latin typeface="Courier New" panose="02070309020205020404" pitchFamily="49" charset="0"/>
                <a:ea typeface="MS Mincho" panose="02020609040205080304" pitchFamily="49" charset="-128"/>
                <a:cs typeface="+mn-cs"/>
              </a:rPr>
              <a:t>,%rsp</a:t>
            </a:r>
            <a:endParaRPr lang="en-US"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4006d3:	48 89 e7             	</a:t>
            </a:r>
            <a:r>
              <a:rPr lang="en-US" sz="1800" dirty="0" err="1">
                <a:latin typeface="Courier New" panose="02070309020205020404" pitchFamily="49" charset="0"/>
                <a:ea typeface="MS Mincho" panose="02020609040205080304" pitchFamily="49" charset="-128"/>
                <a:cs typeface="+mn-cs"/>
              </a:rPr>
              <a:t>mov</a:t>
            </a:r>
            <a:r>
              <a:rPr lang="en-US" sz="1800" dirty="0">
                <a:latin typeface="Courier New" panose="02070309020205020404" pitchFamily="49" charset="0"/>
                <a:ea typeface="MS Mincho" panose="02020609040205080304" pitchFamily="49" charset="-128"/>
                <a:cs typeface="+mn-cs"/>
              </a:rPr>
              <a:t>    </a:t>
            </a:r>
            <a:r>
              <a:rPr lang="en-US" sz="1800" dirty="0">
                <a:solidFill>
                  <a:srgbClr val="C00000"/>
                </a:solidFill>
                <a:latin typeface="Courier New" panose="02070309020205020404" pitchFamily="49" charset="0"/>
                <a:ea typeface="MS Mincho" panose="02020609040205080304" pitchFamily="49" charset="-128"/>
                <a:cs typeface="+mn-cs"/>
              </a:rPr>
              <a:t>%</a:t>
            </a:r>
            <a:r>
              <a:rPr lang="en-US" sz="1800" dirty="0" err="1">
                <a:solidFill>
                  <a:srgbClr val="C00000"/>
                </a:solidFill>
                <a:latin typeface="Courier New" panose="02070309020205020404" pitchFamily="49" charset="0"/>
                <a:ea typeface="MS Mincho" panose="02020609040205080304" pitchFamily="49" charset="-128"/>
                <a:cs typeface="+mn-cs"/>
              </a:rPr>
              <a:t>rsp</a:t>
            </a:r>
            <a:r>
              <a:rPr lang="en-US" sz="1800" dirty="0">
                <a:solidFill>
                  <a:srgbClr val="C00000"/>
                </a:solidFill>
                <a:latin typeface="Courier New" panose="02070309020205020404" pitchFamily="49" charset="0"/>
                <a:ea typeface="MS Mincho" panose="02020609040205080304" pitchFamily="49" charset="-128"/>
                <a:cs typeface="+mn-cs"/>
              </a:rPr>
              <a:t>,%</a:t>
            </a:r>
            <a:r>
              <a:rPr lang="en-US" sz="1800" dirty="0" err="1">
                <a:solidFill>
                  <a:srgbClr val="C00000"/>
                </a:solidFill>
                <a:latin typeface="Courier New" panose="02070309020205020404" pitchFamily="49" charset="0"/>
                <a:ea typeface="MS Mincho" panose="02020609040205080304" pitchFamily="49" charset="-128"/>
                <a:cs typeface="+mn-cs"/>
              </a:rPr>
              <a:t>rdi</a:t>
            </a:r>
            <a:endParaRPr lang="en-US"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4006d6:	e8 a5 </a:t>
            </a:r>
            <a:r>
              <a:rPr lang="en-US" sz="1800" dirty="0" err="1">
                <a:latin typeface="Courier New" panose="02070309020205020404" pitchFamily="49" charset="0"/>
                <a:ea typeface="MS Mincho" panose="02020609040205080304" pitchFamily="49" charset="-128"/>
                <a:cs typeface="+mn-cs"/>
              </a:rPr>
              <a:t>ff</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ff</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ff</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callq</a:t>
            </a:r>
            <a:r>
              <a:rPr lang="en-US" sz="1800" dirty="0">
                <a:latin typeface="Courier New" panose="02070309020205020404" pitchFamily="49" charset="0"/>
                <a:ea typeface="MS Mincho" panose="02020609040205080304" pitchFamily="49" charset="-128"/>
                <a:cs typeface="+mn-cs"/>
              </a:rPr>
              <a:t>  400680 &lt;gets&gt;</a:t>
            </a:r>
            <a:endParaRPr lang="en-US"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4006db:	48 89 e7             	</a:t>
            </a:r>
            <a:r>
              <a:rPr lang="en-US" sz="1800" dirty="0" err="1">
                <a:latin typeface="Courier New" panose="02070309020205020404" pitchFamily="49" charset="0"/>
                <a:ea typeface="MS Mincho" panose="02020609040205080304" pitchFamily="49" charset="-128"/>
                <a:cs typeface="+mn-cs"/>
              </a:rPr>
              <a:t>mov</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rsp</a:t>
            </a:r>
            <a:r>
              <a:rPr lang="en-US" sz="1800" dirty="0">
                <a:latin typeface="Courier New" panose="02070309020205020404" pitchFamily="49" charset="0"/>
                <a:ea typeface="MS Mincho" panose="02020609040205080304" pitchFamily="49" charset="-128"/>
                <a:cs typeface="+mn-cs"/>
              </a:rPr>
              <a:t>,%</a:t>
            </a:r>
            <a:r>
              <a:rPr lang="en-US" sz="1800" dirty="0" err="1">
                <a:latin typeface="Courier New" panose="02070309020205020404" pitchFamily="49" charset="0"/>
                <a:ea typeface="MS Mincho" panose="02020609040205080304" pitchFamily="49" charset="-128"/>
                <a:cs typeface="+mn-cs"/>
              </a:rPr>
              <a:t>rdi</a:t>
            </a:r>
            <a:endParaRPr lang="en-US"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4006de:	e8 3d </a:t>
            </a:r>
            <a:r>
              <a:rPr lang="en-US" sz="1800" dirty="0" err="1">
                <a:latin typeface="Courier New" panose="02070309020205020404" pitchFamily="49" charset="0"/>
                <a:ea typeface="MS Mincho" panose="02020609040205080304" pitchFamily="49" charset="-128"/>
                <a:cs typeface="+mn-cs"/>
              </a:rPr>
              <a:t>fe</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ff</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ff</a:t>
            </a:r>
            <a:r>
              <a:rPr lang="en-US" sz="1800" dirty="0">
                <a:latin typeface="Courier New" panose="02070309020205020404" pitchFamily="49" charset="0"/>
                <a:ea typeface="MS Mincho" panose="02020609040205080304" pitchFamily="49" charset="-128"/>
                <a:cs typeface="+mn-cs"/>
              </a:rPr>
              <a:t>       	</a:t>
            </a:r>
            <a:r>
              <a:rPr lang="en-US" sz="1800" dirty="0" err="1">
                <a:latin typeface="Courier New" panose="02070309020205020404" pitchFamily="49" charset="0"/>
                <a:ea typeface="MS Mincho" panose="02020609040205080304" pitchFamily="49" charset="-128"/>
                <a:cs typeface="+mn-cs"/>
              </a:rPr>
              <a:t>callq</a:t>
            </a:r>
            <a:r>
              <a:rPr lang="en-US" sz="1800" dirty="0">
                <a:latin typeface="Courier New" panose="02070309020205020404" pitchFamily="49" charset="0"/>
                <a:ea typeface="MS Mincho" panose="02020609040205080304" pitchFamily="49" charset="-128"/>
                <a:cs typeface="+mn-cs"/>
              </a:rPr>
              <a:t>  400520 &lt;</a:t>
            </a:r>
            <a:r>
              <a:rPr lang="en-US" sz="1800" dirty="0" err="1">
                <a:latin typeface="Courier New" panose="02070309020205020404" pitchFamily="49" charset="0"/>
                <a:ea typeface="MS Mincho" panose="02020609040205080304" pitchFamily="49" charset="-128"/>
                <a:cs typeface="+mn-cs"/>
              </a:rPr>
              <a:t>puts@plt</a:t>
            </a:r>
            <a:r>
              <a:rPr lang="en-US" sz="1800" dirty="0">
                <a:latin typeface="Courier New" panose="02070309020205020404" pitchFamily="49" charset="0"/>
                <a:ea typeface="MS Mincho" panose="02020609040205080304" pitchFamily="49" charset="-128"/>
                <a:cs typeface="+mn-cs"/>
              </a:rPr>
              <a:t>&gt;</a:t>
            </a:r>
            <a:endParaRPr lang="en-US"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4006e3:	48 83 c4 18          	add    $0x18,%rsp</a:t>
            </a:r>
            <a:endParaRPr lang="en-US"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en-US" sz="1800" dirty="0">
                <a:latin typeface="Courier New" panose="02070309020205020404" pitchFamily="49" charset="0"/>
                <a:ea typeface="MS Mincho" panose="02020609040205080304" pitchFamily="49" charset="-128"/>
                <a:cs typeface="+mn-cs"/>
              </a:rPr>
              <a:t>  4006e7:	c3                   	</a:t>
            </a:r>
            <a:r>
              <a:rPr lang="en-US" sz="1800" dirty="0" err="1">
                <a:latin typeface="Courier New" panose="02070309020205020404" pitchFamily="49" charset="0"/>
                <a:ea typeface="MS Mincho" panose="02020609040205080304" pitchFamily="49" charset="-128"/>
                <a:cs typeface="+mn-cs"/>
              </a:rPr>
              <a:t>retq</a:t>
            </a:r>
            <a:r>
              <a:rPr lang="en-US" sz="1800" dirty="0">
                <a:latin typeface="Courier New" panose="02070309020205020404" pitchFamily="49" charset="0"/>
                <a:ea typeface="MS Mincho" panose="02020609040205080304" pitchFamily="49" charset="-128"/>
                <a:cs typeface="+mn-cs"/>
              </a:rPr>
              <a:t> </a:t>
            </a:r>
            <a:endParaRPr lang="ro-RO" sz="1800" dirty="0">
              <a:latin typeface="Courier New" panose="02070309020205020404" pitchFamily="49" charset="0"/>
              <a:ea typeface="MS Mincho" panose="02020609040205080304" pitchFamily="49" charset="-128"/>
              <a:cs typeface="+mn-cs"/>
            </a:endParaRPr>
          </a:p>
        </p:txBody>
      </p:sp>
      <p:sp>
        <p:nvSpPr>
          <p:cNvPr id="24580" name="Rectangle 5"/>
          <p:cNvSpPr>
            <a:spLocks noChangeArrowheads="1"/>
          </p:cNvSpPr>
          <p:nvPr/>
        </p:nvSpPr>
        <p:spPr bwMode="auto">
          <a:xfrm>
            <a:off x="565150" y="4826501"/>
            <a:ext cx="8045450" cy="1474763"/>
          </a:xfrm>
          <a:prstGeom prst="rect">
            <a:avLst/>
          </a:prstGeom>
          <a:solidFill>
            <a:srgbClr val="F1C7C7"/>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 4006e8</a:t>
            </a:r>
            <a:r>
              <a:rPr lang="en-US" sz="1800" dirty="0">
                <a:latin typeface="Courier New" panose="02070309020205020404" pitchFamily="49" charset="0"/>
                <a:ea typeface="MS Mincho" panose="02020609040205080304" pitchFamily="49" charset="-128"/>
              </a:rPr>
              <a:t>:	48 83 </a:t>
            </a:r>
            <a:r>
              <a:rPr lang="en-US" sz="1800" dirty="0" err="1">
                <a:latin typeface="Courier New" panose="02070309020205020404" pitchFamily="49" charset="0"/>
                <a:ea typeface="MS Mincho" panose="02020609040205080304" pitchFamily="49" charset="-128"/>
              </a:rPr>
              <a:t>ec</a:t>
            </a:r>
            <a:r>
              <a:rPr lang="en-US" sz="1800" dirty="0">
                <a:latin typeface="Courier New" panose="02070309020205020404" pitchFamily="49" charset="0"/>
                <a:ea typeface="MS Mincho" panose="02020609040205080304" pitchFamily="49" charset="-128"/>
              </a:rPr>
              <a:t> 08          	sub    $0x8,%rsp</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4006ec:	b8 00 00 00 00       	</a:t>
            </a:r>
            <a:r>
              <a:rPr lang="en-US" sz="1800" dirty="0" err="1">
                <a:latin typeface="Courier New" panose="02070309020205020404" pitchFamily="49" charset="0"/>
                <a:ea typeface="MS Mincho" panose="02020609040205080304" pitchFamily="49" charset="-128"/>
              </a:rPr>
              <a:t>mov</a:t>
            </a:r>
            <a:r>
              <a:rPr lang="en-US" sz="1800" dirty="0">
                <a:latin typeface="Courier New" panose="02070309020205020404" pitchFamily="49" charset="0"/>
                <a:ea typeface="MS Mincho" panose="02020609040205080304" pitchFamily="49" charset="-128"/>
              </a:rPr>
              <a:t>    $0x0,%eax</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4006f1:	e8 d9 </a:t>
            </a:r>
            <a:r>
              <a:rPr lang="en-US" sz="1800" dirty="0" err="1">
                <a:latin typeface="Courier New" panose="02070309020205020404" pitchFamily="49" charset="0"/>
                <a:ea typeface="MS Mincho" panose="02020609040205080304" pitchFamily="49" charset="-128"/>
              </a:rPr>
              <a:t>ff</a:t>
            </a:r>
            <a:r>
              <a:rPr lang="en-US" sz="1800" dirty="0">
                <a:latin typeface="Courier New" panose="02070309020205020404" pitchFamily="49" charset="0"/>
                <a:ea typeface="MS Mincho" panose="02020609040205080304" pitchFamily="49" charset="-128"/>
              </a:rPr>
              <a:t> </a:t>
            </a:r>
            <a:r>
              <a:rPr lang="en-US" sz="1800" dirty="0" err="1">
                <a:latin typeface="Courier New" panose="02070309020205020404" pitchFamily="49" charset="0"/>
                <a:ea typeface="MS Mincho" panose="02020609040205080304" pitchFamily="49" charset="-128"/>
              </a:rPr>
              <a:t>ff</a:t>
            </a:r>
            <a:r>
              <a:rPr lang="en-US" sz="1800" dirty="0">
                <a:latin typeface="Courier New" panose="02070309020205020404" pitchFamily="49" charset="0"/>
                <a:ea typeface="MS Mincho" panose="02020609040205080304" pitchFamily="49" charset="-128"/>
              </a:rPr>
              <a:t> </a:t>
            </a:r>
            <a:r>
              <a:rPr lang="en-US" sz="1800" dirty="0" err="1">
                <a:latin typeface="Courier New" panose="02070309020205020404" pitchFamily="49" charset="0"/>
                <a:ea typeface="MS Mincho" panose="02020609040205080304" pitchFamily="49" charset="-128"/>
              </a:rPr>
              <a:t>ff</a:t>
            </a:r>
            <a:r>
              <a:rPr lang="en-US" sz="1800" dirty="0">
                <a:latin typeface="Courier New" panose="02070309020205020404" pitchFamily="49" charset="0"/>
                <a:ea typeface="MS Mincho" panose="02020609040205080304" pitchFamily="49" charset="-128"/>
              </a:rPr>
              <a:t>       	</a:t>
            </a:r>
            <a:r>
              <a:rPr lang="en-US" sz="1800" dirty="0" err="1">
                <a:latin typeface="Courier New" panose="02070309020205020404" pitchFamily="49" charset="0"/>
                <a:ea typeface="MS Mincho" panose="02020609040205080304" pitchFamily="49" charset="-128"/>
              </a:rPr>
              <a:t>callq</a:t>
            </a:r>
            <a:r>
              <a:rPr lang="en-US" sz="1800" dirty="0">
                <a:latin typeface="Courier New" panose="02070309020205020404" pitchFamily="49" charset="0"/>
                <a:ea typeface="MS Mincho" panose="02020609040205080304" pitchFamily="49" charset="-128"/>
              </a:rPr>
              <a:t>  4006cf &lt;echo&gt;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a:solidFill>
                  <a:srgbClr val="0070C0"/>
                </a:solidFill>
                <a:latin typeface="Courier New" panose="02070309020205020404" pitchFamily="49" charset="0"/>
                <a:ea typeface="MS Mincho" panose="02020609040205080304" pitchFamily="49" charset="-128"/>
              </a:rPr>
              <a:t>4006f6</a:t>
            </a:r>
            <a:r>
              <a:rPr lang="en-US" sz="1800" dirty="0">
                <a:latin typeface="Courier New" panose="02070309020205020404" pitchFamily="49" charset="0"/>
                <a:ea typeface="MS Mincho" panose="02020609040205080304" pitchFamily="49" charset="-128"/>
              </a:rPr>
              <a:t>:	48 83 c4 08          	add    $0x8,%rsp</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4006fa:	c3                   	</a:t>
            </a:r>
            <a:r>
              <a:rPr lang="en-US" sz="1800" dirty="0" err="1">
                <a:latin typeface="Courier New" panose="02070309020205020404" pitchFamily="49" charset="0"/>
                <a:ea typeface="MS Mincho" panose="02020609040205080304" pitchFamily="49" charset="-128"/>
              </a:rPr>
              <a:t>retq</a:t>
            </a:r>
            <a:r>
              <a:rPr lang="en-US" sz="1800" dirty="0">
                <a:latin typeface="Courier New" panose="02070309020205020404" pitchFamily="49" charset="0"/>
                <a:ea typeface="MS Mincho" panose="02020609040205080304" pitchFamily="49" charset="-128"/>
              </a:rPr>
              <a:t> </a:t>
            </a:r>
            <a:endParaRPr lang="en-US" sz="1800" dirty="0">
              <a:latin typeface="Courier New" panose="02070309020205020404" pitchFamily="49" charset="0"/>
              <a:ea typeface="MS Mincho" panose="02020609040205080304" pitchFamily="49" charset="-128"/>
            </a:endParaRPr>
          </a:p>
        </p:txBody>
      </p:sp>
      <p:sp>
        <p:nvSpPr>
          <p:cNvPr id="5" name="TextBox 4"/>
          <p:cNvSpPr txBox="1"/>
          <p:nvPr/>
        </p:nvSpPr>
        <p:spPr>
          <a:xfrm>
            <a:off x="444500" y="4419600"/>
            <a:ext cx="1469122" cy="461665"/>
          </a:xfrm>
          <a:prstGeom prst="rect">
            <a:avLst/>
          </a:prstGeom>
          <a:noFill/>
        </p:spPr>
        <p:txBody>
          <a:bodyPr wrap="none" rtlCol="0">
            <a:spAutoFit/>
          </a:bodyPr>
          <a:lstStyle/>
          <a:p>
            <a:r>
              <a:rPr lang="en-US" dirty="0" err="1" smtClean="0">
                <a:latin typeface="Calibri" panose="020F0502020204030204" pitchFamily="34" charset="0"/>
              </a:rPr>
              <a:t>call_echo</a:t>
            </a:r>
            <a:r>
              <a:rPr lang="en-US" dirty="0" smtClean="0">
                <a:latin typeface="Calibri" panose="020F0502020204030204" pitchFamily="34" charset="0"/>
              </a:rPr>
              <a:t>:</a:t>
            </a:r>
            <a:endParaRPr lang="en-US" dirty="0" smtClean="0">
              <a:latin typeface="Calibri" panose="020F0502020204030204" pitchFamily="34" charset="0"/>
            </a:endParaRPr>
          </a:p>
        </p:txBody>
      </p:sp>
      <p:sp>
        <p:nvSpPr>
          <p:cNvPr id="6" name="TextBox 5"/>
          <p:cNvSpPr txBox="1"/>
          <p:nvPr/>
        </p:nvSpPr>
        <p:spPr>
          <a:xfrm>
            <a:off x="444500" y="1138535"/>
            <a:ext cx="883575" cy="461665"/>
          </a:xfrm>
          <a:prstGeom prst="rect">
            <a:avLst/>
          </a:prstGeom>
          <a:noFill/>
        </p:spPr>
        <p:txBody>
          <a:bodyPr wrap="none" rtlCol="0">
            <a:spAutoFit/>
          </a:bodyPr>
          <a:lstStyle/>
          <a:p>
            <a:r>
              <a:rPr lang="en-US" dirty="0" smtClean="0">
                <a:latin typeface="Calibri" panose="020F0502020204030204" pitchFamily="34" charset="0"/>
              </a:rPr>
              <a:t>echo:</a:t>
            </a:r>
            <a:endParaRPr lang="en-US" dirty="0" smtClean="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Buffer Overflow Stack</a:t>
            </a:r>
            <a:endParaRPr lang="en-US" dirty="0" smtClean="0"/>
          </a:p>
        </p:txBody>
      </p:sp>
      <p:sp>
        <p:nvSpPr>
          <p:cNvPr id="360451" name="Rectangle 3"/>
          <p:cNvSpPr>
            <a:spLocks noChangeArrowheads="1"/>
          </p:cNvSpPr>
          <p:nvPr/>
        </p:nvSpPr>
        <p:spPr bwMode="auto">
          <a:xfrm>
            <a:off x="6096000" y="5181600"/>
            <a:ext cx="2601912" cy="1320874"/>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anose="02070309020205020404" pitchFamily="49" charset="0"/>
                <a:ea typeface="MS Mincho" panose="02020609040205080304" pitchFamily="49" charset="-128"/>
                <a:cs typeface="+mn-cs"/>
              </a:rPr>
              <a:t>echo:</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solidFill>
                  <a:srgbClr val="C00000"/>
                </a:solidFill>
                <a:latin typeface="Courier New" panose="02070309020205020404" pitchFamily="49" charset="0"/>
                <a:ea typeface="MS Mincho" panose="02020609040205080304" pitchFamily="49" charset="-128"/>
                <a:cs typeface="+mn-cs"/>
              </a:rPr>
              <a:t>subq</a:t>
            </a:r>
            <a:r>
              <a:rPr lang="en-US" sz="1600" dirty="0" smtClean="0">
                <a:solidFill>
                  <a:srgbClr val="C00000"/>
                </a:solidFill>
                <a:latin typeface="Courier New" panose="02070309020205020404" pitchFamily="49" charset="0"/>
                <a:ea typeface="MS Mincho" panose="02020609040205080304" pitchFamily="49" charset="-128"/>
                <a:cs typeface="+mn-cs"/>
              </a:rPr>
              <a:t>  $0x18, </a:t>
            </a:r>
            <a:r>
              <a:rPr lang="en-US" sz="1600" dirty="0">
                <a:solidFill>
                  <a:srgbClr val="C00000"/>
                </a:solidFill>
                <a:latin typeface="Courier New" panose="02070309020205020404" pitchFamily="49" charset="0"/>
                <a:ea typeface="MS Mincho" panose="02020609040205080304" pitchFamily="49" charset="-128"/>
                <a:cs typeface="+mn-cs"/>
              </a:rPr>
              <a:t>%</a:t>
            </a:r>
            <a:r>
              <a:rPr lang="en-US" sz="1600" dirty="0" err="1">
                <a:solidFill>
                  <a:srgbClr val="C00000"/>
                </a:solidFill>
                <a:latin typeface="Courier New" panose="02070309020205020404" pitchFamily="49" charset="0"/>
                <a:ea typeface="MS Mincho" panose="02020609040205080304" pitchFamily="49" charset="-128"/>
                <a:cs typeface="+mn-cs"/>
              </a:rPr>
              <a:t>rsp</a:t>
            </a:r>
            <a:endParaRPr lang="en-US" sz="16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solidFill>
                  <a:srgbClr val="C00000"/>
                </a:solidFill>
                <a:latin typeface="Courier New" panose="02070309020205020404" pitchFamily="49" charset="0"/>
                <a:ea typeface="MS Mincho" panose="02020609040205080304" pitchFamily="49" charset="-128"/>
                <a:cs typeface="+mn-cs"/>
              </a:rPr>
              <a:t>  </a:t>
            </a:r>
            <a:r>
              <a:rPr lang="en-US" sz="1600" dirty="0" err="1" smtClean="0">
                <a:solidFill>
                  <a:srgbClr val="C00000"/>
                </a:solidFill>
                <a:latin typeface="Courier New" panose="02070309020205020404" pitchFamily="49" charset="0"/>
                <a:ea typeface="MS Mincho" panose="02020609040205080304" pitchFamily="49" charset="-128"/>
                <a:cs typeface="+mn-cs"/>
              </a:rPr>
              <a:t>movq</a:t>
            </a:r>
            <a:r>
              <a:rPr lang="en-US" sz="1600" dirty="0" smtClean="0">
                <a:solidFill>
                  <a:srgbClr val="C00000"/>
                </a:solidFill>
                <a:latin typeface="Courier New" panose="02070309020205020404" pitchFamily="49" charset="0"/>
                <a:ea typeface="MS Mincho" panose="02020609040205080304" pitchFamily="49" charset="-128"/>
                <a:cs typeface="+mn-cs"/>
              </a:rPr>
              <a:t>  %</a:t>
            </a:r>
            <a:r>
              <a:rPr lang="en-US" sz="1600" dirty="0" err="1">
                <a:solidFill>
                  <a:srgbClr val="C00000"/>
                </a:solidFill>
                <a:latin typeface="Courier New" panose="02070309020205020404" pitchFamily="49" charset="0"/>
                <a:ea typeface="MS Mincho" panose="02020609040205080304" pitchFamily="49" charset="-128"/>
                <a:cs typeface="+mn-cs"/>
              </a:rPr>
              <a:t>rsp</a:t>
            </a:r>
            <a:r>
              <a:rPr lang="en-US" sz="1600" dirty="0">
                <a:solidFill>
                  <a:srgbClr val="C00000"/>
                </a:solidFill>
                <a:latin typeface="Courier New" panose="02070309020205020404" pitchFamily="49" charset="0"/>
                <a:ea typeface="MS Mincho" panose="02020609040205080304" pitchFamily="49" charset="-128"/>
                <a:cs typeface="+mn-cs"/>
              </a:rPr>
              <a:t>, %</a:t>
            </a:r>
            <a:r>
              <a:rPr lang="en-US" sz="1600" dirty="0" err="1">
                <a:solidFill>
                  <a:srgbClr val="C00000"/>
                </a:solidFill>
                <a:latin typeface="Courier New" panose="02070309020205020404" pitchFamily="49" charset="0"/>
                <a:ea typeface="MS Mincho" panose="02020609040205080304" pitchFamily="49" charset="-128"/>
                <a:cs typeface="+mn-cs"/>
              </a:rPr>
              <a:t>rdi</a:t>
            </a:r>
            <a:endParaRPr lang="en-US" sz="16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call  gets</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 . .</a:t>
            </a:r>
            <a:endParaRPr lang="en-US" sz="1600" dirty="0">
              <a:latin typeface="Courier New" panose="02070309020205020404" pitchFamily="49" charset="0"/>
              <a:ea typeface="MS Mincho" panose="02020609040205080304" pitchFamily="49" charset="-128"/>
              <a:cs typeface="+mn-cs"/>
            </a:endParaRPr>
          </a:p>
        </p:txBody>
      </p:sp>
      <p:sp>
        <p:nvSpPr>
          <p:cNvPr id="25604" name="Rectangle 4"/>
          <p:cNvSpPr>
            <a:spLocks noChangeArrowheads="1"/>
          </p:cNvSpPr>
          <p:nvPr/>
        </p:nvSpPr>
        <p:spPr bwMode="auto">
          <a:xfrm>
            <a:off x="3733800" y="2286000"/>
            <a:ext cx="5105400" cy="18129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Echo Line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void echo()</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a:t>
            </a:r>
            <a:r>
              <a:rPr lang="en-US" sz="1600" dirty="0">
                <a:solidFill>
                  <a:srgbClr val="C00000"/>
                </a:solidFill>
                <a:latin typeface="Courier New" panose="02070309020205020404" pitchFamily="49" charset="0"/>
                <a:ea typeface="MS Mincho" panose="02020609040205080304" pitchFamily="49" charset="-128"/>
              </a:rPr>
              <a:t>char </a:t>
            </a:r>
            <a:r>
              <a:rPr lang="en-US" sz="1600" dirty="0" err="1">
                <a:solidFill>
                  <a:srgbClr val="C00000"/>
                </a:solidFill>
                <a:latin typeface="Courier New" panose="02070309020205020404" pitchFamily="49" charset="0"/>
                <a:ea typeface="MS Mincho" panose="02020609040205080304" pitchFamily="49" charset="-128"/>
              </a:rPr>
              <a:t>buf</a:t>
            </a:r>
            <a:r>
              <a:rPr lang="en-US" sz="1600" dirty="0">
                <a:solidFill>
                  <a:srgbClr val="C00000"/>
                </a:solidFill>
                <a:latin typeface="Courier New" panose="02070309020205020404" pitchFamily="49" charset="0"/>
                <a:ea typeface="MS Mincho" panose="02020609040205080304" pitchFamily="49" charset="-128"/>
              </a:rPr>
              <a:t>[4];  </a:t>
            </a:r>
            <a:r>
              <a:rPr lang="en-US" sz="1600" dirty="0">
                <a:latin typeface="Courier New" panose="02070309020205020404" pitchFamily="49" charset="0"/>
                <a:ea typeface="MS Mincho" panose="02020609040205080304" pitchFamily="49" charset="-128"/>
              </a:rPr>
              <a:t>/* Way too small!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gets(</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puts(</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360470" name="Rectangle 22"/>
          <p:cNvSpPr>
            <a:spLocks noChangeArrowheads="1"/>
          </p:cNvSpPr>
          <p:nvPr/>
        </p:nvSpPr>
        <p:spPr bwMode="auto">
          <a:xfrm>
            <a:off x="533400" y="2503486"/>
            <a:ext cx="1797050" cy="608299"/>
          </a:xfrm>
          <a:prstGeom prst="rect">
            <a:avLst/>
          </a:prstGeom>
          <a:solidFill>
            <a:srgbClr val="D5F1CF"/>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ln>
        </p:spPr>
        <p:txBody>
          <a:bodyPr wrap="none">
            <a:spAutoFit/>
          </a:bodyPr>
          <a:lstStyle/>
          <a:p>
            <a:r>
              <a:rPr lang="en-US" sz="1800" dirty="0" smtClean="0">
                <a:latin typeface="Courier New" panose="02070309020205020404" pitchFamily="49" charset="0"/>
              </a:rPr>
              <a:t>%</a:t>
            </a:r>
            <a:r>
              <a:rPr lang="en-US" sz="1800" dirty="0" err="1" smtClean="0">
                <a:latin typeface="Courier New" panose="02070309020205020404" pitchFamily="49" charset="0"/>
              </a:rPr>
              <a:t>rsp</a:t>
            </a:r>
            <a:endParaRPr lang="en-US" sz="1800" dirty="0">
              <a:latin typeface="Courier New" panose="02070309020205020404"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800" b="0" dirty="0">
                <a:latin typeface="Calibri" panose="020F0502020204030204" pitchFamily="34" charset="0"/>
                <a:cs typeface="+mn-cs"/>
              </a:rPr>
              <a:t>Stack Frame</a:t>
            </a:r>
            <a:endParaRPr lang="en-US" sz="1800" b="0" dirty="0">
              <a:latin typeface="Calibri" panose="020F0502020204030204" pitchFamily="34" charset="0"/>
              <a:cs typeface="+mn-cs"/>
            </a:endParaRPr>
          </a:p>
          <a:p>
            <a:pPr algn="ctr">
              <a:defRPr/>
            </a:pPr>
            <a:r>
              <a:rPr lang="en-US" sz="1800" b="0" dirty="0">
                <a:latin typeface="Calibri" panose="020F0502020204030204" pitchFamily="34" charset="0"/>
                <a:cs typeface="+mn-cs"/>
              </a:rPr>
              <a:t>for </a:t>
            </a:r>
            <a:r>
              <a:rPr lang="en-US" sz="1800" dirty="0" err="1" smtClean="0">
                <a:latin typeface="Courier New" panose="02070309020205020404" pitchFamily="49" charset="0"/>
                <a:cs typeface="+mn-cs"/>
              </a:rPr>
              <a:t>call_echo</a:t>
            </a:r>
            <a:endParaRPr lang="en-US" sz="1800" dirty="0">
              <a:latin typeface="Courier New" panose="02070309020205020404" pitchFamily="49" charset="0"/>
              <a:cs typeface="+mn-cs"/>
            </a:endParaRPr>
          </a:p>
        </p:txBody>
      </p:sp>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a:solidFill>
                  <a:srgbClr val="C00000"/>
                </a:solidFill>
                <a:latin typeface="Courier New" panose="02070309020205020404" pitchFamily="49" charset="0"/>
                <a:cs typeface="+mn-cs"/>
              </a:rPr>
              <a:t>[3]</a:t>
            </a:r>
            <a:endParaRPr lang="en-US" sz="1800" dirty="0">
              <a:solidFill>
                <a:srgbClr val="C00000"/>
              </a:solidFill>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solidFill>
                  <a:srgbClr val="C00000"/>
                </a:solidFill>
                <a:latin typeface="Courier New" panose="02070309020205020404" pitchFamily="49" charset="0"/>
                <a:cs typeface="+mn-cs"/>
              </a:rPr>
              <a:t>[2]</a:t>
            </a:r>
            <a:endParaRPr lang="en-US" sz="1800">
              <a:solidFill>
                <a:srgbClr val="C00000"/>
              </a:solidFill>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solidFill>
                  <a:srgbClr val="C00000"/>
                </a:solidFill>
                <a:latin typeface="Courier New" panose="02070309020205020404" pitchFamily="49" charset="0"/>
                <a:cs typeface="+mn-cs"/>
              </a:rPr>
              <a:t>[1]</a:t>
            </a:r>
            <a:endParaRPr lang="en-US" sz="1800">
              <a:solidFill>
                <a:srgbClr val="C00000"/>
              </a:solidFill>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solidFill>
                  <a:srgbClr val="C00000"/>
                </a:solidFill>
                <a:latin typeface="Courier New" panose="02070309020205020404" pitchFamily="49" charset="0"/>
                <a:cs typeface="+mn-cs"/>
              </a:rPr>
              <a:t>[0]</a:t>
            </a:r>
            <a:endParaRPr lang="en-US" sz="1800">
              <a:solidFill>
                <a:srgbClr val="C00000"/>
              </a:solidFill>
              <a:latin typeface="Courier New" panose="02070309020205020404" pitchFamily="49" charset="0"/>
              <a:cs typeface="+mn-cs"/>
            </a:endParaRPr>
          </a:p>
        </p:txBody>
      </p:sp>
      <p:sp>
        <p:nvSpPr>
          <p:cNvPr id="360476" name="Rectangle 28"/>
          <p:cNvSpPr>
            <a:spLocks noChangeArrowheads="1"/>
          </p:cNvSpPr>
          <p:nvPr/>
        </p:nvSpPr>
        <p:spPr bwMode="auto">
          <a:xfrm>
            <a:off x="2330450" y="4648200"/>
            <a:ext cx="593725" cy="366712"/>
          </a:xfrm>
          <a:prstGeom prst="rect">
            <a:avLst/>
          </a:prstGeom>
          <a:noFill/>
          <a:ln w="9525">
            <a:noFill/>
            <a:miter lim="800000"/>
          </a:ln>
        </p:spPr>
        <p:txBody>
          <a:bodyPr wrap="none">
            <a:spAutoFit/>
          </a:bodyPr>
          <a:lstStyle/>
          <a:p>
            <a:r>
              <a:rPr lang="en-US" sz="1800" dirty="0" err="1">
                <a:solidFill>
                  <a:srgbClr val="C00000"/>
                </a:solidFill>
                <a:latin typeface="Courier New" panose="02070309020205020404" pitchFamily="49" charset="0"/>
              </a:rPr>
              <a:t>buf</a:t>
            </a:r>
            <a:endParaRPr lang="en-US" sz="1800" dirty="0">
              <a:solidFill>
                <a:srgbClr val="C00000"/>
              </a:solidFill>
              <a:latin typeface="Courier New" panose="02070309020205020404" pitchFamily="49" charset="0"/>
            </a:endParaRPr>
          </a:p>
        </p:txBody>
      </p:sp>
      <p:sp>
        <p:nvSpPr>
          <p:cNvPr id="16" name="TextBox 15"/>
          <p:cNvSpPr txBox="1">
            <a:spLocks noChangeArrowheads="1"/>
          </p:cNvSpPr>
          <p:nvPr/>
        </p:nvSpPr>
        <p:spPr bwMode="auto">
          <a:xfrm>
            <a:off x="457200" y="990600"/>
            <a:ext cx="1908175" cy="369887"/>
          </a:xfrm>
          <a:prstGeom prst="rect">
            <a:avLst/>
          </a:prstGeom>
          <a:noFill/>
          <a:ln w="9525">
            <a:noFill/>
            <a:miter lim="800000"/>
          </a:ln>
        </p:spPr>
        <p:txBody>
          <a:bodyPr wrap="none">
            <a:spAutoFit/>
          </a:bodyPr>
          <a:lstStyle/>
          <a:p>
            <a:pPr eaLnBrk="0" hangingPunct="0"/>
            <a:r>
              <a:rPr lang="en-US" sz="1800" i="1">
                <a:solidFill>
                  <a:srgbClr val="C00000"/>
                </a:solidFill>
                <a:latin typeface="Calibri" panose="020F0502020204030204" pitchFamily="34" charset="0"/>
              </a:rPr>
              <a:t>Before call to gets</a:t>
            </a:r>
            <a:endParaRPr lang="en-US" sz="1800" i="1">
              <a:solidFill>
                <a:srgbClr val="C00000"/>
              </a:solidFill>
              <a:latin typeface="Calibri" panose="020F0502020204030204" pitchFamily="34" charset="0"/>
            </a:endParaRPr>
          </a:p>
        </p:txBody>
      </p:sp>
      <p:sp>
        <p:nvSpPr>
          <p:cNvPr id="18"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Buffer Overflow Stack Example</a:t>
            </a:r>
            <a:endParaRPr lang="en-US" dirty="0" smtClean="0"/>
          </a:p>
        </p:txBody>
      </p:sp>
      <p:sp>
        <p:nvSpPr>
          <p:cNvPr id="360451" name="Rectangle 3"/>
          <p:cNvSpPr>
            <a:spLocks noChangeArrowheads="1"/>
          </p:cNvSpPr>
          <p:nvPr/>
        </p:nvSpPr>
        <p:spPr bwMode="auto">
          <a:xfrm>
            <a:off x="5486400" y="1219200"/>
            <a:ext cx="2601912" cy="1320874"/>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anose="02070309020205020404" pitchFamily="49" charset="0"/>
                <a:ea typeface="MS Mincho" panose="02020609040205080304" pitchFamily="49" charset="-128"/>
                <a:cs typeface="+mn-cs"/>
              </a:rPr>
              <a:t>echo:</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subq</a:t>
            </a:r>
            <a:r>
              <a:rPr lang="en-US" sz="1600" dirty="0" smtClean="0">
                <a:latin typeface="Courier New" panose="02070309020205020404" pitchFamily="49" charset="0"/>
                <a:ea typeface="MS Mincho" panose="02020609040205080304" pitchFamily="49" charset="-128"/>
                <a:cs typeface="+mn-cs"/>
              </a:rPr>
              <a:t>  $</a:t>
            </a:r>
            <a:r>
              <a:rPr lang="en-US" sz="1600" dirty="0">
                <a:latin typeface="Courier New" panose="02070309020205020404" pitchFamily="49" charset="0"/>
                <a:ea typeface="MS Mincho" panose="02020609040205080304" pitchFamily="49" charset="-128"/>
                <a:cs typeface="+mn-cs"/>
              </a:rPr>
              <a:t>24, %</a:t>
            </a:r>
            <a:r>
              <a:rPr lang="en-US" sz="1600" dirty="0" err="1">
                <a:latin typeface="Courier New" panose="02070309020205020404" pitchFamily="49" charset="0"/>
                <a:ea typeface="MS Mincho" panose="02020609040205080304" pitchFamily="49" charset="-128"/>
                <a:cs typeface="+mn-cs"/>
              </a:rPr>
              <a:t>rsp</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movq</a:t>
            </a:r>
            <a:r>
              <a:rPr lang="en-US" sz="1600" dirty="0" smtClean="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rsp</a:t>
            </a: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rdi</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call  gets</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 . .</a:t>
            </a:r>
            <a:endParaRPr lang="en-US" sz="1600" dirty="0">
              <a:latin typeface="Courier New" panose="02070309020205020404" pitchFamily="49" charset="0"/>
              <a:ea typeface="MS Mincho" panose="02020609040205080304" pitchFamily="49" charset="-128"/>
              <a:cs typeface="+mn-cs"/>
            </a:endParaRPr>
          </a:p>
        </p:txBody>
      </p:sp>
      <p:sp>
        <p:nvSpPr>
          <p:cNvPr id="25604" name="Rectangle 4"/>
          <p:cNvSpPr>
            <a:spLocks noChangeArrowheads="1"/>
          </p:cNvSpPr>
          <p:nvPr/>
        </p:nvSpPr>
        <p:spPr bwMode="auto">
          <a:xfrm>
            <a:off x="3048000" y="1219200"/>
            <a:ext cx="2438400" cy="1567096"/>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void </a:t>
            </a:r>
            <a:r>
              <a:rPr lang="en-US" sz="1600" dirty="0">
                <a:solidFill>
                  <a:srgbClr val="0070C0"/>
                </a:solidFill>
                <a:latin typeface="Courier New" panose="02070309020205020404" pitchFamily="49" charset="0"/>
                <a:ea typeface="MS Mincho" panose="02020609040205080304" pitchFamily="49" charset="-128"/>
              </a:rPr>
              <a:t>echo</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char </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[4]; </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gets</a:t>
            </a:r>
            <a:r>
              <a:rPr lang="en-US" sz="1600" dirty="0">
                <a:latin typeface="Courier New" panose="02070309020205020404" pitchFamily="49" charset="0"/>
                <a:ea typeface="MS Mincho" panose="02020609040205080304" pitchFamily="49" charset="-128"/>
              </a:rPr>
              <a:t>(</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ln>
        </p:spPr>
        <p:txBody>
          <a:bodyPr wrap="none">
            <a:spAutoFit/>
          </a:bodyPr>
          <a:lstStyle/>
          <a:p>
            <a:r>
              <a:rPr lang="en-US" sz="1800" dirty="0" smtClean="0">
                <a:latin typeface="Courier New" panose="02070309020205020404" pitchFamily="49" charset="0"/>
              </a:rPr>
              <a:t>%</a:t>
            </a:r>
            <a:r>
              <a:rPr lang="en-US" sz="1800" dirty="0" err="1" smtClean="0">
                <a:latin typeface="Courier New" panose="02070309020205020404" pitchFamily="49" charset="0"/>
              </a:rPr>
              <a:t>rsp</a:t>
            </a:r>
            <a:endParaRPr lang="en-US" sz="1800" dirty="0">
              <a:latin typeface="Courier New" panose="02070309020205020404"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800" b="0" dirty="0">
                <a:latin typeface="Calibri" panose="020F0502020204030204" pitchFamily="34" charset="0"/>
                <a:cs typeface="+mn-cs"/>
              </a:rPr>
              <a:t>Stack Frame</a:t>
            </a:r>
            <a:endParaRPr lang="en-US" sz="1800" b="0" dirty="0">
              <a:latin typeface="Calibri" panose="020F0502020204030204" pitchFamily="34" charset="0"/>
              <a:cs typeface="+mn-cs"/>
            </a:endParaRPr>
          </a:p>
          <a:p>
            <a:pPr algn="ctr">
              <a:defRPr/>
            </a:pPr>
            <a:r>
              <a:rPr lang="en-US" sz="1800" b="0" dirty="0">
                <a:latin typeface="Calibri" panose="020F0502020204030204" pitchFamily="34" charset="0"/>
                <a:cs typeface="+mn-cs"/>
              </a:rPr>
              <a:t>for </a:t>
            </a:r>
            <a:r>
              <a:rPr lang="en-US" sz="1800" dirty="0" err="1" smtClean="0">
                <a:latin typeface="Courier New" panose="02070309020205020404" pitchFamily="49" charset="0"/>
                <a:cs typeface="+mn-cs"/>
              </a:rPr>
              <a:t>call_echo</a:t>
            </a:r>
            <a:endParaRPr lang="en-US" sz="1800" dirty="0">
              <a:latin typeface="Courier New" panose="02070309020205020404" pitchFamily="49" charset="0"/>
              <a:cs typeface="+mn-cs"/>
            </a:endParaRPr>
          </a:p>
        </p:txBody>
      </p:sp>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a:latin typeface="Courier New" panose="02070309020205020404" pitchFamily="49" charset="0"/>
                <a:cs typeface="+mn-cs"/>
              </a:rPr>
              <a:t>[3]</a:t>
            </a:r>
            <a:endParaRPr lang="en-US" sz="1800" dirty="0">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[2]</a:t>
            </a:r>
            <a:endParaRPr lang="en-US" sz="1800">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[1]</a:t>
            </a:r>
            <a:endParaRPr lang="en-US" sz="1800">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[0]</a:t>
            </a:r>
            <a:endParaRPr lang="en-US" sz="1800">
              <a:latin typeface="Courier New" panose="02070309020205020404" pitchFamily="49" charset="0"/>
              <a:cs typeface="+mn-cs"/>
            </a:endParaRPr>
          </a:p>
        </p:txBody>
      </p:sp>
      <p:sp>
        <p:nvSpPr>
          <p:cNvPr id="360476" name="Rectangle 28"/>
          <p:cNvSpPr>
            <a:spLocks noChangeArrowheads="1"/>
          </p:cNvSpPr>
          <p:nvPr/>
        </p:nvSpPr>
        <p:spPr bwMode="auto">
          <a:xfrm>
            <a:off x="2330450" y="4648200"/>
            <a:ext cx="593725" cy="366712"/>
          </a:xfrm>
          <a:prstGeom prst="rect">
            <a:avLst/>
          </a:prstGeom>
          <a:noFill/>
          <a:ln w="9525">
            <a:noFill/>
            <a:miter lim="800000"/>
          </a:ln>
        </p:spPr>
        <p:txBody>
          <a:bodyPr wrap="none">
            <a:spAutoFit/>
          </a:bodyPr>
          <a:lstStyle/>
          <a:p>
            <a:r>
              <a:rPr lang="en-US" sz="1800" dirty="0" err="1">
                <a:latin typeface="Courier New" panose="02070309020205020404" pitchFamily="49" charset="0"/>
              </a:rPr>
              <a:t>buf</a:t>
            </a:r>
            <a:endParaRPr lang="en-US" sz="1800" dirty="0">
              <a:latin typeface="Courier New" panose="02070309020205020404" pitchFamily="49" charset="0"/>
            </a:endParaRPr>
          </a:p>
        </p:txBody>
      </p:sp>
      <p:sp>
        <p:nvSpPr>
          <p:cNvPr id="16" name="TextBox 15"/>
          <p:cNvSpPr txBox="1">
            <a:spLocks noChangeArrowheads="1"/>
          </p:cNvSpPr>
          <p:nvPr/>
        </p:nvSpPr>
        <p:spPr bwMode="auto">
          <a:xfrm>
            <a:off x="457200" y="990600"/>
            <a:ext cx="1908175" cy="369887"/>
          </a:xfrm>
          <a:prstGeom prst="rect">
            <a:avLst/>
          </a:prstGeom>
          <a:noFill/>
          <a:ln w="9525">
            <a:noFill/>
            <a:miter lim="800000"/>
          </a:ln>
        </p:spPr>
        <p:txBody>
          <a:bodyPr wrap="none">
            <a:spAutoFit/>
          </a:bodyPr>
          <a:lstStyle/>
          <a:p>
            <a:pPr eaLnBrk="0" hangingPunct="0"/>
            <a:r>
              <a:rPr lang="en-US" sz="1800" i="1">
                <a:solidFill>
                  <a:srgbClr val="C00000"/>
                </a:solidFill>
                <a:latin typeface="Calibri" panose="020F0502020204030204" pitchFamily="34" charset="0"/>
              </a:rPr>
              <a:t>Before call to gets</a:t>
            </a:r>
            <a:endParaRPr lang="en-US" sz="1800" i="1">
              <a:solidFill>
                <a:srgbClr val="C00000"/>
              </a:solidFill>
              <a:latin typeface="Calibri" panose="020F0502020204030204" pitchFamily="34" charset="0"/>
            </a:endParaRPr>
          </a:p>
        </p:txBody>
      </p:sp>
      <p:sp>
        <p:nvSpPr>
          <p:cNvPr id="18"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sp>
        <p:nvSpPr>
          <p:cNvPr id="25" name="Rectangle 5"/>
          <p:cNvSpPr>
            <a:spLocks noChangeArrowheads="1"/>
          </p:cNvSpPr>
          <p:nvPr/>
        </p:nvSpPr>
        <p:spPr bwMode="auto">
          <a:xfrm>
            <a:off x="3403600" y="3444014"/>
            <a:ext cx="4718485" cy="1197764"/>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smtClean="0">
                <a:latin typeface="Courier New" panose="02070309020205020404" pitchFamily="49" charset="0"/>
                <a:ea typeface="MS Mincho" panose="02020609040205080304" pitchFamily="49" charset="-128"/>
              </a:rPr>
              <a:t>  . . .</a:t>
            </a:r>
            <a:endParaRPr lang="en-US" sz="18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smtClean="0">
                <a:latin typeface="Courier New" panose="02070309020205020404" pitchFamily="49" charset="0"/>
                <a:ea typeface="MS Mincho" panose="02020609040205080304" pitchFamily="49" charset="-128"/>
              </a:rPr>
              <a:t>  4006f1</a:t>
            </a:r>
            <a:r>
              <a:rPr lang="en-US" sz="1800" dirty="0">
                <a:latin typeface="Courier New" panose="02070309020205020404" pitchFamily="49" charset="0"/>
                <a:ea typeface="MS Mincho" panose="02020609040205080304" pitchFamily="49" charset="-128"/>
              </a:rPr>
              <a:t>:	</a:t>
            </a:r>
            <a:r>
              <a:rPr lang="en-US" sz="1800" dirty="0" err="1" smtClean="0">
                <a:latin typeface="Courier New" panose="02070309020205020404" pitchFamily="49" charset="0"/>
                <a:ea typeface="MS Mincho" panose="02020609040205080304" pitchFamily="49" charset="-128"/>
              </a:rPr>
              <a:t>callq</a:t>
            </a:r>
            <a:r>
              <a:rPr lang="en-US" sz="1800" dirty="0" smtClean="0">
                <a:latin typeface="Courier New" panose="02070309020205020404" pitchFamily="49" charset="0"/>
                <a:ea typeface="MS Mincho" panose="02020609040205080304" pitchFamily="49" charset="-128"/>
              </a:rPr>
              <a:t>  </a:t>
            </a:r>
            <a:r>
              <a:rPr lang="en-US" sz="1800" dirty="0">
                <a:latin typeface="Courier New" panose="02070309020205020404" pitchFamily="49" charset="0"/>
                <a:ea typeface="MS Mincho" panose="02020609040205080304" pitchFamily="49" charset="-128"/>
              </a:rPr>
              <a:t>4006cf &lt;</a:t>
            </a:r>
            <a:r>
              <a:rPr lang="en-US" sz="1800" dirty="0">
                <a:solidFill>
                  <a:srgbClr val="0070C0"/>
                </a:solidFill>
                <a:latin typeface="Courier New" panose="02070309020205020404" pitchFamily="49" charset="0"/>
                <a:ea typeface="MS Mincho" panose="02020609040205080304" pitchFamily="49" charset="-128"/>
              </a:rPr>
              <a:t>echo</a:t>
            </a:r>
            <a:r>
              <a:rPr lang="en-US" sz="1800" dirty="0">
                <a:latin typeface="Courier New" panose="02070309020205020404" pitchFamily="49" charset="0"/>
                <a:ea typeface="MS Mincho" panose="02020609040205080304" pitchFamily="49" charset="-128"/>
              </a:rPr>
              <a:t>&gt;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a:solidFill>
                  <a:srgbClr val="C00000"/>
                </a:solidFill>
                <a:latin typeface="Courier New" panose="02070309020205020404" pitchFamily="49" charset="0"/>
                <a:ea typeface="MS Mincho" panose="02020609040205080304" pitchFamily="49" charset="-128"/>
              </a:rPr>
              <a:t>4006f6</a:t>
            </a: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add    </a:t>
            </a:r>
            <a:r>
              <a:rPr lang="en-US" sz="1800" dirty="0">
                <a:latin typeface="Courier New" panose="02070309020205020404" pitchFamily="49" charset="0"/>
                <a:ea typeface="MS Mincho" panose="02020609040205080304" pitchFamily="49" charset="-128"/>
              </a:rPr>
              <a:t>$0x8,%rsp</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 . .</a:t>
            </a:r>
            <a:endParaRPr lang="en-US" sz="1800" dirty="0">
              <a:latin typeface="Courier New" panose="02070309020205020404" pitchFamily="49" charset="0"/>
              <a:ea typeface="MS Mincho" panose="02020609040205080304" pitchFamily="49" charset="-128"/>
            </a:endParaRPr>
          </a:p>
        </p:txBody>
      </p:sp>
      <p:sp>
        <p:nvSpPr>
          <p:cNvPr id="26" name="TextBox 25"/>
          <p:cNvSpPr txBox="1"/>
          <p:nvPr/>
        </p:nvSpPr>
        <p:spPr>
          <a:xfrm>
            <a:off x="3282950" y="3037113"/>
            <a:ext cx="1469122" cy="461665"/>
          </a:xfrm>
          <a:prstGeom prst="rect">
            <a:avLst/>
          </a:prstGeom>
          <a:noFill/>
        </p:spPr>
        <p:txBody>
          <a:bodyPr wrap="none" rtlCol="0">
            <a:spAutoFit/>
          </a:bodyPr>
          <a:lstStyle/>
          <a:p>
            <a:r>
              <a:rPr lang="en-US" dirty="0" err="1" smtClean="0">
                <a:latin typeface="Calibri" panose="020F0502020204030204" pitchFamily="34" charset="0"/>
              </a:rPr>
              <a:t>call_echo</a:t>
            </a:r>
            <a:r>
              <a:rPr lang="en-US" dirty="0" smtClean="0">
                <a:latin typeface="Calibri" panose="020F0502020204030204" pitchFamily="34" charset="0"/>
              </a:rPr>
              <a:t>:</a:t>
            </a:r>
            <a:endParaRPr lang="en-US" dirty="0" smtClean="0">
              <a:latin typeface="Calibri" panose="020F0502020204030204" pitchFamily="34" charset="0"/>
            </a:endParaRPr>
          </a:p>
        </p:txBody>
      </p:sp>
      <p:grpSp>
        <p:nvGrpSpPr>
          <p:cNvPr id="3" name="Group 2"/>
          <p:cNvGrpSpPr/>
          <p:nvPr/>
        </p:nvGrpSpPr>
        <p:grpSpPr>
          <a:xfrm>
            <a:off x="533400" y="2811289"/>
            <a:ext cx="1797050" cy="304800"/>
            <a:chOff x="2377022" y="2811289"/>
            <a:chExt cx="1797050" cy="304800"/>
          </a:xfrm>
          <a:solidFill>
            <a:srgbClr val="D5F1CF"/>
          </a:solidFill>
        </p:grpSpPr>
        <p:sp>
          <p:nvSpPr>
            <p:cNvPr id="27"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28"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40</a:t>
              </a:r>
              <a:endParaRPr lang="en-US" sz="1800" dirty="0">
                <a:solidFill>
                  <a:srgbClr val="C00000"/>
                </a:solidFill>
                <a:latin typeface="Courier New" panose="02070309020205020404" pitchFamily="49" charset="0"/>
                <a:cs typeface="+mn-cs"/>
              </a:endParaRPr>
            </a:p>
          </p:txBody>
        </p:sp>
        <p:sp>
          <p:nvSpPr>
            <p:cNvPr id="29"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06</a:t>
              </a:r>
              <a:endParaRPr lang="en-US" sz="1800" dirty="0">
                <a:solidFill>
                  <a:srgbClr val="C00000"/>
                </a:solidFill>
                <a:latin typeface="Courier New" panose="02070309020205020404" pitchFamily="49" charset="0"/>
                <a:cs typeface="+mn-cs"/>
              </a:endParaRPr>
            </a:p>
          </p:txBody>
        </p:sp>
        <p:sp>
          <p:nvSpPr>
            <p:cNvPr id="30"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f6</a:t>
              </a:r>
              <a:endParaRPr lang="en-US" sz="1800" dirty="0">
                <a:solidFill>
                  <a:srgbClr val="C00000"/>
                </a:solidFill>
                <a:latin typeface="Courier New" panose="02070309020205020404" pitchFamily="49" charset="0"/>
                <a:cs typeface="+mn-cs"/>
              </a:endParaRPr>
            </a:p>
          </p:txBody>
        </p:sp>
      </p:grpSp>
      <p:grpSp>
        <p:nvGrpSpPr>
          <p:cNvPr id="32" name="Group 31"/>
          <p:cNvGrpSpPr/>
          <p:nvPr/>
        </p:nvGrpSpPr>
        <p:grpSpPr>
          <a:xfrm>
            <a:off x="538208" y="2481496"/>
            <a:ext cx="1797050" cy="304800"/>
            <a:chOff x="2377022" y="2811289"/>
            <a:chExt cx="1797050" cy="304800"/>
          </a:xfrm>
          <a:solidFill>
            <a:srgbClr val="D5F1CF"/>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grpSp>
      <p:sp>
        <p:nvSpPr>
          <p:cNvPr id="5" name="Arc 4"/>
          <p:cNvSpPr/>
          <p:nvPr/>
        </p:nvSpPr>
        <p:spPr bwMode="auto">
          <a:xfrm>
            <a:off x="2438400" y="1360487"/>
            <a:ext cx="1460500" cy="2513847"/>
          </a:xfrm>
          <a:prstGeom prst="arc">
            <a:avLst>
              <a:gd name="adj1" fmla="val 5393125"/>
              <a:gd name="adj2" fmla="val 15866911"/>
            </a:avLst>
          </a:prstGeom>
          <a:noFill/>
          <a:ln w="25400" cap="flat" cmpd="sng" algn="ctr">
            <a:solidFill>
              <a:schemeClr val="tx1">
                <a:lumMod val="50000"/>
                <a:lumOff val="50000"/>
              </a:schemeClr>
            </a:solidFill>
            <a:prstDash val="solid"/>
            <a:round/>
            <a:headEnd type="none" w="med" len="med"/>
            <a:tailEnd type="stealth" w="med" len="med"/>
          </a:ln>
          <a:effectLst/>
        </p:spPr>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nimBg="1"/>
      <p:bldP spid="2560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Buffer Overflow Stack Example #1</a:t>
            </a:r>
            <a:endParaRPr lang="en-US" dirty="0" smtClean="0"/>
          </a:p>
        </p:txBody>
      </p:sp>
      <p:sp>
        <p:nvSpPr>
          <p:cNvPr id="360451" name="Rectangle 3"/>
          <p:cNvSpPr>
            <a:spLocks noChangeArrowheads="1"/>
          </p:cNvSpPr>
          <p:nvPr/>
        </p:nvSpPr>
        <p:spPr bwMode="auto">
          <a:xfrm>
            <a:off x="5486400" y="1219200"/>
            <a:ext cx="2601912" cy="1320874"/>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anose="02070309020205020404" pitchFamily="49" charset="0"/>
                <a:ea typeface="MS Mincho" panose="02020609040205080304" pitchFamily="49" charset="-128"/>
                <a:cs typeface="+mn-cs"/>
              </a:rPr>
              <a:t>echo:</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subq</a:t>
            </a:r>
            <a:r>
              <a:rPr lang="en-US" sz="1600" dirty="0" smtClean="0">
                <a:latin typeface="Courier New" panose="02070309020205020404" pitchFamily="49" charset="0"/>
                <a:ea typeface="MS Mincho" panose="02020609040205080304" pitchFamily="49" charset="-128"/>
                <a:cs typeface="+mn-cs"/>
              </a:rPr>
              <a:t>  $</a:t>
            </a:r>
            <a:r>
              <a:rPr lang="en-US" sz="1600" dirty="0">
                <a:latin typeface="Courier New" panose="02070309020205020404" pitchFamily="49" charset="0"/>
                <a:ea typeface="MS Mincho" panose="02020609040205080304" pitchFamily="49" charset="-128"/>
                <a:cs typeface="+mn-cs"/>
              </a:rPr>
              <a:t>24, %</a:t>
            </a:r>
            <a:r>
              <a:rPr lang="en-US" sz="1600" dirty="0" err="1">
                <a:latin typeface="Courier New" panose="02070309020205020404" pitchFamily="49" charset="0"/>
                <a:ea typeface="MS Mincho" panose="02020609040205080304" pitchFamily="49" charset="-128"/>
                <a:cs typeface="+mn-cs"/>
              </a:rPr>
              <a:t>rsp</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movq</a:t>
            </a:r>
            <a:r>
              <a:rPr lang="en-US" sz="1600" dirty="0" smtClean="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rsp</a:t>
            </a: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rdi</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call  gets</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 . .</a:t>
            </a:r>
            <a:endParaRPr lang="en-US" sz="1600" dirty="0">
              <a:latin typeface="Courier New" panose="02070309020205020404" pitchFamily="49" charset="0"/>
              <a:ea typeface="MS Mincho" panose="02020609040205080304" pitchFamily="49" charset="-128"/>
              <a:cs typeface="+mn-cs"/>
            </a:endParaRPr>
          </a:p>
        </p:txBody>
      </p:sp>
      <p:sp>
        <p:nvSpPr>
          <p:cNvPr id="25604" name="Rectangle 4"/>
          <p:cNvSpPr>
            <a:spLocks noChangeArrowheads="1"/>
          </p:cNvSpPr>
          <p:nvPr/>
        </p:nvSpPr>
        <p:spPr bwMode="auto">
          <a:xfrm>
            <a:off x="3048000" y="1219200"/>
            <a:ext cx="2438400" cy="1567096"/>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void </a:t>
            </a:r>
            <a:r>
              <a:rPr lang="en-US" sz="1600" dirty="0">
                <a:latin typeface="Courier New" panose="02070309020205020404" pitchFamily="49" charset="0"/>
                <a:ea typeface="MS Mincho" panose="02020609040205080304" pitchFamily="49" charset="-128"/>
              </a:rPr>
              <a:t>echo()</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char </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[4]; </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gets</a:t>
            </a:r>
            <a:r>
              <a:rPr lang="en-US" sz="1600" dirty="0">
                <a:latin typeface="Courier New" panose="02070309020205020404" pitchFamily="49" charset="0"/>
                <a:ea typeface="MS Mincho" panose="02020609040205080304" pitchFamily="49" charset="-128"/>
              </a:rPr>
              <a:t>(</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ln>
        </p:spPr>
        <p:txBody>
          <a:bodyPr wrap="none">
            <a:spAutoFit/>
          </a:bodyPr>
          <a:lstStyle/>
          <a:p>
            <a:r>
              <a:rPr lang="en-US" sz="1800" dirty="0" smtClean="0">
                <a:latin typeface="Courier New" panose="02070309020205020404" pitchFamily="49" charset="0"/>
              </a:rPr>
              <a:t>%</a:t>
            </a:r>
            <a:r>
              <a:rPr lang="en-US" sz="1800" dirty="0" err="1" smtClean="0">
                <a:latin typeface="Courier New" panose="02070309020205020404" pitchFamily="49" charset="0"/>
              </a:rPr>
              <a:t>rsp</a:t>
            </a:r>
            <a:endParaRPr lang="en-US" sz="1800" dirty="0">
              <a:latin typeface="Courier New" panose="02070309020205020404"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800" b="0" dirty="0">
                <a:latin typeface="Calibri" panose="020F0502020204030204" pitchFamily="34" charset="0"/>
                <a:cs typeface="+mn-cs"/>
              </a:rPr>
              <a:t>Stack Frame</a:t>
            </a:r>
            <a:endParaRPr lang="en-US" sz="1800" b="0" dirty="0">
              <a:latin typeface="Calibri" panose="020F0502020204030204" pitchFamily="34" charset="0"/>
              <a:cs typeface="+mn-cs"/>
            </a:endParaRPr>
          </a:p>
          <a:p>
            <a:pPr algn="ctr">
              <a:defRPr/>
            </a:pPr>
            <a:r>
              <a:rPr lang="en-US" sz="1800" b="0" dirty="0">
                <a:latin typeface="Calibri" panose="020F0502020204030204" pitchFamily="34" charset="0"/>
                <a:cs typeface="+mn-cs"/>
              </a:rPr>
              <a:t>for </a:t>
            </a:r>
            <a:r>
              <a:rPr lang="en-US" sz="1800" dirty="0" err="1" smtClean="0">
                <a:latin typeface="Courier New" panose="02070309020205020404" pitchFamily="49" charset="0"/>
                <a:cs typeface="+mn-cs"/>
              </a:rPr>
              <a:t>call_echo</a:t>
            </a:r>
            <a:endParaRPr lang="en-US" sz="1800" dirty="0">
              <a:latin typeface="Courier New" panose="02070309020205020404" pitchFamily="49"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sp>
        <p:nvSpPr>
          <p:cNvPr id="360476" name="Rectangle 28"/>
          <p:cNvSpPr>
            <a:spLocks noChangeArrowheads="1"/>
          </p:cNvSpPr>
          <p:nvPr/>
        </p:nvSpPr>
        <p:spPr bwMode="auto">
          <a:xfrm>
            <a:off x="2330450" y="4648200"/>
            <a:ext cx="593725" cy="366712"/>
          </a:xfrm>
          <a:prstGeom prst="rect">
            <a:avLst/>
          </a:prstGeom>
          <a:noFill/>
          <a:ln w="9525">
            <a:noFill/>
            <a:miter lim="800000"/>
          </a:ln>
        </p:spPr>
        <p:txBody>
          <a:bodyPr wrap="none">
            <a:spAutoFit/>
          </a:bodyPr>
          <a:lstStyle/>
          <a:p>
            <a:r>
              <a:rPr lang="en-US" sz="1800" dirty="0" err="1">
                <a:latin typeface="Courier New" panose="02070309020205020404" pitchFamily="49" charset="0"/>
              </a:rPr>
              <a:t>buf</a:t>
            </a:r>
            <a:endParaRPr lang="en-US" sz="1800" dirty="0">
              <a:latin typeface="Courier New" panose="02070309020205020404" pitchFamily="49" charset="0"/>
            </a:endParaRPr>
          </a:p>
        </p:txBody>
      </p:sp>
      <p:sp>
        <p:nvSpPr>
          <p:cNvPr id="16" name="TextBox 15"/>
          <p:cNvSpPr txBox="1">
            <a:spLocks noChangeArrowheads="1"/>
          </p:cNvSpPr>
          <p:nvPr/>
        </p:nvSpPr>
        <p:spPr bwMode="auto">
          <a:xfrm>
            <a:off x="457200" y="990600"/>
            <a:ext cx="1816172"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After </a:t>
            </a:r>
            <a:r>
              <a:rPr lang="en-US" sz="1800" i="1" dirty="0">
                <a:solidFill>
                  <a:srgbClr val="C00000"/>
                </a:solidFill>
                <a:latin typeface="Calibri" panose="020F0502020204030204" pitchFamily="34" charset="0"/>
              </a:rPr>
              <a:t>call to gets</a:t>
            </a:r>
            <a:endParaRPr lang="en-US" sz="1800" i="1" dirty="0">
              <a:solidFill>
                <a:srgbClr val="C00000"/>
              </a:solidFill>
              <a:latin typeface="Calibri" panose="020F0502020204030204" pitchFamily="34" charset="0"/>
            </a:endParaRPr>
          </a:p>
        </p:txBody>
      </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sp>
        <p:nvSpPr>
          <p:cNvPr id="25" name="Rectangle 5"/>
          <p:cNvSpPr>
            <a:spLocks noChangeArrowheads="1"/>
          </p:cNvSpPr>
          <p:nvPr/>
        </p:nvSpPr>
        <p:spPr bwMode="auto">
          <a:xfrm>
            <a:off x="3403600" y="3444014"/>
            <a:ext cx="4718485" cy="1197764"/>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smtClean="0">
                <a:latin typeface="Courier New" panose="02070309020205020404" pitchFamily="49" charset="0"/>
                <a:ea typeface="MS Mincho" panose="02020609040205080304" pitchFamily="49" charset="-128"/>
              </a:rPr>
              <a:t>  . . .</a:t>
            </a:r>
            <a:endParaRPr lang="en-US" sz="18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smtClean="0">
                <a:latin typeface="Courier New" panose="02070309020205020404" pitchFamily="49" charset="0"/>
                <a:ea typeface="MS Mincho" panose="02020609040205080304" pitchFamily="49" charset="-128"/>
              </a:rPr>
              <a:t>  4006f1</a:t>
            </a:r>
            <a:r>
              <a:rPr lang="en-US" sz="1800" dirty="0">
                <a:latin typeface="Courier New" panose="02070309020205020404" pitchFamily="49" charset="0"/>
                <a:ea typeface="MS Mincho" panose="02020609040205080304" pitchFamily="49" charset="-128"/>
              </a:rPr>
              <a:t>:	</a:t>
            </a:r>
            <a:r>
              <a:rPr lang="en-US" sz="1800" dirty="0" err="1" smtClean="0">
                <a:latin typeface="Courier New" panose="02070309020205020404" pitchFamily="49" charset="0"/>
                <a:ea typeface="MS Mincho" panose="02020609040205080304" pitchFamily="49" charset="-128"/>
              </a:rPr>
              <a:t>callq</a:t>
            </a:r>
            <a:r>
              <a:rPr lang="en-US" sz="1800" dirty="0" smtClean="0">
                <a:latin typeface="Courier New" panose="02070309020205020404" pitchFamily="49" charset="0"/>
                <a:ea typeface="MS Mincho" panose="02020609040205080304" pitchFamily="49" charset="-128"/>
              </a:rPr>
              <a:t>  </a:t>
            </a:r>
            <a:r>
              <a:rPr lang="en-US" sz="1800" dirty="0">
                <a:latin typeface="Courier New" panose="02070309020205020404" pitchFamily="49" charset="0"/>
                <a:ea typeface="MS Mincho" panose="02020609040205080304" pitchFamily="49" charset="-128"/>
              </a:rPr>
              <a:t>4006cf &lt;echo&gt;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a:solidFill>
                  <a:srgbClr val="0070C0"/>
                </a:solidFill>
                <a:latin typeface="Courier New" panose="02070309020205020404" pitchFamily="49" charset="0"/>
                <a:ea typeface="MS Mincho" panose="02020609040205080304" pitchFamily="49" charset="-128"/>
              </a:rPr>
              <a:t>4006f6</a:t>
            </a: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add    </a:t>
            </a:r>
            <a:r>
              <a:rPr lang="en-US" sz="1800" dirty="0">
                <a:latin typeface="Courier New" panose="02070309020205020404" pitchFamily="49" charset="0"/>
                <a:ea typeface="MS Mincho" panose="02020609040205080304" pitchFamily="49" charset="-128"/>
              </a:rPr>
              <a:t>$0x8,%rsp</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 . .</a:t>
            </a:r>
            <a:endParaRPr lang="en-US" sz="1800" dirty="0">
              <a:latin typeface="Courier New" panose="02070309020205020404" pitchFamily="49" charset="0"/>
              <a:ea typeface="MS Mincho" panose="02020609040205080304" pitchFamily="49" charset="-128"/>
            </a:endParaRPr>
          </a:p>
        </p:txBody>
      </p:sp>
      <p:sp>
        <p:nvSpPr>
          <p:cNvPr id="26" name="TextBox 25"/>
          <p:cNvSpPr txBox="1"/>
          <p:nvPr/>
        </p:nvSpPr>
        <p:spPr>
          <a:xfrm>
            <a:off x="3282950" y="3037113"/>
            <a:ext cx="1469122" cy="461665"/>
          </a:xfrm>
          <a:prstGeom prst="rect">
            <a:avLst/>
          </a:prstGeom>
          <a:noFill/>
        </p:spPr>
        <p:txBody>
          <a:bodyPr wrap="none" rtlCol="0">
            <a:spAutoFit/>
          </a:bodyPr>
          <a:lstStyle/>
          <a:p>
            <a:r>
              <a:rPr lang="en-US" dirty="0" err="1" smtClean="0">
                <a:latin typeface="Calibri" panose="020F0502020204030204" pitchFamily="34" charset="0"/>
              </a:rPr>
              <a:t>call_echo</a:t>
            </a:r>
            <a:r>
              <a:rPr lang="en-US" dirty="0" smtClean="0">
                <a:latin typeface="Calibri" panose="020F0502020204030204" pitchFamily="34" charset="0"/>
              </a:rPr>
              <a:t>:</a:t>
            </a:r>
            <a:endParaRPr lang="en-US" dirty="0" smtClean="0">
              <a:latin typeface="Calibri" panose="020F0502020204030204" pitchFamily="34" charset="0"/>
            </a:endParaRPr>
          </a:p>
        </p:txBody>
      </p:sp>
      <p:grpSp>
        <p:nvGrpSpPr>
          <p:cNvPr id="3" name="Group 2"/>
          <p:cNvGrpSpPr/>
          <p:nvPr/>
        </p:nvGrpSpPr>
        <p:grpSpPr>
          <a:xfrm>
            <a:off x="533400" y="2811289"/>
            <a:ext cx="1797050" cy="304800"/>
            <a:chOff x="2377022" y="2811289"/>
            <a:chExt cx="1797050" cy="304800"/>
          </a:xfrm>
          <a:solidFill>
            <a:srgbClr val="D5F1CF"/>
          </a:solidFill>
        </p:grpSpPr>
        <p:sp>
          <p:nvSpPr>
            <p:cNvPr id="27"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28"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40</a:t>
              </a:r>
              <a:endParaRPr lang="en-US" sz="1800" dirty="0">
                <a:solidFill>
                  <a:srgbClr val="0070C0"/>
                </a:solidFill>
                <a:latin typeface="Courier New" panose="02070309020205020404" pitchFamily="49" charset="0"/>
                <a:cs typeface="+mn-cs"/>
              </a:endParaRPr>
            </a:p>
          </p:txBody>
        </p:sp>
        <p:sp>
          <p:nvSpPr>
            <p:cNvPr id="29"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06</a:t>
              </a:r>
              <a:endParaRPr lang="en-US" sz="1800" dirty="0">
                <a:solidFill>
                  <a:srgbClr val="0070C0"/>
                </a:solidFill>
                <a:latin typeface="Courier New" panose="02070309020205020404" pitchFamily="49" charset="0"/>
                <a:cs typeface="+mn-cs"/>
              </a:endParaRPr>
            </a:p>
          </p:txBody>
        </p:sp>
        <p:sp>
          <p:nvSpPr>
            <p:cNvPr id="30"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f6</a:t>
              </a:r>
              <a:endParaRPr lang="en-US" sz="1800" dirty="0">
                <a:solidFill>
                  <a:srgbClr val="0070C0"/>
                </a:solidFill>
                <a:latin typeface="Courier New" panose="02070309020205020404" pitchFamily="49" charset="0"/>
                <a:cs typeface="+mn-cs"/>
              </a:endParaRPr>
            </a:p>
          </p:txBody>
        </p:sp>
      </p:grpSp>
      <p:grpSp>
        <p:nvGrpSpPr>
          <p:cNvPr id="32" name="Group 31"/>
          <p:cNvGrpSpPr/>
          <p:nvPr/>
        </p:nvGrpSpPr>
        <p:grpSpPr>
          <a:xfrm>
            <a:off x="538208" y="2481496"/>
            <a:ext cx="1797050" cy="304800"/>
            <a:chOff x="2377022" y="2811289"/>
            <a:chExt cx="1797050" cy="304800"/>
          </a:xfrm>
          <a:solidFill>
            <a:srgbClr val="D5F1CF"/>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grpSp>
      <p:sp>
        <p:nvSpPr>
          <p:cNvPr id="37" name="Rectangle 3"/>
          <p:cNvSpPr>
            <a:spLocks noChangeArrowheads="1"/>
          </p:cNvSpPr>
          <p:nvPr/>
        </p:nvSpPr>
        <p:spPr bwMode="auto">
          <a:xfrm>
            <a:off x="2390791" y="5029200"/>
            <a:ext cx="5257800" cy="828432"/>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anose="02070309020205020404" pitchFamily="49" charset="0"/>
                <a:ea typeface="MS Mincho" panose="02020609040205080304" pitchFamily="49" charset="-128"/>
                <a:cs typeface="+mn-cs"/>
              </a:rPr>
              <a:t>unix</a:t>
            </a:r>
            <a:r>
              <a:rPr lang="en-US" sz="1600" dirty="0">
                <a:latin typeface="Courier New" panose="02070309020205020404" pitchFamily="49" charset="0"/>
                <a:ea typeface="MS Mincho" panose="02020609040205080304" pitchFamily="49" charset="-128"/>
                <a:cs typeface="+mn-cs"/>
              </a:rPr>
              <a:t>&gt;</a:t>
            </a:r>
            <a:r>
              <a:rPr lang="en-US" sz="1600" i="1" dirty="0">
                <a:latin typeface="Courier New" panose="02070309020205020404" pitchFamily="49" charset="0"/>
                <a:ea typeface="MS Mincho" panose="02020609040205080304" pitchFamily="49" charset="-128"/>
                <a:cs typeface="+mn-cs"/>
              </a:rPr>
              <a:t>./</a:t>
            </a:r>
            <a:r>
              <a:rPr lang="en-US" sz="1600" i="1" dirty="0" err="1" smtClean="0">
                <a:latin typeface="Courier New" panose="02070309020205020404" pitchFamily="49" charset="0"/>
                <a:ea typeface="MS Mincho" panose="02020609040205080304" pitchFamily="49" charset="-128"/>
                <a:cs typeface="+mn-cs"/>
              </a:rPr>
              <a:t>bufdemo-nsp</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a:latin typeface="Courier New" panose="02070309020205020404" pitchFamily="49" charset="0"/>
                <a:ea typeface="MS Mincho" panose="02020609040205080304" pitchFamily="49" charset="-128"/>
                <a:cs typeface="+mn-cs"/>
              </a:rPr>
              <a:t>Type a string</a:t>
            </a:r>
            <a:r>
              <a:rPr lang="en-US" sz="1600" dirty="0" smtClean="0">
                <a:latin typeface="Courier New" panose="02070309020205020404" pitchFamily="49" charset="0"/>
                <a:ea typeface="MS Mincho" panose="02020609040205080304" pitchFamily="49" charset="-128"/>
                <a:cs typeface="+mn-cs"/>
              </a:rPr>
              <a:t>:</a:t>
            </a:r>
            <a:r>
              <a:rPr lang="en-US" sz="1600" i="1" dirty="0" smtClean="0">
                <a:latin typeface="Courier New" panose="02070309020205020404" pitchFamily="49" charset="0"/>
                <a:ea typeface="MS Mincho" panose="02020609040205080304" pitchFamily="49" charset="-128"/>
                <a:cs typeface="+mn-cs"/>
              </a:rPr>
              <a:t>01234567890123456789012</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01234567890123456789012</a:t>
            </a:r>
            <a:endParaRPr lang="en-US" sz="1600" dirty="0">
              <a:latin typeface="Courier New" panose="02070309020205020404" pitchFamily="49" charset="0"/>
              <a:ea typeface="MS Mincho" panose="02020609040205080304" pitchFamily="49" charset="-128"/>
              <a:cs typeface="+mn-cs"/>
            </a:endParaRPr>
          </a:p>
        </p:txBody>
      </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FF0000"/>
                  </a:solidFill>
                  <a:latin typeface="Courier New" panose="02070309020205020404" pitchFamily="49" charset="0"/>
                  <a:cs typeface="+mn-cs"/>
                </a:rPr>
                <a:t>00</a:t>
              </a:r>
              <a:endParaRPr lang="en-US" sz="1800" dirty="0">
                <a:solidFill>
                  <a:srgbClr val="FF0000"/>
                </a:solidFill>
                <a:latin typeface="Courier New" panose="02070309020205020404"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sp>
        <p:nvSpPr>
          <p:cNvPr id="4" name="TextBox 3"/>
          <p:cNvSpPr txBox="1"/>
          <p:nvPr/>
        </p:nvSpPr>
        <p:spPr>
          <a:xfrm>
            <a:off x="982663" y="6292334"/>
            <a:ext cx="4429418" cy="369332"/>
          </a:xfrm>
          <a:prstGeom prst="rect">
            <a:avLst/>
          </a:prstGeom>
          <a:noFill/>
        </p:spPr>
        <p:txBody>
          <a:bodyPr wrap="none" rtlCol="0">
            <a:spAutoFit/>
          </a:bodyPr>
          <a:lstStyle/>
          <a:p>
            <a:r>
              <a:rPr lang="en-US" sz="1800" dirty="0" smtClean="0">
                <a:solidFill>
                  <a:srgbClr val="C00000"/>
                </a:solidFill>
                <a:latin typeface="Calibri" panose="020F0502020204030204" pitchFamily="34" charset="0"/>
              </a:rPr>
              <a:t>Overflowed buffer, but did not corrupt state</a:t>
            </a:r>
            <a:endParaRPr lang="en-US" sz="1800" dirty="0" smtClean="0">
              <a:solidFill>
                <a:srgbClr val="C00000"/>
              </a:solidFill>
              <a:latin typeface="Calibri" panose="020F0502020204030204" pitchFamily="34" charset="0"/>
            </a:endParaRPr>
          </a:p>
        </p:txBody>
      </p:sp>
      <p:sp>
        <p:nvSpPr>
          <p:cNvPr id="68" name="Rectangle 3"/>
          <p:cNvSpPr>
            <a:spLocks noChangeArrowheads="1"/>
          </p:cNvSpPr>
          <p:nvPr/>
        </p:nvSpPr>
        <p:spPr bwMode="auto">
          <a:xfrm>
            <a:off x="2390791" y="5943600"/>
            <a:ext cx="3552809" cy="335989"/>
          </a:xfrm>
          <a:prstGeom prst="rect">
            <a:avLst/>
          </a:prstGeom>
          <a:solidFill>
            <a:schemeClr val="bg2">
              <a:lumMod val="40000"/>
              <a:lumOff val="60000"/>
            </a:schemeClr>
          </a:solidFill>
          <a:ln w="12700">
            <a:noFill/>
            <a:miter lim="800000"/>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“01234567890123456789012</a:t>
            </a:r>
            <a:r>
              <a:rPr lang="en-US" sz="1600" dirty="0" smtClean="0">
                <a:solidFill>
                  <a:srgbClr val="C00000"/>
                </a:solidFill>
                <a:latin typeface="Courier New" panose="02070309020205020404" pitchFamily="49" charset="0"/>
                <a:ea typeface="MS Mincho" panose="02020609040205080304" pitchFamily="49" charset="-128"/>
              </a:rPr>
              <a:t>\0</a:t>
            </a:r>
            <a:r>
              <a:rPr lang="en-US" sz="1600" dirty="0" smtClean="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357188" y="434975"/>
            <a:ext cx="7591425" cy="762000"/>
          </a:xfrm>
        </p:spPr>
        <p:txBody>
          <a:bodyPr/>
          <a:lstStyle/>
          <a:p>
            <a:r>
              <a:rPr lang="en-US" dirty="0" smtClean="0">
                <a:latin typeface="Calibri" panose="020F0502020204030204" pitchFamily="34" charset="0"/>
              </a:rPr>
              <a:t>Today</a:t>
            </a:r>
            <a:endParaRPr lang="en-US" dirty="0" smtClean="0">
              <a:latin typeface="Calibri" panose="020F0502020204030204" pitchFamily="34" charset="0"/>
            </a:endParaRPr>
          </a:p>
        </p:txBody>
      </p:sp>
      <p:sp>
        <p:nvSpPr>
          <p:cNvPr id="3" name="Content Placeholder 2"/>
          <p:cNvSpPr>
            <a:spLocks noGrp="1"/>
          </p:cNvSpPr>
          <p:nvPr>
            <p:ph idx="1"/>
          </p:nvPr>
        </p:nvSpPr>
        <p:spPr/>
        <p:txBody>
          <a:bodyPr/>
          <a:lstStyle/>
          <a:p>
            <a:pPr>
              <a:defRPr/>
            </a:pPr>
            <a:r>
              <a:rPr lang="en-US" dirty="0" smtClean="0"/>
              <a:t>Memory Layout</a:t>
            </a:r>
            <a:endParaRPr lang="en-US" dirty="0" smtClean="0"/>
          </a:p>
          <a:p>
            <a:pPr>
              <a:defRPr/>
            </a:pPr>
            <a:r>
              <a:rPr lang="en-US" dirty="0" smtClean="0">
                <a:solidFill>
                  <a:srgbClr val="7F7F7F"/>
                </a:solidFill>
              </a:rPr>
              <a:t>Buffer Overflow</a:t>
            </a:r>
            <a:endParaRPr lang="en-US" dirty="0" smtClean="0">
              <a:solidFill>
                <a:srgbClr val="7F7F7F"/>
              </a:solidFill>
            </a:endParaRPr>
          </a:p>
          <a:p>
            <a:pPr lvl="1">
              <a:defRPr/>
            </a:pPr>
            <a:r>
              <a:rPr lang="en-US" dirty="0" smtClean="0">
                <a:solidFill>
                  <a:srgbClr val="7F7F7F"/>
                </a:solidFill>
              </a:rPr>
              <a:t>Vulnerability</a:t>
            </a:r>
            <a:endParaRPr lang="en-US" dirty="0" smtClean="0">
              <a:solidFill>
                <a:srgbClr val="7F7F7F"/>
              </a:solidFill>
            </a:endParaRPr>
          </a:p>
          <a:p>
            <a:pPr lvl="1">
              <a:defRPr/>
            </a:pPr>
            <a:r>
              <a:rPr lang="en-US" dirty="0" smtClean="0">
                <a:solidFill>
                  <a:srgbClr val="7F7F7F"/>
                </a:solidFill>
              </a:rPr>
              <a:t>Protection</a:t>
            </a:r>
            <a:endParaRPr lang="en-US" dirty="0" smtClean="0">
              <a:solidFill>
                <a:srgbClr val="7F7F7F"/>
              </a:solidFill>
            </a:endParaRPr>
          </a:p>
          <a:p>
            <a:pPr>
              <a:defRPr/>
            </a:pPr>
            <a:r>
              <a:rPr lang="en-US" dirty="0" smtClean="0">
                <a:solidFill>
                  <a:srgbClr val="7F7F7F"/>
                </a:solidFill>
              </a:rPr>
              <a:t>Unions</a:t>
            </a:r>
            <a:endParaRPr lang="en-US" dirty="0" smtClean="0">
              <a:solidFill>
                <a:srgbClr val="7F7F7F"/>
              </a:solidFill>
            </a:endParaRPr>
          </a:p>
          <a:p>
            <a:pPr>
              <a:buFont typeface="Wingdings" panose="05000000000000000000" pitchFamily="2" charset="2"/>
              <a:buChar char="§"/>
              <a:defRPr/>
            </a:pPr>
            <a:endParaRPr lang="en-US" dirty="0" smtClean="0">
              <a:solidFill>
                <a:srgbClr val="7F7F7F"/>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Buffer Overflow Stack Example #2</a:t>
            </a:r>
            <a:endParaRPr lang="en-US" dirty="0" smtClean="0"/>
          </a:p>
        </p:txBody>
      </p:sp>
      <p:sp>
        <p:nvSpPr>
          <p:cNvPr id="360451" name="Rectangle 3"/>
          <p:cNvSpPr>
            <a:spLocks noChangeArrowheads="1"/>
          </p:cNvSpPr>
          <p:nvPr/>
        </p:nvSpPr>
        <p:spPr bwMode="auto">
          <a:xfrm>
            <a:off x="5486400" y="1219200"/>
            <a:ext cx="2601912" cy="1320874"/>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3146425" algn="l"/>
              </a:tabLst>
              <a:defRPr/>
            </a:pPr>
            <a:r>
              <a:rPr lang="en-US" sz="1600" dirty="0">
                <a:latin typeface="Courier New" panose="02070309020205020404" pitchFamily="49" charset="0"/>
                <a:ea typeface="MS Mincho" panose="02020609040205080304" pitchFamily="49" charset="-128"/>
                <a:cs typeface="+mn-cs"/>
              </a:rPr>
              <a:t>echo:</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subq</a:t>
            </a:r>
            <a:r>
              <a:rPr lang="en-US" sz="1600" dirty="0" smtClean="0">
                <a:latin typeface="Courier New" panose="02070309020205020404" pitchFamily="49" charset="0"/>
                <a:ea typeface="MS Mincho" panose="02020609040205080304" pitchFamily="49" charset="-128"/>
                <a:cs typeface="+mn-cs"/>
              </a:rPr>
              <a:t>  $</a:t>
            </a:r>
            <a:r>
              <a:rPr lang="en-US" sz="1600" dirty="0">
                <a:latin typeface="Courier New" panose="02070309020205020404" pitchFamily="49" charset="0"/>
                <a:ea typeface="MS Mincho" panose="02020609040205080304" pitchFamily="49" charset="-128"/>
                <a:cs typeface="+mn-cs"/>
              </a:rPr>
              <a:t>24, %</a:t>
            </a:r>
            <a:r>
              <a:rPr lang="en-US" sz="1600" dirty="0" err="1">
                <a:latin typeface="Courier New" panose="02070309020205020404" pitchFamily="49" charset="0"/>
                <a:ea typeface="MS Mincho" panose="02020609040205080304" pitchFamily="49" charset="-128"/>
                <a:cs typeface="+mn-cs"/>
              </a:rPr>
              <a:t>rsp</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movq</a:t>
            </a:r>
            <a:r>
              <a:rPr lang="en-US" sz="1600" dirty="0" smtClean="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rsp</a:t>
            </a: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rdi</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call  gets</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3146425" algn="l"/>
              </a:tabLst>
              <a:defRPr/>
            </a:pPr>
            <a:r>
              <a:rPr lang="en-US" sz="1600" dirty="0" smtClean="0">
                <a:latin typeface="Courier New" panose="02070309020205020404" pitchFamily="49" charset="0"/>
                <a:ea typeface="MS Mincho" panose="02020609040205080304" pitchFamily="49" charset="-128"/>
                <a:cs typeface="+mn-cs"/>
              </a:rPr>
              <a:t>  . . .</a:t>
            </a:r>
            <a:endParaRPr lang="en-US" sz="1600" dirty="0">
              <a:latin typeface="Courier New" panose="02070309020205020404" pitchFamily="49" charset="0"/>
              <a:ea typeface="MS Mincho" panose="02020609040205080304" pitchFamily="49" charset="-128"/>
              <a:cs typeface="+mn-cs"/>
            </a:endParaRPr>
          </a:p>
        </p:txBody>
      </p:sp>
      <p:sp>
        <p:nvSpPr>
          <p:cNvPr id="25604" name="Rectangle 4"/>
          <p:cNvSpPr>
            <a:spLocks noChangeArrowheads="1"/>
          </p:cNvSpPr>
          <p:nvPr/>
        </p:nvSpPr>
        <p:spPr bwMode="auto">
          <a:xfrm>
            <a:off x="3048000" y="1219200"/>
            <a:ext cx="2438400" cy="1567096"/>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void </a:t>
            </a:r>
            <a:r>
              <a:rPr lang="en-US" sz="1600" dirty="0">
                <a:latin typeface="Courier New" panose="02070309020205020404" pitchFamily="49" charset="0"/>
                <a:ea typeface="MS Mincho" panose="02020609040205080304" pitchFamily="49" charset="-128"/>
              </a:rPr>
              <a:t>echo()</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char </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[4]; </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gets</a:t>
            </a:r>
            <a:r>
              <a:rPr lang="en-US" sz="1600" dirty="0">
                <a:latin typeface="Courier New" panose="02070309020205020404" pitchFamily="49" charset="0"/>
                <a:ea typeface="MS Mincho" panose="02020609040205080304" pitchFamily="49" charset="-128"/>
              </a:rPr>
              <a:t>(</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
        <p:nvSpPr>
          <p:cNvPr id="360477" name="Line 29"/>
          <p:cNvSpPr>
            <a:spLocks noChangeShapeType="1"/>
          </p:cNvSpPr>
          <p:nvPr/>
        </p:nvSpPr>
        <p:spPr bwMode="auto">
          <a:xfrm flipH="1">
            <a:off x="2952750" y="4814816"/>
            <a:ext cx="450850" cy="0"/>
          </a:xfrm>
          <a:prstGeom prst="line">
            <a:avLst/>
          </a:prstGeom>
          <a:noFill/>
          <a:ln w="28575">
            <a:solidFill>
              <a:schemeClr val="tx1"/>
            </a:solidFill>
            <a:round/>
            <a:tailEnd type="triangle" w="med" len="med"/>
          </a:ln>
        </p:spPr>
        <p:txBody>
          <a:bodyPr/>
          <a:lstStyle/>
          <a:p>
            <a:endParaRPr lang="en-US"/>
          </a:p>
        </p:txBody>
      </p:sp>
      <p:sp>
        <p:nvSpPr>
          <p:cNvPr id="360478" name="Rectangle 30"/>
          <p:cNvSpPr>
            <a:spLocks noChangeArrowheads="1"/>
          </p:cNvSpPr>
          <p:nvPr/>
        </p:nvSpPr>
        <p:spPr bwMode="auto">
          <a:xfrm>
            <a:off x="3365500" y="4641778"/>
            <a:ext cx="738754" cy="369332"/>
          </a:xfrm>
          <a:prstGeom prst="rect">
            <a:avLst/>
          </a:prstGeom>
          <a:noFill/>
          <a:ln w="9525">
            <a:noFill/>
            <a:miter lim="800000"/>
          </a:ln>
        </p:spPr>
        <p:txBody>
          <a:bodyPr wrap="none">
            <a:spAutoFit/>
          </a:bodyPr>
          <a:lstStyle/>
          <a:p>
            <a:r>
              <a:rPr lang="en-US" sz="1800" dirty="0" smtClean="0">
                <a:latin typeface="Courier New" panose="02070309020205020404" pitchFamily="49" charset="0"/>
              </a:rPr>
              <a:t>%</a:t>
            </a:r>
            <a:r>
              <a:rPr lang="en-US" sz="1800" dirty="0" err="1" smtClean="0">
                <a:latin typeface="Courier New" panose="02070309020205020404" pitchFamily="49" charset="0"/>
              </a:rPr>
              <a:t>rsp</a:t>
            </a:r>
            <a:endParaRPr lang="en-US" sz="1800" dirty="0">
              <a:latin typeface="Courier New" panose="02070309020205020404" pitchFamily="49" charset="0"/>
            </a:endParaRPr>
          </a:p>
        </p:txBody>
      </p:sp>
      <p:sp>
        <p:nvSpPr>
          <p:cNvPr id="360479"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800" b="0" dirty="0">
                <a:latin typeface="Calibri" panose="020F0502020204030204" pitchFamily="34" charset="0"/>
                <a:cs typeface="+mn-cs"/>
              </a:rPr>
              <a:t>Stack Frame</a:t>
            </a:r>
            <a:endParaRPr lang="en-US" sz="1800" b="0" dirty="0">
              <a:latin typeface="Calibri" panose="020F0502020204030204" pitchFamily="34" charset="0"/>
              <a:cs typeface="+mn-cs"/>
            </a:endParaRPr>
          </a:p>
          <a:p>
            <a:pPr algn="ctr">
              <a:defRPr/>
            </a:pPr>
            <a:r>
              <a:rPr lang="en-US" sz="1800" b="0" dirty="0">
                <a:latin typeface="Calibri" panose="020F0502020204030204" pitchFamily="34" charset="0"/>
                <a:cs typeface="+mn-cs"/>
              </a:rPr>
              <a:t>for </a:t>
            </a:r>
            <a:r>
              <a:rPr lang="en-US" sz="1800" dirty="0" err="1" smtClean="0">
                <a:latin typeface="Courier New" panose="02070309020205020404" pitchFamily="49" charset="0"/>
                <a:cs typeface="+mn-cs"/>
              </a:rPr>
              <a:t>call_echo</a:t>
            </a:r>
            <a:endParaRPr lang="en-US" sz="1800" dirty="0">
              <a:latin typeface="Courier New" panose="02070309020205020404" pitchFamily="49"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sp>
        <p:nvSpPr>
          <p:cNvPr id="360476" name="Rectangle 28"/>
          <p:cNvSpPr>
            <a:spLocks noChangeArrowheads="1"/>
          </p:cNvSpPr>
          <p:nvPr/>
        </p:nvSpPr>
        <p:spPr bwMode="auto">
          <a:xfrm>
            <a:off x="2330450" y="4648200"/>
            <a:ext cx="593725" cy="366712"/>
          </a:xfrm>
          <a:prstGeom prst="rect">
            <a:avLst/>
          </a:prstGeom>
          <a:noFill/>
          <a:ln w="9525">
            <a:noFill/>
            <a:miter lim="800000"/>
          </a:ln>
        </p:spPr>
        <p:txBody>
          <a:bodyPr wrap="none">
            <a:spAutoFit/>
          </a:bodyPr>
          <a:lstStyle/>
          <a:p>
            <a:r>
              <a:rPr lang="en-US" sz="1800" dirty="0" err="1">
                <a:latin typeface="Courier New" panose="02070309020205020404" pitchFamily="49" charset="0"/>
              </a:rPr>
              <a:t>buf</a:t>
            </a:r>
            <a:endParaRPr lang="en-US" sz="1800" dirty="0">
              <a:latin typeface="Courier New" panose="02070309020205020404" pitchFamily="49" charset="0"/>
            </a:endParaRPr>
          </a:p>
        </p:txBody>
      </p:sp>
      <p:sp>
        <p:nvSpPr>
          <p:cNvPr id="16" name="TextBox 15"/>
          <p:cNvSpPr txBox="1">
            <a:spLocks noChangeArrowheads="1"/>
          </p:cNvSpPr>
          <p:nvPr/>
        </p:nvSpPr>
        <p:spPr bwMode="auto">
          <a:xfrm>
            <a:off x="457200" y="990600"/>
            <a:ext cx="1816172"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After </a:t>
            </a:r>
            <a:r>
              <a:rPr lang="en-US" sz="1800" i="1" dirty="0">
                <a:solidFill>
                  <a:srgbClr val="C00000"/>
                </a:solidFill>
                <a:latin typeface="Calibri" panose="020F0502020204030204" pitchFamily="34" charset="0"/>
              </a:rPr>
              <a:t>call to gets</a:t>
            </a:r>
            <a:endParaRPr lang="en-US" sz="1800" i="1" dirty="0">
              <a:solidFill>
                <a:srgbClr val="C00000"/>
              </a:solidFill>
              <a:latin typeface="Calibri" panose="020F0502020204030204" pitchFamily="34" charset="0"/>
            </a:endParaRPr>
          </a:p>
        </p:txBody>
      </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sp>
        <p:nvSpPr>
          <p:cNvPr id="25" name="Rectangle 5"/>
          <p:cNvSpPr>
            <a:spLocks noChangeArrowheads="1"/>
          </p:cNvSpPr>
          <p:nvPr/>
        </p:nvSpPr>
        <p:spPr bwMode="auto">
          <a:xfrm>
            <a:off x="3403600" y="3444014"/>
            <a:ext cx="4718485" cy="1197764"/>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smtClean="0">
                <a:latin typeface="Courier New" panose="02070309020205020404" pitchFamily="49" charset="0"/>
                <a:ea typeface="MS Mincho" panose="02020609040205080304" pitchFamily="49" charset="-128"/>
              </a:rPr>
              <a:t>  . . .</a:t>
            </a:r>
            <a:endParaRPr lang="en-US" sz="18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smtClean="0">
                <a:latin typeface="Courier New" panose="02070309020205020404" pitchFamily="49" charset="0"/>
                <a:ea typeface="MS Mincho" panose="02020609040205080304" pitchFamily="49" charset="-128"/>
              </a:rPr>
              <a:t>  4006f1</a:t>
            </a:r>
            <a:r>
              <a:rPr lang="en-US" sz="1800" dirty="0">
                <a:latin typeface="Courier New" panose="02070309020205020404" pitchFamily="49" charset="0"/>
                <a:ea typeface="MS Mincho" panose="02020609040205080304" pitchFamily="49" charset="-128"/>
              </a:rPr>
              <a:t>:	</a:t>
            </a:r>
            <a:r>
              <a:rPr lang="en-US" sz="1800" dirty="0" err="1" smtClean="0">
                <a:latin typeface="Courier New" panose="02070309020205020404" pitchFamily="49" charset="0"/>
                <a:ea typeface="MS Mincho" panose="02020609040205080304" pitchFamily="49" charset="-128"/>
              </a:rPr>
              <a:t>callq</a:t>
            </a:r>
            <a:r>
              <a:rPr lang="en-US" sz="1800" dirty="0" smtClean="0">
                <a:latin typeface="Courier New" panose="02070309020205020404" pitchFamily="49" charset="0"/>
                <a:ea typeface="MS Mincho" panose="02020609040205080304" pitchFamily="49" charset="-128"/>
              </a:rPr>
              <a:t>  </a:t>
            </a:r>
            <a:r>
              <a:rPr lang="en-US" sz="1800" dirty="0">
                <a:latin typeface="Courier New" panose="02070309020205020404" pitchFamily="49" charset="0"/>
                <a:ea typeface="MS Mincho" panose="02020609040205080304" pitchFamily="49" charset="-128"/>
              </a:rPr>
              <a:t>4006cf &lt;echo&gt;</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a:solidFill>
                  <a:srgbClr val="FF0000"/>
                </a:solidFill>
                <a:latin typeface="Courier New" panose="02070309020205020404" pitchFamily="49" charset="0"/>
                <a:ea typeface="MS Mincho" panose="02020609040205080304" pitchFamily="49" charset="-128"/>
              </a:rPr>
              <a:t>4006f6</a:t>
            </a: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add    </a:t>
            </a:r>
            <a:r>
              <a:rPr lang="en-US" sz="1800" dirty="0">
                <a:latin typeface="Courier New" panose="02070309020205020404" pitchFamily="49" charset="0"/>
                <a:ea typeface="MS Mincho" panose="02020609040205080304" pitchFamily="49" charset="-128"/>
              </a:rPr>
              <a:t>$0x8,%rsp</a:t>
            </a:r>
            <a:endParaRPr lang="en-US" sz="18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a:t>
            </a:r>
            <a:r>
              <a:rPr lang="en-US" sz="1800" dirty="0" smtClean="0">
                <a:latin typeface="Courier New" panose="02070309020205020404" pitchFamily="49" charset="0"/>
                <a:ea typeface="MS Mincho" panose="02020609040205080304" pitchFamily="49" charset="-128"/>
              </a:rPr>
              <a:t>. . .</a:t>
            </a:r>
            <a:endParaRPr lang="en-US" sz="1800" dirty="0">
              <a:latin typeface="Courier New" panose="02070309020205020404" pitchFamily="49" charset="0"/>
              <a:ea typeface="MS Mincho" panose="02020609040205080304" pitchFamily="49" charset="-128"/>
            </a:endParaRPr>
          </a:p>
        </p:txBody>
      </p:sp>
      <p:sp>
        <p:nvSpPr>
          <p:cNvPr id="26" name="TextBox 25"/>
          <p:cNvSpPr txBox="1"/>
          <p:nvPr/>
        </p:nvSpPr>
        <p:spPr>
          <a:xfrm>
            <a:off x="3282950" y="3037113"/>
            <a:ext cx="1469122" cy="461665"/>
          </a:xfrm>
          <a:prstGeom prst="rect">
            <a:avLst/>
          </a:prstGeom>
          <a:noFill/>
        </p:spPr>
        <p:txBody>
          <a:bodyPr wrap="none" rtlCol="0">
            <a:spAutoFit/>
          </a:bodyPr>
          <a:lstStyle/>
          <a:p>
            <a:r>
              <a:rPr lang="en-US" dirty="0" err="1" smtClean="0">
                <a:latin typeface="Calibri" panose="020F0502020204030204" pitchFamily="34" charset="0"/>
              </a:rPr>
              <a:t>call_echo</a:t>
            </a:r>
            <a:r>
              <a:rPr lang="en-US" dirty="0" smtClean="0">
                <a:latin typeface="Calibri" panose="020F0502020204030204" pitchFamily="34" charset="0"/>
              </a:rPr>
              <a:t>:</a:t>
            </a:r>
            <a:endParaRPr lang="en-US" dirty="0" smtClean="0">
              <a:latin typeface="Calibri" panose="020F0502020204030204" pitchFamily="34"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grpSp>
      <p:sp>
        <p:nvSpPr>
          <p:cNvPr id="37" name="Rectangle 3"/>
          <p:cNvSpPr>
            <a:spLocks noChangeArrowheads="1"/>
          </p:cNvSpPr>
          <p:nvPr/>
        </p:nvSpPr>
        <p:spPr bwMode="auto">
          <a:xfrm>
            <a:off x="2390791" y="5029200"/>
            <a:ext cx="5257800" cy="1074653"/>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err="1">
                <a:latin typeface="Courier New" panose="02070309020205020404" pitchFamily="49" charset="0"/>
                <a:ea typeface="MS Mincho" panose="02020609040205080304" pitchFamily="49" charset="-128"/>
                <a:cs typeface="+mn-cs"/>
              </a:rPr>
              <a:t>unix</a:t>
            </a:r>
            <a:r>
              <a:rPr lang="en-US" sz="1600" dirty="0">
                <a:latin typeface="Courier New" panose="02070309020205020404" pitchFamily="49" charset="0"/>
                <a:ea typeface="MS Mincho" panose="02020609040205080304" pitchFamily="49" charset="-128"/>
                <a:cs typeface="+mn-cs"/>
              </a:rPr>
              <a:t>&gt;</a:t>
            </a:r>
            <a:r>
              <a:rPr lang="en-US" sz="1600" i="1" dirty="0">
                <a:latin typeface="Courier New" panose="02070309020205020404" pitchFamily="49" charset="0"/>
                <a:ea typeface="MS Mincho" panose="02020609040205080304" pitchFamily="49" charset="-128"/>
                <a:cs typeface="+mn-cs"/>
              </a:rPr>
              <a:t>./</a:t>
            </a:r>
            <a:r>
              <a:rPr lang="en-US" sz="1600" i="1" dirty="0" err="1" smtClean="0">
                <a:latin typeface="Courier New" panose="02070309020205020404" pitchFamily="49" charset="0"/>
                <a:ea typeface="MS Mincho" panose="02020609040205080304" pitchFamily="49" charset="-128"/>
                <a:cs typeface="+mn-cs"/>
              </a:rPr>
              <a:t>bufdemo-nsp</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a:latin typeface="Courier New" panose="02070309020205020404" pitchFamily="49" charset="0"/>
                <a:ea typeface="MS Mincho" panose="02020609040205080304" pitchFamily="49" charset="-128"/>
                <a:cs typeface="+mn-cs"/>
              </a:rPr>
              <a:t>Type a string</a:t>
            </a:r>
            <a:r>
              <a:rPr lang="en-US" sz="1600" dirty="0" smtClean="0">
                <a:latin typeface="Courier New" panose="02070309020205020404" pitchFamily="49" charset="0"/>
                <a:ea typeface="MS Mincho" panose="02020609040205080304" pitchFamily="49" charset="-128"/>
                <a:cs typeface="+mn-cs"/>
              </a:rPr>
              <a:t>:</a:t>
            </a:r>
            <a:r>
              <a:rPr lang="en-US" sz="1600" i="1" dirty="0" smtClean="0">
                <a:latin typeface="Courier New" panose="02070309020205020404" pitchFamily="49" charset="0"/>
                <a:ea typeface="MS Mincho" panose="02020609040205080304" pitchFamily="49" charset="-128"/>
                <a:cs typeface="+mn-cs"/>
              </a:rPr>
              <a:t>012345678901234567890123</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012345678901234567890123</a:t>
            </a:r>
            <a:endParaRPr lang="en-US" sz="1600" dirty="0">
              <a:latin typeface="Courier New" panose="02070309020205020404" pitchFamily="49" charset="0"/>
              <a:ea typeface="MS Mincho" panose="02020609040205080304" pitchFamily="49" charset="-128"/>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Segmentation fault</a:t>
            </a:r>
            <a:endParaRPr lang="en-US" sz="1600" dirty="0">
              <a:latin typeface="Courier New" panose="02070309020205020404" pitchFamily="49" charset="0"/>
              <a:ea typeface="MS Mincho" panose="02020609040205080304" pitchFamily="49" charset="-128"/>
            </a:endParaRPr>
          </a:p>
        </p:txBody>
      </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sp>
        <p:nvSpPr>
          <p:cNvPr id="4" name="TextBox 3"/>
          <p:cNvSpPr txBox="1"/>
          <p:nvPr/>
        </p:nvSpPr>
        <p:spPr>
          <a:xfrm>
            <a:off x="982663" y="6292334"/>
            <a:ext cx="5265288" cy="369332"/>
          </a:xfrm>
          <a:prstGeom prst="rect">
            <a:avLst/>
          </a:prstGeom>
          <a:noFill/>
        </p:spPr>
        <p:txBody>
          <a:bodyPr wrap="none" rtlCol="0">
            <a:spAutoFit/>
          </a:bodyPr>
          <a:lstStyle/>
          <a:p>
            <a:r>
              <a:rPr lang="en-US" sz="1800" dirty="0" smtClean="0">
                <a:solidFill>
                  <a:srgbClr val="C00000"/>
                </a:solidFill>
                <a:latin typeface="Calibri" panose="020F0502020204030204" pitchFamily="34" charset="0"/>
              </a:rPr>
              <a:t>Program “returned” to 0x0400600, and then crashed.</a:t>
            </a:r>
            <a:endParaRPr lang="en-US" sz="1800" dirty="0" smtClean="0">
              <a:solidFill>
                <a:srgbClr val="C00000"/>
              </a:solidFill>
              <a:latin typeface="Calibri" panose="020F0502020204030204" pitchFamily="34" charset="0"/>
            </a:endParaRPr>
          </a:p>
        </p:txBody>
      </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00</a:t>
              </a:r>
              <a:endParaRPr lang="en-US" sz="1800" dirty="0">
                <a:solidFill>
                  <a:srgbClr val="0070C0"/>
                </a:solidFill>
                <a:latin typeface="Courier New" panose="02070309020205020404"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40</a:t>
              </a:r>
              <a:endParaRPr lang="en-US" sz="1800" dirty="0">
                <a:solidFill>
                  <a:srgbClr val="0070C0"/>
                </a:solidFill>
                <a:latin typeface="Courier New" panose="02070309020205020404"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70C0"/>
                  </a:solidFill>
                  <a:latin typeface="Courier New" panose="02070309020205020404" pitchFamily="49" charset="0"/>
                  <a:cs typeface="+mn-cs"/>
                </a:rPr>
                <a:t>06</a:t>
              </a:r>
              <a:endParaRPr lang="en-US" sz="1800" dirty="0">
                <a:solidFill>
                  <a:srgbClr val="0070C0"/>
                </a:solidFill>
                <a:latin typeface="Courier New" panose="02070309020205020404"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FF0000"/>
                  </a:solidFill>
                  <a:latin typeface="Courier New" panose="02070309020205020404" pitchFamily="49" charset="0"/>
                  <a:cs typeface="+mn-cs"/>
                </a:rPr>
                <a:t>00</a:t>
              </a:r>
              <a:endParaRPr lang="en-US" sz="1800" dirty="0">
                <a:solidFill>
                  <a:srgbClr val="FF0000"/>
                </a:solidFill>
                <a:latin typeface="Courier New" panose="02070309020205020404" pitchFamily="49" charset="0"/>
                <a:cs typeface="+mn-cs"/>
              </a:endParaRP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533400"/>
            <a:ext cx="8305800" cy="573088"/>
          </a:xfrm>
        </p:spPr>
        <p:txBody>
          <a:bodyPr/>
          <a:lstStyle/>
          <a:p>
            <a:pPr eaLnBrk="1" hangingPunct="1"/>
            <a:r>
              <a:rPr lang="en-US" dirty="0" smtClean="0"/>
              <a:t>Stack Smashing Attacks</a:t>
            </a:r>
            <a:endParaRPr lang="en-US" dirty="0" smtClean="0"/>
          </a:p>
        </p:txBody>
      </p:sp>
      <p:sp>
        <p:nvSpPr>
          <p:cNvPr id="30723" name="Rectangle 3"/>
          <p:cNvSpPr>
            <a:spLocks noGrp="1" noChangeArrowheads="1"/>
          </p:cNvSpPr>
          <p:nvPr>
            <p:ph type="body" idx="1"/>
          </p:nvPr>
        </p:nvSpPr>
        <p:spPr>
          <a:xfrm>
            <a:off x="457200" y="5562600"/>
            <a:ext cx="8255000" cy="1143000"/>
          </a:xfrm>
        </p:spPr>
        <p:txBody>
          <a:bodyPr anchor="ctr"/>
          <a:lstStyle/>
          <a:p>
            <a:pPr marL="160655" defTabSz="895350" eaLnBrk="1" hangingPunct="1">
              <a:lnSpc>
                <a:spcPct val="90000"/>
              </a:lnSpc>
            </a:pPr>
            <a:r>
              <a:rPr lang="en-US" sz="2000" dirty="0" smtClean="0"/>
              <a:t>Overwrite normal return address A with address of some other code S</a:t>
            </a:r>
            <a:endParaRPr lang="en-US" sz="2000" dirty="0" smtClean="0"/>
          </a:p>
          <a:p>
            <a:pPr marL="160655" defTabSz="895350" eaLnBrk="1" hangingPunct="1">
              <a:lnSpc>
                <a:spcPct val="90000"/>
              </a:lnSpc>
            </a:pPr>
            <a:r>
              <a:rPr lang="en-US" sz="2000" dirty="0" smtClean="0"/>
              <a:t>When </a:t>
            </a:r>
            <a:r>
              <a:rPr lang="en-US" sz="2000" dirty="0" smtClean="0">
                <a:latin typeface="Courier New" panose="02070309020205020404" pitchFamily="49" charset="0"/>
              </a:rPr>
              <a:t>Q</a:t>
            </a:r>
            <a:r>
              <a:rPr lang="en-US" sz="2000" dirty="0" smtClean="0"/>
              <a:t> executes</a:t>
            </a:r>
            <a:r>
              <a:rPr lang="en-US" sz="2000" dirty="0" smtClean="0">
                <a:latin typeface="Courier New" panose="02070309020205020404" pitchFamily="49" charset="0"/>
              </a:rPr>
              <a:t> ret</a:t>
            </a:r>
            <a:r>
              <a:rPr lang="en-US" sz="2000" dirty="0" smtClean="0"/>
              <a:t>, will jump to other code</a:t>
            </a:r>
            <a:endParaRPr lang="en-US" sz="2000" dirty="0" smtClean="0"/>
          </a:p>
        </p:txBody>
      </p:sp>
      <p:sp>
        <p:nvSpPr>
          <p:cNvPr id="30724" name="Rectangle 4"/>
          <p:cNvSpPr>
            <a:spLocks noChangeArrowheads="1"/>
          </p:cNvSpPr>
          <p:nvPr/>
        </p:nvSpPr>
        <p:spPr bwMode="auto">
          <a:xfrm>
            <a:off x="533400" y="2438400"/>
            <a:ext cx="2438400" cy="17494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smtClean="0">
                <a:latin typeface="Courier New" panose="02070309020205020404" pitchFamily="49" charset="0"/>
              </a:rPr>
              <a:t>Q(</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char </a:t>
            </a:r>
            <a:r>
              <a:rPr lang="en-US" sz="1800" dirty="0" err="1">
                <a:latin typeface="Courier New" panose="02070309020205020404" pitchFamily="49" charset="0"/>
              </a:rPr>
              <a:t>buf</a:t>
            </a:r>
            <a:r>
              <a:rPr lang="en-US" sz="1800" dirty="0">
                <a:latin typeface="Courier New" panose="02070309020205020404" pitchFamily="49" charset="0"/>
              </a:rPr>
              <a:t>[64];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gets(</a:t>
            </a:r>
            <a:r>
              <a:rPr lang="en-US" sz="1800" dirty="0" err="1">
                <a:solidFill>
                  <a:srgbClr val="C00000"/>
                </a:solidFill>
                <a:latin typeface="Courier New" panose="02070309020205020404" pitchFamily="49" charset="0"/>
              </a:rPr>
              <a:t>buf</a:t>
            </a:r>
            <a:r>
              <a:rPr lang="en-US" sz="1800" dirty="0">
                <a:solidFill>
                  <a:srgbClr val="C00000"/>
                </a:solidFill>
                <a:latin typeface="Courier New" panose="02070309020205020404" pitchFamily="49" charset="0"/>
              </a:rPr>
              <a:t>); </a:t>
            </a:r>
            <a:endParaRPr lang="en-US" sz="1800" dirty="0">
              <a:solidFill>
                <a:srgbClr val="C0000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return ...;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30725" name="Rectangle 5"/>
          <p:cNvSpPr>
            <a:spLocks noChangeArrowheads="1"/>
          </p:cNvSpPr>
          <p:nvPr/>
        </p:nvSpPr>
        <p:spPr bwMode="auto">
          <a:xfrm>
            <a:off x="533400" y="1143000"/>
            <a:ext cx="1828800" cy="1200150"/>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a:latin typeface="Courier New" panose="02070309020205020404" pitchFamily="49" charset="0"/>
              </a:rPr>
              <a:t>void </a:t>
            </a:r>
            <a:r>
              <a:rPr lang="en-US" sz="1800" dirty="0" smtClean="0">
                <a:latin typeface="Courier New" panose="02070309020205020404" pitchFamily="49" charset="0"/>
              </a:rPr>
              <a:t>P(</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smtClean="0">
                <a:latin typeface="Courier New" panose="02070309020205020404" pitchFamily="49" charset="0"/>
              </a:rPr>
              <a:t>Q(</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a:t>
            </a:r>
            <a:endParaRPr lang="en-US" sz="1800" dirty="0">
              <a:solidFill>
                <a:srgbClr val="C0000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30730" name="Text Box 12"/>
          <p:cNvSpPr txBox="1">
            <a:spLocks noChangeArrowheads="1"/>
          </p:cNvSpPr>
          <p:nvPr/>
        </p:nvSpPr>
        <p:spPr bwMode="auto">
          <a:xfrm>
            <a:off x="2593975" y="1444625"/>
            <a:ext cx="911225" cy="923925"/>
          </a:xfrm>
          <a:prstGeom prst="rect">
            <a:avLst/>
          </a:prstGeom>
          <a:noFill/>
          <a:ln w="28575">
            <a:noFill/>
            <a:miter lim="800000"/>
          </a:ln>
        </p:spPr>
        <p:txBody>
          <a:bodyPr wrap="none" anchor="ctr">
            <a:spAutoFit/>
          </a:bodyPr>
          <a:lstStyle/>
          <a:p>
            <a:pPr eaLnBrk="0" hangingPunct="0"/>
            <a:r>
              <a:rPr lang="en-US" sz="1800" b="0" dirty="0">
                <a:latin typeface="Calibri" panose="020F0502020204030204" pitchFamily="34" charset="0"/>
              </a:rPr>
              <a:t>return</a:t>
            </a:r>
            <a:endParaRPr lang="en-US" sz="1800" b="0" dirty="0">
              <a:latin typeface="Calibri" panose="020F0502020204030204" pitchFamily="34" charset="0"/>
            </a:endParaRPr>
          </a:p>
          <a:p>
            <a:pPr eaLnBrk="0" hangingPunct="0"/>
            <a:r>
              <a:rPr lang="en-US" sz="1800" b="0" dirty="0">
                <a:latin typeface="Calibri" panose="020F0502020204030204" pitchFamily="34" charset="0"/>
              </a:rPr>
              <a:t>address</a:t>
            </a:r>
            <a:endParaRPr lang="en-US" sz="1800" b="0" dirty="0">
              <a:latin typeface="Calibri" panose="020F0502020204030204" pitchFamily="34" charset="0"/>
            </a:endParaRPr>
          </a:p>
          <a:p>
            <a:pPr eaLnBrk="0" hangingPunct="0"/>
            <a:r>
              <a:rPr lang="en-US" sz="1800" b="0" dirty="0">
                <a:solidFill>
                  <a:srgbClr val="C00000"/>
                </a:solidFill>
                <a:latin typeface="Calibri" panose="020F0502020204030204" pitchFamily="34" charset="0"/>
              </a:rPr>
              <a:t>A</a:t>
            </a:r>
            <a:endParaRPr lang="en-US" sz="1800" b="0" dirty="0">
              <a:solidFill>
                <a:srgbClr val="C00000"/>
              </a:solidFill>
              <a:latin typeface="Calibri" panose="020F0502020204030204" pitchFamily="34" charset="0"/>
            </a:endParaRPr>
          </a:p>
        </p:txBody>
      </p:sp>
      <p:sp>
        <p:nvSpPr>
          <p:cNvPr id="30731" name="Line 13"/>
          <p:cNvSpPr>
            <a:spLocks noChangeShapeType="1"/>
          </p:cNvSpPr>
          <p:nvPr/>
        </p:nvSpPr>
        <p:spPr bwMode="auto">
          <a:xfrm flipH="1">
            <a:off x="1905000" y="1901825"/>
            <a:ext cx="688975" cy="0"/>
          </a:xfrm>
          <a:prstGeom prst="line">
            <a:avLst/>
          </a:prstGeom>
          <a:noFill/>
          <a:ln w="28575">
            <a:solidFill>
              <a:schemeClr val="tx1"/>
            </a:solidFill>
            <a:round/>
            <a:tailEnd type="triangle" w="med" len="med"/>
          </a:ln>
        </p:spPr>
        <p:txBody>
          <a:bodyPr anchor="ctr">
            <a:spAutoFit/>
          </a:bodyPr>
          <a:lstStyle/>
          <a:p>
            <a:endParaRPr lang="en-US"/>
          </a:p>
        </p:txBody>
      </p:sp>
      <p:sp>
        <p:nvSpPr>
          <p:cNvPr id="30726" name="Text Box 6"/>
          <p:cNvSpPr txBox="1">
            <a:spLocks noChangeArrowheads="1"/>
          </p:cNvSpPr>
          <p:nvPr/>
        </p:nvSpPr>
        <p:spPr bwMode="auto">
          <a:xfrm>
            <a:off x="5630863" y="1154113"/>
            <a:ext cx="2674937" cy="369887"/>
          </a:xfrm>
          <a:prstGeom prst="rect">
            <a:avLst/>
          </a:prstGeom>
          <a:noFill/>
          <a:ln w="25400">
            <a:noFill/>
            <a:miter lim="800000"/>
          </a:ln>
        </p:spPr>
        <p:txBody>
          <a:bodyPr wrap="none">
            <a:spAutoFit/>
          </a:bodyPr>
          <a:lstStyle/>
          <a:p>
            <a:pPr eaLnBrk="0" hangingPunct="0"/>
            <a:r>
              <a:rPr lang="en-US" sz="1800" b="0" dirty="0">
                <a:latin typeface="Calibri" panose="020F0502020204030204" pitchFamily="34" charset="0"/>
              </a:rPr>
              <a:t>Stack after call to </a:t>
            </a:r>
            <a:r>
              <a:rPr lang="en-US" sz="1800" dirty="0">
                <a:latin typeface="Courier New" panose="02070309020205020404" pitchFamily="49" charset="0"/>
              </a:rPr>
              <a:t>gets()</a:t>
            </a:r>
            <a:endParaRPr lang="en-US" sz="1800" dirty="0">
              <a:latin typeface="Courier New" panose="02070309020205020404" pitchFamily="49" charset="0"/>
            </a:endParaRPr>
          </a:p>
        </p:txBody>
      </p:sp>
      <p:sp>
        <p:nvSpPr>
          <p:cNvPr id="365575" name="Rectangle 7"/>
          <p:cNvSpPr>
            <a:spLocks noChangeArrowheads="1"/>
          </p:cNvSpPr>
          <p:nvPr/>
        </p:nvSpPr>
        <p:spPr bwMode="auto">
          <a:xfrm>
            <a:off x="5727700" y="281940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strike="sngStrike" dirty="0" smtClean="0">
                <a:solidFill>
                  <a:srgbClr val="C00000"/>
                </a:solidFill>
                <a:latin typeface="Calibri" panose="020F0502020204030204" pitchFamily="34" charset="0"/>
                <a:cs typeface="+mn-cs"/>
              </a:rPr>
              <a:t>A</a:t>
            </a:r>
            <a:r>
              <a:rPr lang="en-US" sz="1800" dirty="0" smtClean="0">
                <a:solidFill>
                  <a:srgbClr val="C00000"/>
                </a:solidFill>
                <a:latin typeface="Calibri" panose="020F0502020204030204" pitchFamily="34" charset="0"/>
                <a:cs typeface="+mn-cs"/>
              </a:rPr>
              <a:t> B</a:t>
            </a:r>
            <a:endParaRPr lang="en-US" sz="1800" dirty="0">
              <a:solidFill>
                <a:srgbClr val="C00000"/>
              </a:solidFill>
              <a:latin typeface="Calibri" panose="020F0502020204030204" pitchFamily="34" charset="0"/>
              <a:cs typeface="+mn-cs"/>
            </a:endParaRPr>
          </a:p>
        </p:txBody>
      </p:sp>
      <p:sp>
        <p:nvSpPr>
          <p:cNvPr id="365576" name="Rectangle 8"/>
          <p:cNvSpPr>
            <a:spLocks noChangeArrowheads="1"/>
          </p:cNvSpPr>
          <p:nvPr/>
        </p:nvSpPr>
        <p:spPr bwMode="auto">
          <a:xfrm>
            <a:off x="5727700" y="1600201"/>
            <a:ext cx="1066800" cy="1558924"/>
          </a:xfrm>
          <a:prstGeom prst="rect">
            <a:avLst/>
          </a:prstGeom>
          <a:solidFill>
            <a:schemeClr val="bg1">
              <a:lumMod val="95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p:txBody>
      </p:sp>
      <p:sp>
        <p:nvSpPr>
          <p:cNvPr id="365579" name="Rectangle 11"/>
          <p:cNvSpPr>
            <a:spLocks noChangeArrowheads="1"/>
          </p:cNvSpPr>
          <p:nvPr/>
        </p:nvSpPr>
        <p:spPr bwMode="auto">
          <a:xfrm>
            <a:off x="5727700" y="3156441"/>
            <a:ext cx="1066800" cy="2190260"/>
          </a:xfrm>
          <a:prstGeom prst="rect">
            <a:avLst/>
          </a:prstGeom>
          <a:solidFill>
            <a:schemeClr val="accent2">
              <a:lumMod val="20000"/>
              <a:lumOff val="80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a:p>
            <a:pPr eaLnBrk="0" hangingPunct="0">
              <a:defRPr/>
            </a:pPr>
            <a:endParaRPr lang="en-US" sz="1800" dirty="0">
              <a:latin typeface="Calibri" panose="020F0502020204030204" pitchFamily="34" charset="0"/>
              <a:cs typeface="+mn-cs"/>
            </a:endParaRPr>
          </a:p>
        </p:txBody>
      </p:sp>
      <p:sp>
        <p:nvSpPr>
          <p:cNvPr id="30732" name="Text Box 14"/>
          <p:cNvSpPr txBox="1">
            <a:spLocks noChangeArrowheads="1"/>
          </p:cNvSpPr>
          <p:nvPr/>
        </p:nvSpPr>
        <p:spPr bwMode="auto">
          <a:xfrm>
            <a:off x="7162800" y="2023547"/>
            <a:ext cx="1555346" cy="369332"/>
          </a:xfrm>
          <a:prstGeom prst="rect">
            <a:avLst/>
          </a:prstGeom>
          <a:noFill/>
          <a:ln w="28575">
            <a:noFill/>
            <a:miter lim="800000"/>
          </a:ln>
        </p:spPr>
        <p:txBody>
          <a:bodyPr wrap="none" anchor="ctr">
            <a:spAutoFit/>
          </a:bodyPr>
          <a:lstStyle/>
          <a:p>
            <a:pPr eaLnBrk="0" hangingPunct="0"/>
            <a:r>
              <a:rPr lang="en-US" sz="1800" dirty="0" smtClean="0">
                <a:latin typeface="Courier New" panose="02070309020205020404" pitchFamily="49" charset="0"/>
              </a:rPr>
              <a:t>P</a:t>
            </a:r>
            <a:r>
              <a:rPr lang="en-US" sz="1800" b="0" dirty="0" smtClean="0">
                <a:latin typeface="Courier New" panose="02070309020205020404" pitchFamily="49" charset="0"/>
              </a:rPr>
              <a:t> </a:t>
            </a:r>
            <a:r>
              <a:rPr lang="en-US" sz="1800" b="0" dirty="0">
                <a:latin typeface="Calibri" panose="020F0502020204030204" pitchFamily="34" charset="0"/>
              </a:rPr>
              <a:t>stack frame</a:t>
            </a:r>
            <a:endParaRPr lang="en-US" sz="1800" b="0" dirty="0">
              <a:latin typeface="Calibri" panose="020F0502020204030204" pitchFamily="34" charset="0"/>
            </a:endParaRPr>
          </a:p>
        </p:txBody>
      </p:sp>
      <p:sp>
        <p:nvSpPr>
          <p:cNvPr id="30733" name="Text Box 15"/>
          <p:cNvSpPr txBox="1">
            <a:spLocks noChangeArrowheads="1"/>
          </p:cNvSpPr>
          <p:nvPr/>
        </p:nvSpPr>
        <p:spPr bwMode="auto">
          <a:xfrm>
            <a:off x="7162800" y="4097615"/>
            <a:ext cx="1469009" cy="369332"/>
          </a:xfrm>
          <a:prstGeom prst="rect">
            <a:avLst/>
          </a:prstGeom>
          <a:noFill/>
          <a:ln w="28575">
            <a:noFill/>
            <a:miter lim="800000"/>
          </a:ln>
        </p:spPr>
        <p:txBody>
          <a:bodyPr wrap="none" anchor="ctr">
            <a:spAutoFit/>
          </a:bodyPr>
          <a:lstStyle/>
          <a:p>
            <a:pPr eaLnBrk="0" hangingPunct="0"/>
            <a:r>
              <a:rPr lang="en-US" sz="1800" dirty="0" smtClean="0">
                <a:latin typeface="Courier New" panose="02070309020205020404" pitchFamily="49" charset="0"/>
              </a:rPr>
              <a:t>Q</a:t>
            </a:r>
            <a:r>
              <a:rPr lang="en-US" sz="1800" b="0" dirty="0" smtClean="0">
                <a:latin typeface="Calibri" panose="020F0502020204030204" pitchFamily="34" charset="0"/>
              </a:rPr>
              <a:t> </a:t>
            </a:r>
            <a:r>
              <a:rPr lang="en-US" sz="1800" b="0" dirty="0">
                <a:latin typeface="Calibri" panose="020F0502020204030204" pitchFamily="34" charset="0"/>
              </a:rPr>
              <a:t>stack frame</a:t>
            </a:r>
            <a:endParaRPr lang="en-US" sz="1800" b="0" dirty="0">
              <a:latin typeface="Calibri" panose="020F0502020204030204" pitchFamily="34" charset="0"/>
            </a:endParaRPr>
          </a:p>
        </p:txBody>
      </p:sp>
      <p:sp>
        <p:nvSpPr>
          <p:cNvPr id="30738" name="Text Box 21"/>
          <p:cNvSpPr txBox="1">
            <a:spLocks noChangeArrowheads="1"/>
          </p:cNvSpPr>
          <p:nvPr/>
        </p:nvSpPr>
        <p:spPr bwMode="auto">
          <a:xfrm>
            <a:off x="3733800" y="3451225"/>
            <a:ext cx="1371600" cy="646113"/>
          </a:xfrm>
          <a:prstGeom prst="rect">
            <a:avLst/>
          </a:prstGeom>
          <a:noFill/>
          <a:ln w="28575">
            <a:noFill/>
            <a:miter lim="800000"/>
          </a:ln>
        </p:spPr>
        <p:txBody>
          <a:bodyPr anchor="ctr">
            <a:spAutoFit/>
          </a:bodyPr>
          <a:lstStyle/>
          <a:p>
            <a:pPr eaLnBrk="0" hangingPunct="0"/>
            <a:r>
              <a:rPr lang="en-US" sz="1800" b="0" dirty="0">
                <a:latin typeface="Calibri" panose="020F0502020204030204" pitchFamily="34" charset="0"/>
              </a:rPr>
              <a:t>data written</a:t>
            </a:r>
            <a:endParaRPr lang="en-US" sz="1800" b="0" dirty="0">
              <a:latin typeface="Calibri" panose="020F0502020204030204" pitchFamily="34" charset="0"/>
            </a:endParaRPr>
          </a:p>
          <a:p>
            <a:pPr eaLnBrk="0" hangingPunct="0"/>
            <a:r>
              <a:rPr lang="en-US" sz="1800" b="0" dirty="0">
                <a:latin typeface="Calibri" panose="020F0502020204030204" pitchFamily="34" charset="0"/>
              </a:rPr>
              <a:t>by </a:t>
            </a:r>
            <a:r>
              <a:rPr lang="en-US" sz="1800" dirty="0">
                <a:latin typeface="Courier New" panose="02070309020205020404" pitchFamily="49" charset="0"/>
              </a:rPr>
              <a:t>gets()</a:t>
            </a:r>
            <a:endParaRPr lang="en-US" sz="1800" dirty="0">
              <a:latin typeface="Courier New" panose="02070309020205020404" pitchFamily="49" charset="0"/>
            </a:endParaRPr>
          </a:p>
        </p:txBody>
      </p:sp>
      <p:sp>
        <p:nvSpPr>
          <p:cNvPr id="30739" name="AutoShape 16"/>
          <p:cNvSpPr/>
          <p:nvPr/>
        </p:nvSpPr>
        <p:spPr bwMode="auto">
          <a:xfrm rot="10800000">
            <a:off x="6892925" y="1600200"/>
            <a:ext cx="228600" cy="1600200"/>
          </a:xfrm>
          <a:prstGeom prst="leftBrace">
            <a:avLst>
              <a:gd name="adj1" fmla="val 74991"/>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0740" name="AutoShape 16"/>
          <p:cNvSpPr/>
          <p:nvPr/>
        </p:nvSpPr>
        <p:spPr bwMode="auto">
          <a:xfrm rot="10800000">
            <a:off x="6892925" y="3200400"/>
            <a:ext cx="228600" cy="2157413"/>
          </a:xfrm>
          <a:prstGeom prst="leftBrace">
            <a:avLst>
              <a:gd name="adj1" fmla="val 74976"/>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0741" name="AutoShape 16"/>
          <p:cNvSpPr/>
          <p:nvPr/>
        </p:nvSpPr>
        <p:spPr bwMode="auto">
          <a:xfrm rot="10800000" flipH="1">
            <a:off x="5359400" y="2819400"/>
            <a:ext cx="228600" cy="1905000"/>
          </a:xfrm>
          <a:prstGeom prst="leftBrace">
            <a:avLst>
              <a:gd name="adj1" fmla="val 75000"/>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65587" name="Rectangle 19"/>
          <p:cNvSpPr>
            <a:spLocks noChangeArrowheads="1"/>
          </p:cNvSpPr>
          <p:nvPr/>
        </p:nvSpPr>
        <p:spPr bwMode="auto">
          <a:xfrm>
            <a:off x="5727700" y="3159125"/>
            <a:ext cx="1065213" cy="1559290"/>
          </a:xfrm>
          <a:prstGeom prst="rect">
            <a:avLst/>
          </a:prstGeom>
          <a:solidFill>
            <a:schemeClr val="bg1">
              <a:lumMod val="75000"/>
            </a:schemeClr>
          </a:solidFill>
          <a:ln w="28575">
            <a:solidFill>
              <a:schemeClr val="tx1"/>
            </a:solidFill>
            <a:miter lim="800000"/>
          </a:ln>
          <a:effectLst/>
        </p:spPr>
        <p:txBody>
          <a:bodyPr anchor="ctr"/>
          <a:lstStyle/>
          <a:p>
            <a:pPr eaLnBrk="0" hangingPunct="0">
              <a:defRPr/>
            </a:pPr>
            <a:r>
              <a:rPr lang="en-US" sz="1800" dirty="0">
                <a:latin typeface="Calibri" panose="020F0502020204030204" pitchFamily="34" charset="0"/>
                <a:cs typeface="+mn-cs"/>
              </a:rPr>
              <a:t>pad</a:t>
            </a:r>
            <a:endParaRPr lang="en-US" sz="1800" dirty="0">
              <a:latin typeface="Calibri" panose="020F0502020204030204" pitchFamily="34" charset="0"/>
              <a:cs typeface="+mn-cs"/>
            </a:endParaRPr>
          </a:p>
        </p:txBody>
      </p:sp>
      <p:sp>
        <p:nvSpPr>
          <p:cNvPr id="27"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a:solidFill>
                  <a:srgbClr val="C00000"/>
                </a:solidFill>
                <a:latin typeface="Calibri" panose="020F0502020204030204" pitchFamily="34" charset="0"/>
                <a:cs typeface="+mn-cs"/>
              </a:rPr>
              <a:t>A</a:t>
            </a:r>
            <a:endParaRPr lang="en-US" sz="1800" dirty="0">
              <a:solidFill>
                <a:srgbClr val="C00000"/>
              </a:solidFill>
              <a:latin typeface="Calibri" panose="020F0502020204030204" pitchFamily="34" charset="0"/>
              <a:cs typeface="+mn-cs"/>
            </a:endParaRPr>
          </a:p>
        </p:txBody>
      </p:sp>
      <p:sp>
        <p:nvSpPr>
          <p:cNvPr id="23"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smtClean="0">
                <a:solidFill>
                  <a:srgbClr val="C00000"/>
                </a:solidFill>
                <a:latin typeface="Calibri" panose="020F0502020204030204" pitchFamily="34" charset="0"/>
                <a:cs typeface="+mn-cs"/>
              </a:rPr>
              <a:t>A </a:t>
            </a:r>
            <a:r>
              <a:rPr lang="en-US" sz="1800" dirty="0" smtClean="0">
                <a:solidFill>
                  <a:srgbClr val="C00000"/>
                </a:solidFill>
                <a:latin typeface="Calibri" panose="020F0502020204030204" pitchFamily="34" charset="0"/>
                <a:cs typeface="+mn-cs"/>
                <a:sym typeface="Wingdings" panose="05000000000000000000"/>
              </a:rPr>
              <a:t> </a:t>
            </a:r>
            <a:r>
              <a:rPr lang="en-US" sz="1800" dirty="0" smtClean="0">
                <a:solidFill>
                  <a:srgbClr val="C00000"/>
                </a:solidFill>
                <a:latin typeface="Calibri" panose="020F0502020204030204" pitchFamily="34" charset="0"/>
                <a:cs typeface="+mn-cs"/>
              </a:rPr>
              <a:t>S</a:t>
            </a:r>
            <a:endParaRPr lang="en-US" sz="1800" dirty="0">
              <a:solidFill>
                <a:srgbClr val="C00000"/>
              </a:solidFill>
              <a:latin typeface="Calibri" panose="020F0502020204030204" pitchFamily="34" charset="0"/>
              <a:cs typeface="+mn-cs"/>
            </a:endParaRPr>
          </a:p>
        </p:txBody>
      </p:sp>
      <p:sp>
        <p:nvSpPr>
          <p:cNvPr id="24" name="Rectangle 5"/>
          <p:cNvSpPr>
            <a:spLocks noChangeArrowheads="1"/>
          </p:cNvSpPr>
          <p:nvPr/>
        </p:nvSpPr>
        <p:spPr bwMode="auto">
          <a:xfrm>
            <a:off x="541180" y="4267200"/>
            <a:ext cx="2463800" cy="1474763"/>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a:latin typeface="Courier New" panose="02070309020205020404" pitchFamily="49" charset="0"/>
              </a:rPr>
              <a:t>void </a:t>
            </a:r>
            <a:r>
              <a:rPr lang="en-US" sz="1800" dirty="0" smtClean="0">
                <a:latin typeface="Courier New" panose="02070309020205020404" pitchFamily="49" charset="0"/>
              </a:rPr>
              <a:t>S(</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smtClean="0">
                <a:latin typeface="Courier New" panose="02070309020205020404" pitchFamily="49" charset="0"/>
              </a:rPr>
              <a:t>/* Something</a:t>
            </a:r>
            <a:endParaRPr lang="en-US" sz="1800" dirty="0" smtClean="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smtClean="0">
                <a:latin typeface="Courier New" panose="02070309020205020404" pitchFamily="49" charset="0"/>
              </a:rPr>
              <a:t>  unexpected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a:t>
            </a:r>
            <a:endParaRPr lang="en-US" sz="1800" dirty="0">
              <a:solidFill>
                <a:srgbClr val="C0000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55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30" grpId="0"/>
      <p:bldP spid="30731" grpId="0" animBg="1"/>
      <p:bldP spid="30726" grpId="0"/>
      <p:bldP spid="30733" grpId="0"/>
      <p:bldP spid="30738" grpId="0"/>
      <p:bldP spid="30740" grpId="0" animBg="1"/>
      <p:bldP spid="30741" grpId="0" animBg="1"/>
      <p:bldP spid="365587" grpId="0" animBg="1"/>
      <p:bldP spid="27"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Crafting Smashing String</a:t>
            </a:r>
            <a:endParaRPr lang="en-US" dirty="0" smtClean="0"/>
          </a:p>
        </p:txBody>
      </p:sp>
      <p:sp>
        <p:nvSpPr>
          <p:cNvPr id="360479" name="Rectangle 31"/>
          <p:cNvSpPr>
            <a:spLocks noChangeArrowheads="1"/>
          </p:cNvSpPr>
          <p:nvPr/>
        </p:nvSpPr>
        <p:spPr bwMode="auto">
          <a:xfrm>
            <a:off x="533400" y="1360486"/>
            <a:ext cx="1797050" cy="3592513"/>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600" b="0" dirty="0">
                <a:latin typeface="Calibri" panose="020F0502020204030204" pitchFamily="34" charset="0"/>
                <a:cs typeface="+mn-cs"/>
              </a:rPr>
              <a:t>Stack Frame</a:t>
            </a:r>
            <a:endParaRPr lang="en-US" sz="1600" b="0" dirty="0">
              <a:latin typeface="Calibri" panose="020F0502020204030204" pitchFamily="34" charset="0"/>
              <a:cs typeface="+mn-cs"/>
            </a:endParaRPr>
          </a:p>
          <a:p>
            <a:pPr algn="ctr">
              <a:defRPr/>
            </a:pPr>
            <a:r>
              <a:rPr lang="en-US" sz="1600" b="0" dirty="0">
                <a:latin typeface="Calibri" panose="020F0502020204030204" pitchFamily="34" charset="0"/>
                <a:cs typeface="+mn-cs"/>
              </a:rPr>
              <a:t>for </a:t>
            </a:r>
            <a:r>
              <a:rPr lang="en-US" sz="1600" dirty="0" err="1" smtClean="0">
                <a:latin typeface="Courier New" panose="02070309020205020404" pitchFamily="49" charset="0"/>
                <a:cs typeface="+mn-cs"/>
              </a:rPr>
              <a:t>call_echo</a:t>
            </a:r>
            <a:endParaRPr lang="en-US" sz="1600" dirty="0">
              <a:latin typeface="Courier New" panose="02070309020205020404" pitchFamily="49" charset="0"/>
              <a:cs typeface="+mn-cs"/>
            </a:endParaRPr>
          </a:p>
        </p:txBody>
      </p:sp>
      <p:sp>
        <p:nvSpPr>
          <p:cNvPr id="73" name="Rectangle 3"/>
          <p:cNvSpPr>
            <a:spLocks noChangeArrowheads="1"/>
          </p:cNvSpPr>
          <p:nvPr/>
        </p:nvSpPr>
        <p:spPr bwMode="auto">
          <a:xfrm>
            <a:off x="76200" y="5715000"/>
            <a:ext cx="8915400" cy="582211"/>
          </a:xfrm>
          <a:prstGeom prst="rect">
            <a:avLst/>
          </a:prstGeom>
          <a:solidFill>
            <a:schemeClr val="bg2">
              <a:lumMod val="40000"/>
              <a:lumOff val="60000"/>
            </a:schemeClr>
          </a:solidFill>
          <a:ln w="12700">
            <a:solidFill>
              <a:schemeClr val="bg2">
                <a:lumMod val="40000"/>
                <a:lumOff val="60000"/>
              </a:schemeClr>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cs typeface="+mn-cs"/>
              </a:rPr>
              <a:t>30 31 32 33 34 35 36 37 38 39 30 31 32 33 34 35 36 37 38 39 30 31 32 33 fb 06 40 00 00 00 00 00</a:t>
            </a:r>
            <a:endParaRPr lang="en-US" sz="1600" dirty="0">
              <a:latin typeface="Courier New" panose="02070309020205020404" pitchFamily="49" charset="0"/>
              <a:ea typeface="MS Mincho" panose="02020609040205080304" pitchFamily="49" charset="-128"/>
              <a:cs typeface="+mn-cs"/>
            </a:endParaRPr>
          </a:p>
        </p:txBody>
      </p:sp>
      <p:sp>
        <p:nvSpPr>
          <p:cNvPr id="75" name="Rectangle 22"/>
          <p:cNvSpPr>
            <a:spLocks noChangeArrowheads="1"/>
          </p:cNvSpPr>
          <p:nvPr/>
        </p:nvSpPr>
        <p:spPr bwMode="auto">
          <a:xfrm>
            <a:off x="533400" y="1887758"/>
            <a:ext cx="1797050" cy="608299"/>
          </a:xfrm>
          <a:prstGeom prst="rect">
            <a:avLst/>
          </a:prstGeom>
          <a:solidFill>
            <a:srgbClr val="FFFFCC"/>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76" name="Group 75"/>
          <p:cNvGrpSpPr/>
          <p:nvPr/>
        </p:nvGrpSpPr>
        <p:grpSpPr>
          <a:xfrm>
            <a:off x="538208" y="1887584"/>
            <a:ext cx="1797050" cy="304800"/>
            <a:chOff x="2377022" y="2811289"/>
            <a:chExt cx="1797050" cy="304800"/>
          </a:xfrm>
          <a:solidFill>
            <a:srgbClr val="FFFFCC"/>
          </a:solidFill>
        </p:grpSpPr>
        <p:sp>
          <p:nvSpPr>
            <p:cNvPr id="77"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78"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79"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80"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grpSp>
      <p:grpSp>
        <p:nvGrpSpPr>
          <p:cNvPr id="81" name="Group 80"/>
          <p:cNvGrpSpPr/>
          <p:nvPr/>
        </p:nvGrpSpPr>
        <p:grpSpPr>
          <a:xfrm>
            <a:off x="533400" y="2203672"/>
            <a:ext cx="1797050" cy="304800"/>
            <a:chOff x="2377022" y="2811289"/>
            <a:chExt cx="1797050" cy="304800"/>
          </a:xfrm>
          <a:solidFill>
            <a:srgbClr val="FFFFCC"/>
          </a:solidFill>
        </p:grpSpPr>
        <p:sp>
          <p:nvSpPr>
            <p:cNvPr id="82"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83"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48</a:t>
              </a:r>
              <a:endParaRPr lang="en-US" sz="1800" dirty="0">
                <a:solidFill>
                  <a:srgbClr val="00B050"/>
                </a:solidFill>
                <a:latin typeface="Courier New" panose="02070309020205020404" pitchFamily="49" charset="0"/>
                <a:cs typeface="+mn-cs"/>
              </a:endParaRPr>
            </a:p>
          </p:txBody>
        </p:sp>
        <p:sp>
          <p:nvSpPr>
            <p:cNvPr id="84"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83</a:t>
              </a:r>
              <a:endParaRPr lang="en-US" sz="1800" dirty="0">
                <a:solidFill>
                  <a:srgbClr val="00B050"/>
                </a:solidFill>
                <a:latin typeface="Courier New" panose="02070309020205020404" pitchFamily="49" charset="0"/>
                <a:cs typeface="+mn-cs"/>
              </a:endParaRPr>
            </a:p>
          </p:txBody>
        </p:sp>
        <p:sp>
          <p:nvSpPr>
            <p:cNvPr id="85"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80</a:t>
              </a:r>
              <a:endParaRPr lang="en-US" sz="1800" dirty="0">
                <a:solidFill>
                  <a:srgbClr val="00B050"/>
                </a:solidFill>
                <a:latin typeface="Courier New" panose="02070309020205020404" pitchFamily="49" charset="0"/>
                <a:cs typeface="+mn-cs"/>
              </a:endParaRPr>
            </a:p>
          </p:txBody>
        </p:sp>
      </p:grpSp>
      <p:sp>
        <p:nvSpPr>
          <p:cNvPr id="86" name="Line 29"/>
          <p:cNvSpPr>
            <a:spLocks noChangeShapeType="1"/>
          </p:cNvSpPr>
          <p:nvPr/>
        </p:nvSpPr>
        <p:spPr bwMode="auto">
          <a:xfrm flipH="1">
            <a:off x="2362200" y="3031907"/>
            <a:ext cx="450850" cy="0"/>
          </a:xfrm>
          <a:prstGeom prst="line">
            <a:avLst/>
          </a:prstGeom>
          <a:noFill/>
          <a:ln w="28575">
            <a:solidFill>
              <a:srgbClr val="C00000"/>
            </a:solidFill>
            <a:round/>
            <a:tailEnd type="triangle" w="med" len="med"/>
          </a:ln>
        </p:spPr>
        <p:txBody>
          <a:bodyPr/>
          <a:lstStyle/>
          <a:p>
            <a:endParaRPr lang="en-US"/>
          </a:p>
        </p:txBody>
      </p:sp>
      <p:sp>
        <p:nvSpPr>
          <p:cNvPr id="87" name="Rectangle 30"/>
          <p:cNvSpPr>
            <a:spLocks noChangeArrowheads="1"/>
          </p:cNvSpPr>
          <p:nvPr/>
        </p:nvSpPr>
        <p:spPr bwMode="auto">
          <a:xfrm>
            <a:off x="2762250" y="2858869"/>
            <a:ext cx="819150" cy="369332"/>
          </a:xfrm>
          <a:prstGeom prst="rect">
            <a:avLst/>
          </a:prstGeom>
          <a:noFill/>
          <a:ln w="9525">
            <a:noFill/>
            <a:miter lim="800000"/>
          </a:ln>
        </p:spPr>
        <p:txBody>
          <a:bodyPr wrap="square">
            <a:spAutoFit/>
          </a:bodyPr>
          <a:lstStyle/>
          <a:p>
            <a:r>
              <a:rPr lang="en-US" sz="1800" dirty="0" smtClean="0">
                <a:solidFill>
                  <a:srgbClr val="C00000"/>
                </a:solidFill>
                <a:latin typeface="Courier New" panose="02070309020205020404" pitchFamily="49" charset="0"/>
              </a:rPr>
              <a:t>%</a:t>
            </a:r>
            <a:r>
              <a:rPr lang="en-US" sz="1800" dirty="0" err="1" smtClean="0">
                <a:solidFill>
                  <a:srgbClr val="C00000"/>
                </a:solidFill>
                <a:latin typeface="Courier New" panose="02070309020205020404" pitchFamily="49" charset="0"/>
              </a:rPr>
              <a:t>rsp</a:t>
            </a:r>
            <a:endParaRPr lang="en-US" sz="1800" dirty="0">
              <a:solidFill>
                <a:srgbClr val="C00000"/>
              </a:solidFill>
              <a:latin typeface="Courier New" panose="02070309020205020404" pitchFamily="49" charset="0"/>
            </a:endParaRPr>
          </a:p>
        </p:txBody>
      </p:sp>
      <p:sp>
        <p:nvSpPr>
          <p:cNvPr id="89" name="Rectangle 5"/>
          <p:cNvSpPr>
            <a:spLocks noChangeArrowheads="1"/>
          </p:cNvSpPr>
          <p:nvPr/>
        </p:nvSpPr>
        <p:spPr bwMode="auto">
          <a:xfrm>
            <a:off x="3707101" y="4701902"/>
            <a:ext cx="3962400" cy="643766"/>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ro-RO" sz="1800" dirty="0" smtClean="0">
                <a:solidFill>
                  <a:srgbClr val="7030A0"/>
                </a:solidFill>
                <a:latin typeface="Courier New" panose="02070309020205020404" pitchFamily="49" charset="0"/>
                <a:ea typeface="MS Mincho" panose="02020609040205080304" pitchFamily="49" charset="-128"/>
              </a:rPr>
              <a:t>00000000004006fb </a:t>
            </a:r>
            <a:r>
              <a:rPr lang="ro-RO" sz="1800" dirty="0">
                <a:solidFill>
                  <a:srgbClr val="7030A0"/>
                </a:solidFill>
                <a:latin typeface="Courier New" panose="02070309020205020404" pitchFamily="49" charset="0"/>
                <a:ea typeface="MS Mincho" panose="02020609040205080304" pitchFamily="49" charset="-128"/>
              </a:rPr>
              <a:t>&lt;smash&gt;:</a:t>
            </a:r>
            <a:endParaRPr lang="ro-RO" sz="1800" dirty="0">
              <a:solidFill>
                <a:srgbClr val="7030A0"/>
              </a:solidFill>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800" dirty="0">
                <a:solidFill>
                  <a:srgbClr val="7030A0"/>
                </a:solidFill>
                <a:latin typeface="Courier New" panose="02070309020205020404" pitchFamily="49" charset="0"/>
                <a:ea typeface="MS Mincho" panose="02020609040205080304" pitchFamily="49" charset="-128"/>
              </a:rPr>
              <a:t>  </a:t>
            </a:r>
            <a:r>
              <a:rPr lang="ro-RO" sz="1800" dirty="0" smtClean="0">
                <a:solidFill>
                  <a:srgbClr val="7030A0"/>
                </a:solidFill>
                <a:latin typeface="Courier New" panose="02070309020205020404" pitchFamily="49" charset="0"/>
                <a:ea typeface="MS Mincho" panose="02020609040205080304" pitchFamily="49" charset="-128"/>
              </a:rPr>
              <a:t>4006fb:       </a:t>
            </a:r>
            <a:r>
              <a:rPr lang="ro-RO" sz="1800" dirty="0">
                <a:solidFill>
                  <a:srgbClr val="7030A0"/>
                </a:solidFill>
                <a:latin typeface="Courier New" panose="02070309020205020404" pitchFamily="49" charset="0"/>
                <a:ea typeface="MS Mincho" panose="02020609040205080304" pitchFamily="49" charset="-128"/>
              </a:rPr>
              <a:t>48 83 ec </a:t>
            </a:r>
            <a:r>
              <a:rPr lang="ro-RO" sz="1800" dirty="0" smtClean="0">
                <a:solidFill>
                  <a:srgbClr val="7030A0"/>
                </a:solidFill>
                <a:latin typeface="Courier New" panose="02070309020205020404" pitchFamily="49" charset="0"/>
                <a:ea typeface="MS Mincho" panose="02020609040205080304" pitchFamily="49" charset="-128"/>
              </a:rPr>
              <a:t>08</a:t>
            </a:r>
            <a:endParaRPr lang="ro-RO" sz="1800" dirty="0">
              <a:solidFill>
                <a:srgbClr val="7030A0"/>
              </a:solidFill>
              <a:latin typeface="Courier New" panose="02070309020205020404" pitchFamily="49" charset="0"/>
              <a:ea typeface="MS Mincho" panose="02020609040205080304" pitchFamily="49" charset="-128"/>
            </a:endParaRPr>
          </a:p>
        </p:txBody>
      </p:sp>
      <p:sp>
        <p:nvSpPr>
          <p:cNvPr id="90" name="TextBox 89"/>
          <p:cNvSpPr txBox="1">
            <a:spLocks noChangeArrowheads="1"/>
          </p:cNvSpPr>
          <p:nvPr/>
        </p:nvSpPr>
        <p:spPr bwMode="auto">
          <a:xfrm>
            <a:off x="5562600" y="2882932"/>
            <a:ext cx="1454820"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Target  Code</a:t>
            </a:r>
            <a:endParaRPr lang="en-US" sz="1800" i="1" dirty="0">
              <a:solidFill>
                <a:srgbClr val="C00000"/>
              </a:solidFill>
              <a:latin typeface="Calibri" panose="020F0502020204030204" pitchFamily="34" charset="0"/>
            </a:endParaRPr>
          </a:p>
        </p:txBody>
      </p:sp>
      <p:sp>
        <p:nvSpPr>
          <p:cNvPr id="91" name="Rectangle 4"/>
          <p:cNvSpPr>
            <a:spLocks noChangeArrowheads="1"/>
          </p:cNvSpPr>
          <p:nvPr/>
        </p:nvSpPr>
        <p:spPr bwMode="auto">
          <a:xfrm>
            <a:off x="2606272" y="1109444"/>
            <a:ext cx="2438400" cy="17494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smtClean="0">
                <a:latin typeface="Courier New" panose="02070309020205020404" pitchFamily="49" charset="0"/>
              </a:rPr>
              <a:t>echo() </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char </a:t>
            </a:r>
            <a:r>
              <a:rPr lang="en-US" sz="1800" dirty="0" err="1" smtClean="0">
                <a:latin typeface="Courier New" panose="02070309020205020404" pitchFamily="49" charset="0"/>
              </a:rPr>
              <a:t>buf</a:t>
            </a:r>
            <a:r>
              <a:rPr lang="en-US" sz="1800" dirty="0" smtClean="0">
                <a:latin typeface="Courier New" panose="02070309020205020404" pitchFamily="49" charset="0"/>
              </a:rPr>
              <a:t>[4</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0070C0"/>
                </a:solidFill>
                <a:latin typeface="Courier New" panose="02070309020205020404" pitchFamily="49" charset="0"/>
              </a:rPr>
              <a:t>gets(</a:t>
            </a:r>
            <a:r>
              <a:rPr lang="en-US" sz="1800" dirty="0" err="1">
                <a:solidFill>
                  <a:srgbClr val="0070C0"/>
                </a:solidFill>
                <a:latin typeface="Courier New" panose="02070309020205020404" pitchFamily="49" charset="0"/>
              </a:rPr>
              <a:t>buf</a:t>
            </a:r>
            <a:r>
              <a:rPr lang="en-US" sz="1800" dirty="0">
                <a:solidFill>
                  <a:srgbClr val="0070C0"/>
                </a:solidFill>
                <a:latin typeface="Courier New" panose="02070309020205020404" pitchFamily="49" charset="0"/>
              </a:rPr>
              <a:t>); </a:t>
            </a:r>
            <a:endParaRPr lang="en-US" sz="1800" dirty="0">
              <a:solidFill>
                <a:srgbClr val="0070C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return ...;</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92" name="TextBox 91"/>
          <p:cNvSpPr txBox="1">
            <a:spLocks noChangeArrowheads="1"/>
          </p:cNvSpPr>
          <p:nvPr/>
        </p:nvSpPr>
        <p:spPr bwMode="auto">
          <a:xfrm>
            <a:off x="533400" y="5345668"/>
            <a:ext cx="2042384"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Attack String (Hex)</a:t>
            </a:r>
            <a:endParaRPr lang="en-US" sz="1800" i="1" dirty="0">
              <a:solidFill>
                <a:srgbClr val="C00000"/>
              </a:solidFill>
              <a:latin typeface="Calibri" panose="020F0502020204030204" pitchFamily="34" charset="0"/>
            </a:endParaRPr>
          </a:p>
        </p:txBody>
      </p:sp>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2" name="Group 1"/>
          <p:cNvGrpSpPr/>
          <p:nvPr/>
        </p:nvGrpSpPr>
        <p:grpSpPr>
          <a:xfrm>
            <a:off x="533400" y="4648200"/>
            <a:ext cx="1797050" cy="304800"/>
            <a:chOff x="533400" y="4648200"/>
            <a:chExt cx="1797050" cy="304800"/>
          </a:xfrm>
          <a:solidFill>
            <a:srgbClr val="BFBFBF"/>
          </a:solidFill>
        </p:grpSpPr>
        <p:sp>
          <p:nvSpPr>
            <p:cNvPr id="360472"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33</a:t>
              </a:r>
              <a:endParaRPr lang="en-US" sz="1800" dirty="0">
                <a:solidFill>
                  <a:schemeClr val="bg1">
                    <a:lumMod val="75000"/>
                  </a:schemeClr>
                </a:solidFill>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32</a:t>
              </a:r>
              <a:endParaRPr lang="en-US" sz="1800" dirty="0">
                <a:solidFill>
                  <a:schemeClr val="bg1">
                    <a:lumMod val="75000"/>
                  </a:schemeClr>
                </a:solidFill>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31</a:t>
              </a:r>
              <a:endParaRPr lang="en-US" sz="1800" dirty="0">
                <a:solidFill>
                  <a:schemeClr val="bg1">
                    <a:lumMod val="75000"/>
                  </a:schemeClr>
                </a:solidFill>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30</a:t>
              </a:r>
              <a:endParaRPr lang="en-US" sz="1800" dirty="0">
                <a:solidFill>
                  <a:schemeClr val="bg1">
                    <a:lumMod val="75000"/>
                  </a:schemeClr>
                </a:solidFill>
                <a:latin typeface="Courier New" panose="02070309020205020404" pitchFamily="49" charset="0"/>
                <a:cs typeface="+mn-cs"/>
              </a:endParaRPr>
            </a:p>
          </p:txBody>
        </p:sp>
      </p:grpSp>
      <p:sp>
        <p:nvSpPr>
          <p:cNvPr id="18" name="Rectangle 23"/>
          <p:cNvSpPr>
            <a:spLocks noChangeArrowheads="1"/>
          </p:cNvSpPr>
          <p:nvPr/>
        </p:nvSpPr>
        <p:spPr bwMode="auto">
          <a:xfrm>
            <a:off x="533400" y="3113087"/>
            <a:ext cx="1797050" cy="1531207"/>
          </a:xfrm>
          <a:prstGeom prst="rect">
            <a:avLst/>
          </a:prstGeom>
          <a:solidFill>
            <a:srgbClr val="BFBFBF"/>
          </a:solidFill>
          <a:ln w="28575">
            <a:solidFill>
              <a:schemeClr val="tx1"/>
            </a:solidFill>
            <a:miter lim="800000"/>
          </a:ln>
          <a:effectLst/>
        </p:spPr>
        <p:txBody>
          <a:bodyPr wrap="none" anchor="ctr"/>
          <a:lstStyle/>
          <a:p>
            <a:pPr algn="ctr">
              <a:defRPr/>
            </a:pPr>
            <a:r>
              <a:rPr lang="en-US" sz="1800" b="0" dirty="0" smtClean="0">
                <a:solidFill>
                  <a:schemeClr val="bg1">
                    <a:lumMod val="75000"/>
                  </a:schemeClr>
                </a:solidFill>
                <a:latin typeface="Calibri" panose="020F0502020204030204" pitchFamily="34" charset="0"/>
              </a:rPr>
              <a:t>20 bytes unused</a:t>
            </a:r>
            <a:endParaRPr lang="en-US" sz="1800" dirty="0">
              <a:solidFill>
                <a:schemeClr val="bg1">
                  <a:lumMod val="75000"/>
                </a:schemeClr>
              </a:solidFill>
              <a:latin typeface="Courier New" panose="02070309020205020404" pitchFamily="49"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07</a:t>
              </a:r>
              <a:endParaRPr lang="en-US" sz="1800" dirty="0">
                <a:solidFill>
                  <a:srgbClr val="C00000"/>
                </a:solidFill>
                <a:latin typeface="Courier New" panose="02070309020205020404"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FF</a:t>
              </a:r>
              <a:endParaRPr lang="en-US" sz="1800" dirty="0">
                <a:solidFill>
                  <a:srgbClr val="C00000"/>
                </a:solidFill>
                <a:latin typeface="Courier New" panose="02070309020205020404" pitchFamily="49" charset="0"/>
                <a:cs typeface="+mn-cs"/>
              </a:endParaRPr>
            </a:p>
          </p:txBody>
        </p:sp>
      </p:grpSp>
      <p:grpSp>
        <p:nvGrpSpPr>
          <p:cNvPr id="43" name="Group 42"/>
          <p:cNvGrpSpPr/>
          <p:nvPr/>
        </p:nvGrpSpPr>
        <p:grpSpPr>
          <a:xfrm>
            <a:off x="533400" y="4336978"/>
            <a:ext cx="1797050" cy="304800"/>
            <a:chOff x="533400" y="4648200"/>
            <a:chExt cx="1797050" cy="304800"/>
          </a:xfrm>
          <a:solidFill>
            <a:srgbClr val="BFBFBF"/>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37</a:t>
              </a:r>
              <a:endParaRPr lang="en-US" sz="1800" dirty="0">
                <a:solidFill>
                  <a:schemeClr val="bg1">
                    <a:lumMod val="75000"/>
                  </a:schemeClr>
                </a:solidFill>
                <a:latin typeface="Courier New" panose="02070309020205020404"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36</a:t>
              </a:r>
              <a:endParaRPr lang="en-US" sz="1800" dirty="0">
                <a:solidFill>
                  <a:schemeClr val="bg1">
                    <a:lumMod val="75000"/>
                  </a:schemeClr>
                </a:solidFill>
                <a:latin typeface="Courier New" panose="02070309020205020404"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35</a:t>
              </a:r>
              <a:endParaRPr lang="en-US" sz="1800" dirty="0">
                <a:solidFill>
                  <a:schemeClr val="bg1">
                    <a:lumMod val="75000"/>
                  </a:schemeClr>
                </a:solidFill>
                <a:latin typeface="Courier New" panose="02070309020205020404"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34</a:t>
              </a:r>
              <a:endParaRPr lang="en-US" sz="1800" dirty="0">
                <a:solidFill>
                  <a:schemeClr val="bg1">
                    <a:lumMod val="75000"/>
                  </a:schemeClr>
                </a:solidFill>
                <a:latin typeface="Courier New" panose="02070309020205020404" pitchFamily="49" charset="0"/>
                <a:cs typeface="+mn-cs"/>
              </a:endParaRPr>
            </a:p>
          </p:txBody>
        </p:sp>
      </p:grpSp>
      <p:grpSp>
        <p:nvGrpSpPr>
          <p:cNvPr id="48" name="Group 47"/>
          <p:cNvGrpSpPr/>
          <p:nvPr/>
        </p:nvGrpSpPr>
        <p:grpSpPr>
          <a:xfrm>
            <a:off x="533400" y="4025756"/>
            <a:ext cx="1797050" cy="304800"/>
            <a:chOff x="533400" y="4648200"/>
            <a:chExt cx="1797050" cy="304800"/>
          </a:xfrm>
          <a:solidFill>
            <a:srgbClr val="BFBFBF"/>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31</a:t>
              </a:r>
              <a:endParaRPr lang="en-US" sz="1800" dirty="0">
                <a:solidFill>
                  <a:schemeClr val="bg1">
                    <a:lumMod val="75000"/>
                  </a:schemeClr>
                </a:solidFill>
                <a:latin typeface="Courier New" panose="02070309020205020404"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30</a:t>
              </a:r>
              <a:endParaRPr lang="en-US" sz="1800" dirty="0">
                <a:solidFill>
                  <a:schemeClr val="bg1">
                    <a:lumMod val="75000"/>
                  </a:schemeClr>
                </a:solidFill>
                <a:latin typeface="Courier New" panose="02070309020205020404"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39</a:t>
              </a:r>
              <a:endParaRPr lang="en-US" sz="1800" dirty="0">
                <a:solidFill>
                  <a:schemeClr val="bg1">
                    <a:lumMod val="75000"/>
                  </a:schemeClr>
                </a:solidFill>
                <a:latin typeface="Courier New" panose="02070309020205020404"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38</a:t>
              </a:r>
              <a:endParaRPr lang="en-US" sz="1800" dirty="0">
                <a:solidFill>
                  <a:schemeClr val="bg1">
                    <a:lumMod val="75000"/>
                  </a:schemeClr>
                </a:solidFill>
                <a:latin typeface="Courier New" panose="02070309020205020404" pitchFamily="49" charset="0"/>
                <a:cs typeface="+mn-cs"/>
              </a:endParaRPr>
            </a:p>
          </p:txBody>
        </p:sp>
      </p:grpSp>
      <p:grpSp>
        <p:nvGrpSpPr>
          <p:cNvPr id="53" name="Group 52"/>
          <p:cNvGrpSpPr/>
          <p:nvPr/>
        </p:nvGrpSpPr>
        <p:grpSpPr>
          <a:xfrm>
            <a:off x="533400" y="3714534"/>
            <a:ext cx="1797050" cy="304800"/>
            <a:chOff x="533400" y="4648200"/>
            <a:chExt cx="1797050" cy="304800"/>
          </a:xfrm>
          <a:solidFill>
            <a:srgbClr val="BFBFBF"/>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35</a:t>
              </a:r>
              <a:endParaRPr lang="en-US" sz="1800" dirty="0">
                <a:solidFill>
                  <a:schemeClr val="bg1">
                    <a:lumMod val="75000"/>
                  </a:schemeClr>
                </a:solidFill>
                <a:latin typeface="Courier New" panose="02070309020205020404"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34</a:t>
              </a:r>
              <a:endParaRPr lang="en-US" sz="1800" dirty="0">
                <a:solidFill>
                  <a:schemeClr val="bg1">
                    <a:lumMod val="75000"/>
                  </a:schemeClr>
                </a:solidFill>
                <a:latin typeface="Courier New" panose="02070309020205020404"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33</a:t>
              </a:r>
              <a:endParaRPr lang="en-US" sz="1800" dirty="0">
                <a:solidFill>
                  <a:schemeClr val="bg1">
                    <a:lumMod val="75000"/>
                  </a:schemeClr>
                </a:solidFill>
                <a:latin typeface="Courier New" panose="02070309020205020404"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32</a:t>
              </a:r>
              <a:endParaRPr lang="en-US" sz="1800" dirty="0">
                <a:solidFill>
                  <a:schemeClr val="bg1">
                    <a:lumMod val="75000"/>
                  </a:schemeClr>
                </a:solidFill>
                <a:latin typeface="Courier New" panose="02070309020205020404" pitchFamily="49" charset="0"/>
                <a:cs typeface="+mn-cs"/>
              </a:endParaRPr>
            </a:p>
          </p:txBody>
        </p:sp>
      </p:grpSp>
      <p:grpSp>
        <p:nvGrpSpPr>
          <p:cNvPr id="58" name="Group 57"/>
          <p:cNvGrpSpPr/>
          <p:nvPr/>
        </p:nvGrpSpPr>
        <p:grpSpPr>
          <a:xfrm>
            <a:off x="533400" y="3403312"/>
            <a:ext cx="1797050" cy="304800"/>
            <a:chOff x="533400" y="4648200"/>
            <a:chExt cx="1797050" cy="304800"/>
          </a:xfrm>
          <a:solidFill>
            <a:srgbClr val="BFBFBF"/>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39</a:t>
              </a:r>
              <a:endParaRPr lang="en-US" sz="1800" dirty="0">
                <a:solidFill>
                  <a:schemeClr val="bg1">
                    <a:lumMod val="75000"/>
                  </a:schemeClr>
                </a:solidFill>
                <a:latin typeface="Courier New" panose="02070309020205020404"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38</a:t>
              </a:r>
              <a:endParaRPr lang="en-US" sz="1800" dirty="0">
                <a:solidFill>
                  <a:schemeClr val="bg1">
                    <a:lumMod val="75000"/>
                  </a:schemeClr>
                </a:solidFill>
                <a:latin typeface="Courier New" panose="02070309020205020404"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37</a:t>
              </a:r>
              <a:endParaRPr lang="en-US" sz="1800" dirty="0">
                <a:solidFill>
                  <a:schemeClr val="bg1">
                    <a:lumMod val="75000"/>
                  </a:schemeClr>
                </a:solidFill>
                <a:latin typeface="Courier New" panose="02070309020205020404"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36</a:t>
              </a:r>
              <a:endParaRPr lang="en-US" sz="1800" dirty="0">
                <a:solidFill>
                  <a:schemeClr val="bg1">
                    <a:lumMod val="75000"/>
                  </a:schemeClr>
                </a:solidFill>
                <a:latin typeface="Courier New" panose="02070309020205020404" pitchFamily="49" charset="0"/>
                <a:cs typeface="+mn-cs"/>
              </a:endParaRPr>
            </a:p>
          </p:txBody>
        </p:sp>
      </p:grpSp>
      <p:grpSp>
        <p:nvGrpSpPr>
          <p:cNvPr id="63" name="Group 62"/>
          <p:cNvGrpSpPr/>
          <p:nvPr/>
        </p:nvGrpSpPr>
        <p:grpSpPr>
          <a:xfrm>
            <a:off x="533400" y="3092090"/>
            <a:ext cx="1797050" cy="304800"/>
            <a:chOff x="533400" y="4648200"/>
            <a:chExt cx="1797050" cy="304800"/>
          </a:xfrm>
          <a:solidFill>
            <a:srgbClr val="BFBFBF"/>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33</a:t>
              </a:r>
              <a:endParaRPr lang="en-US" sz="1800" dirty="0">
                <a:solidFill>
                  <a:schemeClr val="bg1">
                    <a:lumMod val="75000"/>
                  </a:schemeClr>
                </a:solidFill>
                <a:latin typeface="Courier New" panose="02070309020205020404"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32</a:t>
              </a:r>
              <a:endParaRPr lang="en-US" sz="1800" dirty="0">
                <a:solidFill>
                  <a:schemeClr val="bg1">
                    <a:lumMod val="75000"/>
                  </a:schemeClr>
                </a:solidFill>
                <a:latin typeface="Courier New" panose="02070309020205020404"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31</a:t>
              </a:r>
              <a:endParaRPr lang="en-US" sz="1800" dirty="0">
                <a:solidFill>
                  <a:schemeClr val="bg1">
                    <a:lumMod val="75000"/>
                  </a:schemeClr>
                </a:solidFill>
                <a:latin typeface="Courier New" panose="02070309020205020404"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chemeClr val="bg1">
                      <a:lumMod val="75000"/>
                    </a:schemeClr>
                  </a:solidFill>
                  <a:latin typeface="Courier New" panose="02070309020205020404" pitchFamily="49" charset="0"/>
                  <a:cs typeface="+mn-cs"/>
                </a:rPr>
                <a:t>30</a:t>
              </a:r>
              <a:endParaRPr lang="en-US" sz="1800" dirty="0">
                <a:solidFill>
                  <a:schemeClr val="bg1">
                    <a:lumMod val="75000"/>
                  </a:schemeClr>
                </a:solidFill>
                <a:latin typeface="Courier New" panose="02070309020205020404" pitchFamily="49" charset="0"/>
                <a:cs typeface="+mn-cs"/>
              </a:endParaRPr>
            </a:p>
          </p:txBody>
        </p:sp>
      </p:gr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FF</a:t>
              </a:r>
              <a:endParaRPr lang="en-US" sz="1800" dirty="0">
                <a:solidFill>
                  <a:srgbClr val="C00000"/>
                </a:solidFill>
                <a:latin typeface="Courier New" panose="02070309020205020404"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FF</a:t>
              </a:r>
              <a:endParaRPr lang="en-US" sz="1800" dirty="0">
                <a:solidFill>
                  <a:srgbClr val="C00000"/>
                </a:solidFill>
                <a:latin typeface="Courier New" panose="02070309020205020404"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AB</a:t>
              </a:r>
              <a:endParaRPr lang="en-US" sz="1800" dirty="0">
                <a:solidFill>
                  <a:srgbClr val="C00000"/>
                </a:solidFill>
                <a:latin typeface="Courier New" panose="02070309020205020404"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80</a:t>
              </a:r>
              <a:endParaRPr lang="en-US" sz="1800" dirty="0">
                <a:solidFill>
                  <a:srgbClr val="C00000"/>
                </a:solidFill>
                <a:latin typeface="Courier New" panose="02070309020205020404" pitchFamily="49" charset="0"/>
                <a:cs typeface="+mn-cs"/>
              </a:endParaRPr>
            </a:p>
          </p:txBody>
        </p:sp>
      </p:grpSp>
      <p:grpSp>
        <p:nvGrpSpPr>
          <p:cNvPr id="97" name="Group 96"/>
          <p:cNvGrpSpPr/>
          <p:nvPr/>
        </p:nvGrpSpPr>
        <p:grpSpPr>
          <a:xfrm>
            <a:off x="527006" y="2811289"/>
            <a:ext cx="1797050" cy="304800"/>
            <a:chOff x="2377022" y="2811289"/>
            <a:chExt cx="1797050" cy="304800"/>
          </a:xfrm>
          <a:solidFill>
            <a:srgbClr val="D5F1CF"/>
          </a:solidFill>
        </p:grpSpPr>
        <p:sp>
          <p:nvSpPr>
            <p:cNvPr id="98"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99"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40</a:t>
              </a:r>
              <a:endParaRPr lang="en-US" sz="1800" dirty="0">
                <a:solidFill>
                  <a:srgbClr val="C00000"/>
                </a:solidFill>
                <a:latin typeface="Courier New" panose="02070309020205020404" pitchFamily="49" charset="0"/>
                <a:cs typeface="+mn-cs"/>
              </a:endParaRPr>
            </a:p>
          </p:txBody>
        </p:sp>
        <p:sp>
          <p:nvSpPr>
            <p:cNvPr id="100"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06</a:t>
              </a:r>
              <a:endParaRPr lang="en-US" sz="1800" dirty="0">
                <a:solidFill>
                  <a:srgbClr val="C00000"/>
                </a:solidFill>
                <a:latin typeface="Courier New" panose="02070309020205020404" pitchFamily="49" charset="0"/>
                <a:cs typeface="+mn-cs"/>
              </a:endParaRPr>
            </a:p>
          </p:txBody>
        </p:sp>
        <p:sp>
          <p:nvSpPr>
            <p:cNvPr id="101"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fb</a:t>
              </a:r>
              <a:endParaRPr lang="en-US" sz="1800" dirty="0">
                <a:solidFill>
                  <a:srgbClr val="C00000"/>
                </a:solidFill>
                <a:latin typeface="Courier New" panose="02070309020205020404" pitchFamily="49" charset="0"/>
                <a:cs typeface="+mn-cs"/>
              </a:endParaRPr>
            </a:p>
          </p:txBody>
        </p:sp>
      </p:grpSp>
      <p:grpSp>
        <p:nvGrpSpPr>
          <p:cNvPr id="102" name="Group 101"/>
          <p:cNvGrpSpPr/>
          <p:nvPr/>
        </p:nvGrpSpPr>
        <p:grpSpPr>
          <a:xfrm>
            <a:off x="527006" y="2514600"/>
            <a:ext cx="1797050" cy="304800"/>
            <a:chOff x="2377022" y="2811289"/>
            <a:chExt cx="1797050" cy="304800"/>
          </a:xfrm>
          <a:solidFill>
            <a:srgbClr val="D5F1CF"/>
          </a:solidFill>
        </p:grpSpPr>
        <p:sp>
          <p:nvSpPr>
            <p:cNvPr id="10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0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0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0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grpSp>
      <p:sp>
        <p:nvSpPr>
          <p:cNvPr id="93" name="Rectangle 4"/>
          <p:cNvSpPr>
            <a:spLocks noChangeArrowheads="1"/>
          </p:cNvSpPr>
          <p:nvPr/>
        </p:nvSpPr>
        <p:spPr bwMode="auto">
          <a:xfrm>
            <a:off x="3962400" y="3235316"/>
            <a:ext cx="4800600" cy="1197764"/>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a:latin typeface="Courier New" panose="02070309020205020404" pitchFamily="49" charset="0"/>
              </a:rPr>
              <a:t>void smash() {</a:t>
            </a:r>
            <a:endParaRPr lang="en-US" sz="1800" dirty="0">
              <a:latin typeface="Courier New" panose="02070309020205020404" pitchFamily="49" charset="0"/>
            </a:endParaRPr>
          </a:p>
          <a:p>
            <a:pPr eaLnBrk="0" hangingPunct="0">
              <a:tabLst>
                <a:tab pos="457200" algn="l"/>
                <a:tab pos="1485900" algn="l"/>
              </a:tabLst>
            </a:pPr>
            <a:r>
              <a:rPr lang="en-US" sz="1800" dirty="0" smtClean="0">
                <a:latin typeface="Courier New" panose="02070309020205020404" pitchFamily="49" charset="0"/>
              </a:rPr>
              <a:t>  </a:t>
            </a:r>
            <a:r>
              <a:rPr lang="en-US" sz="1800" dirty="0" err="1" smtClean="0">
                <a:latin typeface="Courier New" panose="02070309020205020404" pitchFamily="49" charset="0"/>
              </a:rPr>
              <a:t>printf</a:t>
            </a:r>
            <a:r>
              <a:rPr lang="en-US" sz="1800" dirty="0">
                <a:latin typeface="Courier New" panose="02070309020205020404" pitchFamily="49" charset="0"/>
              </a:rPr>
              <a:t>("I've been smashed!\n");</a:t>
            </a:r>
            <a:endParaRPr lang="en-US" sz="1800" dirty="0">
              <a:latin typeface="Courier New" panose="02070309020205020404" pitchFamily="49" charset="0"/>
            </a:endParaRPr>
          </a:p>
          <a:p>
            <a:pPr eaLnBrk="0" hangingPunct="0">
              <a:tabLst>
                <a:tab pos="457200" algn="l"/>
                <a:tab pos="1485900" algn="l"/>
              </a:tabLst>
            </a:pPr>
            <a:r>
              <a:rPr lang="en-US" sz="1800" dirty="0" smtClean="0">
                <a:latin typeface="Courier New" panose="02070309020205020404" pitchFamily="49" charset="0"/>
              </a:rPr>
              <a:t>  exit</a:t>
            </a:r>
            <a:r>
              <a:rPr lang="en-US" sz="1800" dirty="0">
                <a:latin typeface="Courier New" panose="02070309020205020404" pitchFamily="49" charset="0"/>
              </a:rPr>
              <a:t>(0);</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88" name="AutoShape 16"/>
          <p:cNvSpPr/>
          <p:nvPr/>
        </p:nvSpPr>
        <p:spPr bwMode="auto">
          <a:xfrm rot="10800000">
            <a:off x="2377672" y="3132282"/>
            <a:ext cx="228600" cy="1820717"/>
          </a:xfrm>
          <a:prstGeom prst="leftBrace">
            <a:avLst>
              <a:gd name="adj1" fmla="val 75000"/>
              <a:gd name="adj2" fmla="val 50000"/>
            </a:avLst>
          </a:prstGeom>
          <a:noFill/>
          <a:ln w="25400">
            <a:solidFill>
              <a:srgbClr val="0070C0"/>
            </a:solidFill>
            <a:round/>
          </a:ln>
        </p:spPr>
        <p:txBody>
          <a:bodyPr wrap="none" anchor="ctr"/>
          <a:lstStyle/>
          <a:p>
            <a:pPr eaLnBrk="0" hangingPunct="0"/>
            <a:endParaRPr lang="en-US" sz="1800">
              <a:solidFill>
                <a:srgbClr val="0070C0"/>
              </a:solidFill>
              <a:latin typeface="Calibri" panose="020F0502020204030204" pitchFamily="34" charset="0"/>
            </a:endParaRPr>
          </a:p>
        </p:txBody>
      </p:sp>
      <p:sp>
        <p:nvSpPr>
          <p:cNvPr id="95" name="TextBox 94"/>
          <p:cNvSpPr txBox="1">
            <a:spLocks noChangeArrowheads="1"/>
          </p:cNvSpPr>
          <p:nvPr/>
        </p:nvSpPr>
        <p:spPr bwMode="auto">
          <a:xfrm>
            <a:off x="2602125" y="3841090"/>
            <a:ext cx="992579" cy="369332"/>
          </a:xfrm>
          <a:prstGeom prst="rect">
            <a:avLst/>
          </a:prstGeom>
          <a:noFill/>
          <a:ln w="9525">
            <a:noFill/>
            <a:miter lim="800000"/>
          </a:ln>
        </p:spPr>
        <p:txBody>
          <a:bodyPr wrap="none">
            <a:spAutoFit/>
          </a:bodyPr>
          <a:lstStyle/>
          <a:p>
            <a:pPr eaLnBrk="0" hangingPunct="0"/>
            <a:r>
              <a:rPr lang="en-US" sz="1800" b="0" dirty="0" smtClean="0">
                <a:latin typeface="Calibri" panose="020F0502020204030204" pitchFamily="34" charset="0"/>
              </a:rPr>
              <a:t>24 bytes</a:t>
            </a:r>
            <a:endParaRPr lang="en-US" sz="1800" b="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Smashing String Effect</a:t>
            </a:r>
            <a:endParaRPr lang="en-US" dirty="0" smtClean="0"/>
          </a:p>
        </p:txBody>
      </p:sp>
      <p:sp>
        <p:nvSpPr>
          <p:cNvPr id="360479" name="Rectangle 31"/>
          <p:cNvSpPr>
            <a:spLocks noChangeArrowheads="1"/>
          </p:cNvSpPr>
          <p:nvPr/>
        </p:nvSpPr>
        <p:spPr bwMode="auto">
          <a:xfrm>
            <a:off x="533400" y="1360486"/>
            <a:ext cx="1797050" cy="3592513"/>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600" b="0" dirty="0">
                <a:latin typeface="Calibri" panose="020F0502020204030204" pitchFamily="34" charset="0"/>
                <a:cs typeface="+mn-cs"/>
              </a:rPr>
              <a:t>Stack Frame</a:t>
            </a:r>
            <a:endParaRPr lang="en-US" sz="1600" b="0" dirty="0">
              <a:latin typeface="Calibri" panose="020F0502020204030204" pitchFamily="34" charset="0"/>
              <a:cs typeface="+mn-cs"/>
            </a:endParaRPr>
          </a:p>
          <a:p>
            <a:pPr algn="ctr">
              <a:defRPr/>
            </a:pPr>
            <a:r>
              <a:rPr lang="en-US" sz="1600" b="0" dirty="0">
                <a:latin typeface="Calibri" panose="020F0502020204030204" pitchFamily="34" charset="0"/>
                <a:cs typeface="+mn-cs"/>
              </a:rPr>
              <a:t>for </a:t>
            </a:r>
            <a:r>
              <a:rPr lang="en-US" sz="1600" dirty="0" err="1" smtClean="0">
                <a:latin typeface="Courier New" panose="02070309020205020404" pitchFamily="49" charset="0"/>
                <a:cs typeface="+mn-cs"/>
              </a:rPr>
              <a:t>call_echo</a:t>
            </a:r>
            <a:endParaRPr lang="en-US" sz="1600" dirty="0">
              <a:latin typeface="Courier New" panose="02070309020205020404" pitchFamily="49" charset="0"/>
              <a:cs typeface="+mn-cs"/>
            </a:endParaRPr>
          </a:p>
        </p:txBody>
      </p:sp>
      <p:sp>
        <p:nvSpPr>
          <p:cNvPr id="73" name="Rectangle 3"/>
          <p:cNvSpPr>
            <a:spLocks noChangeArrowheads="1"/>
          </p:cNvSpPr>
          <p:nvPr/>
        </p:nvSpPr>
        <p:spPr bwMode="auto">
          <a:xfrm>
            <a:off x="76200" y="5715000"/>
            <a:ext cx="8915400" cy="582211"/>
          </a:xfrm>
          <a:prstGeom prst="rect">
            <a:avLst/>
          </a:prstGeom>
          <a:solidFill>
            <a:schemeClr val="bg2">
              <a:lumMod val="40000"/>
              <a:lumOff val="60000"/>
            </a:schemeClr>
          </a:solidFill>
          <a:ln w="12700">
            <a:solidFill>
              <a:schemeClr val="bg2">
                <a:lumMod val="40000"/>
                <a:lumOff val="60000"/>
              </a:schemeClr>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cs typeface="+mn-cs"/>
              </a:rPr>
              <a:t>30 31 32 33 34 35 36 37 38 39 30 31 32 33 34 35 36 37 38 39 30 31 32 33 </a:t>
            </a:r>
            <a:r>
              <a:rPr lang="en-US" sz="1600" dirty="0">
                <a:latin typeface="Courier New" panose="02070309020205020404" pitchFamily="49" charset="0"/>
                <a:ea typeface="MS Mincho" panose="02020609040205080304" pitchFamily="49" charset="-128"/>
              </a:rPr>
              <a:t>fb 06 40 </a:t>
            </a:r>
            <a:r>
              <a:rPr lang="en-US" sz="1600" dirty="0" smtClean="0">
                <a:latin typeface="Courier New" panose="02070309020205020404" pitchFamily="49" charset="0"/>
                <a:ea typeface="MS Mincho" panose="02020609040205080304" pitchFamily="49" charset="-128"/>
                <a:cs typeface="+mn-cs"/>
              </a:rPr>
              <a:t>00 00 00 00 00</a:t>
            </a:r>
            <a:endParaRPr lang="en-US" sz="1600" dirty="0">
              <a:latin typeface="Courier New" panose="02070309020205020404" pitchFamily="49" charset="0"/>
              <a:ea typeface="MS Mincho" panose="02020609040205080304" pitchFamily="49" charset="-128"/>
              <a:cs typeface="+mn-cs"/>
            </a:endParaRPr>
          </a:p>
        </p:txBody>
      </p:sp>
      <p:sp>
        <p:nvSpPr>
          <p:cNvPr id="75" name="Rectangle 22"/>
          <p:cNvSpPr>
            <a:spLocks noChangeArrowheads="1"/>
          </p:cNvSpPr>
          <p:nvPr/>
        </p:nvSpPr>
        <p:spPr bwMode="auto">
          <a:xfrm>
            <a:off x="533400" y="1887758"/>
            <a:ext cx="1797050" cy="608299"/>
          </a:xfrm>
          <a:prstGeom prst="rect">
            <a:avLst/>
          </a:prstGeom>
          <a:solidFill>
            <a:srgbClr val="FFFFCC"/>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76" name="Group 75"/>
          <p:cNvGrpSpPr/>
          <p:nvPr/>
        </p:nvGrpSpPr>
        <p:grpSpPr>
          <a:xfrm>
            <a:off x="538208" y="1887584"/>
            <a:ext cx="1797050" cy="304800"/>
            <a:chOff x="2377022" y="2811289"/>
            <a:chExt cx="1797050" cy="304800"/>
          </a:xfrm>
          <a:solidFill>
            <a:srgbClr val="FFFFCC"/>
          </a:solidFill>
        </p:grpSpPr>
        <p:sp>
          <p:nvSpPr>
            <p:cNvPr id="77"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78"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79"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80"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grpSp>
      <p:grpSp>
        <p:nvGrpSpPr>
          <p:cNvPr id="81" name="Group 80"/>
          <p:cNvGrpSpPr/>
          <p:nvPr/>
        </p:nvGrpSpPr>
        <p:grpSpPr>
          <a:xfrm>
            <a:off x="533400" y="2203672"/>
            <a:ext cx="1797050" cy="304800"/>
            <a:chOff x="2377022" y="2811289"/>
            <a:chExt cx="1797050" cy="304800"/>
          </a:xfrm>
          <a:solidFill>
            <a:srgbClr val="FFFFCC"/>
          </a:solidFill>
        </p:grpSpPr>
        <p:sp>
          <p:nvSpPr>
            <p:cNvPr id="82"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83"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48</a:t>
              </a:r>
              <a:endParaRPr lang="en-US" sz="1800" dirty="0">
                <a:solidFill>
                  <a:srgbClr val="00B050"/>
                </a:solidFill>
                <a:latin typeface="Courier New" panose="02070309020205020404" pitchFamily="49" charset="0"/>
                <a:cs typeface="+mn-cs"/>
              </a:endParaRPr>
            </a:p>
          </p:txBody>
        </p:sp>
        <p:sp>
          <p:nvSpPr>
            <p:cNvPr id="84"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83</a:t>
              </a:r>
              <a:endParaRPr lang="en-US" sz="1800" dirty="0">
                <a:solidFill>
                  <a:srgbClr val="00B050"/>
                </a:solidFill>
                <a:latin typeface="Courier New" panose="02070309020205020404" pitchFamily="49" charset="0"/>
                <a:cs typeface="+mn-cs"/>
              </a:endParaRPr>
            </a:p>
          </p:txBody>
        </p:sp>
        <p:sp>
          <p:nvSpPr>
            <p:cNvPr id="85"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80</a:t>
              </a:r>
              <a:endParaRPr lang="en-US" sz="1800" dirty="0">
                <a:solidFill>
                  <a:srgbClr val="00B050"/>
                </a:solidFill>
                <a:latin typeface="Courier New" panose="02070309020205020404" pitchFamily="49" charset="0"/>
                <a:cs typeface="+mn-cs"/>
              </a:endParaRPr>
            </a:p>
          </p:txBody>
        </p:sp>
      </p:grpSp>
      <p:sp>
        <p:nvSpPr>
          <p:cNvPr id="86" name="Line 29"/>
          <p:cNvSpPr>
            <a:spLocks noChangeShapeType="1"/>
          </p:cNvSpPr>
          <p:nvPr/>
        </p:nvSpPr>
        <p:spPr bwMode="auto">
          <a:xfrm flipH="1">
            <a:off x="2362200" y="3031907"/>
            <a:ext cx="450850" cy="0"/>
          </a:xfrm>
          <a:prstGeom prst="line">
            <a:avLst/>
          </a:prstGeom>
          <a:noFill/>
          <a:ln w="28575">
            <a:solidFill>
              <a:srgbClr val="C00000"/>
            </a:solidFill>
            <a:round/>
            <a:tailEnd type="triangle" w="med" len="med"/>
          </a:ln>
        </p:spPr>
        <p:txBody>
          <a:bodyPr/>
          <a:lstStyle/>
          <a:p>
            <a:endParaRPr lang="en-US"/>
          </a:p>
        </p:txBody>
      </p:sp>
      <p:sp>
        <p:nvSpPr>
          <p:cNvPr id="87" name="Rectangle 30"/>
          <p:cNvSpPr>
            <a:spLocks noChangeArrowheads="1"/>
          </p:cNvSpPr>
          <p:nvPr/>
        </p:nvSpPr>
        <p:spPr bwMode="auto">
          <a:xfrm>
            <a:off x="2762250" y="2858869"/>
            <a:ext cx="819150" cy="369332"/>
          </a:xfrm>
          <a:prstGeom prst="rect">
            <a:avLst/>
          </a:prstGeom>
          <a:noFill/>
          <a:ln w="9525">
            <a:noFill/>
            <a:miter lim="800000"/>
          </a:ln>
        </p:spPr>
        <p:txBody>
          <a:bodyPr wrap="square">
            <a:spAutoFit/>
          </a:bodyPr>
          <a:lstStyle/>
          <a:p>
            <a:r>
              <a:rPr lang="en-US" sz="1800" dirty="0" smtClean="0">
                <a:solidFill>
                  <a:srgbClr val="C00000"/>
                </a:solidFill>
                <a:latin typeface="Courier New" panose="02070309020205020404" pitchFamily="49" charset="0"/>
              </a:rPr>
              <a:t>%</a:t>
            </a:r>
            <a:r>
              <a:rPr lang="en-US" sz="1800" dirty="0" err="1" smtClean="0">
                <a:solidFill>
                  <a:srgbClr val="C00000"/>
                </a:solidFill>
                <a:latin typeface="Courier New" panose="02070309020205020404" pitchFamily="49" charset="0"/>
              </a:rPr>
              <a:t>rsp</a:t>
            </a:r>
            <a:endParaRPr lang="en-US" sz="1800" dirty="0">
              <a:solidFill>
                <a:srgbClr val="C00000"/>
              </a:solidFill>
              <a:latin typeface="Courier New" panose="02070309020205020404" pitchFamily="49" charset="0"/>
            </a:endParaRPr>
          </a:p>
        </p:txBody>
      </p:sp>
      <p:sp>
        <p:nvSpPr>
          <p:cNvPr id="89" name="Rectangle 5"/>
          <p:cNvSpPr>
            <a:spLocks noChangeArrowheads="1"/>
          </p:cNvSpPr>
          <p:nvPr/>
        </p:nvSpPr>
        <p:spPr bwMode="auto">
          <a:xfrm>
            <a:off x="3707101" y="4701902"/>
            <a:ext cx="3962400" cy="643766"/>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ro-RO" sz="1800" dirty="0" smtClean="0">
                <a:solidFill>
                  <a:srgbClr val="7030A0"/>
                </a:solidFill>
                <a:latin typeface="Courier New" panose="02070309020205020404" pitchFamily="49" charset="0"/>
                <a:ea typeface="MS Mincho" panose="02020609040205080304" pitchFamily="49" charset="-128"/>
              </a:rPr>
              <a:t>00000000004006fb </a:t>
            </a:r>
            <a:r>
              <a:rPr lang="ro-RO" sz="1800" dirty="0">
                <a:solidFill>
                  <a:srgbClr val="7030A0"/>
                </a:solidFill>
                <a:latin typeface="Courier New" panose="02070309020205020404" pitchFamily="49" charset="0"/>
                <a:ea typeface="MS Mincho" panose="02020609040205080304" pitchFamily="49" charset="-128"/>
              </a:rPr>
              <a:t>&lt;smash&gt;:</a:t>
            </a:r>
            <a:endParaRPr lang="ro-RO" sz="1800" dirty="0">
              <a:solidFill>
                <a:srgbClr val="7030A0"/>
              </a:solidFill>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800" dirty="0">
                <a:solidFill>
                  <a:srgbClr val="7030A0"/>
                </a:solidFill>
                <a:latin typeface="Courier New" panose="02070309020205020404" pitchFamily="49" charset="0"/>
                <a:ea typeface="MS Mincho" panose="02020609040205080304" pitchFamily="49" charset="-128"/>
              </a:rPr>
              <a:t>  </a:t>
            </a:r>
            <a:r>
              <a:rPr lang="ro-RO" sz="1800" dirty="0" smtClean="0">
                <a:solidFill>
                  <a:srgbClr val="7030A0"/>
                </a:solidFill>
                <a:latin typeface="Courier New" panose="02070309020205020404" pitchFamily="49" charset="0"/>
                <a:ea typeface="MS Mincho" panose="02020609040205080304" pitchFamily="49" charset="-128"/>
              </a:rPr>
              <a:t>4006fb:       </a:t>
            </a:r>
            <a:r>
              <a:rPr lang="ro-RO" sz="1800" dirty="0">
                <a:solidFill>
                  <a:srgbClr val="7030A0"/>
                </a:solidFill>
                <a:latin typeface="Courier New" panose="02070309020205020404" pitchFamily="49" charset="0"/>
                <a:ea typeface="MS Mincho" panose="02020609040205080304" pitchFamily="49" charset="-128"/>
              </a:rPr>
              <a:t>48 83 ec </a:t>
            </a:r>
            <a:r>
              <a:rPr lang="ro-RO" sz="1800" dirty="0" smtClean="0">
                <a:solidFill>
                  <a:srgbClr val="7030A0"/>
                </a:solidFill>
                <a:latin typeface="Courier New" panose="02070309020205020404" pitchFamily="49" charset="0"/>
                <a:ea typeface="MS Mincho" panose="02020609040205080304" pitchFamily="49" charset="-128"/>
              </a:rPr>
              <a:t>08</a:t>
            </a:r>
            <a:endParaRPr lang="ro-RO" sz="1800" dirty="0">
              <a:solidFill>
                <a:srgbClr val="7030A0"/>
              </a:solidFill>
              <a:latin typeface="Courier New" panose="02070309020205020404" pitchFamily="49" charset="0"/>
              <a:ea typeface="MS Mincho" panose="02020609040205080304" pitchFamily="49" charset="-128"/>
            </a:endParaRPr>
          </a:p>
        </p:txBody>
      </p:sp>
      <p:sp>
        <p:nvSpPr>
          <p:cNvPr id="90" name="TextBox 89"/>
          <p:cNvSpPr txBox="1">
            <a:spLocks noChangeArrowheads="1"/>
          </p:cNvSpPr>
          <p:nvPr/>
        </p:nvSpPr>
        <p:spPr bwMode="auto">
          <a:xfrm>
            <a:off x="5562600" y="2882932"/>
            <a:ext cx="1454820"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Target  Code</a:t>
            </a:r>
            <a:endParaRPr lang="en-US" sz="1800" i="1" dirty="0">
              <a:solidFill>
                <a:srgbClr val="C00000"/>
              </a:solidFill>
              <a:latin typeface="Calibri" panose="020F0502020204030204" pitchFamily="34" charset="0"/>
            </a:endParaRPr>
          </a:p>
        </p:txBody>
      </p:sp>
      <p:sp>
        <p:nvSpPr>
          <p:cNvPr id="92" name="TextBox 91"/>
          <p:cNvSpPr txBox="1">
            <a:spLocks noChangeArrowheads="1"/>
          </p:cNvSpPr>
          <p:nvPr/>
        </p:nvSpPr>
        <p:spPr bwMode="auto">
          <a:xfrm>
            <a:off x="533400" y="5345668"/>
            <a:ext cx="2042384"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Attack String (Hex)</a:t>
            </a:r>
            <a:endParaRPr lang="en-US" sz="1800" i="1" dirty="0">
              <a:solidFill>
                <a:srgbClr val="C00000"/>
              </a:solidFill>
              <a:latin typeface="Calibri" panose="020F0502020204030204" pitchFamily="34" charset="0"/>
            </a:endParaRPr>
          </a:p>
        </p:txBody>
      </p:sp>
      <p:grpSp>
        <p:nvGrpSpPr>
          <p:cNvPr id="3" name="Group 2"/>
          <p:cNvGrpSpPr/>
          <p:nvPr/>
        </p:nvGrpSpPr>
        <p:grpSpPr>
          <a:xfrm>
            <a:off x="190499" y="2503486"/>
            <a:ext cx="2139951" cy="2449514"/>
            <a:chOff x="190499" y="2503486"/>
            <a:chExt cx="2139951" cy="2449514"/>
          </a:xfrm>
        </p:grpSpPr>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bg1">
                  <a:lumMod val="75000"/>
                </a:schemeClr>
              </a:solidFill>
              <a:ln w="28575">
                <a:solidFill>
                  <a:schemeClr val="tx1"/>
                </a:solidFill>
                <a:miter lim="800000"/>
              </a:ln>
              <a:effectLst/>
            </p:spPr>
            <p:txBody>
              <a:bodyPr wrap="none" anchor="ctr"/>
              <a:lstStyle/>
              <a:p>
                <a:pPr algn="ctr">
                  <a:defRPr/>
                </a:pPr>
                <a:r>
                  <a:rPr lang="en-US" sz="1800" dirty="0" smtClean="0">
                    <a:solidFill>
                      <a:srgbClr val="000000"/>
                    </a:solidFill>
                    <a:latin typeface="Courier New" panose="02070309020205020404" pitchFamily="49" charset="0"/>
                    <a:cs typeface="+mn-cs"/>
                  </a:rPr>
                  <a:t>33</a:t>
                </a:r>
                <a:endParaRPr lang="en-US" sz="1800" dirty="0">
                  <a:solidFill>
                    <a:srgbClr val="000000"/>
                  </a:solidFill>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rgbClr val="BFBFBF"/>
              </a:solidFill>
              <a:ln w="28575">
                <a:solidFill>
                  <a:schemeClr val="tx1"/>
                </a:solidFill>
                <a:miter lim="800000"/>
              </a:ln>
              <a:effectLst/>
            </p:spPr>
            <p:txBody>
              <a:bodyPr wrap="none" anchor="ctr"/>
              <a:lstStyle/>
              <a:p>
                <a:pPr algn="ctr">
                  <a:defRPr/>
                </a:pPr>
                <a:r>
                  <a:rPr lang="en-US" sz="1800" dirty="0" smtClean="0">
                    <a:solidFill>
                      <a:srgbClr val="000000"/>
                    </a:solidFill>
                    <a:latin typeface="Courier New" panose="02070309020205020404" pitchFamily="49" charset="0"/>
                    <a:cs typeface="+mn-cs"/>
                  </a:rPr>
                  <a:t>32</a:t>
                </a:r>
                <a:endParaRPr lang="en-US" sz="1800" dirty="0">
                  <a:solidFill>
                    <a:srgbClr val="000000"/>
                  </a:solidFill>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rgbClr val="BFBFBF"/>
              </a:solidFill>
              <a:ln w="28575">
                <a:solidFill>
                  <a:schemeClr val="tx1"/>
                </a:solidFill>
                <a:miter lim="800000"/>
              </a:ln>
              <a:effectLst/>
            </p:spPr>
            <p:txBody>
              <a:bodyPr wrap="none" anchor="ctr"/>
              <a:lstStyle/>
              <a:p>
                <a:pPr algn="ctr">
                  <a:defRPr/>
                </a:pPr>
                <a:r>
                  <a:rPr lang="en-US" sz="1800" dirty="0" smtClean="0">
                    <a:solidFill>
                      <a:srgbClr val="000000"/>
                    </a:solidFill>
                    <a:latin typeface="Courier New" panose="02070309020205020404" pitchFamily="49" charset="0"/>
                    <a:cs typeface="+mn-cs"/>
                  </a:rPr>
                  <a:t>31</a:t>
                </a:r>
                <a:endParaRPr lang="en-US" sz="1800" dirty="0">
                  <a:solidFill>
                    <a:srgbClr val="000000"/>
                  </a:solidFill>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rgbClr val="BFBFBF"/>
              </a:solidFill>
              <a:ln w="28575">
                <a:solidFill>
                  <a:schemeClr val="tx1"/>
                </a:solidFill>
                <a:miter lim="800000"/>
              </a:ln>
              <a:effectLst/>
            </p:spPr>
            <p:txBody>
              <a:bodyPr wrap="none" anchor="ctr"/>
              <a:lstStyle/>
              <a:p>
                <a:pPr algn="ctr">
                  <a:defRPr/>
                </a:pPr>
                <a:r>
                  <a:rPr lang="en-US" sz="1800" dirty="0" smtClean="0">
                    <a:solidFill>
                      <a:srgbClr val="000000"/>
                    </a:solidFill>
                    <a:latin typeface="Courier New" panose="02070309020205020404" pitchFamily="49" charset="0"/>
                    <a:cs typeface="+mn-cs"/>
                  </a:rPr>
                  <a:t>30</a:t>
                </a:r>
                <a:endParaRPr lang="en-US" sz="1800" dirty="0">
                  <a:solidFill>
                    <a:srgbClr val="000000"/>
                  </a:solidFill>
                  <a:latin typeface="Courier New" panose="02070309020205020404" pitchFamily="49" charset="0"/>
                  <a:cs typeface="+mn-cs"/>
                </a:endParaRPr>
              </a:p>
            </p:txBody>
          </p:sp>
        </p:gr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07</a:t>
                </a:r>
                <a:endParaRPr lang="en-US" sz="1800" dirty="0">
                  <a:solidFill>
                    <a:srgbClr val="C00000"/>
                  </a:solidFill>
                  <a:latin typeface="Courier New" panose="02070309020205020404"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FF</a:t>
                </a:r>
                <a:endParaRPr lang="en-US" sz="1800" dirty="0">
                  <a:solidFill>
                    <a:srgbClr val="C00000"/>
                  </a:solidFill>
                  <a:latin typeface="Courier New" panose="02070309020205020404" pitchFamily="49" charset="0"/>
                  <a:cs typeface="+mn-cs"/>
                </a:endParaRPr>
              </a:p>
            </p:txBody>
          </p:sp>
        </p:gr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0000"/>
                    </a:solidFill>
                    <a:latin typeface="Courier New" panose="02070309020205020404" pitchFamily="49" charset="0"/>
                    <a:cs typeface="+mn-cs"/>
                  </a:rPr>
                  <a:t>34</a:t>
                </a:r>
                <a:endParaRPr lang="en-US" sz="1800" dirty="0">
                  <a:solidFill>
                    <a:srgbClr val="000000"/>
                  </a:solidFill>
                  <a:latin typeface="Courier New" panose="02070309020205020404"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FF</a:t>
                </a:r>
                <a:endParaRPr lang="en-US" sz="1800" dirty="0">
                  <a:solidFill>
                    <a:srgbClr val="C00000"/>
                  </a:solidFill>
                  <a:latin typeface="Courier New" panose="02070309020205020404"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FF</a:t>
                </a:r>
                <a:endParaRPr lang="en-US" sz="1800" dirty="0">
                  <a:solidFill>
                    <a:srgbClr val="C00000"/>
                  </a:solidFill>
                  <a:latin typeface="Courier New" panose="02070309020205020404"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AB</a:t>
                </a:r>
                <a:endParaRPr lang="en-US" sz="1800" dirty="0">
                  <a:solidFill>
                    <a:srgbClr val="C00000"/>
                  </a:solidFill>
                  <a:latin typeface="Courier New" panose="02070309020205020404"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80</a:t>
                </a:r>
                <a:endParaRPr lang="en-US" sz="1800" dirty="0">
                  <a:solidFill>
                    <a:srgbClr val="C00000"/>
                  </a:solidFill>
                  <a:latin typeface="Courier New" panose="02070309020205020404" pitchFamily="49" charset="0"/>
                  <a:cs typeface="+mn-cs"/>
                </a:endParaRPr>
              </a:p>
            </p:txBody>
          </p:sp>
        </p:grpSp>
        <p:sp>
          <p:nvSpPr>
            <p:cNvPr id="94" name="AutoShape 16"/>
            <p:cNvSpPr/>
            <p:nvPr/>
          </p:nvSpPr>
          <p:spPr bwMode="auto">
            <a:xfrm rot="10800000" flipH="1">
              <a:off x="190499" y="2509716"/>
              <a:ext cx="228600" cy="2443284"/>
            </a:xfrm>
            <a:prstGeom prst="leftBrace">
              <a:avLst>
                <a:gd name="adj1" fmla="val 75000"/>
                <a:gd name="adj2" fmla="val 50000"/>
              </a:avLst>
            </a:prstGeom>
            <a:noFill/>
            <a:ln w="25400">
              <a:solidFill>
                <a:srgbClr val="0070C0"/>
              </a:solidFill>
              <a:round/>
            </a:ln>
          </p:spPr>
          <p:txBody>
            <a:bodyPr wrap="none" anchor="ctr"/>
            <a:lstStyle/>
            <a:p>
              <a:pPr eaLnBrk="0" hangingPunct="0"/>
              <a:endParaRPr lang="en-US" sz="1800">
                <a:solidFill>
                  <a:srgbClr val="0070C0"/>
                </a:solidFill>
                <a:latin typeface="Calibri" panose="020F0502020204030204" pitchFamily="34" charset="0"/>
              </a:endParaRPr>
            </a:p>
          </p:txBody>
        </p:sp>
      </p:grpSp>
      <p:grpSp>
        <p:nvGrpSpPr>
          <p:cNvPr id="97" name="Group 96"/>
          <p:cNvGrpSpPr/>
          <p:nvPr/>
        </p:nvGrpSpPr>
        <p:grpSpPr>
          <a:xfrm>
            <a:off x="527006" y="2811289"/>
            <a:ext cx="1797050" cy="304800"/>
            <a:chOff x="2377022" y="2811289"/>
            <a:chExt cx="1797050" cy="304800"/>
          </a:xfrm>
          <a:solidFill>
            <a:srgbClr val="D5F1CF"/>
          </a:solidFill>
        </p:grpSpPr>
        <p:sp>
          <p:nvSpPr>
            <p:cNvPr id="98"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99"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40</a:t>
              </a:r>
              <a:endParaRPr lang="en-US" sz="1800" dirty="0">
                <a:solidFill>
                  <a:srgbClr val="C00000"/>
                </a:solidFill>
                <a:latin typeface="Courier New" panose="02070309020205020404" pitchFamily="49" charset="0"/>
                <a:cs typeface="+mn-cs"/>
              </a:endParaRPr>
            </a:p>
          </p:txBody>
        </p:sp>
        <p:sp>
          <p:nvSpPr>
            <p:cNvPr id="100"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06</a:t>
              </a:r>
              <a:endParaRPr lang="en-US" sz="1800" dirty="0">
                <a:solidFill>
                  <a:srgbClr val="C00000"/>
                </a:solidFill>
                <a:latin typeface="Courier New" panose="02070309020205020404" pitchFamily="49" charset="0"/>
                <a:cs typeface="+mn-cs"/>
              </a:endParaRPr>
            </a:p>
          </p:txBody>
        </p:sp>
        <p:sp>
          <p:nvSpPr>
            <p:cNvPr id="101"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smtClean="0">
                  <a:solidFill>
                    <a:srgbClr val="C00000"/>
                  </a:solidFill>
                  <a:latin typeface="Courier New" panose="02070309020205020404" pitchFamily="49" charset="0"/>
                  <a:cs typeface="+mn-cs"/>
                </a:rPr>
                <a:t>fb</a:t>
              </a:r>
              <a:endParaRPr lang="en-US" sz="1800" dirty="0">
                <a:solidFill>
                  <a:srgbClr val="C00000"/>
                </a:solidFill>
                <a:latin typeface="Courier New" panose="02070309020205020404" pitchFamily="49" charset="0"/>
                <a:cs typeface="+mn-cs"/>
              </a:endParaRPr>
            </a:p>
          </p:txBody>
        </p:sp>
      </p:grpSp>
      <p:grpSp>
        <p:nvGrpSpPr>
          <p:cNvPr id="102" name="Group 101"/>
          <p:cNvGrpSpPr/>
          <p:nvPr/>
        </p:nvGrpSpPr>
        <p:grpSpPr>
          <a:xfrm>
            <a:off x="527006" y="2514600"/>
            <a:ext cx="1797050" cy="304800"/>
            <a:chOff x="2377022" y="2811289"/>
            <a:chExt cx="1797050" cy="304800"/>
          </a:xfrm>
          <a:solidFill>
            <a:srgbClr val="D5F1CF"/>
          </a:solidFill>
        </p:grpSpPr>
        <p:sp>
          <p:nvSpPr>
            <p:cNvPr id="10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0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0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0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grpSp>
      <p:sp>
        <p:nvSpPr>
          <p:cNvPr id="93" name="Rectangle 4"/>
          <p:cNvSpPr>
            <a:spLocks noChangeArrowheads="1"/>
          </p:cNvSpPr>
          <p:nvPr/>
        </p:nvSpPr>
        <p:spPr bwMode="auto">
          <a:xfrm>
            <a:off x="3962400" y="3235316"/>
            <a:ext cx="4800600" cy="1197764"/>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a:latin typeface="Courier New" panose="02070309020205020404" pitchFamily="49" charset="0"/>
              </a:rPr>
              <a:t>void smash() {</a:t>
            </a:r>
            <a:endParaRPr lang="en-US" sz="1800" dirty="0">
              <a:latin typeface="Courier New" panose="02070309020205020404" pitchFamily="49" charset="0"/>
            </a:endParaRPr>
          </a:p>
          <a:p>
            <a:pPr eaLnBrk="0" hangingPunct="0">
              <a:tabLst>
                <a:tab pos="457200" algn="l"/>
                <a:tab pos="1485900" algn="l"/>
              </a:tabLst>
            </a:pPr>
            <a:r>
              <a:rPr lang="en-US" sz="1800" dirty="0" smtClean="0">
                <a:latin typeface="Courier New" panose="02070309020205020404" pitchFamily="49" charset="0"/>
              </a:rPr>
              <a:t>  </a:t>
            </a:r>
            <a:r>
              <a:rPr lang="en-US" sz="1800" dirty="0" err="1" smtClean="0">
                <a:latin typeface="Courier New" panose="02070309020205020404" pitchFamily="49" charset="0"/>
              </a:rPr>
              <a:t>printf</a:t>
            </a:r>
            <a:r>
              <a:rPr lang="en-US" sz="1800" dirty="0">
                <a:latin typeface="Courier New" panose="02070309020205020404" pitchFamily="49" charset="0"/>
              </a:rPr>
              <a:t>("I've been smashed!\n");</a:t>
            </a:r>
            <a:endParaRPr lang="en-US" sz="1800" dirty="0">
              <a:latin typeface="Courier New" panose="02070309020205020404" pitchFamily="49" charset="0"/>
            </a:endParaRPr>
          </a:p>
          <a:p>
            <a:pPr eaLnBrk="0" hangingPunct="0">
              <a:tabLst>
                <a:tab pos="457200" algn="l"/>
                <a:tab pos="1485900" algn="l"/>
              </a:tabLst>
            </a:pPr>
            <a:r>
              <a:rPr lang="en-US" sz="1800" dirty="0" smtClean="0">
                <a:latin typeface="Courier New" panose="02070309020205020404" pitchFamily="49" charset="0"/>
              </a:rPr>
              <a:t>  exit</a:t>
            </a:r>
            <a:r>
              <a:rPr lang="en-US" sz="1800" dirty="0">
                <a:latin typeface="Courier New" panose="02070309020205020404" pitchFamily="49" charset="0"/>
              </a:rPr>
              <a:t>(0);</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533400"/>
            <a:ext cx="8305800" cy="573088"/>
          </a:xfrm>
        </p:spPr>
        <p:txBody>
          <a:bodyPr/>
          <a:lstStyle/>
          <a:p>
            <a:pPr eaLnBrk="1" hangingPunct="1"/>
            <a:r>
              <a:rPr lang="en-US" dirty="0" smtClean="0"/>
              <a:t>Code Injection Attacks</a:t>
            </a:r>
            <a:endParaRPr lang="en-US" dirty="0" smtClean="0"/>
          </a:p>
        </p:txBody>
      </p:sp>
      <p:sp>
        <p:nvSpPr>
          <p:cNvPr id="30723" name="Rectangle 3"/>
          <p:cNvSpPr>
            <a:spLocks noGrp="1" noChangeArrowheads="1"/>
          </p:cNvSpPr>
          <p:nvPr>
            <p:ph type="body" idx="1"/>
          </p:nvPr>
        </p:nvSpPr>
        <p:spPr>
          <a:xfrm>
            <a:off x="457200" y="5376203"/>
            <a:ext cx="8255000" cy="1143000"/>
          </a:xfrm>
        </p:spPr>
        <p:txBody>
          <a:bodyPr anchor="ctr"/>
          <a:lstStyle/>
          <a:p>
            <a:pPr marL="160655" defTabSz="895350" eaLnBrk="1" hangingPunct="1">
              <a:lnSpc>
                <a:spcPct val="90000"/>
              </a:lnSpc>
            </a:pPr>
            <a:r>
              <a:rPr lang="en-US" sz="2000" dirty="0" smtClean="0"/>
              <a:t>Input string contains byte representation of executable code</a:t>
            </a:r>
            <a:endParaRPr lang="en-US" sz="2000" dirty="0" smtClean="0"/>
          </a:p>
          <a:p>
            <a:pPr marL="160655" defTabSz="895350" eaLnBrk="1" hangingPunct="1">
              <a:lnSpc>
                <a:spcPct val="90000"/>
              </a:lnSpc>
            </a:pPr>
            <a:r>
              <a:rPr lang="en-US" sz="2000" dirty="0" smtClean="0"/>
              <a:t>Overwrite return address A with address of buffer B</a:t>
            </a:r>
            <a:endParaRPr lang="en-US" sz="2000" dirty="0" smtClean="0"/>
          </a:p>
          <a:p>
            <a:pPr marL="160655" defTabSz="895350" eaLnBrk="1" hangingPunct="1">
              <a:lnSpc>
                <a:spcPct val="90000"/>
              </a:lnSpc>
            </a:pPr>
            <a:r>
              <a:rPr lang="en-US" sz="2000" dirty="0" smtClean="0"/>
              <a:t>When </a:t>
            </a:r>
            <a:r>
              <a:rPr lang="en-US" sz="2000" dirty="0" smtClean="0">
                <a:latin typeface="Courier New" panose="02070309020205020404" pitchFamily="49" charset="0"/>
              </a:rPr>
              <a:t>Q</a:t>
            </a:r>
            <a:r>
              <a:rPr lang="en-US" sz="2000" dirty="0" smtClean="0"/>
              <a:t> executes</a:t>
            </a:r>
            <a:r>
              <a:rPr lang="en-US" sz="2000" dirty="0" smtClean="0">
                <a:latin typeface="Courier New" panose="02070309020205020404" pitchFamily="49" charset="0"/>
              </a:rPr>
              <a:t> ret</a:t>
            </a:r>
            <a:r>
              <a:rPr lang="en-US" sz="2000" dirty="0" smtClean="0"/>
              <a:t>, will jump to exploit code</a:t>
            </a:r>
            <a:endParaRPr lang="en-US" sz="2000" dirty="0" smtClean="0"/>
          </a:p>
        </p:txBody>
      </p:sp>
      <p:sp>
        <p:nvSpPr>
          <p:cNvPr id="30724" name="Rectangle 4"/>
          <p:cNvSpPr>
            <a:spLocks noChangeArrowheads="1"/>
          </p:cNvSpPr>
          <p:nvPr/>
        </p:nvSpPr>
        <p:spPr bwMode="auto">
          <a:xfrm>
            <a:off x="533400" y="3355975"/>
            <a:ext cx="2438400" cy="17494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smtClean="0">
                <a:latin typeface="Courier New" panose="02070309020205020404" pitchFamily="49" charset="0"/>
              </a:rPr>
              <a:t>Q(</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char </a:t>
            </a:r>
            <a:r>
              <a:rPr lang="en-US" sz="1800" dirty="0" err="1">
                <a:latin typeface="Courier New" panose="02070309020205020404" pitchFamily="49" charset="0"/>
              </a:rPr>
              <a:t>buf</a:t>
            </a:r>
            <a:r>
              <a:rPr lang="en-US" sz="1800" dirty="0">
                <a:latin typeface="Courier New" panose="02070309020205020404" pitchFamily="49" charset="0"/>
              </a:rPr>
              <a:t>[64];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gets(</a:t>
            </a:r>
            <a:r>
              <a:rPr lang="en-US" sz="1800" dirty="0" err="1">
                <a:solidFill>
                  <a:srgbClr val="C00000"/>
                </a:solidFill>
                <a:latin typeface="Courier New" panose="02070309020205020404" pitchFamily="49" charset="0"/>
              </a:rPr>
              <a:t>buf</a:t>
            </a:r>
            <a:r>
              <a:rPr lang="en-US" sz="1800" dirty="0">
                <a:solidFill>
                  <a:srgbClr val="C00000"/>
                </a:solidFill>
                <a:latin typeface="Courier New" panose="02070309020205020404" pitchFamily="49" charset="0"/>
              </a:rPr>
              <a:t>); </a:t>
            </a:r>
            <a:endParaRPr lang="en-US" sz="1800" dirty="0">
              <a:solidFill>
                <a:srgbClr val="C0000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return ...;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30725" name="Rectangle 5"/>
          <p:cNvSpPr>
            <a:spLocks noChangeArrowheads="1"/>
          </p:cNvSpPr>
          <p:nvPr/>
        </p:nvSpPr>
        <p:spPr bwMode="auto">
          <a:xfrm>
            <a:off x="533400" y="1911350"/>
            <a:ext cx="1828800" cy="1200150"/>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a:latin typeface="Courier New" panose="02070309020205020404" pitchFamily="49" charset="0"/>
              </a:rPr>
              <a:t>void </a:t>
            </a:r>
            <a:r>
              <a:rPr lang="en-US" sz="1800" dirty="0" smtClean="0">
                <a:latin typeface="Courier New" panose="02070309020205020404" pitchFamily="49" charset="0"/>
              </a:rPr>
              <a:t>P(</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smtClean="0">
                <a:latin typeface="Courier New" panose="02070309020205020404" pitchFamily="49" charset="0"/>
              </a:rPr>
              <a:t>Q(</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a:t>
            </a:r>
            <a:endParaRPr lang="en-US" sz="1800" dirty="0">
              <a:solidFill>
                <a:srgbClr val="C0000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30730" name="Text Box 12"/>
          <p:cNvSpPr txBox="1">
            <a:spLocks noChangeArrowheads="1"/>
          </p:cNvSpPr>
          <p:nvPr/>
        </p:nvSpPr>
        <p:spPr bwMode="auto">
          <a:xfrm>
            <a:off x="2593975" y="2212975"/>
            <a:ext cx="911225" cy="923925"/>
          </a:xfrm>
          <a:prstGeom prst="rect">
            <a:avLst/>
          </a:prstGeom>
          <a:noFill/>
          <a:ln w="28575">
            <a:noFill/>
            <a:miter lim="800000"/>
          </a:ln>
        </p:spPr>
        <p:txBody>
          <a:bodyPr wrap="none" anchor="ctr">
            <a:spAutoFit/>
          </a:bodyPr>
          <a:lstStyle/>
          <a:p>
            <a:pPr eaLnBrk="0" hangingPunct="0"/>
            <a:r>
              <a:rPr lang="en-US" sz="1800" b="0" dirty="0">
                <a:latin typeface="Calibri" panose="020F0502020204030204" pitchFamily="34" charset="0"/>
              </a:rPr>
              <a:t>return</a:t>
            </a:r>
            <a:endParaRPr lang="en-US" sz="1800" b="0" dirty="0">
              <a:latin typeface="Calibri" panose="020F0502020204030204" pitchFamily="34" charset="0"/>
            </a:endParaRPr>
          </a:p>
          <a:p>
            <a:pPr eaLnBrk="0" hangingPunct="0"/>
            <a:r>
              <a:rPr lang="en-US" sz="1800" b="0" dirty="0">
                <a:latin typeface="Calibri" panose="020F0502020204030204" pitchFamily="34" charset="0"/>
              </a:rPr>
              <a:t>address</a:t>
            </a:r>
            <a:endParaRPr lang="en-US" sz="1800" b="0" dirty="0">
              <a:latin typeface="Calibri" panose="020F0502020204030204" pitchFamily="34" charset="0"/>
            </a:endParaRPr>
          </a:p>
          <a:p>
            <a:pPr eaLnBrk="0" hangingPunct="0"/>
            <a:r>
              <a:rPr lang="en-US" sz="1800" b="0" dirty="0">
                <a:solidFill>
                  <a:srgbClr val="C00000"/>
                </a:solidFill>
                <a:latin typeface="Calibri" panose="020F0502020204030204" pitchFamily="34" charset="0"/>
              </a:rPr>
              <a:t>A</a:t>
            </a:r>
            <a:endParaRPr lang="en-US" sz="1800" b="0" dirty="0">
              <a:solidFill>
                <a:srgbClr val="C00000"/>
              </a:solidFill>
              <a:latin typeface="Calibri" panose="020F0502020204030204" pitchFamily="34" charset="0"/>
            </a:endParaRPr>
          </a:p>
        </p:txBody>
      </p:sp>
      <p:sp>
        <p:nvSpPr>
          <p:cNvPr id="30731" name="Line 13"/>
          <p:cNvSpPr>
            <a:spLocks noChangeShapeType="1"/>
          </p:cNvSpPr>
          <p:nvPr/>
        </p:nvSpPr>
        <p:spPr bwMode="auto">
          <a:xfrm flipH="1">
            <a:off x="1905000" y="2670175"/>
            <a:ext cx="688975" cy="0"/>
          </a:xfrm>
          <a:prstGeom prst="line">
            <a:avLst/>
          </a:prstGeom>
          <a:noFill/>
          <a:ln w="28575">
            <a:solidFill>
              <a:schemeClr val="tx1"/>
            </a:solidFill>
            <a:round/>
            <a:tailEnd type="triangle" w="med" len="med"/>
          </a:ln>
        </p:spPr>
        <p:txBody>
          <a:bodyPr anchor="ctr">
            <a:spAutoFit/>
          </a:bodyPr>
          <a:lstStyle/>
          <a:p>
            <a:endParaRPr lang="en-US"/>
          </a:p>
        </p:txBody>
      </p:sp>
      <p:sp>
        <p:nvSpPr>
          <p:cNvPr id="30726" name="Text Box 6"/>
          <p:cNvSpPr txBox="1">
            <a:spLocks noChangeArrowheads="1"/>
          </p:cNvSpPr>
          <p:nvPr/>
        </p:nvSpPr>
        <p:spPr bwMode="auto">
          <a:xfrm>
            <a:off x="5630863" y="1154113"/>
            <a:ext cx="2674937" cy="369887"/>
          </a:xfrm>
          <a:prstGeom prst="rect">
            <a:avLst/>
          </a:prstGeom>
          <a:noFill/>
          <a:ln w="25400">
            <a:noFill/>
            <a:miter lim="800000"/>
          </a:ln>
        </p:spPr>
        <p:txBody>
          <a:bodyPr wrap="none">
            <a:spAutoFit/>
          </a:bodyPr>
          <a:lstStyle/>
          <a:p>
            <a:pPr eaLnBrk="0" hangingPunct="0"/>
            <a:r>
              <a:rPr lang="en-US" sz="1800" b="0" dirty="0">
                <a:latin typeface="Calibri" panose="020F0502020204030204" pitchFamily="34" charset="0"/>
              </a:rPr>
              <a:t>Stack after call to </a:t>
            </a:r>
            <a:r>
              <a:rPr lang="en-US" sz="1800" dirty="0">
                <a:latin typeface="Courier New" panose="02070309020205020404" pitchFamily="49" charset="0"/>
              </a:rPr>
              <a:t>gets()</a:t>
            </a:r>
            <a:endParaRPr lang="en-US" sz="1800" dirty="0">
              <a:latin typeface="Courier New" panose="02070309020205020404" pitchFamily="49" charset="0"/>
            </a:endParaRPr>
          </a:p>
        </p:txBody>
      </p:sp>
      <p:sp>
        <p:nvSpPr>
          <p:cNvPr id="365575" name="Rectangle 7"/>
          <p:cNvSpPr>
            <a:spLocks noChangeArrowheads="1"/>
          </p:cNvSpPr>
          <p:nvPr/>
        </p:nvSpPr>
        <p:spPr bwMode="auto">
          <a:xfrm>
            <a:off x="5727700" y="281940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strike="sngStrike" dirty="0" smtClean="0">
                <a:solidFill>
                  <a:srgbClr val="C00000"/>
                </a:solidFill>
                <a:latin typeface="Calibri" panose="020F0502020204030204" pitchFamily="34" charset="0"/>
                <a:cs typeface="+mn-cs"/>
              </a:rPr>
              <a:t>A</a:t>
            </a:r>
            <a:r>
              <a:rPr lang="en-US" sz="1800" dirty="0" smtClean="0">
                <a:solidFill>
                  <a:srgbClr val="C00000"/>
                </a:solidFill>
                <a:latin typeface="Calibri" panose="020F0502020204030204" pitchFamily="34" charset="0"/>
                <a:cs typeface="+mn-cs"/>
              </a:rPr>
              <a:t> B</a:t>
            </a:r>
            <a:endParaRPr lang="en-US" sz="1800" dirty="0">
              <a:solidFill>
                <a:srgbClr val="C00000"/>
              </a:solidFill>
              <a:latin typeface="Calibri" panose="020F0502020204030204" pitchFamily="34" charset="0"/>
              <a:cs typeface="+mn-cs"/>
            </a:endParaRPr>
          </a:p>
        </p:txBody>
      </p:sp>
      <p:sp>
        <p:nvSpPr>
          <p:cNvPr id="365576" name="Rectangle 8"/>
          <p:cNvSpPr>
            <a:spLocks noChangeArrowheads="1"/>
          </p:cNvSpPr>
          <p:nvPr/>
        </p:nvSpPr>
        <p:spPr bwMode="auto">
          <a:xfrm>
            <a:off x="5727700" y="1600201"/>
            <a:ext cx="1066800" cy="1558924"/>
          </a:xfrm>
          <a:prstGeom prst="rect">
            <a:avLst/>
          </a:prstGeom>
          <a:solidFill>
            <a:schemeClr val="bg1">
              <a:lumMod val="95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p:txBody>
      </p:sp>
      <p:sp>
        <p:nvSpPr>
          <p:cNvPr id="365579" name="Rectangle 11"/>
          <p:cNvSpPr>
            <a:spLocks noChangeArrowheads="1"/>
          </p:cNvSpPr>
          <p:nvPr/>
        </p:nvSpPr>
        <p:spPr bwMode="auto">
          <a:xfrm>
            <a:off x="5727700" y="3156441"/>
            <a:ext cx="1066800" cy="2190260"/>
          </a:xfrm>
          <a:prstGeom prst="rect">
            <a:avLst/>
          </a:prstGeom>
          <a:solidFill>
            <a:schemeClr val="accent2">
              <a:lumMod val="20000"/>
              <a:lumOff val="80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a:p>
            <a:pPr eaLnBrk="0" hangingPunct="0">
              <a:defRPr/>
            </a:pPr>
            <a:endParaRPr lang="en-US" sz="1800" dirty="0">
              <a:latin typeface="Calibri" panose="020F0502020204030204" pitchFamily="34" charset="0"/>
              <a:cs typeface="+mn-cs"/>
            </a:endParaRPr>
          </a:p>
        </p:txBody>
      </p:sp>
      <p:sp>
        <p:nvSpPr>
          <p:cNvPr id="30732" name="Text Box 14"/>
          <p:cNvSpPr txBox="1">
            <a:spLocks noChangeArrowheads="1"/>
          </p:cNvSpPr>
          <p:nvPr/>
        </p:nvSpPr>
        <p:spPr bwMode="auto">
          <a:xfrm>
            <a:off x="7162800" y="2023547"/>
            <a:ext cx="1555346" cy="369332"/>
          </a:xfrm>
          <a:prstGeom prst="rect">
            <a:avLst/>
          </a:prstGeom>
          <a:noFill/>
          <a:ln w="28575">
            <a:noFill/>
            <a:miter lim="800000"/>
          </a:ln>
        </p:spPr>
        <p:txBody>
          <a:bodyPr wrap="none" anchor="ctr">
            <a:spAutoFit/>
          </a:bodyPr>
          <a:lstStyle/>
          <a:p>
            <a:pPr eaLnBrk="0" hangingPunct="0"/>
            <a:r>
              <a:rPr lang="en-US" sz="1800" dirty="0" smtClean="0">
                <a:latin typeface="Courier New" panose="02070309020205020404" pitchFamily="49" charset="0"/>
              </a:rPr>
              <a:t>P</a:t>
            </a:r>
            <a:r>
              <a:rPr lang="en-US" sz="1800" b="0" dirty="0" smtClean="0">
                <a:latin typeface="Courier New" panose="02070309020205020404" pitchFamily="49" charset="0"/>
              </a:rPr>
              <a:t> </a:t>
            </a:r>
            <a:r>
              <a:rPr lang="en-US" sz="1800" b="0" dirty="0">
                <a:latin typeface="Calibri" panose="020F0502020204030204" pitchFamily="34" charset="0"/>
              </a:rPr>
              <a:t>stack frame</a:t>
            </a:r>
            <a:endParaRPr lang="en-US" sz="1800" b="0" dirty="0">
              <a:latin typeface="Calibri" panose="020F0502020204030204" pitchFamily="34" charset="0"/>
            </a:endParaRPr>
          </a:p>
        </p:txBody>
      </p:sp>
      <p:sp>
        <p:nvSpPr>
          <p:cNvPr id="30733" name="Text Box 15"/>
          <p:cNvSpPr txBox="1">
            <a:spLocks noChangeArrowheads="1"/>
          </p:cNvSpPr>
          <p:nvPr/>
        </p:nvSpPr>
        <p:spPr bwMode="auto">
          <a:xfrm>
            <a:off x="7162800" y="4097615"/>
            <a:ext cx="1469009" cy="369332"/>
          </a:xfrm>
          <a:prstGeom prst="rect">
            <a:avLst/>
          </a:prstGeom>
          <a:noFill/>
          <a:ln w="28575">
            <a:noFill/>
            <a:miter lim="800000"/>
          </a:ln>
        </p:spPr>
        <p:txBody>
          <a:bodyPr wrap="none" anchor="ctr">
            <a:spAutoFit/>
          </a:bodyPr>
          <a:lstStyle/>
          <a:p>
            <a:pPr eaLnBrk="0" hangingPunct="0"/>
            <a:r>
              <a:rPr lang="en-US" sz="1800" dirty="0" smtClean="0">
                <a:latin typeface="Courier New" panose="02070309020205020404" pitchFamily="49" charset="0"/>
              </a:rPr>
              <a:t>Q</a:t>
            </a:r>
            <a:r>
              <a:rPr lang="en-US" sz="1800" b="0" dirty="0" smtClean="0">
                <a:latin typeface="Calibri" panose="020F0502020204030204" pitchFamily="34" charset="0"/>
              </a:rPr>
              <a:t> </a:t>
            </a:r>
            <a:r>
              <a:rPr lang="en-US" sz="1800" b="0" dirty="0">
                <a:latin typeface="Calibri" panose="020F0502020204030204" pitchFamily="34" charset="0"/>
              </a:rPr>
              <a:t>stack frame</a:t>
            </a:r>
            <a:endParaRPr lang="en-US" sz="1800" b="0" dirty="0">
              <a:latin typeface="Calibri" panose="020F0502020204030204" pitchFamily="34" charset="0"/>
            </a:endParaRPr>
          </a:p>
        </p:txBody>
      </p:sp>
      <p:sp>
        <p:nvSpPr>
          <p:cNvPr id="30734" name="Text Box 16"/>
          <p:cNvSpPr txBox="1">
            <a:spLocks noChangeArrowheads="1"/>
          </p:cNvSpPr>
          <p:nvPr/>
        </p:nvSpPr>
        <p:spPr bwMode="auto">
          <a:xfrm>
            <a:off x="4975225" y="4531090"/>
            <a:ext cx="314325" cy="369887"/>
          </a:xfrm>
          <a:prstGeom prst="rect">
            <a:avLst/>
          </a:prstGeom>
          <a:noFill/>
          <a:ln w="28575">
            <a:noFill/>
            <a:miter lim="800000"/>
          </a:ln>
        </p:spPr>
        <p:txBody>
          <a:bodyPr wrap="none" anchor="ctr">
            <a:spAutoFit/>
          </a:bodyPr>
          <a:lstStyle/>
          <a:p>
            <a:pPr eaLnBrk="0" hangingPunct="0"/>
            <a:r>
              <a:rPr lang="en-US" sz="1800" dirty="0">
                <a:latin typeface="Calibri" panose="020F0502020204030204" pitchFamily="34" charset="0"/>
              </a:rPr>
              <a:t>B</a:t>
            </a:r>
            <a:endParaRPr lang="en-US" sz="1800" dirty="0">
              <a:latin typeface="Calibri" panose="020F0502020204030204" pitchFamily="34" charset="0"/>
            </a:endParaRPr>
          </a:p>
        </p:txBody>
      </p:sp>
      <p:sp>
        <p:nvSpPr>
          <p:cNvPr id="30735" name="Line 17"/>
          <p:cNvSpPr>
            <a:spLocks noChangeShapeType="1"/>
          </p:cNvSpPr>
          <p:nvPr/>
        </p:nvSpPr>
        <p:spPr bwMode="auto">
          <a:xfrm>
            <a:off x="5267325" y="4718415"/>
            <a:ext cx="396875" cy="0"/>
          </a:xfrm>
          <a:prstGeom prst="line">
            <a:avLst/>
          </a:prstGeom>
          <a:noFill/>
          <a:ln w="28575">
            <a:solidFill>
              <a:schemeClr val="tx1"/>
            </a:solidFill>
            <a:round/>
            <a:tailEnd type="triangle" w="med" len="med"/>
          </a:ln>
        </p:spPr>
        <p:txBody>
          <a:bodyPr anchor="ctr">
            <a:spAutoFit/>
          </a:bodyPr>
          <a:lstStyle/>
          <a:p>
            <a:endParaRPr lang="en-US"/>
          </a:p>
        </p:txBody>
      </p:sp>
      <p:sp>
        <p:nvSpPr>
          <p:cNvPr id="365586" name="Rectangle 18"/>
          <p:cNvSpPr>
            <a:spLocks noChangeArrowheads="1"/>
          </p:cNvSpPr>
          <p:nvPr/>
        </p:nvSpPr>
        <p:spPr bwMode="auto">
          <a:xfrm>
            <a:off x="5727700" y="4078288"/>
            <a:ext cx="1066800" cy="646112"/>
          </a:xfrm>
          <a:prstGeom prst="rect">
            <a:avLst/>
          </a:prstGeom>
          <a:solidFill>
            <a:srgbClr val="F1C7C7"/>
          </a:solidFill>
          <a:ln w="28575">
            <a:solidFill>
              <a:schemeClr val="tx1"/>
            </a:solidFill>
            <a:miter lim="800000"/>
          </a:ln>
          <a:effectLst/>
        </p:spPr>
        <p:txBody>
          <a:bodyPr anchor="ctr">
            <a:spAutoFit/>
          </a:bodyPr>
          <a:lstStyle/>
          <a:p>
            <a:pPr eaLnBrk="0" hangingPunct="0">
              <a:defRPr/>
            </a:pPr>
            <a:r>
              <a:rPr lang="en-US" sz="1800" dirty="0">
                <a:latin typeface="Calibri" panose="020F0502020204030204" pitchFamily="34" charset="0"/>
                <a:cs typeface="+mn-cs"/>
              </a:rPr>
              <a:t>exploit</a:t>
            </a:r>
            <a:endParaRPr lang="en-US" sz="1800" dirty="0">
              <a:latin typeface="Calibri" panose="020F0502020204030204" pitchFamily="34" charset="0"/>
              <a:cs typeface="+mn-cs"/>
            </a:endParaRPr>
          </a:p>
          <a:p>
            <a:pPr eaLnBrk="0" hangingPunct="0">
              <a:defRPr/>
            </a:pPr>
            <a:r>
              <a:rPr lang="en-US" sz="1800" dirty="0">
                <a:latin typeface="Calibri" panose="020F0502020204030204" pitchFamily="34" charset="0"/>
                <a:cs typeface="+mn-cs"/>
              </a:rPr>
              <a:t>code</a:t>
            </a:r>
            <a:endParaRPr lang="en-US" sz="1800" dirty="0">
              <a:latin typeface="Calibri" panose="020F0502020204030204" pitchFamily="34" charset="0"/>
              <a:cs typeface="+mn-cs"/>
            </a:endParaRPr>
          </a:p>
        </p:txBody>
      </p:sp>
      <p:sp>
        <p:nvSpPr>
          <p:cNvPr id="30738" name="Text Box 21"/>
          <p:cNvSpPr txBox="1">
            <a:spLocks noChangeArrowheads="1"/>
          </p:cNvSpPr>
          <p:nvPr/>
        </p:nvSpPr>
        <p:spPr bwMode="auto">
          <a:xfrm>
            <a:off x="3733800" y="3451225"/>
            <a:ext cx="1371600" cy="646113"/>
          </a:xfrm>
          <a:prstGeom prst="rect">
            <a:avLst/>
          </a:prstGeom>
          <a:noFill/>
          <a:ln w="28575">
            <a:noFill/>
            <a:miter lim="800000"/>
          </a:ln>
        </p:spPr>
        <p:txBody>
          <a:bodyPr anchor="ctr">
            <a:spAutoFit/>
          </a:bodyPr>
          <a:lstStyle/>
          <a:p>
            <a:pPr eaLnBrk="0" hangingPunct="0"/>
            <a:r>
              <a:rPr lang="en-US" sz="1800" b="0" dirty="0">
                <a:latin typeface="Calibri" panose="020F0502020204030204" pitchFamily="34" charset="0"/>
              </a:rPr>
              <a:t>data written</a:t>
            </a:r>
            <a:endParaRPr lang="en-US" sz="1800" b="0" dirty="0">
              <a:latin typeface="Calibri" panose="020F0502020204030204" pitchFamily="34" charset="0"/>
            </a:endParaRPr>
          </a:p>
          <a:p>
            <a:pPr eaLnBrk="0" hangingPunct="0"/>
            <a:r>
              <a:rPr lang="en-US" sz="1800" b="0" dirty="0">
                <a:latin typeface="Calibri" panose="020F0502020204030204" pitchFamily="34" charset="0"/>
              </a:rPr>
              <a:t>by </a:t>
            </a:r>
            <a:r>
              <a:rPr lang="en-US" sz="1800" dirty="0">
                <a:latin typeface="Courier New" panose="02070309020205020404" pitchFamily="49" charset="0"/>
              </a:rPr>
              <a:t>gets()</a:t>
            </a:r>
            <a:endParaRPr lang="en-US" sz="1800" dirty="0">
              <a:latin typeface="Courier New" panose="02070309020205020404" pitchFamily="49" charset="0"/>
            </a:endParaRPr>
          </a:p>
        </p:txBody>
      </p:sp>
      <p:sp>
        <p:nvSpPr>
          <p:cNvPr id="30739" name="AutoShape 16"/>
          <p:cNvSpPr/>
          <p:nvPr/>
        </p:nvSpPr>
        <p:spPr bwMode="auto">
          <a:xfrm rot="10800000">
            <a:off x="6892925" y="1600200"/>
            <a:ext cx="228600" cy="1600200"/>
          </a:xfrm>
          <a:prstGeom prst="leftBrace">
            <a:avLst>
              <a:gd name="adj1" fmla="val 74991"/>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0740" name="AutoShape 16"/>
          <p:cNvSpPr/>
          <p:nvPr/>
        </p:nvSpPr>
        <p:spPr bwMode="auto">
          <a:xfrm rot="10800000">
            <a:off x="6892925" y="3200400"/>
            <a:ext cx="228600" cy="2157413"/>
          </a:xfrm>
          <a:prstGeom prst="leftBrace">
            <a:avLst>
              <a:gd name="adj1" fmla="val 74976"/>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0741" name="AutoShape 16"/>
          <p:cNvSpPr/>
          <p:nvPr/>
        </p:nvSpPr>
        <p:spPr bwMode="auto">
          <a:xfrm rot="10800000" flipH="1">
            <a:off x="5359400" y="2819400"/>
            <a:ext cx="228600" cy="1905000"/>
          </a:xfrm>
          <a:prstGeom prst="leftBrace">
            <a:avLst>
              <a:gd name="adj1" fmla="val 75000"/>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65587" name="Rectangle 19"/>
          <p:cNvSpPr>
            <a:spLocks noChangeArrowheads="1"/>
          </p:cNvSpPr>
          <p:nvPr/>
        </p:nvSpPr>
        <p:spPr bwMode="auto">
          <a:xfrm>
            <a:off x="5727700" y="3159125"/>
            <a:ext cx="1065213" cy="936625"/>
          </a:xfrm>
          <a:prstGeom prst="rect">
            <a:avLst/>
          </a:prstGeom>
          <a:solidFill>
            <a:schemeClr val="bg1">
              <a:lumMod val="75000"/>
            </a:schemeClr>
          </a:solidFill>
          <a:ln w="28575">
            <a:solidFill>
              <a:schemeClr val="tx1"/>
            </a:solidFill>
            <a:miter lim="800000"/>
          </a:ln>
          <a:effectLst/>
        </p:spPr>
        <p:txBody>
          <a:bodyPr anchor="ctr"/>
          <a:lstStyle/>
          <a:p>
            <a:pPr eaLnBrk="0" hangingPunct="0">
              <a:defRPr/>
            </a:pPr>
            <a:r>
              <a:rPr lang="en-US" sz="1800" dirty="0">
                <a:latin typeface="Calibri" panose="020F0502020204030204" pitchFamily="34" charset="0"/>
                <a:cs typeface="+mn-cs"/>
              </a:rPr>
              <a:t>pad</a:t>
            </a:r>
            <a:endParaRPr lang="en-US" sz="1800" dirty="0">
              <a:latin typeface="Calibri" panose="020F0502020204030204" pitchFamily="34" charset="0"/>
              <a:cs typeface="+mn-cs"/>
            </a:endParaRPr>
          </a:p>
        </p:txBody>
      </p:sp>
      <p:sp>
        <p:nvSpPr>
          <p:cNvPr id="27"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a:solidFill>
                  <a:srgbClr val="C00000"/>
                </a:solidFill>
                <a:latin typeface="Calibri" panose="020F0502020204030204" pitchFamily="34" charset="0"/>
                <a:cs typeface="+mn-cs"/>
              </a:rPr>
              <a:t>A</a:t>
            </a:r>
            <a:endParaRPr lang="en-US" sz="1800" dirty="0">
              <a:solidFill>
                <a:srgbClr val="C00000"/>
              </a:solidFill>
              <a:latin typeface="Calibri" panose="020F0502020204030204" pitchFamily="34" charset="0"/>
              <a:cs typeface="+mn-cs"/>
            </a:endParaRPr>
          </a:p>
        </p:txBody>
      </p:sp>
      <p:sp>
        <p:nvSpPr>
          <p:cNvPr id="23" name="Rectangle 7"/>
          <p:cNvSpPr>
            <a:spLocks noChangeArrowheads="1"/>
          </p:cNvSpPr>
          <p:nvPr/>
        </p:nvSpPr>
        <p:spPr bwMode="auto">
          <a:xfrm>
            <a:off x="5732584" y="277544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smtClean="0">
                <a:solidFill>
                  <a:srgbClr val="C00000"/>
                </a:solidFill>
                <a:latin typeface="Calibri" panose="020F0502020204030204" pitchFamily="34" charset="0"/>
                <a:cs typeface="+mn-cs"/>
              </a:rPr>
              <a:t>B</a:t>
            </a:r>
            <a:endParaRPr lang="en-US" sz="1800" dirty="0">
              <a:solidFill>
                <a:srgbClr val="C00000"/>
              </a:solidFill>
              <a:latin typeface="Calibri" panose="020F0502020204030204" pitchFamily="34" charset="0"/>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55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55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30" grpId="0"/>
      <p:bldP spid="30731" grpId="0" animBg="1"/>
      <p:bldP spid="30726" grpId="0"/>
      <p:bldP spid="30733" grpId="0"/>
      <p:bldP spid="30734" grpId="0"/>
      <p:bldP spid="30735" grpId="0" animBg="1"/>
      <p:bldP spid="365586" grpId="0" animBg="1"/>
      <p:bldP spid="30738" grpId="0"/>
      <p:bldP spid="30740" grpId="0" animBg="1"/>
      <p:bldP spid="30741" grpId="0" animBg="1"/>
      <p:bldP spid="365587" grpId="0" animBg="1"/>
      <p:bldP spid="27"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7018" y="304800"/>
            <a:ext cx="7592093" cy="762000"/>
          </a:xfrm>
        </p:spPr>
        <p:txBody>
          <a:bodyPr/>
          <a:lstStyle/>
          <a:p>
            <a:r>
              <a:rPr lang="en-US" dirty="0" smtClean="0"/>
              <a:t>How Does The Attack Code Execute?</a:t>
            </a:r>
            <a:endParaRPr lang="en-US" dirty="0" smtClean="0"/>
          </a:p>
        </p:txBody>
      </p:sp>
      <p:sp>
        <p:nvSpPr>
          <p:cNvPr id="348180" name="Rectangle 20"/>
          <p:cNvSpPr>
            <a:spLocks noChangeArrowheads="1"/>
          </p:cNvSpPr>
          <p:nvPr/>
        </p:nvSpPr>
        <p:spPr bwMode="auto">
          <a:xfrm>
            <a:off x="5029200" y="1061005"/>
            <a:ext cx="1447800" cy="5584825"/>
          </a:xfrm>
          <a:prstGeom prst="rect">
            <a:avLst/>
          </a:prstGeom>
          <a:solidFill>
            <a:schemeClr val="bg1">
              <a:lumMod val="95000"/>
            </a:schemeClr>
          </a:solidFill>
          <a:ln w="25400">
            <a:solidFill>
              <a:schemeClr val="tx1"/>
            </a:solidFill>
            <a:miter lim="800000"/>
          </a:ln>
          <a:effectLst/>
        </p:spPr>
        <p:txBody>
          <a:bodyPr wrap="none" anchor="ctr"/>
          <a:lstStyle/>
          <a:p>
            <a:pPr eaLnBrk="0" hangingPunct="0">
              <a:defRPr/>
            </a:pPr>
            <a:endParaRPr lang="en-US" dirty="0">
              <a:latin typeface="Calibri" panose="020F0502020204030204" pitchFamily="34" charset="0"/>
              <a:cs typeface="+mn-cs"/>
            </a:endParaRPr>
          </a:p>
        </p:txBody>
      </p:sp>
      <p:sp>
        <p:nvSpPr>
          <p:cNvPr id="348181" name="Rectangle 21"/>
          <p:cNvSpPr>
            <a:spLocks noChangeArrowheads="1"/>
          </p:cNvSpPr>
          <p:nvPr/>
        </p:nvSpPr>
        <p:spPr bwMode="auto">
          <a:xfrm>
            <a:off x="5029200" y="1066800"/>
            <a:ext cx="1447800" cy="381000"/>
          </a:xfrm>
          <a:prstGeom prst="rect">
            <a:avLst/>
          </a:prstGeom>
          <a:solidFill>
            <a:schemeClr val="accent2">
              <a:lumMod val="20000"/>
              <a:lumOff val="80000"/>
            </a:schemeClr>
          </a:solidFill>
          <a:ln w="25400">
            <a:solidFill>
              <a:schemeClr val="tx1"/>
            </a:solidFill>
            <a:miter lim="800000"/>
          </a:ln>
          <a:effectLst/>
        </p:spPr>
        <p:txBody>
          <a:bodyPr wrap="none" anchor="ctr"/>
          <a:lstStyle/>
          <a:p>
            <a:pPr eaLnBrk="0" hangingPunct="0">
              <a:defRPr/>
            </a:pPr>
            <a:r>
              <a:rPr lang="en-US" sz="1800" dirty="0">
                <a:latin typeface="Calibri" panose="020F0502020204030204" pitchFamily="34" charset="0"/>
                <a:cs typeface="+mn-cs"/>
              </a:rPr>
              <a:t>Stack</a:t>
            </a:r>
            <a:endParaRPr lang="en-US" sz="1800" dirty="0">
              <a:latin typeface="Calibri" panose="020F0502020204030204" pitchFamily="34" charset="0"/>
              <a:cs typeface="+mn-cs"/>
            </a:endParaRPr>
          </a:p>
        </p:txBody>
      </p:sp>
      <p:sp>
        <p:nvSpPr>
          <p:cNvPr id="10249" name="Rectangle 23"/>
          <p:cNvSpPr>
            <a:spLocks noChangeArrowheads="1"/>
          </p:cNvSpPr>
          <p:nvPr/>
        </p:nvSpPr>
        <p:spPr bwMode="auto">
          <a:xfrm>
            <a:off x="5029200" y="6036230"/>
            <a:ext cx="1447800" cy="304800"/>
          </a:xfrm>
          <a:prstGeom prst="rect">
            <a:avLst/>
          </a:prstGeom>
          <a:solidFill>
            <a:srgbClr val="F6F5BD"/>
          </a:solidFill>
          <a:ln w="25400">
            <a:solidFill>
              <a:schemeClr val="tx1"/>
            </a:solidFill>
            <a:miter lim="800000"/>
          </a:ln>
        </p:spPr>
        <p:txBody>
          <a:bodyPr wrap="none" anchor="ctr"/>
          <a:lstStyle/>
          <a:p>
            <a:pPr eaLnBrk="0" hangingPunct="0"/>
            <a:r>
              <a:rPr lang="en-US" sz="1800">
                <a:latin typeface="Calibri" panose="020F0502020204030204" pitchFamily="34" charset="0"/>
              </a:rPr>
              <a:t>Text</a:t>
            </a:r>
            <a:endParaRPr lang="en-US" sz="1800">
              <a:latin typeface="Calibri" panose="020F0502020204030204" pitchFamily="34" charset="0"/>
            </a:endParaRPr>
          </a:p>
        </p:txBody>
      </p:sp>
      <p:sp>
        <p:nvSpPr>
          <p:cNvPr id="10250" name="Rectangle 24"/>
          <p:cNvSpPr>
            <a:spLocks noChangeArrowheads="1"/>
          </p:cNvSpPr>
          <p:nvPr/>
        </p:nvSpPr>
        <p:spPr bwMode="auto">
          <a:xfrm>
            <a:off x="5029200" y="5731430"/>
            <a:ext cx="1447800" cy="304800"/>
          </a:xfrm>
          <a:prstGeom prst="rect">
            <a:avLst/>
          </a:prstGeom>
          <a:solidFill>
            <a:srgbClr val="F1C7C7"/>
          </a:solidFill>
          <a:ln w="25400">
            <a:solidFill>
              <a:schemeClr val="tx1"/>
            </a:solidFill>
            <a:miter lim="800000"/>
          </a:ln>
        </p:spPr>
        <p:txBody>
          <a:bodyPr wrap="none" anchor="ctr"/>
          <a:lstStyle/>
          <a:p>
            <a:pPr eaLnBrk="0" hangingPunct="0"/>
            <a:r>
              <a:rPr lang="en-US" sz="1800">
                <a:latin typeface="Calibri" panose="020F0502020204030204" pitchFamily="34" charset="0"/>
              </a:rPr>
              <a:t>Data</a:t>
            </a:r>
            <a:endParaRPr lang="en-US" sz="1800">
              <a:latin typeface="Calibri" panose="020F0502020204030204" pitchFamily="34" charset="0"/>
            </a:endParaRPr>
          </a:p>
        </p:txBody>
      </p:sp>
      <p:sp>
        <p:nvSpPr>
          <p:cNvPr id="10251" name="Rectangle 25"/>
          <p:cNvSpPr>
            <a:spLocks noChangeArrowheads="1"/>
          </p:cNvSpPr>
          <p:nvPr/>
        </p:nvSpPr>
        <p:spPr bwMode="auto">
          <a:xfrm>
            <a:off x="5029200" y="5124450"/>
            <a:ext cx="1447800" cy="606980"/>
          </a:xfrm>
          <a:prstGeom prst="rect">
            <a:avLst/>
          </a:prstGeom>
          <a:solidFill>
            <a:srgbClr val="D5F1CF"/>
          </a:solidFill>
          <a:ln w="25400">
            <a:solidFill>
              <a:schemeClr val="tx1"/>
            </a:solidFill>
            <a:miter lim="800000"/>
          </a:ln>
        </p:spPr>
        <p:txBody>
          <a:bodyPr wrap="none" anchor="ctr"/>
          <a:lstStyle/>
          <a:p>
            <a:pPr eaLnBrk="0" hangingPunct="0"/>
            <a:r>
              <a:rPr lang="en-US" sz="1800" dirty="0">
                <a:latin typeface="Calibri" panose="020F0502020204030204" pitchFamily="34" charset="0"/>
              </a:rPr>
              <a:t>Heap</a:t>
            </a:r>
            <a:endParaRPr lang="en-US" sz="1800" dirty="0">
              <a:latin typeface="Calibri" panose="020F0502020204030204" pitchFamily="34" charset="0"/>
            </a:endParaRPr>
          </a:p>
        </p:txBody>
      </p:sp>
      <p:cxnSp>
        <p:nvCxnSpPr>
          <p:cNvPr id="18" name="Straight Connector 17"/>
          <p:cNvCxnSpPr/>
          <p:nvPr/>
        </p:nvCxnSpPr>
        <p:spPr bwMode="auto">
          <a:xfrm>
            <a:off x="5029200" y="22082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2" name="Rectangle 25"/>
          <p:cNvSpPr>
            <a:spLocks noChangeArrowheads="1"/>
          </p:cNvSpPr>
          <p:nvPr/>
        </p:nvSpPr>
        <p:spPr bwMode="auto">
          <a:xfrm>
            <a:off x="5029200" y="3752850"/>
            <a:ext cx="1447800" cy="609600"/>
          </a:xfrm>
          <a:prstGeom prst="rect">
            <a:avLst/>
          </a:prstGeom>
          <a:solidFill>
            <a:srgbClr val="D5F1CF"/>
          </a:solidFill>
          <a:ln w="25400">
            <a:solidFill>
              <a:schemeClr val="tx1"/>
            </a:solidFill>
            <a:miter lim="800000"/>
          </a:ln>
        </p:spPr>
        <p:txBody>
          <a:bodyPr wrap="none" anchor="ctr"/>
          <a:lstStyle/>
          <a:p>
            <a:pPr algn="ctr" eaLnBrk="0" hangingPunct="0"/>
            <a:r>
              <a:rPr lang="en-US" sz="1800" dirty="0" smtClean="0">
                <a:latin typeface="Calibri" panose="020F0502020204030204" pitchFamily="34" charset="0"/>
              </a:rPr>
              <a:t>Shared</a:t>
            </a:r>
            <a:endParaRPr lang="en-US" sz="1800" dirty="0" smtClean="0">
              <a:latin typeface="Calibri" panose="020F0502020204030204" pitchFamily="34" charset="0"/>
            </a:endParaRPr>
          </a:p>
          <a:p>
            <a:pPr algn="ctr" eaLnBrk="0" hangingPunct="0"/>
            <a:r>
              <a:rPr lang="en-US" sz="1800" dirty="0" smtClean="0">
                <a:latin typeface="Calibri" panose="020F0502020204030204" pitchFamily="34" charset="0"/>
              </a:rPr>
              <a:t>Libraries</a:t>
            </a:r>
            <a:endParaRPr lang="en-US" sz="1800" dirty="0">
              <a:latin typeface="Calibri" panose="020F0502020204030204" pitchFamily="34" charset="0"/>
            </a:endParaRPr>
          </a:p>
        </p:txBody>
      </p:sp>
      <p:sp>
        <p:nvSpPr>
          <p:cNvPr id="38" name="Rectangle 4"/>
          <p:cNvSpPr>
            <a:spLocks noChangeArrowheads="1"/>
          </p:cNvSpPr>
          <p:nvPr/>
        </p:nvSpPr>
        <p:spPr bwMode="auto">
          <a:xfrm>
            <a:off x="533400" y="3810838"/>
            <a:ext cx="2971800" cy="1751762"/>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smtClean="0">
                <a:latin typeface="Courier New" panose="02070309020205020404" pitchFamily="49" charset="0"/>
              </a:rPr>
              <a:t>Q(</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char </a:t>
            </a:r>
            <a:r>
              <a:rPr lang="en-US" sz="1800" dirty="0" err="1">
                <a:latin typeface="Courier New" panose="02070309020205020404" pitchFamily="49" charset="0"/>
              </a:rPr>
              <a:t>buf</a:t>
            </a:r>
            <a:r>
              <a:rPr lang="en-US" sz="1800" dirty="0">
                <a:latin typeface="Courier New" panose="02070309020205020404" pitchFamily="49" charset="0"/>
              </a:rPr>
              <a:t>[64];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0070C0"/>
                </a:solidFill>
                <a:latin typeface="Courier New" panose="02070309020205020404" pitchFamily="49" charset="0"/>
              </a:rPr>
              <a:t>gets(</a:t>
            </a:r>
            <a:r>
              <a:rPr lang="en-US" sz="1800" dirty="0" err="1">
                <a:solidFill>
                  <a:srgbClr val="0070C0"/>
                </a:solidFill>
                <a:latin typeface="Courier New" panose="02070309020205020404" pitchFamily="49" charset="0"/>
              </a:rPr>
              <a:t>buf</a:t>
            </a:r>
            <a:r>
              <a:rPr lang="en-US" sz="1800" dirty="0" smtClean="0">
                <a:solidFill>
                  <a:srgbClr val="0070C0"/>
                </a:solidFill>
                <a:latin typeface="Courier New" panose="02070309020205020404" pitchFamily="49" charset="0"/>
              </a:rPr>
              <a:t>); // A-&gt;B </a:t>
            </a:r>
            <a:endParaRPr lang="en-US" sz="1800" dirty="0">
              <a:solidFill>
                <a:srgbClr val="0070C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return ...;</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39" name="Rectangle 5"/>
          <p:cNvSpPr>
            <a:spLocks noChangeArrowheads="1"/>
          </p:cNvSpPr>
          <p:nvPr/>
        </p:nvSpPr>
        <p:spPr bwMode="auto">
          <a:xfrm>
            <a:off x="533400" y="1911350"/>
            <a:ext cx="1828800" cy="1200150"/>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a:latin typeface="Courier New" panose="02070309020205020404" pitchFamily="49" charset="0"/>
              </a:rPr>
              <a:t>void </a:t>
            </a:r>
            <a:r>
              <a:rPr lang="en-US" sz="1800" dirty="0" smtClean="0">
                <a:latin typeface="Courier New" panose="02070309020205020404" pitchFamily="49" charset="0"/>
              </a:rPr>
              <a:t>P(</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smtClean="0">
                <a:latin typeface="Courier New" panose="02070309020205020404" pitchFamily="49" charset="0"/>
              </a:rPr>
              <a:t>Q(</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grpSp>
        <p:nvGrpSpPr>
          <p:cNvPr id="11" name="Group 10"/>
          <p:cNvGrpSpPr/>
          <p:nvPr/>
        </p:nvGrpSpPr>
        <p:grpSpPr>
          <a:xfrm>
            <a:off x="6477000" y="952501"/>
            <a:ext cx="2214684" cy="3746500"/>
            <a:chOff x="6477000" y="952501"/>
            <a:chExt cx="2214684" cy="3746500"/>
          </a:xfrm>
        </p:grpSpPr>
        <p:sp>
          <p:nvSpPr>
            <p:cNvPr id="24" name="Rectangle 7"/>
            <p:cNvSpPr>
              <a:spLocks noChangeArrowheads="1"/>
            </p:cNvSpPr>
            <p:nvPr/>
          </p:nvSpPr>
          <p:spPr bwMode="auto">
            <a:xfrm>
              <a:off x="7620000" y="217170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strike="sngStrike" dirty="0" smtClean="0">
                  <a:solidFill>
                    <a:srgbClr val="C00000"/>
                  </a:solidFill>
                  <a:latin typeface="Calibri" panose="020F0502020204030204" pitchFamily="34" charset="0"/>
                  <a:cs typeface="+mn-cs"/>
                </a:rPr>
                <a:t>A</a:t>
              </a:r>
              <a:r>
                <a:rPr lang="en-US" sz="1800" dirty="0" smtClean="0">
                  <a:solidFill>
                    <a:srgbClr val="C00000"/>
                  </a:solidFill>
                  <a:latin typeface="Calibri" panose="020F0502020204030204" pitchFamily="34" charset="0"/>
                  <a:cs typeface="+mn-cs"/>
                </a:rPr>
                <a:t> B</a:t>
              </a:r>
              <a:endParaRPr lang="en-US" sz="1800" dirty="0">
                <a:solidFill>
                  <a:srgbClr val="C00000"/>
                </a:solidFill>
                <a:latin typeface="Calibri" panose="020F0502020204030204" pitchFamily="34" charset="0"/>
                <a:cs typeface="+mn-cs"/>
              </a:endParaRPr>
            </a:p>
          </p:txBody>
        </p:sp>
        <p:sp>
          <p:nvSpPr>
            <p:cNvPr id="25" name="Rectangle 8"/>
            <p:cNvSpPr>
              <a:spLocks noChangeArrowheads="1"/>
            </p:cNvSpPr>
            <p:nvPr/>
          </p:nvSpPr>
          <p:spPr bwMode="auto">
            <a:xfrm>
              <a:off x="7620000" y="952501"/>
              <a:ext cx="1066800" cy="1558924"/>
            </a:xfrm>
            <a:prstGeom prst="rect">
              <a:avLst/>
            </a:prstGeom>
            <a:solidFill>
              <a:schemeClr val="bg1">
                <a:lumMod val="95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p:txBody>
        </p:sp>
        <p:sp>
          <p:nvSpPr>
            <p:cNvPr id="26" name="Rectangle 11"/>
            <p:cNvSpPr>
              <a:spLocks noChangeArrowheads="1"/>
            </p:cNvSpPr>
            <p:nvPr/>
          </p:nvSpPr>
          <p:spPr bwMode="auto">
            <a:xfrm>
              <a:off x="7620000" y="2508741"/>
              <a:ext cx="1066800" cy="2190260"/>
            </a:xfrm>
            <a:prstGeom prst="rect">
              <a:avLst/>
            </a:prstGeom>
            <a:solidFill>
              <a:schemeClr val="accent2">
                <a:lumMod val="20000"/>
                <a:lumOff val="80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a:p>
              <a:pPr eaLnBrk="0" hangingPunct="0">
                <a:defRPr/>
              </a:pPr>
              <a:endParaRPr lang="en-US" sz="1800" dirty="0">
                <a:latin typeface="Calibri" panose="020F0502020204030204" pitchFamily="34" charset="0"/>
                <a:cs typeface="+mn-cs"/>
              </a:endParaRPr>
            </a:p>
          </p:txBody>
        </p:sp>
        <p:sp>
          <p:nvSpPr>
            <p:cNvPr id="31" name="Rectangle 18"/>
            <p:cNvSpPr>
              <a:spLocks noChangeArrowheads="1"/>
            </p:cNvSpPr>
            <p:nvPr/>
          </p:nvSpPr>
          <p:spPr bwMode="auto">
            <a:xfrm>
              <a:off x="7620000" y="3430588"/>
              <a:ext cx="1066800" cy="646112"/>
            </a:xfrm>
            <a:prstGeom prst="rect">
              <a:avLst/>
            </a:prstGeom>
            <a:solidFill>
              <a:srgbClr val="F1C7C7"/>
            </a:solidFill>
            <a:ln w="28575">
              <a:solidFill>
                <a:schemeClr val="tx1"/>
              </a:solidFill>
              <a:miter lim="800000"/>
            </a:ln>
            <a:effectLst/>
          </p:spPr>
          <p:txBody>
            <a:bodyPr anchor="ctr">
              <a:spAutoFit/>
            </a:bodyPr>
            <a:lstStyle/>
            <a:p>
              <a:pPr eaLnBrk="0" hangingPunct="0">
                <a:defRPr/>
              </a:pPr>
              <a:r>
                <a:rPr lang="en-US" sz="1800" dirty="0">
                  <a:latin typeface="Calibri" panose="020F0502020204030204" pitchFamily="34" charset="0"/>
                  <a:cs typeface="+mn-cs"/>
                </a:rPr>
                <a:t>exploit</a:t>
              </a:r>
              <a:endParaRPr lang="en-US" sz="1800" dirty="0">
                <a:latin typeface="Calibri" panose="020F0502020204030204" pitchFamily="34" charset="0"/>
                <a:cs typeface="+mn-cs"/>
              </a:endParaRPr>
            </a:p>
            <a:p>
              <a:pPr eaLnBrk="0" hangingPunct="0">
                <a:defRPr/>
              </a:pPr>
              <a:r>
                <a:rPr lang="en-US" sz="1800" dirty="0">
                  <a:latin typeface="Calibri" panose="020F0502020204030204" pitchFamily="34" charset="0"/>
                  <a:cs typeface="+mn-cs"/>
                </a:rPr>
                <a:t>code</a:t>
              </a:r>
              <a:endParaRPr lang="en-US" sz="1800" dirty="0">
                <a:latin typeface="Calibri" panose="020F0502020204030204" pitchFamily="34" charset="0"/>
                <a:cs typeface="+mn-cs"/>
              </a:endParaRPr>
            </a:p>
          </p:txBody>
        </p:sp>
        <p:sp>
          <p:nvSpPr>
            <p:cNvPr id="35" name="Rectangle 19"/>
            <p:cNvSpPr>
              <a:spLocks noChangeArrowheads="1"/>
            </p:cNvSpPr>
            <p:nvPr/>
          </p:nvSpPr>
          <p:spPr bwMode="auto">
            <a:xfrm>
              <a:off x="7620000" y="2511425"/>
              <a:ext cx="1065213" cy="936625"/>
            </a:xfrm>
            <a:prstGeom prst="rect">
              <a:avLst/>
            </a:prstGeom>
            <a:solidFill>
              <a:schemeClr val="bg1">
                <a:lumMod val="75000"/>
              </a:schemeClr>
            </a:solidFill>
            <a:ln w="28575">
              <a:solidFill>
                <a:schemeClr val="tx1"/>
              </a:solidFill>
              <a:miter lim="800000"/>
            </a:ln>
            <a:effectLst/>
          </p:spPr>
          <p:txBody>
            <a:bodyPr anchor="ctr"/>
            <a:lstStyle/>
            <a:p>
              <a:pPr eaLnBrk="0" hangingPunct="0">
                <a:defRPr/>
              </a:pPr>
              <a:r>
                <a:rPr lang="en-US" sz="1800" dirty="0">
                  <a:latin typeface="Calibri" panose="020F0502020204030204" pitchFamily="34" charset="0"/>
                  <a:cs typeface="+mn-cs"/>
                </a:rPr>
                <a:t>pad</a:t>
              </a:r>
              <a:endParaRPr lang="en-US" sz="1800" dirty="0">
                <a:latin typeface="Calibri" panose="020F0502020204030204" pitchFamily="34" charset="0"/>
                <a:cs typeface="+mn-cs"/>
              </a:endParaRPr>
            </a:p>
          </p:txBody>
        </p:sp>
        <p:sp>
          <p:nvSpPr>
            <p:cNvPr id="36" name="Rectangle 7"/>
            <p:cNvSpPr>
              <a:spLocks noChangeArrowheads="1"/>
            </p:cNvSpPr>
            <p:nvPr/>
          </p:nvSpPr>
          <p:spPr bwMode="auto">
            <a:xfrm>
              <a:off x="7624884" y="212774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a:solidFill>
                    <a:srgbClr val="C00000"/>
                  </a:solidFill>
                  <a:latin typeface="Calibri" panose="020F0502020204030204" pitchFamily="34" charset="0"/>
                  <a:cs typeface="+mn-cs"/>
                </a:rPr>
                <a:t>A</a:t>
              </a:r>
              <a:endParaRPr lang="en-US" sz="1800" dirty="0">
                <a:solidFill>
                  <a:srgbClr val="C00000"/>
                </a:solidFill>
                <a:latin typeface="Calibri" panose="020F0502020204030204" pitchFamily="34" charset="0"/>
                <a:cs typeface="+mn-cs"/>
              </a:endParaRPr>
            </a:p>
          </p:txBody>
        </p:sp>
        <p:sp>
          <p:nvSpPr>
            <p:cNvPr id="37" name="Rectangle 7"/>
            <p:cNvSpPr>
              <a:spLocks noChangeArrowheads="1"/>
            </p:cNvSpPr>
            <p:nvPr/>
          </p:nvSpPr>
          <p:spPr bwMode="auto">
            <a:xfrm>
              <a:off x="7624884" y="2127740"/>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smtClean="0">
                  <a:solidFill>
                    <a:srgbClr val="C00000"/>
                  </a:solidFill>
                  <a:latin typeface="Calibri" panose="020F0502020204030204" pitchFamily="34" charset="0"/>
                  <a:cs typeface="+mn-cs"/>
                </a:rPr>
                <a:t>B</a:t>
              </a:r>
              <a:endParaRPr lang="en-US" sz="1800" dirty="0">
                <a:solidFill>
                  <a:srgbClr val="C00000"/>
                </a:solidFill>
                <a:latin typeface="Calibri" panose="020F0502020204030204" pitchFamily="34" charset="0"/>
                <a:cs typeface="+mn-cs"/>
              </a:endParaRPr>
            </a:p>
          </p:txBody>
        </p:sp>
        <p:cxnSp>
          <p:nvCxnSpPr>
            <p:cNvPr id="4" name="Straight Connector 3"/>
            <p:cNvCxnSpPr/>
            <p:nvPr/>
          </p:nvCxnSpPr>
          <p:spPr bwMode="auto">
            <a:xfrm flipV="1">
              <a:off x="6477000" y="952501"/>
              <a:ext cx="1143000" cy="10850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p:cNvCxnSpPr/>
            <p:nvPr/>
          </p:nvCxnSpPr>
          <p:spPr bwMode="auto">
            <a:xfrm>
              <a:off x="6477000" y="1447801"/>
              <a:ext cx="1143000" cy="325120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52" name="Rectangle 7"/>
            <p:cNvSpPr>
              <a:spLocks noChangeArrowheads="1"/>
            </p:cNvSpPr>
            <p:nvPr/>
          </p:nvSpPr>
          <p:spPr bwMode="auto">
            <a:xfrm>
              <a:off x="7624884" y="1750192"/>
              <a:ext cx="1066800" cy="381000"/>
            </a:xfrm>
            <a:prstGeom prst="rect">
              <a:avLst/>
            </a:prstGeom>
            <a:solidFill>
              <a:srgbClr val="A8E799"/>
            </a:solidFill>
            <a:ln w="28575">
              <a:solidFill>
                <a:schemeClr val="tx1"/>
              </a:solidFill>
              <a:miter lim="800000"/>
            </a:ln>
            <a:effectLst/>
          </p:spPr>
          <p:txBody>
            <a:bodyPr wrap="none" anchor="ctr"/>
            <a:lstStyle/>
            <a:p>
              <a:pPr eaLnBrk="0" hangingPunct="0">
                <a:defRPr/>
              </a:pPr>
              <a:r>
                <a:rPr lang="en-US" sz="1800" dirty="0" smtClean="0">
                  <a:solidFill>
                    <a:srgbClr val="C00000"/>
                  </a:solidFill>
                  <a:latin typeface="Calibri" panose="020F0502020204030204" pitchFamily="34" charset="0"/>
                  <a:cs typeface="+mn-cs"/>
                </a:rPr>
                <a:t>…</a:t>
              </a:r>
              <a:endParaRPr lang="en-US" sz="1800" dirty="0">
                <a:solidFill>
                  <a:srgbClr val="C00000"/>
                </a:solidFill>
                <a:latin typeface="Calibri" panose="020F0502020204030204" pitchFamily="34" charset="0"/>
                <a:cs typeface="+mn-cs"/>
              </a:endParaRPr>
            </a:p>
          </p:txBody>
        </p:sp>
      </p:grpSp>
      <p:grpSp>
        <p:nvGrpSpPr>
          <p:cNvPr id="19" name="Group 18"/>
          <p:cNvGrpSpPr/>
          <p:nvPr/>
        </p:nvGrpSpPr>
        <p:grpSpPr>
          <a:xfrm>
            <a:off x="4191000" y="6061352"/>
            <a:ext cx="838200" cy="369332"/>
            <a:chOff x="4191000" y="6061352"/>
            <a:chExt cx="838200" cy="369332"/>
          </a:xfrm>
        </p:grpSpPr>
        <p:sp>
          <p:nvSpPr>
            <p:cNvPr id="48" name="Text Box 16"/>
            <p:cNvSpPr txBox="1">
              <a:spLocks noChangeArrowheads="1"/>
            </p:cNvSpPr>
            <p:nvPr/>
          </p:nvSpPr>
          <p:spPr bwMode="auto">
            <a:xfrm>
              <a:off x="4191000" y="6061352"/>
              <a:ext cx="445956" cy="369332"/>
            </a:xfrm>
            <a:prstGeom prst="rect">
              <a:avLst/>
            </a:prstGeom>
            <a:noFill/>
            <a:ln w="28575">
              <a:noFill/>
              <a:miter lim="800000"/>
            </a:ln>
          </p:spPr>
          <p:txBody>
            <a:bodyPr wrap="none" anchor="ctr">
              <a:spAutoFit/>
            </a:bodyPr>
            <a:lstStyle/>
            <a:p>
              <a:pPr eaLnBrk="0" hangingPunct="0"/>
              <a:r>
                <a:rPr lang="en-US" sz="1800" dirty="0" smtClean="0">
                  <a:latin typeface="Calibri" panose="020F0502020204030204" pitchFamily="34" charset="0"/>
                </a:rPr>
                <a:t>rip</a:t>
              </a:r>
              <a:endParaRPr lang="en-US" sz="1800" dirty="0">
                <a:latin typeface="Calibri" panose="020F0502020204030204" pitchFamily="34" charset="0"/>
              </a:endParaRPr>
            </a:p>
          </p:txBody>
        </p:sp>
        <p:sp>
          <p:nvSpPr>
            <p:cNvPr id="49" name="Line 17"/>
            <p:cNvSpPr>
              <a:spLocks noChangeShapeType="1"/>
            </p:cNvSpPr>
            <p:nvPr/>
          </p:nvSpPr>
          <p:spPr bwMode="auto">
            <a:xfrm>
              <a:off x="4632325" y="6248400"/>
              <a:ext cx="396875" cy="0"/>
            </a:xfrm>
            <a:prstGeom prst="line">
              <a:avLst/>
            </a:prstGeom>
            <a:noFill/>
            <a:ln w="28575">
              <a:solidFill>
                <a:schemeClr val="tx1"/>
              </a:solidFill>
              <a:round/>
              <a:tailEnd type="triangle" w="med" len="med"/>
            </a:ln>
          </p:spPr>
          <p:txBody>
            <a:bodyPr anchor="ctr">
              <a:spAutoFit/>
            </a:bodyPr>
            <a:lstStyle/>
            <a:p>
              <a:endParaRPr lang="en-US"/>
            </a:p>
          </p:txBody>
        </p:sp>
      </p:grpSp>
      <p:grpSp>
        <p:nvGrpSpPr>
          <p:cNvPr id="15" name="Group 14"/>
          <p:cNvGrpSpPr/>
          <p:nvPr/>
        </p:nvGrpSpPr>
        <p:grpSpPr>
          <a:xfrm>
            <a:off x="4191000" y="1089942"/>
            <a:ext cx="838200" cy="369332"/>
            <a:chOff x="4191000" y="1089942"/>
            <a:chExt cx="838200" cy="369332"/>
          </a:xfrm>
        </p:grpSpPr>
        <p:sp>
          <p:nvSpPr>
            <p:cNvPr id="50" name="Text Box 16"/>
            <p:cNvSpPr txBox="1">
              <a:spLocks noChangeArrowheads="1"/>
            </p:cNvSpPr>
            <p:nvPr/>
          </p:nvSpPr>
          <p:spPr bwMode="auto">
            <a:xfrm>
              <a:off x="4191000" y="1089942"/>
              <a:ext cx="445956" cy="369332"/>
            </a:xfrm>
            <a:prstGeom prst="rect">
              <a:avLst/>
            </a:prstGeom>
            <a:noFill/>
            <a:ln w="28575">
              <a:noFill/>
              <a:miter lim="800000"/>
            </a:ln>
          </p:spPr>
          <p:txBody>
            <a:bodyPr wrap="none" anchor="ctr">
              <a:spAutoFit/>
            </a:bodyPr>
            <a:lstStyle/>
            <a:p>
              <a:pPr eaLnBrk="0" hangingPunct="0"/>
              <a:r>
                <a:rPr lang="en-US" sz="1800" dirty="0" smtClean="0">
                  <a:solidFill>
                    <a:srgbClr val="C00000"/>
                  </a:solidFill>
                  <a:latin typeface="Calibri" panose="020F0502020204030204" pitchFamily="34" charset="0"/>
                </a:rPr>
                <a:t>rip</a:t>
              </a:r>
              <a:endParaRPr lang="en-US" sz="1800" dirty="0">
                <a:solidFill>
                  <a:srgbClr val="C00000"/>
                </a:solidFill>
                <a:latin typeface="Calibri" panose="020F0502020204030204" pitchFamily="34" charset="0"/>
              </a:endParaRPr>
            </a:p>
          </p:txBody>
        </p:sp>
        <p:sp>
          <p:nvSpPr>
            <p:cNvPr id="51" name="Line 17"/>
            <p:cNvSpPr>
              <a:spLocks noChangeShapeType="1"/>
            </p:cNvSpPr>
            <p:nvPr/>
          </p:nvSpPr>
          <p:spPr bwMode="auto">
            <a:xfrm>
              <a:off x="4632325" y="1276990"/>
              <a:ext cx="396875" cy="0"/>
            </a:xfrm>
            <a:prstGeom prst="line">
              <a:avLst/>
            </a:prstGeom>
            <a:noFill/>
            <a:ln w="28575">
              <a:solidFill>
                <a:srgbClr val="C00000"/>
              </a:solidFill>
              <a:round/>
              <a:tailEnd type="triangle" w="med" len="med"/>
            </a:ln>
          </p:spPr>
          <p:txBody>
            <a:bodyPr anchor="ctr">
              <a:spAutoFit/>
            </a:bodyPr>
            <a:lstStyle/>
            <a:p>
              <a:endParaRPr lang="en-US"/>
            </a:p>
          </p:txBody>
        </p:sp>
      </p:grpSp>
      <p:grpSp>
        <p:nvGrpSpPr>
          <p:cNvPr id="12" name="Group 11"/>
          <p:cNvGrpSpPr/>
          <p:nvPr/>
        </p:nvGrpSpPr>
        <p:grpSpPr>
          <a:xfrm>
            <a:off x="6786684" y="3889652"/>
            <a:ext cx="838200" cy="369332"/>
            <a:chOff x="6786684" y="3889652"/>
            <a:chExt cx="838200" cy="369332"/>
          </a:xfrm>
        </p:grpSpPr>
        <p:sp>
          <p:nvSpPr>
            <p:cNvPr id="54" name="Text Box 16"/>
            <p:cNvSpPr txBox="1">
              <a:spLocks noChangeArrowheads="1"/>
            </p:cNvSpPr>
            <p:nvPr/>
          </p:nvSpPr>
          <p:spPr bwMode="auto">
            <a:xfrm>
              <a:off x="6786684" y="3889652"/>
              <a:ext cx="445956" cy="369332"/>
            </a:xfrm>
            <a:prstGeom prst="rect">
              <a:avLst/>
            </a:prstGeom>
            <a:noFill/>
            <a:ln w="28575">
              <a:noFill/>
              <a:miter lim="800000"/>
            </a:ln>
          </p:spPr>
          <p:txBody>
            <a:bodyPr wrap="none" anchor="ctr">
              <a:spAutoFit/>
            </a:bodyPr>
            <a:lstStyle/>
            <a:p>
              <a:pPr eaLnBrk="0" hangingPunct="0"/>
              <a:r>
                <a:rPr lang="en-US" sz="1800" dirty="0" smtClean="0">
                  <a:solidFill>
                    <a:srgbClr val="C00000"/>
                  </a:solidFill>
                  <a:latin typeface="Calibri" panose="020F0502020204030204" pitchFamily="34" charset="0"/>
                </a:rPr>
                <a:t>rip</a:t>
              </a:r>
              <a:endParaRPr lang="en-US" sz="1800" dirty="0">
                <a:solidFill>
                  <a:srgbClr val="C00000"/>
                </a:solidFill>
                <a:latin typeface="Calibri" panose="020F0502020204030204" pitchFamily="34" charset="0"/>
              </a:endParaRPr>
            </a:p>
          </p:txBody>
        </p:sp>
        <p:sp>
          <p:nvSpPr>
            <p:cNvPr id="55" name="Line 17"/>
            <p:cNvSpPr>
              <a:spLocks noChangeShapeType="1"/>
            </p:cNvSpPr>
            <p:nvPr/>
          </p:nvSpPr>
          <p:spPr bwMode="auto">
            <a:xfrm>
              <a:off x="7228009" y="4076700"/>
              <a:ext cx="396875" cy="0"/>
            </a:xfrm>
            <a:prstGeom prst="line">
              <a:avLst/>
            </a:prstGeom>
            <a:noFill/>
            <a:ln w="28575">
              <a:solidFill>
                <a:srgbClr val="C00000"/>
              </a:solidFill>
              <a:round/>
              <a:tailEnd type="triangle" w="med" len="med"/>
            </a:ln>
          </p:spPr>
          <p:txBody>
            <a:bodyPr anchor="ctr">
              <a:spAutoFit/>
            </a:bodyPr>
            <a:lstStyle/>
            <a:p>
              <a:endParaRPr lang="en-US"/>
            </a:p>
          </p:txBody>
        </p:sp>
      </p:grpSp>
      <p:grpSp>
        <p:nvGrpSpPr>
          <p:cNvPr id="17" name="Group 16"/>
          <p:cNvGrpSpPr/>
          <p:nvPr/>
        </p:nvGrpSpPr>
        <p:grpSpPr>
          <a:xfrm>
            <a:off x="6786684" y="3261002"/>
            <a:ext cx="838200" cy="369332"/>
            <a:chOff x="6786684" y="3261002"/>
            <a:chExt cx="838200" cy="369332"/>
          </a:xfrm>
        </p:grpSpPr>
        <p:sp>
          <p:nvSpPr>
            <p:cNvPr id="56" name="Text Box 16"/>
            <p:cNvSpPr txBox="1">
              <a:spLocks noChangeArrowheads="1"/>
            </p:cNvSpPr>
            <p:nvPr/>
          </p:nvSpPr>
          <p:spPr bwMode="auto">
            <a:xfrm>
              <a:off x="6786684" y="3261002"/>
              <a:ext cx="445956" cy="369332"/>
            </a:xfrm>
            <a:prstGeom prst="rect">
              <a:avLst/>
            </a:prstGeom>
            <a:noFill/>
            <a:ln w="28575">
              <a:noFill/>
              <a:miter lim="800000"/>
            </a:ln>
          </p:spPr>
          <p:txBody>
            <a:bodyPr wrap="none" anchor="ctr">
              <a:spAutoFit/>
            </a:bodyPr>
            <a:lstStyle/>
            <a:p>
              <a:pPr eaLnBrk="0" hangingPunct="0"/>
              <a:r>
                <a:rPr lang="en-US" sz="1800" dirty="0" smtClean="0">
                  <a:solidFill>
                    <a:srgbClr val="C00000"/>
                  </a:solidFill>
                  <a:latin typeface="Calibri" panose="020F0502020204030204" pitchFamily="34" charset="0"/>
                </a:rPr>
                <a:t>rip</a:t>
              </a:r>
              <a:endParaRPr lang="en-US" sz="1800" dirty="0">
                <a:solidFill>
                  <a:srgbClr val="C00000"/>
                </a:solidFill>
                <a:latin typeface="Calibri" panose="020F0502020204030204" pitchFamily="34" charset="0"/>
              </a:endParaRPr>
            </a:p>
          </p:txBody>
        </p:sp>
        <p:sp>
          <p:nvSpPr>
            <p:cNvPr id="57" name="Line 17"/>
            <p:cNvSpPr>
              <a:spLocks noChangeShapeType="1"/>
            </p:cNvSpPr>
            <p:nvPr/>
          </p:nvSpPr>
          <p:spPr bwMode="auto">
            <a:xfrm>
              <a:off x="7228009" y="3448050"/>
              <a:ext cx="396875" cy="0"/>
            </a:xfrm>
            <a:prstGeom prst="line">
              <a:avLst/>
            </a:prstGeom>
            <a:noFill/>
            <a:ln w="28575">
              <a:solidFill>
                <a:srgbClr val="C00000"/>
              </a:solidFill>
              <a:round/>
              <a:tailEnd type="triangle" w="med" len="med"/>
            </a:ln>
          </p:spPr>
          <p:txBody>
            <a:bodyPr anchor="ctr">
              <a:spAutoFit/>
            </a:bodyPr>
            <a:lstStyle/>
            <a:p>
              <a:endParaRPr lang="en-US">
                <a:solidFill>
                  <a:srgbClr val="C00000"/>
                </a:solidFill>
              </a:endParaRPr>
            </a:p>
          </p:txBody>
        </p:sp>
      </p:grpSp>
      <p:sp>
        <p:nvSpPr>
          <p:cNvPr id="59" name="Arc 58"/>
          <p:cNvSpPr/>
          <p:nvPr/>
        </p:nvSpPr>
        <p:spPr bwMode="auto">
          <a:xfrm>
            <a:off x="3666980" y="1276990"/>
            <a:ext cx="1143000" cy="4879374"/>
          </a:xfrm>
          <a:prstGeom prst="arc">
            <a:avLst>
              <a:gd name="adj1" fmla="val 5391088"/>
              <a:gd name="adj2" fmla="val 16237356"/>
            </a:avLst>
          </a:prstGeom>
          <a:noFill/>
          <a:ln w="50800" cap="flat" cmpd="sng" algn="ctr">
            <a:solidFill>
              <a:srgbClr val="C00000"/>
            </a:solidFill>
            <a:prstDash val="solid"/>
            <a:round/>
            <a:headEnd type="stealth" w="med" len="med"/>
            <a:tailEnd type="none" w="med" len="med"/>
          </a:ln>
          <a:effectLst/>
        </p:spPr>
        <p:txBody>
          <a:bodyPr rtlCol="0" anchor="ctr"/>
          <a:lstStyle/>
          <a:p>
            <a:pPr algn="ctr"/>
            <a:endParaRPr lang="en-US"/>
          </a:p>
        </p:txBody>
      </p:sp>
      <p:grpSp>
        <p:nvGrpSpPr>
          <p:cNvPr id="13" name="Group 12"/>
          <p:cNvGrpSpPr/>
          <p:nvPr/>
        </p:nvGrpSpPr>
        <p:grpSpPr>
          <a:xfrm>
            <a:off x="6786684" y="2321692"/>
            <a:ext cx="838200" cy="369332"/>
            <a:chOff x="6786684" y="2321692"/>
            <a:chExt cx="838200" cy="369332"/>
          </a:xfrm>
        </p:grpSpPr>
        <p:sp>
          <p:nvSpPr>
            <p:cNvPr id="60" name="Text Box 16"/>
            <p:cNvSpPr txBox="1">
              <a:spLocks noChangeArrowheads="1"/>
            </p:cNvSpPr>
            <p:nvPr/>
          </p:nvSpPr>
          <p:spPr bwMode="auto">
            <a:xfrm>
              <a:off x="6786684" y="2321692"/>
              <a:ext cx="478401" cy="369332"/>
            </a:xfrm>
            <a:prstGeom prst="rect">
              <a:avLst/>
            </a:prstGeom>
            <a:noFill/>
            <a:ln w="28575">
              <a:noFill/>
              <a:miter lim="800000"/>
            </a:ln>
          </p:spPr>
          <p:txBody>
            <a:bodyPr wrap="none" anchor="ctr">
              <a:spAutoFit/>
            </a:bodyPr>
            <a:lstStyle/>
            <a:p>
              <a:pPr eaLnBrk="0" hangingPunct="0"/>
              <a:r>
                <a:rPr lang="en-US" sz="1800" dirty="0" err="1" smtClean="0">
                  <a:solidFill>
                    <a:srgbClr val="0070C0"/>
                  </a:solidFill>
                  <a:latin typeface="Calibri" panose="020F0502020204030204" pitchFamily="34" charset="0"/>
                </a:rPr>
                <a:t>rsp</a:t>
              </a:r>
              <a:endParaRPr lang="en-US" sz="1800" dirty="0">
                <a:solidFill>
                  <a:srgbClr val="0070C0"/>
                </a:solidFill>
                <a:latin typeface="Calibri" panose="020F0502020204030204" pitchFamily="34" charset="0"/>
              </a:endParaRPr>
            </a:p>
          </p:txBody>
        </p:sp>
        <p:sp>
          <p:nvSpPr>
            <p:cNvPr id="61" name="Line 17"/>
            <p:cNvSpPr>
              <a:spLocks noChangeShapeType="1"/>
            </p:cNvSpPr>
            <p:nvPr/>
          </p:nvSpPr>
          <p:spPr bwMode="auto">
            <a:xfrm>
              <a:off x="7228009" y="2508740"/>
              <a:ext cx="396875" cy="0"/>
            </a:xfrm>
            <a:prstGeom prst="line">
              <a:avLst/>
            </a:prstGeom>
            <a:noFill/>
            <a:ln w="28575">
              <a:solidFill>
                <a:srgbClr val="0070C0"/>
              </a:solidFill>
              <a:round/>
              <a:tailEnd type="triangle" w="med" len="med"/>
            </a:ln>
          </p:spPr>
          <p:txBody>
            <a:bodyPr anchor="ctr">
              <a:spAutoFit/>
            </a:bodyPr>
            <a:lstStyle/>
            <a:p>
              <a:endParaRPr lang="en-US">
                <a:solidFill>
                  <a:srgbClr val="C00000"/>
                </a:solidFill>
              </a:endParaRPr>
            </a:p>
          </p:txBody>
        </p:sp>
      </p:grpSp>
      <p:grpSp>
        <p:nvGrpSpPr>
          <p:cNvPr id="14" name="Group 13"/>
          <p:cNvGrpSpPr/>
          <p:nvPr/>
        </p:nvGrpSpPr>
        <p:grpSpPr>
          <a:xfrm>
            <a:off x="6786684" y="1940692"/>
            <a:ext cx="838200" cy="369332"/>
            <a:chOff x="6786684" y="1940692"/>
            <a:chExt cx="838200" cy="369332"/>
          </a:xfrm>
        </p:grpSpPr>
        <p:sp>
          <p:nvSpPr>
            <p:cNvPr id="62" name="Text Box 16"/>
            <p:cNvSpPr txBox="1">
              <a:spLocks noChangeArrowheads="1"/>
            </p:cNvSpPr>
            <p:nvPr/>
          </p:nvSpPr>
          <p:spPr bwMode="auto">
            <a:xfrm>
              <a:off x="6786684" y="1940692"/>
              <a:ext cx="478401" cy="369332"/>
            </a:xfrm>
            <a:prstGeom prst="rect">
              <a:avLst/>
            </a:prstGeom>
            <a:noFill/>
            <a:ln w="28575">
              <a:noFill/>
              <a:miter lim="800000"/>
            </a:ln>
          </p:spPr>
          <p:txBody>
            <a:bodyPr wrap="none" anchor="ctr">
              <a:spAutoFit/>
            </a:bodyPr>
            <a:lstStyle/>
            <a:p>
              <a:pPr eaLnBrk="0" hangingPunct="0"/>
              <a:r>
                <a:rPr lang="en-US" sz="1800" dirty="0" err="1" smtClean="0">
                  <a:solidFill>
                    <a:srgbClr val="0070C0"/>
                  </a:solidFill>
                  <a:latin typeface="Calibri" panose="020F0502020204030204" pitchFamily="34" charset="0"/>
                </a:rPr>
                <a:t>rsp</a:t>
              </a:r>
              <a:endParaRPr lang="en-US" sz="1800" dirty="0">
                <a:solidFill>
                  <a:srgbClr val="0070C0"/>
                </a:solidFill>
                <a:latin typeface="Calibri" panose="020F0502020204030204" pitchFamily="34" charset="0"/>
              </a:endParaRPr>
            </a:p>
          </p:txBody>
        </p:sp>
        <p:sp>
          <p:nvSpPr>
            <p:cNvPr id="63" name="Line 17"/>
            <p:cNvSpPr>
              <a:spLocks noChangeShapeType="1"/>
            </p:cNvSpPr>
            <p:nvPr/>
          </p:nvSpPr>
          <p:spPr bwMode="auto">
            <a:xfrm>
              <a:off x="7228009" y="2127740"/>
              <a:ext cx="396875" cy="0"/>
            </a:xfrm>
            <a:prstGeom prst="line">
              <a:avLst/>
            </a:prstGeom>
            <a:noFill/>
            <a:ln w="28575">
              <a:solidFill>
                <a:srgbClr val="0070C0"/>
              </a:solidFill>
              <a:round/>
              <a:tailEnd type="triangle" w="med" len="med"/>
            </a:ln>
          </p:spPr>
          <p:txBody>
            <a:bodyPr anchor="ctr">
              <a:spAutoFit/>
            </a:bodyPr>
            <a:lstStyle/>
            <a:p>
              <a:endParaRPr lang="en-US">
                <a:solidFill>
                  <a:srgbClr val="C00000"/>
                </a:solidFill>
              </a:endParaRPr>
            </a:p>
          </p:txBody>
        </p:sp>
      </p:grpSp>
      <p:grpSp>
        <p:nvGrpSpPr>
          <p:cNvPr id="10" name="Group 9"/>
          <p:cNvGrpSpPr/>
          <p:nvPr/>
        </p:nvGrpSpPr>
        <p:grpSpPr>
          <a:xfrm>
            <a:off x="2971800" y="1276990"/>
            <a:ext cx="1752600" cy="4971410"/>
            <a:chOff x="2971800" y="1276990"/>
            <a:chExt cx="1752600" cy="4971410"/>
          </a:xfrm>
        </p:grpSpPr>
        <p:sp>
          <p:nvSpPr>
            <p:cNvPr id="9" name="Arc 8"/>
            <p:cNvSpPr/>
            <p:nvPr/>
          </p:nvSpPr>
          <p:spPr bwMode="auto">
            <a:xfrm>
              <a:off x="3581400" y="1276990"/>
              <a:ext cx="1143000" cy="4971410"/>
            </a:xfrm>
            <a:prstGeom prst="arc">
              <a:avLst>
                <a:gd name="adj1" fmla="val 5391088"/>
                <a:gd name="adj2" fmla="val 16237356"/>
              </a:avLst>
            </a:prstGeom>
            <a:noFill/>
            <a:ln w="50800" cap="flat" cmpd="sng" algn="ctr">
              <a:solidFill>
                <a:srgbClr val="C00000"/>
              </a:solidFill>
              <a:prstDash val="solid"/>
              <a:round/>
              <a:headEnd type="none" w="med" len="med"/>
              <a:tailEnd type="stealth" w="med" len="med"/>
            </a:ln>
            <a:effectLst/>
          </p:spPr>
          <p:txBody>
            <a:bodyPr rtlCol="0" anchor="ctr"/>
            <a:lstStyle/>
            <a:p>
              <a:pPr algn="ctr"/>
              <a:endParaRPr lang="en-US"/>
            </a:p>
          </p:txBody>
        </p:sp>
        <p:sp>
          <p:nvSpPr>
            <p:cNvPr id="64" name="Text Box 16"/>
            <p:cNvSpPr txBox="1">
              <a:spLocks noChangeArrowheads="1"/>
            </p:cNvSpPr>
            <p:nvPr/>
          </p:nvSpPr>
          <p:spPr bwMode="auto">
            <a:xfrm>
              <a:off x="2971800" y="3405607"/>
              <a:ext cx="598241" cy="369332"/>
            </a:xfrm>
            <a:prstGeom prst="rect">
              <a:avLst/>
            </a:prstGeom>
            <a:noFill/>
            <a:ln w="28575">
              <a:noFill/>
              <a:miter lim="800000"/>
            </a:ln>
          </p:spPr>
          <p:txBody>
            <a:bodyPr wrap="none" anchor="ctr">
              <a:spAutoFit/>
            </a:bodyPr>
            <a:lstStyle/>
            <a:p>
              <a:pPr eaLnBrk="0" hangingPunct="0"/>
              <a:r>
                <a:rPr lang="en-US" sz="1800" dirty="0" smtClean="0">
                  <a:solidFill>
                    <a:srgbClr val="C00000"/>
                  </a:solidFill>
                  <a:latin typeface="Courier New" panose="02070309020205020404" pitchFamily="49" charset="0"/>
                  <a:cs typeface="Courier New" panose="02070309020205020404" pitchFamily="49" charset="0"/>
                </a:rPr>
                <a:t>ret</a:t>
              </a:r>
              <a:endParaRPr lang="en-US" sz="1800" dirty="0">
                <a:solidFill>
                  <a:srgbClr val="C00000"/>
                </a:solidFill>
                <a:latin typeface="Courier New" panose="02070309020205020404" pitchFamily="49" charset="0"/>
                <a:cs typeface="Courier New" panose="02070309020205020404" pitchFamily="49" charset="0"/>
              </a:endParaRPr>
            </a:p>
          </p:txBody>
        </p:sp>
      </p:grpSp>
      <p:sp>
        <p:nvSpPr>
          <p:cNvPr id="65" name="Text Box 16"/>
          <p:cNvSpPr txBox="1">
            <a:spLocks noChangeArrowheads="1"/>
          </p:cNvSpPr>
          <p:nvPr/>
        </p:nvSpPr>
        <p:spPr bwMode="auto">
          <a:xfrm>
            <a:off x="3805080" y="3405607"/>
            <a:ext cx="598241" cy="369332"/>
          </a:xfrm>
          <a:prstGeom prst="rect">
            <a:avLst/>
          </a:prstGeom>
          <a:noFill/>
          <a:ln w="28575">
            <a:noFill/>
            <a:miter lim="800000"/>
          </a:ln>
        </p:spPr>
        <p:txBody>
          <a:bodyPr wrap="none" anchor="ctr">
            <a:spAutoFit/>
          </a:bodyPr>
          <a:lstStyle/>
          <a:p>
            <a:pPr eaLnBrk="0" hangingPunct="0"/>
            <a:r>
              <a:rPr lang="en-US" sz="1800" dirty="0" smtClean="0">
                <a:solidFill>
                  <a:srgbClr val="C00000"/>
                </a:solidFill>
                <a:latin typeface="Courier New" panose="02070309020205020404" pitchFamily="49" charset="0"/>
                <a:cs typeface="Courier New" panose="02070309020205020404" pitchFamily="49" charset="0"/>
              </a:rPr>
              <a:t>ret</a:t>
            </a:r>
            <a:endParaRPr lang="en-US" sz="1800" dirty="0">
              <a:solidFill>
                <a:srgbClr val="C00000"/>
              </a:solidFill>
              <a:latin typeface="Courier New" panose="02070309020205020404" pitchFamily="49" charset="0"/>
              <a:cs typeface="Courier New" panose="02070309020205020404" pitchFamily="49" charset="0"/>
            </a:endParaRPr>
          </a:p>
        </p:txBody>
      </p:sp>
      <p:grpSp>
        <p:nvGrpSpPr>
          <p:cNvPr id="74" name="Group 73"/>
          <p:cNvGrpSpPr/>
          <p:nvPr/>
        </p:nvGrpSpPr>
        <p:grpSpPr>
          <a:xfrm>
            <a:off x="4191000" y="5971698"/>
            <a:ext cx="838200" cy="369332"/>
            <a:chOff x="4191000" y="6061352"/>
            <a:chExt cx="838200" cy="369332"/>
          </a:xfrm>
        </p:grpSpPr>
        <p:sp>
          <p:nvSpPr>
            <p:cNvPr id="75" name="Text Box 16"/>
            <p:cNvSpPr txBox="1">
              <a:spLocks noChangeArrowheads="1"/>
            </p:cNvSpPr>
            <p:nvPr/>
          </p:nvSpPr>
          <p:spPr bwMode="auto">
            <a:xfrm>
              <a:off x="4191000" y="6061352"/>
              <a:ext cx="445956" cy="369332"/>
            </a:xfrm>
            <a:prstGeom prst="rect">
              <a:avLst/>
            </a:prstGeom>
            <a:noFill/>
            <a:ln w="28575">
              <a:noFill/>
              <a:miter lim="800000"/>
            </a:ln>
          </p:spPr>
          <p:txBody>
            <a:bodyPr wrap="none" anchor="ctr">
              <a:spAutoFit/>
            </a:bodyPr>
            <a:lstStyle/>
            <a:p>
              <a:pPr eaLnBrk="0" hangingPunct="0"/>
              <a:r>
                <a:rPr lang="en-US" sz="1800" dirty="0" smtClean="0">
                  <a:latin typeface="Calibri" panose="020F0502020204030204" pitchFamily="34" charset="0"/>
                </a:rPr>
                <a:t>rip</a:t>
              </a:r>
              <a:endParaRPr lang="en-US" sz="1800" dirty="0">
                <a:latin typeface="Calibri" panose="020F0502020204030204" pitchFamily="34" charset="0"/>
              </a:endParaRPr>
            </a:p>
          </p:txBody>
        </p:sp>
        <p:sp>
          <p:nvSpPr>
            <p:cNvPr id="76" name="Line 17"/>
            <p:cNvSpPr>
              <a:spLocks noChangeShapeType="1"/>
            </p:cNvSpPr>
            <p:nvPr/>
          </p:nvSpPr>
          <p:spPr bwMode="auto">
            <a:xfrm>
              <a:off x="4632325" y="6248400"/>
              <a:ext cx="396875" cy="0"/>
            </a:xfrm>
            <a:prstGeom prst="line">
              <a:avLst/>
            </a:prstGeom>
            <a:noFill/>
            <a:ln w="28575">
              <a:solidFill>
                <a:schemeClr val="tx1"/>
              </a:solidFill>
              <a:round/>
              <a:tailEnd type="triangle" w="med" len="med"/>
            </a:ln>
          </p:spPr>
          <p:txBody>
            <a:bodyPr anchor="ctr">
              <a:spAutoFit/>
            </a:bodyPr>
            <a:lstStyle/>
            <a:p>
              <a:endParaRPr lang="en-US"/>
            </a:p>
          </p:txBody>
        </p:sp>
      </p:grpSp>
      <p:grpSp>
        <p:nvGrpSpPr>
          <p:cNvPr id="53" name="Group 52"/>
          <p:cNvGrpSpPr/>
          <p:nvPr/>
        </p:nvGrpSpPr>
        <p:grpSpPr>
          <a:xfrm>
            <a:off x="6786684" y="1571360"/>
            <a:ext cx="838200" cy="369332"/>
            <a:chOff x="6786684" y="1940692"/>
            <a:chExt cx="838200" cy="369332"/>
          </a:xfrm>
        </p:grpSpPr>
        <p:sp>
          <p:nvSpPr>
            <p:cNvPr id="58" name="Text Box 16"/>
            <p:cNvSpPr txBox="1">
              <a:spLocks noChangeArrowheads="1"/>
            </p:cNvSpPr>
            <p:nvPr/>
          </p:nvSpPr>
          <p:spPr bwMode="auto">
            <a:xfrm>
              <a:off x="6786684" y="1940692"/>
              <a:ext cx="478401" cy="369332"/>
            </a:xfrm>
            <a:prstGeom prst="rect">
              <a:avLst/>
            </a:prstGeom>
            <a:noFill/>
            <a:ln w="28575">
              <a:noFill/>
              <a:miter lim="800000"/>
            </a:ln>
          </p:spPr>
          <p:txBody>
            <a:bodyPr wrap="none" anchor="ctr">
              <a:spAutoFit/>
            </a:bodyPr>
            <a:lstStyle/>
            <a:p>
              <a:pPr eaLnBrk="0" hangingPunct="0"/>
              <a:r>
                <a:rPr lang="en-US" sz="1800" dirty="0" err="1" smtClean="0">
                  <a:solidFill>
                    <a:srgbClr val="0070C0"/>
                  </a:solidFill>
                  <a:latin typeface="Calibri" panose="020F0502020204030204" pitchFamily="34" charset="0"/>
                </a:rPr>
                <a:t>rsp</a:t>
              </a:r>
              <a:endParaRPr lang="en-US" sz="1800" dirty="0">
                <a:solidFill>
                  <a:srgbClr val="0070C0"/>
                </a:solidFill>
                <a:latin typeface="Calibri" panose="020F0502020204030204" pitchFamily="34" charset="0"/>
              </a:endParaRPr>
            </a:p>
          </p:txBody>
        </p:sp>
        <p:sp>
          <p:nvSpPr>
            <p:cNvPr id="66" name="Line 17"/>
            <p:cNvSpPr>
              <a:spLocks noChangeShapeType="1"/>
            </p:cNvSpPr>
            <p:nvPr/>
          </p:nvSpPr>
          <p:spPr bwMode="auto">
            <a:xfrm>
              <a:off x="7228009" y="2127740"/>
              <a:ext cx="396875" cy="0"/>
            </a:xfrm>
            <a:prstGeom prst="line">
              <a:avLst/>
            </a:prstGeom>
            <a:noFill/>
            <a:ln w="28575">
              <a:solidFill>
                <a:srgbClr val="0070C0"/>
              </a:solidFill>
              <a:round/>
              <a:tailEnd type="triangle" w="med" len="med"/>
            </a:ln>
          </p:spPr>
          <p:txBody>
            <a:bodyPr anchor="ctr">
              <a:spAutoFit/>
            </a:bodyPr>
            <a:lstStyle/>
            <a:p>
              <a:endParaRPr lang="en-US">
                <a:solidFill>
                  <a:srgbClr val="C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5" grpId="0"/>
      <p:bldP spid="6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493713"/>
            <a:ext cx="8763000" cy="573087"/>
          </a:xfrm>
        </p:spPr>
        <p:txBody>
          <a:bodyPr/>
          <a:lstStyle/>
          <a:p>
            <a:pPr eaLnBrk="1" hangingPunct="1"/>
            <a:r>
              <a:rPr lang="en-US" sz="3200" dirty="0" smtClean="0"/>
              <a:t>What To Do About Buffer Overflow </a:t>
            </a:r>
            <a:r>
              <a:rPr lang="en-US" sz="3200" dirty="0"/>
              <a:t>A</a:t>
            </a:r>
            <a:r>
              <a:rPr lang="en-US" sz="3200" dirty="0" smtClean="0"/>
              <a:t>ttacks</a:t>
            </a:r>
            <a:endParaRPr lang="en-US" sz="3200" dirty="0" smtClean="0"/>
          </a:p>
        </p:txBody>
      </p:sp>
      <p:sp>
        <p:nvSpPr>
          <p:cNvPr id="31747" name="Rectangle 3"/>
          <p:cNvSpPr>
            <a:spLocks noGrp="1" noChangeArrowheads="1"/>
          </p:cNvSpPr>
          <p:nvPr>
            <p:ph type="body" idx="1"/>
          </p:nvPr>
        </p:nvSpPr>
        <p:spPr>
          <a:xfrm>
            <a:off x="404813" y="1327150"/>
            <a:ext cx="8281987" cy="5454650"/>
          </a:xfrm>
        </p:spPr>
        <p:txBody>
          <a:bodyPr/>
          <a:lstStyle/>
          <a:p>
            <a:pPr eaLnBrk="1" hangingPunct="1"/>
            <a:r>
              <a:rPr lang="en-US" dirty="0" smtClean="0"/>
              <a:t>Avoid overflow vulnerabilities</a:t>
            </a:r>
            <a:endParaRPr lang="en-US" dirty="0" smtClean="0"/>
          </a:p>
          <a:p>
            <a:pPr lvl="2" eaLnBrk="1" hangingPunct="1"/>
            <a:endParaRPr lang="en-US" dirty="0" smtClean="0"/>
          </a:p>
          <a:p>
            <a:pPr eaLnBrk="1" hangingPunct="1"/>
            <a:r>
              <a:rPr lang="en-US" dirty="0" smtClean="0"/>
              <a:t>Employ system-level protections</a:t>
            </a:r>
            <a:endParaRPr lang="en-US" dirty="0" smtClean="0"/>
          </a:p>
          <a:p>
            <a:pPr lvl="2" eaLnBrk="1" hangingPunct="1"/>
            <a:endParaRPr lang="en-US" dirty="0" smtClean="0"/>
          </a:p>
          <a:p>
            <a:pPr eaLnBrk="1" hangingPunct="1"/>
            <a:r>
              <a:rPr lang="en-US" dirty="0" smtClean="0"/>
              <a:t>Have compiler use “stack canaries”</a:t>
            </a:r>
            <a:endParaRPr lang="en-US" dirty="0" smtClean="0"/>
          </a:p>
          <a:p>
            <a:pPr eaLnBrk="1" hangingPunct="1"/>
            <a:endParaRPr lang="en-US" dirty="0" smtClean="0"/>
          </a:p>
          <a:p>
            <a:pPr eaLnBrk="1" hangingPunct="1"/>
            <a:endParaRPr lang="en-US" dirty="0"/>
          </a:p>
          <a:p>
            <a:pPr eaLnBrk="1" hangingPunct="1"/>
            <a:r>
              <a:rPr lang="en-US" dirty="0" smtClean="0"/>
              <a:t>Lets talk about each…</a:t>
            </a:r>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85775" y="457200"/>
            <a:ext cx="8658225" cy="762000"/>
          </a:xfrm>
        </p:spPr>
        <p:txBody>
          <a:bodyPr/>
          <a:lstStyle/>
          <a:p>
            <a:pPr eaLnBrk="1" hangingPunct="1"/>
            <a:r>
              <a:rPr lang="en-US" dirty="0" smtClean="0"/>
              <a:t>1. Avoid Overflow Vulnerabilities in Code (!)</a:t>
            </a:r>
            <a:endParaRPr lang="en-US" dirty="0" smtClean="0"/>
          </a:p>
        </p:txBody>
      </p:sp>
      <p:sp>
        <p:nvSpPr>
          <p:cNvPr id="37891" name="Rectangle 3"/>
          <p:cNvSpPr>
            <a:spLocks noGrp="1" noChangeArrowheads="1"/>
          </p:cNvSpPr>
          <p:nvPr>
            <p:ph type="body" idx="1"/>
          </p:nvPr>
        </p:nvSpPr>
        <p:spPr>
          <a:xfrm>
            <a:off x="519113" y="4038600"/>
            <a:ext cx="8091487" cy="2482850"/>
          </a:xfrm>
        </p:spPr>
        <p:txBody>
          <a:bodyPr/>
          <a:lstStyle/>
          <a:p>
            <a:pPr eaLnBrk="1" hangingPunct="1">
              <a:lnSpc>
                <a:spcPct val="85000"/>
              </a:lnSpc>
            </a:pPr>
            <a:r>
              <a:rPr lang="en-US" dirty="0" smtClean="0"/>
              <a:t>For example, use library routines that limit string lengths</a:t>
            </a:r>
            <a:endParaRPr lang="en-US" dirty="0" smtClean="0"/>
          </a:p>
          <a:p>
            <a:pPr lvl="1" eaLnBrk="1" hangingPunct="1">
              <a:lnSpc>
                <a:spcPct val="90000"/>
              </a:lnSpc>
            </a:pPr>
            <a:r>
              <a:rPr lang="en-US" b="1" dirty="0" err="1" smtClean="0">
                <a:solidFill>
                  <a:srgbClr val="C00000"/>
                </a:solidFill>
                <a:latin typeface="Courier New" panose="02070309020205020404" pitchFamily="49" charset="0"/>
              </a:rPr>
              <a:t>f</a:t>
            </a:r>
            <a:r>
              <a:rPr lang="en-US" b="1" dirty="0" err="1" smtClean="0">
                <a:latin typeface="Courier New" panose="02070309020205020404" pitchFamily="49" charset="0"/>
              </a:rPr>
              <a:t>gets</a:t>
            </a:r>
            <a:r>
              <a:rPr lang="en-US" dirty="0" smtClean="0"/>
              <a:t> instead of </a:t>
            </a:r>
            <a:r>
              <a:rPr lang="en-US" b="1" dirty="0" smtClean="0">
                <a:latin typeface="Courier New" panose="02070309020205020404" pitchFamily="49" charset="0"/>
              </a:rPr>
              <a:t>gets</a:t>
            </a:r>
            <a:endParaRPr lang="en-US" b="1" dirty="0" smtClean="0">
              <a:latin typeface="Courier New" panose="02070309020205020404" pitchFamily="49" charset="0"/>
            </a:endParaRPr>
          </a:p>
          <a:p>
            <a:pPr lvl="1" eaLnBrk="1" hangingPunct="1">
              <a:lnSpc>
                <a:spcPct val="90000"/>
              </a:lnSpc>
            </a:pPr>
            <a:r>
              <a:rPr lang="en-US" b="1" dirty="0" err="1" smtClean="0">
                <a:latin typeface="Courier New" panose="02070309020205020404" pitchFamily="49" charset="0"/>
                <a:cs typeface="Courier New" panose="02070309020205020404" pitchFamily="49" charset="0"/>
              </a:rPr>
              <a:t>str</a:t>
            </a:r>
            <a:r>
              <a:rPr lang="en-US" b="1" dirty="0" err="1" smtClean="0">
                <a:solidFill>
                  <a:srgbClr val="C00000"/>
                </a:solidFill>
                <a:latin typeface="Courier New" panose="02070309020205020404" pitchFamily="49" charset="0"/>
                <a:cs typeface="Courier New" panose="02070309020205020404" pitchFamily="49" charset="0"/>
              </a:rPr>
              <a:t>n</a:t>
            </a:r>
            <a:r>
              <a:rPr lang="en-US" b="1" dirty="0" err="1" smtClean="0">
                <a:latin typeface="Courier New" panose="02070309020205020404" pitchFamily="49" charset="0"/>
                <a:cs typeface="Courier New" panose="02070309020205020404" pitchFamily="49" charset="0"/>
              </a:rPr>
              <a:t>cpy</a:t>
            </a:r>
            <a:r>
              <a:rPr lang="en-US" dirty="0" smtClean="0"/>
              <a:t> instead of </a:t>
            </a:r>
            <a:r>
              <a:rPr lang="en-US" b="1" dirty="0" err="1" smtClean="0">
                <a:latin typeface="Courier New" panose="02070309020205020404" pitchFamily="49" charset="0"/>
              </a:rPr>
              <a:t>strcpy</a:t>
            </a:r>
            <a:endParaRPr lang="en-US" b="1" dirty="0" smtClean="0">
              <a:latin typeface="Courier New" panose="02070309020205020404" pitchFamily="49" charset="0"/>
            </a:endParaRPr>
          </a:p>
          <a:p>
            <a:pPr lvl="1" eaLnBrk="1" hangingPunct="1">
              <a:lnSpc>
                <a:spcPct val="90000"/>
              </a:lnSpc>
            </a:pPr>
            <a:r>
              <a:rPr lang="en-US" dirty="0" smtClean="0"/>
              <a:t>Don’t use </a:t>
            </a:r>
            <a:r>
              <a:rPr lang="en-US" b="1" dirty="0" err="1" smtClean="0">
                <a:latin typeface="Courier New" panose="02070309020205020404" pitchFamily="49" charset="0"/>
              </a:rPr>
              <a:t>scanf</a:t>
            </a:r>
            <a:r>
              <a:rPr lang="en-US" dirty="0" smtClean="0"/>
              <a:t> with </a:t>
            </a:r>
            <a:r>
              <a:rPr lang="en-US" b="1" dirty="0" smtClean="0">
                <a:latin typeface="Courier New" panose="02070309020205020404" pitchFamily="49" charset="0"/>
              </a:rPr>
              <a:t>%s</a:t>
            </a:r>
            <a:r>
              <a:rPr lang="en-US" dirty="0" smtClean="0"/>
              <a:t> conversion specification</a:t>
            </a:r>
            <a:endParaRPr lang="en-US" dirty="0" smtClean="0"/>
          </a:p>
          <a:p>
            <a:pPr lvl="2" eaLnBrk="1" hangingPunct="1">
              <a:lnSpc>
                <a:spcPct val="97000"/>
              </a:lnSpc>
            </a:pPr>
            <a:r>
              <a:rPr lang="en-US" dirty="0" smtClean="0"/>
              <a:t>Use </a:t>
            </a:r>
            <a:r>
              <a:rPr lang="en-US" b="1" dirty="0" err="1" smtClean="0">
                <a:latin typeface="Courier New" panose="02070309020205020404" pitchFamily="49" charset="0"/>
              </a:rPr>
              <a:t>fgets</a:t>
            </a:r>
            <a:r>
              <a:rPr lang="en-US" dirty="0" smtClean="0"/>
              <a:t> to read the string</a:t>
            </a:r>
            <a:endParaRPr lang="en-US" dirty="0" smtClean="0"/>
          </a:p>
          <a:p>
            <a:pPr lvl="2" eaLnBrk="1" hangingPunct="1">
              <a:lnSpc>
                <a:spcPct val="97000"/>
              </a:lnSpc>
            </a:pPr>
            <a:r>
              <a:rPr lang="en-US" dirty="0" smtClean="0"/>
              <a:t>Or use </a:t>
            </a:r>
            <a:r>
              <a:rPr lang="en-US" b="1" dirty="0" smtClean="0">
                <a:latin typeface="Courier New" panose="02070309020205020404" pitchFamily="49" charset="0"/>
              </a:rPr>
              <a:t>%</a:t>
            </a:r>
            <a:r>
              <a:rPr lang="en-US" b="1" dirty="0" smtClean="0">
                <a:solidFill>
                  <a:srgbClr val="C00000"/>
                </a:solidFill>
                <a:latin typeface="Courier New" panose="02070309020205020404" pitchFamily="49" charset="0"/>
              </a:rPr>
              <a:t>n</a:t>
            </a:r>
            <a:r>
              <a:rPr lang="en-US" b="1" dirty="0" smtClean="0">
                <a:latin typeface="Courier New" panose="02070309020205020404" pitchFamily="49" charset="0"/>
              </a:rPr>
              <a:t>s</a:t>
            </a:r>
            <a:r>
              <a:rPr lang="en-US" b="1" dirty="0" smtClean="0"/>
              <a:t>  </a:t>
            </a:r>
            <a:r>
              <a:rPr lang="en-US" dirty="0" smtClean="0"/>
              <a:t>where </a:t>
            </a:r>
            <a:r>
              <a:rPr lang="en-US" b="1" dirty="0" smtClean="0">
                <a:latin typeface="Courier New" panose="02070309020205020404" pitchFamily="49" charset="0"/>
              </a:rPr>
              <a:t>n</a:t>
            </a:r>
            <a:r>
              <a:rPr lang="en-US" dirty="0" smtClean="0"/>
              <a:t> is a suitable integer</a:t>
            </a:r>
            <a:endParaRPr lang="en-US" dirty="0" smtClean="0"/>
          </a:p>
        </p:txBody>
      </p:sp>
      <p:sp>
        <p:nvSpPr>
          <p:cNvPr id="37892" name="Rectangle 4"/>
          <p:cNvSpPr>
            <a:spLocks noChangeArrowheads="1"/>
          </p:cNvSpPr>
          <p:nvPr/>
        </p:nvSpPr>
        <p:spPr bwMode="auto">
          <a:xfrm>
            <a:off x="609600" y="1447800"/>
            <a:ext cx="5943600" cy="2028761"/>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800" dirty="0">
                <a:latin typeface="Courier New" panose="02070309020205020404" pitchFamily="49" charset="0"/>
                <a:ea typeface="MS Mincho" panose="02020609040205080304" pitchFamily="49" charset="-128"/>
              </a:rPr>
              <a:t>/* Echo Line */</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void echo()</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    char </a:t>
            </a:r>
            <a:r>
              <a:rPr lang="en-US" sz="1800" dirty="0" err="1">
                <a:latin typeface="Courier New" panose="02070309020205020404" pitchFamily="49" charset="0"/>
                <a:ea typeface="MS Mincho" panose="02020609040205080304" pitchFamily="49" charset="-128"/>
              </a:rPr>
              <a:t>buf</a:t>
            </a:r>
            <a:r>
              <a:rPr lang="en-US" sz="1800" dirty="0">
                <a:latin typeface="Courier New" panose="02070309020205020404" pitchFamily="49" charset="0"/>
                <a:ea typeface="MS Mincho" panose="02020609040205080304" pitchFamily="49" charset="-128"/>
              </a:rPr>
              <a:t>[4];  /* Way too small! */</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    </a:t>
            </a:r>
            <a:r>
              <a:rPr lang="en-US" sz="1800" dirty="0" err="1">
                <a:solidFill>
                  <a:srgbClr val="C00000"/>
                </a:solidFill>
                <a:latin typeface="Courier New" panose="02070309020205020404" pitchFamily="49" charset="0"/>
                <a:ea typeface="MS Mincho" panose="02020609040205080304" pitchFamily="49" charset="-128"/>
              </a:rPr>
              <a:t>fgets</a:t>
            </a:r>
            <a:r>
              <a:rPr lang="en-US" sz="1800" dirty="0">
                <a:solidFill>
                  <a:srgbClr val="C00000"/>
                </a:solidFill>
                <a:latin typeface="Courier New" panose="02070309020205020404" pitchFamily="49" charset="0"/>
                <a:ea typeface="MS Mincho" panose="02020609040205080304" pitchFamily="49" charset="-128"/>
              </a:rPr>
              <a:t>(</a:t>
            </a:r>
            <a:r>
              <a:rPr lang="en-US" sz="1800" dirty="0" err="1">
                <a:solidFill>
                  <a:srgbClr val="C00000"/>
                </a:solidFill>
                <a:latin typeface="Courier New" panose="02070309020205020404" pitchFamily="49" charset="0"/>
                <a:ea typeface="MS Mincho" panose="02020609040205080304" pitchFamily="49" charset="-128"/>
              </a:rPr>
              <a:t>buf</a:t>
            </a:r>
            <a:r>
              <a:rPr lang="en-US" sz="1800" dirty="0">
                <a:solidFill>
                  <a:srgbClr val="C00000"/>
                </a:solidFill>
                <a:latin typeface="Courier New" panose="02070309020205020404" pitchFamily="49" charset="0"/>
                <a:ea typeface="MS Mincho" panose="02020609040205080304" pitchFamily="49" charset="-128"/>
              </a:rPr>
              <a:t>, 4, </a:t>
            </a:r>
            <a:r>
              <a:rPr lang="en-US" sz="1800" dirty="0" err="1">
                <a:solidFill>
                  <a:srgbClr val="C00000"/>
                </a:solidFill>
                <a:latin typeface="Courier New" panose="02070309020205020404" pitchFamily="49" charset="0"/>
                <a:ea typeface="MS Mincho" panose="02020609040205080304" pitchFamily="49" charset="-128"/>
              </a:rPr>
              <a:t>stdin</a:t>
            </a:r>
            <a:r>
              <a:rPr lang="en-US" sz="1800" dirty="0">
                <a:solidFill>
                  <a:srgbClr val="C00000"/>
                </a:solidFill>
                <a:latin typeface="Courier New" panose="02070309020205020404" pitchFamily="49" charset="0"/>
                <a:ea typeface="MS Mincho" panose="02020609040205080304" pitchFamily="49" charset="-128"/>
              </a:rPr>
              <a:t>);</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    puts(</a:t>
            </a:r>
            <a:r>
              <a:rPr lang="en-US" sz="1800" dirty="0" err="1">
                <a:latin typeface="Courier New" panose="02070309020205020404" pitchFamily="49" charset="0"/>
                <a:ea typeface="MS Mincho" panose="02020609040205080304" pitchFamily="49" charset="-128"/>
              </a:rPr>
              <a:t>buf</a:t>
            </a:r>
            <a:r>
              <a:rPr lang="en-US" sz="1800" dirty="0">
                <a:latin typeface="Courier New" panose="02070309020205020404" pitchFamily="49" charset="0"/>
                <a:ea typeface="MS Mincho" panose="02020609040205080304" pitchFamily="49" charset="-128"/>
              </a:rPr>
              <a:t>);</a:t>
            </a:r>
            <a:br>
              <a:rPr lang="en-US" sz="1800" dirty="0">
                <a:latin typeface="Courier New" panose="02070309020205020404" pitchFamily="49" charset="0"/>
                <a:ea typeface="MS Mincho" panose="02020609040205080304" pitchFamily="49" charset="-128"/>
              </a:rPr>
            </a:br>
            <a:r>
              <a:rPr lang="en-US" sz="1800" dirty="0">
                <a:latin typeface="Courier New" panose="02070309020205020404" pitchFamily="49" charset="0"/>
                <a:ea typeface="MS Mincho" panose="02020609040205080304" pitchFamily="49" charset="-128"/>
              </a:rPr>
              <a:t>}</a:t>
            </a:r>
            <a:endParaRPr lang="en-US" sz="1800" dirty="0">
              <a:latin typeface="Courier New" panose="02070309020205020404" pitchFamily="49" charset="0"/>
              <a:ea typeface="MS Mincho" panose="02020609040205080304" pitchFamily="49" charset="-128"/>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33400"/>
            <a:ext cx="8077200" cy="533400"/>
          </a:xfrm>
        </p:spPr>
        <p:txBody>
          <a:bodyPr/>
          <a:lstStyle/>
          <a:p>
            <a:pPr eaLnBrk="1" hangingPunct="1"/>
            <a:r>
              <a:rPr lang="en-US" dirty="0" smtClean="0"/>
              <a:t>2. System-Level Protections can help</a:t>
            </a:r>
            <a:endParaRPr lang="en-US" dirty="0" smtClean="0"/>
          </a:p>
        </p:txBody>
      </p:sp>
      <p:sp>
        <p:nvSpPr>
          <p:cNvPr id="38916" name="Rectangle 44"/>
          <p:cNvSpPr>
            <a:spLocks noGrp="1" noChangeArrowheads="1"/>
          </p:cNvSpPr>
          <p:nvPr>
            <p:ph type="body" idx="1"/>
          </p:nvPr>
        </p:nvSpPr>
        <p:spPr>
          <a:xfrm>
            <a:off x="366713" y="1328738"/>
            <a:ext cx="4433887" cy="2938462"/>
          </a:xfrm>
        </p:spPr>
        <p:txBody>
          <a:bodyPr/>
          <a:lstStyle/>
          <a:p>
            <a:pPr eaLnBrk="1" hangingPunct="1"/>
            <a:r>
              <a:rPr lang="en-US" dirty="0" smtClean="0"/>
              <a:t>Randomized stack offsets</a:t>
            </a:r>
            <a:endParaRPr lang="en-US" dirty="0" smtClean="0"/>
          </a:p>
          <a:p>
            <a:pPr lvl="1" eaLnBrk="1" hangingPunct="1"/>
            <a:r>
              <a:rPr lang="en-US" dirty="0" smtClean="0"/>
              <a:t>At start of program, allocate random amount of space on stack</a:t>
            </a:r>
            <a:endParaRPr lang="en-US" dirty="0" smtClean="0"/>
          </a:p>
          <a:p>
            <a:pPr lvl="1" eaLnBrk="1" hangingPunct="1"/>
            <a:r>
              <a:rPr lang="en-US" dirty="0" smtClean="0"/>
              <a:t>Shifts stack addresses for entire program</a:t>
            </a:r>
            <a:endParaRPr lang="en-US" dirty="0" smtClean="0"/>
          </a:p>
          <a:p>
            <a:pPr lvl="1" eaLnBrk="1" hangingPunct="1"/>
            <a:r>
              <a:rPr lang="en-US" dirty="0" smtClean="0"/>
              <a:t>Makes it difficult for hacker to predict beginning of inserted code</a:t>
            </a:r>
            <a:endParaRPr lang="en-US" dirty="0" smtClean="0"/>
          </a:p>
          <a:p>
            <a:pPr lvl="1" eaLnBrk="1" hangingPunct="1"/>
            <a:r>
              <a:rPr lang="en-US" dirty="0" smtClean="0"/>
              <a:t>E.g.: 5 executions of memory allocation code</a:t>
            </a:r>
            <a:endParaRPr lang="en-US" dirty="0" smtClean="0"/>
          </a:p>
          <a:p>
            <a:pPr lvl="1" eaLnBrk="1" hangingPunct="1"/>
            <a:endParaRPr lang="en-US" dirty="0"/>
          </a:p>
          <a:p>
            <a:pPr lvl="2" eaLnBrk="1" hangingPunct="1"/>
            <a:r>
              <a:rPr lang="en-US" dirty="0" smtClean="0"/>
              <a:t>Stack repositioned each time program executes</a:t>
            </a:r>
            <a:endParaRPr lang="en-US" dirty="0" smtClean="0"/>
          </a:p>
          <a:p>
            <a:pPr lvl="1" eaLnBrk="1" hangingPunct="1"/>
            <a:endParaRPr lang="en-US" dirty="0" smtClean="0"/>
          </a:p>
        </p:txBody>
      </p:sp>
      <p:graphicFrame>
        <p:nvGraphicFramePr>
          <p:cNvPr id="2" name="Object 1"/>
          <p:cNvGraphicFramePr>
            <a:graphicFrameLocks noChangeAspect="1"/>
          </p:cNvGraphicFramePr>
          <p:nvPr/>
        </p:nvGraphicFramePr>
        <p:xfrm>
          <a:off x="1143000" y="3425825"/>
          <a:ext cx="6858000" cy="4763"/>
        </p:xfrm>
        <a:graphic>
          <a:graphicData uri="http://schemas.openxmlformats.org/presentationml/2006/ole">
            <mc:AlternateContent xmlns:mc="http://schemas.openxmlformats.org/markup-compatibility/2006">
              <mc:Choice xmlns:v="urn:schemas-microsoft-com:vml" Requires="v">
                <p:oleObj spid="_x0000_s1216" name="Worksheet" r:id="rId1" imgW="31750000" imgH="25400" progId="Excel.Sheet.12">
                  <p:embed/>
                </p:oleObj>
              </mc:Choice>
              <mc:Fallback>
                <p:oleObj name="Worksheet" r:id="rId1" imgW="31750000" imgH="25400" progId="Excel.Sheet.12">
                  <p:embed/>
                  <p:pic>
                    <p:nvPicPr>
                      <p:cNvPr id="0" name="图片 1215"/>
                      <p:cNvPicPr/>
                      <p:nvPr/>
                    </p:nvPicPr>
                    <p:blipFill>
                      <a:blip r:embed="rId2"/>
                      <a:stretch>
                        <a:fillRect/>
                      </a:stretch>
                    </p:blipFill>
                    <p:spPr>
                      <a:xfrm>
                        <a:off x="1143000" y="3425825"/>
                        <a:ext cx="6858000" cy="4763"/>
                      </a:xfrm>
                      <a:prstGeom prst="rect">
                        <a:avLst/>
                      </a:prstGeom>
                    </p:spPr>
                  </p:pic>
                </p:oleObj>
              </mc:Fallback>
            </mc:AlternateContent>
          </a:graphicData>
        </a:graphic>
      </p:graphicFrame>
      <p:graphicFrame>
        <p:nvGraphicFramePr>
          <p:cNvPr id="3" name="Object 2"/>
          <p:cNvGraphicFramePr>
            <a:graphicFrameLocks noChangeAspect="1"/>
          </p:cNvGraphicFramePr>
          <p:nvPr/>
        </p:nvGraphicFramePr>
        <p:xfrm>
          <a:off x="381000" y="5130800"/>
          <a:ext cx="6553200" cy="203200"/>
        </p:xfrm>
        <a:graphic>
          <a:graphicData uri="http://schemas.openxmlformats.org/presentationml/2006/ole">
            <mc:AlternateContent xmlns:mc="http://schemas.openxmlformats.org/markup-compatibility/2006">
              <mc:Choice xmlns:v="urn:schemas-microsoft-com:vml" Requires="v">
                <p:oleObj spid="_x0000_s1217" name="Worksheet" r:id="rId3" imgW="6546850" imgH="201295" progId="Excel.Sheet.12">
                  <p:embed/>
                </p:oleObj>
              </mc:Choice>
              <mc:Fallback>
                <p:oleObj name="Worksheet" r:id="rId3" imgW="6546850" imgH="201295" progId="Excel.Sheet.12">
                  <p:embed/>
                  <p:pic>
                    <p:nvPicPr>
                      <p:cNvPr id="0" name="图片 1216"/>
                      <p:cNvPicPr/>
                      <p:nvPr/>
                    </p:nvPicPr>
                    <p:blipFill>
                      <a:blip r:embed="rId4"/>
                      <a:stretch>
                        <a:fillRect/>
                      </a:stretch>
                    </p:blipFill>
                    <p:spPr>
                      <a:xfrm>
                        <a:off x="381000" y="5130800"/>
                        <a:ext cx="6553200" cy="203200"/>
                      </a:xfrm>
                      <a:prstGeom prst="rect">
                        <a:avLst/>
                      </a:prstGeom>
                    </p:spPr>
                  </p:pic>
                </p:oleObj>
              </mc:Fallback>
            </mc:AlternateContent>
          </a:graphicData>
        </a:graphic>
      </p:graphicFrame>
      <p:grpSp>
        <p:nvGrpSpPr>
          <p:cNvPr id="52" name="Group 51"/>
          <p:cNvGrpSpPr/>
          <p:nvPr/>
        </p:nvGrpSpPr>
        <p:grpSpPr>
          <a:xfrm>
            <a:off x="5979949" y="1328738"/>
            <a:ext cx="2688595" cy="4949546"/>
            <a:chOff x="5979949" y="1328738"/>
            <a:chExt cx="2688595" cy="4949546"/>
          </a:xfrm>
        </p:grpSpPr>
        <p:sp>
          <p:nvSpPr>
            <p:cNvPr id="53" name="Rectangle 4"/>
            <p:cNvSpPr/>
            <p:nvPr/>
          </p:nvSpPr>
          <p:spPr bwMode="auto">
            <a:xfrm>
              <a:off x="7398544" y="3386138"/>
              <a:ext cx="1270000" cy="304800"/>
            </a:xfrm>
            <a:prstGeom prst="rect">
              <a:avLst/>
            </a:prstGeom>
            <a:solidFill>
              <a:srgbClr val="F2F2F2"/>
            </a:solidFill>
            <a:ln w="25400" cap="flat">
              <a:solidFill>
                <a:srgbClr val="000000"/>
              </a:solidFill>
              <a:prstDash val="solid"/>
              <a:miter lim="800000"/>
              <a:headEnd type="none" w="med" len="med"/>
              <a:tailEnd type="none" w="med" len="med"/>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u="none" strike="noStrike" kern="0" cap="none" spc="0" normalizeH="0" baseline="0" noProof="0" dirty="0" smtClean="0">
                  <a:ln>
                    <a:noFill/>
                  </a:ln>
                  <a:solidFill>
                    <a:srgbClr val="000000"/>
                  </a:solidFill>
                  <a:effectLst/>
                  <a:uLnTx/>
                  <a:uFillTx/>
                  <a:latin typeface="Courier New" panose="02070309020205020404"/>
                  <a:ea typeface="Calibri Bold" charset="0"/>
                  <a:cs typeface="Courier New" panose="02070309020205020404"/>
                  <a:sym typeface="Calibri Bold" charset="0"/>
                </a:rPr>
                <a:t>main</a:t>
              </a:r>
              <a:endParaRPr kumimoji="0" lang="en-US" sz="1800" u="none" strike="noStrike" kern="0" cap="none" spc="0" normalizeH="0" baseline="0" noProof="0" dirty="0">
                <a:ln>
                  <a:noFill/>
                </a:ln>
                <a:solidFill>
                  <a:srgbClr val="000000"/>
                </a:solidFill>
                <a:effectLst/>
                <a:uLnTx/>
                <a:uFillTx/>
                <a:latin typeface="Courier New" panose="02070309020205020404"/>
                <a:ea typeface="Calibri Bold" charset="0"/>
                <a:cs typeface="Courier New" panose="02070309020205020404"/>
                <a:sym typeface="Calibri Bold" charset="0"/>
              </a:endParaRPr>
            </a:p>
          </p:txBody>
        </p:sp>
        <p:sp>
          <p:nvSpPr>
            <p:cNvPr id="54" name="Rectangle 5"/>
            <p:cNvSpPr/>
            <p:nvPr/>
          </p:nvSpPr>
          <p:spPr bwMode="auto">
            <a:xfrm>
              <a:off x="7398544" y="3690938"/>
              <a:ext cx="1270000" cy="9572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rPr>
                <a:t>Application</a:t>
              </a:r>
              <a:endPar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endParaRPr>
            </a:p>
            <a:p>
              <a:pPr marL="0" marR="0" lvl="0" indent="0" algn="ctr" defTabSz="914400" eaLnBrk="1" fontAlgn="auto" latinLnBrk="0" hangingPunct="1">
                <a:lnSpc>
                  <a:spcPct val="100000"/>
                </a:lnSpc>
                <a:spcBef>
                  <a:spcPts val="0"/>
                </a:spcBef>
                <a:spcAft>
                  <a:spcPts val="0"/>
                </a:spcAft>
                <a:buClrTx/>
                <a:buSzTx/>
                <a:buFontTx/>
                <a:buNone/>
                <a:defRPr/>
              </a:pPr>
              <a:r>
                <a:rPr lang="en-US" sz="1800" b="0" kern="0" dirty="0" smtClean="0">
                  <a:solidFill>
                    <a:srgbClr val="000000"/>
                  </a:solidFill>
                  <a:latin typeface="Calibri Bold" charset="0"/>
                  <a:ea typeface="Calibri Bold" charset="0"/>
                  <a:cs typeface="Calibri Bold" charset="0"/>
                  <a:sym typeface="Calibri Bold" charset="0"/>
                </a:rPr>
                <a:t>Code</a:t>
              </a: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55" name="Rectangle 7"/>
            <p:cNvSpPr/>
            <p:nvPr/>
          </p:nvSpPr>
          <p:spPr bwMode="auto">
            <a:xfrm>
              <a:off x="7398544" y="1404938"/>
              <a:ext cx="1270000" cy="304800"/>
            </a:xfrm>
            <a:prstGeom prst="rect">
              <a:avLst/>
            </a:prstGeom>
            <a:solidFill>
              <a:srgbClr val="F2F2F2"/>
            </a:solidFill>
            <a:ln w="25400" cap="flat">
              <a:solidFill>
                <a:srgbClr val="000000"/>
              </a:solidFill>
              <a:prstDash val="solid"/>
              <a:miter lim="800000"/>
              <a:headEnd type="none" w="med" len="med"/>
              <a:tailEnd type="none" w="med" len="me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Rectangle 9"/>
            <p:cNvSpPr/>
            <p:nvPr/>
          </p:nvSpPr>
          <p:spPr bwMode="auto">
            <a:xfrm>
              <a:off x="7398544" y="1709738"/>
              <a:ext cx="1270000" cy="1676400"/>
            </a:xfrm>
            <a:prstGeom prst="rect">
              <a:avLst/>
            </a:prstGeom>
            <a:solidFill>
              <a:srgbClr val="FF9999"/>
            </a:solidFill>
            <a:ln w="25400" cap="flat">
              <a:solidFill>
                <a:srgbClr val="000000"/>
              </a:solidFill>
              <a:prstDash val="solid"/>
              <a:miter lim="800000"/>
              <a:headEnd type="none" w="med" len="med"/>
              <a:tailEnd type="none" w="med" len="me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57" name="Rectangle 10"/>
            <p:cNvSpPr/>
            <p:nvPr/>
          </p:nvSpPr>
          <p:spPr bwMode="auto">
            <a:xfrm>
              <a:off x="5979949" y="2243138"/>
              <a:ext cx="1002591" cy="630942"/>
            </a:xfrm>
            <a:prstGeom prst="rect">
              <a:avLst/>
            </a:prstGeom>
            <a:noFill/>
            <a:ln w="25400" cap="flat">
              <a:noFill/>
              <a:miter lim="800000"/>
              <a:headEnd type="none" w="med" len="med"/>
              <a:tailEnd type="none" w="med" len="med"/>
            </a:ln>
          </p:spPr>
          <p:txBody>
            <a:bodyPr wrap="none" lIns="38100" tIns="38100" rIns="38100" bIns="38100">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rPr>
                <a:t>Random</a:t>
              </a:r>
              <a:endPar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endParaRPr>
            </a:p>
            <a:p>
              <a:pPr marL="0" marR="0" lvl="0" indent="0" algn="r" defTabSz="914400" eaLnBrk="1" fontAlgn="auto" latinLnBrk="0" hangingPunct="1">
                <a:lnSpc>
                  <a:spcPct val="100000"/>
                </a:lnSpc>
                <a:spcBef>
                  <a:spcPts val="0"/>
                </a:spcBef>
                <a:spcAft>
                  <a:spcPts val="0"/>
                </a:spcAft>
                <a:buClrTx/>
                <a:buSzTx/>
                <a:buFontTx/>
                <a:buNone/>
                <a:defRPr/>
              </a:pPr>
              <a:r>
                <a:rPr lang="en-US" sz="1800" b="0" kern="0" dirty="0" smtClean="0">
                  <a:solidFill>
                    <a:srgbClr val="000000"/>
                  </a:solidFill>
                  <a:latin typeface="Calibri Bold" charset="0"/>
                  <a:ea typeface="Calibri Bold" charset="0"/>
                  <a:cs typeface="Calibri Bold" charset="0"/>
                  <a:sym typeface="Calibri Bold" charset="0"/>
                </a:rPr>
                <a:t>allocation</a:t>
              </a: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58" name="AutoShape 11"/>
            <p:cNvSpPr/>
            <p:nvPr/>
          </p:nvSpPr>
          <p:spPr bwMode="auto">
            <a:xfrm>
              <a:off x="7150767" y="1704917"/>
              <a:ext cx="228600" cy="1681221"/>
            </a:xfrm>
            <a:custGeom>
              <a:avLst/>
              <a:gdLst>
                <a:gd name="T0" fmla="*/ 10800 w 21600"/>
                <a:gd name="T1" fmla="*/ 10800 h 21600"/>
              </a:gdLst>
              <a:ahLst/>
              <a:cxnLst>
                <a:cxn ang="0">
                  <a:pos x="T0" y="T1"/>
                </a:cxn>
              </a:cxnLst>
              <a:rect l="0" t="0" r="r" b="b"/>
              <a:pathLst>
                <a:path w="21600" h="21600">
                  <a:moveTo>
                    <a:pt x="21600" y="21600"/>
                  </a:moveTo>
                  <a:cubicBezTo>
                    <a:pt x="15635" y="21600"/>
                    <a:pt x="10800" y="20875"/>
                    <a:pt x="10800" y="19980"/>
                  </a:cubicBezTo>
                  <a:lnTo>
                    <a:pt x="10800" y="12420"/>
                  </a:lnTo>
                  <a:cubicBezTo>
                    <a:pt x="10800" y="11525"/>
                    <a:pt x="5965" y="10800"/>
                    <a:pt x="0" y="10800"/>
                  </a:cubicBezTo>
                  <a:cubicBezTo>
                    <a:pt x="5965" y="10800"/>
                    <a:pt x="10800" y="10075"/>
                    <a:pt x="10800" y="9180"/>
                  </a:cubicBezTo>
                  <a:lnTo>
                    <a:pt x="10800" y="1620"/>
                  </a:lnTo>
                  <a:cubicBezTo>
                    <a:pt x="10800" y="725"/>
                    <a:pt x="15635" y="0"/>
                    <a:pt x="21600" y="0"/>
                  </a:cubicBezTo>
                </a:path>
              </a:pathLst>
            </a:custGeom>
            <a:noFill/>
            <a:ln w="25400" cap="flat">
              <a:solidFill>
                <a:srgbClr val="000000"/>
              </a:solidFill>
              <a:prstDash val="solid"/>
              <a:round/>
              <a:headEnd type="none" w="med" len="med"/>
              <a:tailEnd type="none" w="med" len="me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Rectangle 10"/>
            <p:cNvSpPr/>
            <p:nvPr/>
          </p:nvSpPr>
          <p:spPr bwMode="auto">
            <a:xfrm>
              <a:off x="6107341" y="1328738"/>
              <a:ext cx="1062603" cy="353943"/>
            </a:xfrm>
            <a:prstGeom prst="rect">
              <a:avLst/>
            </a:prstGeom>
            <a:noFill/>
            <a:ln w="25400" cap="flat">
              <a:noFill/>
              <a:miter lim="800000"/>
              <a:headEnd type="none" w="med" len="med"/>
              <a:tailEnd type="none" w="med" len="med"/>
            </a:ln>
          </p:spPr>
          <p:txBody>
            <a:bodyPr wrap="none" lIns="38100" tIns="38100" rIns="38100" bIns="38100">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smtClean="0">
                  <a:ln>
                    <a:noFill/>
                  </a:ln>
                  <a:solidFill>
                    <a:srgbClr val="000000"/>
                  </a:solidFill>
                  <a:effectLst/>
                  <a:uLnTx/>
                  <a:uFillTx/>
                  <a:latin typeface="Calibri Bold" charset="0"/>
                  <a:ea typeface="Calibri Bold" charset="0"/>
                  <a:cs typeface="Calibri Bold" charset="0"/>
                  <a:sym typeface="Calibri Bold" charset="0"/>
                </a:rPr>
                <a:t>Stack base</a:t>
              </a:r>
              <a:endParaRPr kumimoji="0" lang="en-US" sz="1800" b="0" i="0" u="none" strike="noStrike" kern="0" cap="none" spc="0" normalizeH="0" baseline="0" noProof="0" dirty="0">
                <a:ln>
                  <a:noFill/>
                </a:ln>
                <a:solidFill>
                  <a:srgbClr val="000000"/>
                </a:solidFill>
                <a:effectLst/>
                <a:uLnTx/>
                <a:uFillTx/>
                <a:latin typeface="Calibri Bold" charset="0"/>
                <a:ea typeface="Calibri Bold" charset="0"/>
                <a:cs typeface="Calibri Bold" charset="0"/>
                <a:sym typeface="Calibri Bold" charset="0"/>
              </a:endParaRPr>
            </a:p>
          </p:txBody>
        </p:sp>
        <p:sp>
          <p:nvSpPr>
            <p:cNvPr id="60" name="Rectangle 7"/>
            <p:cNvSpPr>
              <a:spLocks noChangeArrowheads="1"/>
            </p:cNvSpPr>
            <p:nvPr/>
          </p:nvSpPr>
          <p:spPr bwMode="auto">
            <a:xfrm>
              <a:off x="7398544" y="4638842"/>
              <a:ext cx="1270000" cy="381000"/>
            </a:xfrm>
            <a:prstGeom prst="rect">
              <a:avLst/>
            </a:prstGeom>
            <a:solidFill>
              <a:schemeClr val="bg1">
                <a:lumMod val="95000"/>
              </a:schemeClr>
            </a:solidFill>
            <a:ln w="28575">
              <a:solidFill>
                <a:schemeClr val="tx1"/>
              </a:solidFill>
              <a:miter lim="800000"/>
            </a:ln>
            <a:effectLst/>
          </p:spPr>
          <p:txBody>
            <a:bodyPr wrap="none" anchor="ctr"/>
            <a:lstStyle/>
            <a:p>
              <a:pPr eaLnBrk="0" hangingPunct="0">
                <a:defRPr/>
              </a:pPr>
              <a:r>
                <a:rPr lang="en-US" sz="1800" dirty="0" smtClean="0">
                  <a:latin typeface="Calibri" panose="020F0502020204030204" pitchFamily="34" charset="0"/>
                  <a:cs typeface="+mn-cs"/>
                </a:rPr>
                <a:t>B?</a:t>
              </a:r>
              <a:endParaRPr lang="en-US" sz="1800" dirty="0">
                <a:latin typeface="Calibri" panose="020F0502020204030204" pitchFamily="34" charset="0"/>
                <a:cs typeface="+mn-cs"/>
              </a:endParaRPr>
            </a:p>
          </p:txBody>
        </p:sp>
        <p:sp>
          <p:nvSpPr>
            <p:cNvPr id="61" name="Text Box 16"/>
            <p:cNvSpPr txBox="1">
              <a:spLocks noChangeArrowheads="1"/>
            </p:cNvSpPr>
            <p:nvPr/>
          </p:nvSpPr>
          <p:spPr bwMode="auto">
            <a:xfrm>
              <a:off x="6561519" y="5908952"/>
              <a:ext cx="421021" cy="369332"/>
            </a:xfrm>
            <a:prstGeom prst="rect">
              <a:avLst/>
            </a:prstGeom>
            <a:noFill/>
            <a:ln w="28575">
              <a:noFill/>
              <a:miter lim="800000"/>
            </a:ln>
          </p:spPr>
          <p:txBody>
            <a:bodyPr wrap="none" anchor="ctr">
              <a:spAutoFit/>
            </a:bodyPr>
            <a:lstStyle/>
            <a:p>
              <a:pPr algn="r" eaLnBrk="0" hangingPunct="0"/>
              <a:r>
                <a:rPr lang="en-US" sz="1800" dirty="0" smtClean="0">
                  <a:latin typeface="Calibri" panose="020F0502020204030204" pitchFamily="34" charset="0"/>
                </a:rPr>
                <a:t>B?</a:t>
              </a:r>
              <a:endParaRPr lang="en-US" sz="1800" dirty="0">
                <a:latin typeface="Calibri" panose="020F0502020204030204" pitchFamily="34" charset="0"/>
              </a:endParaRPr>
            </a:p>
          </p:txBody>
        </p:sp>
        <p:sp>
          <p:nvSpPr>
            <p:cNvPr id="62" name="Line 17"/>
            <p:cNvSpPr>
              <a:spLocks noChangeShapeType="1"/>
            </p:cNvSpPr>
            <p:nvPr/>
          </p:nvSpPr>
          <p:spPr bwMode="auto">
            <a:xfrm>
              <a:off x="6982540" y="6096000"/>
              <a:ext cx="396875" cy="0"/>
            </a:xfrm>
            <a:prstGeom prst="line">
              <a:avLst/>
            </a:prstGeom>
            <a:noFill/>
            <a:ln w="28575">
              <a:solidFill>
                <a:schemeClr val="tx1"/>
              </a:solidFill>
              <a:round/>
              <a:tailEnd type="triangle" w="med" len="med"/>
            </a:ln>
          </p:spPr>
          <p:txBody>
            <a:bodyPr anchor="ctr">
              <a:spAutoFit/>
            </a:bodyPr>
            <a:lstStyle/>
            <a:p>
              <a:endParaRPr lang="en-US"/>
            </a:p>
          </p:txBody>
        </p:sp>
        <p:sp>
          <p:nvSpPr>
            <p:cNvPr id="63" name="Rectangle 18"/>
            <p:cNvSpPr>
              <a:spLocks noChangeArrowheads="1"/>
            </p:cNvSpPr>
            <p:nvPr/>
          </p:nvSpPr>
          <p:spPr bwMode="auto">
            <a:xfrm>
              <a:off x="7398544" y="5535098"/>
              <a:ext cx="1270000" cy="646112"/>
            </a:xfrm>
            <a:prstGeom prst="rect">
              <a:avLst/>
            </a:prstGeom>
            <a:solidFill>
              <a:schemeClr val="accent2">
                <a:lumMod val="40000"/>
                <a:lumOff val="60000"/>
              </a:schemeClr>
            </a:solidFill>
            <a:ln w="28575">
              <a:solidFill>
                <a:schemeClr val="tx1"/>
              </a:solidFill>
              <a:miter lim="800000"/>
            </a:ln>
            <a:effectLst/>
          </p:spPr>
          <p:txBody>
            <a:bodyPr wrap="square" anchor="ctr">
              <a:spAutoFit/>
            </a:bodyPr>
            <a:lstStyle/>
            <a:p>
              <a:pPr eaLnBrk="0" hangingPunct="0">
                <a:defRPr/>
              </a:pPr>
              <a:r>
                <a:rPr lang="en-US" sz="1800" dirty="0">
                  <a:latin typeface="Calibri" panose="020F0502020204030204" pitchFamily="34" charset="0"/>
                  <a:cs typeface="+mn-cs"/>
                </a:rPr>
                <a:t>exploit</a:t>
              </a:r>
              <a:endParaRPr lang="en-US" sz="1800" dirty="0">
                <a:latin typeface="Calibri" panose="020F0502020204030204" pitchFamily="34" charset="0"/>
                <a:cs typeface="+mn-cs"/>
              </a:endParaRPr>
            </a:p>
            <a:p>
              <a:pPr eaLnBrk="0" hangingPunct="0">
                <a:defRPr/>
              </a:pPr>
              <a:r>
                <a:rPr lang="en-US" sz="1800" dirty="0">
                  <a:latin typeface="Calibri" panose="020F0502020204030204" pitchFamily="34" charset="0"/>
                  <a:cs typeface="+mn-cs"/>
                </a:rPr>
                <a:t>code</a:t>
              </a:r>
              <a:endParaRPr lang="en-US" sz="1800" dirty="0">
                <a:latin typeface="Calibri" panose="020F0502020204030204" pitchFamily="34" charset="0"/>
                <a:cs typeface="+mn-cs"/>
              </a:endParaRPr>
            </a:p>
          </p:txBody>
        </p:sp>
        <p:sp>
          <p:nvSpPr>
            <p:cNvPr id="64" name="Rectangle 19"/>
            <p:cNvSpPr>
              <a:spLocks noChangeArrowheads="1"/>
            </p:cNvSpPr>
            <p:nvPr/>
          </p:nvSpPr>
          <p:spPr bwMode="auto">
            <a:xfrm>
              <a:off x="7398544" y="5016392"/>
              <a:ext cx="1270000" cy="518706"/>
            </a:xfrm>
            <a:prstGeom prst="rect">
              <a:avLst/>
            </a:prstGeom>
            <a:solidFill>
              <a:schemeClr val="accent2">
                <a:lumMod val="40000"/>
                <a:lumOff val="60000"/>
              </a:schemeClr>
            </a:solidFill>
            <a:ln w="28575">
              <a:solidFill>
                <a:schemeClr val="tx1"/>
              </a:solidFill>
              <a:miter lim="800000"/>
            </a:ln>
            <a:effectLst/>
          </p:spPr>
          <p:txBody>
            <a:bodyPr anchor="ctr"/>
            <a:lstStyle/>
            <a:p>
              <a:pPr eaLnBrk="0" hangingPunct="0">
                <a:defRPr/>
              </a:pPr>
              <a:r>
                <a:rPr lang="en-US" sz="1800" dirty="0">
                  <a:latin typeface="Calibri" panose="020F0502020204030204" pitchFamily="34" charset="0"/>
                  <a:cs typeface="+mn-cs"/>
                </a:rPr>
                <a:t>pad</a:t>
              </a:r>
              <a:endParaRPr lang="en-US" sz="1800" dirty="0">
                <a:latin typeface="Calibri" panose="020F0502020204030204" pitchFamily="34" charset="0"/>
                <a:cs typeface="+mn-cs"/>
              </a:endParaRP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33400"/>
            <a:ext cx="8077200" cy="533400"/>
          </a:xfrm>
        </p:spPr>
        <p:txBody>
          <a:bodyPr/>
          <a:lstStyle/>
          <a:p>
            <a:pPr eaLnBrk="1" hangingPunct="1"/>
            <a:r>
              <a:rPr lang="en-US" dirty="0" smtClean="0"/>
              <a:t>2. System-Level Protections can help</a:t>
            </a:r>
            <a:endParaRPr lang="en-US" dirty="0" smtClean="0"/>
          </a:p>
        </p:txBody>
      </p:sp>
      <p:sp>
        <p:nvSpPr>
          <p:cNvPr id="38916" name="Rectangle 44"/>
          <p:cNvSpPr>
            <a:spLocks noGrp="1" noChangeArrowheads="1"/>
          </p:cNvSpPr>
          <p:nvPr>
            <p:ph type="body" idx="1"/>
          </p:nvPr>
        </p:nvSpPr>
        <p:spPr>
          <a:xfrm>
            <a:off x="366713" y="1328738"/>
            <a:ext cx="4052887" cy="5224462"/>
          </a:xfrm>
        </p:spPr>
        <p:txBody>
          <a:bodyPr/>
          <a:lstStyle/>
          <a:p>
            <a:pPr eaLnBrk="1" hangingPunct="1"/>
            <a:r>
              <a:rPr lang="en-US" dirty="0" err="1" smtClean="0"/>
              <a:t>Nonexecutable</a:t>
            </a:r>
            <a:r>
              <a:rPr lang="en-US" dirty="0" smtClean="0"/>
              <a:t> code segments</a:t>
            </a:r>
            <a:endParaRPr lang="en-US" dirty="0" smtClean="0"/>
          </a:p>
          <a:p>
            <a:pPr lvl="1" eaLnBrk="1" hangingPunct="1"/>
            <a:r>
              <a:rPr lang="en-US" dirty="0" smtClean="0"/>
              <a:t>In traditional x86, can mark region of memory as either “read-only” or “writeable”</a:t>
            </a:r>
            <a:endParaRPr lang="en-US" dirty="0" smtClean="0"/>
          </a:p>
          <a:p>
            <a:pPr lvl="2" eaLnBrk="1" hangingPunct="1"/>
            <a:r>
              <a:rPr lang="en-US" dirty="0" smtClean="0"/>
              <a:t>Can execute anything readable</a:t>
            </a:r>
            <a:endParaRPr lang="en-US" dirty="0" smtClean="0"/>
          </a:p>
          <a:p>
            <a:pPr lvl="1" eaLnBrk="1" hangingPunct="1"/>
            <a:r>
              <a:rPr lang="en-US" dirty="0"/>
              <a:t>x</a:t>
            </a:r>
            <a:r>
              <a:rPr lang="en-US" dirty="0" smtClean="0"/>
              <a:t>86-64 added  explicit “execute” permission</a:t>
            </a:r>
            <a:endParaRPr lang="en-US" dirty="0" smtClean="0"/>
          </a:p>
          <a:p>
            <a:pPr lvl="1" eaLnBrk="1" hangingPunct="1"/>
            <a:r>
              <a:rPr lang="en-US" dirty="0" smtClean="0"/>
              <a:t>Stack marked as non-executable</a:t>
            </a:r>
            <a:endParaRPr lang="en-US" dirty="0" smtClean="0"/>
          </a:p>
          <a:p>
            <a:pPr lvl="1" eaLnBrk="1" hangingPunct="1"/>
            <a:endParaRPr lang="en-US" dirty="0" smtClean="0"/>
          </a:p>
        </p:txBody>
      </p:sp>
      <p:graphicFrame>
        <p:nvGraphicFramePr>
          <p:cNvPr id="2" name="Object 1"/>
          <p:cNvGraphicFramePr>
            <a:graphicFrameLocks noChangeAspect="1"/>
          </p:cNvGraphicFramePr>
          <p:nvPr/>
        </p:nvGraphicFramePr>
        <p:xfrm>
          <a:off x="1143000" y="3425825"/>
          <a:ext cx="6858000" cy="4763"/>
        </p:xfrm>
        <a:graphic>
          <a:graphicData uri="http://schemas.openxmlformats.org/presentationml/2006/ole">
            <mc:AlternateContent xmlns:mc="http://schemas.openxmlformats.org/markup-compatibility/2006">
              <mc:Choice xmlns:v="urn:schemas-microsoft-com:vml" Requires="v">
                <p:oleObj spid="_x0000_s2142" name="Worksheet" r:id="rId1" imgW="31750000" imgH="25400" progId="Excel.Sheet.12">
                  <p:embed/>
                </p:oleObj>
              </mc:Choice>
              <mc:Fallback>
                <p:oleObj name="Worksheet" r:id="rId1" imgW="31750000" imgH="25400" progId="Excel.Sheet.12">
                  <p:embed/>
                  <p:pic>
                    <p:nvPicPr>
                      <p:cNvPr id="0" name="图片 2141"/>
                      <p:cNvPicPr/>
                      <p:nvPr/>
                    </p:nvPicPr>
                    <p:blipFill>
                      <a:blip r:embed="rId2"/>
                      <a:stretch>
                        <a:fillRect/>
                      </a:stretch>
                    </p:blipFill>
                    <p:spPr>
                      <a:xfrm>
                        <a:off x="1143000" y="3425825"/>
                        <a:ext cx="6858000" cy="4763"/>
                      </a:xfrm>
                      <a:prstGeom prst="rect">
                        <a:avLst/>
                      </a:prstGeom>
                    </p:spPr>
                  </p:pic>
                </p:oleObj>
              </mc:Fallback>
            </mc:AlternateContent>
          </a:graphicData>
        </a:graphic>
      </p:graphicFrame>
      <p:grpSp>
        <p:nvGrpSpPr>
          <p:cNvPr id="16" name="Group 15"/>
          <p:cNvGrpSpPr/>
          <p:nvPr/>
        </p:nvGrpSpPr>
        <p:grpSpPr>
          <a:xfrm>
            <a:off x="4021138" y="1154113"/>
            <a:ext cx="4697008" cy="4203700"/>
            <a:chOff x="4021138" y="1154113"/>
            <a:chExt cx="4697008" cy="4203700"/>
          </a:xfrm>
        </p:grpSpPr>
        <p:sp>
          <p:nvSpPr>
            <p:cNvPr id="17" name="Text Box 6"/>
            <p:cNvSpPr txBox="1">
              <a:spLocks noChangeArrowheads="1"/>
            </p:cNvSpPr>
            <p:nvPr/>
          </p:nvSpPr>
          <p:spPr bwMode="auto">
            <a:xfrm>
              <a:off x="5630863" y="1154113"/>
              <a:ext cx="2674937" cy="369887"/>
            </a:xfrm>
            <a:prstGeom prst="rect">
              <a:avLst/>
            </a:prstGeom>
            <a:noFill/>
            <a:ln w="25400">
              <a:noFill/>
              <a:miter lim="800000"/>
            </a:ln>
          </p:spPr>
          <p:txBody>
            <a:bodyPr wrap="none">
              <a:spAutoFit/>
            </a:bodyPr>
            <a:lstStyle/>
            <a:p>
              <a:pPr eaLnBrk="0" hangingPunct="0"/>
              <a:r>
                <a:rPr lang="en-US" sz="1800" b="0">
                  <a:latin typeface="Calibri" panose="020F0502020204030204" pitchFamily="34" charset="0"/>
                </a:rPr>
                <a:t>Stack after call to </a:t>
              </a:r>
              <a:r>
                <a:rPr lang="en-US" sz="1800">
                  <a:latin typeface="Courier New" panose="02070309020205020404" pitchFamily="49" charset="0"/>
                </a:rPr>
                <a:t>gets()</a:t>
              </a:r>
              <a:endParaRPr lang="en-US" sz="1800">
                <a:latin typeface="Courier New" panose="02070309020205020404" pitchFamily="49" charset="0"/>
              </a:endParaRPr>
            </a:p>
          </p:txBody>
        </p:sp>
        <p:sp>
          <p:nvSpPr>
            <p:cNvPr id="18" name="Rectangle 7"/>
            <p:cNvSpPr>
              <a:spLocks noChangeArrowheads="1"/>
            </p:cNvSpPr>
            <p:nvPr/>
          </p:nvSpPr>
          <p:spPr bwMode="auto">
            <a:xfrm>
              <a:off x="5727700" y="2819400"/>
              <a:ext cx="1066800" cy="381000"/>
            </a:xfrm>
            <a:prstGeom prst="rect">
              <a:avLst/>
            </a:prstGeom>
            <a:solidFill>
              <a:schemeClr val="bg1">
                <a:lumMod val="95000"/>
              </a:schemeClr>
            </a:solidFill>
            <a:ln w="28575">
              <a:solidFill>
                <a:schemeClr val="tx1"/>
              </a:solidFill>
              <a:miter lim="800000"/>
            </a:ln>
            <a:effectLst/>
          </p:spPr>
          <p:txBody>
            <a:bodyPr wrap="none" anchor="ctr"/>
            <a:lstStyle/>
            <a:p>
              <a:pPr eaLnBrk="0" hangingPunct="0">
                <a:defRPr/>
              </a:pPr>
              <a:r>
                <a:rPr lang="en-US" sz="1800" dirty="0">
                  <a:latin typeface="Calibri" panose="020F0502020204030204" pitchFamily="34" charset="0"/>
                  <a:cs typeface="+mn-cs"/>
                </a:rPr>
                <a:t>B</a:t>
              </a:r>
              <a:endParaRPr lang="en-US" sz="1800" dirty="0">
                <a:latin typeface="Calibri" panose="020F0502020204030204" pitchFamily="34" charset="0"/>
                <a:cs typeface="+mn-cs"/>
              </a:endParaRPr>
            </a:p>
          </p:txBody>
        </p:sp>
        <p:sp>
          <p:nvSpPr>
            <p:cNvPr id="19" name="Rectangle 8"/>
            <p:cNvSpPr>
              <a:spLocks noChangeArrowheads="1"/>
            </p:cNvSpPr>
            <p:nvPr/>
          </p:nvSpPr>
          <p:spPr bwMode="auto">
            <a:xfrm>
              <a:off x="5727700" y="1600200"/>
              <a:ext cx="1066800" cy="1219200"/>
            </a:xfrm>
            <a:prstGeom prst="rect">
              <a:avLst/>
            </a:prstGeom>
            <a:solidFill>
              <a:schemeClr val="bg1">
                <a:lumMod val="95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p:txBody>
        </p:sp>
        <p:sp>
          <p:nvSpPr>
            <p:cNvPr id="20" name="Rectangle 11"/>
            <p:cNvSpPr>
              <a:spLocks noChangeArrowheads="1"/>
            </p:cNvSpPr>
            <p:nvPr/>
          </p:nvSpPr>
          <p:spPr bwMode="auto">
            <a:xfrm>
              <a:off x="5727700" y="4724400"/>
              <a:ext cx="1066800" cy="622300"/>
            </a:xfrm>
            <a:prstGeom prst="rect">
              <a:avLst/>
            </a:prstGeom>
            <a:solidFill>
              <a:schemeClr val="accent2">
                <a:lumMod val="20000"/>
                <a:lumOff val="80000"/>
              </a:schemeClr>
            </a:solidFill>
            <a:ln w="28575">
              <a:solidFill>
                <a:schemeClr val="tx1"/>
              </a:solidFill>
              <a:miter lim="800000"/>
            </a:ln>
            <a:effectLst/>
          </p:spPr>
          <p:txBody>
            <a:bodyPr wrap="none" anchor="ctr"/>
            <a:lstStyle/>
            <a:p>
              <a:pPr eaLnBrk="0" hangingPunct="0">
                <a:defRPr/>
              </a:pPr>
              <a:endParaRPr lang="en-US" sz="1800" dirty="0">
                <a:latin typeface="Calibri" panose="020F0502020204030204" pitchFamily="34" charset="0"/>
                <a:cs typeface="+mn-cs"/>
              </a:endParaRPr>
            </a:p>
            <a:p>
              <a:pPr eaLnBrk="0" hangingPunct="0">
                <a:defRPr/>
              </a:pPr>
              <a:endParaRPr lang="en-US" sz="1800" dirty="0">
                <a:latin typeface="Calibri" panose="020F0502020204030204" pitchFamily="34" charset="0"/>
                <a:cs typeface="+mn-cs"/>
              </a:endParaRPr>
            </a:p>
          </p:txBody>
        </p:sp>
        <p:sp>
          <p:nvSpPr>
            <p:cNvPr id="21" name="Text Box 14"/>
            <p:cNvSpPr txBox="1">
              <a:spLocks noChangeArrowheads="1"/>
            </p:cNvSpPr>
            <p:nvPr/>
          </p:nvSpPr>
          <p:spPr bwMode="auto">
            <a:xfrm>
              <a:off x="7162800" y="2023547"/>
              <a:ext cx="1555346" cy="369332"/>
            </a:xfrm>
            <a:prstGeom prst="rect">
              <a:avLst/>
            </a:prstGeom>
            <a:noFill/>
            <a:ln w="28575">
              <a:noFill/>
              <a:miter lim="800000"/>
            </a:ln>
          </p:spPr>
          <p:txBody>
            <a:bodyPr wrap="none" anchor="ctr">
              <a:spAutoFit/>
            </a:bodyPr>
            <a:lstStyle/>
            <a:p>
              <a:pPr eaLnBrk="0" hangingPunct="0"/>
              <a:r>
                <a:rPr lang="en-US" sz="1800" dirty="0" smtClean="0">
                  <a:latin typeface="Courier New" panose="02070309020205020404" pitchFamily="49" charset="0"/>
                </a:rPr>
                <a:t>P</a:t>
              </a:r>
              <a:r>
                <a:rPr lang="en-US" sz="1800" b="0" dirty="0" smtClean="0">
                  <a:latin typeface="Courier New" panose="02070309020205020404" pitchFamily="49" charset="0"/>
                </a:rPr>
                <a:t> </a:t>
              </a:r>
              <a:r>
                <a:rPr lang="en-US" sz="1800" b="0" dirty="0">
                  <a:latin typeface="Calibri" panose="020F0502020204030204" pitchFamily="34" charset="0"/>
                </a:rPr>
                <a:t>stack frame</a:t>
              </a:r>
              <a:endParaRPr lang="en-US" sz="1800" b="0" dirty="0">
                <a:latin typeface="Calibri" panose="020F0502020204030204" pitchFamily="34" charset="0"/>
              </a:endParaRPr>
            </a:p>
          </p:txBody>
        </p:sp>
        <p:sp>
          <p:nvSpPr>
            <p:cNvPr id="22" name="Text Box 15"/>
            <p:cNvSpPr txBox="1">
              <a:spLocks noChangeArrowheads="1"/>
            </p:cNvSpPr>
            <p:nvPr/>
          </p:nvSpPr>
          <p:spPr bwMode="auto">
            <a:xfrm>
              <a:off x="7162800" y="4097615"/>
              <a:ext cx="1469009" cy="369332"/>
            </a:xfrm>
            <a:prstGeom prst="rect">
              <a:avLst/>
            </a:prstGeom>
            <a:noFill/>
            <a:ln w="28575">
              <a:noFill/>
              <a:miter lim="800000"/>
            </a:ln>
          </p:spPr>
          <p:txBody>
            <a:bodyPr wrap="none" anchor="ctr">
              <a:spAutoFit/>
            </a:bodyPr>
            <a:lstStyle/>
            <a:p>
              <a:pPr eaLnBrk="0" hangingPunct="0"/>
              <a:r>
                <a:rPr lang="en-US" sz="1800" dirty="0" smtClean="0">
                  <a:latin typeface="Courier New" panose="02070309020205020404" pitchFamily="49" charset="0"/>
                </a:rPr>
                <a:t>Q</a:t>
              </a:r>
              <a:r>
                <a:rPr lang="en-US" sz="1800" b="0" dirty="0" smtClean="0">
                  <a:latin typeface="Calibri" panose="020F0502020204030204" pitchFamily="34" charset="0"/>
                </a:rPr>
                <a:t> </a:t>
              </a:r>
              <a:r>
                <a:rPr lang="en-US" sz="1800" b="0" dirty="0">
                  <a:latin typeface="Calibri" panose="020F0502020204030204" pitchFamily="34" charset="0"/>
                </a:rPr>
                <a:t>stack frame</a:t>
              </a:r>
              <a:endParaRPr lang="en-US" sz="1800" b="0" dirty="0">
                <a:latin typeface="Calibri" panose="020F0502020204030204" pitchFamily="34" charset="0"/>
              </a:endParaRPr>
            </a:p>
          </p:txBody>
        </p:sp>
        <p:sp>
          <p:nvSpPr>
            <p:cNvPr id="23" name="Text Box 16"/>
            <p:cNvSpPr txBox="1">
              <a:spLocks noChangeArrowheads="1"/>
            </p:cNvSpPr>
            <p:nvPr/>
          </p:nvSpPr>
          <p:spPr bwMode="auto">
            <a:xfrm>
              <a:off x="4975225" y="4478338"/>
              <a:ext cx="314325" cy="369887"/>
            </a:xfrm>
            <a:prstGeom prst="rect">
              <a:avLst/>
            </a:prstGeom>
            <a:noFill/>
            <a:ln w="28575">
              <a:noFill/>
              <a:miter lim="800000"/>
            </a:ln>
          </p:spPr>
          <p:txBody>
            <a:bodyPr wrap="none" anchor="ctr">
              <a:spAutoFit/>
            </a:bodyPr>
            <a:lstStyle/>
            <a:p>
              <a:pPr eaLnBrk="0" hangingPunct="0"/>
              <a:r>
                <a:rPr lang="en-US" sz="1800">
                  <a:latin typeface="Calibri" panose="020F0502020204030204" pitchFamily="34" charset="0"/>
                </a:rPr>
                <a:t>B</a:t>
              </a:r>
              <a:endParaRPr lang="en-US" sz="1800">
                <a:latin typeface="Calibri" panose="020F0502020204030204" pitchFamily="34" charset="0"/>
              </a:endParaRPr>
            </a:p>
          </p:txBody>
        </p:sp>
        <p:sp>
          <p:nvSpPr>
            <p:cNvPr id="24" name="Line 17"/>
            <p:cNvSpPr>
              <a:spLocks noChangeShapeType="1"/>
            </p:cNvSpPr>
            <p:nvPr/>
          </p:nvSpPr>
          <p:spPr bwMode="auto">
            <a:xfrm>
              <a:off x="5267325" y="4665663"/>
              <a:ext cx="396875" cy="0"/>
            </a:xfrm>
            <a:prstGeom prst="line">
              <a:avLst/>
            </a:prstGeom>
            <a:noFill/>
            <a:ln w="28575">
              <a:solidFill>
                <a:schemeClr val="tx1"/>
              </a:solidFill>
              <a:round/>
              <a:tailEnd type="triangle" w="med" len="med"/>
            </a:ln>
          </p:spPr>
          <p:txBody>
            <a:bodyPr anchor="ctr">
              <a:spAutoFit/>
            </a:bodyPr>
            <a:lstStyle/>
            <a:p>
              <a:endParaRPr lang="en-US"/>
            </a:p>
          </p:txBody>
        </p:sp>
        <p:sp>
          <p:nvSpPr>
            <p:cNvPr id="25" name="Rectangle 18"/>
            <p:cNvSpPr>
              <a:spLocks noChangeArrowheads="1"/>
            </p:cNvSpPr>
            <p:nvPr/>
          </p:nvSpPr>
          <p:spPr bwMode="auto">
            <a:xfrm>
              <a:off x="5727700" y="4078288"/>
              <a:ext cx="1066800" cy="646112"/>
            </a:xfrm>
            <a:prstGeom prst="rect">
              <a:avLst/>
            </a:prstGeom>
            <a:solidFill>
              <a:schemeClr val="accent2">
                <a:lumMod val="40000"/>
                <a:lumOff val="60000"/>
              </a:schemeClr>
            </a:solidFill>
            <a:ln w="28575">
              <a:solidFill>
                <a:schemeClr val="tx1"/>
              </a:solidFill>
              <a:miter lim="800000"/>
            </a:ln>
            <a:effectLst/>
          </p:spPr>
          <p:txBody>
            <a:bodyPr anchor="ctr">
              <a:spAutoFit/>
            </a:bodyPr>
            <a:lstStyle/>
            <a:p>
              <a:pPr eaLnBrk="0" hangingPunct="0">
                <a:defRPr/>
              </a:pPr>
              <a:r>
                <a:rPr lang="en-US" sz="1800" dirty="0">
                  <a:latin typeface="Calibri" panose="020F0502020204030204" pitchFamily="34" charset="0"/>
                  <a:cs typeface="+mn-cs"/>
                </a:rPr>
                <a:t>exploit</a:t>
              </a:r>
              <a:endParaRPr lang="en-US" sz="1800" dirty="0">
                <a:latin typeface="Calibri" panose="020F0502020204030204" pitchFamily="34" charset="0"/>
                <a:cs typeface="+mn-cs"/>
              </a:endParaRPr>
            </a:p>
            <a:p>
              <a:pPr eaLnBrk="0" hangingPunct="0">
                <a:defRPr/>
              </a:pPr>
              <a:r>
                <a:rPr lang="en-US" sz="1800" dirty="0">
                  <a:latin typeface="Calibri" panose="020F0502020204030204" pitchFamily="34" charset="0"/>
                  <a:cs typeface="+mn-cs"/>
                </a:rPr>
                <a:t>code</a:t>
              </a:r>
              <a:endParaRPr lang="en-US" sz="1800" dirty="0">
                <a:latin typeface="Calibri" panose="020F0502020204030204" pitchFamily="34" charset="0"/>
                <a:cs typeface="+mn-cs"/>
              </a:endParaRPr>
            </a:p>
          </p:txBody>
        </p:sp>
        <p:sp>
          <p:nvSpPr>
            <p:cNvPr id="26" name="Rectangle 19"/>
            <p:cNvSpPr>
              <a:spLocks noChangeArrowheads="1"/>
            </p:cNvSpPr>
            <p:nvPr/>
          </p:nvSpPr>
          <p:spPr bwMode="auto">
            <a:xfrm>
              <a:off x="5727700" y="3159125"/>
              <a:ext cx="1065213" cy="936625"/>
            </a:xfrm>
            <a:prstGeom prst="rect">
              <a:avLst/>
            </a:prstGeom>
            <a:solidFill>
              <a:schemeClr val="accent2">
                <a:lumMod val="40000"/>
                <a:lumOff val="60000"/>
              </a:schemeClr>
            </a:solidFill>
            <a:ln w="28575">
              <a:solidFill>
                <a:schemeClr val="tx1"/>
              </a:solidFill>
              <a:miter lim="800000"/>
            </a:ln>
            <a:effectLst/>
          </p:spPr>
          <p:txBody>
            <a:bodyPr anchor="ctr"/>
            <a:lstStyle/>
            <a:p>
              <a:pPr eaLnBrk="0" hangingPunct="0">
                <a:defRPr/>
              </a:pPr>
              <a:r>
                <a:rPr lang="en-US" sz="1800" dirty="0">
                  <a:latin typeface="Calibri" panose="020F0502020204030204" pitchFamily="34" charset="0"/>
                  <a:cs typeface="+mn-cs"/>
                </a:rPr>
                <a:t>pad</a:t>
              </a:r>
              <a:endParaRPr lang="en-US" sz="1800" dirty="0">
                <a:latin typeface="Calibri" panose="020F0502020204030204" pitchFamily="34" charset="0"/>
                <a:cs typeface="+mn-cs"/>
              </a:endParaRPr>
            </a:p>
          </p:txBody>
        </p:sp>
        <p:sp>
          <p:nvSpPr>
            <p:cNvPr id="27" name="Text Box 21"/>
            <p:cNvSpPr txBox="1">
              <a:spLocks noChangeArrowheads="1"/>
            </p:cNvSpPr>
            <p:nvPr/>
          </p:nvSpPr>
          <p:spPr bwMode="auto">
            <a:xfrm>
              <a:off x="4021138" y="3451225"/>
              <a:ext cx="1371600" cy="646113"/>
            </a:xfrm>
            <a:prstGeom prst="rect">
              <a:avLst/>
            </a:prstGeom>
            <a:noFill/>
            <a:ln w="28575">
              <a:noFill/>
              <a:miter lim="800000"/>
            </a:ln>
          </p:spPr>
          <p:txBody>
            <a:bodyPr anchor="ctr">
              <a:spAutoFit/>
            </a:bodyPr>
            <a:lstStyle/>
            <a:p>
              <a:pPr eaLnBrk="0" hangingPunct="0"/>
              <a:r>
                <a:rPr lang="en-US" sz="1800" b="0">
                  <a:latin typeface="Calibri" panose="020F0502020204030204" pitchFamily="34" charset="0"/>
                </a:rPr>
                <a:t>data written</a:t>
              </a:r>
              <a:endParaRPr lang="en-US" sz="1800" b="0">
                <a:latin typeface="Calibri" panose="020F0502020204030204" pitchFamily="34" charset="0"/>
              </a:endParaRPr>
            </a:p>
            <a:p>
              <a:pPr eaLnBrk="0" hangingPunct="0"/>
              <a:r>
                <a:rPr lang="en-US" sz="1800" b="0">
                  <a:latin typeface="Calibri" panose="020F0502020204030204" pitchFamily="34" charset="0"/>
                </a:rPr>
                <a:t>by </a:t>
              </a:r>
              <a:r>
                <a:rPr lang="en-US" sz="1800">
                  <a:latin typeface="Courier New" panose="02070309020205020404" pitchFamily="49" charset="0"/>
                </a:rPr>
                <a:t>gets()</a:t>
              </a:r>
              <a:endParaRPr lang="en-US" sz="1800">
                <a:latin typeface="Courier New" panose="02070309020205020404" pitchFamily="49" charset="0"/>
              </a:endParaRPr>
            </a:p>
          </p:txBody>
        </p:sp>
        <p:sp>
          <p:nvSpPr>
            <p:cNvPr id="28" name="AutoShape 16"/>
            <p:cNvSpPr/>
            <p:nvPr/>
          </p:nvSpPr>
          <p:spPr bwMode="auto">
            <a:xfrm rot="10800000">
              <a:off x="6892925" y="1600200"/>
              <a:ext cx="228600" cy="1600200"/>
            </a:xfrm>
            <a:prstGeom prst="leftBrace">
              <a:avLst>
                <a:gd name="adj1" fmla="val 74991"/>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29" name="AutoShape 16"/>
            <p:cNvSpPr/>
            <p:nvPr/>
          </p:nvSpPr>
          <p:spPr bwMode="auto">
            <a:xfrm rot="10800000">
              <a:off x="6892925" y="3200400"/>
              <a:ext cx="228600" cy="2157413"/>
            </a:xfrm>
            <a:prstGeom prst="leftBrace">
              <a:avLst>
                <a:gd name="adj1" fmla="val 74976"/>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30" name="AutoShape 16"/>
            <p:cNvSpPr/>
            <p:nvPr/>
          </p:nvSpPr>
          <p:spPr bwMode="auto">
            <a:xfrm rot="10800000" flipH="1">
              <a:off x="5359400" y="2819400"/>
              <a:ext cx="228600" cy="1905000"/>
            </a:xfrm>
            <a:prstGeom prst="leftBrace">
              <a:avLst>
                <a:gd name="adj1" fmla="val 75000"/>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grpSp>
      <p:cxnSp>
        <p:nvCxnSpPr>
          <p:cNvPr id="5" name="Straight Arrow Connector 4"/>
          <p:cNvCxnSpPr/>
          <p:nvPr/>
        </p:nvCxnSpPr>
        <p:spPr bwMode="auto">
          <a:xfrm flipV="1">
            <a:off x="4419600" y="4665663"/>
            <a:ext cx="1308100" cy="1277937"/>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31" name="TextBox 30"/>
          <p:cNvSpPr txBox="1"/>
          <p:nvPr/>
        </p:nvSpPr>
        <p:spPr>
          <a:xfrm>
            <a:off x="264144" y="5943600"/>
            <a:ext cx="4111522" cy="369332"/>
          </a:xfrm>
          <a:prstGeom prst="rect">
            <a:avLst/>
          </a:prstGeom>
          <a:noFill/>
        </p:spPr>
        <p:txBody>
          <a:bodyPr wrap="none" rtlCol="0">
            <a:spAutoFit/>
          </a:bodyPr>
          <a:lstStyle/>
          <a:p>
            <a:pPr algn="r"/>
            <a:r>
              <a:rPr lang="en-US" sz="1800" dirty="0" smtClean="0">
                <a:latin typeface="Calibri" panose="020F0502020204030204" pitchFamily="34" charset="0"/>
              </a:rPr>
              <a:t>Any attempt to execute this code will fail</a:t>
            </a:r>
            <a:endParaRPr lang="en-US" sz="1800" dirty="0" smtClean="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X86-64linux</a:t>
            </a:r>
            <a:endParaRPr lang="zh-CN" altLang="en-US" dirty="0"/>
          </a:p>
        </p:txBody>
      </p:sp>
      <p:sp>
        <p:nvSpPr>
          <p:cNvPr id="3" name="内容占位符 2"/>
          <p:cNvSpPr>
            <a:spLocks noGrp="1"/>
          </p:cNvSpPr>
          <p:nvPr>
            <p:ph idx="1"/>
          </p:nvPr>
        </p:nvSpPr>
        <p:spPr>
          <a:xfrm>
            <a:off x="396875" y="1362075"/>
            <a:ext cx="8489950" cy="4972050"/>
          </a:xfrm>
        </p:spPr>
        <p:txBody>
          <a:bodyPr/>
          <a:lstStyle/>
          <a:p>
            <a:r>
              <a:rPr lang="en-US" altLang="zh-CN" dirty="0" smtClean="0"/>
              <a:t>48</a:t>
            </a:r>
            <a:r>
              <a:rPr lang="zh-CN" altLang="en-US" dirty="0" smtClean="0"/>
              <a:t>位：</a:t>
            </a:r>
            <a:r>
              <a:rPr lang="en-US" altLang="zh-CN" dirty="0" smtClean="0"/>
              <a:t>256T</a:t>
            </a:r>
            <a:r>
              <a:rPr lang="zh-CN" altLang="en-US" dirty="0" smtClean="0"/>
              <a:t>空间</a:t>
            </a:r>
            <a:endParaRPr lang="en-US" altLang="zh-CN" dirty="0" smtClean="0"/>
          </a:p>
          <a:p>
            <a:pPr lvl="1"/>
            <a:r>
              <a:rPr lang="en-US" altLang="zh-CN" dirty="0" smtClean="0"/>
              <a:t>128T</a:t>
            </a:r>
            <a:r>
              <a:rPr lang="zh-CN" altLang="en-US" dirty="0" smtClean="0"/>
              <a:t>内核空间</a:t>
            </a:r>
            <a:endParaRPr lang="en-US" altLang="zh-CN" dirty="0" smtClean="0"/>
          </a:p>
          <a:p>
            <a:pPr lvl="1"/>
            <a:r>
              <a:rPr lang="en-US" altLang="zh-CN" dirty="0" smtClean="0"/>
              <a:t>128T</a:t>
            </a:r>
            <a:r>
              <a:rPr lang="zh-CN" altLang="en-US" dirty="0" smtClean="0"/>
              <a:t>用户空间</a:t>
            </a:r>
            <a:endParaRPr lang="en-US" altLang="zh-CN" dirty="0" smtClean="0"/>
          </a:p>
          <a:p>
            <a:r>
              <a:rPr lang="zh-CN" altLang="en-US" dirty="0"/>
              <a:t>程序运行时三种内存分配策略</a:t>
            </a:r>
            <a:endParaRPr lang="zh-CN" altLang="en-US" dirty="0"/>
          </a:p>
          <a:p>
            <a:pPr lvl="1"/>
            <a:r>
              <a:rPr lang="zh-CN" altLang="en-US" b="1" dirty="0"/>
              <a:t>静态</a:t>
            </a:r>
            <a:r>
              <a:rPr lang="zh-CN" altLang="en-US" b="1" dirty="0" smtClean="0"/>
              <a:t>存储分配</a:t>
            </a:r>
            <a:endParaRPr lang="en-US" altLang="zh-CN" b="1" dirty="0" smtClean="0"/>
          </a:p>
          <a:p>
            <a:pPr lvl="2"/>
            <a:r>
              <a:rPr lang="zh-CN" altLang="en-US" sz="1600" dirty="0">
                <a:solidFill>
                  <a:srgbClr val="0070C0"/>
                </a:solidFill>
              </a:rPr>
              <a:t>编译时就能确定每个数据目标在运行时刻的存储空间需求</a:t>
            </a:r>
            <a:r>
              <a:rPr lang="en-US" altLang="zh-CN" sz="1600" dirty="0">
                <a:solidFill>
                  <a:srgbClr val="0070C0"/>
                </a:solidFill>
              </a:rPr>
              <a:t>,</a:t>
            </a:r>
            <a:r>
              <a:rPr lang="zh-CN" altLang="en-US" sz="1600" dirty="0">
                <a:solidFill>
                  <a:srgbClr val="0070C0"/>
                </a:solidFill>
              </a:rPr>
              <a:t>因而在编译时就可以给他们分配固定的内存</a:t>
            </a:r>
            <a:r>
              <a:rPr lang="zh-CN" altLang="en-US" sz="1600" dirty="0" smtClean="0">
                <a:solidFill>
                  <a:srgbClr val="0070C0"/>
                </a:solidFill>
              </a:rPr>
              <a:t>空间</a:t>
            </a:r>
            <a:endParaRPr lang="en-US" altLang="zh-CN" sz="1600" dirty="0" smtClean="0">
              <a:solidFill>
                <a:srgbClr val="0070C0"/>
              </a:solidFill>
            </a:endParaRPr>
          </a:p>
          <a:p>
            <a:pPr lvl="2"/>
            <a:r>
              <a:rPr lang="zh-CN" altLang="en-US" sz="1600" dirty="0" smtClean="0">
                <a:solidFill>
                  <a:srgbClr val="0070C0"/>
                </a:solidFill>
              </a:rPr>
              <a:t>程序代码</a:t>
            </a:r>
            <a:r>
              <a:rPr lang="zh-CN" altLang="en-US" sz="1600" dirty="0">
                <a:solidFill>
                  <a:srgbClr val="0070C0"/>
                </a:solidFill>
              </a:rPr>
              <a:t>中不允许有可变数据结构</a:t>
            </a:r>
            <a:r>
              <a:rPr lang="en-US" altLang="zh-CN" sz="1600" dirty="0">
                <a:solidFill>
                  <a:srgbClr val="0070C0"/>
                </a:solidFill>
              </a:rPr>
              <a:t>(</a:t>
            </a:r>
            <a:r>
              <a:rPr lang="zh-CN" altLang="en-US" sz="1600" dirty="0">
                <a:solidFill>
                  <a:srgbClr val="0070C0"/>
                </a:solidFill>
              </a:rPr>
              <a:t>比如可变数组</a:t>
            </a:r>
            <a:r>
              <a:rPr lang="en-US" altLang="zh-CN" sz="1600" dirty="0">
                <a:solidFill>
                  <a:srgbClr val="0070C0"/>
                </a:solidFill>
              </a:rPr>
              <a:t>)</a:t>
            </a:r>
            <a:r>
              <a:rPr lang="zh-CN" altLang="en-US" sz="1600" dirty="0">
                <a:solidFill>
                  <a:srgbClr val="0070C0"/>
                </a:solidFill>
              </a:rPr>
              <a:t>的存在</a:t>
            </a:r>
            <a:r>
              <a:rPr lang="en-US" altLang="zh-CN" sz="1600" dirty="0">
                <a:solidFill>
                  <a:srgbClr val="0070C0"/>
                </a:solidFill>
              </a:rPr>
              <a:t>,</a:t>
            </a:r>
            <a:r>
              <a:rPr lang="zh-CN" altLang="en-US" sz="1600" dirty="0">
                <a:solidFill>
                  <a:srgbClr val="0070C0"/>
                </a:solidFill>
              </a:rPr>
              <a:t>也不允许有嵌套或者递归的结构出现</a:t>
            </a:r>
            <a:r>
              <a:rPr lang="en-US" altLang="zh-CN" sz="1600" dirty="0">
                <a:solidFill>
                  <a:srgbClr val="0070C0"/>
                </a:solidFill>
              </a:rPr>
              <a:t>,</a:t>
            </a:r>
            <a:r>
              <a:rPr lang="zh-CN" altLang="en-US" sz="1600" dirty="0" smtClean="0">
                <a:solidFill>
                  <a:srgbClr val="0070C0"/>
                </a:solidFill>
              </a:rPr>
              <a:t>因为会</a:t>
            </a:r>
            <a:r>
              <a:rPr lang="zh-CN" altLang="en-US" sz="1600" dirty="0">
                <a:solidFill>
                  <a:srgbClr val="0070C0"/>
                </a:solidFill>
              </a:rPr>
              <a:t>导致编译程序无法计算准确的存储空间需求</a:t>
            </a:r>
            <a:endParaRPr lang="en-US" altLang="zh-CN" sz="1600" dirty="0">
              <a:solidFill>
                <a:srgbClr val="0070C0"/>
              </a:solidFill>
            </a:endParaRPr>
          </a:p>
          <a:p>
            <a:pPr lvl="1"/>
            <a:r>
              <a:rPr lang="zh-CN" altLang="en-US" b="1" dirty="0"/>
              <a:t>栈式</a:t>
            </a:r>
            <a:r>
              <a:rPr lang="zh-CN" altLang="en-US" b="1" dirty="0" smtClean="0"/>
              <a:t>存储分配</a:t>
            </a:r>
            <a:endParaRPr lang="en-US" altLang="zh-CN" b="1" dirty="0" smtClean="0"/>
          </a:p>
          <a:p>
            <a:pPr lvl="2"/>
            <a:r>
              <a:rPr lang="zh-CN" altLang="en-US" sz="1600" dirty="0">
                <a:solidFill>
                  <a:srgbClr val="0070C0"/>
                </a:solidFill>
              </a:rPr>
              <a:t>在编译期间，过程、函数以及嵌套程序块的活动记录大小（最大值）应该是可以确定的（以便进入的时候动态地分配活动记录的空间），这是进行栈式存储分配的必要条件，如果不满足则应该使用堆式存储管理</a:t>
            </a:r>
            <a:endParaRPr lang="en-US" altLang="zh-CN" sz="1600" dirty="0">
              <a:solidFill>
                <a:srgbClr val="0070C0"/>
              </a:solidFill>
            </a:endParaRPr>
          </a:p>
          <a:p>
            <a:pPr lvl="1"/>
            <a:r>
              <a:rPr lang="zh-CN" altLang="en-US" b="1" dirty="0"/>
              <a:t>堆式</a:t>
            </a:r>
            <a:r>
              <a:rPr lang="zh-CN" altLang="en-US" b="1" dirty="0" smtClean="0"/>
              <a:t>存储分配</a:t>
            </a:r>
            <a:endParaRPr lang="en-US" altLang="zh-CN" b="1" dirty="0" smtClean="0"/>
          </a:p>
          <a:p>
            <a:pPr lvl="2"/>
            <a:r>
              <a:rPr lang="zh-CN" altLang="en-US" sz="1600" dirty="0" smtClean="0">
                <a:solidFill>
                  <a:srgbClr val="0070C0"/>
                </a:solidFill>
              </a:rPr>
              <a:t>数据</a:t>
            </a:r>
            <a:r>
              <a:rPr lang="zh-CN" altLang="en-US" sz="1600" dirty="0">
                <a:solidFill>
                  <a:srgbClr val="0070C0"/>
                </a:solidFill>
              </a:rPr>
              <a:t>对象的生存期与创建它的过程</a:t>
            </a:r>
            <a:r>
              <a:rPr lang="en-US" altLang="zh-CN" sz="1600" dirty="0">
                <a:solidFill>
                  <a:srgbClr val="0070C0"/>
                </a:solidFill>
              </a:rPr>
              <a:t>/</a:t>
            </a:r>
            <a:r>
              <a:rPr lang="zh-CN" altLang="en-US" sz="1600" dirty="0">
                <a:solidFill>
                  <a:srgbClr val="0070C0"/>
                </a:solidFill>
              </a:rPr>
              <a:t>函数的执行期</a:t>
            </a:r>
            <a:r>
              <a:rPr lang="zh-CN" altLang="en-US" sz="1600" dirty="0" smtClean="0">
                <a:solidFill>
                  <a:srgbClr val="0070C0"/>
                </a:solidFill>
              </a:rPr>
              <a:t>无关</a:t>
            </a:r>
            <a:endParaRPr lang="en-US" altLang="zh-CN" sz="1600" dirty="0" smtClean="0">
              <a:solidFill>
                <a:srgbClr val="0070C0"/>
              </a:solidFill>
            </a:endParaRPr>
          </a:p>
          <a:p>
            <a:pPr lvl="2"/>
            <a:r>
              <a:rPr lang="zh-CN" altLang="en-US" sz="1600" dirty="0">
                <a:solidFill>
                  <a:srgbClr val="0070C0"/>
                </a:solidFill>
              </a:rPr>
              <a:t>在任意时刻以任意次序从数据段的堆区分配和释放数据对象的运行时</a:t>
            </a:r>
            <a:r>
              <a:rPr lang="zh-CN" altLang="en-US" sz="1600" dirty="0" smtClean="0">
                <a:solidFill>
                  <a:srgbClr val="0070C0"/>
                </a:solidFill>
              </a:rPr>
              <a:t>存储空间，</a:t>
            </a:r>
            <a:r>
              <a:rPr lang="zh-CN" altLang="en-US" sz="1600" dirty="0">
                <a:solidFill>
                  <a:srgbClr val="0070C0"/>
                </a:solidFill>
              </a:rPr>
              <a:t>分配和释放数据对象的操作是应用程序通过向操作系统提出申请来实现</a:t>
            </a:r>
            <a:endParaRPr lang="zh-CN" altLang="en-US" sz="1600" dirty="0">
              <a:solidFill>
                <a:srgbClr val="0070C0"/>
              </a:solidFill>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228599"/>
            <a:ext cx="34766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33400"/>
            <a:ext cx="8077200" cy="533400"/>
          </a:xfrm>
        </p:spPr>
        <p:txBody>
          <a:bodyPr/>
          <a:lstStyle/>
          <a:p>
            <a:pPr eaLnBrk="1" hangingPunct="1"/>
            <a:r>
              <a:rPr lang="en-US" dirty="0" smtClean="0"/>
              <a:t>3. Stack Canaries can help</a:t>
            </a:r>
            <a:endParaRPr lang="en-US" dirty="0" smtClean="0"/>
          </a:p>
        </p:txBody>
      </p:sp>
      <p:sp>
        <p:nvSpPr>
          <p:cNvPr id="38916" name="Rectangle 44"/>
          <p:cNvSpPr>
            <a:spLocks noGrp="1" noChangeArrowheads="1"/>
          </p:cNvSpPr>
          <p:nvPr>
            <p:ph type="body" idx="1"/>
          </p:nvPr>
        </p:nvSpPr>
        <p:spPr>
          <a:xfrm>
            <a:off x="366713" y="1328738"/>
            <a:ext cx="7939087" cy="5224462"/>
          </a:xfrm>
        </p:spPr>
        <p:txBody>
          <a:bodyPr/>
          <a:lstStyle/>
          <a:p>
            <a:pPr eaLnBrk="1" hangingPunct="1"/>
            <a:r>
              <a:rPr lang="en-US" dirty="0" smtClean="0"/>
              <a:t>Idea</a:t>
            </a:r>
            <a:endParaRPr lang="en-US" dirty="0" smtClean="0"/>
          </a:p>
          <a:p>
            <a:pPr lvl="1" eaLnBrk="1" hangingPunct="1"/>
            <a:r>
              <a:rPr lang="en-US" dirty="0" smtClean="0"/>
              <a:t>Place special value (“canary”) on stack just beyond buffer</a:t>
            </a:r>
            <a:endParaRPr lang="en-US" dirty="0" smtClean="0"/>
          </a:p>
          <a:p>
            <a:pPr lvl="1" eaLnBrk="1" hangingPunct="1"/>
            <a:r>
              <a:rPr lang="en-US" dirty="0" smtClean="0"/>
              <a:t>Check for corruption before exiting function</a:t>
            </a:r>
            <a:endParaRPr lang="en-US" dirty="0" smtClean="0"/>
          </a:p>
          <a:p>
            <a:pPr eaLnBrk="1" hangingPunct="1"/>
            <a:r>
              <a:rPr lang="en-US" dirty="0" smtClean="0"/>
              <a:t>GCC Implementation</a:t>
            </a:r>
            <a:endParaRPr lang="en-US" dirty="0" smtClean="0"/>
          </a:p>
          <a:p>
            <a:pPr lvl="1" eaLnBrk="1" hangingPunct="1"/>
            <a:r>
              <a:rPr lang="en-US" dirty="0" smtClean="0"/>
              <a:t> </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fstack</a:t>
            </a:r>
            <a:r>
              <a:rPr lang="en-US" b="1" dirty="0" smtClean="0">
                <a:latin typeface="Courier New" panose="02070309020205020404" pitchFamily="49" charset="0"/>
                <a:cs typeface="Courier New" panose="02070309020205020404" pitchFamily="49" charset="0"/>
              </a:rPr>
              <a:t>-protector</a:t>
            </a:r>
            <a:endParaRPr lang="en-US" b="1" dirty="0" smtClean="0">
              <a:latin typeface="Courier New" panose="02070309020205020404" pitchFamily="49" charset="0"/>
              <a:cs typeface="Courier New" panose="02070309020205020404" pitchFamily="49" charset="0"/>
            </a:endParaRPr>
          </a:p>
          <a:p>
            <a:pPr lvl="1" eaLnBrk="1" hangingPunct="1"/>
            <a:r>
              <a:rPr lang="en-US" dirty="0" smtClean="0"/>
              <a:t>Now the default (disabled earlier)</a:t>
            </a:r>
            <a:endParaRPr lang="en-US" dirty="0"/>
          </a:p>
        </p:txBody>
      </p:sp>
      <p:sp>
        <p:nvSpPr>
          <p:cNvPr id="5" name="Rectangle 3"/>
          <p:cNvSpPr>
            <a:spLocks noChangeArrowheads="1"/>
          </p:cNvSpPr>
          <p:nvPr/>
        </p:nvSpPr>
        <p:spPr bwMode="auto">
          <a:xfrm>
            <a:off x="1828800" y="3981450"/>
            <a:ext cx="4152900" cy="828675"/>
          </a:xfrm>
          <a:prstGeom prst="rect">
            <a:avLst/>
          </a:prstGeom>
          <a:solidFill>
            <a:schemeClr val="bg1">
              <a:lumMod val="95000"/>
            </a:schemeClr>
          </a:solidFill>
          <a:ln w="12700">
            <a:solidFill>
              <a:schemeClr val="tx1"/>
            </a:solidFill>
            <a:miter lim="800000"/>
          </a:ln>
          <a:effectLst/>
        </p:spPr>
        <p:txBody>
          <a:bodyPr lIns="90487" tIns="44450" rIns="90487" bIns="44450">
            <a:spAutoFit/>
          </a:bodyPr>
          <a:lstStyle/>
          <a:p>
            <a:pPr eaLnBrk="0" hangingPunct="0">
              <a:tabLst>
                <a:tab pos="457200" algn="l"/>
                <a:tab pos="1485900" algn="l"/>
              </a:tabLst>
              <a:defRPr/>
            </a:pPr>
            <a:r>
              <a:rPr lang="en-US" sz="1600" dirty="0" err="1">
                <a:latin typeface="Courier New" panose="02070309020205020404" pitchFamily="49" charset="0"/>
                <a:ea typeface="MS Mincho" panose="02020609040205080304" pitchFamily="49" charset="-128"/>
                <a:cs typeface="+mn-cs"/>
              </a:rPr>
              <a:t>unix</a:t>
            </a:r>
            <a:r>
              <a:rPr lang="en-US" sz="1600" dirty="0">
                <a:latin typeface="Courier New" panose="02070309020205020404" pitchFamily="49" charset="0"/>
                <a:ea typeface="MS Mincho" panose="02020609040205080304" pitchFamily="49" charset="-128"/>
                <a:cs typeface="+mn-cs"/>
              </a:rPr>
              <a:t>&gt;</a:t>
            </a:r>
            <a:r>
              <a:rPr lang="en-US" sz="1600" i="1" dirty="0">
                <a:latin typeface="Courier New" panose="02070309020205020404" pitchFamily="49" charset="0"/>
                <a:ea typeface="MS Mincho" panose="02020609040205080304" pitchFamily="49" charset="-128"/>
                <a:cs typeface="+mn-cs"/>
              </a:rPr>
              <a:t>./</a:t>
            </a:r>
            <a:r>
              <a:rPr lang="en-US" sz="1600" i="1" dirty="0" err="1" smtClean="0">
                <a:latin typeface="Courier New" panose="02070309020205020404" pitchFamily="49" charset="0"/>
                <a:ea typeface="MS Mincho" panose="02020609040205080304" pitchFamily="49" charset="-128"/>
                <a:cs typeface="+mn-cs"/>
              </a:rPr>
              <a:t>bufdemo-sp</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a:latin typeface="Courier New" panose="02070309020205020404" pitchFamily="49" charset="0"/>
                <a:ea typeface="MS Mincho" panose="02020609040205080304" pitchFamily="49" charset="-128"/>
                <a:cs typeface="+mn-cs"/>
              </a:rPr>
              <a:t>Type a </a:t>
            </a:r>
            <a:r>
              <a:rPr lang="en-US" sz="1600" dirty="0" smtClean="0">
                <a:latin typeface="Courier New" panose="02070309020205020404" pitchFamily="49" charset="0"/>
                <a:ea typeface="MS Mincho" panose="02020609040205080304" pitchFamily="49" charset="-128"/>
                <a:cs typeface="+mn-cs"/>
              </a:rPr>
              <a:t>string:</a:t>
            </a:r>
            <a:r>
              <a:rPr lang="en-US" sz="1600" i="1" dirty="0" smtClean="0">
                <a:latin typeface="Courier New" panose="02070309020205020404" pitchFamily="49" charset="0"/>
                <a:ea typeface="MS Mincho" panose="02020609040205080304" pitchFamily="49" charset="-128"/>
                <a:cs typeface="+mn-cs"/>
              </a:rPr>
              <a:t>0123456</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cs typeface="+mn-cs"/>
              </a:rPr>
              <a:t>0123456</a:t>
            </a:r>
            <a:endParaRPr lang="en-US" sz="1600" dirty="0">
              <a:latin typeface="Courier New" panose="02070309020205020404" pitchFamily="49" charset="0"/>
              <a:ea typeface="MS Mincho" panose="02020609040205080304" pitchFamily="49" charset="-128"/>
              <a:cs typeface="+mn-cs"/>
            </a:endParaRPr>
          </a:p>
        </p:txBody>
      </p:sp>
      <p:sp>
        <p:nvSpPr>
          <p:cNvPr id="6" name="Rectangle 4"/>
          <p:cNvSpPr>
            <a:spLocks noChangeArrowheads="1"/>
          </p:cNvSpPr>
          <p:nvPr/>
        </p:nvSpPr>
        <p:spPr bwMode="auto">
          <a:xfrm>
            <a:off x="1828800" y="4886325"/>
            <a:ext cx="4152900" cy="828675"/>
          </a:xfrm>
          <a:prstGeom prst="rect">
            <a:avLst/>
          </a:prstGeom>
          <a:solidFill>
            <a:schemeClr val="bg1">
              <a:lumMod val="95000"/>
            </a:schemeClr>
          </a:solidFill>
          <a:ln w="12700">
            <a:solidFill>
              <a:schemeClr val="tx1"/>
            </a:solidFill>
            <a:miter lim="800000"/>
          </a:ln>
          <a:effectLst/>
        </p:spPr>
        <p:txBody>
          <a:bodyPr lIns="90487" tIns="44450" rIns="90487" bIns="44450">
            <a:spAutoFit/>
          </a:bodyPr>
          <a:lstStyle/>
          <a:p>
            <a:pPr eaLnBrk="0" hangingPunct="0">
              <a:tabLst>
                <a:tab pos="457200" algn="l"/>
                <a:tab pos="1485900" algn="l"/>
              </a:tabLst>
              <a:defRPr/>
            </a:pPr>
            <a:r>
              <a:rPr lang="en-US" sz="1600" dirty="0" err="1">
                <a:latin typeface="Courier New" panose="02070309020205020404" pitchFamily="49" charset="0"/>
                <a:ea typeface="MS Mincho" panose="02020609040205080304" pitchFamily="49" charset="-128"/>
                <a:cs typeface="+mn-cs"/>
              </a:rPr>
              <a:t>unix</a:t>
            </a:r>
            <a:r>
              <a:rPr lang="en-US" sz="1600" dirty="0">
                <a:latin typeface="Courier New" panose="02070309020205020404" pitchFamily="49" charset="0"/>
                <a:ea typeface="MS Mincho" panose="02020609040205080304" pitchFamily="49" charset="-128"/>
                <a:cs typeface="+mn-cs"/>
              </a:rPr>
              <a:t>&gt;./</a:t>
            </a:r>
            <a:r>
              <a:rPr lang="en-US" sz="1600" dirty="0" err="1" smtClean="0">
                <a:latin typeface="Courier New" panose="02070309020205020404" pitchFamily="49" charset="0"/>
                <a:ea typeface="MS Mincho" panose="02020609040205080304" pitchFamily="49" charset="-128"/>
                <a:cs typeface="+mn-cs"/>
              </a:rPr>
              <a:t>bufdemo-sp</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a:latin typeface="Courier New" panose="02070309020205020404" pitchFamily="49" charset="0"/>
                <a:ea typeface="MS Mincho" panose="02020609040205080304" pitchFamily="49" charset="-128"/>
                <a:cs typeface="+mn-cs"/>
              </a:rPr>
              <a:t>Type a </a:t>
            </a:r>
            <a:r>
              <a:rPr lang="en-US" sz="1600" dirty="0" smtClean="0">
                <a:latin typeface="Courier New" panose="02070309020205020404" pitchFamily="49" charset="0"/>
                <a:ea typeface="MS Mincho" panose="02020609040205080304" pitchFamily="49" charset="-128"/>
                <a:cs typeface="+mn-cs"/>
              </a:rPr>
              <a:t>string:</a:t>
            </a:r>
            <a:r>
              <a:rPr lang="en-US" sz="1600" i="1" dirty="0" smtClean="0">
                <a:latin typeface="Courier New" panose="02070309020205020404" pitchFamily="49" charset="0"/>
                <a:ea typeface="MS Mincho" panose="02020609040205080304" pitchFamily="49" charset="-128"/>
                <a:cs typeface="+mn-cs"/>
              </a:rPr>
              <a:t>01234567</a:t>
            </a:r>
            <a:endParaRPr lang="en-US" sz="1600" i="1" dirty="0">
              <a:latin typeface="Courier New" panose="02070309020205020404" pitchFamily="49" charset="0"/>
              <a:ea typeface="MS Mincho" panose="02020609040205080304" pitchFamily="49" charset="-128"/>
              <a:cs typeface="+mn-cs"/>
            </a:endParaRPr>
          </a:p>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cs typeface="+mn-cs"/>
              </a:rPr>
              <a:t>*** stack smashing detected ***</a:t>
            </a:r>
            <a:endParaRPr lang="en-US" sz="1600" dirty="0">
              <a:latin typeface="Courier New" panose="02070309020205020404" pitchFamily="49" charset="0"/>
              <a:ea typeface="MS Mincho" panose="02020609040205080304" pitchFamily="49" charset="-128"/>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417513"/>
            <a:ext cx="7099300" cy="573087"/>
          </a:xfrm>
        </p:spPr>
        <p:txBody>
          <a:bodyPr/>
          <a:lstStyle/>
          <a:p>
            <a:pPr eaLnBrk="1" hangingPunct="1"/>
            <a:r>
              <a:rPr lang="en-US" dirty="0" smtClean="0"/>
              <a:t>Protected Buffer Disassembly</a:t>
            </a:r>
            <a:endParaRPr lang="en-US" dirty="0" smtClean="0"/>
          </a:p>
        </p:txBody>
      </p:sp>
      <p:sp>
        <p:nvSpPr>
          <p:cNvPr id="448516" name="Rectangle 4"/>
          <p:cNvSpPr>
            <a:spLocks noChangeArrowheads="1"/>
          </p:cNvSpPr>
          <p:nvPr/>
        </p:nvSpPr>
        <p:spPr bwMode="auto">
          <a:xfrm>
            <a:off x="92075" y="1676400"/>
            <a:ext cx="8899526" cy="3967754"/>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a:t>
            </a:r>
            <a:r>
              <a:rPr lang="sk-SK" sz="1800" dirty="0" smtClean="0">
                <a:latin typeface="Courier New" panose="02070309020205020404" pitchFamily="49" charset="0"/>
                <a:ea typeface="MS Mincho" panose="02020609040205080304" pitchFamily="49" charset="-128"/>
                <a:cs typeface="+mn-cs"/>
              </a:rPr>
              <a:t> 40072f</a:t>
            </a:r>
            <a:r>
              <a:rPr lang="sk-SK" sz="1800" dirty="0">
                <a:latin typeface="Courier New" panose="02070309020205020404" pitchFamily="49" charset="0"/>
                <a:ea typeface="MS Mincho" panose="02020609040205080304" pitchFamily="49" charset="-128"/>
                <a:cs typeface="+mn-cs"/>
              </a:rPr>
              <a:t>:	</a:t>
            </a:r>
            <a:r>
              <a:rPr lang="sk-SK" sz="1800" dirty="0" smtClean="0">
                <a:latin typeface="Courier New" panose="02070309020205020404" pitchFamily="49" charset="0"/>
                <a:ea typeface="MS Mincho" panose="02020609040205080304" pitchFamily="49" charset="-128"/>
                <a:cs typeface="+mn-cs"/>
              </a:rPr>
              <a:t>sub    </a:t>
            </a:r>
            <a:r>
              <a:rPr lang="sk-SK" sz="1800" dirty="0">
                <a:latin typeface="Courier New" panose="02070309020205020404" pitchFamily="49" charset="0"/>
                <a:ea typeface="MS Mincho" panose="02020609040205080304" pitchFamily="49" charset="-128"/>
                <a:cs typeface="+mn-cs"/>
              </a:rPr>
              <a:t>$0x18,%rsp</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solidFill>
                  <a:srgbClr val="C00000"/>
                </a:solidFill>
                <a:latin typeface="Courier New" panose="02070309020205020404" pitchFamily="49" charset="0"/>
                <a:ea typeface="MS Mincho" panose="02020609040205080304" pitchFamily="49" charset="-128"/>
                <a:cs typeface="+mn-cs"/>
              </a:rPr>
              <a:t>  400733:	</a:t>
            </a:r>
            <a:r>
              <a:rPr lang="sk-SK" sz="1800" dirty="0" smtClean="0">
                <a:solidFill>
                  <a:srgbClr val="C00000"/>
                </a:solidFill>
                <a:latin typeface="Courier New" panose="02070309020205020404" pitchFamily="49" charset="0"/>
                <a:ea typeface="MS Mincho" panose="02020609040205080304" pitchFamily="49" charset="-128"/>
                <a:cs typeface="+mn-cs"/>
              </a:rPr>
              <a:t>mov    </a:t>
            </a:r>
            <a:r>
              <a:rPr lang="sk-SK" sz="1800" dirty="0">
                <a:solidFill>
                  <a:srgbClr val="C00000"/>
                </a:solidFill>
                <a:latin typeface="Courier New" panose="02070309020205020404" pitchFamily="49" charset="0"/>
                <a:ea typeface="MS Mincho" panose="02020609040205080304" pitchFamily="49" charset="-128"/>
                <a:cs typeface="+mn-cs"/>
              </a:rPr>
              <a:t>%fs:0x28,%</a:t>
            </a:r>
            <a:r>
              <a:rPr lang="sk-SK" sz="1800" dirty="0" smtClean="0">
                <a:solidFill>
                  <a:srgbClr val="C00000"/>
                </a:solidFill>
                <a:latin typeface="Courier New" panose="02070309020205020404" pitchFamily="49" charset="0"/>
                <a:ea typeface="MS Mincho" panose="02020609040205080304" pitchFamily="49" charset="-128"/>
                <a:cs typeface="+mn-cs"/>
              </a:rPr>
              <a:t>rax</a:t>
            </a:r>
            <a:endParaRPr lang="sk-SK"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solidFill>
                  <a:srgbClr val="C00000"/>
                </a:solidFill>
                <a:latin typeface="Courier New" panose="02070309020205020404" pitchFamily="49" charset="0"/>
                <a:ea typeface="MS Mincho" panose="02020609040205080304" pitchFamily="49" charset="-128"/>
                <a:cs typeface="+mn-cs"/>
              </a:rPr>
              <a:t>  40073c:	</a:t>
            </a:r>
            <a:r>
              <a:rPr lang="sk-SK" sz="1800" dirty="0" smtClean="0">
                <a:solidFill>
                  <a:srgbClr val="C00000"/>
                </a:solidFill>
                <a:latin typeface="Courier New" panose="02070309020205020404" pitchFamily="49" charset="0"/>
                <a:ea typeface="MS Mincho" panose="02020609040205080304" pitchFamily="49" charset="-128"/>
                <a:cs typeface="+mn-cs"/>
              </a:rPr>
              <a:t>mov    </a:t>
            </a:r>
            <a:r>
              <a:rPr lang="sk-SK" sz="1800" dirty="0">
                <a:solidFill>
                  <a:srgbClr val="C00000"/>
                </a:solidFill>
                <a:latin typeface="Courier New" panose="02070309020205020404" pitchFamily="49" charset="0"/>
                <a:ea typeface="MS Mincho" panose="02020609040205080304" pitchFamily="49" charset="-128"/>
                <a:cs typeface="+mn-cs"/>
              </a:rPr>
              <a:t>%rax,0x8(%rsp)</a:t>
            </a:r>
            <a:endParaRPr lang="sk-SK"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a:t>
            </a:r>
            <a:r>
              <a:rPr lang="sk-SK" sz="1800" dirty="0">
                <a:solidFill>
                  <a:srgbClr val="C00000"/>
                </a:solidFill>
                <a:latin typeface="Courier New" panose="02070309020205020404" pitchFamily="49" charset="0"/>
                <a:ea typeface="MS Mincho" panose="02020609040205080304" pitchFamily="49" charset="-128"/>
                <a:cs typeface="+mn-cs"/>
              </a:rPr>
              <a:t>400741:	</a:t>
            </a:r>
            <a:r>
              <a:rPr lang="sk-SK" sz="1800" dirty="0" smtClean="0">
                <a:solidFill>
                  <a:srgbClr val="C00000"/>
                </a:solidFill>
                <a:latin typeface="Courier New" panose="02070309020205020404" pitchFamily="49" charset="0"/>
                <a:ea typeface="MS Mincho" panose="02020609040205080304" pitchFamily="49" charset="-128"/>
                <a:cs typeface="+mn-cs"/>
              </a:rPr>
              <a:t>xor    </a:t>
            </a:r>
            <a:r>
              <a:rPr lang="sk-SK" sz="1800" dirty="0">
                <a:solidFill>
                  <a:srgbClr val="C00000"/>
                </a:solidFill>
                <a:latin typeface="Courier New" panose="02070309020205020404" pitchFamily="49" charset="0"/>
                <a:ea typeface="MS Mincho" panose="02020609040205080304" pitchFamily="49" charset="-128"/>
                <a:cs typeface="+mn-cs"/>
              </a:rPr>
              <a:t>%eax,%eax</a:t>
            </a:r>
            <a:endParaRPr lang="sk-SK"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400743:	</a:t>
            </a:r>
            <a:r>
              <a:rPr lang="sk-SK" sz="1800" dirty="0" smtClean="0">
                <a:latin typeface="Courier New" panose="02070309020205020404" pitchFamily="49" charset="0"/>
                <a:ea typeface="MS Mincho" panose="02020609040205080304" pitchFamily="49" charset="-128"/>
                <a:cs typeface="+mn-cs"/>
              </a:rPr>
              <a:t>mov    </a:t>
            </a:r>
            <a:r>
              <a:rPr lang="sk-SK" sz="1800" dirty="0">
                <a:latin typeface="Courier New" panose="02070309020205020404" pitchFamily="49" charset="0"/>
                <a:ea typeface="MS Mincho" panose="02020609040205080304" pitchFamily="49" charset="-128"/>
                <a:cs typeface="+mn-cs"/>
              </a:rPr>
              <a:t>%rsp,%rdi</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400746:	</a:t>
            </a:r>
            <a:r>
              <a:rPr lang="sk-SK" sz="1800" dirty="0" smtClean="0">
                <a:latin typeface="Courier New" panose="02070309020205020404" pitchFamily="49" charset="0"/>
                <a:ea typeface="MS Mincho" panose="02020609040205080304" pitchFamily="49" charset="-128"/>
                <a:cs typeface="+mn-cs"/>
              </a:rPr>
              <a:t>callq  </a:t>
            </a:r>
            <a:r>
              <a:rPr lang="sk-SK" sz="1800" dirty="0">
                <a:latin typeface="Courier New" panose="02070309020205020404" pitchFamily="49" charset="0"/>
                <a:ea typeface="MS Mincho" panose="02020609040205080304" pitchFamily="49" charset="-128"/>
                <a:cs typeface="+mn-cs"/>
              </a:rPr>
              <a:t>4006e0 &lt;gets&gt;</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40074b:	</a:t>
            </a:r>
            <a:r>
              <a:rPr lang="sk-SK" sz="1800" dirty="0" smtClean="0">
                <a:latin typeface="Courier New" panose="02070309020205020404" pitchFamily="49" charset="0"/>
                <a:ea typeface="MS Mincho" panose="02020609040205080304" pitchFamily="49" charset="-128"/>
                <a:cs typeface="+mn-cs"/>
              </a:rPr>
              <a:t>mov    </a:t>
            </a:r>
            <a:r>
              <a:rPr lang="sk-SK" sz="1800" dirty="0">
                <a:latin typeface="Courier New" panose="02070309020205020404" pitchFamily="49" charset="0"/>
                <a:ea typeface="MS Mincho" panose="02020609040205080304" pitchFamily="49" charset="-128"/>
                <a:cs typeface="+mn-cs"/>
              </a:rPr>
              <a:t>%rsp,%rdi</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40074e:	</a:t>
            </a:r>
            <a:r>
              <a:rPr lang="sk-SK" sz="1800" dirty="0" smtClean="0">
                <a:latin typeface="Courier New" panose="02070309020205020404" pitchFamily="49" charset="0"/>
                <a:ea typeface="MS Mincho" panose="02020609040205080304" pitchFamily="49" charset="-128"/>
                <a:cs typeface="+mn-cs"/>
              </a:rPr>
              <a:t>callq  </a:t>
            </a:r>
            <a:r>
              <a:rPr lang="sk-SK" sz="1800" dirty="0">
                <a:latin typeface="Courier New" panose="02070309020205020404" pitchFamily="49" charset="0"/>
                <a:ea typeface="MS Mincho" panose="02020609040205080304" pitchFamily="49" charset="-128"/>
                <a:cs typeface="+mn-cs"/>
              </a:rPr>
              <a:t>400570 &lt;puts@plt&gt;</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solidFill>
                  <a:srgbClr val="FF0000"/>
                </a:solidFill>
                <a:latin typeface="Courier New" panose="02070309020205020404" pitchFamily="49" charset="0"/>
                <a:ea typeface="MS Mincho" panose="02020609040205080304" pitchFamily="49" charset="-128"/>
                <a:cs typeface="+mn-cs"/>
              </a:rPr>
              <a:t>  </a:t>
            </a:r>
            <a:r>
              <a:rPr lang="sk-SK" sz="1800" dirty="0">
                <a:solidFill>
                  <a:srgbClr val="C00000"/>
                </a:solidFill>
                <a:latin typeface="Courier New" panose="02070309020205020404" pitchFamily="49" charset="0"/>
                <a:ea typeface="MS Mincho" panose="02020609040205080304" pitchFamily="49" charset="-128"/>
                <a:cs typeface="+mn-cs"/>
              </a:rPr>
              <a:t>400753:	</a:t>
            </a:r>
            <a:r>
              <a:rPr lang="sk-SK" sz="1800" dirty="0" smtClean="0">
                <a:solidFill>
                  <a:srgbClr val="C00000"/>
                </a:solidFill>
                <a:latin typeface="Courier New" panose="02070309020205020404" pitchFamily="49" charset="0"/>
                <a:ea typeface="MS Mincho" panose="02020609040205080304" pitchFamily="49" charset="-128"/>
                <a:cs typeface="+mn-cs"/>
              </a:rPr>
              <a:t>mov    </a:t>
            </a:r>
            <a:r>
              <a:rPr lang="sk-SK" sz="1800" dirty="0">
                <a:solidFill>
                  <a:srgbClr val="C00000"/>
                </a:solidFill>
                <a:latin typeface="Courier New" panose="02070309020205020404" pitchFamily="49" charset="0"/>
                <a:ea typeface="MS Mincho" panose="02020609040205080304" pitchFamily="49" charset="-128"/>
                <a:cs typeface="+mn-cs"/>
              </a:rPr>
              <a:t>0x8(%rsp),%rax</a:t>
            </a:r>
            <a:endParaRPr lang="sk-SK"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solidFill>
                  <a:srgbClr val="C00000"/>
                </a:solidFill>
                <a:latin typeface="Courier New" panose="02070309020205020404" pitchFamily="49" charset="0"/>
                <a:ea typeface="MS Mincho" panose="02020609040205080304" pitchFamily="49" charset="-128"/>
                <a:cs typeface="+mn-cs"/>
              </a:rPr>
              <a:t>  400758:	</a:t>
            </a:r>
            <a:r>
              <a:rPr lang="sk-SK" sz="1800" dirty="0" smtClean="0">
                <a:solidFill>
                  <a:srgbClr val="C00000"/>
                </a:solidFill>
                <a:latin typeface="Courier New" panose="02070309020205020404" pitchFamily="49" charset="0"/>
                <a:ea typeface="MS Mincho" panose="02020609040205080304" pitchFamily="49" charset="-128"/>
                <a:cs typeface="+mn-cs"/>
              </a:rPr>
              <a:t>xor    </a:t>
            </a:r>
            <a:r>
              <a:rPr lang="sk-SK" sz="1800" dirty="0">
                <a:solidFill>
                  <a:srgbClr val="C00000"/>
                </a:solidFill>
                <a:latin typeface="Courier New" panose="02070309020205020404" pitchFamily="49" charset="0"/>
                <a:ea typeface="MS Mincho" panose="02020609040205080304" pitchFamily="49" charset="-128"/>
                <a:cs typeface="+mn-cs"/>
              </a:rPr>
              <a:t>%fs:0x28,%rax</a:t>
            </a:r>
            <a:endParaRPr lang="sk-SK"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smtClean="0">
                <a:latin typeface="Courier New" panose="02070309020205020404" pitchFamily="49" charset="0"/>
                <a:ea typeface="MS Mincho" panose="02020609040205080304" pitchFamily="49" charset="-128"/>
                <a:cs typeface="+mn-cs"/>
              </a:rPr>
              <a:t>  400761</a:t>
            </a:r>
            <a:r>
              <a:rPr lang="sk-SK" sz="1800" dirty="0">
                <a:latin typeface="Courier New" panose="02070309020205020404" pitchFamily="49" charset="0"/>
                <a:ea typeface="MS Mincho" panose="02020609040205080304" pitchFamily="49" charset="-128"/>
                <a:cs typeface="+mn-cs"/>
              </a:rPr>
              <a:t>:	</a:t>
            </a:r>
            <a:r>
              <a:rPr lang="sk-SK" sz="1800" dirty="0" smtClean="0">
                <a:latin typeface="Courier New" panose="02070309020205020404" pitchFamily="49" charset="0"/>
                <a:ea typeface="MS Mincho" panose="02020609040205080304" pitchFamily="49" charset="-128"/>
                <a:cs typeface="+mn-cs"/>
              </a:rPr>
              <a:t>je     </a:t>
            </a:r>
            <a:r>
              <a:rPr lang="sk-SK" sz="1800" dirty="0">
                <a:latin typeface="Courier New" panose="02070309020205020404" pitchFamily="49" charset="0"/>
                <a:ea typeface="MS Mincho" panose="02020609040205080304" pitchFamily="49" charset="-128"/>
                <a:cs typeface="+mn-cs"/>
              </a:rPr>
              <a:t>400768 &lt;echo+0x39&gt;</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solidFill>
                  <a:srgbClr val="FF0000"/>
                </a:solidFill>
                <a:latin typeface="Courier New" panose="02070309020205020404" pitchFamily="49" charset="0"/>
                <a:ea typeface="MS Mincho" panose="02020609040205080304" pitchFamily="49" charset="-128"/>
                <a:cs typeface="+mn-cs"/>
              </a:rPr>
              <a:t>  </a:t>
            </a:r>
            <a:r>
              <a:rPr lang="sk-SK" sz="1800" dirty="0">
                <a:solidFill>
                  <a:srgbClr val="C00000"/>
                </a:solidFill>
                <a:latin typeface="Courier New" panose="02070309020205020404" pitchFamily="49" charset="0"/>
                <a:ea typeface="MS Mincho" panose="02020609040205080304" pitchFamily="49" charset="-128"/>
                <a:cs typeface="+mn-cs"/>
              </a:rPr>
              <a:t>400763:	</a:t>
            </a:r>
            <a:r>
              <a:rPr lang="sk-SK" sz="1800" dirty="0" smtClean="0">
                <a:solidFill>
                  <a:srgbClr val="C00000"/>
                </a:solidFill>
                <a:latin typeface="Courier New" panose="02070309020205020404" pitchFamily="49" charset="0"/>
                <a:ea typeface="MS Mincho" panose="02020609040205080304" pitchFamily="49" charset="-128"/>
                <a:cs typeface="+mn-cs"/>
              </a:rPr>
              <a:t>callq  </a:t>
            </a:r>
            <a:r>
              <a:rPr lang="sk-SK" sz="1800" dirty="0">
                <a:solidFill>
                  <a:srgbClr val="C00000"/>
                </a:solidFill>
                <a:latin typeface="Courier New" panose="02070309020205020404" pitchFamily="49" charset="0"/>
                <a:ea typeface="MS Mincho" panose="02020609040205080304" pitchFamily="49" charset="-128"/>
                <a:cs typeface="+mn-cs"/>
              </a:rPr>
              <a:t>400580 &lt;__stack_chk_fail@plt&gt;</a:t>
            </a:r>
            <a:endParaRPr lang="sk-SK" sz="1800" dirty="0">
              <a:solidFill>
                <a:srgbClr val="C00000"/>
              </a:solidFill>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400768:	</a:t>
            </a:r>
            <a:r>
              <a:rPr lang="sk-SK" sz="1800" dirty="0" smtClean="0">
                <a:latin typeface="Courier New" panose="02070309020205020404" pitchFamily="49" charset="0"/>
                <a:ea typeface="MS Mincho" panose="02020609040205080304" pitchFamily="49" charset="-128"/>
                <a:cs typeface="+mn-cs"/>
              </a:rPr>
              <a:t>add    </a:t>
            </a:r>
            <a:r>
              <a:rPr lang="sk-SK" sz="1800" dirty="0">
                <a:latin typeface="Courier New" panose="02070309020205020404" pitchFamily="49" charset="0"/>
                <a:ea typeface="MS Mincho" panose="02020609040205080304" pitchFamily="49" charset="-128"/>
                <a:cs typeface="+mn-cs"/>
              </a:rPr>
              <a:t>$0x18,%rsp</a:t>
            </a:r>
            <a:endParaRPr lang="sk-SK" sz="1800" dirty="0">
              <a:latin typeface="Courier New" panose="02070309020205020404" pitchFamily="49" charset="0"/>
              <a:ea typeface="MS Mincho" panose="02020609040205080304" pitchFamily="49" charset="-128"/>
              <a:cs typeface="+mn-cs"/>
            </a:endParaRPr>
          </a:p>
          <a:p>
            <a:pPr eaLnBrk="0" hangingPunct="0">
              <a:tabLst>
                <a:tab pos="457200" algn="l"/>
                <a:tab pos="1485900" algn="l"/>
                <a:tab pos="3771900" algn="l"/>
                <a:tab pos="3943350" algn="l"/>
              </a:tabLst>
              <a:defRPr/>
            </a:pPr>
            <a:r>
              <a:rPr lang="sk-SK" sz="1800" dirty="0">
                <a:latin typeface="Courier New" panose="02070309020205020404" pitchFamily="49" charset="0"/>
                <a:ea typeface="MS Mincho" panose="02020609040205080304" pitchFamily="49" charset="-128"/>
                <a:cs typeface="+mn-cs"/>
              </a:rPr>
              <a:t>  40076c:	</a:t>
            </a:r>
            <a:r>
              <a:rPr lang="sk-SK" sz="1800" dirty="0" smtClean="0">
                <a:latin typeface="Courier New" panose="02070309020205020404" pitchFamily="49" charset="0"/>
                <a:ea typeface="MS Mincho" panose="02020609040205080304" pitchFamily="49" charset="-128"/>
                <a:cs typeface="+mn-cs"/>
              </a:rPr>
              <a:t>retq </a:t>
            </a:r>
            <a:endParaRPr lang="ro-RO" sz="1800" dirty="0">
              <a:latin typeface="Courier New" panose="02070309020205020404" pitchFamily="49" charset="0"/>
              <a:ea typeface="MS Mincho" panose="02020609040205080304" pitchFamily="49" charset="-128"/>
              <a:cs typeface="+mn-cs"/>
            </a:endParaRPr>
          </a:p>
        </p:txBody>
      </p:sp>
      <p:sp>
        <p:nvSpPr>
          <p:cNvPr id="6" name="TextBox 5"/>
          <p:cNvSpPr txBox="1"/>
          <p:nvPr/>
        </p:nvSpPr>
        <p:spPr>
          <a:xfrm>
            <a:off x="92075" y="1221363"/>
            <a:ext cx="883575" cy="461665"/>
          </a:xfrm>
          <a:prstGeom prst="rect">
            <a:avLst/>
          </a:prstGeom>
          <a:noFill/>
        </p:spPr>
        <p:txBody>
          <a:bodyPr wrap="none" rtlCol="0">
            <a:spAutoFit/>
          </a:bodyPr>
          <a:lstStyle/>
          <a:p>
            <a:r>
              <a:rPr lang="en-US" dirty="0" smtClean="0">
                <a:latin typeface="Calibri" panose="020F0502020204030204" pitchFamily="34" charset="0"/>
              </a:rPr>
              <a:t>echo:</a:t>
            </a:r>
            <a:endParaRPr lang="en-US" dirty="0" smtClean="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Setting Up Canary</a:t>
            </a:r>
            <a:endParaRPr lang="en-US" dirty="0" smtClean="0"/>
          </a:p>
        </p:txBody>
      </p:sp>
      <p:sp>
        <p:nvSpPr>
          <p:cNvPr id="360451" name="Rectangle 3"/>
          <p:cNvSpPr>
            <a:spLocks noChangeArrowheads="1"/>
          </p:cNvSpPr>
          <p:nvPr/>
        </p:nvSpPr>
        <p:spPr bwMode="auto">
          <a:xfrm>
            <a:off x="2624432" y="5062304"/>
            <a:ext cx="6183312" cy="1567096"/>
          </a:xfrm>
          <a:prstGeom prst="rect">
            <a:avLst/>
          </a:prstGeom>
          <a:solidFill>
            <a:schemeClr val="bg1">
              <a:lumMod val="95000"/>
            </a:schemeClr>
          </a:solidFill>
          <a:ln w="12700">
            <a:solidFill>
              <a:schemeClr val="tx1"/>
            </a:solidFill>
            <a:miter lim="800000"/>
          </a:ln>
          <a:effectLst/>
        </p:spPr>
        <p:txBody>
          <a:bodyPr lIns="90487" tIns="44450" rIns="90487" bIns="44450">
            <a:spAutoFit/>
          </a:bodyPr>
          <a:lstStyle/>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echo:</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smtClean="0">
                <a:latin typeface="Courier New" panose="02070309020205020404" pitchFamily="49" charset="0"/>
                <a:ea typeface="MS Mincho" panose="02020609040205080304" pitchFamily="49" charset="-128"/>
              </a:rPr>
              <a:t>	. . .</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543050" algn="l"/>
              </a:tabLst>
              <a:defRPr/>
            </a:pPr>
            <a:r>
              <a:rPr lang="en-US" sz="1600" dirty="0" smtClean="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movq</a:t>
            </a:r>
            <a:r>
              <a:rPr lang="en-US" sz="1600" dirty="0">
                <a:latin typeface="Courier New" panose="02070309020205020404" pitchFamily="49" charset="0"/>
                <a:ea typeface="MS Mincho" panose="02020609040205080304" pitchFamily="49" charset="-128"/>
                <a:cs typeface="+mn-cs"/>
              </a:rPr>
              <a:t>	%fs:40, %</a:t>
            </a:r>
            <a:r>
              <a:rPr lang="en-US" sz="1600" dirty="0" err="1" smtClean="0">
                <a:latin typeface="Courier New" panose="02070309020205020404" pitchFamily="49" charset="0"/>
                <a:ea typeface="MS Mincho" panose="02020609040205080304" pitchFamily="49" charset="-128"/>
                <a:cs typeface="+mn-cs"/>
              </a:rPr>
              <a:t>rax</a:t>
            </a:r>
            <a:r>
              <a:rPr lang="en-US" sz="1600" dirty="0" smtClean="0">
                <a:latin typeface="Courier New" panose="02070309020205020404" pitchFamily="49" charset="0"/>
                <a:ea typeface="MS Mincho" panose="02020609040205080304" pitchFamily="49" charset="-128"/>
                <a:cs typeface="+mn-cs"/>
              </a:rPr>
              <a:t>  # Get canary</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movq</a:t>
            </a: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rax</a:t>
            </a:r>
            <a:r>
              <a:rPr lang="en-US" sz="1600" dirty="0">
                <a:latin typeface="Courier New" panose="02070309020205020404" pitchFamily="49" charset="0"/>
                <a:ea typeface="MS Mincho" panose="02020609040205080304" pitchFamily="49" charset="-128"/>
                <a:cs typeface="+mn-cs"/>
              </a:rPr>
              <a:t>, 8(%</a:t>
            </a:r>
            <a:r>
              <a:rPr lang="en-US" sz="1600" dirty="0" err="1">
                <a:latin typeface="Courier New" panose="02070309020205020404" pitchFamily="49" charset="0"/>
                <a:ea typeface="MS Mincho" panose="02020609040205080304" pitchFamily="49" charset="-128"/>
                <a:cs typeface="+mn-cs"/>
              </a:rPr>
              <a:t>rsp</a:t>
            </a:r>
            <a:r>
              <a:rPr lang="en-US" sz="1600" dirty="0" smtClean="0">
                <a:latin typeface="Courier New" panose="02070309020205020404" pitchFamily="49" charset="0"/>
                <a:ea typeface="MS Mincho" panose="02020609040205080304" pitchFamily="49" charset="-128"/>
                <a:cs typeface="+mn-cs"/>
              </a:rPr>
              <a:t>) # Place on stack</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xorl</a:t>
            </a: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eax</a:t>
            </a:r>
            <a:r>
              <a:rPr lang="en-US" sz="1600" dirty="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eax</a:t>
            </a:r>
            <a:r>
              <a:rPr lang="en-US" sz="1600" dirty="0">
                <a:latin typeface="Courier New" panose="02070309020205020404" pitchFamily="49" charset="0"/>
                <a:ea typeface="MS Mincho" panose="02020609040205080304" pitchFamily="49" charset="-128"/>
                <a:cs typeface="+mn-cs"/>
              </a:rPr>
              <a:t> </a:t>
            </a:r>
            <a:r>
              <a:rPr lang="en-US" sz="1600" dirty="0" smtClean="0">
                <a:latin typeface="Courier New" panose="02070309020205020404" pitchFamily="49" charset="0"/>
                <a:ea typeface="MS Mincho" panose="02020609040205080304" pitchFamily="49" charset="-128"/>
                <a:cs typeface="+mn-cs"/>
              </a:rPr>
              <a:t>   # Erase canary</a:t>
            </a:r>
            <a:endParaRPr lang="en-US" sz="1600" dirty="0" smtClean="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smtClean="0">
                <a:latin typeface="Courier New" panose="02070309020205020404" pitchFamily="49" charset="0"/>
                <a:ea typeface="MS Mincho" panose="02020609040205080304" pitchFamily="49" charset="-128"/>
                <a:cs typeface="+mn-cs"/>
              </a:rPr>
              <a:t>	. </a:t>
            </a:r>
            <a:r>
              <a:rPr lang="en-US" sz="1600" dirty="0">
                <a:latin typeface="Courier New" panose="02070309020205020404" pitchFamily="49" charset="0"/>
                <a:ea typeface="MS Mincho" panose="02020609040205080304" pitchFamily="49" charset="-128"/>
                <a:cs typeface="+mn-cs"/>
              </a:rPr>
              <a:t>. .</a:t>
            </a:r>
            <a:endParaRPr lang="en-US" sz="1600" dirty="0">
              <a:latin typeface="Courier New" panose="02070309020205020404" pitchFamily="49" charset="0"/>
              <a:ea typeface="MS Mincho" panose="02020609040205080304" pitchFamily="49" charset="-128"/>
              <a:cs typeface="+mn-cs"/>
            </a:endParaRPr>
          </a:p>
        </p:txBody>
      </p:sp>
      <p:sp>
        <p:nvSpPr>
          <p:cNvPr id="25604" name="Rectangle 4"/>
          <p:cNvSpPr>
            <a:spLocks noChangeArrowheads="1"/>
          </p:cNvSpPr>
          <p:nvPr/>
        </p:nvSpPr>
        <p:spPr bwMode="auto">
          <a:xfrm>
            <a:off x="3124200" y="1235075"/>
            <a:ext cx="5105400" cy="18129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Echo Line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void echo()</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char </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[4];  /* Way too small! */</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gets(</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    puts(</a:t>
            </a:r>
            <a:r>
              <a:rPr lang="en-US" sz="1600" dirty="0" err="1">
                <a:latin typeface="Courier New" panose="02070309020205020404" pitchFamily="49" charset="0"/>
                <a:ea typeface="MS Mincho" panose="02020609040205080304" pitchFamily="49" charset="-128"/>
              </a:rPr>
              <a:t>buf</a:t>
            </a:r>
            <a:r>
              <a:rPr lang="en-US" sz="1600" dirty="0">
                <a:latin typeface="Courier New" panose="02070309020205020404" pitchFamily="49" charset="0"/>
                <a:ea typeface="MS Mincho" panose="02020609040205080304" pitchFamily="49" charset="-128"/>
              </a:rPr>
              <a:t>);</a:t>
            </a:r>
            <a:br>
              <a:rPr lang="en-US" sz="1600" dirty="0">
                <a:latin typeface="Courier New" panose="02070309020205020404" pitchFamily="49" charset="0"/>
                <a:ea typeface="MS Mincho" panose="02020609040205080304" pitchFamily="49" charset="-128"/>
              </a:rPr>
            </a:br>
            <a:r>
              <a:rPr lang="en-US" sz="1600" dirty="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21" name="Rectangle 22"/>
          <p:cNvSpPr>
            <a:spLocks noChangeArrowheads="1"/>
          </p:cNvSpPr>
          <p:nvPr/>
        </p:nvSpPr>
        <p:spPr bwMode="auto">
          <a:xfrm>
            <a:off x="533400" y="2503486"/>
            <a:ext cx="1797050" cy="608299"/>
          </a:xfrm>
          <a:prstGeom prst="rect">
            <a:avLst/>
          </a:prstGeom>
          <a:solidFill>
            <a:srgbClr val="D5F1CF"/>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
        <p:nvSpPr>
          <p:cNvPr id="22" name="Line 29"/>
          <p:cNvSpPr>
            <a:spLocks noChangeShapeType="1"/>
          </p:cNvSpPr>
          <p:nvPr/>
        </p:nvSpPr>
        <p:spPr bwMode="auto">
          <a:xfrm flipH="1">
            <a:off x="2952750" y="4814816"/>
            <a:ext cx="450850" cy="0"/>
          </a:xfrm>
          <a:prstGeom prst="line">
            <a:avLst/>
          </a:prstGeom>
          <a:noFill/>
          <a:ln w="28575">
            <a:solidFill>
              <a:schemeClr val="tx1"/>
            </a:solidFill>
            <a:round/>
            <a:tailEnd type="triangle" w="med" len="med"/>
          </a:ln>
        </p:spPr>
        <p:txBody>
          <a:bodyPr/>
          <a:lstStyle/>
          <a:p>
            <a:endParaRPr lang="en-US"/>
          </a:p>
        </p:txBody>
      </p:sp>
      <p:sp>
        <p:nvSpPr>
          <p:cNvPr id="23" name="Rectangle 30"/>
          <p:cNvSpPr>
            <a:spLocks noChangeArrowheads="1"/>
          </p:cNvSpPr>
          <p:nvPr/>
        </p:nvSpPr>
        <p:spPr bwMode="auto">
          <a:xfrm>
            <a:off x="3365500" y="4641778"/>
            <a:ext cx="738754" cy="369332"/>
          </a:xfrm>
          <a:prstGeom prst="rect">
            <a:avLst/>
          </a:prstGeom>
          <a:noFill/>
          <a:ln w="9525">
            <a:noFill/>
            <a:miter lim="800000"/>
          </a:ln>
        </p:spPr>
        <p:txBody>
          <a:bodyPr wrap="none">
            <a:spAutoFit/>
          </a:bodyPr>
          <a:lstStyle/>
          <a:p>
            <a:r>
              <a:rPr lang="en-US" sz="1800" dirty="0" smtClean="0">
                <a:latin typeface="Courier New" panose="02070309020205020404" pitchFamily="49" charset="0"/>
              </a:rPr>
              <a:t>%</a:t>
            </a:r>
            <a:r>
              <a:rPr lang="en-US" sz="1800" dirty="0" err="1" smtClean="0">
                <a:latin typeface="Courier New" panose="02070309020205020404" pitchFamily="49" charset="0"/>
              </a:rPr>
              <a:t>rsp</a:t>
            </a:r>
            <a:endParaRPr lang="en-US" sz="1800" dirty="0">
              <a:latin typeface="Courier New" panose="02070309020205020404" pitchFamily="49" charset="0"/>
            </a:endParaRPr>
          </a:p>
        </p:txBody>
      </p:sp>
      <p:sp>
        <p:nvSpPr>
          <p:cNvPr id="24" name="Rectangle 31"/>
          <p:cNvSpPr>
            <a:spLocks noChangeArrowheads="1"/>
          </p:cNvSpPr>
          <p:nvPr/>
        </p:nvSpPr>
        <p:spPr bwMode="auto">
          <a:xfrm>
            <a:off x="533400" y="1360487"/>
            <a:ext cx="1797050" cy="1143000"/>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800" b="0" dirty="0">
                <a:latin typeface="Calibri" panose="020F0502020204030204" pitchFamily="34" charset="0"/>
                <a:cs typeface="+mn-cs"/>
              </a:rPr>
              <a:t>Stack Frame</a:t>
            </a:r>
            <a:endParaRPr lang="en-US" sz="1800" b="0" dirty="0">
              <a:latin typeface="Calibri" panose="020F0502020204030204" pitchFamily="34" charset="0"/>
              <a:cs typeface="+mn-cs"/>
            </a:endParaRPr>
          </a:p>
          <a:p>
            <a:pPr algn="ctr">
              <a:defRPr/>
            </a:pPr>
            <a:r>
              <a:rPr lang="en-US" sz="1800" b="0" dirty="0">
                <a:latin typeface="Calibri" panose="020F0502020204030204" pitchFamily="34" charset="0"/>
                <a:cs typeface="+mn-cs"/>
              </a:rPr>
              <a:t>for </a:t>
            </a:r>
            <a:r>
              <a:rPr lang="en-US" sz="1800" dirty="0" err="1" smtClean="0">
                <a:latin typeface="Courier New" panose="02070309020205020404" pitchFamily="49" charset="0"/>
                <a:cs typeface="+mn-cs"/>
              </a:rPr>
              <a:t>call_echo</a:t>
            </a:r>
            <a:endParaRPr lang="en-US" sz="1800" dirty="0">
              <a:latin typeface="Courier New" panose="02070309020205020404" pitchFamily="49" charset="0"/>
              <a:cs typeface="+mn-cs"/>
            </a:endParaRPr>
          </a:p>
        </p:txBody>
      </p:sp>
      <p:sp>
        <p:nvSpPr>
          <p:cNvPr id="25"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a:latin typeface="Courier New" panose="02070309020205020404" pitchFamily="49" charset="0"/>
                <a:cs typeface="+mn-cs"/>
              </a:rPr>
              <a:t>[3]</a:t>
            </a:r>
            <a:endParaRPr lang="en-US" sz="1800" dirty="0">
              <a:latin typeface="Courier New" panose="02070309020205020404" pitchFamily="49" charset="0"/>
              <a:cs typeface="+mn-cs"/>
            </a:endParaRPr>
          </a:p>
        </p:txBody>
      </p:sp>
      <p:sp>
        <p:nvSpPr>
          <p:cNvPr id="26"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[2]</a:t>
            </a:r>
            <a:endParaRPr lang="en-US" sz="1800">
              <a:latin typeface="Courier New" panose="02070309020205020404" pitchFamily="49" charset="0"/>
              <a:cs typeface="+mn-cs"/>
            </a:endParaRPr>
          </a:p>
        </p:txBody>
      </p:sp>
      <p:sp>
        <p:nvSpPr>
          <p:cNvPr id="27"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[1]</a:t>
            </a:r>
            <a:endParaRPr lang="en-US" sz="1800">
              <a:latin typeface="Courier New" panose="02070309020205020404" pitchFamily="49" charset="0"/>
              <a:cs typeface="+mn-cs"/>
            </a:endParaRPr>
          </a:p>
        </p:txBody>
      </p:sp>
      <p:sp>
        <p:nvSpPr>
          <p:cNvPr id="28"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[0]</a:t>
            </a:r>
            <a:endParaRPr lang="en-US" sz="1800">
              <a:latin typeface="Courier New" panose="02070309020205020404" pitchFamily="49" charset="0"/>
              <a:cs typeface="+mn-cs"/>
            </a:endParaRPr>
          </a:p>
        </p:txBody>
      </p:sp>
      <p:sp>
        <p:nvSpPr>
          <p:cNvPr id="29" name="Rectangle 28"/>
          <p:cNvSpPr>
            <a:spLocks noChangeArrowheads="1"/>
          </p:cNvSpPr>
          <p:nvPr/>
        </p:nvSpPr>
        <p:spPr bwMode="auto">
          <a:xfrm>
            <a:off x="2330450" y="4648200"/>
            <a:ext cx="593725" cy="366712"/>
          </a:xfrm>
          <a:prstGeom prst="rect">
            <a:avLst/>
          </a:prstGeom>
          <a:noFill/>
          <a:ln w="9525">
            <a:noFill/>
            <a:miter lim="800000"/>
          </a:ln>
        </p:spPr>
        <p:txBody>
          <a:bodyPr wrap="none">
            <a:spAutoFit/>
          </a:bodyPr>
          <a:lstStyle/>
          <a:p>
            <a:r>
              <a:rPr lang="en-US" sz="1800" dirty="0" err="1">
                <a:latin typeface="Courier New" panose="02070309020205020404" pitchFamily="49" charset="0"/>
              </a:rPr>
              <a:t>buf</a:t>
            </a:r>
            <a:endParaRPr lang="en-US" sz="1800" dirty="0">
              <a:latin typeface="Courier New" panose="02070309020205020404" pitchFamily="49" charset="0"/>
            </a:endParaRPr>
          </a:p>
        </p:txBody>
      </p:sp>
      <p:sp>
        <p:nvSpPr>
          <p:cNvPr id="30" name="TextBox 29"/>
          <p:cNvSpPr txBox="1">
            <a:spLocks noChangeArrowheads="1"/>
          </p:cNvSpPr>
          <p:nvPr/>
        </p:nvSpPr>
        <p:spPr bwMode="auto">
          <a:xfrm>
            <a:off x="457200" y="990600"/>
            <a:ext cx="1908175" cy="369887"/>
          </a:xfrm>
          <a:prstGeom prst="rect">
            <a:avLst/>
          </a:prstGeom>
          <a:noFill/>
          <a:ln w="9525">
            <a:noFill/>
            <a:miter lim="800000"/>
          </a:ln>
        </p:spPr>
        <p:txBody>
          <a:bodyPr wrap="none">
            <a:spAutoFit/>
          </a:bodyPr>
          <a:lstStyle/>
          <a:p>
            <a:pPr eaLnBrk="0" hangingPunct="0"/>
            <a:r>
              <a:rPr lang="en-US" sz="1800" i="1">
                <a:solidFill>
                  <a:srgbClr val="C00000"/>
                </a:solidFill>
                <a:latin typeface="Calibri" panose="020F0502020204030204" pitchFamily="34" charset="0"/>
              </a:rPr>
              <a:t>Before call to gets</a:t>
            </a:r>
            <a:endParaRPr lang="en-US" sz="1800" i="1">
              <a:solidFill>
                <a:srgbClr val="C00000"/>
              </a:solidFill>
              <a:latin typeface="Calibri" panose="020F0502020204030204" pitchFamily="34" charset="0"/>
            </a:endParaRPr>
          </a:p>
        </p:txBody>
      </p:sp>
      <p:sp>
        <p:nvSpPr>
          <p:cNvPr id="31"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sp>
        <p:nvSpPr>
          <p:cNvPr id="32" name="Rectangle 22"/>
          <p:cNvSpPr>
            <a:spLocks noChangeArrowheads="1"/>
          </p:cNvSpPr>
          <p:nvPr/>
        </p:nvSpPr>
        <p:spPr bwMode="auto">
          <a:xfrm>
            <a:off x="533400" y="3735101"/>
            <a:ext cx="1797050" cy="608299"/>
          </a:xfrm>
          <a:prstGeom prst="rect">
            <a:avLst/>
          </a:prstGeom>
          <a:solidFill>
            <a:srgbClr val="F1C7C7"/>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cs typeface="+mn-cs"/>
              </a:rPr>
              <a:t>Canary</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493713"/>
            <a:ext cx="6489700" cy="573087"/>
          </a:xfrm>
        </p:spPr>
        <p:txBody>
          <a:bodyPr/>
          <a:lstStyle/>
          <a:p>
            <a:pPr eaLnBrk="1" hangingPunct="1"/>
            <a:r>
              <a:rPr lang="en-US" dirty="0" smtClean="0"/>
              <a:t>Checking Canary</a:t>
            </a:r>
            <a:endParaRPr lang="en-US" dirty="0" smtClean="0"/>
          </a:p>
        </p:txBody>
      </p:sp>
      <p:sp>
        <p:nvSpPr>
          <p:cNvPr id="360451" name="Rectangle 3"/>
          <p:cNvSpPr>
            <a:spLocks noChangeArrowheads="1"/>
          </p:cNvSpPr>
          <p:nvPr/>
        </p:nvSpPr>
        <p:spPr bwMode="auto">
          <a:xfrm>
            <a:off x="2627312" y="5044683"/>
            <a:ext cx="6516688" cy="1567096"/>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echo:</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smtClean="0">
                <a:latin typeface="Courier New" panose="02070309020205020404" pitchFamily="49" charset="0"/>
                <a:ea typeface="MS Mincho" panose="02020609040205080304" pitchFamily="49" charset="-128"/>
              </a:rPr>
              <a:t>	. . .</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movq</a:t>
            </a:r>
            <a:r>
              <a:rPr lang="en-US" sz="1600" dirty="0">
                <a:latin typeface="Courier New" panose="02070309020205020404" pitchFamily="49" charset="0"/>
                <a:ea typeface="MS Mincho" panose="02020609040205080304" pitchFamily="49" charset="-128"/>
                <a:cs typeface="+mn-cs"/>
              </a:rPr>
              <a:t>	8(%</a:t>
            </a:r>
            <a:r>
              <a:rPr lang="en-US" sz="1600" dirty="0" err="1">
                <a:latin typeface="Courier New" panose="02070309020205020404" pitchFamily="49" charset="0"/>
                <a:ea typeface="MS Mincho" panose="02020609040205080304" pitchFamily="49" charset="-128"/>
                <a:cs typeface="+mn-cs"/>
              </a:rPr>
              <a:t>rsp</a:t>
            </a:r>
            <a:r>
              <a:rPr lang="en-US" sz="1600" dirty="0">
                <a:latin typeface="Courier New" panose="02070309020205020404" pitchFamily="49" charset="0"/>
                <a:ea typeface="MS Mincho" panose="02020609040205080304" pitchFamily="49" charset="-128"/>
                <a:cs typeface="+mn-cs"/>
              </a:rPr>
              <a:t>), %</a:t>
            </a:r>
            <a:r>
              <a:rPr lang="en-US" sz="1600" dirty="0" err="1" smtClean="0">
                <a:latin typeface="Courier New" panose="02070309020205020404" pitchFamily="49" charset="0"/>
                <a:ea typeface="MS Mincho" panose="02020609040205080304" pitchFamily="49" charset="-128"/>
                <a:cs typeface="+mn-cs"/>
              </a:rPr>
              <a:t>rax</a:t>
            </a:r>
            <a:r>
              <a:rPr lang="en-US" sz="1600" dirty="0" smtClean="0">
                <a:latin typeface="Courier New" panose="02070309020205020404" pitchFamily="49" charset="0"/>
                <a:ea typeface="MS Mincho" panose="02020609040205080304" pitchFamily="49" charset="-128"/>
                <a:cs typeface="+mn-cs"/>
              </a:rPr>
              <a:t>     # Retrieve from stack</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	</a:t>
            </a:r>
            <a:r>
              <a:rPr lang="en-US" sz="1600" dirty="0" err="1">
                <a:latin typeface="Courier New" panose="02070309020205020404" pitchFamily="49" charset="0"/>
                <a:ea typeface="MS Mincho" panose="02020609040205080304" pitchFamily="49" charset="-128"/>
                <a:cs typeface="+mn-cs"/>
              </a:rPr>
              <a:t>xorq</a:t>
            </a:r>
            <a:r>
              <a:rPr lang="en-US" sz="1600" dirty="0">
                <a:latin typeface="Courier New" panose="02070309020205020404" pitchFamily="49" charset="0"/>
                <a:ea typeface="MS Mincho" panose="02020609040205080304" pitchFamily="49" charset="-128"/>
                <a:cs typeface="+mn-cs"/>
              </a:rPr>
              <a:t>	%fs:40, %</a:t>
            </a:r>
            <a:r>
              <a:rPr lang="en-US" sz="1600" dirty="0" err="1" smtClean="0">
                <a:latin typeface="Courier New" panose="02070309020205020404" pitchFamily="49" charset="0"/>
                <a:ea typeface="MS Mincho" panose="02020609040205080304" pitchFamily="49" charset="-128"/>
                <a:cs typeface="+mn-cs"/>
              </a:rPr>
              <a:t>rax</a:t>
            </a:r>
            <a:r>
              <a:rPr lang="en-US" sz="1600" dirty="0" smtClean="0">
                <a:latin typeface="Courier New" panose="02070309020205020404" pitchFamily="49" charset="0"/>
                <a:ea typeface="MS Mincho" panose="02020609040205080304" pitchFamily="49" charset="-128"/>
                <a:cs typeface="+mn-cs"/>
              </a:rPr>
              <a:t>      # Compare to canary</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	je	.</a:t>
            </a:r>
            <a:r>
              <a:rPr lang="en-US" sz="1600" dirty="0" smtClean="0">
                <a:latin typeface="Courier New" panose="02070309020205020404" pitchFamily="49" charset="0"/>
                <a:ea typeface="MS Mincho" panose="02020609040205080304" pitchFamily="49" charset="-128"/>
                <a:cs typeface="+mn-cs"/>
              </a:rPr>
              <a:t>L6               # If same, OK</a:t>
            </a:r>
            <a:endParaRPr lang="en-US" sz="1600" dirty="0">
              <a:latin typeface="Courier New" panose="02070309020205020404" pitchFamily="49" charset="0"/>
              <a:ea typeface="MS Mincho" panose="02020609040205080304" pitchFamily="49" charset="-128"/>
              <a:cs typeface="+mn-cs"/>
            </a:endParaRPr>
          </a:p>
          <a:p>
            <a:pPr eaLnBrk="0" hangingPunct="0">
              <a:tabLst>
                <a:tab pos="457200" algn="l"/>
                <a:tab pos="1543050" algn="l"/>
              </a:tabLst>
              <a:defRPr/>
            </a:pPr>
            <a:r>
              <a:rPr lang="en-US" sz="1600" dirty="0">
                <a:latin typeface="Courier New" panose="02070309020205020404" pitchFamily="49" charset="0"/>
                <a:ea typeface="MS Mincho" panose="02020609040205080304" pitchFamily="49" charset="-128"/>
                <a:cs typeface="+mn-cs"/>
              </a:rPr>
              <a:t>	call	</a:t>
            </a:r>
            <a:r>
              <a:rPr lang="en-US" sz="1600" dirty="0" smtClean="0">
                <a:latin typeface="Courier New" panose="02070309020205020404" pitchFamily="49" charset="0"/>
                <a:ea typeface="MS Mincho" panose="02020609040205080304" pitchFamily="49" charset="-128"/>
                <a:cs typeface="+mn-cs"/>
              </a:rPr>
              <a:t>__</a:t>
            </a:r>
            <a:r>
              <a:rPr lang="en-US" sz="1600" dirty="0" err="1" smtClean="0">
                <a:latin typeface="Courier New" panose="02070309020205020404" pitchFamily="49" charset="0"/>
                <a:ea typeface="MS Mincho" panose="02020609040205080304" pitchFamily="49" charset="-128"/>
                <a:cs typeface="+mn-cs"/>
              </a:rPr>
              <a:t>stack_chk_fail</a:t>
            </a:r>
            <a:r>
              <a:rPr lang="en-US" sz="1600" dirty="0" smtClean="0">
                <a:latin typeface="Courier New" panose="02070309020205020404" pitchFamily="49" charset="0"/>
                <a:ea typeface="MS Mincho" panose="02020609040205080304" pitchFamily="49" charset="-128"/>
                <a:cs typeface="+mn-cs"/>
              </a:rPr>
              <a:t>  # FAIL</a:t>
            </a:r>
            <a:endParaRPr lang="en-US" sz="1600" dirty="0">
              <a:latin typeface="Courier New" panose="02070309020205020404" pitchFamily="49" charset="0"/>
              <a:ea typeface="MS Mincho" panose="02020609040205080304" pitchFamily="49" charset="-128"/>
              <a:cs typeface="+mn-cs"/>
            </a:endParaRPr>
          </a:p>
        </p:txBody>
      </p:sp>
      <p:sp>
        <p:nvSpPr>
          <p:cNvPr id="25604" name="Rectangle 4"/>
          <p:cNvSpPr>
            <a:spLocks noChangeArrowheads="1"/>
          </p:cNvSpPr>
          <p:nvPr/>
        </p:nvSpPr>
        <p:spPr bwMode="auto">
          <a:xfrm>
            <a:off x="3124200" y="1235075"/>
            <a:ext cx="5105400" cy="18129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600">
                <a:latin typeface="Courier New" panose="02070309020205020404" pitchFamily="49" charset="0"/>
                <a:ea typeface="MS Mincho" panose="02020609040205080304" pitchFamily="49" charset="-128"/>
              </a:rPr>
              <a:t>/* Echo Line */</a:t>
            </a:r>
            <a:br>
              <a:rPr lang="en-US" sz="1600">
                <a:latin typeface="Courier New" panose="02070309020205020404" pitchFamily="49" charset="0"/>
                <a:ea typeface="MS Mincho" panose="02020609040205080304" pitchFamily="49" charset="-128"/>
              </a:rPr>
            </a:br>
            <a:r>
              <a:rPr lang="en-US" sz="1600">
                <a:latin typeface="Courier New" panose="02070309020205020404" pitchFamily="49" charset="0"/>
                <a:ea typeface="MS Mincho" panose="02020609040205080304" pitchFamily="49" charset="-128"/>
              </a:rPr>
              <a:t>void echo()</a:t>
            </a:r>
            <a:br>
              <a:rPr lang="en-US" sz="1600">
                <a:latin typeface="Courier New" panose="02070309020205020404" pitchFamily="49" charset="0"/>
                <a:ea typeface="MS Mincho" panose="02020609040205080304" pitchFamily="49" charset="-128"/>
              </a:rPr>
            </a:br>
            <a:r>
              <a:rPr lang="en-US" sz="1600">
                <a:latin typeface="Courier New" panose="02070309020205020404" pitchFamily="49" charset="0"/>
                <a:ea typeface="MS Mincho" panose="02020609040205080304" pitchFamily="49" charset="-128"/>
              </a:rPr>
              <a:t>{</a:t>
            </a:r>
            <a:br>
              <a:rPr lang="en-US" sz="1600">
                <a:latin typeface="Courier New" panose="02070309020205020404" pitchFamily="49" charset="0"/>
                <a:ea typeface="MS Mincho" panose="02020609040205080304" pitchFamily="49" charset="-128"/>
              </a:rPr>
            </a:br>
            <a:r>
              <a:rPr lang="en-US" sz="1600">
                <a:latin typeface="Courier New" panose="02070309020205020404" pitchFamily="49" charset="0"/>
                <a:ea typeface="MS Mincho" panose="02020609040205080304" pitchFamily="49" charset="-128"/>
              </a:rPr>
              <a:t>    char buf[4];  /* Way too small! */</a:t>
            </a:r>
            <a:br>
              <a:rPr lang="en-US" sz="1600">
                <a:latin typeface="Courier New" panose="02070309020205020404" pitchFamily="49" charset="0"/>
                <a:ea typeface="MS Mincho" panose="02020609040205080304" pitchFamily="49" charset="-128"/>
              </a:rPr>
            </a:br>
            <a:r>
              <a:rPr lang="en-US" sz="1600">
                <a:latin typeface="Courier New" panose="02070309020205020404" pitchFamily="49" charset="0"/>
                <a:ea typeface="MS Mincho" panose="02020609040205080304" pitchFamily="49" charset="-128"/>
              </a:rPr>
              <a:t>    gets(buf);</a:t>
            </a:r>
            <a:br>
              <a:rPr lang="en-US" sz="1600">
                <a:latin typeface="Courier New" panose="02070309020205020404" pitchFamily="49" charset="0"/>
                <a:ea typeface="MS Mincho" panose="02020609040205080304" pitchFamily="49" charset="-128"/>
              </a:rPr>
            </a:br>
            <a:r>
              <a:rPr lang="en-US" sz="1600">
                <a:latin typeface="Courier New" panose="02070309020205020404" pitchFamily="49" charset="0"/>
                <a:ea typeface="MS Mincho" panose="02020609040205080304" pitchFamily="49" charset="-128"/>
              </a:rPr>
              <a:t>    puts(buf);</a:t>
            </a:r>
            <a:br>
              <a:rPr lang="en-US" sz="1600">
                <a:latin typeface="Courier New" panose="02070309020205020404" pitchFamily="49" charset="0"/>
                <a:ea typeface="MS Mincho" panose="02020609040205080304" pitchFamily="49" charset="-128"/>
              </a:rPr>
            </a:br>
            <a:r>
              <a:rPr lang="en-US" sz="1600">
                <a:latin typeface="Courier New" panose="02070309020205020404" pitchFamily="49" charset="0"/>
                <a:ea typeface="MS Mincho" panose="02020609040205080304" pitchFamily="49" charset="-128"/>
              </a:rPr>
              <a:t>}</a:t>
            </a:r>
            <a:endParaRPr lang="en-US" sz="1600">
              <a:latin typeface="Courier New" panose="02070309020205020404" pitchFamily="49" charset="0"/>
              <a:ea typeface="MS Mincho" panose="02020609040205080304" pitchFamily="49" charset="-128"/>
            </a:endParaRPr>
          </a:p>
        </p:txBody>
      </p:sp>
      <p:sp>
        <p:nvSpPr>
          <p:cNvPr id="21" name="Rectangle 22"/>
          <p:cNvSpPr>
            <a:spLocks noChangeArrowheads="1"/>
          </p:cNvSpPr>
          <p:nvPr/>
        </p:nvSpPr>
        <p:spPr bwMode="auto">
          <a:xfrm>
            <a:off x="533400" y="2743200"/>
            <a:ext cx="1797050" cy="304800"/>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Address</a:t>
            </a:r>
            <a:endParaRPr lang="en-US" sz="1800" b="0" dirty="0">
              <a:latin typeface="Calibri" panose="020F0502020204030204" pitchFamily="34" charset="0"/>
              <a:cs typeface="+mn-cs"/>
            </a:endParaRPr>
          </a:p>
        </p:txBody>
      </p:sp>
      <p:sp>
        <p:nvSpPr>
          <p:cNvPr id="22" name="Rectangle 23"/>
          <p:cNvSpPr>
            <a:spLocks noChangeArrowheads="1"/>
          </p:cNvSpPr>
          <p:nvPr/>
        </p:nvSpPr>
        <p:spPr bwMode="auto">
          <a:xfrm>
            <a:off x="533400" y="3048000"/>
            <a:ext cx="1797050" cy="304800"/>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Saved </a:t>
            </a:r>
            <a:r>
              <a:rPr lang="en-US" sz="1800" dirty="0">
                <a:latin typeface="Courier New" panose="02070309020205020404" pitchFamily="49" charset="0"/>
                <a:cs typeface="+mn-cs"/>
              </a:rPr>
              <a:t>%</a:t>
            </a:r>
            <a:r>
              <a:rPr lang="en-US" sz="1800" dirty="0" err="1">
                <a:latin typeface="Courier New" panose="02070309020205020404" pitchFamily="49" charset="0"/>
                <a:cs typeface="+mn-cs"/>
              </a:rPr>
              <a:t>ebp</a:t>
            </a:r>
            <a:endParaRPr lang="en-US" sz="1800" dirty="0">
              <a:latin typeface="Courier New" panose="02070309020205020404" pitchFamily="49" charset="0"/>
              <a:cs typeface="+mn-cs"/>
            </a:endParaRPr>
          </a:p>
        </p:txBody>
      </p:sp>
      <p:sp>
        <p:nvSpPr>
          <p:cNvPr id="25" name="Rectangle 31"/>
          <p:cNvSpPr>
            <a:spLocks noChangeArrowheads="1"/>
          </p:cNvSpPr>
          <p:nvPr/>
        </p:nvSpPr>
        <p:spPr bwMode="auto">
          <a:xfrm>
            <a:off x="533400" y="1600200"/>
            <a:ext cx="1797050" cy="1143000"/>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800" b="0" dirty="0">
                <a:latin typeface="Calibri" panose="020F0502020204030204" pitchFamily="34" charset="0"/>
                <a:cs typeface="+mn-cs"/>
              </a:rPr>
              <a:t>Stack Frame</a:t>
            </a:r>
            <a:endParaRPr lang="en-US" sz="1800" b="0" dirty="0">
              <a:latin typeface="Calibri" panose="020F0502020204030204" pitchFamily="34" charset="0"/>
              <a:cs typeface="+mn-cs"/>
            </a:endParaRPr>
          </a:p>
          <a:p>
            <a:pPr algn="ctr">
              <a:defRPr/>
            </a:pPr>
            <a:r>
              <a:rPr lang="en-US" sz="1800" b="0" dirty="0">
                <a:latin typeface="Calibri" panose="020F0502020204030204" pitchFamily="34" charset="0"/>
                <a:cs typeface="+mn-cs"/>
              </a:rPr>
              <a:t>for </a:t>
            </a:r>
            <a:r>
              <a:rPr lang="en-US" sz="1800" dirty="0">
                <a:latin typeface="Courier New" panose="02070309020205020404" pitchFamily="49" charset="0"/>
                <a:cs typeface="+mn-cs"/>
              </a:rPr>
              <a:t>main</a:t>
            </a:r>
            <a:endParaRPr lang="en-US" sz="1800" dirty="0">
              <a:latin typeface="Courier New" panose="02070309020205020404" pitchFamily="49" charset="0"/>
              <a:cs typeface="+mn-cs"/>
            </a:endParaRPr>
          </a:p>
        </p:txBody>
      </p:sp>
      <p:sp>
        <p:nvSpPr>
          <p:cNvPr id="27" name="Rectangle 24"/>
          <p:cNvSpPr>
            <a:spLocks noChangeArrowheads="1"/>
          </p:cNvSpPr>
          <p:nvPr/>
        </p:nvSpPr>
        <p:spPr bwMode="auto">
          <a:xfrm>
            <a:off x="533400" y="4267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a:latin typeface="Courier New" panose="02070309020205020404" pitchFamily="49" charset="0"/>
                <a:cs typeface="+mn-cs"/>
              </a:rPr>
              <a:t>[3]</a:t>
            </a:r>
            <a:endParaRPr lang="en-US" sz="1800" dirty="0">
              <a:latin typeface="Courier New" panose="02070309020205020404" pitchFamily="49" charset="0"/>
              <a:cs typeface="+mn-cs"/>
            </a:endParaRPr>
          </a:p>
        </p:txBody>
      </p:sp>
      <p:sp>
        <p:nvSpPr>
          <p:cNvPr id="28" name="Rectangle 25"/>
          <p:cNvSpPr>
            <a:spLocks noChangeArrowheads="1"/>
          </p:cNvSpPr>
          <p:nvPr/>
        </p:nvSpPr>
        <p:spPr bwMode="auto">
          <a:xfrm>
            <a:off x="982663" y="4267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[2]</a:t>
            </a:r>
            <a:endParaRPr lang="en-US" sz="1800">
              <a:latin typeface="Courier New" panose="02070309020205020404" pitchFamily="49" charset="0"/>
              <a:cs typeface="+mn-cs"/>
            </a:endParaRPr>
          </a:p>
        </p:txBody>
      </p:sp>
      <p:sp>
        <p:nvSpPr>
          <p:cNvPr id="29" name="Rectangle 26"/>
          <p:cNvSpPr>
            <a:spLocks noChangeArrowheads="1"/>
          </p:cNvSpPr>
          <p:nvPr/>
        </p:nvSpPr>
        <p:spPr bwMode="auto">
          <a:xfrm>
            <a:off x="1431925" y="4267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[1]</a:t>
            </a:r>
            <a:endParaRPr lang="en-US" sz="1800">
              <a:latin typeface="Courier New" panose="02070309020205020404" pitchFamily="49" charset="0"/>
              <a:cs typeface="+mn-cs"/>
            </a:endParaRPr>
          </a:p>
        </p:txBody>
      </p:sp>
      <p:sp>
        <p:nvSpPr>
          <p:cNvPr id="30" name="Rectangle 27"/>
          <p:cNvSpPr>
            <a:spLocks noChangeArrowheads="1"/>
          </p:cNvSpPr>
          <p:nvPr/>
        </p:nvSpPr>
        <p:spPr bwMode="auto">
          <a:xfrm>
            <a:off x="1881188" y="4267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a:latin typeface="Courier New" panose="02070309020205020404" pitchFamily="49" charset="0"/>
                <a:cs typeface="+mn-cs"/>
              </a:rPr>
              <a:t>[0]</a:t>
            </a:r>
            <a:endParaRPr lang="en-US" sz="1800">
              <a:latin typeface="Courier New" panose="02070309020205020404" pitchFamily="49" charset="0"/>
              <a:cs typeface="+mn-cs"/>
            </a:endParaRPr>
          </a:p>
        </p:txBody>
      </p:sp>
      <p:sp>
        <p:nvSpPr>
          <p:cNvPr id="33" name="Rectangle 23"/>
          <p:cNvSpPr>
            <a:spLocks noChangeArrowheads="1"/>
          </p:cNvSpPr>
          <p:nvPr/>
        </p:nvSpPr>
        <p:spPr bwMode="auto">
          <a:xfrm>
            <a:off x="533400" y="3352800"/>
            <a:ext cx="1797050" cy="304800"/>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Saved </a:t>
            </a:r>
            <a:r>
              <a:rPr lang="en-US" sz="1800" dirty="0">
                <a:latin typeface="Courier New" panose="02070309020205020404" pitchFamily="49" charset="0"/>
                <a:cs typeface="+mn-cs"/>
              </a:rPr>
              <a:t>%</a:t>
            </a:r>
            <a:r>
              <a:rPr lang="en-US" sz="1800" dirty="0" err="1" smtClean="0">
                <a:latin typeface="Courier New" panose="02070309020205020404" pitchFamily="49" charset="0"/>
                <a:cs typeface="+mn-cs"/>
              </a:rPr>
              <a:t>ebx</a:t>
            </a:r>
            <a:endParaRPr lang="en-US" sz="1800" dirty="0">
              <a:latin typeface="Courier New" panose="02070309020205020404" pitchFamily="49" charset="0"/>
              <a:cs typeface="+mn-cs"/>
            </a:endParaRPr>
          </a:p>
        </p:txBody>
      </p:sp>
      <p:sp>
        <p:nvSpPr>
          <p:cNvPr id="34" name="Rectangle 23"/>
          <p:cNvSpPr>
            <a:spLocks noChangeArrowheads="1"/>
          </p:cNvSpPr>
          <p:nvPr/>
        </p:nvSpPr>
        <p:spPr bwMode="auto">
          <a:xfrm>
            <a:off x="533400" y="3962400"/>
            <a:ext cx="1797050" cy="304800"/>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cs typeface="+mn-cs"/>
              </a:rPr>
              <a:t>Canary</a:t>
            </a:r>
            <a:endParaRPr lang="en-US" sz="1800" dirty="0">
              <a:latin typeface="Courier New" panose="02070309020205020404" pitchFamily="49" charset="0"/>
              <a:cs typeface="+mn-cs"/>
            </a:endParaRPr>
          </a:p>
        </p:txBody>
      </p:sp>
      <p:sp>
        <p:nvSpPr>
          <p:cNvPr id="19" name="Rectangle 22"/>
          <p:cNvSpPr>
            <a:spLocks noChangeArrowheads="1"/>
          </p:cNvSpPr>
          <p:nvPr/>
        </p:nvSpPr>
        <p:spPr bwMode="auto">
          <a:xfrm>
            <a:off x="533400" y="2503486"/>
            <a:ext cx="1797050" cy="608299"/>
          </a:xfrm>
          <a:prstGeom prst="rect">
            <a:avLst/>
          </a:prstGeom>
          <a:solidFill>
            <a:srgbClr val="D5F1CF"/>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sp>
        <p:nvSpPr>
          <p:cNvPr id="20" name="Line 29"/>
          <p:cNvSpPr>
            <a:spLocks noChangeShapeType="1"/>
          </p:cNvSpPr>
          <p:nvPr/>
        </p:nvSpPr>
        <p:spPr bwMode="auto">
          <a:xfrm flipH="1">
            <a:off x="2952750" y="4814816"/>
            <a:ext cx="450850" cy="0"/>
          </a:xfrm>
          <a:prstGeom prst="line">
            <a:avLst/>
          </a:prstGeom>
          <a:noFill/>
          <a:ln w="28575">
            <a:solidFill>
              <a:schemeClr val="tx1"/>
            </a:solidFill>
            <a:round/>
            <a:tailEnd type="triangle" w="med" len="med"/>
          </a:ln>
        </p:spPr>
        <p:txBody>
          <a:bodyPr/>
          <a:lstStyle/>
          <a:p>
            <a:endParaRPr lang="en-US"/>
          </a:p>
        </p:txBody>
      </p:sp>
      <p:sp>
        <p:nvSpPr>
          <p:cNvPr id="35" name="Rectangle 30"/>
          <p:cNvSpPr>
            <a:spLocks noChangeArrowheads="1"/>
          </p:cNvSpPr>
          <p:nvPr/>
        </p:nvSpPr>
        <p:spPr bwMode="auto">
          <a:xfrm>
            <a:off x="3365500" y="4641778"/>
            <a:ext cx="738754" cy="369332"/>
          </a:xfrm>
          <a:prstGeom prst="rect">
            <a:avLst/>
          </a:prstGeom>
          <a:noFill/>
          <a:ln w="9525">
            <a:noFill/>
            <a:miter lim="800000"/>
          </a:ln>
        </p:spPr>
        <p:txBody>
          <a:bodyPr wrap="none">
            <a:spAutoFit/>
          </a:bodyPr>
          <a:lstStyle/>
          <a:p>
            <a:r>
              <a:rPr lang="en-US" sz="1800" dirty="0" smtClean="0">
                <a:latin typeface="Courier New" panose="02070309020205020404" pitchFamily="49" charset="0"/>
              </a:rPr>
              <a:t>%</a:t>
            </a:r>
            <a:r>
              <a:rPr lang="en-US" sz="1800" dirty="0" err="1" smtClean="0">
                <a:latin typeface="Courier New" panose="02070309020205020404" pitchFamily="49" charset="0"/>
              </a:rPr>
              <a:t>rsp</a:t>
            </a:r>
            <a:endParaRPr lang="en-US" sz="1800" dirty="0">
              <a:latin typeface="Courier New" panose="02070309020205020404" pitchFamily="49" charset="0"/>
            </a:endParaRPr>
          </a:p>
        </p:txBody>
      </p:sp>
      <p:grpSp>
        <p:nvGrpSpPr>
          <p:cNvPr id="2" name="Group 1"/>
          <p:cNvGrpSpPr/>
          <p:nvPr/>
        </p:nvGrpSpPr>
        <p:grpSpPr>
          <a:xfrm>
            <a:off x="533400" y="4648200"/>
            <a:ext cx="1797050" cy="304800"/>
            <a:chOff x="533400" y="4648200"/>
            <a:chExt cx="1797050" cy="304800"/>
          </a:xfrm>
        </p:grpSpPr>
        <p:sp>
          <p:nvSpPr>
            <p:cNvPr id="37" name="Rectangle 36"/>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38" name="Rectangle 37"/>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39" name="Rectangle 38"/>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40" name="Rectangle 39"/>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sp>
        <p:nvSpPr>
          <p:cNvPr id="41" name="Rectangle 40"/>
          <p:cNvSpPr>
            <a:spLocks noChangeArrowheads="1"/>
          </p:cNvSpPr>
          <p:nvPr/>
        </p:nvSpPr>
        <p:spPr bwMode="auto">
          <a:xfrm>
            <a:off x="2330450" y="4648200"/>
            <a:ext cx="593725" cy="366712"/>
          </a:xfrm>
          <a:prstGeom prst="rect">
            <a:avLst/>
          </a:prstGeom>
          <a:noFill/>
          <a:ln w="9525">
            <a:noFill/>
            <a:miter lim="800000"/>
          </a:ln>
        </p:spPr>
        <p:txBody>
          <a:bodyPr wrap="none">
            <a:spAutoFit/>
          </a:bodyPr>
          <a:lstStyle/>
          <a:p>
            <a:r>
              <a:rPr lang="en-US" sz="1800" dirty="0" err="1">
                <a:latin typeface="Courier New" panose="02070309020205020404" pitchFamily="49" charset="0"/>
              </a:rPr>
              <a:t>buf</a:t>
            </a:r>
            <a:endParaRPr lang="en-US" sz="1800" dirty="0">
              <a:latin typeface="Courier New" panose="02070309020205020404" pitchFamily="49" charset="0"/>
            </a:endParaRPr>
          </a:p>
        </p:txBody>
      </p:sp>
      <p:sp>
        <p:nvSpPr>
          <p:cNvPr id="42" name="TextBox 41"/>
          <p:cNvSpPr txBox="1">
            <a:spLocks noChangeArrowheads="1"/>
          </p:cNvSpPr>
          <p:nvPr/>
        </p:nvSpPr>
        <p:spPr bwMode="auto">
          <a:xfrm>
            <a:off x="457200" y="990600"/>
            <a:ext cx="1816172"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After </a:t>
            </a:r>
            <a:r>
              <a:rPr lang="en-US" sz="1800" i="1" dirty="0">
                <a:solidFill>
                  <a:srgbClr val="C00000"/>
                </a:solidFill>
                <a:latin typeface="Calibri" panose="020F0502020204030204" pitchFamily="34" charset="0"/>
              </a:rPr>
              <a:t>call to gets</a:t>
            </a:r>
            <a:endParaRPr lang="en-US" sz="1800" i="1" dirty="0">
              <a:solidFill>
                <a:srgbClr val="C00000"/>
              </a:solidFill>
              <a:latin typeface="Calibri" panose="020F0502020204030204" pitchFamily="34" charset="0"/>
            </a:endParaRPr>
          </a:p>
        </p:txBody>
      </p:sp>
      <p:sp>
        <p:nvSpPr>
          <p:cNvPr id="43" name="Rectangle 23"/>
          <p:cNvSpPr>
            <a:spLocks noChangeArrowheads="1"/>
          </p:cNvSpPr>
          <p:nvPr/>
        </p:nvSpPr>
        <p:spPr bwMode="auto">
          <a:xfrm>
            <a:off x="533400" y="3113087"/>
            <a:ext cx="1797050" cy="1531207"/>
          </a:xfrm>
          <a:prstGeom prst="rect">
            <a:avLst/>
          </a:prstGeom>
          <a:solidFill>
            <a:schemeClr val="bg2">
              <a:lumMod val="40000"/>
              <a:lumOff val="6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sp>
        <p:nvSpPr>
          <p:cNvPr id="44" name="Rectangle 22"/>
          <p:cNvSpPr>
            <a:spLocks noChangeArrowheads="1"/>
          </p:cNvSpPr>
          <p:nvPr/>
        </p:nvSpPr>
        <p:spPr bwMode="auto">
          <a:xfrm>
            <a:off x="533400" y="3735101"/>
            <a:ext cx="1797050" cy="608299"/>
          </a:xfrm>
          <a:prstGeom prst="rect">
            <a:avLst/>
          </a:prstGeom>
          <a:solidFill>
            <a:srgbClr val="F1C7C7"/>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cs typeface="+mn-cs"/>
              </a:rPr>
              <a:t>Canary</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45" name="Group 44"/>
          <p:cNvGrpSpPr/>
          <p:nvPr/>
        </p:nvGrpSpPr>
        <p:grpSpPr>
          <a:xfrm>
            <a:off x="533400" y="4343400"/>
            <a:ext cx="1797050" cy="304800"/>
            <a:chOff x="533400" y="4648200"/>
            <a:chExt cx="1797050" cy="304800"/>
          </a:xfrm>
        </p:grpSpPr>
        <p:sp>
          <p:nvSpPr>
            <p:cNvPr id="46" name="Rectangle 45"/>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00</a:t>
              </a:r>
              <a:endParaRPr lang="en-US" sz="1800" dirty="0">
                <a:latin typeface="Courier New" panose="02070309020205020404" pitchFamily="49" charset="0"/>
                <a:cs typeface="+mn-cs"/>
              </a:endParaRPr>
            </a:p>
          </p:txBody>
        </p:sp>
        <p:sp>
          <p:nvSpPr>
            <p:cNvPr id="47" name="Rectangle 46"/>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sp>
          <p:nvSpPr>
            <p:cNvPr id="48" name="Rectangle 47"/>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49" name="Rectangle 48"/>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grpSp>
      <p:sp>
        <p:nvSpPr>
          <p:cNvPr id="3" name="TextBox 2"/>
          <p:cNvSpPr txBox="1"/>
          <p:nvPr/>
        </p:nvSpPr>
        <p:spPr>
          <a:xfrm>
            <a:off x="3581400" y="3810000"/>
            <a:ext cx="1676310" cy="369332"/>
          </a:xfrm>
          <a:prstGeom prst="rect">
            <a:avLst/>
          </a:prstGeom>
          <a:noFill/>
        </p:spPr>
        <p:txBody>
          <a:bodyPr wrap="none" rtlCol="0">
            <a:spAutoFit/>
          </a:bodyPr>
          <a:lstStyle/>
          <a:p>
            <a:r>
              <a:rPr lang="en-US" sz="1800" dirty="0" smtClean="0">
                <a:latin typeface="Calibri" panose="020F0502020204030204" pitchFamily="34" charset="0"/>
              </a:rPr>
              <a:t>Input: </a:t>
            </a:r>
            <a:r>
              <a:rPr lang="en-US" sz="1800" i="1" dirty="0" smtClean="0">
                <a:latin typeface="Calibri" panose="020F0502020204030204" pitchFamily="34" charset="0"/>
              </a:rPr>
              <a:t>0123456</a:t>
            </a:r>
            <a:endParaRPr lang="en-US" sz="1800" i="1" dirty="0" smtClean="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Return-Oriented Programming Attacks</a:t>
            </a:r>
            <a:endParaRPr lang="en-US" dirty="0"/>
          </a:p>
        </p:txBody>
      </p:sp>
      <p:sp>
        <p:nvSpPr>
          <p:cNvPr id="3" name="Content Placeholder 2"/>
          <p:cNvSpPr>
            <a:spLocks noGrp="1"/>
          </p:cNvSpPr>
          <p:nvPr>
            <p:ph idx="1"/>
          </p:nvPr>
        </p:nvSpPr>
        <p:spPr/>
        <p:txBody>
          <a:bodyPr/>
          <a:lstStyle/>
          <a:p>
            <a:r>
              <a:rPr lang="en-US" dirty="0" smtClean="0"/>
              <a:t>Challenge (for hackers)</a:t>
            </a:r>
            <a:endParaRPr lang="en-US" dirty="0" smtClean="0"/>
          </a:p>
          <a:p>
            <a:pPr lvl="1"/>
            <a:r>
              <a:rPr lang="en-US" dirty="0" smtClean="0"/>
              <a:t>Stack randomization makes it hard to predict buffer location</a:t>
            </a:r>
            <a:endParaRPr lang="en-US" dirty="0" smtClean="0"/>
          </a:p>
          <a:p>
            <a:pPr lvl="1"/>
            <a:r>
              <a:rPr lang="en-US" dirty="0" smtClean="0"/>
              <a:t>Marking stack </a:t>
            </a:r>
            <a:r>
              <a:rPr lang="en-US" dirty="0" err="1" smtClean="0"/>
              <a:t>nonexecutable</a:t>
            </a:r>
            <a:r>
              <a:rPr lang="en-US" dirty="0" smtClean="0"/>
              <a:t> makes it hard to insert binary code</a:t>
            </a:r>
            <a:endParaRPr lang="en-US" dirty="0" smtClean="0"/>
          </a:p>
          <a:p>
            <a:r>
              <a:rPr lang="en-US" dirty="0" smtClean="0"/>
              <a:t>Alternative Strategy</a:t>
            </a:r>
            <a:endParaRPr lang="en-US" dirty="0" smtClean="0"/>
          </a:p>
          <a:p>
            <a:pPr lvl="1"/>
            <a:r>
              <a:rPr lang="en-US" dirty="0" smtClean="0"/>
              <a:t>Use existing code</a:t>
            </a:r>
            <a:endParaRPr lang="en-US" dirty="0" smtClean="0"/>
          </a:p>
          <a:p>
            <a:pPr lvl="2"/>
            <a:r>
              <a:rPr lang="en-US" dirty="0" smtClean="0"/>
              <a:t>E.g., library code from </a:t>
            </a:r>
            <a:r>
              <a:rPr lang="en-US" dirty="0" err="1" smtClean="0"/>
              <a:t>stdlib</a:t>
            </a:r>
            <a:endParaRPr lang="en-US" dirty="0" smtClean="0"/>
          </a:p>
          <a:p>
            <a:pPr lvl="1"/>
            <a:r>
              <a:rPr lang="en-US" dirty="0" smtClean="0"/>
              <a:t>String together fragments to achieve overall desired outcome</a:t>
            </a:r>
            <a:endParaRPr lang="en-US" dirty="0" smtClean="0"/>
          </a:p>
          <a:p>
            <a:pPr lvl="1"/>
            <a:r>
              <a:rPr lang="en-US" i="1" dirty="0" smtClean="0"/>
              <a:t>Does not overcome stack canaries</a:t>
            </a:r>
            <a:endParaRPr lang="en-US" i="1" dirty="0" smtClean="0"/>
          </a:p>
          <a:p>
            <a:r>
              <a:rPr lang="en-US" dirty="0" smtClean="0"/>
              <a:t>Construct program from </a:t>
            </a:r>
            <a:r>
              <a:rPr lang="en-US" i="1" dirty="0" smtClean="0"/>
              <a:t>gadgets</a:t>
            </a:r>
            <a:endParaRPr lang="en-US" dirty="0" smtClean="0"/>
          </a:p>
          <a:p>
            <a:pPr lvl="1"/>
            <a:r>
              <a:rPr lang="en-US" dirty="0" smtClean="0"/>
              <a:t>Sequence of instructions ending in </a:t>
            </a:r>
            <a:r>
              <a:rPr lang="en-US" b="1" dirty="0" smtClean="0">
                <a:latin typeface="Courier New" panose="02070309020205020404"/>
                <a:cs typeface="Courier New" panose="02070309020205020404"/>
              </a:rPr>
              <a:t>ret</a:t>
            </a:r>
            <a:endParaRPr lang="en-US" b="1" dirty="0" smtClean="0">
              <a:latin typeface="Courier New" panose="02070309020205020404"/>
              <a:cs typeface="Courier New" panose="02070309020205020404"/>
            </a:endParaRPr>
          </a:p>
          <a:p>
            <a:pPr lvl="2"/>
            <a:r>
              <a:rPr lang="en-US" dirty="0"/>
              <a:t>E</a:t>
            </a:r>
            <a:r>
              <a:rPr lang="en-US" dirty="0" smtClean="0"/>
              <a:t>ncoded by single byte </a:t>
            </a:r>
            <a:r>
              <a:rPr lang="en-US" b="1" dirty="0" smtClean="0">
                <a:latin typeface="Courier New" panose="02070309020205020404"/>
                <a:cs typeface="Courier New" panose="02070309020205020404"/>
              </a:rPr>
              <a:t>0xc3</a:t>
            </a:r>
            <a:endParaRPr lang="en-US" b="1" dirty="0" smtClean="0">
              <a:latin typeface="Courier New" panose="02070309020205020404"/>
              <a:cs typeface="Courier New" panose="02070309020205020404"/>
            </a:endParaRPr>
          </a:p>
          <a:p>
            <a:pPr lvl="1"/>
            <a:r>
              <a:rPr lang="en-US" dirty="0" smtClean="0">
                <a:latin typeface="Calibri" panose="020F0502020204030204"/>
                <a:cs typeface="Calibri" panose="020F0502020204030204"/>
              </a:rPr>
              <a:t>Code positions fixed from run to run</a:t>
            </a:r>
            <a:endParaRPr lang="en-US" dirty="0" smtClean="0">
              <a:latin typeface="Calibri" panose="020F0502020204030204"/>
              <a:cs typeface="Calibri" panose="020F0502020204030204"/>
            </a:endParaRPr>
          </a:p>
          <a:p>
            <a:pPr lvl="1"/>
            <a:r>
              <a:rPr lang="en-US" dirty="0" smtClean="0">
                <a:latin typeface="Calibri" panose="020F0502020204030204"/>
                <a:cs typeface="Calibri" panose="020F0502020204030204"/>
              </a:rPr>
              <a:t>Code is executable</a:t>
            </a:r>
            <a:endParaRPr lang="en-US" dirty="0">
              <a:latin typeface="Calibri" panose="020F0502020204030204"/>
              <a:cs typeface="Calibri" panose="020F05020202040302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Gadget Example #1</a:t>
            </a:r>
            <a:endParaRPr lang="en-US" dirty="0"/>
          </a:p>
        </p:txBody>
      </p:sp>
      <p:sp>
        <p:nvSpPr>
          <p:cNvPr id="12" name="Content Placeholder 11"/>
          <p:cNvSpPr>
            <a:spLocks noGrp="1"/>
          </p:cNvSpPr>
          <p:nvPr>
            <p:ph idx="1"/>
          </p:nvPr>
        </p:nvSpPr>
        <p:spPr>
          <a:xfrm>
            <a:off x="396875" y="5410199"/>
            <a:ext cx="7896225" cy="923925"/>
          </a:xfrm>
        </p:spPr>
        <p:txBody>
          <a:bodyPr/>
          <a:lstStyle/>
          <a:p>
            <a:r>
              <a:rPr lang="en-US" dirty="0" smtClean="0"/>
              <a:t>Use tail end of existing functions</a:t>
            </a:r>
            <a:endParaRPr lang="en-US" dirty="0"/>
          </a:p>
        </p:txBody>
      </p:sp>
      <p:sp>
        <p:nvSpPr>
          <p:cNvPr id="4" name="Rectangle 4"/>
          <p:cNvSpPr>
            <a:spLocks noChangeArrowheads="1"/>
          </p:cNvSpPr>
          <p:nvPr/>
        </p:nvSpPr>
        <p:spPr bwMode="auto">
          <a:xfrm>
            <a:off x="457200" y="1447800"/>
            <a:ext cx="3429000" cy="1320874"/>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long </a:t>
            </a:r>
            <a:r>
              <a:rPr lang="en-US" sz="1600" dirty="0" err="1" smtClean="0">
                <a:latin typeface="Courier New" panose="02070309020205020404" pitchFamily="49" charset="0"/>
                <a:ea typeface="MS Mincho" panose="02020609040205080304" pitchFamily="49" charset="-128"/>
              </a:rPr>
              <a:t>ab_plus_c</a:t>
            </a:r>
            <a:endParaRPr lang="en-US"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a:t>
            </a:r>
            <a:r>
              <a:rPr lang="en-US" sz="1600" dirty="0" smtClean="0">
                <a:latin typeface="Courier New" panose="02070309020205020404" pitchFamily="49" charset="0"/>
                <a:ea typeface="MS Mincho" panose="02020609040205080304" pitchFamily="49" charset="-128"/>
              </a:rPr>
              <a:t> (</a:t>
            </a:r>
            <a:r>
              <a:rPr lang="en-US" sz="1600" dirty="0">
                <a:latin typeface="Courier New" panose="02070309020205020404" pitchFamily="49" charset="0"/>
                <a:ea typeface="MS Mincho" panose="02020609040205080304" pitchFamily="49" charset="-128"/>
              </a:rPr>
              <a:t>long a, long b, long c) {        </a:t>
            </a:r>
            <a:r>
              <a:rPr lang="en-US" sz="1600" dirty="0" smtClean="0">
                <a:latin typeface="Courier New" panose="02070309020205020404" pitchFamily="49" charset="0"/>
                <a:ea typeface="MS Mincho" panose="02020609040205080304" pitchFamily="49" charset="-128"/>
              </a:rPr>
              <a:t>                                                     </a:t>
            </a:r>
            <a:endParaRPr lang="en-US"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   return </a:t>
            </a:r>
            <a:r>
              <a:rPr lang="en-US" sz="1600" dirty="0">
                <a:latin typeface="Courier New" panose="02070309020205020404" pitchFamily="49" charset="0"/>
                <a:ea typeface="MS Mincho" panose="02020609040205080304" pitchFamily="49" charset="-128"/>
              </a:rPr>
              <a:t>a*b + c;                                                                           </a:t>
            </a:r>
            <a:endParaRPr lang="en-US"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grpSp>
        <p:nvGrpSpPr>
          <p:cNvPr id="10" name="Group 9"/>
          <p:cNvGrpSpPr/>
          <p:nvPr/>
        </p:nvGrpSpPr>
        <p:grpSpPr>
          <a:xfrm>
            <a:off x="1600200" y="3200400"/>
            <a:ext cx="5943600" cy="1708666"/>
            <a:chOff x="1600200" y="3200400"/>
            <a:chExt cx="5943600" cy="1708666"/>
          </a:xfrm>
        </p:grpSpPr>
        <p:sp>
          <p:nvSpPr>
            <p:cNvPr id="5" name="Rectangle 4"/>
            <p:cNvSpPr>
              <a:spLocks noChangeArrowheads="1"/>
            </p:cNvSpPr>
            <p:nvPr/>
          </p:nvSpPr>
          <p:spPr bwMode="auto">
            <a:xfrm>
              <a:off x="1600200" y="3200400"/>
              <a:ext cx="5943600" cy="1074653"/>
            </a:xfrm>
            <a:prstGeom prst="rect">
              <a:avLst/>
            </a:prstGeom>
            <a:solidFill>
              <a:srgbClr val="F1C7C7"/>
            </a:solidFill>
            <a:ln w="12700">
              <a:solidFill>
                <a:srgbClr val="0070C0"/>
              </a:solidFill>
              <a:miter lim="800000"/>
            </a:ln>
          </p:spPr>
          <p:txBody>
            <a:bodyPr wrap="square" lIns="90487" tIns="44450" rIns="90487" bIns="44450">
              <a:spAutoFit/>
            </a:bodyPr>
            <a:lstStyle/>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00000000004004d0 &lt;ab_plus_c&gt;</a:t>
              </a:r>
              <a:r>
                <a:rPr lang="ro-RO" sz="1600" dirty="0" smtClean="0">
                  <a:latin typeface="Courier New" panose="02070309020205020404" pitchFamily="49" charset="0"/>
                  <a:ea typeface="MS Mincho" panose="02020609040205080304" pitchFamily="49" charset="-128"/>
                </a:rPr>
                <a:t>:</a:t>
              </a:r>
              <a:endParaRPr lang="ro-RO"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  4004d0</a:t>
              </a:r>
              <a:r>
                <a:rPr lang="ro-RO" sz="1600" dirty="0" smtClean="0">
                  <a:latin typeface="Courier New" panose="02070309020205020404" pitchFamily="49" charset="0"/>
                  <a:ea typeface="MS Mincho" panose="02020609040205080304" pitchFamily="49" charset="-128"/>
                </a:rPr>
                <a:t>:  48 </a:t>
              </a:r>
              <a:r>
                <a:rPr lang="ro-RO" sz="1600" dirty="0">
                  <a:latin typeface="Courier New" panose="02070309020205020404" pitchFamily="49" charset="0"/>
                  <a:ea typeface="MS Mincho" panose="02020609040205080304" pitchFamily="49" charset="-128"/>
                </a:rPr>
                <a:t>0f af fe  </a:t>
              </a:r>
              <a:r>
                <a:rPr lang="ro-RO" sz="1600" dirty="0" smtClean="0">
                  <a:latin typeface="Courier New" panose="02070309020205020404" pitchFamily="49" charset="0"/>
                  <a:ea typeface="MS Mincho" panose="02020609040205080304" pitchFamily="49" charset="-128"/>
                </a:rPr>
                <a:t>imul %</a:t>
              </a:r>
              <a:r>
                <a:rPr lang="ro-RO" sz="1600" dirty="0">
                  <a:latin typeface="Courier New" panose="02070309020205020404" pitchFamily="49" charset="0"/>
                  <a:ea typeface="MS Mincho" panose="02020609040205080304" pitchFamily="49" charset="-128"/>
                </a:rPr>
                <a:t>rsi,%rdi                                           </a:t>
              </a:r>
              <a:r>
                <a:rPr lang="ro-RO" sz="1600" dirty="0" smtClean="0">
                  <a:latin typeface="Courier New" panose="02070309020205020404" pitchFamily="49" charset="0"/>
                  <a:ea typeface="MS Mincho" panose="02020609040205080304" pitchFamily="49" charset="-128"/>
                </a:rPr>
                <a:t>     </a:t>
              </a:r>
              <a:endParaRPr lang="ro-RO"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 4004d4</a:t>
              </a: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48 </a:t>
              </a:r>
              <a:r>
                <a:rPr lang="ro-RO" sz="1600" dirty="0">
                  <a:latin typeface="Courier New" panose="02070309020205020404" pitchFamily="49" charset="0"/>
                  <a:ea typeface="MS Mincho" panose="02020609040205080304" pitchFamily="49" charset="-128"/>
                </a:rPr>
                <a:t>8d 04 17  </a:t>
              </a:r>
              <a:r>
                <a:rPr lang="ro-RO" sz="1600" dirty="0" smtClean="0">
                  <a:latin typeface="Courier New" panose="02070309020205020404" pitchFamily="49" charset="0"/>
                  <a:ea typeface="MS Mincho" panose="02020609040205080304" pitchFamily="49" charset="-128"/>
                </a:rPr>
                <a:t>lea (</a:t>
              </a:r>
              <a:r>
                <a:rPr lang="ro-RO" sz="1600" dirty="0">
                  <a:latin typeface="Courier New" panose="02070309020205020404" pitchFamily="49" charset="0"/>
                  <a:ea typeface="MS Mincho" panose="02020609040205080304" pitchFamily="49" charset="-128"/>
                </a:rPr>
                <a:t>%rdi,%rdx,1),%rax                                  </a:t>
              </a:r>
              <a:r>
                <a:rPr lang="ro-RO" sz="1600" dirty="0" smtClean="0">
                  <a:latin typeface="Courier New" panose="02070309020205020404" pitchFamily="49" charset="0"/>
                  <a:ea typeface="MS Mincho" panose="02020609040205080304" pitchFamily="49" charset="-128"/>
                </a:rPr>
                <a:t> </a:t>
              </a:r>
              <a:endParaRPr lang="ro-RO"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 4004d8</a:t>
              </a: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c3           retq </a:t>
              </a:r>
              <a:endParaRPr lang="en-US" sz="1600" dirty="0">
                <a:latin typeface="Courier New" panose="02070309020205020404" pitchFamily="49" charset="0"/>
                <a:ea typeface="MS Mincho" panose="02020609040205080304" pitchFamily="49" charset="-128"/>
              </a:endParaRPr>
            </a:p>
          </p:txBody>
        </p:sp>
        <p:sp>
          <p:nvSpPr>
            <p:cNvPr id="6" name="Rectangle 5"/>
            <p:cNvSpPr/>
            <p:nvPr/>
          </p:nvSpPr>
          <p:spPr bwMode="auto">
            <a:xfrm>
              <a:off x="2895600" y="3733800"/>
              <a:ext cx="1600200" cy="541253"/>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smtClean="0">
                <a:latin typeface="Calibri" panose="020F0502020204030204" pitchFamily="34" charset="0"/>
              </a:endParaRPr>
            </a:p>
          </p:txBody>
        </p:sp>
        <p:cxnSp>
          <p:nvCxnSpPr>
            <p:cNvPr id="8" name="Straight Arrow Connector 7"/>
            <p:cNvCxnSpPr/>
            <p:nvPr/>
          </p:nvCxnSpPr>
          <p:spPr bwMode="auto">
            <a:xfrm flipH="1" flipV="1">
              <a:off x="4495800" y="4275053"/>
              <a:ext cx="533400" cy="449347"/>
            </a:xfrm>
            <a:prstGeom prst="straightConnector1">
              <a:avLst/>
            </a:prstGeom>
            <a:noFill/>
            <a:ln w="25400" cap="flat" cmpd="sng" algn="ctr">
              <a:solidFill>
                <a:srgbClr val="000090"/>
              </a:solidFill>
              <a:prstDash val="solid"/>
              <a:round/>
              <a:headEnd type="none" w="med" len="med"/>
              <a:tailEnd type="arrow"/>
            </a:ln>
            <a:effectLst/>
          </p:spPr>
        </p:cxnSp>
        <p:sp>
          <p:nvSpPr>
            <p:cNvPr id="9" name="TextBox 8"/>
            <p:cNvSpPr txBox="1"/>
            <p:nvPr/>
          </p:nvSpPr>
          <p:spPr>
            <a:xfrm>
              <a:off x="5017615" y="4539734"/>
              <a:ext cx="1620957" cy="369332"/>
            </a:xfrm>
            <a:prstGeom prst="rect">
              <a:avLst/>
            </a:prstGeom>
            <a:noFill/>
          </p:spPr>
          <p:txBody>
            <a:bodyPr wrap="none" rtlCol="0">
              <a:spAutoFit/>
            </a:bodyPr>
            <a:lstStyle/>
            <a:p>
              <a:r>
                <a:rPr lang="en-US" sz="1800" dirty="0" err="1" smtClean="0">
                  <a:latin typeface="Calibri" panose="020F0502020204030204" pitchFamily="34" charset="0"/>
                </a:rPr>
                <a:t>rax</a:t>
              </a:r>
              <a:r>
                <a:rPr lang="en-US" sz="1800" dirty="0" smtClean="0">
                  <a:latin typeface="Calibri" panose="020F0502020204030204" pitchFamily="34" charset="0"/>
                </a:rPr>
                <a:t> </a:t>
              </a:r>
              <a:r>
                <a:rPr lang="en-US" sz="1800" dirty="0" smtClean="0">
                  <a:latin typeface="Calibri" panose="020F0502020204030204" pitchFamily="34" charset="0"/>
                  <a:sym typeface="Wingdings" panose="05000000000000000000"/>
                </a:rPr>
                <a:t> </a:t>
              </a:r>
              <a:r>
                <a:rPr lang="en-US" sz="1800" dirty="0" err="1" smtClean="0">
                  <a:latin typeface="Calibri" panose="020F0502020204030204" pitchFamily="34" charset="0"/>
                  <a:sym typeface="Wingdings" panose="05000000000000000000"/>
                </a:rPr>
                <a:t>rdi</a:t>
              </a:r>
              <a:r>
                <a:rPr lang="en-US" sz="1800" dirty="0" smtClean="0">
                  <a:latin typeface="Calibri" panose="020F0502020204030204" pitchFamily="34" charset="0"/>
                  <a:sym typeface="Wingdings" panose="05000000000000000000"/>
                </a:rPr>
                <a:t> + </a:t>
              </a:r>
              <a:r>
                <a:rPr lang="en-US" sz="1800" dirty="0" err="1" smtClean="0">
                  <a:latin typeface="Calibri" panose="020F0502020204030204" pitchFamily="34" charset="0"/>
                  <a:sym typeface="Wingdings" panose="05000000000000000000"/>
                </a:rPr>
                <a:t>rdx</a:t>
              </a:r>
              <a:endParaRPr lang="en-US" sz="1800" dirty="0" smtClean="0">
                <a:latin typeface="Calibri" panose="020F0502020204030204" pitchFamily="34" charset="0"/>
              </a:endParaRPr>
            </a:p>
          </p:txBody>
        </p:sp>
      </p:grpSp>
      <p:sp>
        <p:nvSpPr>
          <p:cNvPr id="11" name="TextBox 10"/>
          <p:cNvSpPr txBox="1"/>
          <p:nvPr/>
        </p:nvSpPr>
        <p:spPr>
          <a:xfrm>
            <a:off x="5046635" y="4909066"/>
            <a:ext cx="3045307" cy="369332"/>
          </a:xfrm>
          <a:prstGeom prst="rect">
            <a:avLst/>
          </a:prstGeom>
          <a:noFill/>
        </p:spPr>
        <p:txBody>
          <a:bodyPr wrap="none" rtlCol="0">
            <a:spAutoFit/>
          </a:bodyPr>
          <a:lstStyle/>
          <a:p>
            <a:r>
              <a:rPr lang="en-US" sz="1800" dirty="0" smtClean="0">
                <a:latin typeface="Calibri" panose="020F0502020204030204" pitchFamily="34" charset="0"/>
              </a:rPr>
              <a:t>Gadget address = </a:t>
            </a:r>
            <a:r>
              <a:rPr lang="en-US" sz="1800" dirty="0" smtClean="0">
                <a:latin typeface="Courier New" panose="02070309020205020404"/>
                <a:cs typeface="Courier New" panose="02070309020205020404"/>
              </a:rPr>
              <a:t>0x4004d4</a:t>
            </a:r>
            <a:endParaRPr lang="en-US" sz="1800" dirty="0" smtClean="0">
              <a:latin typeface="Courier New" panose="02070309020205020404"/>
              <a:cs typeface="Courier New" panose="020703090202050204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Gadget Example #2</a:t>
            </a:r>
            <a:endParaRPr lang="en-US" dirty="0"/>
          </a:p>
        </p:txBody>
      </p:sp>
      <p:sp>
        <p:nvSpPr>
          <p:cNvPr id="16" name="Content Placeholder 15"/>
          <p:cNvSpPr>
            <a:spLocks noGrp="1"/>
          </p:cNvSpPr>
          <p:nvPr>
            <p:ph idx="1"/>
          </p:nvPr>
        </p:nvSpPr>
        <p:spPr>
          <a:xfrm>
            <a:off x="396875" y="5562599"/>
            <a:ext cx="7896225" cy="771525"/>
          </a:xfrm>
        </p:spPr>
        <p:txBody>
          <a:bodyPr/>
          <a:lstStyle/>
          <a:p>
            <a:r>
              <a:rPr lang="en-US" dirty="0" smtClean="0"/>
              <a:t>Repurpose byte codes</a:t>
            </a:r>
            <a:endParaRPr lang="en-US" dirty="0"/>
          </a:p>
        </p:txBody>
      </p:sp>
      <p:sp>
        <p:nvSpPr>
          <p:cNvPr id="4" name="Rectangle 4"/>
          <p:cNvSpPr>
            <a:spLocks noChangeArrowheads="1"/>
          </p:cNvSpPr>
          <p:nvPr/>
        </p:nvSpPr>
        <p:spPr bwMode="auto">
          <a:xfrm>
            <a:off x="457200" y="1447800"/>
            <a:ext cx="3429000" cy="828432"/>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void </a:t>
            </a:r>
            <a:r>
              <a:rPr lang="en-US" sz="1600" dirty="0" err="1">
                <a:latin typeface="Courier New" panose="02070309020205020404" pitchFamily="49" charset="0"/>
                <a:ea typeface="MS Mincho" panose="02020609040205080304" pitchFamily="49" charset="-128"/>
              </a:rPr>
              <a:t>setval</a:t>
            </a:r>
            <a:r>
              <a:rPr lang="en-US" sz="1600" dirty="0">
                <a:latin typeface="Courier New" panose="02070309020205020404" pitchFamily="49" charset="0"/>
                <a:ea typeface="MS Mincho" panose="02020609040205080304" pitchFamily="49" charset="-128"/>
              </a:rPr>
              <a:t>(unsigned *p) {                                                                         </a:t>
            </a:r>
            <a:endParaRPr lang="en-US"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a:latin typeface="Courier New" panose="02070309020205020404" pitchFamily="49" charset="0"/>
                <a:ea typeface="MS Mincho" panose="02020609040205080304" pitchFamily="49" charset="-128"/>
              </a:rPr>
              <a:t>    *p = 3347663060u;                                                                              </a:t>
            </a:r>
            <a:endParaRPr lang="en-US"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en-US" sz="1600" dirty="0" smtClean="0">
                <a:latin typeface="Courier New" panose="02070309020205020404" pitchFamily="49" charset="0"/>
                <a:ea typeface="MS Mincho" panose="02020609040205080304" pitchFamily="49" charset="-128"/>
              </a:rPr>
              <a:t>}</a:t>
            </a:r>
            <a:endParaRPr lang="en-US" sz="1600" dirty="0">
              <a:latin typeface="Courier New" panose="02070309020205020404" pitchFamily="49" charset="0"/>
              <a:ea typeface="MS Mincho" panose="02020609040205080304" pitchFamily="49" charset="-128"/>
            </a:endParaRPr>
          </a:p>
        </p:txBody>
      </p:sp>
      <p:sp>
        <p:nvSpPr>
          <p:cNvPr id="5" name="Rectangle 4"/>
          <p:cNvSpPr>
            <a:spLocks noChangeArrowheads="1"/>
          </p:cNvSpPr>
          <p:nvPr/>
        </p:nvSpPr>
        <p:spPr bwMode="auto">
          <a:xfrm>
            <a:off x="1600200" y="3200400"/>
            <a:ext cx="6858000" cy="1074653"/>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da-DK" sz="1600" dirty="0" smtClean="0">
                <a:latin typeface="Courier New" panose="02070309020205020404" pitchFamily="49" charset="0"/>
                <a:ea typeface="MS Mincho" panose="02020609040205080304" pitchFamily="49" charset="-128"/>
              </a:rPr>
              <a:t>&lt;</a:t>
            </a:r>
            <a:r>
              <a:rPr lang="da-DK" sz="1600" dirty="0" err="1">
                <a:latin typeface="Courier New" panose="02070309020205020404" pitchFamily="49" charset="0"/>
                <a:ea typeface="MS Mincho" panose="02020609040205080304" pitchFamily="49" charset="-128"/>
              </a:rPr>
              <a:t>setval</a:t>
            </a:r>
            <a:r>
              <a:rPr lang="da-DK" sz="1600" dirty="0">
                <a:latin typeface="Courier New" panose="02070309020205020404" pitchFamily="49" charset="0"/>
                <a:ea typeface="MS Mincho" panose="02020609040205080304" pitchFamily="49" charset="-128"/>
              </a:rPr>
              <a:t>&gt;:</a:t>
            </a:r>
            <a:endParaRPr lang="da-DK"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da-DK" sz="1600" dirty="0">
                <a:latin typeface="Courier New" panose="02070309020205020404" pitchFamily="49" charset="0"/>
                <a:ea typeface="MS Mincho" panose="02020609040205080304" pitchFamily="49" charset="-128"/>
              </a:rPr>
              <a:t>  4004d9</a:t>
            </a:r>
            <a:r>
              <a:rPr lang="da-DK" sz="1600" dirty="0" smtClean="0">
                <a:latin typeface="Courier New" panose="02070309020205020404" pitchFamily="49" charset="0"/>
                <a:ea typeface="MS Mincho" panose="02020609040205080304" pitchFamily="49" charset="-128"/>
              </a:rPr>
              <a:t>:  c7 </a:t>
            </a:r>
            <a:r>
              <a:rPr lang="da-DK" sz="1600" dirty="0">
                <a:latin typeface="Courier New" panose="02070309020205020404" pitchFamily="49" charset="0"/>
                <a:ea typeface="MS Mincho" panose="02020609040205080304" pitchFamily="49" charset="-128"/>
              </a:rPr>
              <a:t>07 d4 48 89 </a:t>
            </a:r>
            <a:r>
              <a:rPr lang="da-DK" sz="1600" dirty="0" smtClean="0">
                <a:latin typeface="Courier New" panose="02070309020205020404" pitchFamily="49" charset="0"/>
                <a:ea typeface="MS Mincho" panose="02020609040205080304" pitchFamily="49" charset="-128"/>
              </a:rPr>
              <a:t>c7  </a:t>
            </a:r>
            <a:r>
              <a:rPr lang="da-DK" sz="1600" dirty="0" err="1" smtClean="0">
                <a:latin typeface="Courier New" panose="02070309020205020404" pitchFamily="49" charset="0"/>
                <a:ea typeface="MS Mincho" panose="02020609040205080304" pitchFamily="49" charset="-128"/>
              </a:rPr>
              <a:t>movl</a:t>
            </a:r>
            <a:r>
              <a:rPr lang="da-DK" sz="1600" dirty="0" smtClean="0">
                <a:latin typeface="Courier New" panose="02070309020205020404" pitchFamily="49" charset="0"/>
                <a:ea typeface="MS Mincho" panose="02020609040205080304" pitchFamily="49" charset="-128"/>
              </a:rPr>
              <a:t>  $</a:t>
            </a:r>
            <a:r>
              <a:rPr lang="da-DK" sz="1600" dirty="0">
                <a:latin typeface="Courier New" panose="02070309020205020404" pitchFamily="49" charset="0"/>
                <a:ea typeface="MS Mincho" panose="02020609040205080304" pitchFamily="49" charset="-128"/>
              </a:rPr>
              <a:t>0xc78948d4,(%</a:t>
            </a:r>
            <a:r>
              <a:rPr lang="da-DK" sz="1600" dirty="0" err="1">
                <a:latin typeface="Courier New" panose="02070309020205020404" pitchFamily="49" charset="0"/>
                <a:ea typeface="MS Mincho" panose="02020609040205080304" pitchFamily="49" charset="-128"/>
              </a:rPr>
              <a:t>rdi</a:t>
            </a:r>
            <a:r>
              <a:rPr lang="da-DK" sz="1600" dirty="0">
                <a:latin typeface="Courier New" panose="02070309020205020404" pitchFamily="49" charset="0"/>
                <a:ea typeface="MS Mincho" panose="02020609040205080304" pitchFamily="49" charset="-128"/>
              </a:rPr>
              <a:t>)</a:t>
            </a:r>
            <a:endParaRPr lang="da-DK"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da-DK" sz="1600" dirty="0">
                <a:latin typeface="Courier New" panose="02070309020205020404" pitchFamily="49" charset="0"/>
                <a:ea typeface="MS Mincho" panose="02020609040205080304" pitchFamily="49" charset="-128"/>
              </a:rPr>
              <a:t>  4004df</a:t>
            </a:r>
            <a:r>
              <a:rPr lang="da-DK" sz="1600" dirty="0" smtClean="0">
                <a:latin typeface="Courier New" panose="02070309020205020404" pitchFamily="49" charset="0"/>
                <a:ea typeface="MS Mincho" panose="02020609040205080304" pitchFamily="49" charset="-128"/>
              </a:rPr>
              <a:t>:  c3                 </a:t>
            </a:r>
            <a:r>
              <a:rPr lang="da-DK" sz="1600" dirty="0" err="1" smtClean="0">
                <a:latin typeface="Courier New" panose="02070309020205020404" pitchFamily="49" charset="0"/>
                <a:ea typeface="MS Mincho" panose="02020609040205080304" pitchFamily="49" charset="-128"/>
              </a:rPr>
              <a:t>retq</a:t>
            </a:r>
            <a:endParaRPr lang="da-DK" sz="1600" dirty="0">
              <a:latin typeface="Courier New" panose="02070309020205020404" pitchFamily="49" charset="0"/>
              <a:ea typeface="MS Mincho" panose="02020609040205080304" pitchFamily="49" charset="-128"/>
            </a:endParaRPr>
          </a:p>
          <a:p>
            <a:pPr eaLnBrk="0" hangingPunct="0">
              <a:tabLst>
                <a:tab pos="457200" algn="l"/>
                <a:tab pos="1485900" algn="l"/>
              </a:tabLst>
            </a:pPr>
            <a:endParaRPr lang="en-US" sz="1600" dirty="0">
              <a:latin typeface="Courier New" panose="02070309020205020404" pitchFamily="49" charset="0"/>
              <a:ea typeface="MS Mincho" panose="02020609040205080304" pitchFamily="49" charset="-128"/>
            </a:endParaRPr>
          </a:p>
        </p:txBody>
      </p:sp>
      <p:sp>
        <p:nvSpPr>
          <p:cNvPr id="6" name="Rectangle 5"/>
          <p:cNvSpPr/>
          <p:nvPr/>
        </p:nvSpPr>
        <p:spPr bwMode="auto">
          <a:xfrm>
            <a:off x="2895600" y="3733801"/>
            <a:ext cx="457200" cy="304800"/>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smtClean="0">
              <a:latin typeface="Calibri" panose="020F0502020204030204" pitchFamily="34" charset="0"/>
            </a:endParaRPr>
          </a:p>
        </p:txBody>
      </p:sp>
      <p:cxnSp>
        <p:nvCxnSpPr>
          <p:cNvPr id="8" name="Straight Arrow Connector 7"/>
          <p:cNvCxnSpPr/>
          <p:nvPr/>
        </p:nvCxnSpPr>
        <p:spPr bwMode="auto">
          <a:xfrm flipH="1" flipV="1">
            <a:off x="4419600" y="4275053"/>
            <a:ext cx="609600" cy="449348"/>
          </a:xfrm>
          <a:prstGeom prst="straightConnector1">
            <a:avLst/>
          </a:prstGeom>
          <a:noFill/>
          <a:ln w="25400" cap="flat" cmpd="sng" algn="ctr">
            <a:solidFill>
              <a:srgbClr val="000090"/>
            </a:solidFill>
            <a:prstDash val="solid"/>
            <a:round/>
            <a:headEnd type="none" w="med" len="med"/>
            <a:tailEnd type="arrow"/>
          </a:ln>
          <a:effectLst/>
        </p:spPr>
      </p:cxnSp>
      <p:sp>
        <p:nvSpPr>
          <p:cNvPr id="9" name="TextBox 8"/>
          <p:cNvSpPr txBox="1"/>
          <p:nvPr/>
        </p:nvSpPr>
        <p:spPr>
          <a:xfrm>
            <a:off x="5017615" y="4539734"/>
            <a:ext cx="1095172" cy="369332"/>
          </a:xfrm>
          <a:prstGeom prst="rect">
            <a:avLst/>
          </a:prstGeom>
          <a:noFill/>
        </p:spPr>
        <p:txBody>
          <a:bodyPr wrap="none" rtlCol="0">
            <a:spAutoFit/>
          </a:bodyPr>
          <a:lstStyle/>
          <a:p>
            <a:r>
              <a:rPr lang="en-US" sz="1800" dirty="0" err="1" smtClean="0">
                <a:latin typeface="Calibri" panose="020F0502020204030204" pitchFamily="34" charset="0"/>
              </a:rPr>
              <a:t>rdi</a:t>
            </a:r>
            <a:r>
              <a:rPr lang="en-US" sz="1800" dirty="0" smtClean="0">
                <a:latin typeface="Calibri" panose="020F0502020204030204" pitchFamily="34" charset="0"/>
              </a:rPr>
              <a:t> </a:t>
            </a:r>
            <a:r>
              <a:rPr lang="en-US" sz="1800" dirty="0" smtClean="0">
                <a:latin typeface="Calibri" panose="020F0502020204030204" pitchFamily="34" charset="0"/>
                <a:sym typeface="Wingdings" panose="05000000000000000000"/>
              </a:rPr>
              <a:t> </a:t>
            </a:r>
            <a:r>
              <a:rPr lang="en-US" sz="1800" dirty="0" err="1" smtClean="0">
                <a:latin typeface="Calibri" panose="020F0502020204030204" pitchFamily="34" charset="0"/>
                <a:sym typeface="Wingdings" panose="05000000000000000000"/>
              </a:rPr>
              <a:t>rax</a:t>
            </a:r>
            <a:endParaRPr lang="en-US" sz="1800" dirty="0" smtClean="0">
              <a:latin typeface="Calibri" panose="020F0502020204030204" pitchFamily="34" charset="0"/>
            </a:endParaRPr>
          </a:p>
        </p:txBody>
      </p:sp>
      <p:sp>
        <p:nvSpPr>
          <p:cNvPr id="12" name="Rectangle 11"/>
          <p:cNvSpPr/>
          <p:nvPr/>
        </p:nvSpPr>
        <p:spPr bwMode="auto">
          <a:xfrm>
            <a:off x="4038600" y="3429000"/>
            <a:ext cx="1143000" cy="380999"/>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smtClean="0">
              <a:latin typeface="Calibri" panose="020F0502020204030204" pitchFamily="34" charset="0"/>
            </a:endParaRPr>
          </a:p>
        </p:txBody>
      </p:sp>
      <p:sp>
        <p:nvSpPr>
          <p:cNvPr id="11" name="TextBox 10"/>
          <p:cNvSpPr txBox="1"/>
          <p:nvPr/>
        </p:nvSpPr>
        <p:spPr>
          <a:xfrm>
            <a:off x="5046635" y="4909066"/>
            <a:ext cx="3045307" cy="369332"/>
          </a:xfrm>
          <a:prstGeom prst="rect">
            <a:avLst/>
          </a:prstGeom>
          <a:noFill/>
        </p:spPr>
        <p:txBody>
          <a:bodyPr wrap="none" rtlCol="0">
            <a:spAutoFit/>
          </a:bodyPr>
          <a:lstStyle/>
          <a:p>
            <a:r>
              <a:rPr lang="en-US" sz="1800" dirty="0" smtClean="0">
                <a:latin typeface="Calibri" panose="020F0502020204030204" pitchFamily="34" charset="0"/>
              </a:rPr>
              <a:t>Gadget address = </a:t>
            </a:r>
            <a:r>
              <a:rPr lang="en-US" sz="1800" dirty="0" smtClean="0">
                <a:latin typeface="Courier New" panose="02070309020205020404"/>
                <a:cs typeface="Courier New" panose="02070309020205020404"/>
              </a:rPr>
              <a:t>0x4004dc</a:t>
            </a:r>
            <a:endParaRPr lang="en-US" sz="1800" dirty="0" smtClean="0">
              <a:latin typeface="Courier New" panose="02070309020205020404"/>
              <a:cs typeface="Courier New" panose="02070309020205020404"/>
            </a:endParaRPr>
          </a:p>
        </p:txBody>
      </p:sp>
      <p:cxnSp>
        <p:nvCxnSpPr>
          <p:cNvPr id="13" name="Straight Arrow Connector 12"/>
          <p:cNvCxnSpPr/>
          <p:nvPr/>
        </p:nvCxnSpPr>
        <p:spPr bwMode="auto">
          <a:xfrm flipH="1">
            <a:off x="4648200" y="2743200"/>
            <a:ext cx="228600" cy="685801"/>
          </a:xfrm>
          <a:prstGeom prst="straightConnector1">
            <a:avLst/>
          </a:prstGeom>
          <a:noFill/>
          <a:ln w="25400" cap="flat" cmpd="sng" algn="ctr">
            <a:solidFill>
              <a:srgbClr val="000090"/>
            </a:solidFill>
            <a:prstDash val="solid"/>
            <a:round/>
            <a:headEnd type="none" w="med" len="med"/>
            <a:tailEnd type="arrow"/>
          </a:ln>
          <a:effectLst/>
        </p:spPr>
      </p:cxnSp>
      <p:sp>
        <p:nvSpPr>
          <p:cNvPr id="7" name="TextBox 6"/>
          <p:cNvSpPr txBox="1"/>
          <p:nvPr/>
        </p:nvSpPr>
        <p:spPr>
          <a:xfrm>
            <a:off x="5017615" y="2743200"/>
            <a:ext cx="3150242" cy="369332"/>
          </a:xfrm>
          <a:prstGeom prst="rect">
            <a:avLst/>
          </a:prstGeom>
          <a:noFill/>
        </p:spPr>
        <p:txBody>
          <a:bodyPr wrap="none" rtlCol="0">
            <a:spAutoFit/>
          </a:bodyPr>
          <a:lstStyle/>
          <a:p>
            <a:r>
              <a:rPr lang="en-US" sz="1800" dirty="0" smtClean="0">
                <a:latin typeface="Calibri" panose="020F0502020204030204" pitchFamily="34" charset="0"/>
              </a:rPr>
              <a:t>Encodes </a:t>
            </a:r>
            <a:r>
              <a:rPr lang="en-US" sz="1800" dirty="0" err="1" smtClean="0">
                <a:latin typeface="Courier New" panose="02070309020205020404"/>
                <a:cs typeface="Courier New" panose="02070309020205020404"/>
              </a:rPr>
              <a:t>movq</a:t>
            </a:r>
            <a:r>
              <a:rPr lang="en-US" sz="1800" dirty="0" smtClean="0">
                <a:latin typeface="Courier New" panose="02070309020205020404"/>
                <a:cs typeface="Courier New" panose="02070309020205020404"/>
              </a:rPr>
              <a:t> %</a:t>
            </a:r>
            <a:r>
              <a:rPr lang="en-US" sz="1800" dirty="0" err="1" smtClean="0">
                <a:latin typeface="Courier New" panose="02070309020205020404"/>
                <a:cs typeface="Courier New" panose="02070309020205020404"/>
              </a:rPr>
              <a:t>rax</a:t>
            </a:r>
            <a:r>
              <a:rPr lang="en-US" sz="1800" dirty="0" smtClean="0">
                <a:latin typeface="Courier New" panose="02070309020205020404"/>
                <a:cs typeface="Courier New" panose="02070309020205020404"/>
              </a:rPr>
              <a:t>, %</a:t>
            </a:r>
            <a:r>
              <a:rPr lang="en-US" sz="1800" dirty="0" err="1" smtClean="0">
                <a:latin typeface="Courier New" panose="02070309020205020404"/>
                <a:cs typeface="Courier New" panose="02070309020205020404"/>
              </a:rPr>
              <a:t>rdi</a:t>
            </a:r>
            <a:endParaRPr lang="en-US" sz="1800" dirty="0" smtClean="0">
              <a:latin typeface="Courier New" panose="02070309020205020404"/>
              <a:cs typeface="Courier New" panose="020703090202050204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ROP Execution</a:t>
            </a:r>
            <a:endParaRPr lang="en-US" dirty="0"/>
          </a:p>
        </p:txBody>
      </p:sp>
      <p:sp>
        <p:nvSpPr>
          <p:cNvPr id="3" name="Content Placeholder 2"/>
          <p:cNvSpPr>
            <a:spLocks noGrp="1"/>
          </p:cNvSpPr>
          <p:nvPr>
            <p:ph idx="1"/>
          </p:nvPr>
        </p:nvSpPr>
        <p:spPr>
          <a:xfrm>
            <a:off x="396875" y="4724399"/>
            <a:ext cx="7896225" cy="1609725"/>
          </a:xfrm>
        </p:spPr>
        <p:txBody>
          <a:bodyPr/>
          <a:lstStyle/>
          <a:p>
            <a:r>
              <a:rPr lang="en-US" dirty="0" smtClean="0"/>
              <a:t>Trigger with </a:t>
            </a:r>
            <a:r>
              <a:rPr lang="en-US" dirty="0" smtClean="0">
                <a:latin typeface="Courier New" panose="02070309020205020404"/>
                <a:cs typeface="Courier New" panose="02070309020205020404"/>
              </a:rPr>
              <a:t>ret</a:t>
            </a:r>
            <a:r>
              <a:rPr lang="en-US" dirty="0" smtClean="0"/>
              <a:t> instruction</a:t>
            </a:r>
            <a:endParaRPr lang="en-US" dirty="0" smtClean="0"/>
          </a:p>
          <a:p>
            <a:pPr lvl="1"/>
            <a:r>
              <a:rPr lang="en-US" dirty="0" smtClean="0"/>
              <a:t>Will start executing Gadget 1</a:t>
            </a:r>
            <a:endParaRPr lang="en-US" dirty="0" smtClean="0"/>
          </a:p>
          <a:p>
            <a:r>
              <a:rPr lang="en-US" dirty="0" smtClean="0"/>
              <a:t>Final </a:t>
            </a:r>
            <a:r>
              <a:rPr lang="en-US" dirty="0" smtClean="0">
                <a:latin typeface="Courier New" panose="02070309020205020404"/>
                <a:cs typeface="Courier New" panose="02070309020205020404"/>
              </a:rPr>
              <a:t>ret</a:t>
            </a:r>
            <a:r>
              <a:rPr lang="en-US" dirty="0" smtClean="0"/>
              <a:t> in each gadget will start next one</a:t>
            </a:r>
            <a:endParaRPr lang="en-US" dirty="0"/>
          </a:p>
        </p:txBody>
      </p:sp>
      <p:grpSp>
        <p:nvGrpSpPr>
          <p:cNvPr id="23" name="Group 22"/>
          <p:cNvGrpSpPr/>
          <p:nvPr/>
        </p:nvGrpSpPr>
        <p:grpSpPr>
          <a:xfrm>
            <a:off x="2057400" y="1257300"/>
            <a:ext cx="4191000" cy="2286000"/>
            <a:chOff x="2362200" y="2133600"/>
            <a:chExt cx="4191000" cy="2286000"/>
          </a:xfrm>
        </p:grpSpPr>
        <p:sp>
          <p:nvSpPr>
            <p:cNvPr id="4" name="Rectangle 3"/>
            <p:cNvSpPr/>
            <p:nvPr/>
          </p:nvSpPr>
          <p:spPr>
            <a:xfrm>
              <a:off x="2895600" y="3810000"/>
              <a:ext cx="1066800" cy="3048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95600" y="3505200"/>
              <a:ext cx="1066800" cy="3048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95600" y="2895600"/>
              <a:ext cx="1066800" cy="6096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tIns="0" bIns="0" rtlCol="0" anchor="ctr" anchorCtr="1"/>
            <a:lstStyle/>
            <a:p>
              <a:pPr algn="ctr"/>
              <a:endParaRPr lang="en-US" sz="1200" dirty="0" smtClean="0">
                <a:solidFill>
                  <a:srgbClr val="000000"/>
                </a:solidFill>
                <a:latin typeface="Wingdings" panose="05000000000000000000"/>
                <a:ea typeface="Wingdings" panose="05000000000000000000"/>
                <a:cs typeface="Wingdings" panose="05000000000000000000"/>
                <a:sym typeface="Wingdings" panose="05000000000000000000"/>
              </a:endParaRPr>
            </a:p>
            <a:p>
              <a:pPr algn="ctr"/>
              <a:r>
                <a:rPr lang="en-US" sz="1200" dirty="0" smtClean="0">
                  <a:solidFill>
                    <a:srgbClr val="000000"/>
                  </a:solidFill>
                  <a:latin typeface="Wingdings" panose="05000000000000000000"/>
                  <a:ea typeface="Wingdings" panose="05000000000000000000"/>
                  <a:cs typeface="Wingdings" panose="05000000000000000000"/>
                  <a:sym typeface="Wingdings" panose="05000000000000000000"/>
                </a:rPr>
                <a:t></a:t>
              </a:r>
              <a:endParaRPr lang="en-US" sz="1200" dirty="0" smtClean="0">
                <a:solidFill>
                  <a:srgbClr val="000000"/>
                </a:solidFill>
                <a:latin typeface="Wingdings" panose="05000000000000000000"/>
                <a:ea typeface="Wingdings" panose="05000000000000000000"/>
                <a:cs typeface="Wingdings" panose="05000000000000000000"/>
                <a:sym typeface="Wingdings" panose="05000000000000000000"/>
              </a:endParaRPr>
            </a:p>
            <a:p>
              <a:pPr algn="ctr"/>
              <a:r>
                <a:rPr lang="en-US" sz="1200" dirty="0" smtClean="0">
                  <a:solidFill>
                    <a:srgbClr val="000000"/>
                  </a:solidFill>
                  <a:latin typeface="Wingdings" panose="05000000000000000000"/>
                  <a:ea typeface="Wingdings" panose="05000000000000000000"/>
                  <a:cs typeface="Wingdings" panose="05000000000000000000"/>
                  <a:sym typeface="Wingdings" panose="05000000000000000000"/>
                </a:rPr>
                <a:t></a:t>
              </a:r>
              <a:endParaRPr lang="en-US" sz="1200" dirty="0" smtClean="0">
                <a:solidFill>
                  <a:srgbClr val="000000"/>
                </a:solidFill>
              </a:endParaRPr>
            </a:p>
            <a:p>
              <a:pPr algn="ctr"/>
              <a:r>
                <a:rPr lang="en-US" sz="1200" dirty="0" smtClean="0">
                  <a:solidFill>
                    <a:srgbClr val="000000"/>
                  </a:solidFill>
                  <a:latin typeface="Wingdings" panose="05000000000000000000"/>
                  <a:ea typeface="Wingdings" panose="05000000000000000000"/>
                  <a:cs typeface="Wingdings" panose="05000000000000000000"/>
                  <a:sym typeface="Wingdings" panose="05000000000000000000"/>
                </a:rPr>
                <a:t></a:t>
              </a:r>
              <a:endParaRPr lang="en-US" sz="1200" dirty="0" smtClean="0">
                <a:solidFill>
                  <a:srgbClr val="000000"/>
                </a:solidFill>
              </a:endParaRPr>
            </a:p>
            <a:p>
              <a:pPr algn="ctr"/>
              <a:endParaRPr lang="en-US" sz="1200" dirty="0">
                <a:solidFill>
                  <a:srgbClr val="000000"/>
                </a:solidFill>
              </a:endParaRPr>
            </a:p>
          </p:txBody>
        </p:sp>
        <p:sp>
          <p:nvSpPr>
            <p:cNvPr id="7" name="Rectangle 6"/>
            <p:cNvSpPr/>
            <p:nvPr/>
          </p:nvSpPr>
          <p:spPr>
            <a:xfrm>
              <a:off x="2895600" y="2590800"/>
              <a:ext cx="1066800" cy="304800"/>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248400" y="4038600"/>
              <a:ext cx="304800" cy="381000"/>
            </a:xfrm>
            <a:prstGeom prst="rect">
              <a:avLst/>
            </a:prstGeom>
            <a:solidFill>
              <a:schemeClr val="bg2"/>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a:solidFill>
                    <a:schemeClr val="tx1"/>
                  </a:solidFill>
                  <a:latin typeface="Courier New" panose="02070309020205020404"/>
                  <a:cs typeface="Courier New" panose="02070309020205020404"/>
                </a:rPr>
                <a:t>c</a:t>
              </a:r>
              <a:r>
                <a:rPr lang="en-US" sz="1200" dirty="0" smtClean="0">
                  <a:solidFill>
                    <a:schemeClr val="tx1"/>
                  </a:solidFill>
                  <a:latin typeface="Courier New" panose="02070309020205020404"/>
                  <a:cs typeface="Courier New" panose="02070309020205020404"/>
                </a:rPr>
                <a:t>3</a:t>
              </a:r>
              <a:endParaRPr lang="en-US" sz="1200" dirty="0">
                <a:solidFill>
                  <a:schemeClr val="tx1"/>
                </a:solidFill>
                <a:latin typeface="Courier New" panose="02070309020205020404"/>
                <a:cs typeface="Courier New" panose="02070309020205020404"/>
              </a:endParaRPr>
            </a:p>
          </p:txBody>
        </p:sp>
        <p:sp>
          <p:nvSpPr>
            <p:cNvPr id="10" name="Rectangle 9"/>
            <p:cNvSpPr/>
            <p:nvPr/>
          </p:nvSpPr>
          <p:spPr>
            <a:xfrm>
              <a:off x="4724400" y="4038600"/>
              <a:ext cx="1828800" cy="38100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latin typeface="Calibri" panose="020F0502020204030204"/>
                  <a:cs typeface="Calibri" panose="020F0502020204030204"/>
                </a:rPr>
                <a:t>Gadget 1 code</a:t>
              </a:r>
              <a:endParaRPr lang="en-US" sz="1200" dirty="0">
                <a:solidFill>
                  <a:srgbClr val="000000"/>
                </a:solidFill>
                <a:latin typeface="Calibri" panose="020F0502020204030204"/>
                <a:cs typeface="Calibri" panose="020F0502020204030204"/>
              </a:endParaRPr>
            </a:p>
          </p:txBody>
        </p:sp>
        <p:sp>
          <p:nvSpPr>
            <p:cNvPr id="12" name="Rectangle 11"/>
            <p:cNvSpPr/>
            <p:nvPr/>
          </p:nvSpPr>
          <p:spPr>
            <a:xfrm>
              <a:off x="6248400" y="3352800"/>
              <a:ext cx="304800" cy="381000"/>
            </a:xfrm>
            <a:prstGeom prst="rect">
              <a:avLst/>
            </a:prstGeom>
            <a:solidFill>
              <a:schemeClr val="bg2"/>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a:solidFill>
                    <a:schemeClr val="tx1"/>
                  </a:solidFill>
                  <a:latin typeface="Courier New" panose="02070309020205020404"/>
                  <a:cs typeface="Courier New" panose="02070309020205020404"/>
                </a:rPr>
                <a:t>c</a:t>
              </a:r>
              <a:r>
                <a:rPr lang="en-US" sz="1200" dirty="0" smtClean="0">
                  <a:solidFill>
                    <a:schemeClr val="tx1"/>
                  </a:solidFill>
                  <a:latin typeface="Courier New" panose="02070309020205020404"/>
                  <a:cs typeface="Courier New" panose="02070309020205020404"/>
                </a:rPr>
                <a:t>3</a:t>
              </a:r>
              <a:endParaRPr lang="en-US" sz="1200" dirty="0">
                <a:solidFill>
                  <a:schemeClr val="tx1"/>
                </a:solidFill>
                <a:latin typeface="Courier New" panose="02070309020205020404"/>
                <a:cs typeface="Courier New" panose="02070309020205020404"/>
              </a:endParaRPr>
            </a:p>
          </p:txBody>
        </p:sp>
        <p:sp>
          <p:nvSpPr>
            <p:cNvPr id="13" name="Rectangle 12"/>
            <p:cNvSpPr/>
            <p:nvPr/>
          </p:nvSpPr>
          <p:spPr>
            <a:xfrm>
              <a:off x="4724400" y="3352800"/>
              <a:ext cx="1828800" cy="38100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latin typeface="Calibri" panose="020F0502020204030204"/>
                  <a:cs typeface="Calibri" panose="020F0502020204030204"/>
                </a:rPr>
                <a:t>Gadget 2 code</a:t>
              </a:r>
              <a:endParaRPr lang="en-US" sz="1200" dirty="0">
                <a:solidFill>
                  <a:srgbClr val="000000"/>
                </a:solidFill>
                <a:latin typeface="Calibri" panose="020F0502020204030204"/>
                <a:cs typeface="Calibri" panose="020F0502020204030204"/>
              </a:endParaRPr>
            </a:p>
          </p:txBody>
        </p:sp>
        <p:sp>
          <p:nvSpPr>
            <p:cNvPr id="15" name="Rectangle 14"/>
            <p:cNvSpPr/>
            <p:nvPr/>
          </p:nvSpPr>
          <p:spPr>
            <a:xfrm>
              <a:off x="6248400" y="2362200"/>
              <a:ext cx="304800" cy="381000"/>
            </a:xfrm>
            <a:prstGeom prst="rect">
              <a:avLst/>
            </a:prstGeom>
            <a:solidFill>
              <a:schemeClr val="bg2"/>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a:solidFill>
                    <a:schemeClr val="tx1"/>
                  </a:solidFill>
                  <a:latin typeface="Courier New" panose="02070309020205020404"/>
                  <a:cs typeface="Courier New" panose="02070309020205020404"/>
                </a:rPr>
                <a:t>c</a:t>
              </a:r>
              <a:r>
                <a:rPr lang="en-US" sz="1200" dirty="0" smtClean="0">
                  <a:solidFill>
                    <a:schemeClr val="tx1"/>
                  </a:solidFill>
                  <a:latin typeface="Courier New" panose="02070309020205020404"/>
                  <a:cs typeface="Courier New" panose="02070309020205020404"/>
                </a:rPr>
                <a:t>3</a:t>
              </a:r>
              <a:endParaRPr lang="en-US" sz="1200" dirty="0">
                <a:solidFill>
                  <a:schemeClr val="tx1"/>
                </a:solidFill>
                <a:latin typeface="Courier New" panose="02070309020205020404"/>
                <a:cs typeface="Courier New" panose="02070309020205020404"/>
              </a:endParaRPr>
            </a:p>
          </p:txBody>
        </p:sp>
        <p:sp>
          <p:nvSpPr>
            <p:cNvPr id="16" name="Rectangle 15"/>
            <p:cNvSpPr/>
            <p:nvPr/>
          </p:nvSpPr>
          <p:spPr>
            <a:xfrm>
              <a:off x="4724400" y="2362200"/>
              <a:ext cx="1828800" cy="381000"/>
            </a:xfrm>
            <a:prstGeom prst="rect">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latin typeface="Calibri" panose="020F0502020204030204"/>
                  <a:cs typeface="Calibri" panose="020F0502020204030204"/>
                </a:rPr>
                <a:t>Gadget </a:t>
              </a:r>
              <a:r>
                <a:rPr lang="en-US" sz="1200" i="1" dirty="0" smtClean="0">
                  <a:solidFill>
                    <a:srgbClr val="000000"/>
                  </a:solidFill>
                  <a:latin typeface="Calibri" panose="020F0502020204030204"/>
                  <a:cs typeface="Calibri" panose="020F0502020204030204"/>
                </a:rPr>
                <a:t>n</a:t>
              </a:r>
              <a:r>
                <a:rPr lang="en-US" sz="1200" dirty="0" smtClean="0">
                  <a:solidFill>
                    <a:srgbClr val="000000"/>
                  </a:solidFill>
                  <a:latin typeface="Calibri" panose="020F0502020204030204"/>
                  <a:cs typeface="Calibri" panose="020F0502020204030204"/>
                </a:rPr>
                <a:t> code</a:t>
              </a:r>
              <a:endParaRPr lang="en-US" sz="1200" dirty="0">
                <a:solidFill>
                  <a:srgbClr val="000000"/>
                </a:solidFill>
                <a:latin typeface="Calibri" panose="020F0502020204030204"/>
                <a:cs typeface="Calibri" panose="020F0502020204030204"/>
              </a:endParaRPr>
            </a:p>
          </p:txBody>
        </p:sp>
        <p:cxnSp>
          <p:nvCxnSpPr>
            <p:cNvPr id="17" name="Straight Arrow Connector 16"/>
            <p:cNvCxnSpPr>
              <a:endCxn id="10" idx="1"/>
            </p:cNvCxnSpPr>
            <p:nvPr/>
          </p:nvCxnSpPr>
          <p:spPr>
            <a:xfrm>
              <a:off x="3429000" y="3962400"/>
              <a:ext cx="1295400" cy="266700"/>
            </a:xfrm>
            <a:prstGeom prst="straightConnector1">
              <a:avLst/>
            </a:prstGeom>
            <a:ln>
              <a:solidFill>
                <a:srgbClr val="000000"/>
              </a:solidFill>
              <a:headEnd type="oval" w="lg" len="lg"/>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3" idx="1"/>
            </p:cNvCxnSpPr>
            <p:nvPr/>
          </p:nvCxnSpPr>
          <p:spPr>
            <a:xfrm flipV="1">
              <a:off x="3429000" y="3543300"/>
              <a:ext cx="1295400" cy="114300"/>
            </a:xfrm>
            <a:prstGeom prst="straightConnector1">
              <a:avLst/>
            </a:prstGeom>
            <a:ln>
              <a:solidFill>
                <a:srgbClr val="000000"/>
              </a:solidFill>
              <a:headEnd type="oval" w="lg" len="lg"/>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6" idx="1"/>
            </p:cNvCxnSpPr>
            <p:nvPr/>
          </p:nvCxnSpPr>
          <p:spPr>
            <a:xfrm flipV="1">
              <a:off x="3429000" y="2552700"/>
              <a:ext cx="1295400" cy="228600"/>
            </a:xfrm>
            <a:prstGeom prst="straightConnector1">
              <a:avLst/>
            </a:prstGeom>
            <a:ln>
              <a:solidFill>
                <a:srgbClr val="000000"/>
              </a:solidFill>
              <a:headEnd type="oval" w="lg" len="lg"/>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4" idx="1"/>
            </p:cNvCxnSpPr>
            <p:nvPr/>
          </p:nvCxnSpPr>
          <p:spPr>
            <a:xfrm>
              <a:off x="2362200" y="3962400"/>
              <a:ext cx="533400" cy="0"/>
            </a:xfrm>
            <a:prstGeom prst="straightConnector1">
              <a:avLst/>
            </a:prstGeom>
            <a:ln>
              <a:solidFill>
                <a:srgbClr val="000000"/>
              </a:solidFill>
              <a:headEnd type="none" w="lg" len="lg"/>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895600" y="2133600"/>
              <a:ext cx="1066800" cy="338554"/>
            </a:xfrm>
            <a:prstGeom prst="rect">
              <a:avLst/>
            </a:prstGeom>
            <a:noFill/>
          </p:spPr>
          <p:txBody>
            <a:bodyPr wrap="square" rtlCol="0">
              <a:spAutoFit/>
            </a:bodyPr>
            <a:lstStyle/>
            <a:p>
              <a:pPr algn="ctr"/>
              <a:r>
                <a:rPr lang="en-US" sz="1600" dirty="0" smtClean="0">
                  <a:latin typeface="Calibri" panose="020F0502020204030204"/>
                  <a:cs typeface="Calibri" panose="020F0502020204030204"/>
                </a:rPr>
                <a:t>Stack</a:t>
              </a:r>
              <a:endParaRPr lang="en-US" sz="1600" dirty="0">
                <a:latin typeface="Calibri" panose="020F0502020204030204"/>
                <a:cs typeface="Calibri" panose="020F0502020204030204"/>
              </a:endParaRPr>
            </a:p>
          </p:txBody>
        </p:sp>
      </p:grpSp>
      <p:sp>
        <p:nvSpPr>
          <p:cNvPr id="22" name="Rectangle 21"/>
          <p:cNvSpPr/>
          <p:nvPr/>
        </p:nvSpPr>
        <p:spPr>
          <a:xfrm>
            <a:off x="990600" y="2957256"/>
            <a:ext cx="1066800" cy="304800"/>
          </a:xfrm>
          <a:prstGeom prst="rect">
            <a:avLst/>
          </a:prstGeom>
          <a:no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dirty="0" smtClean="0">
                <a:solidFill>
                  <a:srgbClr val="000000"/>
                </a:solidFill>
                <a:latin typeface="Courier New" panose="02070309020205020404"/>
                <a:cs typeface="Courier New" panose="02070309020205020404"/>
              </a:rPr>
              <a:t>%</a:t>
            </a:r>
            <a:r>
              <a:rPr lang="en-US" sz="1200" dirty="0" err="1" smtClean="0">
                <a:solidFill>
                  <a:srgbClr val="000000"/>
                </a:solidFill>
                <a:latin typeface="Courier New" panose="02070309020205020404"/>
                <a:cs typeface="Courier New" panose="02070309020205020404"/>
              </a:rPr>
              <a:t>rsp</a:t>
            </a:r>
            <a:endParaRPr lang="en-US" sz="1200" dirty="0">
              <a:solidFill>
                <a:srgbClr val="000000"/>
              </a:solidFill>
              <a:latin typeface="Courier New" panose="02070309020205020404"/>
              <a:cs typeface="Courier New" panose="020703090202050204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099" y="493713"/>
            <a:ext cx="7229491" cy="573087"/>
          </a:xfrm>
        </p:spPr>
        <p:txBody>
          <a:bodyPr/>
          <a:lstStyle/>
          <a:p>
            <a:pPr eaLnBrk="1" hangingPunct="1"/>
            <a:r>
              <a:rPr lang="en-US" dirty="0" smtClean="0"/>
              <a:t>Crafting an ROB Attack String</a:t>
            </a:r>
            <a:endParaRPr lang="en-US" dirty="0" smtClean="0"/>
          </a:p>
        </p:txBody>
      </p:sp>
      <p:sp>
        <p:nvSpPr>
          <p:cNvPr id="360479" name="Rectangle 31"/>
          <p:cNvSpPr>
            <a:spLocks noChangeArrowheads="1"/>
          </p:cNvSpPr>
          <p:nvPr/>
        </p:nvSpPr>
        <p:spPr bwMode="auto">
          <a:xfrm>
            <a:off x="533400" y="1360486"/>
            <a:ext cx="1797050" cy="3592513"/>
          </a:xfrm>
          <a:prstGeom prst="rect">
            <a:avLst/>
          </a:prstGeom>
          <a:solidFill>
            <a:schemeClr val="bg1">
              <a:lumMod val="95000"/>
            </a:schemeClr>
          </a:solidFill>
          <a:ln w="28575">
            <a:solidFill>
              <a:schemeClr val="tx1"/>
            </a:solidFill>
            <a:miter lim="800000"/>
          </a:ln>
          <a:effectLst/>
        </p:spPr>
        <p:txBody>
          <a:bodyPr wrap="none"/>
          <a:lstStyle/>
          <a:p>
            <a:pPr algn="ctr">
              <a:defRPr/>
            </a:pPr>
            <a:r>
              <a:rPr lang="en-US" sz="1600" b="0" dirty="0">
                <a:latin typeface="Calibri" panose="020F0502020204030204" pitchFamily="34" charset="0"/>
                <a:cs typeface="+mn-cs"/>
              </a:rPr>
              <a:t>Stack Frame</a:t>
            </a:r>
            <a:endParaRPr lang="en-US" sz="1600" b="0" dirty="0">
              <a:latin typeface="Calibri" panose="020F0502020204030204" pitchFamily="34" charset="0"/>
              <a:cs typeface="+mn-cs"/>
            </a:endParaRPr>
          </a:p>
          <a:p>
            <a:pPr algn="ctr">
              <a:defRPr/>
            </a:pPr>
            <a:r>
              <a:rPr lang="en-US" sz="1600" b="0" dirty="0">
                <a:latin typeface="Calibri" panose="020F0502020204030204" pitchFamily="34" charset="0"/>
                <a:cs typeface="+mn-cs"/>
              </a:rPr>
              <a:t>for </a:t>
            </a:r>
            <a:r>
              <a:rPr lang="en-US" sz="1600" dirty="0" err="1" smtClean="0">
                <a:latin typeface="Courier New" panose="02070309020205020404" pitchFamily="49" charset="0"/>
                <a:cs typeface="+mn-cs"/>
              </a:rPr>
              <a:t>call_echo</a:t>
            </a:r>
            <a:endParaRPr lang="en-US" sz="1600" dirty="0">
              <a:latin typeface="Courier New" panose="02070309020205020404" pitchFamily="49" charset="0"/>
              <a:cs typeface="+mn-cs"/>
            </a:endParaRPr>
          </a:p>
        </p:txBody>
      </p:sp>
      <p:sp>
        <p:nvSpPr>
          <p:cNvPr id="360476" name="Rectangle 28"/>
          <p:cNvSpPr>
            <a:spLocks noChangeArrowheads="1"/>
          </p:cNvSpPr>
          <p:nvPr/>
        </p:nvSpPr>
        <p:spPr bwMode="auto">
          <a:xfrm>
            <a:off x="2330450" y="4648200"/>
            <a:ext cx="598241" cy="646331"/>
          </a:xfrm>
          <a:prstGeom prst="rect">
            <a:avLst/>
          </a:prstGeom>
          <a:noFill/>
          <a:ln w="9525">
            <a:noFill/>
            <a:miter lim="800000"/>
          </a:ln>
        </p:spPr>
        <p:txBody>
          <a:bodyPr wrap="none">
            <a:spAutoFit/>
          </a:bodyPr>
          <a:lstStyle/>
          <a:p>
            <a:r>
              <a:rPr lang="en-US" sz="1800" dirty="0" err="1" smtClean="0">
                <a:latin typeface="Courier New" panose="02070309020205020404" pitchFamily="49" charset="0"/>
              </a:rPr>
              <a:t>buf</a:t>
            </a:r>
            <a:endParaRPr lang="en-US" sz="1800" dirty="0">
              <a:solidFill>
                <a:srgbClr val="C00000"/>
              </a:solidFill>
              <a:latin typeface="Courier New" panose="02070309020205020404" pitchFamily="49" charset="0"/>
            </a:endParaRPr>
          </a:p>
          <a:p>
            <a:endParaRPr lang="en-US" sz="1800" dirty="0">
              <a:latin typeface="Courier New" panose="02070309020205020404" pitchFamily="49" charset="0"/>
            </a:endParaRPr>
          </a:p>
        </p:txBody>
      </p:sp>
      <p:sp>
        <p:nvSpPr>
          <p:cNvPr id="73" name="Rectangle 3"/>
          <p:cNvSpPr>
            <a:spLocks noChangeArrowheads="1"/>
          </p:cNvSpPr>
          <p:nvPr/>
        </p:nvSpPr>
        <p:spPr bwMode="auto">
          <a:xfrm>
            <a:off x="76200" y="5715000"/>
            <a:ext cx="8915400" cy="582211"/>
          </a:xfrm>
          <a:prstGeom prst="rect">
            <a:avLst/>
          </a:prstGeom>
          <a:solidFill>
            <a:schemeClr val="bg2">
              <a:lumMod val="40000"/>
              <a:lumOff val="60000"/>
            </a:schemeClr>
          </a:solidFill>
          <a:ln w="12700">
            <a:solidFill>
              <a:schemeClr val="bg2">
                <a:lumMod val="40000"/>
                <a:lumOff val="60000"/>
              </a:schemeClr>
            </a:solidFill>
            <a:miter lim="800000"/>
          </a:ln>
          <a:effectLst/>
        </p:spPr>
        <p:txBody>
          <a:bodyPr wrap="square" lIns="90487" tIns="44450" rIns="90487" bIns="44450">
            <a:spAutoFit/>
          </a:bodyPr>
          <a:lstStyle/>
          <a:p>
            <a:pPr eaLnBrk="0" hangingPunct="0">
              <a:tabLst>
                <a:tab pos="457200" algn="l"/>
                <a:tab pos="1485900" algn="l"/>
              </a:tabLst>
              <a:defRPr/>
            </a:pPr>
            <a:r>
              <a:rPr lang="en-US" sz="1600" dirty="0" smtClean="0">
                <a:latin typeface="Courier New" panose="02070309020205020404" pitchFamily="49" charset="0"/>
                <a:ea typeface="MS Mincho" panose="02020609040205080304" pitchFamily="49" charset="-128"/>
              </a:rPr>
              <a:t>30 31 32 33 34 35 36 37 38 39 30 31 32 33 34 35 36 37 38 39 30 31 32 33 d4 04 40 00 00 00 00 00</a:t>
            </a:r>
            <a:endParaRPr lang="en-US" sz="1600" dirty="0">
              <a:latin typeface="Courier New" panose="02070309020205020404" pitchFamily="49" charset="0"/>
              <a:ea typeface="MS Mincho" panose="02020609040205080304" pitchFamily="49" charset="-128"/>
              <a:cs typeface="+mn-cs"/>
            </a:endParaRPr>
          </a:p>
        </p:txBody>
      </p:sp>
      <p:sp>
        <p:nvSpPr>
          <p:cNvPr id="75" name="Rectangle 22"/>
          <p:cNvSpPr>
            <a:spLocks noChangeArrowheads="1"/>
          </p:cNvSpPr>
          <p:nvPr/>
        </p:nvSpPr>
        <p:spPr bwMode="auto">
          <a:xfrm>
            <a:off x="533400" y="1887758"/>
            <a:ext cx="1797050" cy="608299"/>
          </a:xfrm>
          <a:prstGeom prst="rect">
            <a:avLst/>
          </a:prstGeom>
          <a:solidFill>
            <a:srgbClr val="FFFFCC"/>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76" name="Group 75"/>
          <p:cNvGrpSpPr/>
          <p:nvPr/>
        </p:nvGrpSpPr>
        <p:grpSpPr>
          <a:xfrm>
            <a:off x="538208" y="1887584"/>
            <a:ext cx="1797050" cy="304800"/>
            <a:chOff x="2377022" y="2811289"/>
            <a:chExt cx="1797050" cy="304800"/>
          </a:xfrm>
          <a:solidFill>
            <a:srgbClr val="FFFFCC"/>
          </a:solidFill>
        </p:grpSpPr>
        <p:sp>
          <p:nvSpPr>
            <p:cNvPr id="77"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78"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79"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80"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grpSp>
      <p:grpSp>
        <p:nvGrpSpPr>
          <p:cNvPr id="81" name="Group 80"/>
          <p:cNvGrpSpPr/>
          <p:nvPr/>
        </p:nvGrpSpPr>
        <p:grpSpPr>
          <a:xfrm>
            <a:off x="533400" y="2203672"/>
            <a:ext cx="1797050" cy="304800"/>
            <a:chOff x="2377022" y="2811289"/>
            <a:chExt cx="1797050" cy="304800"/>
          </a:xfrm>
          <a:solidFill>
            <a:srgbClr val="FFFFCC"/>
          </a:solidFill>
        </p:grpSpPr>
        <p:sp>
          <p:nvSpPr>
            <p:cNvPr id="82"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00</a:t>
              </a:r>
              <a:endParaRPr lang="en-US" sz="1800" dirty="0">
                <a:solidFill>
                  <a:srgbClr val="00B050"/>
                </a:solidFill>
                <a:latin typeface="Courier New" panose="02070309020205020404" pitchFamily="49" charset="0"/>
                <a:cs typeface="+mn-cs"/>
              </a:endParaRPr>
            </a:p>
          </p:txBody>
        </p:sp>
        <p:sp>
          <p:nvSpPr>
            <p:cNvPr id="83"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48</a:t>
              </a:r>
              <a:endParaRPr lang="en-US" sz="1800" dirty="0">
                <a:solidFill>
                  <a:srgbClr val="00B050"/>
                </a:solidFill>
                <a:latin typeface="Courier New" panose="02070309020205020404" pitchFamily="49" charset="0"/>
                <a:cs typeface="+mn-cs"/>
              </a:endParaRPr>
            </a:p>
          </p:txBody>
        </p:sp>
        <p:sp>
          <p:nvSpPr>
            <p:cNvPr id="84"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83</a:t>
              </a:r>
              <a:endParaRPr lang="en-US" sz="1800" dirty="0">
                <a:solidFill>
                  <a:srgbClr val="00B050"/>
                </a:solidFill>
                <a:latin typeface="Courier New" panose="02070309020205020404" pitchFamily="49" charset="0"/>
                <a:cs typeface="+mn-cs"/>
              </a:endParaRPr>
            </a:p>
          </p:txBody>
        </p:sp>
        <p:sp>
          <p:nvSpPr>
            <p:cNvPr id="85"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00B050"/>
                  </a:solidFill>
                  <a:latin typeface="Courier New" panose="02070309020205020404" pitchFamily="49" charset="0"/>
                  <a:cs typeface="+mn-cs"/>
                </a:rPr>
                <a:t>80</a:t>
              </a:r>
              <a:endParaRPr lang="en-US" sz="1800" dirty="0">
                <a:solidFill>
                  <a:srgbClr val="00B050"/>
                </a:solidFill>
                <a:latin typeface="Courier New" panose="02070309020205020404" pitchFamily="49" charset="0"/>
                <a:cs typeface="+mn-cs"/>
              </a:endParaRPr>
            </a:p>
          </p:txBody>
        </p:sp>
      </p:grpSp>
      <p:sp>
        <p:nvSpPr>
          <p:cNvPr id="86" name="Line 29"/>
          <p:cNvSpPr>
            <a:spLocks noChangeShapeType="1"/>
          </p:cNvSpPr>
          <p:nvPr/>
        </p:nvSpPr>
        <p:spPr bwMode="auto">
          <a:xfrm flipH="1">
            <a:off x="2362200" y="3031907"/>
            <a:ext cx="450850" cy="0"/>
          </a:xfrm>
          <a:prstGeom prst="line">
            <a:avLst/>
          </a:prstGeom>
          <a:noFill/>
          <a:ln w="28575">
            <a:solidFill>
              <a:srgbClr val="C00000"/>
            </a:solidFill>
            <a:round/>
            <a:tailEnd type="triangle" w="med" len="med"/>
          </a:ln>
        </p:spPr>
        <p:txBody>
          <a:bodyPr/>
          <a:lstStyle/>
          <a:p>
            <a:endParaRPr lang="en-US"/>
          </a:p>
        </p:txBody>
      </p:sp>
      <p:sp>
        <p:nvSpPr>
          <p:cNvPr id="87" name="Rectangle 30"/>
          <p:cNvSpPr>
            <a:spLocks noChangeArrowheads="1"/>
          </p:cNvSpPr>
          <p:nvPr/>
        </p:nvSpPr>
        <p:spPr bwMode="auto">
          <a:xfrm>
            <a:off x="2762250" y="2858869"/>
            <a:ext cx="819150" cy="369332"/>
          </a:xfrm>
          <a:prstGeom prst="rect">
            <a:avLst/>
          </a:prstGeom>
          <a:noFill/>
          <a:ln w="9525">
            <a:noFill/>
            <a:miter lim="800000"/>
          </a:ln>
        </p:spPr>
        <p:txBody>
          <a:bodyPr wrap="square">
            <a:spAutoFit/>
          </a:bodyPr>
          <a:lstStyle/>
          <a:p>
            <a:r>
              <a:rPr lang="en-US" sz="1800" dirty="0" smtClean="0">
                <a:solidFill>
                  <a:srgbClr val="C00000"/>
                </a:solidFill>
                <a:latin typeface="Courier New" panose="02070309020205020404" pitchFamily="49" charset="0"/>
              </a:rPr>
              <a:t>%</a:t>
            </a:r>
            <a:r>
              <a:rPr lang="en-US" sz="1800" dirty="0" err="1" smtClean="0">
                <a:solidFill>
                  <a:srgbClr val="C00000"/>
                </a:solidFill>
                <a:latin typeface="Courier New" panose="02070309020205020404" pitchFamily="49" charset="0"/>
              </a:rPr>
              <a:t>rsp</a:t>
            </a:r>
            <a:endParaRPr lang="en-US" sz="1800" dirty="0">
              <a:solidFill>
                <a:srgbClr val="C00000"/>
              </a:solidFill>
              <a:latin typeface="Courier New" panose="02070309020205020404" pitchFamily="49" charset="0"/>
            </a:endParaRPr>
          </a:p>
        </p:txBody>
      </p:sp>
      <p:sp>
        <p:nvSpPr>
          <p:cNvPr id="90" name="TextBox 89"/>
          <p:cNvSpPr txBox="1">
            <a:spLocks noChangeArrowheads="1"/>
          </p:cNvSpPr>
          <p:nvPr/>
        </p:nvSpPr>
        <p:spPr bwMode="auto">
          <a:xfrm>
            <a:off x="2996213" y="1307068"/>
            <a:ext cx="889987"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Gadget</a:t>
            </a:r>
            <a:endParaRPr lang="en-US" sz="1800" i="1" dirty="0">
              <a:solidFill>
                <a:srgbClr val="C00000"/>
              </a:solidFill>
              <a:latin typeface="Calibri" panose="020F0502020204030204" pitchFamily="34" charset="0"/>
            </a:endParaRPr>
          </a:p>
        </p:txBody>
      </p:sp>
      <p:sp>
        <p:nvSpPr>
          <p:cNvPr id="92" name="TextBox 91"/>
          <p:cNvSpPr txBox="1">
            <a:spLocks noChangeArrowheads="1"/>
          </p:cNvSpPr>
          <p:nvPr/>
        </p:nvSpPr>
        <p:spPr bwMode="auto">
          <a:xfrm>
            <a:off x="533400" y="5345668"/>
            <a:ext cx="2042384" cy="369332"/>
          </a:xfrm>
          <a:prstGeom prst="rect">
            <a:avLst/>
          </a:prstGeom>
          <a:noFill/>
          <a:ln w="9525">
            <a:noFill/>
            <a:miter lim="800000"/>
          </a:ln>
        </p:spPr>
        <p:txBody>
          <a:bodyPr wrap="none">
            <a:spAutoFit/>
          </a:bodyPr>
          <a:lstStyle/>
          <a:p>
            <a:pPr eaLnBrk="0" hangingPunct="0"/>
            <a:r>
              <a:rPr lang="en-US" sz="1800" i="1" dirty="0" smtClean="0">
                <a:solidFill>
                  <a:srgbClr val="C00000"/>
                </a:solidFill>
                <a:latin typeface="Calibri" panose="020F0502020204030204" pitchFamily="34" charset="0"/>
              </a:rPr>
              <a:t>Attack String (Hex)</a:t>
            </a:r>
            <a:endParaRPr lang="en-US" sz="1800" i="1" dirty="0">
              <a:solidFill>
                <a:srgbClr val="C00000"/>
              </a:solidFill>
              <a:latin typeface="Calibri" panose="020F0502020204030204" pitchFamily="34" charset="0"/>
            </a:endParaRPr>
          </a:p>
        </p:txBody>
      </p:sp>
      <p:grpSp>
        <p:nvGrpSpPr>
          <p:cNvPr id="3" name="Group 2"/>
          <p:cNvGrpSpPr/>
          <p:nvPr/>
        </p:nvGrpSpPr>
        <p:grpSpPr>
          <a:xfrm>
            <a:off x="190499" y="2503486"/>
            <a:ext cx="2139951" cy="2449514"/>
            <a:chOff x="190499" y="2503486"/>
            <a:chExt cx="2139951" cy="2449514"/>
          </a:xfrm>
        </p:grpSpPr>
        <p:sp>
          <p:nvSpPr>
            <p:cNvPr id="360470" name="Rectangle 22"/>
            <p:cNvSpPr>
              <a:spLocks noChangeArrowheads="1"/>
            </p:cNvSpPr>
            <p:nvPr/>
          </p:nvSpPr>
          <p:spPr bwMode="auto">
            <a:xfrm>
              <a:off x="533400" y="2503486"/>
              <a:ext cx="1797050" cy="608299"/>
            </a:xfrm>
            <a:prstGeom prst="rect">
              <a:avLst/>
            </a:prstGeom>
            <a:solidFill>
              <a:schemeClr val="bg1">
                <a:lumMod val="95000"/>
              </a:schemeClr>
            </a:solidFill>
            <a:ln w="28575">
              <a:solidFill>
                <a:schemeClr val="tx1"/>
              </a:solidFill>
              <a:miter lim="800000"/>
            </a:ln>
            <a:effectLst/>
          </p:spPr>
          <p:txBody>
            <a:bodyPr wrap="none" anchor="ctr"/>
            <a:lstStyle/>
            <a:p>
              <a:pPr algn="ctr">
                <a:defRPr/>
              </a:pPr>
              <a:r>
                <a:rPr lang="en-US" sz="1800" b="0" dirty="0">
                  <a:latin typeface="Calibri" panose="020F0502020204030204" pitchFamily="34" charset="0"/>
                  <a:cs typeface="+mn-cs"/>
                </a:rPr>
                <a:t>Return </a:t>
              </a:r>
              <a:r>
                <a:rPr lang="en-US" sz="1800" b="0" dirty="0" smtClean="0">
                  <a:latin typeface="Calibri" panose="020F0502020204030204" pitchFamily="34" charset="0"/>
                  <a:cs typeface="+mn-cs"/>
                </a:rPr>
                <a:t>Address</a:t>
              </a:r>
              <a:endParaRPr lang="en-US" sz="1800" b="0" dirty="0" smtClean="0">
                <a:latin typeface="Calibri" panose="020F0502020204030204" pitchFamily="34" charset="0"/>
                <a:cs typeface="+mn-cs"/>
              </a:endParaRPr>
            </a:p>
            <a:p>
              <a:pPr algn="ctr">
                <a:defRPr/>
              </a:pPr>
              <a:r>
                <a:rPr lang="en-US" sz="1800" b="0" dirty="0" smtClean="0">
                  <a:latin typeface="Calibri" panose="020F0502020204030204" pitchFamily="34" charset="0"/>
                  <a:cs typeface="+mn-cs"/>
                </a:rPr>
                <a:t>(8 bytes)</a:t>
              </a:r>
              <a:endParaRPr lang="en-US" sz="1800" b="0" dirty="0">
                <a:latin typeface="Calibri" panose="020F0502020204030204" pitchFamily="34" charset="0"/>
                <a:cs typeface="+mn-cs"/>
              </a:endParaRPr>
            </a:p>
          </p:txBody>
        </p:sp>
        <p:grpSp>
          <p:nvGrpSpPr>
            <p:cNvPr id="2" name="Group 1"/>
            <p:cNvGrpSpPr/>
            <p:nvPr/>
          </p:nvGrpSpPr>
          <p:grpSpPr>
            <a:xfrm>
              <a:off x="533400" y="4648200"/>
              <a:ext cx="1797050" cy="304800"/>
              <a:chOff x="533400" y="4648200"/>
              <a:chExt cx="1797050" cy="304800"/>
            </a:xfrm>
          </p:grpSpPr>
          <p:sp>
            <p:nvSpPr>
              <p:cNvPr id="360472" name="Rectangle 24"/>
              <p:cNvSpPr>
                <a:spLocks noChangeArrowheads="1"/>
              </p:cNvSpPr>
              <p:nvPr/>
            </p:nvSpPr>
            <p:spPr bwMode="auto">
              <a:xfrm>
                <a:off x="533400"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360473" name="Rectangle 25"/>
              <p:cNvSpPr>
                <a:spLocks noChangeArrowheads="1"/>
              </p:cNvSpPr>
              <p:nvPr/>
            </p:nvSpPr>
            <p:spPr bwMode="auto">
              <a:xfrm>
                <a:off x="982663"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360474" name="Rectangle 26"/>
              <p:cNvSpPr>
                <a:spLocks noChangeArrowheads="1"/>
              </p:cNvSpPr>
              <p:nvPr/>
            </p:nvSpPr>
            <p:spPr bwMode="auto">
              <a:xfrm>
                <a:off x="1431925" y="4648200"/>
                <a:ext cx="449263"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360475" name="Rectangle 27"/>
              <p:cNvSpPr>
                <a:spLocks noChangeArrowheads="1"/>
              </p:cNvSpPr>
              <p:nvPr/>
            </p:nvSpPr>
            <p:spPr bwMode="auto">
              <a:xfrm>
                <a:off x="1881188" y="4648200"/>
                <a:ext cx="449262" cy="304800"/>
              </a:xfrm>
              <a:prstGeom prst="rect">
                <a:avLst/>
              </a:prstGeom>
              <a:solidFill>
                <a:schemeClr val="accent2">
                  <a:lumMod val="40000"/>
                  <a:lumOff val="60000"/>
                </a:schemeClr>
              </a:solid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sp>
          <p:nvSpPr>
            <p:cNvPr id="18" name="Rectangle 23"/>
            <p:cNvSpPr>
              <a:spLocks noChangeArrowheads="1"/>
            </p:cNvSpPr>
            <p:nvPr/>
          </p:nvSpPr>
          <p:spPr bwMode="auto">
            <a:xfrm>
              <a:off x="533400" y="3113087"/>
              <a:ext cx="1797050" cy="1531207"/>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a:defRPr/>
              </a:pPr>
              <a:r>
                <a:rPr lang="en-US" sz="1800" b="0" dirty="0" smtClean="0">
                  <a:latin typeface="Calibri" panose="020F0502020204030204" pitchFamily="34" charset="0"/>
                </a:rPr>
                <a:t>20 bytes unused</a:t>
              </a:r>
              <a:endParaRPr lang="en-US" sz="1800" dirty="0">
                <a:latin typeface="Courier New" panose="02070309020205020404" pitchFamily="49" charset="0"/>
              </a:endParaRPr>
            </a:p>
          </p:txBody>
        </p:sp>
        <p:grpSp>
          <p:nvGrpSpPr>
            <p:cNvPr id="32" name="Group 31"/>
            <p:cNvGrpSpPr/>
            <p:nvPr/>
          </p:nvGrpSpPr>
          <p:grpSpPr>
            <a:xfrm>
              <a:off x="532564" y="2509716"/>
              <a:ext cx="1797050" cy="304800"/>
              <a:chOff x="2377022" y="2811289"/>
              <a:chExt cx="1797050" cy="304800"/>
            </a:xfrm>
            <a:solidFill>
              <a:srgbClr val="CDF1C5"/>
            </a:solidFill>
          </p:grpSpPr>
          <p:sp>
            <p:nvSpPr>
              <p:cNvPr id="33"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4"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5"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36"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grpSp>
        <p:grpSp>
          <p:nvGrpSpPr>
            <p:cNvPr id="43" name="Group 42"/>
            <p:cNvGrpSpPr/>
            <p:nvPr/>
          </p:nvGrpSpPr>
          <p:grpSpPr>
            <a:xfrm>
              <a:off x="533400" y="4336978"/>
              <a:ext cx="1797050" cy="304800"/>
              <a:chOff x="533400" y="4648200"/>
              <a:chExt cx="1797050" cy="304800"/>
            </a:xfrm>
            <a:solidFill>
              <a:schemeClr val="bg2">
                <a:lumMod val="40000"/>
                <a:lumOff val="60000"/>
              </a:schemeClr>
            </a:solidFill>
          </p:grpSpPr>
          <p:sp>
            <p:nvSpPr>
              <p:cNvPr id="4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4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sp>
            <p:nvSpPr>
              <p:cNvPr id="4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4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grpSp>
        <p:grpSp>
          <p:nvGrpSpPr>
            <p:cNvPr id="48" name="Group 47"/>
            <p:cNvGrpSpPr/>
            <p:nvPr/>
          </p:nvGrpSpPr>
          <p:grpSpPr>
            <a:xfrm>
              <a:off x="533400" y="4025756"/>
              <a:ext cx="1797050" cy="304800"/>
              <a:chOff x="533400" y="4648200"/>
              <a:chExt cx="1797050" cy="304800"/>
            </a:xfrm>
            <a:solidFill>
              <a:schemeClr val="bg2">
                <a:lumMod val="40000"/>
                <a:lumOff val="60000"/>
              </a:schemeClr>
            </a:solidFill>
          </p:grpSpPr>
          <p:sp>
            <p:nvSpPr>
              <p:cNvPr id="4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5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sp>
            <p:nvSpPr>
              <p:cNvPr id="5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5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grpSp>
        <p:grpSp>
          <p:nvGrpSpPr>
            <p:cNvPr id="53" name="Group 52"/>
            <p:cNvGrpSpPr/>
            <p:nvPr/>
          </p:nvGrpSpPr>
          <p:grpSpPr>
            <a:xfrm>
              <a:off x="533400" y="3714534"/>
              <a:ext cx="1797050" cy="304800"/>
              <a:chOff x="533400" y="4648200"/>
              <a:chExt cx="1797050" cy="304800"/>
            </a:xfrm>
            <a:solidFill>
              <a:schemeClr val="bg2">
                <a:lumMod val="40000"/>
                <a:lumOff val="60000"/>
              </a:schemeClr>
            </a:solidFill>
          </p:grpSpPr>
          <p:sp>
            <p:nvSpPr>
              <p:cNvPr id="5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35</a:t>
                </a:r>
                <a:endParaRPr lang="en-US" sz="1800" dirty="0">
                  <a:latin typeface="Courier New" panose="02070309020205020404" pitchFamily="49" charset="0"/>
                  <a:cs typeface="+mn-cs"/>
                </a:endParaRPr>
              </a:p>
            </p:txBody>
          </p:sp>
          <p:sp>
            <p:nvSpPr>
              <p:cNvPr id="5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34</a:t>
                </a:r>
                <a:endParaRPr lang="en-US" sz="1800" dirty="0">
                  <a:latin typeface="Courier New" panose="02070309020205020404" pitchFamily="49" charset="0"/>
                  <a:cs typeface="+mn-cs"/>
                </a:endParaRPr>
              </a:p>
            </p:txBody>
          </p:sp>
          <p:sp>
            <p:nvSpPr>
              <p:cNvPr id="5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5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grpSp>
        <p:grpSp>
          <p:nvGrpSpPr>
            <p:cNvPr id="58" name="Group 57"/>
            <p:cNvGrpSpPr/>
            <p:nvPr/>
          </p:nvGrpSpPr>
          <p:grpSpPr>
            <a:xfrm>
              <a:off x="533400" y="3403312"/>
              <a:ext cx="1797050" cy="304800"/>
              <a:chOff x="533400" y="4648200"/>
              <a:chExt cx="1797050" cy="304800"/>
            </a:xfrm>
            <a:solidFill>
              <a:schemeClr val="bg2">
                <a:lumMod val="40000"/>
                <a:lumOff val="60000"/>
              </a:schemeClr>
            </a:solidFill>
          </p:grpSpPr>
          <p:sp>
            <p:nvSpPr>
              <p:cNvPr id="59"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39</a:t>
                </a:r>
                <a:endParaRPr lang="en-US" sz="1800" dirty="0">
                  <a:latin typeface="Courier New" panose="02070309020205020404" pitchFamily="49" charset="0"/>
                  <a:cs typeface="+mn-cs"/>
                </a:endParaRPr>
              </a:p>
            </p:txBody>
          </p:sp>
          <p:sp>
            <p:nvSpPr>
              <p:cNvPr id="60"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38</a:t>
                </a:r>
                <a:endParaRPr lang="en-US" sz="1800" dirty="0">
                  <a:latin typeface="Courier New" panose="02070309020205020404" pitchFamily="49" charset="0"/>
                  <a:cs typeface="+mn-cs"/>
                </a:endParaRPr>
              </a:p>
            </p:txBody>
          </p:sp>
          <p:sp>
            <p:nvSpPr>
              <p:cNvPr id="61"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37</a:t>
                </a:r>
                <a:endParaRPr lang="en-US" sz="1800" dirty="0">
                  <a:latin typeface="Courier New" panose="02070309020205020404" pitchFamily="49" charset="0"/>
                  <a:cs typeface="+mn-cs"/>
                </a:endParaRPr>
              </a:p>
            </p:txBody>
          </p:sp>
          <p:sp>
            <p:nvSpPr>
              <p:cNvPr id="62"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36</a:t>
                </a:r>
                <a:endParaRPr lang="en-US" sz="1800" dirty="0">
                  <a:latin typeface="Courier New" panose="02070309020205020404" pitchFamily="49" charset="0"/>
                  <a:cs typeface="+mn-cs"/>
                </a:endParaRPr>
              </a:p>
            </p:txBody>
          </p:sp>
        </p:grpSp>
        <p:grpSp>
          <p:nvGrpSpPr>
            <p:cNvPr id="63" name="Group 62"/>
            <p:cNvGrpSpPr/>
            <p:nvPr/>
          </p:nvGrpSpPr>
          <p:grpSpPr>
            <a:xfrm>
              <a:off x="533400" y="3092090"/>
              <a:ext cx="1797050" cy="304800"/>
              <a:chOff x="533400" y="4648200"/>
              <a:chExt cx="1797050" cy="304800"/>
            </a:xfrm>
            <a:solidFill>
              <a:schemeClr val="bg2">
                <a:lumMod val="40000"/>
                <a:lumOff val="60000"/>
              </a:schemeClr>
            </a:solidFill>
          </p:grpSpPr>
          <p:sp>
            <p:nvSpPr>
              <p:cNvPr id="64" name="Rectangle 24"/>
              <p:cNvSpPr>
                <a:spLocks noChangeArrowheads="1"/>
              </p:cNvSpPr>
              <p:nvPr/>
            </p:nvSpPr>
            <p:spPr bwMode="auto">
              <a:xfrm>
                <a:off x="533400"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33</a:t>
                </a:r>
                <a:endParaRPr lang="en-US" sz="1800" dirty="0">
                  <a:latin typeface="Courier New" panose="02070309020205020404" pitchFamily="49" charset="0"/>
                  <a:cs typeface="+mn-cs"/>
                </a:endParaRPr>
              </a:p>
            </p:txBody>
          </p:sp>
          <p:sp>
            <p:nvSpPr>
              <p:cNvPr id="65" name="Rectangle 25"/>
              <p:cNvSpPr>
                <a:spLocks noChangeArrowheads="1"/>
              </p:cNvSpPr>
              <p:nvPr/>
            </p:nvSpPr>
            <p:spPr bwMode="auto">
              <a:xfrm>
                <a:off x="982663"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32</a:t>
                </a:r>
                <a:endParaRPr lang="en-US" sz="1800" dirty="0">
                  <a:latin typeface="Courier New" panose="02070309020205020404" pitchFamily="49" charset="0"/>
                  <a:cs typeface="+mn-cs"/>
                </a:endParaRPr>
              </a:p>
            </p:txBody>
          </p:sp>
          <p:sp>
            <p:nvSpPr>
              <p:cNvPr id="66" name="Rectangle 26"/>
              <p:cNvSpPr>
                <a:spLocks noChangeArrowheads="1"/>
              </p:cNvSpPr>
              <p:nvPr/>
            </p:nvSpPr>
            <p:spPr bwMode="auto">
              <a:xfrm>
                <a:off x="1431925" y="4648200"/>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31</a:t>
                </a:r>
                <a:endParaRPr lang="en-US" sz="1800" dirty="0">
                  <a:latin typeface="Courier New" panose="02070309020205020404" pitchFamily="49" charset="0"/>
                  <a:cs typeface="+mn-cs"/>
                </a:endParaRPr>
              </a:p>
            </p:txBody>
          </p:sp>
          <p:sp>
            <p:nvSpPr>
              <p:cNvPr id="67" name="Rectangle 27"/>
              <p:cNvSpPr>
                <a:spLocks noChangeArrowheads="1"/>
              </p:cNvSpPr>
              <p:nvPr/>
            </p:nvSpPr>
            <p:spPr bwMode="auto">
              <a:xfrm>
                <a:off x="1881188" y="4648200"/>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latin typeface="Courier New" panose="02070309020205020404" pitchFamily="49" charset="0"/>
                    <a:cs typeface="+mn-cs"/>
                  </a:rPr>
                  <a:t>30</a:t>
                </a:r>
                <a:endParaRPr lang="en-US" sz="1800" dirty="0">
                  <a:latin typeface="Courier New" panose="02070309020205020404" pitchFamily="49" charset="0"/>
                  <a:cs typeface="+mn-cs"/>
                </a:endParaRPr>
              </a:p>
            </p:txBody>
          </p:sp>
        </p:grpSp>
        <p:grpSp>
          <p:nvGrpSpPr>
            <p:cNvPr id="68" name="Group 67"/>
            <p:cNvGrpSpPr/>
            <p:nvPr/>
          </p:nvGrpSpPr>
          <p:grpSpPr>
            <a:xfrm>
              <a:off x="533400" y="2819400"/>
              <a:ext cx="1797050" cy="304800"/>
              <a:chOff x="2377022" y="2811289"/>
              <a:chExt cx="1797050" cy="304800"/>
            </a:xfrm>
            <a:solidFill>
              <a:srgbClr val="D5F1CF"/>
            </a:solidFill>
          </p:grpSpPr>
          <p:sp>
            <p:nvSpPr>
              <p:cNvPr id="69"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70"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40</a:t>
                </a:r>
                <a:endParaRPr lang="en-US" sz="1800" dirty="0">
                  <a:solidFill>
                    <a:srgbClr val="C00000"/>
                  </a:solidFill>
                  <a:latin typeface="Courier New" panose="02070309020205020404" pitchFamily="49" charset="0"/>
                  <a:cs typeface="+mn-cs"/>
                </a:endParaRPr>
              </a:p>
            </p:txBody>
          </p:sp>
          <p:sp>
            <p:nvSpPr>
              <p:cNvPr id="71"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04</a:t>
                </a:r>
                <a:endParaRPr lang="en-US" sz="1800" dirty="0">
                  <a:solidFill>
                    <a:srgbClr val="C00000"/>
                  </a:solidFill>
                  <a:latin typeface="Courier New" panose="02070309020205020404" pitchFamily="49" charset="0"/>
                  <a:cs typeface="+mn-cs"/>
                </a:endParaRPr>
              </a:p>
            </p:txBody>
          </p:sp>
          <p:sp>
            <p:nvSpPr>
              <p:cNvPr id="72"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d4</a:t>
                </a:r>
                <a:endParaRPr lang="en-US" sz="1800" dirty="0">
                  <a:solidFill>
                    <a:srgbClr val="C00000"/>
                  </a:solidFill>
                  <a:latin typeface="Courier New" panose="02070309020205020404" pitchFamily="49" charset="0"/>
                  <a:cs typeface="+mn-cs"/>
                </a:endParaRPr>
              </a:p>
            </p:txBody>
          </p:sp>
        </p:grpSp>
        <p:sp>
          <p:nvSpPr>
            <p:cNvPr id="94" name="AutoShape 16"/>
            <p:cNvSpPr/>
            <p:nvPr/>
          </p:nvSpPr>
          <p:spPr bwMode="auto">
            <a:xfrm rot="10800000" flipH="1">
              <a:off x="190499" y="2509716"/>
              <a:ext cx="228600" cy="2443284"/>
            </a:xfrm>
            <a:prstGeom prst="leftBrace">
              <a:avLst>
                <a:gd name="adj1" fmla="val 75000"/>
                <a:gd name="adj2" fmla="val 50000"/>
              </a:avLst>
            </a:prstGeom>
            <a:noFill/>
            <a:ln w="25400">
              <a:solidFill>
                <a:srgbClr val="0070C0"/>
              </a:solidFill>
              <a:round/>
            </a:ln>
          </p:spPr>
          <p:txBody>
            <a:bodyPr wrap="none" anchor="ctr"/>
            <a:lstStyle/>
            <a:p>
              <a:pPr eaLnBrk="0" hangingPunct="0"/>
              <a:endParaRPr lang="en-US" sz="1800">
                <a:solidFill>
                  <a:srgbClr val="0070C0"/>
                </a:solidFill>
                <a:latin typeface="Calibri" panose="020F0502020204030204" pitchFamily="34" charset="0"/>
              </a:endParaRPr>
            </a:p>
          </p:txBody>
        </p:sp>
      </p:grpSp>
      <p:sp>
        <p:nvSpPr>
          <p:cNvPr id="95" name="TextBox 94"/>
          <p:cNvSpPr txBox="1">
            <a:spLocks noChangeArrowheads="1"/>
          </p:cNvSpPr>
          <p:nvPr/>
        </p:nvSpPr>
        <p:spPr bwMode="auto">
          <a:xfrm>
            <a:off x="3937987" y="2779023"/>
            <a:ext cx="4013215" cy="369332"/>
          </a:xfrm>
          <a:prstGeom prst="rect">
            <a:avLst/>
          </a:prstGeom>
          <a:noFill/>
          <a:ln w="9525">
            <a:noFill/>
            <a:miter lim="800000"/>
          </a:ln>
        </p:spPr>
        <p:txBody>
          <a:bodyPr wrap="none">
            <a:spAutoFit/>
          </a:bodyPr>
          <a:lstStyle/>
          <a:p>
            <a:pPr eaLnBrk="0" hangingPunct="0"/>
            <a:r>
              <a:rPr lang="en-US" sz="1800" dirty="0" smtClean="0">
                <a:latin typeface="Calibri" panose="020F0502020204030204" pitchFamily="34" charset="0"/>
                <a:cs typeface="Courier New" panose="02070309020205020404" pitchFamily="49" charset="0"/>
              </a:rPr>
              <a:t>Attack: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echo() </a:t>
            </a:r>
            <a:r>
              <a:rPr lang="en-US" sz="1800" dirty="0" smtClean="0">
                <a:latin typeface="Calibri" panose="020F0502020204030204" pitchFamily="34" charset="0"/>
              </a:rPr>
              <a:t>returns </a:t>
            </a:r>
            <a:r>
              <a:rPr lang="en-US" sz="1800" dirty="0" err="1">
                <a:latin typeface="Calibri" panose="020F0502020204030204" pitchFamily="34" charset="0"/>
                <a:sym typeface="Wingdings" panose="05000000000000000000"/>
              </a:rPr>
              <a:t>rdi</a:t>
            </a:r>
            <a:r>
              <a:rPr lang="en-US" sz="1800" dirty="0">
                <a:latin typeface="Calibri" panose="020F0502020204030204" pitchFamily="34" charset="0"/>
                <a:sym typeface="Wingdings" panose="05000000000000000000"/>
              </a:rPr>
              <a:t> + </a:t>
            </a:r>
            <a:r>
              <a:rPr lang="en-US" sz="1800" dirty="0" err="1" smtClean="0">
                <a:latin typeface="Calibri" panose="020F0502020204030204" pitchFamily="34" charset="0"/>
                <a:sym typeface="Wingdings" panose="05000000000000000000"/>
              </a:rPr>
              <a:t>rdx</a:t>
            </a:r>
            <a:r>
              <a:rPr lang="en-US" sz="1800" dirty="0" smtClean="0">
                <a:latin typeface="Calibri" panose="020F0502020204030204" pitchFamily="34" charset="0"/>
              </a:rPr>
              <a:t> </a:t>
            </a:r>
            <a:endParaRPr lang="en-US" sz="1800" dirty="0">
              <a:latin typeface="Calibri" panose="020F0502020204030204" pitchFamily="34" charset="0"/>
            </a:endParaRPr>
          </a:p>
        </p:txBody>
      </p:sp>
      <p:grpSp>
        <p:nvGrpSpPr>
          <p:cNvPr id="88" name="Group 87"/>
          <p:cNvGrpSpPr/>
          <p:nvPr/>
        </p:nvGrpSpPr>
        <p:grpSpPr>
          <a:xfrm>
            <a:off x="3048000" y="1282942"/>
            <a:ext cx="5943600" cy="1451978"/>
            <a:chOff x="1600200" y="2823075"/>
            <a:chExt cx="5943600" cy="1451978"/>
          </a:xfrm>
        </p:grpSpPr>
        <p:sp>
          <p:nvSpPr>
            <p:cNvPr id="93" name="Rectangle 92"/>
            <p:cNvSpPr>
              <a:spLocks noChangeArrowheads="1"/>
            </p:cNvSpPr>
            <p:nvPr/>
          </p:nvSpPr>
          <p:spPr bwMode="auto">
            <a:xfrm>
              <a:off x="1600200" y="3200400"/>
              <a:ext cx="5943600" cy="1074653"/>
            </a:xfrm>
            <a:prstGeom prst="rect">
              <a:avLst/>
            </a:prstGeom>
            <a:solidFill>
              <a:srgbClr val="F1C7C7"/>
            </a:solidFill>
            <a:ln w="12700">
              <a:solidFill>
                <a:schemeClr val="tx1"/>
              </a:solidFill>
              <a:miter lim="800000"/>
            </a:ln>
          </p:spPr>
          <p:txBody>
            <a:bodyPr wrap="square" lIns="90487" tIns="44450" rIns="90487" bIns="44450">
              <a:spAutoFit/>
            </a:bodyPr>
            <a:lstStyle/>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00000000004004d0 &lt;ab_plus_c&gt;</a:t>
              </a:r>
              <a:r>
                <a:rPr lang="ro-RO" sz="1600" dirty="0" smtClean="0">
                  <a:latin typeface="Courier New" panose="02070309020205020404" pitchFamily="49" charset="0"/>
                  <a:ea typeface="MS Mincho" panose="02020609040205080304" pitchFamily="49" charset="-128"/>
                </a:rPr>
                <a:t>:</a:t>
              </a:r>
              <a:endParaRPr lang="ro-RO" sz="1600" dirty="0">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  4004d0</a:t>
              </a:r>
              <a:r>
                <a:rPr lang="ro-RO" sz="1600" dirty="0" smtClean="0">
                  <a:latin typeface="Courier New" panose="02070309020205020404" pitchFamily="49" charset="0"/>
                  <a:ea typeface="MS Mincho" panose="02020609040205080304" pitchFamily="49" charset="-128"/>
                </a:rPr>
                <a:t>:  48 </a:t>
              </a:r>
              <a:r>
                <a:rPr lang="ro-RO" sz="1600" dirty="0">
                  <a:latin typeface="Courier New" panose="02070309020205020404" pitchFamily="49" charset="0"/>
                  <a:ea typeface="MS Mincho" panose="02020609040205080304" pitchFamily="49" charset="-128"/>
                </a:rPr>
                <a:t>0f af fe  </a:t>
              </a:r>
              <a:r>
                <a:rPr lang="ro-RO" sz="1600" dirty="0" smtClean="0">
                  <a:latin typeface="Courier New" panose="02070309020205020404" pitchFamily="49" charset="0"/>
                  <a:ea typeface="MS Mincho" panose="02020609040205080304" pitchFamily="49" charset="-128"/>
                </a:rPr>
                <a:t>imul %</a:t>
              </a:r>
              <a:r>
                <a:rPr lang="ro-RO" sz="1600" dirty="0">
                  <a:latin typeface="Courier New" panose="02070309020205020404" pitchFamily="49" charset="0"/>
                  <a:ea typeface="MS Mincho" panose="02020609040205080304" pitchFamily="49" charset="-128"/>
                </a:rPr>
                <a:t>rsi,%rdi                                           </a:t>
              </a:r>
              <a:r>
                <a:rPr lang="ro-RO" sz="1600" dirty="0" smtClean="0">
                  <a:latin typeface="Courier New" panose="02070309020205020404" pitchFamily="49" charset="0"/>
                  <a:ea typeface="MS Mincho" panose="02020609040205080304" pitchFamily="49" charset="-128"/>
                </a:rPr>
                <a:t>     </a:t>
              </a:r>
              <a:endParaRPr lang="ro-RO"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 </a:t>
              </a:r>
              <a:r>
                <a:rPr lang="ro-RO" sz="1600" dirty="0" smtClean="0">
                  <a:solidFill>
                    <a:srgbClr val="C00000"/>
                  </a:solidFill>
                  <a:latin typeface="Courier New" panose="02070309020205020404" pitchFamily="49" charset="0"/>
                  <a:ea typeface="MS Mincho" panose="02020609040205080304" pitchFamily="49" charset="-128"/>
                </a:rPr>
                <a:t>4004d4</a:t>
              </a:r>
              <a:r>
                <a:rPr lang="ro-RO" sz="1600" dirty="0">
                  <a:solidFill>
                    <a:srgbClr val="C00000"/>
                  </a:solidFill>
                  <a:latin typeface="Courier New" panose="02070309020205020404" pitchFamily="49" charset="0"/>
                  <a:ea typeface="MS Mincho" panose="02020609040205080304" pitchFamily="49" charset="-128"/>
                </a:rPr>
                <a:t>:</a:t>
              </a: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48 </a:t>
              </a:r>
              <a:r>
                <a:rPr lang="ro-RO" sz="1600" dirty="0">
                  <a:latin typeface="Courier New" panose="02070309020205020404" pitchFamily="49" charset="0"/>
                  <a:ea typeface="MS Mincho" panose="02020609040205080304" pitchFamily="49" charset="-128"/>
                </a:rPr>
                <a:t>8d 04 17  </a:t>
              </a:r>
              <a:r>
                <a:rPr lang="ro-RO" sz="1600" dirty="0" smtClean="0">
                  <a:latin typeface="Courier New" panose="02070309020205020404" pitchFamily="49" charset="0"/>
                  <a:ea typeface="MS Mincho" panose="02020609040205080304" pitchFamily="49" charset="-128"/>
                </a:rPr>
                <a:t>lea (</a:t>
              </a:r>
              <a:r>
                <a:rPr lang="ro-RO" sz="1600" dirty="0">
                  <a:latin typeface="Courier New" panose="02070309020205020404" pitchFamily="49" charset="0"/>
                  <a:ea typeface="MS Mincho" panose="02020609040205080304" pitchFamily="49" charset="-128"/>
                </a:rPr>
                <a:t>%rdi,%rdx,1),%rax                                  </a:t>
              </a:r>
              <a:r>
                <a:rPr lang="ro-RO" sz="1600" dirty="0" smtClean="0">
                  <a:latin typeface="Courier New" panose="02070309020205020404" pitchFamily="49" charset="0"/>
                  <a:ea typeface="MS Mincho" panose="02020609040205080304" pitchFamily="49" charset="-128"/>
                </a:rPr>
                <a:t> </a:t>
              </a:r>
              <a:endParaRPr lang="ro-RO" sz="1600" dirty="0" smtClean="0">
                <a:latin typeface="Courier New" panose="02070309020205020404" pitchFamily="49" charset="0"/>
                <a:ea typeface="MS Mincho" panose="02020609040205080304" pitchFamily="49" charset="-128"/>
              </a:endParaRPr>
            </a:p>
            <a:p>
              <a:pPr eaLnBrk="0" hangingPunct="0">
                <a:tabLst>
                  <a:tab pos="457200" algn="l"/>
                  <a:tab pos="1485900" algn="l"/>
                </a:tabLst>
              </a:pP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 4004d8</a:t>
              </a:r>
              <a:r>
                <a:rPr lang="ro-RO" sz="1600" dirty="0">
                  <a:latin typeface="Courier New" panose="02070309020205020404" pitchFamily="49" charset="0"/>
                  <a:ea typeface="MS Mincho" panose="02020609040205080304" pitchFamily="49" charset="-128"/>
                </a:rPr>
                <a:t>:  </a:t>
              </a:r>
              <a:r>
                <a:rPr lang="ro-RO" sz="1600" dirty="0" smtClean="0">
                  <a:latin typeface="Courier New" panose="02070309020205020404" pitchFamily="49" charset="0"/>
                  <a:ea typeface="MS Mincho" panose="02020609040205080304" pitchFamily="49" charset="-128"/>
                </a:rPr>
                <a:t>c3           retq </a:t>
              </a:r>
              <a:endParaRPr lang="en-US" sz="1600" dirty="0">
                <a:latin typeface="Courier New" panose="02070309020205020404" pitchFamily="49" charset="0"/>
                <a:ea typeface="MS Mincho" panose="02020609040205080304" pitchFamily="49" charset="-128"/>
              </a:endParaRPr>
            </a:p>
          </p:txBody>
        </p:sp>
        <p:sp>
          <p:nvSpPr>
            <p:cNvPr id="96" name="Rectangle 95"/>
            <p:cNvSpPr/>
            <p:nvPr/>
          </p:nvSpPr>
          <p:spPr bwMode="auto">
            <a:xfrm>
              <a:off x="2895600" y="3733800"/>
              <a:ext cx="1600200" cy="541253"/>
            </a:xfrm>
            <a:prstGeom prst="rect">
              <a:avLst/>
            </a:prstGeom>
            <a:noFill/>
            <a:ln w="38100" cap="flat" cmpd="sng" algn="ctr">
              <a:solidFill>
                <a:srgbClr val="000090"/>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smtClean="0">
                <a:latin typeface="Calibri" panose="020F0502020204030204" pitchFamily="34" charset="0"/>
              </a:endParaRPr>
            </a:p>
          </p:txBody>
        </p:sp>
        <p:cxnSp>
          <p:nvCxnSpPr>
            <p:cNvPr id="107" name="Straight Arrow Connector 106"/>
            <p:cNvCxnSpPr>
              <a:stCxn id="108" idx="1"/>
            </p:cNvCxnSpPr>
            <p:nvPr/>
          </p:nvCxnSpPr>
          <p:spPr bwMode="auto">
            <a:xfrm flipH="1">
              <a:off x="4495800" y="3007741"/>
              <a:ext cx="561248" cy="736064"/>
            </a:xfrm>
            <a:prstGeom prst="straightConnector1">
              <a:avLst/>
            </a:prstGeom>
            <a:noFill/>
            <a:ln w="25400" cap="flat" cmpd="sng" algn="ctr">
              <a:solidFill>
                <a:srgbClr val="000090"/>
              </a:solidFill>
              <a:prstDash val="solid"/>
              <a:round/>
              <a:headEnd type="none" w="med" len="med"/>
              <a:tailEnd type="arrow"/>
            </a:ln>
            <a:effectLst/>
          </p:spPr>
        </p:cxnSp>
        <p:sp>
          <p:nvSpPr>
            <p:cNvPr id="108" name="TextBox 107"/>
            <p:cNvSpPr txBox="1"/>
            <p:nvPr/>
          </p:nvSpPr>
          <p:spPr>
            <a:xfrm>
              <a:off x="5057048" y="2823075"/>
              <a:ext cx="1620957" cy="369332"/>
            </a:xfrm>
            <a:prstGeom prst="rect">
              <a:avLst/>
            </a:prstGeom>
            <a:noFill/>
          </p:spPr>
          <p:txBody>
            <a:bodyPr wrap="none" rtlCol="0">
              <a:spAutoFit/>
            </a:bodyPr>
            <a:lstStyle/>
            <a:p>
              <a:r>
                <a:rPr lang="en-US" sz="1800" dirty="0" err="1" smtClean="0">
                  <a:latin typeface="Calibri" panose="020F0502020204030204" pitchFamily="34" charset="0"/>
                </a:rPr>
                <a:t>rax</a:t>
              </a:r>
              <a:r>
                <a:rPr lang="en-US" sz="1800" dirty="0" smtClean="0">
                  <a:latin typeface="Calibri" panose="020F0502020204030204" pitchFamily="34" charset="0"/>
                </a:rPr>
                <a:t> </a:t>
              </a:r>
              <a:r>
                <a:rPr lang="en-US" sz="1800" dirty="0" smtClean="0">
                  <a:latin typeface="Calibri" panose="020F0502020204030204" pitchFamily="34" charset="0"/>
                  <a:sym typeface="Wingdings" panose="05000000000000000000"/>
                </a:rPr>
                <a:t> </a:t>
              </a:r>
              <a:r>
                <a:rPr lang="en-US" sz="1800" dirty="0" err="1" smtClean="0">
                  <a:latin typeface="Calibri" panose="020F0502020204030204" pitchFamily="34" charset="0"/>
                  <a:sym typeface="Wingdings" panose="05000000000000000000"/>
                </a:rPr>
                <a:t>rdi</a:t>
              </a:r>
              <a:r>
                <a:rPr lang="en-US" sz="1800" dirty="0" smtClean="0">
                  <a:latin typeface="Calibri" panose="020F0502020204030204" pitchFamily="34" charset="0"/>
                  <a:sym typeface="Wingdings" panose="05000000000000000000"/>
                </a:rPr>
                <a:t> + </a:t>
              </a:r>
              <a:r>
                <a:rPr lang="en-US" sz="1800" dirty="0" err="1" smtClean="0">
                  <a:latin typeface="Calibri" panose="020F0502020204030204" pitchFamily="34" charset="0"/>
                  <a:sym typeface="Wingdings" panose="05000000000000000000"/>
                </a:rPr>
                <a:t>rdx</a:t>
              </a:r>
              <a:endParaRPr lang="en-US" sz="1800" dirty="0" smtClean="0">
                <a:latin typeface="Calibri" panose="020F0502020204030204" pitchFamily="34" charset="0"/>
              </a:endParaRPr>
            </a:p>
          </p:txBody>
        </p:sp>
      </p:grpSp>
      <p:sp>
        <p:nvSpPr>
          <p:cNvPr id="117" name="Rectangle 4"/>
          <p:cNvSpPr>
            <a:spLocks noChangeArrowheads="1"/>
          </p:cNvSpPr>
          <p:nvPr/>
        </p:nvSpPr>
        <p:spPr bwMode="auto">
          <a:xfrm>
            <a:off x="3050331" y="3303443"/>
            <a:ext cx="2438400" cy="1749425"/>
          </a:xfrm>
          <a:prstGeom prst="rect">
            <a:avLst/>
          </a:prstGeom>
          <a:solidFill>
            <a:srgbClr val="F6F5BD"/>
          </a:solidFill>
          <a:ln w="12700">
            <a:solidFill>
              <a:schemeClr val="tx1"/>
            </a:solidFill>
            <a:miter lim="800000"/>
          </a:ln>
        </p:spPr>
        <p:txBody>
          <a:bodyPr lIns="90487" tIns="44450" rIns="90487" bIns="44450">
            <a:spAutoFit/>
          </a:bodyPr>
          <a:lstStyle/>
          <a:p>
            <a:pPr eaLnBrk="0" hangingPunct="0">
              <a:tabLst>
                <a:tab pos="457200" algn="l"/>
                <a:tab pos="1485900" algn="l"/>
              </a:tabLst>
            </a:pPr>
            <a:r>
              <a:rPr lang="en-US" sz="1800" dirty="0" err="1">
                <a:latin typeface="Courier New" panose="02070309020205020404" pitchFamily="49" charset="0"/>
              </a:rPr>
              <a:t>int</a:t>
            </a:r>
            <a:r>
              <a:rPr lang="en-US" sz="1800" dirty="0">
                <a:latin typeface="Courier New" panose="02070309020205020404" pitchFamily="49" charset="0"/>
              </a:rPr>
              <a:t> </a:t>
            </a:r>
            <a:r>
              <a:rPr lang="en-US" sz="1800" dirty="0" smtClean="0">
                <a:latin typeface="Courier New" panose="02070309020205020404" pitchFamily="49" charset="0"/>
              </a:rPr>
              <a:t>echo() </a:t>
            </a:r>
            <a:r>
              <a:rPr lang="en-US" sz="1800" dirty="0">
                <a:latin typeface="Courier New" panose="02070309020205020404" pitchFamily="49" charset="0"/>
              </a:rPr>
              <a:t>{</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char </a:t>
            </a:r>
            <a:r>
              <a:rPr lang="en-US" sz="1800" dirty="0" err="1" smtClean="0">
                <a:latin typeface="Courier New" panose="02070309020205020404" pitchFamily="49" charset="0"/>
              </a:rPr>
              <a:t>buf</a:t>
            </a:r>
            <a:r>
              <a:rPr lang="en-US" sz="1800" dirty="0" smtClean="0">
                <a:latin typeface="Courier New" panose="02070309020205020404" pitchFamily="49" charset="0"/>
              </a:rPr>
              <a:t>[4</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0070C0"/>
                </a:solidFill>
                <a:latin typeface="Courier New" panose="02070309020205020404" pitchFamily="49" charset="0"/>
              </a:rPr>
              <a:t>gets(</a:t>
            </a:r>
            <a:r>
              <a:rPr lang="en-US" sz="1800" dirty="0" err="1">
                <a:solidFill>
                  <a:srgbClr val="0070C0"/>
                </a:solidFill>
                <a:latin typeface="Courier New" panose="02070309020205020404" pitchFamily="49" charset="0"/>
              </a:rPr>
              <a:t>buf</a:t>
            </a:r>
            <a:r>
              <a:rPr lang="en-US" sz="1800" dirty="0">
                <a:solidFill>
                  <a:srgbClr val="0070C0"/>
                </a:solidFill>
                <a:latin typeface="Courier New" panose="02070309020205020404" pitchFamily="49" charset="0"/>
              </a:rPr>
              <a:t>); </a:t>
            </a:r>
            <a:endParaRPr lang="en-US" sz="1800" dirty="0">
              <a:solidFill>
                <a:srgbClr val="0070C0"/>
              </a:solidFill>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  </a:t>
            </a:r>
            <a:r>
              <a:rPr lang="en-US" sz="1800" dirty="0">
                <a:solidFill>
                  <a:srgbClr val="C00000"/>
                </a:solidFill>
                <a:latin typeface="Courier New" panose="02070309020205020404" pitchFamily="49" charset="0"/>
              </a:rPr>
              <a:t>return ...;</a:t>
            </a:r>
            <a:r>
              <a:rPr lang="en-US" sz="1800" dirty="0">
                <a:latin typeface="Courier New" panose="02070309020205020404" pitchFamily="49" charset="0"/>
              </a:rPr>
              <a:t> </a:t>
            </a:r>
            <a:endParaRPr lang="en-US" sz="1800" dirty="0">
              <a:latin typeface="Courier New" panose="02070309020205020404" pitchFamily="49" charset="0"/>
            </a:endParaRPr>
          </a:p>
          <a:p>
            <a:pPr eaLnBrk="0" hangingPunct="0">
              <a:tabLst>
                <a:tab pos="457200" algn="l"/>
                <a:tab pos="1485900" algn="l"/>
              </a:tabLst>
            </a:pPr>
            <a:r>
              <a:rPr lang="en-US" sz="1800" dirty="0">
                <a:latin typeface="Courier New" panose="02070309020205020404" pitchFamily="49" charset="0"/>
              </a:rPr>
              <a:t>}</a:t>
            </a:r>
            <a:endParaRPr lang="en-US" sz="1800" dirty="0">
              <a:latin typeface="Courier New" panose="02070309020205020404" pitchFamily="49" charset="0"/>
            </a:endParaRPr>
          </a:p>
        </p:txBody>
      </p:sp>
      <p:grpSp>
        <p:nvGrpSpPr>
          <p:cNvPr id="118" name="Group 117"/>
          <p:cNvGrpSpPr/>
          <p:nvPr/>
        </p:nvGrpSpPr>
        <p:grpSpPr>
          <a:xfrm>
            <a:off x="532564" y="2813006"/>
            <a:ext cx="1797050" cy="304800"/>
            <a:chOff x="2377022" y="2811289"/>
            <a:chExt cx="1797050" cy="304800"/>
          </a:xfrm>
          <a:solidFill>
            <a:srgbClr val="D5F1CF"/>
          </a:solidFill>
        </p:grpSpPr>
        <p:sp>
          <p:nvSpPr>
            <p:cNvPr id="119"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20"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40</a:t>
              </a:r>
              <a:endParaRPr lang="en-US" sz="1800" dirty="0">
                <a:solidFill>
                  <a:srgbClr val="C00000"/>
                </a:solidFill>
                <a:latin typeface="Courier New" panose="02070309020205020404" pitchFamily="49" charset="0"/>
                <a:cs typeface="+mn-cs"/>
              </a:endParaRPr>
            </a:p>
          </p:txBody>
        </p:sp>
        <p:sp>
          <p:nvSpPr>
            <p:cNvPr id="121"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06</a:t>
              </a:r>
              <a:endParaRPr lang="en-US" sz="1800" dirty="0">
                <a:solidFill>
                  <a:srgbClr val="C00000"/>
                </a:solidFill>
                <a:latin typeface="Courier New" panose="02070309020205020404" pitchFamily="49" charset="0"/>
                <a:cs typeface="+mn-cs"/>
              </a:endParaRPr>
            </a:p>
          </p:txBody>
        </p:sp>
        <p:sp>
          <p:nvSpPr>
            <p:cNvPr id="122"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f6</a:t>
              </a:r>
              <a:endParaRPr lang="en-US" sz="1800" dirty="0">
                <a:solidFill>
                  <a:srgbClr val="C00000"/>
                </a:solidFill>
                <a:latin typeface="Courier New" panose="02070309020205020404" pitchFamily="49" charset="0"/>
                <a:cs typeface="+mn-cs"/>
              </a:endParaRPr>
            </a:p>
          </p:txBody>
        </p:sp>
      </p:grpSp>
      <p:grpSp>
        <p:nvGrpSpPr>
          <p:cNvPr id="123" name="Group 122"/>
          <p:cNvGrpSpPr/>
          <p:nvPr/>
        </p:nvGrpSpPr>
        <p:grpSpPr>
          <a:xfrm>
            <a:off x="532564" y="2516317"/>
            <a:ext cx="1797050" cy="304800"/>
            <a:chOff x="2377022" y="2811289"/>
            <a:chExt cx="1797050" cy="304800"/>
          </a:xfrm>
          <a:solidFill>
            <a:srgbClr val="D5F1CF"/>
          </a:solidFill>
        </p:grpSpPr>
        <p:sp>
          <p:nvSpPr>
            <p:cNvPr id="124" name="Rectangle 24"/>
            <p:cNvSpPr>
              <a:spLocks noChangeArrowheads="1"/>
            </p:cNvSpPr>
            <p:nvPr/>
          </p:nvSpPr>
          <p:spPr bwMode="auto">
            <a:xfrm>
              <a:off x="2377022"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25" name="Rectangle 25"/>
            <p:cNvSpPr>
              <a:spLocks noChangeArrowheads="1"/>
            </p:cNvSpPr>
            <p:nvPr/>
          </p:nvSpPr>
          <p:spPr bwMode="auto">
            <a:xfrm>
              <a:off x="2826285"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26" name="Rectangle 26"/>
            <p:cNvSpPr>
              <a:spLocks noChangeArrowheads="1"/>
            </p:cNvSpPr>
            <p:nvPr/>
          </p:nvSpPr>
          <p:spPr bwMode="auto">
            <a:xfrm>
              <a:off x="3275547" y="2811289"/>
              <a:ext cx="449263"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sp>
          <p:nvSpPr>
            <p:cNvPr id="127" name="Rectangle 27"/>
            <p:cNvSpPr>
              <a:spLocks noChangeArrowheads="1"/>
            </p:cNvSpPr>
            <p:nvPr/>
          </p:nvSpPr>
          <p:spPr bwMode="auto">
            <a:xfrm>
              <a:off x="3724810" y="2811289"/>
              <a:ext cx="449262" cy="304800"/>
            </a:xfrm>
            <a:prstGeom prst="rect">
              <a:avLst/>
            </a:prstGeom>
            <a:grpFill/>
            <a:ln w="28575">
              <a:solidFill>
                <a:schemeClr val="tx1"/>
              </a:solidFill>
              <a:miter lim="800000"/>
            </a:ln>
            <a:effectLst/>
          </p:spPr>
          <p:txBody>
            <a:bodyPr wrap="none" anchor="ctr"/>
            <a:lstStyle/>
            <a:p>
              <a:pPr algn="ctr">
                <a:defRPr/>
              </a:pPr>
              <a:r>
                <a:rPr lang="en-US" sz="1800" dirty="0" smtClean="0">
                  <a:solidFill>
                    <a:srgbClr val="C00000"/>
                  </a:solidFill>
                  <a:latin typeface="Courier New" panose="02070309020205020404" pitchFamily="49" charset="0"/>
                  <a:cs typeface="+mn-cs"/>
                </a:rPr>
                <a:t>00</a:t>
              </a:r>
              <a:endParaRPr lang="en-US" sz="1800" dirty="0">
                <a:solidFill>
                  <a:srgbClr val="C00000"/>
                </a:solidFill>
                <a:latin typeface="Courier New" panose="02070309020205020404" pitchFamily="49" charset="0"/>
                <a:cs typeface="+mn-cs"/>
              </a:endParaRPr>
            </a:p>
          </p:txBody>
        </p:sp>
      </p:grpSp>
      <p:sp>
        <p:nvSpPr>
          <p:cNvPr id="89" name="TextBox 88"/>
          <p:cNvSpPr txBox="1">
            <a:spLocks noChangeArrowheads="1"/>
          </p:cNvSpPr>
          <p:nvPr/>
        </p:nvSpPr>
        <p:spPr bwMode="auto">
          <a:xfrm>
            <a:off x="533400" y="6260068"/>
            <a:ext cx="4392613" cy="369332"/>
          </a:xfrm>
          <a:prstGeom prst="rect">
            <a:avLst/>
          </a:prstGeom>
          <a:noFill/>
          <a:ln w="9525">
            <a:noFill/>
            <a:miter lim="800000"/>
          </a:ln>
        </p:spPr>
        <p:txBody>
          <a:bodyPr wrap="none">
            <a:spAutoFit/>
          </a:bodyPr>
          <a:lstStyle/>
          <a:p>
            <a:pPr eaLnBrk="0" hangingPunct="0"/>
            <a:r>
              <a:rPr lang="en-US" sz="1800" b="0" dirty="0" smtClean="0">
                <a:latin typeface="Calibri" panose="020F0502020204030204" pitchFamily="34" charset="0"/>
              </a:rPr>
              <a:t>Multiple gadgets will corrupt stack upwards</a:t>
            </a:r>
            <a:endParaRPr lang="en-US" sz="1800" b="0"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0" grpId="0"/>
      <p:bldP spid="92" grpId="0"/>
      <p:bldP spid="95" grpId="0"/>
      <p:bldP spid="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493713"/>
            <a:ext cx="8534400" cy="573087"/>
          </a:xfrm>
        </p:spPr>
        <p:txBody>
          <a:bodyPr/>
          <a:lstStyle/>
          <a:p>
            <a:pPr eaLnBrk="1" hangingPunct="1"/>
            <a:r>
              <a:rPr lang="en-US" dirty="0" smtClean="0"/>
              <a:t>Exploits Based on Buffer Overflows</a:t>
            </a:r>
            <a:endParaRPr lang="en-US" dirty="0" smtClean="0"/>
          </a:p>
        </p:txBody>
      </p:sp>
      <p:sp>
        <p:nvSpPr>
          <p:cNvPr id="31747" name="Rectangle 3"/>
          <p:cNvSpPr>
            <a:spLocks noGrp="1" noChangeArrowheads="1"/>
          </p:cNvSpPr>
          <p:nvPr>
            <p:ph type="body" idx="1"/>
          </p:nvPr>
        </p:nvSpPr>
        <p:spPr>
          <a:xfrm>
            <a:off x="404813" y="1327150"/>
            <a:ext cx="8281987" cy="5454650"/>
          </a:xfrm>
        </p:spPr>
        <p:txBody>
          <a:bodyPr/>
          <a:lstStyle/>
          <a:p>
            <a:pPr eaLnBrk="1" hangingPunct="1"/>
            <a:r>
              <a:rPr lang="en-US" i="1" dirty="0" smtClean="0">
                <a:solidFill>
                  <a:srgbClr val="C00000"/>
                </a:solidFill>
              </a:rPr>
              <a:t>Buffer overflow bugs can allow remote machines to execute arbitrary code on victim machines</a:t>
            </a:r>
            <a:endParaRPr lang="en-US" i="1" dirty="0" smtClean="0">
              <a:solidFill>
                <a:srgbClr val="C00000"/>
              </a:solidFill>
            </a:endParaRPr>
          </a:p>
          <a:p>
            <a:pPr eaLnBrk="1" hangingPunct="1"/>
            <a:r>
              <a:rPr lang="en-US" dirty="0" smtClean="0"/>
              <a:t>Distressingly common in real programs</a:t>
            </a:r>
            <a:endParaRPr lang="en-US" dirty="0" smtClean="0"/>
          </a:p>
          <a:p>
            <a:pPr lvl="1" eaLnBrk="1" hangingPunct="1"/>
            <a:r>
              <a:rPr lang="en-US" dirty="0" smtClean="0"/>
              <a:t>Programmers keep making the same mistakes </a:t>
            </a:r>
            <a:r>
              <a:rPr lang="en-US" dirty="0" smtClean="0">
                <a:sym typeface="Wingdings" panose="05000000000000000000"/>
              </a:rPr>
              <a:t></a:t>
            </a:r>
            <a:endParaRPr lang="en-US" dirty="0" smtClean="0">
              <a:sym typeface="Wingdings" panose="05000000000000000000"/>
            </a:endParaRPr>
          </a:p>
          <a:p>
            <a:pPr lvl="1" eaLnBrk="1" hangingPunct="1"/>
            <a:r>
              <a:rPr lang="en-US" dirty="0" smtClean="0">
                <a:sym typeface="Wingdings" panose="05000000000000000000"/>
              </a:rPr>
              <a:t>Recent measures make these attacks much more difficult</a:t>
            </a:r>
            <a:endParaRPr lang="en-US" dirty="0" smtClean="0"/>
          </a:p>
          <a:p>
            <a:pPr eaLnBrk="1" hangingPunct="1"/>
            <a:r>
              <a:rPr lang="en-US" dirty="0" smtClean="0"/>
              <a:t>Examples across the decades</a:t>
            </a:r>
            <a:endParaRPr lang="en-US" dirty="0" smtClean="0"/>
          </a:p>
          <a:p>
            <a:pPr lvl="1" eaLnBrk="1" hangingPunct="1"/>
            <a:r>
              <a:rPr lang="en-US" dirty="0" smtClean="0"/>
              <a:t>Original “Internet worm” (1988)</a:t>
            </a:r>
            <a:endParaRPr lang="en-US" dirty="0" smtClean="0"/>
          </a:p>
          <a:p>
            <a:pPr lvl="1" eaLnBrk="1" hangingPunct="1"/>
            <a:r>
              <a:rPr lang="en-US" dirty="0" smtClean="0"/>
              <a:t>“IM wars” (1999)</a:t>
            </a:r>
            <a:endParaRPr lang="en-US" dirty="0" smtClean="0"/>
          </a:p>
          <a:p>
            <a:pPr lvl="1" eaLnBrk="1" hangingPunct="1"/>
            <a:r>
              <a:rPr lang="en-US" dirty="0" smtClean="0"/>
              <a:t>Twilight hack on Wii (2000s)</a:t>
            </a:r>
            <a:endParaRPr lang="en-US" dirty="0" smtClean="0"/>
          </a:p>
          <a:p>
            <a:pPr lvl="1" eaLnBrk="1" hangingPunct="1"/>
            <a:r>
              <a:rPr lang="en-US" dirty="0" smtClean="0"/>
              <a:t>… and many, many more</a:t>
            </a:r>
            <a:endParaRPr lang="en-US" dirty="0" smtClean="0"/>
          </a:p>
          <a:p>
            <a:pPr eaLnBrk="1" hangingPunct="1"/>
            <a:r>
              <a:rPr lang="en-US" dirty="0" smtClean="0"/>
              <a:t>You will learn some of the tricks in </a:t>
            </a:r>
            <a:r>
              <a:rPr lang="en-US" dirty="0" err="1" smtClean="0"/>
              <a:t>attacklab</a:t>
            </a:r>
            <a:endParaRPr lang="en-US" dirty="0" smtClean="0"/>
          </a:p>
          <a:p>
            <a:pPr lvl="1" eaLnBrk="1" hangingPunct="1"/>
            <a:r>
              <a:rPr lang="en-US" dirty="0" smtClean="0"/>
              <a:t>Hopefully to convince you to never leave such holes in your programs!!</a:t>
            </a:r>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https://img-blog.csdn.net/20170815232720915?watermark/2/text/aHR0cDovL2Jsb2cuY3Nkbi5uZXQvV3VfUm9j/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0" y="235688"/>
            <a:ext cx="5334000" cy="6622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493713"/>
            <a:ext cx="8534400" cy="573087"/>
          </a:xfrm>
        </p:spPr>
        <p:txBody>
          <a:bodyPr/>
          <a:lstStyle/>
          <a:p>
            <a:pPr eaLnBrk="1" hangingPunct="1"/>
            <a:r>
              <a:rPr lang="en-US" dirty="0" smtClean="0"/>
              <a:t>Example: the original Internet worm (1988)</a:t>
            </a:r>
            <a:endParaRPr lang="en-US" dirty="0" smtClean="0"/>
          </a:p>
        </p:txBody>
      </p:sp>
      <p:sp>
        <p:nvSpPr>
          <p:cNvPr id="31747" name="Rectangle 3"/>
          <p:cNvSpPr>
            <a:spLocks noGrp="1" noChangeArrowheads="1"/>
          </p:cNvSpPr>
          <p:nvPr>
            <p:ph type="body" idx="1"/>
          </p:nvPr>
        </p:nvSpPr>
        <p:spPr>
          <a:xfrm>
            <a:off x="404813" y="1327150"/>
            <a:ext cx="8281987" cy="5454650"/>
          </a:xfrm>
        </p:spPr>
        <p:txBody>
          <a:bodyPr/>
          <a:lstStyle/>
          <a:p>
            <a:pPr eaLnBrk="1" hangingPunct="1"/>
            <a:r>
              <a:rPr lang="en-US" dirty="0" smtClean="0"/>
              <a:t>Exploited a few vulnerabilities to spread</a:t>
            </a:r>
            <a:endParaRPr lang="en-US" dirty="0" smtClean="0"/>
          </a:p>
          <a:p>
            <a:pPr lvl="1" eaLnBrk="1" hangingPunct="1"/>
            <a:r>
              <a:rPr lang="en-US" dirty="0" smtClean="0"/>
              <a:t>Early versions of the finger server (</a:t>
            </a:r>
            <a:r>
              <a:rPr lang="en-US" dirty="0" err="1" smtClean="0"/>
              <a:t>fingerd</a:t>
            </a:r>
            <a:r>
              <a:rPr lang="en-US" dirty="0" smtClean="0"/>
              <a:t>) used </a:t>
            </a:r>
            <a:r>
              <a:rPr lang="en-US" b="1" dirty="0" smtClean="0">
                <a:latin typeface="Courier New" panose="02070309020205020404" pitchFamily="49" charset="0"/>
              </a:rPr>
              <a:t>gets()</a:t>
            </a:r>
            <a:r>
              <a:rPr lang="en-US" b="1" dirty="0" smtClean="0"/>
              <a:t> </a:t>
            </a:r>
            <a:r>
              <a:rPr lang="en-US" dirty="0" smtClean="0"/>
              <a:t>to read the argument sent by the client:</a:t>
            </a:r>
            <a:endParaRPr lang="en-US" dirty="0" smtClean="0"/>
          </a:p>
          <a:p>
            <a:pPr lvl="2" eaLnBrk="1" hangingPunct="1"/>
            <a:r>
              <a:rPr lang="en-US" b="1" dirty="0" smtClean="0">
                <a:latin typeface="Courier New" panose="02070309020205020404" pitchFamily="49" charset="0"/>
              </a:rPr>
              <a:t>finger </a:t>
            </a:r>
            <a:r>
              <a:rPr lang="en-US" b="1" dirty="0" err="1" smtClean="0">
                <a:latin typeface="Courier New" panose="02070309020205020404" pitchFamily="49" charset="0"/>
              </a:rPr>
              <a:t>droh@cs.cmu.edu</a:t>
            </a:r>
            <a:endParaRPr lang="en-US" b="1" dirty="0" smtClean="0">
              <a:latin typeface="Courier New" panose="02070309020205020404" pitchFamily="49" charset="0"/>
            </a:endParaRPr>
          </a:p>
          <a:p>
            <a:pPr lvl="1" eaLnBrk="1" hangingPunct="1"/>
            <a:r>
              <a:rPr lang="en-US" dirty="0" smtClean="0"/>
              <a:t>Worm attacked </a:t>
            </a:r>
            <a:r>
              <a:rPr lang="en-US" dirty="0" err="1" smtClean="0"/>
              <a:t>fingerd</a:t>
            </a:r>
            <a:r>
              <a:rPr lang="en-US" dirty="0" smtClean="0"/>
              <a:t> server by sending phony argument:</a:t>
            </a:r>
            <a:endParaRPr lang="en-US" dirty="0" smtClean="0"/>
          </a:p>
          <a:p>
            <a:pPr lvl="2" eaLnBrk="1" hangingPunct="1"/>
            <a:r>
              <a:rPr lang="en-US" b="1" dirty="0" smtClean="0">
                <a:latin typeface="Courier New" panose="02070309020205020404" pitchFamily="49" charset="0"/>
              </a:rPr>
              <a:t>finger</a:t>
            </a:r>
            <a:r>
              <a:rPr lang="en-US" b="1" i="1" dirty="0" smtClean="0">
                <a:latin typeface="Courier New" panose="02070309020205020404" pitchFamily="49" charset="0"/>
              </a:rPr>
              <a:t> “exploit-code  padding  new-return-address”</a:t>
            </a:r>
            <a:endParaRPr lang="en-US" b="1" i="1" dirty="0" smtClean="0">
              <a:latin typeface="Courier New" panose="02070309020205020404" pitchFamily="49" charset="0"/>
            </a:endParaRPr>
          </a:p>
          <a:p>
            <a:pPr lvl="2" eaLnBrk="1" hangingPunct="1"/>
            <a:r>
              <a:rPr lang="en-US" dirty="0" smtClean="0"/>
              <a:t>exploit code: executed a root shell on the victim machine with a direct TCP connection to the attacker.</a:t>
            </a:r>
            <a:endParaRPr lang="en-US" dirty="0" smtClean="0"/>
          </a:p>
          <a:p>
            <a:pPr eaLnBrk="1" hangingPunct="1"/>
            <a:r>
              <a:rPr lang="en-US" dirty="0" smtClean="0"/>
              <a:t>Once on a machine, scanned for other machines to attack</a:t>
            </a:r>
            <a:endParaRPr lang="en-US" dirty="0" smtClean="0"/>
          </a:p>
          <a:p>
            <a:pPr lvl="1" eaLnBrk="1" hangingPunct="1"/>
            <a:r>
              <a:rPr lang="en-US" dirty="0"/>
              <a:t>i</a:t>
            </a:r>
            <a:r>
              <a:rPr lang="en-US" dirty="0" smtClean="0"/>
              <a:t>nvaded ~6000 computers in hours (10% of the Internet </a:t>
            </a:r>
            <a:r>
              <a:rPr lang="en-US" dirty="0" smtClean="0">
                <a:sym typeface="Wingdings" panose="05000000000000000000"/>
              </a:rPr>
              <a:t> )</a:t>
            </a:r>
            <a:endParaRPr lang="en-US" dirty="0" smtClean="0">
              <a:sym typeface="Wingdings" panose="05000000000000000000"/>
            </a:endParaRPr>
          </a:p>
          <a:p>
            <a:pPr lvl="2" eaLnBrk="1" hangingPunct="1"/>
            <a:r>
              <a:rPr lang="en-US" dirty="0">
                <a:sym typeface="Wingdings" panose="05000000000000000000"/>
              </a:rPr>
              <a:t>s</a:t>
            </a:r>
            <a:r>
              <a:rPr lang="en-US" dirty="0" smtClean="0">
                <a:sym typeface="Wingdings" panose="05000000000000000000"/>
              </a:rPr>
              <a:t>ee June 1989 article in </a:t>
            </a:r>
            <a:r>
              <a:rPr lang="en-US" i="1" dirty="0" smtClean="0">
                <a:sym typeface="Wingdings" panose="05000000000000000000"/>
              </a:rPr>
              <a:t>Comm. of the ACM</a:t>
            </a:r>
            <a:endParaRPr lang="en-US" i="1" dirty="0" smtClean="0"/>
          </a:p>
          <a:p>
            <a:pPr lvl="1" eaLnBrk="1" hangingPunct="1"/>
            <a:r>
              <a:rPr lang="en-US" dirty="0"/>
              <a:t>t</a:t>
            </a:r>
            <a:r>
              <a:rPr lang="en-US" dirty="0" smtClean="0"/>
              <a:t>he young author of the worm was prosecuted…</a:t>
            </a:r>
            <a:endParaRPr lang="en-US" dirty="0" smtClean="0"/>
          </a:p>
          <a:p>
            <a:pPr lvl="1" eaLnBrk="1" hangingPunct="1"/>
            <a:r>
              <a:rPr lang="en-US" dirty="0" smtClean="0"/>
              <a:t>and CERT was formed… still homed at CMU</a:t>
            </a:r>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417513"/>
            <a:ext cx="6858000" cy="573087"/>
          </a:xfrm>
        </p:spPr>
        <p:txBody>
          <a:bodyPr/>
          <a:lstStyle/>
          <a:p>
            <a:pPr eaLnBrk="1" hangingPunct="1"/>
            <a:r>
              <a:rPr lang="en-US" dirty="0" smtClean="0"/>
              <a:t>Example 2: IM War</a:t>
            </a:r>
            <a:endParaRPr lang="en-US" dirty="0" smtClean="0"/>
          </a:p>
        </p:txBody>
      </p:sp>
      <p:sp>
        <p:nvSpPr>
          <p:cNvPr id="20483" name="Rectangle 3"/>
          <p:cNvSpPr>
            <a:spLocks noGrp="1" noChangeArrowheads="1"/>
          </p:cNvSpPr>
          <p:nvPr>
            <p:ph type="body" idx="1"/>
          </p:nvPr>
        </p:nvSpPr>
        <p:spPr>
          <a:xfrm>
            <a:off x="381000" y="1143000"/>
            <a:ext cx="8307388" cy="2819400"/>
          </a:xfrm>
        </p:spPr>
        <p:txBody>
          <a:bodyPr/>
          <a:lstStyle/>
          <a:p>
            <a:pPr eaLnBrk="1" hangingPunct="1"/>
            <a:r>
              <a:rPr lang="en-US" dirty="0" smtClean="0"/>
              <a:t>July, 1999</a:t>
            </a:r>
            <a:endParaRPr lang="en-US" dirty="0" smtClean="0"/>
          </a:p>
          <a:p>
            <a:pPr lvl="1" eaLnBrk="1" hangingPunct="1"/>
            <a:r>
              <a:rPr lang="en-US" dirty="0" smtClean="0"/>
              <a:t>Microsoft launches MSN Messenger (instant messaging system).</a:t>
            </a:r>
            <a:endParaRPr lang="en-US" dirty="0" smtClean="0"/>
          </a:p>
          <a:p>
            <a:pPr lvl="1" eaLnBrk="1" hangingPunct="1"/>
            <a:r>
              <a:rPr lang="en-US" dirty="0" smtClean="0"/>
              <a:t>Messenger clients can access popular AOL Instant Messaging Service (AIM) servers</a:t>
            </a:r>
            <a:endParaRPr lang="en-US" dirty="0" smtClean="0"/>
          </a:p>
          <a:p>
            <a:pPr eaLnBrk="1" hangingPunct="1"/>
            <a:endParaRPr lang="en-US" dirty="0" smtClean="0"/>
          </a:p>
          <a:p>
            <a:pPr lvl="1" eaLnBrk="1" hangingPunct="1">
              <a:buFont typeface="Wingdings" panose="05000000000000000000" pitchFamily="2" charset="2"/>
              <a:buNone/>
            </a:pPr>
            <a:endParaRPr lang="en-US" dirty="0" smtClean="0"/>
          </a:p>
          <a:p>
            <a:pPr eaLnBrk="1" hangingPunct="1"/>
            <a:endParaRPr lang="en-US" dirty="0" smtClean="0"/>
          </a:p>
        </p:txBody>
      </p:sp>
      <p:sp>
        <p:nvSpPr>
          <p:cNvPr id="356356" name="Oval 4"/>
          <p:cNvSpPr>
            <a:spLocks noChangeArrowheads="1"/>
          </p:cNvSpPr>
          <p:nvPr/>
        </p:nvSpPr>
        <p:spPr bwMode="auto">
          <a:xfrm>
            <a:off x="5748337" y="3978275"/>
            <a:ext cx="1095375" cy="909638"/>
          </a:xfrm>
          <a:prstGeom prst="ellipse">
            <a:avLst/>
          </a:prstGeom>
          <a:solidFill>
            <a:schemeClr val="accent2">
              <a:lumMod val="20000"/>
              <a:lumOff val="80000"/>
            </a:schemeClr>
          </a:solidFill>
          <a:ln w="28575">
            <a:solidFill>
              <a:schemeClr val="tx1"/>
            </a:solidFill>
            <a:round/>
          </a:ln>
          <a:effectLst/>
        </p:spPr>
        <p:txBody>
          <a:bodyPr wrap="none" anchor="ctr">
            <a:spAutoFit/>
          </a:bodyPr>
          <a:lstStyle/>
          <a:p>
            <a:pPr algn="ctr" eaLnBrk="0" hangingPunct="0">
              <a:defRPr/>
            </a:pPr>
            <a:r>
              <a:rPr lang="en-US" sz="1800" dirty="0">
                <a:latin typeface="Calibri" panose="020F0502020204030204" pitchFamily="34" charset="0"/>
                <a:cs typeface="+mn-cs"/>
              </a:rPr>
              <a:t>AIM</a:t>
            </a:r>
            <a:endParaRPr lang="en-US" sz="1800" dirty="0">
              <a:latin typeface="Calibri" panose="020F0502020204030204" pitchFamily="34" charset="0"/>
              <a:cs typeface="+mn-cs"/>
            </a:endParaRPr>
          </a:p>
          <a:p>
            <a:pPr algn="ctr" eaLnBrk="0" hangingPunct="0">
              <a:defRPr/>
            </a:pPr>
            <a:r>
              <a:rPr lang="en-US" sz="1800" dirty="0">
                <a:latin typeface="Calibri" panose="020F0502020204030204" pitchFamily="34" charset="0"/>
                <a:cs typeface="+mn-cs"/>
              </a:rPr>
              <a:t>server</a:t>
            </a:r>
            <a:endParaRPr lang="en-US" sz="1800" dirty="0">
              <a:latin typeface="Calibri" panose="020F0502020204030204" pitchFamily="34" charset="0"/>
              <a:cs typeface="+mn-cs"/>
            </a:endParaRPr>
          </a:p>
        </p:txBody>
      </p:sp>
      <p:sp>
        <p:nvSpPr>
          <p:cNvPr id="356357" name="Oval 5"/>
          <p:cNvSpPr>
            <a:spLocks noChangeArrowheads="1"/>
          </p:cNvSpPr>
          <p:nvPr/>
        </p:nvSpPr>
        <p:spPr bwMode="auto">
          <a:xfrm>
            <a:off x="4741862" y="2971800"/>
            <a:ext cx="998538" cy="909638"/>
          </a:xfrm>
          <a:prstGeom prst="ellipse">
            <a:avLst/>
          </a:prstGeom>
          <a:solidFill>
            <a:schemeClr val="accent2">
              <a:lumMod val="20000"/>
              <a:lumOff val="80000"/>
            </a:schemeClr>
          </a:solidFill>
          <a:ln w="28575">
            <a:solidFill>
              <a:schemeClr val="tx1"/>
            </a:solidFill>
            <a:round/>
          </a:ln>
          <a:effectLst/>
        </p:spPr>
        <p:txBody>
          <a:bodyPr wrap="none" anchor="ctr">
            <a:spAutoFit/>
          </a:bodyPr>
          <a:lstStyle/>
          <a:p>
            <a:pPr algn="ctr" eaLnBrk="0" hangingPunct="0">
              <a:defRPr/>
            </a:pPr>
            <a:r>
              <a:rPr lang="en-US" sz="1800" dirty="0">
                <a:latin typeface="Calibri" panose="020F0502020204030204" pitchFamily="34" charset="0"/>
                <a:cs typeface="+mn-cs"/>
              </a:rPr>
              <a:t>AIM</a:t>
            </a:r>
            <a:endParaRPr lang="en-US" sz="1800" dirty="0">
              <a:latin typeface="Calibri" panose="020F0502020204030204" pitchFamily="34" charset="0"/>
              <a:cs typeface="+mn-cs"/>
            </a:endParaRPr>
          </a:p>
          <a:p>
            <a:pPr algn="ctr" eaLnBrk="0" hangingPunct="0">
              <a:defRPr/>
            </a:pPr>
            <a:r>
              <a:rPr lang="en-US" sz="1800" dirty="0">
                <a:latin typeface="Calibri" panose="020F0502020204030204" pitchFamily="34" charset="0"/>
                <a:cs typeface="+mn-cs"/>
              </a:rPr>
              <a:t>client</a:t>
            </a:r>
            <a:endParaRPr lang="en-US" sz="1800" dirty="0">
              <a:latin typeface="Calibri" panose="020F0502020204030204" pitchFamily="34" charset="0"/>
              <a:cs typeface="+mn-cs"/>
            </a:endParaRPr>
          </a:p>
        </p:txBody>
      </p:sp>
      <p:sp>
        <p:nvSpPr>
          <p:cNvPr id="356358" name="Oval 6"/>
          <p:cNvSpPr>
            <a:spLocks noChangeArrowheads="1"/>
          </p:cNvSpPr>
          <p:nvPr/>
        </p:nvSpPr>
        <p:spPr bwMode="auto">
          <a:xfrm>
            <a:off x="4808537" y="5029200"/>
            <a:ext cx="998538" cy="909638"/>
          </a:xfrm>
          <a:prstGeom prst="ellipse">
            <a:avLst/>
          </a:prstGeom>
          <a:solidFill>
            <a:schemeClr val="accent2">
              <a:lumMod val="20000"/>
              <a:lumOff val="80000"/>
            </a:schemeClr>
          </a:solidFill>
          <a:ln w="28575">
            <a:solidFill>
              <a:schemeClr val="tx1"/>
            </a:solidFill>
            <a:round/>
          </a:ln>
          <a:effectLst/>
        </p:spPr>
        <p:txBody>
          <a:bodyPr wrap="none" anchor="ctr">
            <a:spAutoFit/>
          </a:bodyPr>
          <a:lstStyle/>
          <a:p>
            <a:pPr algn="ctr" eaLnBrk="0" hangingPunct="0">
              <a:defRPr/>
            </a:pPr>
            <a:r>
              <a:rPr lang="en-US" sz="1800" dirty="0">
                <a:latin typeface="Calibri" panose="020F0502020204030204" pitchFamily="34" charset="0"/>
                <a:cs typeface="+mn-cs"/>
              </a:rPr>
              <a:t>AIM</a:t>
            </a:r>
            <a:endParaRPr lang="en-US" sz="1800" dirty="0">
              <a:latin typeface="Calibri" panose="020F0502020204030204" pitchFamily="34" charset="0"/>
              <a:cs typeface="+mn-cs"/>
            </a:endParaRPr>
          </a:p>
          <a:p>
            <a:pPr algn="ctr" eaLnBrk="0" hangingPunct="0">
              <a:defRPr/>
            </a:pPr>
            <a:r>
              <a:rPr lang="en-US" sz="1800" dirty="0">
                <a:latin typeface="Calibri" panose="020F0502020204030204" pitchFamily="34" charset="0"/>
                <a:cs typeface="+mn-cs"/>
              </a:rPr>
              <a:t>client</a:t>
            </a:r>
            <a:endParaRPr lang="en-US" sz="1800" dirty="0">
              <a:latin typeface="Calibri" panose="020F0502020204030204" pitchFamily="34" charset="0"/>
              <a:cs typeface="+mn-cs"/>
            </a:endParaRPr>
          </a:p>
        </p:txBody>
      </p:sp>
      <p:sp>
        <p:nvSpPr>
          <p:cNvPr id="20487" name="Oval 7"/>
          <p:cNvSpPr>
            <a:spLocks noChangeArrowheads="1"/>
          </p:cNvSpPr>
          <p:nvPr/>
        </p:nvSpPr>
        <p:spPr bwMode="auto">
          <a:xfrm>
            <a:off x="4071937" y="3978275"/>
            <a:ext cx="998538" cy="909638"/>
          </a:xfrm>
          <a:prstGeom prst="ellipse">
            <a:avLst/>
          </a:prstGeom>
          <a:solidFill>
            <a:srgbClr val="F1C7C7"/>
          </a:solidFill>
          <a:ln w="28575">
            <a:solidFill>
              <a:schemeClr val="tx1"/>
            </a:solidFill>
            <a:round/>
          </a:ln>
        </p:spPr>
        <p:txBody>
          <a:bodyPr wrap="none" anchor="ctr">
            <a:spAutoFit/>
          </a:bodyPr>
          <a:lstStyle/>
          <a:p>
            <a:pPr algn="ctr" eaLnBrk="0" hangingPunct="0"/>
            <a:r>
              <a:rPr lang="en-US" sz="1800">
                <a:latin typeface="Calibri" panose="020F0502020204030204" pitchFamily="34" charset="0"/>
              </a:rPr>
              <a:t>MSN</a:t>
            </a:r>
            <a:endParaRPr lang="en-US" sz="1800">
              <a:latin typeface="Calibri" panose="020F0502020204030204" pitchFamily="34" charset="0"/>
            </a:endParaRPr>
          </a:p>
          <a:p>
            <a:pPr algn="ctr" eaLnBrk="0" hangingPunct="0"/>
            <a:r>
              <a:rPr lang="en-US" sz="1800">
                <a:latin typeface="Calibri" panose="020F0502020204030204" pitchFamily="34" charset="0"/>
              </a:rPr>
              <a:t>client</a:t>
            </a:r>
            <a:endParaRPr lang="en-US" sz="1800">
              <a:latin typeface="Calibri" panose="020F0502020204030204" pitchFamily="34" charset="0"/>
            </a:endParaRPr>
          </a:p>
        </p:txBody>
      </p:sp>
      <p:sp>
        <p:nvSpPr>
          <p:cNvPr id="20488" name="Oval 8"/>
          <p:cNvSpPr>
            <a:spLocks noChangeArrowheads="1"/>
          </p:cNvSpPr>
          <p:nvPr/>
        </p:nvSpPr>
        <p:spPr bwMode="auto">
          <a:xfrm>
            <a:off x="2286000" y="3978275"/>
            <a:ext cx="1095375" cy="909638"/>
          </a:xfrm>
          <a:prstGeom prst="ellipse">
            <a:avLst/>
          </a:prstGeom>
          <a:solidFill>
            <a:srgbClr val="F1C7C7"/>
          </a:solidFill>
          <a:ln w="28575">
            <a:solidFill>
              <a:schemeClr val="tx1"/>
            </a:solidFill>
            <a:round/>
          </a:ln>
        </p:spPr>
        <p:txBody>
          <a:bodyPr wrap="none" anchor="ctr">
            <a:spAutoFit/>
          </a:bodyPr>
          <a:lstStyle/>
          <a:p>
            <a:pPr algn="ctr" eaLnBrk="0" hangingPunct="0"/>
            <a:r>
              <a:rPr lang="en-US" sz="1800">
                <a:latin typeface="Calibri" panose="020F0502020204030204" pitchFamily="34" charset="0"/>
              </a:rPr>
              <a:t>MSN</a:t>
            </a:r>
            <a:endParaRPr lang="en-US" sz="1800">
              <a:latin typeface="Calibri" panose="020F0502020204030204" pitchFamily="34" charset="0"/>
            </a:endParaRPr>
          </a:p>
          <a:p>
            <a:pPr algn="ctr" eaLnBrk="0" hangingPunct="0"/>
            <a:r>
              <a:rPr lang="en-US" sz="1800">
                <a:latin typeface="Calibri" panose="020F0502020204030204" pitchFamily="34" charset="0"/>
              </a:rPr>
              <a:t>server</a:t>
            </a:r>
            <a:endParaRPr lang="en-US" sz="1800">
              <a:latin typeface="Calibri" panose="020F0502020204030204" pitchFamily="34" charset="0"/>
            </a:endParaRPr>
          </a:p>
        </p:txBody>
      </p:sp>
      <p:sp>
        <p:nvSpPr>
          <p:cNvPr id="20489" name="Line 9"/>
          <p:cNvSpPr>
            <a:spLocks noChangeShapeType="1"/>
          </p:cNvSpPr>
          <p:nvPr/>
        </p:nvSpPr>
        <p:spPr bwMode="auto">
          <a:xfrm>
            <a:off x="3394075" y="4419600"/>
            <a:ext cx="685800" cy="0"/>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20490" name="Line 10"/>
          <p:cNvSpPr>
            <a:spLocks noChangeShapeType="1"/>
          </p:cNvSpPr>
          <p:nvPr/>
        </p:nvSpPr>
        <p:spPr bwMode="auto">
          <a:xfrm>
            <a:off x="5072062" y="4419600"/>
            <a:ext cx="685800" cy="0"/>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20491" name="Line 11"/>
          <p:cNvSpPr>
            <a:spLocks noChangeShapeType="1"/>
          </p:cNvSpPr>
          <p:nvPr/>
        </p:nvSpPr>
        <p:spPr bwMode="auto">
          <a:xfrm>
            <a:off x="5646737" y="3717925"/>
            <a:ext cx="304800" cy="381000"/>
          </a:xfrm>
          <a:prstGeom prst="line">
            <a:avLst/>
          </a:prstGeom>
          <a:noFill/>
          <a:ln w="28575">
            <a:solidFill>
              <a:schemeClr val="tx1"/>
            </a:solidFill>
            <a:round/>
            <a:headEnd type="triangle" w="med" len="med"/>
            <a:tailEnd type="triangle" w="med" len="med"/>
          </a:ln>
        </p:spPr>
        <p:txBody>
          <a:bodyPr anchor="ctr">
            <a:spAutoFit/>
          </a:bodyPr>
          <a:lstStyle/>
          <a:p>
            <a:endParaRPr lang="en-US"/>
          </a:p>
        </p:txBody>
      </p:sp>
      <p:sp>
        <p:nvSpPr>
          <p:cNvPr id="20492" name="Line 12"/>
          <p:cNvSpPr>
            <a:spLocks noChangeShapeType="1"/>
          </p:cNvSpPr>
          <p:nvPr/>
        </p:nvSpPr>
        <p:spPr bwMode="auto">
          <a:xfrm rot="5400000">
            <a:off x="5641975" y="4762500"/>
            <a:ext cx="304800" cy="381000"/>
          </a:xfrm>
          <a:prstGeom prst="line">
            <a:avLst/>
          </a:prstGeom>
          <a:noFill/>
          <a:ln w="28575">
            <a:solidFill>
              <a:schemeClr val="tx1"/>
            </a:solidFill>
            <a:round/>
            <a:headEnd type="triangle" w="med" len="med"/>
            <a:tailEnd type="triangle" w="med" len="med"/>
          </a:ln>
        </p:spPr>
        <p:txBody>
          <a:bodyPr anchor="ctr">
            <a:spAutoFit/>
          </a:bodyP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417513"/>
            <a:ext cx="8686800" cy="573087"/>
          </a:xfrm>
        </p:spPr>
        <p:txBody>
          <a:bodyPr/>
          <a:lstStyle/>
          <a:p>
            <a:pPr eaLnBrk="1" hangingPunct="1"/>
            <a:r>
              <a:rPr lang="en-US" dirty="0" smtClean="0"/>
              <a:t>IM War (cont.)</a:t>
            </a:r>
            <a:endParaRPr lang="en-US" dirty="0" smtClean="0"/>
          </a:p>
        </p:txBody>
      </p:sp>
      <p:sp>
        <p:nvSpPr>
          <p:cNvPr id="21507" name="Rectangle 3"/>
          <p:cNvSpPr>
            <a:spLocks noGrp="1" noChangeArrowheads="1"/>
          </p:cNvSpPr>
          <p:nvPr>
            <p:ph type="body" idx="1"/>
          </p:nvPr>
        </p:nvSpPr>
        <p:spPr>
          <a:xfrm>
            <a:off x="381000" y="1143000"/>
            <a:ext cx="8307388" cy="5454650"/>
          </a:xfrm>
        </p:spPr>
        <p:txBody>
          <a:bodyPr/>
          <a:lstStyle/>
          <a:p>
            <a:pPr eaLnBrk="1" hangingPunct="1"/>
            <a:r>
              <a:rPr lang="en-US" dirty="0" smtClean="0"/>
              <a:t>August 1999</a:t>
            </a:r>
            <a:endParaRPr lang="en-US" dirty="0" smtClean="0"/>
          </a:p>
          <a:p>
            <a:pPr lvl="1" eaLnBrk="1" hangingPunct="1"/>
            <a:r>
              <a:rPr lang="en-US" dirty="0" smtClean="0"/>
              <a:t>Mysteriously, Messenger clients can no longer access AIM servers</a:t>
            </a:r>
            <a:endParaRPr lang="en-US" dirty="0" smtClean="0"/>
          </a:p>
          <a:p>
            <a:pPr lvl="1" eaLnBrk="1" hangingPunct="1"/>
            <a:r>
              <a:rPr lang="en-US" dirty="0" smtClean="0"/>
              <a:t>Microsoft and AOL begin the IM war:</a:t>
            </a:r>
            <a:endParaRPr lang="en-US" dirty="0" smtClean="0"/>
          </a:p>
          <a:p>
            <a:pPr lvl="2" eaLnBrk="1" hangingPunct="1"/>
            <a:r>
              <a:rPr lang="en-US" dirty="0" smtClean="0"/>
              <a:t>AOL changes server to disallow Messenger clients</a:t>
            </a:r>
            <a:endParaRPr lang="en-US" dirty="0" smtClean="0"/>
          </a:p>
          <a:p>
            <a:pPr lvl="2" eaLnBrk="1" hangingPunct="1"/>
            <a:r>
              <a:rPr lang="en-US" dirty="0" smtClean="0"/>
              <a:t>Microsoft makes changes to clients to defeat AOL changes</a:t>
            </a:r>
            <a:endParaRPr lang="en-US" dirty="0" smtClean="0"/>
          </a:p>
          <a:p>
            <a:pPr lvl="2" eaLnBrk="1" hangingPunct="1"/>
            <a:r>
              <a:rPr lang="en-US" dirty="0" smtClean="0"/>
              <a:t>At least 13 such skirmishes</a:t>
            </a:r>
            <a:endParaRPr lang="en-US" dirty="0" smtClean="0"/>
          </a:p>
          <a:p>
            <a:pPr lvl="1" eaLnBrk="1" hangingPunct="1"/>
            <a:r>
              <a:rPr lang="en-US" dirty="0" smtClean="0"/>
              <a:t>What was really happening?</a:t>
            </a:r>
            <a:endParaRPr lang="en-US" dirty="0" smtClean="0"/>
          </a:p>
          <a:p>
            <a:pPr lvl="2" eaLnBrk="1" hangingPunct="1"/>
            <a:r>
              <a:rPr lang="en-US" dirty="0" smtClean="0"/>
              <a:t>AOL had discovered a buffer </a:t>
            </a:r>
            <a:r>
              <a:rPr lang="en-US" dirty="0"/>
              <a:t>overflow bug in </a:t>
            </a:r>
            <a:r>
              <a:rPr lang="en-US" dirty="0" smtClean="0"/>
              <a:t>their own AIM </a:t>
            </a:r>
            <a:r>
              <a:rPr lang="en-US" dirty="0"/>
              <a:t>clients</a:t>
            </a:r>
            <a:endParaRPr lang="en-US" dirty="0"/>
          </a:p>
          <a:p>
            <a:pPr lvl="2" eaLnBrk="1" hangingPunct="1"/>
            <a:r>
              <a:rPr lang="en-US" dirty="0" smtClean="0"/>
              <a:t>They exploited it to detect and block Microsoft: the exploit code returned a </a:t>
            </a:r>
            <a:r>
              <a:rPr lang="en-US" dirty="0"/>
              <a:t>4-byte signature (the bytes at some location in the AIM client) to </a:t>
            </a:r>
            <a:r>
              <a:rPr lang="en-US" dirty="0" smtClean="0"/>
              <a:t>server</a:t>
            </a:r>
            <a:endParaRPr lang="en-US" dirty="0"/>
          </a:p>
          <a:p>
            <a:pPr lvl="2" eaLnBrk="1" hangingPunct="1"/>
            <a:r>
              <a:rPr lang="en-US" dirty="0"/>
              <a:t>When Microsoft changed code to match signature, AOL changed signature </a:t>
            </a:r>
            <a:r>
              <a:rPr lang="en-US" dirty="0" smtClean="0"/>
              <a:t>location</a:t>
            </a:r>
            <a:endParaRPr lang="en-US" dirty="0"/>
          </a:p>
          <a:p>
            <a:pPr lvl="2" eaLnBrk="1" hangingPunct="1"/>
            <a:endParaRPr lang="en-US"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52400" y="304800"/>
            <a:ext cx="8991600" cy="5486400"/>
          </a:xfrm>
        </p:spPr>
        <p:txBody>
          <a:bodyPr/>
          <a:lstStyle/>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Date: Wed, 11 Aug 1999 11:30:57 -0700 (PDT)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From: Phil Bucking &lt;philbucking@yahoo.com&gt;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Subject: AOL exploiting buffer overrun bug in their own software!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To: rms@pharlap.com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Mr. Smith,</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I am writing you because I have discovered something that I think you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might find interesting because you are an Internet security expert with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experience in this area. I have also tried to contact AOL but received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no response.</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I am a developer who has been working on a revolutionary new instant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messaging client that should be released later this year.</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It appears that the AIM client has a buffer overrun bug. By itself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this might not be the end of the world, as MS surely has had its share.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But AOL is now *exploiting their own buffer overrun bug* to help in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its efforts to block MS Instant Messenger.</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Since you have significant credibility with the press I hope that you</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can use this information to help inform people that behind AOL's</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friendly exterior they are nefariously compromising peoples' security.</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Sincerely,</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Phil Bucking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Founder, Bucking Consulting </a:t>
            </a:r>
            <a:endParaRPr lang="en-US" sz="1400" b="0" smtClean="0">
              <a:latin typeface="Courier New" panose="02070309020205020404" pitchFamily="49" charset="0"/>
            </a:endParaRPr>
          </a:p>
          <a:p>
            <a:pPr marL="224155" indent="-224155" defTabSz="895350" eaLnBrk="1" hangingPunct="1">
              <a:spcBef>
                <a:spcPct val="0"/>
              </a:spcBef>
              <a:buFont typeface="Wingdings 2" panose="05020102010507070707" pitchFamily="18" charset="2"/>
              <a:buNone/>
            </a:pPr>
            <a:r>
              <a:rPr lang="en-US" sz="1400" b="0" smtClean="0">
                <a:latin typeface="Courier New" panose="02070309020205020404" pitchFamily="49" charset="0"/>
              </a:rPr>
              <a:t>philbucking@yahoo.com</a:t>
            </a:r>
            <a:endParaRPr lang="en-US" sz="1400" b="0" smtClean="0">
              <a:latin typeface="Courier New" panose="02070309020205020404" pitchFamily="49" charset="0"/>
            </a:endParaRPr>
          </a:p>
        </p:txBody>
      </p:sp>
      <p:sp>
        <p:nvSpPr>
          <p:cNvPr id="367620" name="Text Box 4"/>
          <p:cNvSpPr txBox="1">
            <a:spLocks noChangeArrowheads="1"/>
          </p:cNvSpPr>
          <p:nvPr/>
        </p:nvSpPr>
        <p:spPr bwMode="auto">
          <a:xfrm>
            <a:off x="4114800" y="5429250"/>
            <a:ext cx="4419600" cy="1200150"/>
          </a:xfrm>
          <a:prstGeom prst="rect">
            <a:avLst/>
          </a:prstGeom>
          <a:solidFill>
            <a:schemeClr val="bg1"/>
          </a:solidFill>
          <a:ln w="25400">
            <a:noFill/>
            <a:miter lim="800000"/>
          </a:ln>
        </p:spPr>
        <p:txBody>
          <a:bodyPr>
            <a:spAutoFit/>
          </a:bodyPr>
          <a:lstStyle/>
          <a:p>
            <a:pPr eaLnBrk="0" hangingPunct="0">
              <a:spcBef>
                <a:spcPct val="50000"/>
              </a:spcBef>
            </a:pPr>
            <a:r>
              <a:rPr lang="en-US" i="1" dirty="0">
                <a:latin typeface="Calibri" panose="020F0502020204030204" pitchFamily="34" charset="0"/>
              </a:rPr>
              <a:t>It was later determined that this email originated from within Microsoft!</a:t>
            </a:r>
            <a:endParaRPr lang="en-US" i="1"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57188" y="434975"/>
            <a:ext cx="7591425" cy="762000"/>
          </a:xfrm>
        </p:spPr>
        <p:txBody>
          <a:bodyPr/>
          <a:lstStyle/>
          <a:p>
            <a:pPr eaLnBrk="1" hangingPunct="1"/>
            <a:r>
              <a:rPr lang="en-US" dirty="0" smtClean="0"/>
              <a:t>Aside: Worms and Viruses</a:t>
            </a:r>
            <a:endParaRPr lang="en-US" dirty="0" smtClean="0"/>
          </a:p>
        </p:txBody>
      </p:sp>
      <p:sp>
        <p:nvSpPr>
          <p:cNvPr id="39939" name="Content Placeholder 2"/>
          <p:cNvSpPr>
            <a:spLocks noGrp="1"/>
          </p:cNvSpPr>
          <p:nvPr>
            <p:ph idx="1"/>
          </p:nvPr>
        </p:nvSpPr>
        <p:spPr/>
        <p:txBody>
          <a:bodyPr/>
          <a:lstStyle/>
          <a:p>
            <a:pPr eaLnBrk="1" hangingPunct="1"/>
            <a:r>
              <a:rPr lang="en-US" dirty="0" smtClean="0"/>
              <a:t>Worm: A program that</a:t>
            </a:r>
            <a:endParaRPr lang="en-US" dirty="0" smtClean="0"/>
          </a:p>
          <a:p>
            <a:pPr lvl="1" eaLnBrk="1" hangingPunct="1"/>
            <a:r>
              <a:rPr lang="en-US" dirty="0" smtClean="0"/>
              <a:t>Can run by itself</a:t>
            </a:r>
            <a:endParaRPr lang="en-US" dirty="0" smtClean="0"/>
          </a:p>
          <a:p>
            <a:pPr lvl="1" eaLnBrk="1" hangingPunct="1"/>
            <a:r>
              <a:rPr lang="en-US" dirty="0" smtClean="0"/>
              <a:t>Can propagate a fully working version of itself to other computers</a:t>
            </a:r>
            <a:endParaRPr lang="en-US" dirty="0" smtClean="0"/>
          </a:p>
          <a:p>
            <a:pPr eaLnBrk="1" hangingPunct="1">
              <a:buFont typeface="Wingdings 2" panose="05020102010507070707" pitchFamily="18" charset="2"/>
              <a:buNone/>
            </a:pPr>
            <a:endParaRPr lang="en-US" dirty="0" smtClean="0"/>
          </a:p>
          <a:p>
            <a:pPr eaLnBrk="1" hangingPunct="1"/>
            <a:r>
              <a:rPr lang="en-US" dirty="0" smtClean="0"/>
              <a:t>Virus: Code that</a:t>
            </a:r>
            <a:endParaRPr lang="en-US" dirty="0" smtClean="0"/>
          </a:p>
          <a:p>
            <a:pPr lvl="1" eaLnBrk="1" hangingPunct="1"/>
            <a:r>
              <a:rPr lang="en-US" dirty="0" smtClean="0"/>
              <a:t>Adds itself to other programs</a:t>
            </a:r>
            <a:endParaRPr lang="en-US" dirty="0" smtClean="0"/>
          </a:p>
          <a:p>
            <a:pPr lvl="1" eaLnBrk="1" hangingPunct="1"/>
            <a:r>
              <a:rPr lang="en-US" dirty="0" smtClean="0"/>
              <a:t>Does not run independently</a:t>
            </a:r>
            <a:endParaRPr lang="en-US" dirty="0" smtClean="0"/>
          </a:p>
          <a:p>
            <a:pPr lvl="1" eaLnBrk="1" hangingPunct="1"/>
            <a:endParaRPr lang="en-US" dirty="0" smtClean="0"/>
          </a:p>
          <a:p>
            <a:pPr eaLnBrk="1" hangingPunct="1"/>
            <a:r>
              <a:rPr lang="en-US" dirty="0" smtClean="0"/>
              <a:t>Both are (usually) designed to spread among computers and to wreak havoc</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7018" y="304800"/>
            <a:ext cx="7592093" cy="762000"/>
          </a:xfrm>
        </p:spPr>
        <p:txBody>
          <a:bodyPr/>
          <a:lstStyle/>
          <a:p>
            <a:r>
              <a:rPr lang="en-US" dirty="0" smtClean="0"/>
              <a:t>x86-64 Linux Memory Layout</a:t>
            </a:r>
            <a:endParaRPr lang="en-US" dirty="0" smtClean="0"/>
          </a:p>
        </p:txBody>
      </p:sp>
      <p:sp>
        <p:nvSpPr>
          <p:cNvPr id="10243" name="Rectangle 3"/>
          <p:cNvSpPr>
            <a:spLocks noGrp="1" noChangeArrowheads="1"/>
          </p:cNvSpPr>
          <p:nvPr>
            <p:ph type="body" idx="1"/>
          </p:nvPr>
        </p:nvSpPr>
        <p:spPr/>
        <p:txBody>
          <a:bodyPr/>
          <a:lstStyle/>
          <a:p>
            <a:r>
              <a:rPr lang="en-US" dirty="0" smtClean="0"/>
              <a:t>Stack</a:t>
            </a:r>
            <a:endParaRPr lang="en-US" dirty="0" smtClean="0"/>
          </a:p>
          <a:p>
            <a:pPr lvl="1"/>
            <a:r>
              <a:rPr lang="en-US" dirty="0" smtClean="0"/>
              <a:t>Runtime stack (8MB limit)</a:t>
            </a:r>
            <a:endParaRPr lang="en-US" dirty="0" smtClean="0"/>
          </a:p>
          <a:p>
            <a:pPr lvl="1"/>
            <a:r>
              <a:rPr lang="en-US" dirty="0" smtClean="0"/>
              <a:t>E. </a:t>
            </a:r>
            <a:r>
              <a:rPr lang="en-US" dirty="0" err="1" smtClean="0"/>
              <a:t>g</a:t>
            </a:r>
            <a:r>
              <a:rPr lang="en-US" dirty="0" smtClean="0"/>
              <a:t>., local variables</a:t>
            </a:r>
            <a:endParaRPr lang="en-US" dirty="0" smtClean="0"/>
          </a:p>
          <a:p>
            <a:r>
              <a:rPr lang="en-US" dirty="0" smtClean="0"/>
              <a:t>Heap</a:t>
            </a:r>
            <a:endParaRPr lang="en-US" dirty="0" smtClean="0"/>
          </a:p>
          <a:p>
            <a:pPr lvl="1"/>
            <a:r>
              <a:rPr lang="en-US" dirty="0" smtClean="0"/>
              <a:t>Dynamically allocated as needed</a:t>
            </a:r>
            <a:endParaRPr lang="en-US" dirty="0" smtClean="0"/>
          </a:p>
          <a:p>
            <a:pPr lvl="1"/>
            <a:r>
              <a:rPr lang="en-US" dirty="0" smtClean="0"/>
              <a:t>When call  </a:t>
            </a:r>
            <a:r>
              <a:rPr lang="en-US" sz="1800" b="1" dirty="0" err="1" smtClean="0">
                <a:latin typeface="Courier New" panose="02070309020205020404" pitchFamily="49" charset="0"/>
                <a:cs typeface="Courier New" panose="02070309020205020404" pitchFamily="49" charset="0"/>
              </a:rPr>
              <a:t>malloc</a:t>
            </a:r>
            <a:r>
              <a:rPr lang="en-US" sz="1800" b="1" dirty="0" smtClean="0">
                <a:latin typeface="Courier New" panose="02070309020205020404" pitchFamily="49" charset="0"/>
                <a:cs typeface="Courier New" panose="02070309020205020404" pitchFamily="49" charset="0"/>
              </a:rPr>
              <a:t>()</a:t>
            </a:r>
            <a:r>
              <a:rPr lang="en-US" dirty="0" smtClean="0"/>
              <a:t>, </a:t>
            </a:r>
            <a:r>
              <a:rPr lang="en-US" sz="1800" b="1" dirty="0" err="1" smtClean="0">
                <a:latin typeface="Courier New" panose="02070309020205020404" pitchFamily="49" charset="0"/>
                <a:cs typeface="Courier New" panose="02070309020205020404" pitchFamily="49" charset="0"/>
              </a:rPr>
              <a:t>calloc</a:t>
            </a:r>
            <a:r>
              <a:rPr lang="en-US" sz="1800" b="1" dirty="0" smtClean="0">
                <a:latin typeface="Courier New" panose="02070309020205020404" pitchFamily="49" charset="0"/>
                <a:cs typeface="Courier New" panose="02070309020205020404" pitchFamily="49" charset="0"/>
              </a:rPr>
              <a:t>()</a:t>
            </a:r>
            <a:r>
              <a:rPr lang="en-US" dirty="0" smtClean="0"/>
              <a:t>, </a:t>
            </a:r>
            <a:r>
              <a:rPr lang="en-US" sz="1800" b="1" dirty="0" smtClean="0">
                <a:latin typeface="Courier New" panose="02070309020205020404" pitchFamily="49" charset="0"/>
                <a:cs typeface="Courier New" panose="02070309020205020404" pitchFamily="49" charset="0"/>
              </a:rPr>
              <a:t>new()</a:t>
            </a:r>
            <a:endParaRPr lang="en-US" sz="1800" b="1" dirty="0" smtClean="0">
              <a:latin typeface="Courier New" panose="02070309020205020404" pitchFamily="49" charset="0"/>
              <a:cs typeface="Courier New" panose="02070309020205020404" pitchFamily="49" charset="0"/>
            </a:endParaRPr>
          </a:p>
          <a:p>
            <a:r>
              <a:rPr lang="en-US" dirty="0" smtClean="0"/>
              <a:t>Data</a:t>
            </a:r>
            <a:endParaRPr lang="en-US" dirty="0" smtClean="0"/>
          </a:p>
          <a:p>
            <a:pPr lvl="1"/>
            <a:r>
              <a:rPr lang="en-US" dirty="0" smtClean="0"/>
              <a:t>Statically allocated data</a:t>
            </a:r>
            <a:endParaRPr lang="en-US" dirty="0" smtClean="0"/>
          </a:p>
          <a:p>
            <a:pPr lvl="1"/>
            <a:r>
              <a:rPr lang="en-US" dirty="0" smtClean="0"/>
              <a:t>E.g., global </a:t>
            </a:r>
            <a:r>
              <a:rPr lang="en-US" dirty="0" err="1" smtClean="0"/>
              <a:t>vars</a:t>
            </a:r>
            <a:r>
              <a:rPr lang="en-US" dirty="0" smtClean="0"/>
              <a:t>, </a:t>
            </a:r>
            <a:r>
              <a:rPr lang="en-US" sz="1800" b="1" dirty="0" smtClean="0">
                <a:latin typeface="Courier New" panose="02070309020205020404"/>
                <a:cs typeface="Courier New" panose="02070309020205020404"/>
              </a:rPr>
              <a:t>static</a:t>
            </a:r>
            <a:r>
              <a:rPr lang="en-US" dirty="0" smtClean="0"/>
              <a:t> </a:t>
            </a:r>
            <a:r>
              <a:rPr lang="en-US" dirty="0" err="1" smtClean="0"/>
              <a:t>vars</a:t>
            </a:r>
            <a:r>
              <a:rPr lang="en-US" dirty="0" smtClean="0"/>
              <a:t>, string constants</a:t>
            </a:r>
            <a:endParaRPr lang="en-US" dirty="0" smtClean="0"/>
          </a:p>
          <a:p>
            <a:r>
              <a:rPr lang="en-US" dirty="0" smtClean="0"/>
              <a:t>Text  / Shared Libraries</a:t>
            </a:r>
            <a:endParaRPr lang="en-US" dirty="0" smtClean="0"/>
          </a:p>
          <a:p>
            <a:pPr lvl="1"/>
            <a:r>
              <a:rPr lang="en-US" dirty="0" smtClean="0"/>
              <a:t>Executable machine instructions</a:t>
            </a:r>
            <a:endParaRPr lang="en-US" dirty="0" smtClean="0"/>
          </a:p>
          <a:p>
            <a:pPr lvl="1"/>
            <a:r>
              <a:rPr lang="en-US" dirty="0" smtClean="0"/>
              <a:t>Read-only</a:t>
            </a:r>
            <a:endParaRPr lang="en-US" dirty="0" smtClean="0"/>
          </a:p>
        </p:txBody>
      </p:sp>
      <p:sp>
        <p:nvSpPr>
          <p:cNvPr id="10244" name="Text Box 5"/>
          <p:cNvSpPr txBox="1">
            <a:spLocks noChangeArrowheads="1"/>
          </p:cNvSpPr>
          <p:nvPr/>
        </p:nvSpPr>
        <p:spPr bwMode="auto">
          <a:xfrm>
            <a:off x="2950402" y="6169580"/>
            <a:ext cx="2133600" cy="369332"/>
          </a:xfrm>
          <a:prstGeom prst="rect">
            <a:avLst/>
          </a:prstGeom>
          <a:noFill/>
          <a:ln w="25400">
            <a:noFill/>
            <a:miter lim="800000"/>
          </a:ln>
        </p:spPr>
        <p:txBody>
          <a:bodyPr>
            <a:spAutoFit/>
          </a:bodyPr>
          <a:lstStyle/>
          <a:p>
            <a:pPr algn="r" eaLnBrk="0" hangingPunct="0"/>
            <a:r>
              <a:rPr lang="en-US" sz="1800" b="0" dirty="0" smtClean="0">
                <a:latin typeface="Calibri" panose="020F0502020204030204" pitchFamily="34" charset="0"/>
              </a:rPr>
              <a:t>Hex Address</a:t>
            </a:r>
            <a:endParaRPr lang="en-US" sz="1800" b="0" dirty="0">
              <a:latin typeface="Calibri" panose="020F0502020204030204" pitchFamily="34" charset="0"/>
            </a:endParaRPr>
          </a:p>
        </p:txBody>
      </p:sp>
      <p:sp>
        <p:nvSpPr>
          <p:cNvPr id="10245" name="Text Box 12"/>
          <p:cNvSpPr txBox="1">
            <a:spLocks noChangeArrowheads="1"/>
          </p:cNvSpPr>
          <p:nvPr/>
        </p:nvSpPr>
        <p:spPr bwMode="auto">
          <a:xfrm>
            <a:off x="4456982" y="914400"/>
            <a:ext cx="2401018" cy="369332"/>
          </a:xfrm>
          <a:prstGeom prst="rect">
            <a:avLst/>
          </a:prstGeom>
          <a:noFill/>
          <a:ln w="25400">
            <a:noFill/>
            <a:miter lim="800000"/>
          </a:ln>
        </p:spPr>
        <p:txBody>
          <a:bodyPr wrap="none">
            <a:spAutoFit/>
          </a:bodyPr>
          <a:lstStyle/>
          <a:p>
            <a:pPr algn="r" eaLnBrk="0" hangingPunct="0"/>
            <a:r>
              <a:rPr lang="en-US" sz="1800" dirty="0" smtClean="0">
                <a:latin typeface="Courier New" panose="02070309020205020404" pitchFamily="49" charset="0"/>
              </a:rPr>
              <a:t>00007FFFFFFFFFFF</a:t>
            </a:r>
            <a:endParaRPr lang="en-US" sz="1800" dirty="0">
              <a:latin typeface="Courier New" panose="02070309020205020404" pitchFamily="49" charset="0"/>
            </a:endParaRPr>
          </a:p>
        </p:txBody>
      </p:sp>
      <p:sp>
        <p:nvSpPr>
          <p:cNvPr id="10246" name="Text Box 19"/>
          <p:cNvSpPr txBox="1">
            <a:spLocks noChangeArrowheads="1"/>
          </p:cNvSpPr>
          <p:nvPr/>
        </p:nvSpPr>
        <p:spPr bwMode="auto">
          <a:xfrm>
            <a:off x="5842202" y="6412468"/>
            <a:ext cx="1015798" cy="369332"/>
          </a:xfrm>
          <a:prstGeom prst="rect">
            <a:avLst/>
          </a:prstGeom>
          <a:noFill/>
          <a:ln w="25400">
            <a:noFill/>
            <a:miter lim="800000"/>
          </a:ln>
        </p:spPr>
        <p:txBody>
          <a:bodyPr wrap="none">
            <a:spAutoFit/>
          </a:bodyPr>
          <a:lstStyle/>
          <a:p>
            <a:pPr algn="r" eaLnBrk="0" hangingPunct="0"/>
            <a:r>
              <a:rPr lang="en-US" sz="1800" dirty="0" smtClean="0">
                <a:latin typeface="Courier New" panose="02070309020205020404" pitchFamily="49" charset="0"/>
              </a:rPr>
              <a:t>000000</a:t>
            </a:r>
            <a:endParaRPr lang="en-US" sz="1800" dirty="0">
              <a:latin typeface="Courier New" panose="02070309020205020404" pitchFamily="49" charset="0"/>
            </a:endParaRPr>
          </a:p>
        </p:txBody>
      </p:sp>
      <p:sp>
        <p:nvSpPr>
          <p:cNvPr id="348180" name="Rectangle 20"/>
          <p:cNvSpPr>
            <a:spLocks noChangeArrowheads="1"/>
          </p:cNvSpPr>
          <p:nvPr/>
        </p:nvSpPr>
        <p:spPr bwMode="auto">
          <a:xfrm>
            <a:off x="6858000" y="1066800"/>
            <a:ext cx="1447800" cy="5559980"/>
          </a:xfrm>
          <a:prstGeom prst="rect">
            <a:avLst/>
          </a:prstGeom>
          <a:solidFill>
            <a:schemeClr val="bg1">
              <a:lumMod val="95000"/>
            </a:schemeClr>
          </a:solidFill>
          <a:ln w="25400">
            <a:solidFill>
              <a:schemeClr val="tx1"/>
            </a:solidFill>
            <a:miter lim="800000"/>
          </a:ln>
          <a:effectLst/>
        </p:spPr>
        <p:txBody>
          <a:bodyPr wrap="none" anchor="ctr"/>
          <a:lstStyle/>
          <a:p>
            <a:pPr eaLnBrk="0" hangingPunct="0">
              <a:defRPr/>
            </a:pPr>
            <a:endParaRPr lang="en-US" dirty="0">
              <a:latin typeface="Calibri" panose="020F0502020204030204" pitchFamily="34" charset="0"/>
              <a:cs typeface="+mn-cs"/>
            </a:endParaRPr>
          </a:p>
        </p:txBody>
      </p:sp>
      <p:sp>
        <p:nvSpPr>
          <p:cNvPr id="348181" name="Rectangle 21"/>
          <p:cNvSpPr>
            <a:spLocks noChangeArrowheads="1"/>
          </p:cNvSpPr>
          <p:nvPr/>
        </p:nvSpPr>
        <p:spPr bwMode="auto">
          <a:xfrm>
            <a:off x="6858000" y="1676400"/>
            <a:ext cx="1447800" cy="381000"/>
          </a:xfrm>
          <a:prstGeom prst="rect">
            <a:avLst/>
          </a:prstGeom>
          <a:solidFill>
            <a:schemeClr val="accent2">
              <a:lumMod val="20000"/>
              <a:lumOff val="80000"/>
            </a:schemeClr>
          </a:solidFill>
          <a:ln w="25400">
            <a:solidFill>
              <a:schemeClr val="tx1"/>
            </a:solidFill>
            <a:miter lim="800000"/>
          </a:ln>
          <a:effectLst/>
        </p:spPr>
        <p:txBody>
          <a:bodyPr wrap="none" anchor="ctr"/>
          <a:lstStyle/>
          <a:p>
            <a:pPr eaLnBrk="0" hangingPunct="0">
              <a:defRPr/>
            </a:pPr>
            <a:r>
              <a:rPr lang="en-US" sz="1800" dirty="0">
                <a:latin typeface="Calibri" panose="020F0502020204030204" pitchFamily="34" charset="0"/>
                <a:cs typeface="+mn-cs"/>
              </a:rPr>
              <a:t>Stack</a:t>
            </a:r>
            <a:endParaRPr lang="en-US" sz="1800" dirty="0">
              <a:latin typeface="Calibri" panose="020F0502020204030204" pitchFamily="34" charset="0"/>
              <a:cs typeface="+mn-cs"/>
            </a:endParaRPr>
          </a:p>
        </p:txBody>
      </p:sp>
      <p:sp>
        <p:nvSpPr>
          <p:cNvPr id="10249" name="Rectangle 23"/>
          <p:cNvSpPr>
            <a:spLocks noChangeArrowheads="1"/>
          </p:cNvSpPr>
          <p:nvPr/>
        </p:nvSpPr>
        <p:spPr bwMode="auto">
          <a:xfrm>
            <a:off x="6858000" y="6017180"/>
            <a:ext cx="1447800" cy="304800"/>
          </a:xfrm>
          <a:prstGeom prst="rect">
            <a:avLst/>
          </a:prstGeom>
          <a:solidFill>
            <a:srgbClr val="F6F5BD"/>
          </a:solidFill>
          <a:ln w="25400">
            <a:solidFill>
              <a:schemeClr val="tx1"/>
            </a:solidFill>
            <a:miter lim="800000"/>
          </a:ln>
        </p:spPr>
        <p:txBody>
          <a:bodyPr wrap="none" anchor="ctr"/>
          <a:lstStyle/>
          <a:p>
            <a:pPr eaLnBrk="0" hangingPunct="0"/>
            <a:r>
              <a:rPr lang="en-US" sz="1800">
                <a:latin typeface="Calibri" panose="020F0502020204030204" pitchFamily="34" charset="0"/>
              </a:rPr>
              <a:t>Text</a:t>
            </a:r>
            <a:endParaRPr lang="en-US" sz="1800">
              <a:latin typeface="Calibri" panose="020F0502020204030204" pitchFamily="34" charset="0"/>
            </a:endParaRPr>
          </a:p>
        </p:txBody>
      </p:sp>
      <p:sp>
        <p:nvSpPr>
          <p:cNvPr id="10250" name="Rectangle 24"/>
          <p:cNvSpPr>
            <a:spLocks noChangeArrowheads="1"/>
          </p:cNvSpPr>
          <p:nvPr/>
        </p:nvSpPr>
        <p:spPr bwMode="auto">
          <a:xfrm>
            <a:off x="6858000" y="5712380"/>
            <a:ext cx="1447800" cy="304800"/>
          </a:xfrm>
          <a:prstGeom prst="rect">
            <a:avLst/>
          </a:prstGeom>
          <a:solidFill>
            <a:srgbClr val="F1C7C7"/>
          </a:solidFill>
          <a:ln w="25400">
            <a:solidFill>
              <a:schemeClr val="tx1"/>
            </a:solidFill>
            <a:miter lim="800000"/>
          </a:ln>
        </p:spPr>
        <p:txBody>
          <a:bodyPr wrap="none" anchor="ctr"/>
          <a:lstStyle/>
          <a:p>
            <a:pPr eaLnBrk="0" hangingPunct="0"/>
            <a:r>
              <a:rPr lang="en-US" sz="1800">
                <a:latin typeface="Calibri" panose="020F0502020204030204" pitchFamily="34" charset="0"/>
              </a:rPr>
              <a:t>Data</a:t>
            </a:r>
            <a:endParaRPr lang="en-US" sz="1800">
              <a:latin typeface="Calibri" panose="020F0502020204030204" pitchFamily="34" charset="0"/>
            </a:endParaRPr>
          </a:p>
        </p:txBody>
      </p:sp>
      <p:sp>
        <p:nvSpPr>
          <p:cNvPr id="10251" name="Rectangle 25"/>
          <p:cNvSpPr>
            <a:spLocks noChangeArrowheads="1"/>
          </p:cNvSpPr>
          <p:nvPr/>
        </p:nvSpPr>
        <p:spPr bwMode="auto">
          <a:xfrm>
            <a:off x="6858000" y="5105400"/>
            <a:ext cx="1447800" cy="606980"/>
          </a:xfrm>
          <a:prstGeom prst="rect">
            <a:avLst/>
          </a:prstGeom>
          <a:solidFill>
            <a:srgbClr val="D5F1CF"/>
          </a:solidFill>
          <a:ln w="25400">
            <a:solidFill>
              <a:schemeClr val="tx1"/>
            </a:solidFill>
            <a:miter lim="800000"/>
          </a:ln>
        </p:spPr>
        <p:txBody>
          <a:bodyPr wrap="none" anchor="ctr"/>
          <a:lstStyle/>
          <a:p>
            <a:pPr eaLnBrk="0" hangingPunct="0"/>
            <a:r>
              <a:rPr lang="en-US" sz="1800" dirty="0">
                <a:latin typeface="Calibri" panose="020F0502020204030204" pitchFamily="34" charset="0"/>
              </a:rPr>
              <a:t>Heap</a:t>
            </a:r>
            <a:endParaRPr lang="en-US" sz="1800" dirty="0">
              <a:latin typeface="Calibri" panose="020F0502020204030204" pitchFamily="34" charset="0"/>
            </a:endParaRPr>
          </a:p>
        </p:txBody>
      </p:sp>
      <p:sp>
        <p:nvSpPr>
          <p:cNvPr id="10252" name="Text Box 27"/>
          <p:cNvSpPr txBox="1">
            <a:spLocks noChangeArrowheads="1"/>
          </p:cNvSpPr>
          <p:nvPr/>
        </p:nvSpPr>
        <p:spPr bwMode="auto">
          <a:xfrm>
            <a:off x="5842202" y="6169580"/>
            <a:ext cx="1015798" cy="369332"/>
          </a:xfrm>
          <a:prstGeom prst="rect">
            <a:avLst/>
          </a:prstGeom>
          <a:noFill/>
          <a:ln w="25400">
            <a:noFill/>
            <a:miter lim="800000"/>
          </a:ln>
        </p:spPr>
        <p:txBody>
          <a:bodyPr wrap="none">
            <a:spAutoFit/>
          </a:bodyPr>
          <a:lstStyle/>
          <a:p>
            <a:pPr algn="r" eaLnBrk="0" hangingPunct="0"/>
            <a:r>
              <a:rPr lang="en-US" sz="1800" dirty="0" smtClean="0">
                <a:latin typeface="Courier New" panose="02070309020205020404" pitchFamily="49" charset="0"/>
              </a:rPr>
              <a:t>400000</a:t>
            </a:r>
            <a:endParaRPr lang="en-US" sz="1800" dirty="0">
              <a:latin typeface="Courier New" panose="02070309020205020404" pitchFamily="49" charset="0"/>
            </a:endParaRPr>
          </a:p>
        </p:txBody>
      </p:sp>
      <p:sp>
        <p:nvSpPr>
          <p:cNvPr id="10253" name="Line 34"/>
          <p:cNvSpPr>
            <a:spLocks noChangeShapeType="1"/>
          </p:cNvSpPr>
          <p:nvPr/>
        </p:nvSpPr>
        <p:spPr bwMode="auto">
          <a:xfrm>
            <a:off x="7581900" y="2057400"/>
            <a:ext cx="0" cy="457200"/>
          </a:xfrm>
          <a:prstGeom prst="line">
            <a:avLst/>
          </a:prstGeom>
          <a:noFill/>
          <a:ln w="38100">
            <a:solidFill>
              <a:schemeClr val="tx2"/>
            </a:solidFill>
            <a:round/>
            <a:tailEnd type="triangle" w="med" len="med"/>
          </a:ln>
        </p:spPr>
        <p:txBody>
          <a:bodyPr wrap="none" lIns="45720" rIns="45720" anchor="ctr">
            <a:spAutoFit/>
          </a:bodyPr>
          <a:lstStyle/>
          <a:p>
            <a:endParaRPr lang="en-US"/>
          </a:p>
        </p:txBody>
      </p:sp>
      <p:sp>
        <p:nvSpPr>
          <p:cNvPr id="10254" name="Line 35"/>
          <p:cNvSpPr>
            <a:spLocks noChangeShapeType="1"/>
          </p:cNvSpPr>
          <p:nvPr/>
        </p:nvSpPr>
        <p:spPr bwMode="auto">
          <a:xfrm flipV="1">
            <a:off x="7581900" y="4876800"/>
            <a:ext cx="0" cy="228600"/>
          </a:xfrm>
          <a:prstGeom prst="line">
            <a:avLst/>
          </a:prstGeom>
          <a:noFill/>
          <a:ln w="38100">
            <a:solidFill>
              <a:schemeClr val="tx2"/>
            </a:solidFill>
            <a:round/>
            <a:tailEnd type="triangle" w="med" len="med"/>
          </a:ln>
        </p:spPr>
        <p:txBody>
          <a:bodyPr wrap="none" lIns="45720" rIns="45720" anchor="ctr">
            <a:spAutoFit/>
          </a:bodyPr>
          <a:lstStyle/>
          <a:p>
            <a:endParaRPr lang="en-US"/>
          </a:p>
        </p:txBody>
      </p:sp>
      <p:sp>
        <p:nvSpPr>
          <p:cNvPr id="16" name="Right Arrow 15"/>
          <p:cNvSpPr/>
          <p:nvPr/>
        </p:nvSpPr>
        <p:spPr bwMode="auto">
          <a:xfrm>
            <a:off x="5181600" y="6115605"/>
            <a:ext cx="609600" cy="457200"/>
          </a:xfrm>
          <a:prstGeom prst="rightArrow">
            <a:avLst/>
          </a:prstGeom>
          <a:solidFill>
            <a:schemeClr val="bg1">
              <a:lumMod val="85000"/>
            </a:schemeClr>
          </a:solidFill>
          <a:ln w="25400" cap="flat" cmpd="sng" algn="ctr">
            <a:noFill/>
            <a:prstDash val="solid"/>
            <a:round/>
            <a:headEnd type="none" w="med" len="med"/>
            <a:tailEnd type="triangle" w="med" len="med"/>
          </a:ln>
          <a:effectLst/>
        </p:spPr>
        <p:txBody>
          <a:bodyPr anchor="ctr" anchorCtr="1"/>
          <a:lstStyle/>
          <a:p>
            <a:pPr algn="ctr" eaLnBrk="0" hangingPunct="0">
              <a:defRPr/>
            </a:pPr>
            <a:endParaRPr lang="en-US" dirty="0">
              <a:latin typeface="Calibri" panose="020F0502020204030204" pitchFamily="34" charset="0"/>
              <a:cs typeface="+mn-cs"/>
            </a:endParaRPr>
          </a:p>
        </p:txBody>
      </p:sp>
      <p:cxnSp>
        <p:nvCxnSpPr>
          <p:cNvPr id="18" name="Straight Connector 17"/>
          <p:cNvCxnSpPr/>
          <p:nvPr/>
        </p:nvCxnSpPr>
        <p:spPr bwMode="auto">
          <a:xfrm>
            <a:off x="6858000" y="28178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0257" name="AutoShape 16"/>
          <p:cNvSpPr/>
          <p:nvPr/>
        </p:nvSpPr>
        <p:spPr bwMode="auto">
          <a:xfrm rot="10800000">
            <a:off x="8364538" y="1676400"/>
            <a:ext cx="228600" cy="1141413"/>
          </a:xfrm>
          <a:prstGeom prst="leftBrace">
            <a:avLst>
              <a:gd name="adj1" fmla="val 75011"/>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20" name="Rectangle 19"/>
          <p:cNvSpPr/>
          <p:nvPr/>
        </p:nvSpPr>
        <p:spPr>
          <a:xfrm>
            <a:off x="8564563" y="2063750"/>
            <a:ext cx="633412" cy="368300"/>
          </a:xfrm>
          <a:prstGeom prst="rect">
            <a:avLst/>
          </a:prstGeom>
        </p:spPr>
        <p:txBody>
          <a:bodyPr wrap="none">
            <a:spAutoFit/>
          </a:bodyPr>
          <a:lstStyle/>
          <a:p>
            <a:pPr eaLnBrk="0" hangingPunct="0">
              <a:defRPr/>
            </a:pPr>
            <a:r>
              <a:rPr lang="en-US" sz="1800" kern="0" dirty="0">
                <a:solidFill>
                  <a:srgbClr val="000000"/>
                </a:solidFill>
                <a:latin typeface="Calibri" panose="020F0502020204030204" pitchFamily="34" charset="0"/>
                <a:cs typeface="+mn-cs"/>
              </a:rPr>
              <a:t>8MB</a:t>
            </a:r>
            <a:endParaRPr lang="en-US" dirty="0">
              <a:latin typeface="Calibri" panose="020F0502020204030204" pitchFamily="34" charset="0"/>
              <a:cs typeface="+mn-cs"/>
            </a:endParaRPr>
          </a:p>
        </p:txBody>
      </p:sp>
      <p:sp>
        <p:nvSpPr>
          <p:cNvPr id="21" name="TextBox 20"/>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anose="020F0502020204030204" pitchFamily="34" charset="0"/>
                <a:cs typeface="+mn-cs"/>
              </a:rPr>
              <a:t>not drawn to scale</a:t>
            </a:r>
            <a:endParaRPr lang="en-US" sz="1800" i="1" dirty="0">
              <a:solidFill>
                <a:schemeClr val="tx1">
                  <a:lumMod val="50000"/>
                  <a:lumOff val="50000"/>
                </a:schemeClr>
              </a:solidFill>
              <a:latin typeface="Calibri" panose="020F0502020204030204" pitchFamily="34" charset="0"/>
              <a:cs typeface="+mn-cs"/>
            </a:endParaRPr>
          </a:p>
        </p:txBody>
      </p:sp>
      <p:sp>
        <p:nvSpPr>
          <p:cNvPr id="22" name="Rectangle 25"/>
          <p:cNvSpPr>
            <a:spLocks noChangeArrowheads="1"/>
          </p:cNvSpPr>
          <p:nvPr/>
        </p:nvSpPr>
        <p:spPr bwMode="auto">
          <a:xfrm>
            <a:off x="6858000" y="1066800"/>
            <a:ext cx="1447800" cy="609600"/>
          </a:xfrm>
          <a:prstGeom prst="rect">
            <a:avLst/>
          </a:prstGeom>
          <a:solidFill>
            <a:srgbClr val="D5F1CF"/>
          </a:solidFill>
          <a:ln w="25400">
            <a:solidFill>
              <a:schemeClr val="tx1"/>
            </a:solidFill>
            <a:miter lim="800000"/>
          </a:ln>
        </p:spPr>
        <p:txBody>
          <a:bodyPr wrap="none" anchor="ctr"/>
          <a:lstStyle/>
          <a:p>
            <a:pPr algn="ctr" eaLnBrk="0" hangingPunct="0"/>
            <a:r>
              <a:rPr lang="en-US" sz="1800" dirty="0" smtClean="0">
                <a:latin typeface="Calibri" panose="020F0502020204030204" pitchFamily="34" charset="0"/>
              </a:rPr>
              <a:t>Shared</a:t>
            </a:r>
            <a:endParaRPr lang="en-US" sz="1800" dirty="0" smtClean="0">
              <a:latin typeface="Calibri" panose="020F0502020204030204" pitchFamily="34" charset="0"/>
            </a:endParaRPr>
          </a:p>
          <a:p>
            <a:pPr algn="ctr" eaLnBrk="0" hangingPunct="0"/>
            <a:r>
              <a:rPr lang="en-US" sz="1800" dirty="0" smtClean="0">
                <a:latin typeface="Calibri" panose="020F0502020204030204" pitchFamily="34" charset="0"/>
              </a:rPr>
              <a:t>Libraries</a:t>
            </a:r>
            <a:endParaRPr lang="en-US" sz="1800" dirty="0">
              <a:latin typeface="Calibri" panose="020F0502020204030204" pitchFamily="34" charset="0"/>
            </a:endParaRPr>
          </a:p>
        </p:txBody>
      </p:sp>
      <p:sp>
        <p:nvSpPr>
          <p:cNvPr id="23" name="Text Box 12"/>
          <p:cNvSpPr txBox="1">
            <a:spLocks noChangeArrowheads="1"/>
          </p:cNvSpPr>
          <p:nvPr/>
        </p:nvSpPr>
        <p:spPr bwMode="auto">
          <a:xfrm>
            <a:off x="4467601" y="1535668"/>
            <a:ext cx="2390399" cy="369332"/>
          </a:xfrm>
          <a:prstGeom prst="rect">
            <a:avLst/>
          </a:prstGeom>
          <a:noFill/>
          <a:ln w="25400">
            <a:noFill/>
            <a:miter lim="800000"/>
          </a:ln>
        </p:spPr>
        <p:txBody>
          <a:bodyPr wrap="none">
            <a:spAutoFit/>
          </a:bodyPr>
          <a:lstStyle/>
          <a:p>
            <a:pPr algn="r" eaLnBrk="0" hangingPunct="0"/>
            <a:r>
              <a:rPr lang="en-US" sz="1800" dirty="0" smtClean="0">
                <a:latin typeface="Courier New" panose="02070309020205020404" pitchFamily="49" charset="0"/>
              </a:rPr>
              <a:t>00007FFFF0000000</a:t>
            </a:r>
            <a:endParaRPr lang="en-US" sz="18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93713"/>
            <a:ext cx="6845300" cy="573087"/>
          </a:xfrm>
        </p:spPr>
        <p:txBody>
          <a:bodyPr/>
          <a:lstStyle/>
          <a:p>
            <a:pPr eaLnBrk="1" hangingPunct="1"/>
            <a:r>
              <a:rPr lang="en-US" smtClean="0"/>
              <a:t>Memory Allocation Example</a:t>
            </a:r>
            <a:endParaRPr lang="en-US" smtClean="0"/>
          </a:p>
        </p:txBody>
      </p:sp>
      <p:sp>
        <p:nvSpPr>
          <p:cNvPr id="11267" name="Rectangle 3"/>
          <p:cNvSpPr>
            <a:spLocks noChangeArrowheads="1"/>
          </p:cNvSpPr>
          <p:nvPr/>
        </p:nvSpPr>
        <p:spPr bwMode="auto">
          <a:xfrm>
            <a:off x="457200" y="1371600"/>
            <a:ext cx="5791200" cy="4798751"/>
          </a:xfrm>
          <a:prstGeom prst="rect">
            <a:avLst/>
          </a:prstGeom>
          <a:solidFill>
            <a:srgbClr val="F6F5BD"/>
          </a:solidFill>
          <a:ln w="12700">
            <a:solidFill>
              <a:schemeClr val="tx1"/>
            </a:solidFill>
            <a:miter lim="800000"/>
          </a:ln>
        </p:spPr>
        <p:txBody>
          <a:bodyPr wrap="square" lIns="90487" tIns="44450" rIns="90487" bIns="44450">
            <a:spAutoFit/>
          </a:bodyPr>
          <a:lstStyle/>
          <a:p>
            <a:pPr eaLnBrk="0" hangingPunct="0"/>
            <a:r>
              <a:rPr lang="fi-FI" sz="1800" dirty="0" err="1">
                <a:latin typeface="Courier New" panose="02070309020205020404" pitchFamily="49" charset="0"/>
              </a:rPr>
              <a:t>char</a:t>
            </a:r>
            <a:r>
              <a:rPr lang="fi-FI" sz="1800" dirty="0">
                <a:latin typeface="Courier New" panose="02070309020205020404" pitchFamily="49" charset="0"/>
              </a:rPr>
              <a:t> big_array[1L&lt;&lt;24]; </a:t>
            </a:r>
            <a:r>
              <a:rPr lang="fi-FI" sz="1800" dirty="0" smtClean="0">
                <a:latin typeface="Courier New" panose="02070309020205020404" pitchFamily="49" charset="0"/>
              </a:rPr>
              <a:t> /* 16 </a:t>
            </a:r>
            <a:r>
              <a:rPr lang="fi-FI" sz="1800" dirty="0">
                <a:latin typeface="Courier New" panose="02070309020205020404" pitchFamily="49" charset="0"/>
              </a:rPr>
              <a:t>MB */</a:t>
            </a:r>
            <a:endParaRPr lang="fi-FI" sz="1800" dirty="0">
              <a:latin typeface="Courier New" panose="02070309020205020404" pitchFamily="49" charset="0"/>
            </a:endParaRPr>
          </a:p>
          <a:p>
            <a:pPr eaLnBrk="0" hangingPunct="0"/>
            <a:r>
              <a:rPr lang="fi-FI" sz="1800" dirty="0" err="1">
                <a:latin typeface="Courier New" panose="02070309020205020404" pitchFamily="49" charset="0"/>
              </a:rPr>
              <a:t>char</a:t>
            </a:r>
            <a:r>
              <a:rPr lang="fi-FI" sz="1800" dirty="0">
                <a:latin typeface="Courier New" panose="02070309020205020404" pitchFamily="49" charset="0"/>
              </a:rPr>
              <a:t> huge_array[1L&lt;&lt;31]; </a:t>
            </a:r>
            <a:r>
              <a:rPr lang="fi-FI" sz="1800" dirty="0" smtClean="0">
                <a:latin typeface="Courier New" panose="02070309020205020404" pitchFamily="49" charset="0"/>
              </a:rPr>
              <a:t>/</a:t>
            </a:r>
            <a:r>
              <a:rPr lang="fi-FI" sz="1800" dirty="0">
                <a:latin typeface="Courier New" panose="02070309020205020404" pitchFamily="49" charset="0"/>
              </a:rPr>
              <a:t>*  </a:t>
            </a:r>
            <a:r>
              <a:rPr lang="fi-FI" sz="1800" dirty="0" smtClean="0">
                <a:latin typeface="Courier New" panose="02070309020205020404" pitchFamily="49" charset="0"/>
              </a:rPr>
              <a:t>2 </a:t>
            </a:r>
            <a:r>
              <a:rPr lang="fi-FI" sz="1800" dirty="0">
                <a:latin typeface="Courier New" panose="02070309020205020404" pitchFamily="49" charset="0"/>
              </a:rPr>
              <a:t>GB */</a:t>
            </a:r>
            <a:endParaRPr lang="fi-FI" sz="1800" dirty="0">
              <a:latin typeface="Courier New" panose="02070309020205020404" pitchFamily="49" charset="0"/>
            </a:endParaRPr>
          </a:p>
          <a:p>
            <a:pPr eaLnBrk="0" hangingPunct="0"/>
            <a:endParaRPr lang="fi-FI" sz="1800" dirty="0">
              <a:latin typeface="Courier New" panose="02070309020205020404" pitchFamily="49" charset="0"/>
            </a:endParaRPr>
          </a:p>
          <a:p>
            <a:pPr eaLnBrk="0" hangingPunct="0"/>
            <a:r>
              <a:rPr lang="fi-FI" sz="1800" dirty="0" err="1">
                <a:latin typeface="Courier New" panose="02070309020205020404" pitchFamily="49" charset="0"/>
              </a:rPr>
              <a:t>int</a:t>
            </a:r>
            <a:r>
              <a:rPr lang="fi-FI" sz="1800" dirty="0">
                <a:latin typeface="Courier New" panose="02070309020205020404" pitchFamily="49" charset="0"/>
              </a:rPr>
              <a:t> </a:t>
            </a:r>
            <a:r>
              <a:rPr lang="fi-FI" sz="1800" dirty="0" err="1">
                <a:latin typeface="Courier New" panose="02070309020205020404" pitchFamily="49" charset="0"/>
              </a:rPr>
              <a:t>global</a:t>
            </a:r>
            <a:r>
              <a:rPr lang="fi-FI" sz="1800" dirty="0">
                <a:latin typeface="Courier New" panose="02070309020205020404" pitchFamily="49" charset="0"/>
              </a:rPr>
              <a:t> = 0;</a:t>
            </a:r>
            <a:endParaRPr lang="fi-FI" sz="1800" dirty="0">
              <a:latin typeface="Courier New" panose="02070309020205020404" pitchFamily="49" charset="0"/>
            </a:endParaRPr>
          </a:p>
          <a:p>
            <a:pPr eaLnBrk="0" hangingPunct="0"/>
            <a:endParaRPr lang="fi-FI" sz="1800" dirty="0">
              <a:latin typeface="Courier New" panose="02070309020205020404" pitchFamily="49" charset="0"/>
            </a:endParaRPr>
          </a:p>
          <a:p>
            <a:pPr eaLnBrk="0" hangingPunct="0"/>
            <a:r>
              <a:rPr lang="fi-FI" sz="1800" dirty="0" err="1">
                <a:latin typeface="Courier New" panose="02070309020205020404" pitchFamily="49" charset="0"/>
              </a:rPr>
              <a:t>int</a:t>
            </a:r>
            <a:r>
              <a:rPr lang="fi-FI" sz="1800" dirty="0">
                <a:latin typeface="Courier New" panose="02070309020205020404" pitchFamily="49" charset="0"/>
              </a:rPr>
              <a:t> </a:t>
            </a:r>
            <a:r>
              <a:rPr lang="fi-FI" sz="1800" dirty="0" err="1">
                <a:latin typeface="Courier New" panose="02070309020205020404" pitchFamily="49" charset="0"/>
              </a:rPr>
              <a:t>useless</a:t>
            </a:r>
            <a:r>
              <a:rPr lang="fi-FI" sz="1800" dirty="0">
                <a:latin typeface="Courier New" panose="02070309020205020404" pitchFamily="49" charset="0"/>
              </a:rPr>
              <a:t>() { </a:t>
            </a:r>
            <a:r>
              <a:rPr lang="fi-FI" sz="1800" dirty="0" err="1">
                <a:latin typeface="Courier New" panose="02070309020205020404" pitchFamily="49" charset="0"/>
              </a:rPr>
              <a:t>return</a:t>
            </a:r>
            <a:r>
              <a:rPr lang="fi-FI" sz="1800" dirty="0">
                <a:latin typeface="Courier New" panose="02070309020205020404" pitchFamily="49" charset="0"/>
              </a:rPr>
              <a:t> 0; }</a:t>
            </a:r>
            <a:endParaRPr lang="fi-FI" sz="1800" dirty="0">
              <a:latin typeface="Courier New" panose="02070309020205020404" pitchFamily="49" charset="0"/>
            </a:endParaRPr>
          </a:p>
          <a:p>
            <a:pPr eaLnBrk="0" hangingPunct="0"/>
            <a:endParaRPr lang="fi-FI" sz="1800" dirty="0">
              <a:latin typeface="Courier New" panose="02070309020205020404" pitchFamily="49" charset="0"/>
            </a:endParaRPr>
          </a:p>
          <a:p>
            <a:pPr eaLnBrk="0" hangingPunct="0"/>
            <a:r>
              <a:rPr lang="fi-FI" sz="1800" dirty="0" err="1">
                <a:latin typeface="Courier New" panose="02070309020205020404" pitchFamily="49" charset="0"/>
              </a:rPr>
              <a:t>int</a:t>
            </a:r>
            <a:r>
              <a:rPr lang="fi-FI" sz="1800" dirty="0">
                <a:latin typeface="Courier New" panose="02070309020205020404" pitchFamily="49" charset="0"/>
              </a:rPr>
              <a:t> main ()</a:t>
            </a:r>
            <a:endParaRPr lang="fi-FI" sz="1800" dirty="0">
              <a:latin typeface="Courier New" panose="02070309020205020404" pitchFamily="49" charset="0"/>
            </a:endParaRPr>
          </a:p>
          <a:p>
            <a:pPr eaLnBrk="0" hangingPunct="0"/>
            <a:r>
              <a:rPr lang="fi-FI" sz="1800" dirty="0">
                <a:latin typeface="Courier New" panose="02070309020205020404" pitchFamily="49" charset="0"/>
              </a:rPr>
              <a:t>{</a:t>
            </a:r>
            <a:endParaRPr lang="fi-FI" sz="1800" dirty="0">
              <a:latin typeface="Courier New" panose="02070309020205020404" pitchFamily="49" charset="0"/>
            </a:endParaRPr>
          </a:p>
          <a:p>
            <a:pPr eaLnBrk="0" hangingPunct="0"/>
            <a:r>
              <a:rPr lang="fi-FI" sz="1800" dirty="0">
                <a:latin typeface="Courier New" panose="02070309020205020404" pitchFamily="49" charset="0"/>
              </a:rPr>
              <a:t>    </a:t>
            </a:r>
            <a:r>
              <a:rPr lang="fi-FI" sz="1800" dirty="0" err="1">
                <a:latin typeface="Courier New" panose="02070309020205020404" pitchFamily="49" charset="0"/>
              </a:rPr>
              <a:t>void</a:t>
            </a:r>
            <a:r>
              <a:rPr lang="fi-FI" sz="1800" dirty="0">
                <a:latin typeface="Courier New" panose="02070309020205020404" pitchFamily="49" charset="0"/>
              </a:rPr>
              <a:t> *p1, *p2, *p3, *p4;</a:t>
            </a:r>
            <a:endParaRPr lang="fi-FI" sz="1800" dirty="0">
              <a:latin typeface="Courier New" panose="02070309020205020404" pitchFamily="49" charset="0"/>
            </a:endParaRPr>
          </a:p>
          <a:p>
            <a:pPr eaLnBrk="0" hangingPunct="0"/>
            <a:r>
              <a:rPr lang="fi-FI" sz="1800" dirty="0">
                <a:latin typeface="Courier New" panose="02070309020205020404" pitchFamily="49" charset="0"/>
              </a:rPr>
              <a:t>    </a:t>
            </a:r>
            <a:r>
              <a:rPr lang="fi-FI" sz="1800" dirty="0" err="1">
                <a:latin typeface="Courier New" panose="02070309020205020404" pitchFamily="49" charset="0"/>
              </a:rPr>
              <a:t>int</a:t>
            </a:r>
            <a:r>
              <a:rPr lang="fi-FI" sz="1800" dirty="0">
                <a:latin typeface="Courier New" panose="02070309020205020404" pitchFamily="49" charset="0"/>
              </a:rPr>
              <a:t> </a:t>
            </a:r>
            <a:r>
              <a:rPr lang="fi-FI" sz="1800" dirty="0" err="1">
                <a:latin typeface="Courier New" panose="02070309020205020404" pitchFamily="49" charset="0"/>
              </a:rPr>
              <a:t>local</a:t>
            </a:r>
            <a:r>
              <a:rPr lang="fi-FI" sz="1800" dirty="0">
                <a:latin typeface="Courier New" panose="02070309020205020404" pitchFamily="49" charset="0"/>
              </a:rPr>
              <a:t> = 0;</a:t>
            </a:r>
            <a:endParaRPr lang="fi-FI" sz="1800" dirty="0">
              <a:latin typeface="Courier New" panose="02070309020205020404" pitchFamily="49" charset="0"/>
            </a:endParaRPr>
          </a:p>
          <a:p>
            <a:pPr eaLnBrk="0" hangingPunct="0"/>
            <a:r>
              <a:rPr lang="fi-FI" sz="1800" dirty="0">
                <a:latin typeface="Courier New" panose="02070309020205020404" pitchFamily="49" charset="0"/>
              </a:rPr>
              <a:t>    p1 = malloc(1L &lt;&lt; 28)</a:t>
            </a:r>
            <a:r>
              <a:rPr lang="fi-FI" sz="1800" dirty="0" smtClean="0">
                <a:latin typeface="Courier New" panose="02070309020205020404" pitchFamily="49" charset="0"/>
              </a:rPr>
              <a:t>; /* 256 MB */</a:t>
            </a:r>
            <a:endParaRPr lang="fi-FI" sz="1800" dirty="0">
              <a:latin typeface="Courier New" panose="02070309020205020404" pitchFamily="49" charset="0"/>
            </a:endParaRPr>
          </a:p>
          <a:p>
            <a:pPr eaLnBrk="0" hangingPunct="0"/>
            <a:r>
              <a:rPr lang="fi-FI" sz="1800" dirty="0">
                <a:latin typeface="Courier New" panose="02070309020205020404" pitchFamily="49" charset="0"/>
              </a:rPr>
              <a:t>    p2 = malloc(1L &lt;&lt; 8)</a:t>
            </a:r>
            <a:r>
              <a:rPr lang="fi-FI" sz="1800" dirty="0" smtClean="0">
                <a:latin typeface="Courier New" panose="02070309020205020404" pitchFamily="49" charset="0"/>
              </a:rPr>
              <a:t>;  /* 256  B */</a:t>
            </a:r>
            <a:endParaRPr lang="fi-FI" sz="1800" dirty="0">
              <a:latin typeface="Courier New" panose="02070309020205020404" pitchFamily="49" charset="0"/>
            </a:endParaRPr>
          </a:p>
          <a:p>
            <a:pPr eaLnBrk="0" hangingPunct="0"/>
            <a:r>
              <a:rPr lang="fi-FI" sz="1800" dirty="0">
                <a:latin typeface="Courier New" panose="02070309020205020404" pitchFamily="49" charset="0"/>
              </a:rPr>
              <a:t>    p3 = malloc(1L &lt;&lt; 32)</a:t>
            </a:r>
            <a:r>
              <a:rPr lang="fi-FI" sz="1800" dirty="0" smtClean="0">
                <a:latin typeface="Courier New" panose="02070309020205020404" pitchFamily="49" charset="0"/>
              </a:rPr>
              <a:t>; /*   4 GB */</a:t>
            </a:r>
            <a:endParaRPr lang="fi-FI" sz="1800" dirty="0">
              <a:latin typeface="Courier New" panose="02070309020205020404" pitchFamily="49" charset="0"/>
            </a:endParaRPr>
          </a:p>
          <a:p>
            <a:pPr eaLnBrk="0" hangingPunct="0"/>
            <a:r>
              <a:rPr lang="fi-FI" sz="1800" dirty="0">
                <a:latin typeface="Courier New" panose="02070309020205020404" pitchFamily="49" charset="0"/>
              </a:rPr>
              <a:t>    p4 = malloc(1L &lt;&lt; 8)</a:t>
            </a:r>
            <a:r>
              <a:rPr lang="fi-FI" sz="1800" dirty="0" smtClean="0">
                <a:latin typeface="Courier New" panose="02070309020205020404" pitchFamily="49" charset="0"/>
              </a:rPr>
              <a:t>;  /* 256  B */</a:t>
            </a:r>
            <a:endParaRPr lang="fi-FI" sz="1800" dirty="0">
              <a:latin typeface="Courier New" panose="02070309020205020404" pitchFamily="49" charset="0"/>
            </a:endParaRPr>
          </a:p>
          <a:p>
            <a:pPr eaLnBrk="0" hangingPunct="0"/>
            <a:r>
              <a:rPr lang="en-US" sz="1800" dirty="0" smtClean="0">
                <a:latin typeface="Courier New" panose="02070309020205020404" pitchFamily="49" charset="0"/>
              </a:rPr>
              <a:t> </a:t>
            </a:r>
            <a:r>
              <a:rPr lang="en-US" sz="1800" dirty="0">
                <a:latin typeface="Courier New" panose="02070309020205020404" pitchFamily="49" charset="0"/>
              </a:rPr>
              <a:t>/* Some print statements ... */</a:t>
            </a:r>
            <a:endParaRPr lang="en-US" sz="1800" dirty="0">
              <a:latin typeface="Courier New" panose="02070309020205020404" pitchFamily="49" charset="0"/>
            </a:endParaRPr>
          </a:p>
          <a:p>
            <a:pPr eaLnBrk="0" hangingPunct="0"/>
            <a:r>
              <a:rPr lang="en-US" sz="1800" dirty="0">
                <a:latin typeface="Courier New" panose="02070309020205020404" pitchFamily="49" charset="0"/>
              </a:rPr>
              <a:t>}</a:t>
            </a:r>
            <a:endParaRPr lang="en-US" sz="1800" dirty="0">
              <a:latin typeface="Courier New" panose="02070309020205020404" pitchFamily="49" charset="0"/>
            </a:endParaRPr>
          </a:p>
        </p:txBody>
      </p:sp>
      <p:sp>
        <p:nvSpPr>
          <p:cNvPr id="15" name="TextBox 14"/>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anose="020F0502020204030204" pitchFamily="34" charset="0"/>
                <a:cs typeface="+mn-cs"/>
              </a:rPr>
              <a:t>not drawn to scale</a:t>
            </a:r>
            <a:endParaRPr lang="en-US" sz="1800" i="1" dirty="0">
              <a:solidFill>
                <a:schemeClr val="tx1">
                  <a:lumMod val="50000"/>
                  <a:lumOff val="50000"/>
                </a:schemeClr>
              </a:solidFill>
              <a:latin typeface="Calibri" panose="020F0502020204030204" pitchFamily="34" charset="0"/>
              <a:cs typeface="+mn-cs"/>
            </a:endParaRPr>
          </a:p>
        </p:txBody>
      </p:sp>
      <p:sp>
        <p:nvSpPr>
          <p:cNvPr id="16" name="TextBox 15"/>
          <p:cNvSpPr txBox="1"/>
          <p:nvPr/>
        </p:nvSpPr>
        <p:spPr>
          <a:xfrm>
            <a:off x="494429" y="6267855"/>
            <a:ext cx="3673475" cy="461963"/>
          </a:xfrm>
          <a:prstGeom prst="rect">
            <a:avLst/>
          </a:prstGeom>
          <a:noFill/>
        </p:spPr>
        <p:txBody>
          <a:bodyPr wrap="none">
            <a:spAutoFit/>
          </a:bodyPr>
          <a:lstStyle/>
          <a:p>
            <a:pPr eaLnBrk="0" hangingPunct="0">
              <a:defRPr/>
            </a:pPr>
            <a:r>
              <a:rPr lang="en-US" i="1" dirty="0">
                <a:solidFill>
                  <a:schemeClr val="tx1">
                    <a:lumMod val="50000"/>
                    <a:lumOff val="50000"/>
                  </a:schemeClr>
                </a:solidFill>
                <a:latin typeface="Calibri" panose="020F0502020204030204" pitchFamily="34" charset="0"/>
                <a:cs typeface="+mn-cs"/>
              </a:rPr>
              <a:t>Where does everything go?</a:t>
            </a:r>
            <a:endParaRPr lang="en-US" i="1" dirty="0">
              <a:solidFill>
                <a:schemeClr val="tx1">
                  <a:lumMod val="50000"/>
                  <a:lumOff val="50000"/>
                </a:schemeClr>
              </a:solidFill>
              <a:latin typeface="Calibri" panose="020F0502020204030204" pitchFamily="34" charset="0"/>
              <a:cs typeface="+mn-cs"/>
            </a:endParaRPr>
          </a:p>
        </p:txBody>
      </p:sp>
      <p:sp>
        <p:nvSpPr>
          <p:cNvPr id="17" name="Rectangle 20"/>
          <p:cNvSpPr>
            <a:spLocks noChangeArrowheads="1"/>
          </p:cNvSpPr>
          <p:nvPr/>
        </p:nvSpPr>
        <p:spPr bwMode="auto">
          <a:xfrm>
            <a:off x="6858000" y="1066800"/>
            <a:ext cx="1447800" cy="5559980"/>
          </a:xfrm>
          <a:prstGeom prst="rect">
            <a:avLst/>
          </a:prstGeom>
          <a:solidFill>
            <a:schemeClr val="bg1">
              <a:lumMod val="95000"/>
            </a:schemeClr>
          </a:solidFill>
          <a:ln w="25400">
            <a:solidFill>
              <a:schemeClr val="tx1"/>
            </a:solidFill>
            <a:miter lim="800000"/>
          </a:ln>
          <a:effectLst/>
        </p:spPr>
        <p:txBody>
          <a:bodyPr wrap="none" anchor="ctr"/>
          <a:lstStyle/>
          <a:p>
            <a:pPr eaLnBrk="0" hangingPunct="0">
              <a:defRPr/>
            </a:pPr>
            <a:endParaRPr lang="en-US" dirty="0">
              <a:latin typeface="Calibri" panose="020F0502020204030204" pitchFamily="34" charset="0"/>
              <a:cs typeface="+mn-cs"/>
            </a:endParaRPr>
          </a:p>
        </p:txBody>
      </p:sp>
      <p:sp>
        <p:nvSpPr>
          <p:cNvPr id="19" name="Rectangle 23"/>
          <p:cNvSpPr>
            <a:spLocks noChangeArrowheads="1"/>
          </p:cNvSpPr>
          <p:nvPr/>
        </p:nvSpPr>
        <p:spPr bwMode="auto">
          <a:xfrm>
            <a:off x="6858000" y="6017180"/>
            <a:ext cx="1447800" cy="304800"/>
          </a:xfrm>
          <a:prstGeom prst="rect">
            <a:avLst/>
          </a:prstGeom>
          <a:solidFill>
            <a:srgbClr val="F6F5BD"/>
          </a:solidFill>
          <a:ln w="25400">
            <a:solidFill>
              <a:schemeClr val="tx1"/>
            </a:solidFill>
            <a:miter lim="800000"/>
          </a:ln>
        </p:spPr>
        <p:txBody>
          <a:bodyPr wrap="none" anchor="ctr"/>
          <a:lstStyle/>
          <a:p>
            <a:pPr eaLnBrk="0" hangingPunct="0"/>
            <a:r>
              <a:rPr lang="en-US" sz="1800">
                <a:latin typeface="Calibri" panose="020F0502020204030204" pitchFamily="34" charset="0"/>
              </a:rPr>
              <a:t>Text</a:t>
            </a:r>
            <a:endParaRPr lang="en-US" sz="1800">
              <a:latin typeface="Calibri" panose="020F0502020204030204" pitchFamily="34" charset="0"/>
            </a:endParaRPr>
          </a:p>
        </p:txBody>
      </p:sp>
      <p:sp>
        <p:nvSpPr>
          <p:cNvPr id="20" name="Rectangle 24"/>
          <p:cNvSpPr>
            <a:spLocks noChangeArrowheads="1"/>
          </p:cNvSpPr>
          <p:nvPr/>
        </p:nvSpPr>
        <p:spPr bwMode="auto">
          <a:xfrm>
            <a:off x="6858000" y="5712380"/>
            <a:ext cx="1447800" cy="304800"/>
          </a:xfrm>
          <a:prstGeom prst="rect">
            <a:avLst/>
          </a:prstGeom>
          <a:solidFill>
            <a:srgbClr val="F1C7C7"/>
          </a:solidFill>
          <a:ln w="25400">
            <a:solidFill>
              <a:schemeClr val="tx1"/>
            </a:solidFill>
            <a:miter lim="800000"/>
          </a:ln>
        </p:spPr>
        <p:txBody>
          <a:bodyPr wrap="none" anchor="ctr"/>
          <a:lstStyle/>
          <a:p>
            <a:pPr eaLnBrk="0" hangingPunct="0"/>
            <a:r>
              <a:rPr lang="en-US" sz="1800">
                <a:latin typeface="Calibri" panose="020F0502020204030204" pitchFamily="34" charset="0"/>
              </a:rPr>
              <a:t>Data</a:t>
            </a:r>
            <a:endParaRPr lang="en-US" sz="1800">
              <a:latin typeface="Calibri" panose="020F0502020204030204" pitchFamily="34" charset="0"/>
            </a:endParaRPr>
          </a:p>
        </p:txBody>
      </p:sp>
      <p:sp>
        <p:nvSpPr>
          <p:cNvPr id="21" name="Rectangle 25"/>
          <p:cNvSpPr>
            <a:spLocks noChangeArrowheads="1"/>
          </p:cNvSpPr>
          <p:nvPr/>
        </p:nvSpPr>
        <p:spPr bwMode="auto">
          <a:xfrm>
            <a:off x="6858000" y="5105400"/>
            <a:ext cx="1447800" cy="606980"/>
          </a:xfrm>
          <a:prstGeom prst="rect">
            <a:avLst/>
          </a:prstGeom>
          <a:solidFill>
            <a:srgbClr val="D5F1CF"/>
          </a:solidFill>
          <a:ln w="25400">
            <a:solidFill>
              <a:schemeClr val="tx1"/>
            </a:solidFill>
            <a:miter lim="800000"/>
          </a:ln>
        </p:spPr>
        <p:txBody>
          <a:bodyPr wrap="none" anchor="ctr"/>
          <a:lstStyle/>
          <a:p>
            <a:pPr eaLnBrk="0" hangingPunct="0"/>
            <a:r>
              <a:rPr lang="en-US" sz="1800" dirty="0">
                <a:latin typeface="Calibri" panose="020F0502020204030204" pitchFamily="34" charset="0"/>
              </a:rPr>
              <a:t>Heap</a:t>
            </a:r>
            <a:endParaRPr lang="en-US" sz="1800" dirty="0">
              <a:latin typeface="Calibri" panose="020F0502020204030204" pitchFamily="34" charset="0"/>
            </a:endParaRPr>
          </a:p>
        </p:txBody>
      </p:sp>
      <p:sp>
        <p:nvSpPr>
          <p:cNvPr id="23" name="Line 35"/>
          <p:cNvSpPr>
            <a:spLocks noChangeShapeType="1"/>
          </p:cNvSpPr>
          <p:nvPr/>
        </p:nvSpPr>
        <p:spPr bwMode="auto">
          <a:xfrm flipV="1">
            <a:off x="7581900" y="4876800"/>
            <a:ext cx="0" cy="228600"/>
          </a:xfrm>
          <a:prstGeom prst="line">
            <a:avLst/>
          </a:prstGeom>
          <a:noFill/>
          <a:ln w="38100">
            <a:solidFill>
              <a:schemeClr val="tx2"/>
            </a:solidFill>
            <a:round/>
            <a:tailEnd type="triangle" w="med" len="med"/>
          </a:ln>
        </p:spPr>
        <p:txBody>
          <a:bodyPr wrap="none" lIns="45720" rIns="45720" anchor="ctr">
            <a:spAutoFit/>
          </a:bodyPr>
          <a:lstStyle/>
          <a:p>
            <a:endParaRPr lang="en-US"/>
          </a:p>
        </p:txBody>
      </p:sp>
      <p:sp>
        <p:nvSpPr>
          <p:cNvPr id="26" name="Text Box 12"/>
          <p:cNvSpPr txBox="1">
            <a:spLocks noChangeArrowheads="1"/>
          </p:cNvSpPr>
          <p:nvPr/>
        </p:nvSpPr>
        <p:spPr bwMode="auto">
          <a:xfrm>
            <a:off x="4456982" y="914400"/>
            <a:ext cx="2401018" cy="369332"/>
          </a:xfrm>
          <a:prstGeom prst="rect">
            <a:avLst/>
          </a:prstGeom>
          <a:noFill/>
          <a:ln w="25400">
            <a:noFill/>
            <a:miter lim="800000"/>
          </a:ln>
        </p:spPr>
        <p:txBody>
          <a:bodyPr wrap="none">
            <a:spAutoFit/>
          </a:bodyPr>
          <a:lstStyle/>
          <a:p>
            <a:pPr algn="r" eaLnBrk="0" hangingPunct="0"/>
            <a:r>
              <a:rPr lang="en-US" sz="1800" dirty="0" smtClean="0">
                <a:latin typeface="Courier New" panose="02070309020205020404" pitchFamily="49" charset="0"/>
              </a:rPr>
              <a:t>00007FFFFFFFFFFF</a:t>
            </a:r>
            <a:endParaRPr lang="en-US" sz="1800" dirty="0">
              <a:latin typeface="Courier New" panose="02070309020205020404" pitchFamily="49" charset="0"/>
            </a:endParaRPr>
          </a:p>
        </p:txBody>
      </p:sp>
      <p:sp>
        <p:nvSpPr>
          <p:cNvPr id="27" name="Rectangle 21"/>
          <p:cNvSpPr>
            <a:spLocks noChangeArrowheads="1"/>
          </p:cNvSpPr>
          <p:nvPr/>
        </p:nvSpPr>
        <p:spPr bwMode="auto">
          <a:xfrm>
            <a:off x="6858000" y="1676400"/>
            <a:ext cx="1447800" cy="381000"/>
          </a:xfrm>
          <a:prstGeom prst="rect">
            <a:avLst/>
          </a:prstGeom>
          <a:solidFill>
            <a:schemeClr val="accent2">
              <a:lumMod val="20000"/>
              <a:lumOff val="80000"/>
            </a:schemeClr>
          </a:solidFill>
          <a:ln w="25400">
            <a:solidFill>
              <a:schemeClr val="tx1"/>
            </a:solidFill>
            <a:miter lim="800000"/>
          </a:ln>
          <a:effectLst/>
        </p:spPr>
        <p:txBody>
          <a:bodyPr wrap="none" anchor="ctr"/>
          <a:lstStyle/>
          <a:p>
            <a:pPr eaLnBrk="0" hangingPunct="0">
              <a:defRPr/>
            </a:pPr>
            <a:r>
              <a:rPr lang="en-US" sz="1800" dirty="0">
                <a:latin typeface="Calibri" panose="020F0502020204030204" pitchFamily="34" charset="0"/>
                <a:cs typeface="+mn-cs"/>
              </a:rPr>
              <a:t>Stack</a:t>
            </a:r>
            <a:endParaRPr lang="en-US" sz="1800" dirty="0">
              <a:latin typeface="Calibri" panose="020F0502020204030204" pitchFamily="34" charset="0"/>
              <a:cs typeface="+mn-cs"/>
            </a:endParaRPr>
          </a:p>
        </p:txBody>
      </p:sp>
      <p:sp>
        <p:nvSpPr>
          <p:cNvPr id="28" name="Line 34"/>
          <p:cNvSpPr>
            <a:spLocks noChangeShapeType="1"/>
          </p:cNvSpPr>
          <p:nvPr/>
        </p:nvSpPr>
        <p:spPr bwMode="auto">
          <a:xfrm>
            <a:off x="7581900" y="2057400"/>
            <a:ext cx="0" cy="457200"/>
          </a:xfrm>
          <a:prstGeom prst="line">
            <a:avLst/>
          </a:prstGeom>
          <a:noFill/>
          <a:ln w="38100">
            <a:solidFill>
              <a:schemeClr val="tx2"/>
            </a:solidFill>
            <a:round/>
            <a:tailEnd type="triangle" w="med" len="med"/>
          </a:ln>
        </p:spPr>
        <p:txBody>
          <a:bodyPr wrap="none" lIns="45720" rIns="45720" anchor="ctr">
            <a:spAutoFit/>
          </a:bodyPr>
          <a:lstStyle/>
          <a:p>
            <a:endParaRPr lang="en-US"/>
          </a:p>
        </p:txBody>
      </p:sp>
      <p:cxnSp>
        <p:nvCxnSpPr>
          <p:cNvPr id="29" name="Straight Connector 28"/>
          <p:cNvCxnSpPr/>
          <p:nvPr/>
        </p:nvCxnSpPr>
        <p:spPr bwMode="auto">
          <a:xfrm>
            <a:off x="6858000" y="28178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2" name="Rectangle 25"/>
          <p:cNvSpPr>
            <a:spLocks noChangeArrowheads="1"/>
          </p:cNvSpPr>
          <p:nvPr/>
        </p:nvSpPr>
        <p:spPr bwMode="auto">
          <a:xfrm>
            <a:off x="6858000" y="1066800"/>
            <a:ext cx="1447800" cy="609600"/>
          </a:xfrm>
          <a:prstGeom prst="rect">
            <a:avLst/>
          </a:prstGeom>
          <a:solidFill>
            <a:srgbClr val="D5F1CF"/>
          </a:solidFill>
          <a:ln w="25400">
            <a:solidFill>
              <a:schemeClr val="tx1"/>
            </a:solidFill>
            <a:miter lim="800000"/>
          </a:ln>
        </p:spPr>
        <p:txBody>
          <a:bodyPr wrap="none" anchor="ctr"/>
          <a:lstStyle/>
          <a:p>
            <a:pPr algn="ctr" eaLnBrk="0" hangingPunct="0"/>
            <a:r>
              <a:rPr lang="en-US" sz="1800" dirty="0" smtClean="0">
                <a:latin typeface="Calibri" panose="020F0502020204030204" pitchFamily="34" charset="0"/>
              </a:rPr>
              <a:t>Shared</a:t>
            </a:r>
            <a:endParaRPr lang="en-US" sz="1800" dirty="0" smtClean="0">
              <a:latin typeface="Calibri" panose="020F0502020204030204" pitchFamily="34" charset="0"/>
            </a:endParaRPr>
          </a:p>
          <a:p>
            <a:pPr algn="ctr" eaLnBrk="0" hangingPunct="0"/>
            <a:r>
              <a:rPr lang="en-US" sz="1800" dirty="0" smtClean="0">
                <a:latin typeface="Calibri" panose="020F0502020204030204" pitchFamily="34" charset="0"/>
              </a:rPr>
              <a:t>Libraries</a:t>
            </a:r>
            <a:endParaRPr lang="en-US" sz="180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5"/>
          <p:cNvSpPr>
            <a:spLocks noChangeArrowheads="1"/>
          </p:cNvSpPr>
          <p:nvPr/>
        </p:nvSpPr>
        <p:spPr bwMode="auto">
          <a:xfrm>
            <a:off x="2667000" y="4038600"/>
            <a:ext cx="2667000" cy="533400"/>
          </a:xfrm>
          <a:prstGeom prst="rect">
            <a:avLst/>
          </a:prstGeom>
          <a:solidFill>
            <a:srgbClr val="F6F5BD"/>
          </a:solidFill>
          <a:ln w="25400">
            <a:noFill/>
            <a:miter lim="800000"/>
          </a:ln>
        </p:spPr>
        <p:txBody>
          <a:bodyPr wrap="none" anchor="ctr"/>
          <a:lstStyle/>
          <a:p>
            <a:pPr eaLnBrk="0" hangingPunct="0"/>
            <a:endParaRPr lang="en-US" sz="1800">
              <a:latin typeface="Calibri" panose="020F0502020204030204" pitchFamily="34" charset="0"/>
            </a:endParaRPr>
          </a:p>
        </p:txBody>
      </p:sp>
      <p:sp>
        <p:nvSpPr>
          <p:cNvPr id="13315" name="Rectangle 25"/>
          <p:cNvSpPr>
            <a:spLocks noChangeArrowheads="1"/>
          </p:cNvSpPr>
          <p:nvPr/>
        </p:nvSpPr>
        <p:spPr bwMode="auto">
          <a:xfrm>
            <a:off x="2667000" y="3499005"/>
            <a:ext cx="2667000" cy="539595"/>
          </a:xfrm>
          <a:prstGeom prst="rect">
            <a:avLst/>
          </a:prstGeom>
          <a:solidFill>
            <a:srgbClr val="F1C7C7"/>
          </a:solidFill>
          <a:ln w="25400">
            <a:noFill/>
            <a:miter lim="800000"/>
          </a:ln>
        </p:spPr>
        <p:txBody>
          <a:bodyPr wrap="none" anchor="ctr"/>
          <a:lstStyle/>
          <a:p>
            <a:pPr eaLnBrk="0" hangingPunct="0"/>
            <a:endParaRPr lang="en-US" sz="1800">
              <a:latin typeface="Calibri" panose="020F0502020204030204" pitchFamily="34" charset="0"/>
            </a:endParaRPr>
          </a:p>
        </p:txBody>
      </p:sp>
      <p:sp>
        <p:nvSpPr>
          <p:cNvPr id="32" name="Rectangle 25"/>
          <p:cNvSpPr>
            <a:spLocks noChangeArrowheads="1"/>
          </p:cNvSpPr>
          <p:nvPr/>
        </p:nvSpPr>
        <p:spPr bwMode="auto">
          <a:xfrm>
            <a:off x="2667000" y="2073275"/>
            <a:ext cx="2667000" cy="304800"/>
          </a:xfrm>
          <a:prstGeom prst="rect">
            <a:avLst/>
          </a:prstGeom>
          <a:solidFill>
            <a:schemeClr val="accent2">
              <a:lumMod val="20000"/>
              <a:lumOff val="80000"/>
            </a:schemeClr>
          </a:solidFill>
          <a:ln w="25400">
            <a:noFill/>
            <a:miter lim="800000"/>
          </a:ln>
          <a:effectLst/>
        </p:spPr>
        <p:txBody>
          <a:bodyPr wrap="none" anchor="ctr"/>
          <a:lstStyle/>
          <a:p>
            <a:pPr eaLnBrk="0" hangingPunct="0">
              <a:defRPr/>
            </a:pPr>
            <a:endParaRPr lang="en-US" sz="1800" dirty="0">
              <a:latin typeface="Calibri" panose="020F0502020204030204" pitchFamily="34" charset="0"/>
              <a:cs typeface="+mn-cs"/>
            </a:endParaRPr>
          </a:p>
        </p:txBody>
      </p:sp>
      <p:sp>
        <p:nvSpPr>
          <p:cNvPr id="13317" name="Rectangle 25"/>
          <p:cNvSpPr>
            <a:spLocks noChangeArrowheads="1"/>
          </p:cNvSpPr>
          <p:nvPr/>
        </p:nvSpPr>
        <p:spPr bwMode="auto">
          <a:xfrm>
            <a:off x="2667000" y="2438400"/>
            <a:ext cx="2667000" cy="1066800"/>
          </a:xfrm>
          <a:prstGeom prst="rect">
            <a:avLst/>
          </a:prstGeom>
          <a:solidFill>
            <a:srgbClr val="D5F1CF"/>
          </a:solidFill>
          <a:ln w="25400">
            <a:noFill/>
            <a:miter lim="800000"/>
          </a:ln>
        </p:spPr>
        <p:txBody>
          <a:bodyPr wrap="none" anchor="ctr"/>
          <a:lstStyle/>
          <a:p>
            <a:pPr eaLnBrk="0" hangingPunct="0"/>
            <a:endParaRPr lang="en-US" sz="1800">
              <a:latin typeface="Calibri" panose="020F0502020204030204" pitchFamily="34" charset="0"/>
            </a:endParaRPr>
          </a:p>
        </p:txBody>
      </p:sp>
      <p:sp>
        <p:nvSpPr>
          <p:cNvPr id="13318" name="Rectangle 2"/>
          <p:cNvSpPr>
            <a:spLocks noGrp="1" noChangeArrowheads="1"/>
          </p:cNvSpPr>
          <p:nvPr>
            <p:ph type="title"/>
          </p:nvPr>
        </p:nvSpPr>
        <p:spPr>
          <a:xfrm>
            <a:off x="431800" y="533400"/>
            <a:ext cx="6578600" cy="573088"/>
          </a:xfrm>
        </p:spPr>
        <p:txBody>
          <a:bodyPr/>
          <a:lstStyle/>
          <a:p>
            <a:pPr eaLnBrk="1" hangingPunct="1"/>
            <a:r>
              <a:rPr lang="en-US" dirty="0" smtClean="0"/>
              <a:t>x86-64 Example Addresses</a:t>
            </a:r>
            <a:endParaRPr lang="en-US" dirty="0" smtClean="0"/>
          </a:p>
        </p:txBody>
      </p:sp>
      <p:sp>
        <p:nvSpPr>
          <p:cNvPr id="13319" name="Rectangle 3"/>
          <p:cNvSpPr>
            <a:spLocks noChangeArrowheads="1"/>
          </p:cNvSpPr>
          <p:nvPr/>
        </p:nvSpPr>
        <p:spPr bwMode="auto">
          <a:xfrm>
            <a:off x="152400" y="2066925"/>
            <a:ext cx="5638800" cy="2582759"/>
          </a:xfrm>
          <a:prstGeom prst="rect">
            <a:avLst/>
          </a:prstGeom>
          <a:noFill/>
          <a:ln w="12700">
            <a:noFill/>
            <a:miter lim="800000"/>
          </a:ln>
        </p:spPr>
        <p:txBody>
          <a:bodyPr wrap="square" lIns="90487" tIns="44450" rIns="90487" bIns="44450">
            <a:spAutoFit/>
          </a:bodyPr>
          <a:lstStyle/>
          <a:p>
            <a:pPr eaLnBrk="0" hangingPunct="0">
              <a:tabLst>
                <a:tab pos="2511425" algn="l"/>
              </a:tabLst>
            </a:pPr>
            <a:r>
              <a:rPr lang="en-US" sz="1800" dirty="0" smtClean="0">
                <a:latin typeface="Courier New" panose="02070309020205020404" pitchFamily="49" charset="0"/>
              </a:rPr>
              <a:t>local</a:t>
            </a:r>
            <a:r>
              <a:rPr lang="en-US" sz="1800" dirty="0">
                <a:latin typeface="Courier New" panose="02070309020205020404" pitchFamily="49" charset="0"/>
              </a:rPr>
              <a:t>	</a:t>
            </a:r>
            <a:r>
              <a:rPr lang="en-US" sz="1800" dirty="0" smtClean="0">
                <a:latin typeface="Courier New" panose="02070309020205020404" pitchFamily="49" charset="0"/>
              </a:rPr>
              <a:t>0x00007ffe4d3be87c </a:t>
            </a:r>
            <a:endParaRPr lang="en-US" sz="1800" dirty="0">
              <a:latin typeface="Courier New" panose="02070309020205020404" pitchFamily="49" charset="0"/>
            </a:endParaRPr>
          </a:p>
          <a:p>
            <a:pPr eaLnBrk="0" hangingPunct="0">
              <a:tabLst>
                <a:tab pos="2511425" algn="l"/>
              </a:tabLst>
            </a:pPr>
            <a:r>
              <a:rPr lang="en-US" sz="1800" dirty="0" smtClean="0">
                <a:latin typeface="Courier New" panose="02070309020205020404" pitchFamily="49" charset="0"/>
              </a:rPr>
              <a:t>p1 </a:t>
            </a:r>
            <a:r>
              <a:rPr lang="en-US" sz="1800" dirty="0">
                <a:latin typeface="Courier New" panose="02070309020205020404" pitchFamily="49" charset="0"/>
              </a:rPr>
              <a:t>	</a:t>
            </a:r>
            <a:r>
              <a:rPr lang="en-US" sz="1800" dirty="0" smtClean="0">
                <a:latin typeface="Courier New" panose="02070309020205020404" pitchFamily="49" charset="0"/>
              </a:rPr>
              <a:t>0x00007f7262a1e010 </a:t>
            </a:r>
            <a:endParaRPr lang="en-US" sz="1800" dirty="0">
              <a:latin typeface="Courier New" panose="02070309020205020404" pitchFamily="49" charset="0"/>
            </a:endParaRPr>
          </a:p>
          <a:p>
            <a:pPr eaLnBrk="0" hangingPunct="0">
              <a:tabLst>
                <a:tab pos="2511425" algn="l"/>
              </a:tabLst>
            </a:pPr>
            <a:r>
              <a:rPr lang="en-US" sz="1800" dirty="0" smtClean="0">
                <a:latin typeface="Courier New" panose="02070309020205020404" pitchFamily="49" charset="0"/>
              </a:rPr>
              <a:t>p3 </a:t>
            </a:r>
            <a:r>
              <a:rPr lang="en-US" sz="1800" dirty="0">
                <a:latin typeface="Courier New" panose="02070309020205020404" pitchFamily="49" charset="0"/>
              </a:rPr>
              <a:t>	</a:t>
            </a:r>
            <a:r>
              <a:rPr lang="en-US" sz="1800" dirty="0" smtClean="0">
                <a:latin typeface="Courier New" panose="02070309020205020404" pitchFamily="49" charset="0"/>
              </a:rPr>
              <a:t>0x00007f7162a1d010 </a:t>
            </a:r>
            <a:endParaRPr lang="en-US" sz="1800" dirty="0">
              <a:latin typeface="Courier New" panose="02070309020205020404" pitchFamily="49" charset="0"/>
            </a:endParaRPr>
          </a:p>
          <a:p>
            <a:pPr eaLnBrk="0" hangingPunct="0">
              <a:tabLst>
                <a:tab pos="2511425" algn="l"/>
              </a:tabLst>
            </a:pPr>
            <a:r>
              <a:rPr lang="en-US" sz="1800" dirty="0" smtClean="0">
                <a:latin typeface="Courier New" panose="02070309020205020404" pitchFamily="49" charset="0"/>
              </a:rPr>
              <a:t>p4</a:t>
            </a:r>
            <a:r>
              <a:rPr lang="en-US" sz="1800" dirty="0">
                <a:latin typeface="Courier New" panose="02070309020205020404" pitchFamily="49" charset="0"/>
              </a:rPr>
              <a:t>	</a:t>
            </a:r>
            <a:r>
              <a:rPr lang="en-US" sz="1800" dirty="0" smtClean="0">
                <a:latin typeface="Courier New" panose="02070309020205020404" pitchFamily="49" charset="0"/>
              </a:rPr>
              <a:t>0x000000008359d120 </a:t>
            </a:r>
            <a:endParaRPr lang="en-US" sz="1800" dirty="0">
              <a:latin typeface="Courier New" panose="02070309020205020404" pitchFamily="49" charset="0"/>
            </a:endParaRPr>
          </a:p>
          <a:p>
            <a:pPr eaLnBrk="0" hangingPunct="0">
              <a:tabLst>
                <a:tab pos="2511425" algn="l"/>
              </a:tabLst>
            </a:pPr>
            <a:r>
              <a:rPr lang="en-US" sz="1800" dirty="0">
                <a:latin typeface="Courier New" panose="02070309020205020404" pitchFamily="49" charset="0"/>
              </a:rPr>
              <a:t>p2	</a:t>
            </a:r>
            <a:r>
              <a:rPr lang="en-US" sz="1800" dirty="0" smtClean="0">
                <a:latin typeface="Courier New" panose="02070309020205020404" pitchFamily="49" charset="0"/>
              </a:rPr>
              <a:t>0x000000008359d010 </a:t>
            </a:r>
            <a:endParaRPr lang="en-US" sz="1800" dirty="0">
              <a:latin typeface="Courier New" panose="02070309020205020404" pitchFamily="49" charset="0"/>
            </a:endParaRPr>
          </a:p>
          <a:p>
            <a:pPr eaLnBrk="0" hangingPunct="0">
              <a:tabLst>
                <a:tab pos="2511425" algn="l"/>
              </a:tabLst>
            </a:pPr>
            <a:r>
              <a:rPr lang="en-US" sz="1800" dirty="0" err="1" smtClean="0">
                <a:latin typeface="Courier New" panose="02070309020205020404" pitchFamily="49" charset="0"/>
              </a:rPr>
              <a:t>big_array</a:t>
            </a:r>
            <a:r>
              <a:rPr lang="en-US" sz="1800" dirty="0" smtClean="0">
                <a:latin typeface="Courier New" panose="02070309020205020404" pitchFamily="49" charset="0"/>
              </a:rPr>
              <a:t> </a:t>
            </a:r>
            <a:r>
              <a:rPr lang="en-US" sz="1800" dirty="0">
                <a:latin typeface="Courier New" panose="02070309020205020404" pitchFamily="49" charset="0"/>
              </a:rPr>
              <a:t>	</a:t>
            </a:r>
            <a:r>
              <a:rPr lang="en-US" sz="1800" dirty="0" smtClean="0">
                <a:latin typeface="Courier New" panose="02070309020205020404" pitchFamily="49" charset="0"/>
              </a:rPr>
              <a:t>0x0000000080601060 </a:t>
            </a:r>
            <a:endParaRPr lang="en-US" sz="1800" dirty="0">
              <a:latin typeface="Courier New" panose="02070309020205020404" pitchFamily="49" charset="0"/>
            </a:endParaRPr>
          </a:p>
          <a:p>
            <a:pPr eaLnBrk="0" hangingPunct="0">
              <a:tabLst>
                <a:tab pos="2511425" algn="l"/>
              </a:tabLst>
            </a:pPr>
            <a:r>
              <a:rPr lang="en-US" sz="1800" dirty="0" err="1">
                <a:latin typeface="Courier New" panose="02070309020205020404" pitchFamily="49" charset="0"/>
              </a:rPr>
              <a:t>huge_array</a:t>
            </a:r>
            <a:r>
              <a:rPr lang="en-US" sz="1800" dirty="0">
                <a:latin typeface="Courier New" panose="02070309020205020404" pitchFamily="49" charset="0"/>
              </a:rPr>
              <a:t> 	</a:t>
            </a:r>
            <a:r>
              <a:rPr lang="en-US" sz="1800" dirty="0" smtClean="0">
                <a:latin typeface="Courier New" panose="02070309020205020404" pitchFamily="49" charset="0"/>
              </a:rPr>
              <a:t>0x0000000000601060 </a:t>
            </a:r>
            <a:endParaRPr lang="en-US" sz="1800" dirty="0">
              <a:latin typeface="Courier New" panose="02070309020205020404" pitchFamily="49" charset="0"/>
            </a:endParaRPr>
          </a:p>
          <a:p>
            <a:pPr eaLnBrk="0" hangingPunct="0">
              <a:tabLst>
                <a:tab pos="2511425" algn="l"/>
              </a:tabLst>
            </a:pPr>
            <a:r>
              <a:rPr lang="en-US" sz="1800" dirty="0">
                <a:latin typeface="Courier New" panose="02070309020205020404" pitchFamily="49" charset="0"/>
              </a:rPr>
              <a:t>main()	</a:t>
            </a:r>
            <a:r>
              <a:rPr lang="en-US" sz="1800" dirty="0" smtClean="0">
                <a:latin typeface="Courier New" panose="02070309020205020404" pitchFamily="49" charset="0"/>
              </a:rPr>
              <a:t>0x000000000040060c</a:t>
            </a:r>
            <a:endParaRPr lang="en-US" sz="1800" dirty="0">
              <a:latin typeface="Courier New" panose="02070309020205020404" pitchFamily="49" charset="0"/>
            </a:endParaRPr>
          </a:p>
          <a:p>
            <a:pPr eaLnBrk="0" hangingPunct="0">
              <a:tabLst>
                <a:tab pos="2511425" algn="l"/>
              </a:tabLst>
            </a:pPr>
            <a:r>
              <a:rPr lang="en-US" sz="1800" dirty="0">
                <a:latin typeface="Courier New" panose="02070309020205020404" pitchFamily="49" charset="0"/>
              </a:rPr>
              <a:t>useless() 	</a:t>
            </a:r>
            <a:r>
              <a:rPr lang="en-US" sz="1800" dirty="0" smtClean="0">
                <a:latin typeface="Courier New" panose="02070309020205020404" pitchFamily="49" charset="0"/>
              </a:rPr>
              <a:t>0x0000000000400590</a:t>
            </a:r>
            <a:endParaRPr lang="en-US" sz="1800" dirty="0">
              <a:latin typeface="Courier New" panose="02070309020205020404" pitchFamily="49" charset="0"/>
            </a:endParaRPr>
          </a:p>
        </p:txBody>
      </p:sp>
      <p:sp>
        <p:nvSpPr>
          <p:cNvPr id="438308" name="Text Box 36"/>
          <p:cNvSpPr txBox="1">
            <a:spLocks noChangeArrowheads="1"/>
          </p:cNvSpPr>
          <p:nvPr/>
        </p:nvSpPr>
        <p:spPr bwMode="auto">
          <a:xfrm>
            <a:off x="457200" y="1214438"/>
            <a:ext cx="3612527" cy="461665"/>
          </a:xfrm>
          <a:prstGeom prst="rect">
            <a:avLst/>
          </a:prstGeom>
          <a:noFill/>
          <a:ln w="19050">
            <a:noFill/>
            <a:miter lim="800000"/>
            <a:tailEnd type="none" w="sm" len="sm"/>
          </a:ln>
          <a:effectLst/>
        </p:spPr>
        <p:txBody>
          <a:bodyPr wrap="none" lIns="45720" rIns="45720">
            <a:spAutoFit/>
          </a:bodyPr>
          <a:lstStyle/>
          <a:p>
            <a:pPr eaLnBrk="0" hangingPunct="0">
              <a:defRPr/>
            </a:pPr>
            <a:r>
              <a:rPr lang="en-US" i="1" dirty="0">
                <a:solidFill>
                  <a:schemeClr val="tx1">
                    <a:lumMod val="50000"/>
                    <a:lumOff val="50000"/>
                  </a:schemeClr>
                </a:solidFill>
                <a:latin typeface="Calibri" panose="020F0502020204030204" pitchFamily="34" charset="0"/>
                <a:cs typeface="+mn-cs"/>
              </a:rPr>
              <a:t>address range ~</a:t>
            </a:r>
            <a:r>
              <a:rPr lang="en-US" i="1" dirty="0" smtClean="0">
                <a:solidFill>
                  <a:schemeClr val="tx1">
                    <a:lumMod val="50000"/>
                    <a:lumOff val="50000"/>
                  </a:schemeClr>
                </a:solidFill>
                <a:latin typeface="Calibri" panose="020F0502020204030204" pitchFamily="34" charset="0"/>
                <a:cs typeface="+mn-cs"/>
              </a:rPr>
              <a:t>2</a:t>
            </a:r>
            <a:r>
              <a:rPr lang="en-US" i="1" baseline="30000" dirty="0" smtClean="0">
                <a:solidFill>
                  <a:schemeClr val="tx1">
                    <a:lumMod val="50000"/>
                    <a:lumOff val="50000"/>
                  </a:schemeClr>
                </a:solidFill>
                <a:latin typeface="Calibri" panose="020F0502020204030204" pitchFamily="34" charset="0"/>
                <a:cs typeface="+mn-cs"/>
              </a:rPr>
              <a:t>47 </a:t>
            </a:r>
            <a:r>
              <a:rPr lang="en-US" altLang="zh-CN" i="1" dirty="0" smtClean="0">
                <a:solidFill>
                  <a:schemeClr val="tx1">
                    <a:lumMod val="50000"/>
                    <a:lumOff val="50000"/>
                  </a:schemeClr>
                </a:solidFill>
                <a:latin typeface="Calibri" panose="020F0502020204030204" pitchFamily="34" charset="0"/>
                <a:cs typeface="+mn-cs"/>
              </a:rPr>
              <a:t>= 128 TB</a:t>
            </a:r>
            <a:endParaRPr lang="en-US" i="1" baseline="30000" dirty="0">
              <a:solidFill>
                <a:schemeClr val="tx1">
                  <a:lumMod val="50000"/>
                  <a:lumOff val="50000"/>
                </a:schemeClr>
              </a:solidFill>
              <a:latin typeface="Calibri" panose="020F0502020204030204" pitchFamily="34" charset="0"/>
              <a:cs typeface="+mn-cs"/>
            </a:endParaRPr>
          </a:p>
        </p:txBody>
      </p:sp>
      <p:sp>
        <p:nvSpPr>
          <p:cNvPr id="13322" name="Text Box 19"/>
          <p:cNvSpPr txBox="1">
            <a:spLocks noChangeArrowheads="1"/>
          </p:cNvSpPr>
          <p:nvPr/>
        </p:nvSpPr>
        <p:spPr bwMode="auto">
          <a:xfrm>
            <a:off x="5867400" y="6262688"/>
            <a:ext cx="1011238" cy="369887"/>
          </a:xfrm>
          <a:prstGeom prst="rect">
            <a:avLst/>
          </a:prstGeom>
          <a:noFill/>
          <a:ln w="25400">
            <a:noFill/>
            <a:miter lim="800000"/>
          </a:ln>
        </p:spPr>
        <p:txBody>
          <a:bodyPr wrap="none">
            <a:spAutoFit/>
          </a:bodyPr>
          <a:lstStyle/>
          <a:p>
            <a:pPr eaLnBrk="0" hangingPunct="0"/>
            <a:r>
              <a:rPr lang="en-US" sz="1800">
                <a:latin typeface="Courier New" panose="02070309020205020404" pitchFamily="49" charset="0"/>
              </a:rPr>
              <a:t>000000</a:t>
            </a:r>
            <a:endParaRPr lang="en-US" sz="1800">
              <a:latin typeface="Courier New" panose="02070309020205020404" pitchFamily="49" charset="0"/>
            </a:endParaRPr>
          </a:p>
        </p:txBody>
      </p:sp>
      <p:sp>
        <p:nvSpPr>
          <p:cNvPr id="19" name="Rectangle 20"/>
          <p:cNvSpPr>
            <a:spLocks noChangeArrowheads="1"/>
          </p:cNvSpPr>
          <p:nvPr/>
        </p:nvSpPr>
        <p:spPr bwMode="auto">
          <a:xfrm>
            <a:off x="6858000" y="914400"/>
            <a:ext cx="1447800" cy="5562600"/>
          </a:xfrm>
          <a:prstGeom prst="rect">
            <a:avLst/>
          </a:prstGeom>
          <a:solidFill>
            <a:schemeClr val="bg1">
              <a:lumMod val="95000"/>
            </a:schemeClr>
          </a:solidFill>
          <a:ln w="25400">
            <a:solidFill>
              <a:schemeClr val="tx1"/>
            </a:solidFill>
            <a:miter lim="800000"/>
          </a:ln>
          <a:effectLst/>
        </p:spPr>
        <p:txBody>
          <a:bodyPr wrap="none" anchor="ctr"/>
          <a:lstStyle/>
          <a:p>
            <a:pPr eaLnBrk="0" hangingPunct="0">
              <a:defRPr/>
            </a:pPr>
            <a:endParaRPr lang="en-US" dirty="0">
              <a:latin typeface="Calibri" panose="020F0502020204030204" pitchFamily="34" charset="0"/>
              <a:cs typeface="+mn-cs"/>
            </a:endParaRPr>
          </a:p>
        </p:txBody>
      </p:sp>
      <p:sp>
        <p:nvSpPr>
          <p:cNvPr id="13325" name="Rectangle 23"/>
          <p:cNvSpPr>
            <a:spLocks noChangeArrowheads="1"/>
          </p:cNvSpPr>
          <p:nvPr/>
        </p:nvSpPr>
        <p:spPr bwMode="auto">
          <a:xfrm>
            <a:off x="6858000" y="5867400"/>
            <a:ext cx="1447800" cy="304800"/>
          </a:xfrm>
          <a:prstGeom prst="rect">
            <a:avLst/>
          </a:prstGeom>
          <a:solidFill>
            <a:srgbClr val="F6F5BD"/>
          </a:solidFill>
          <a:ln w="25400">
            <a:solidFill>
              <a:schemeClr val="tx1"/>
            </a:solidFill>
            <a:miter lim="800000"/>
          </a:ln>
        </p:spPr>
        <p:txBody>
          <a:bodyPr wrap="none" anchor="ctr"/>
          <a:lstStyle/>
          <a:p>
            <a:pPr eaLnBrk="0" hangingPunct="0"/>
            <a:r>
              <a:rPr lang="en-US" sz="1800">
                <a:latin typeface="Calibri" panose="020F0502020204030204" pitchFamily="34" charset="0"/>
              </a:rPr>
              <a:t>Text</a:t>
            </a:r>
            <a:endParaRPr lang="en-US" sz="1800">
              <a:latin typeface="Calibri" panose="020F0502020204030204" pitchFamily="34" charset="0"/>
            </a:endParaRPr>
          </a:p>
        </p:txBody>
      </p:sp>
      <p:sp>
        <p:nvSpPr>
          <p:cNvPr id="13326" name="Rectangle 24"/>
          <p:cNvSpPr>
            <a:spLocks noChangeArrowheads="1"/>
          </p:cNvSpPr>
          <p:nvPr/>
        </p:nvSpPr>
        <p:spPr bwMode="auto">
          <a:xfrm>
            <a:off x="6858000" y="5562600"/>
            <a:ext cx="1447800" cy="304800"/>
          </a:xfrm>
          <a:prstGeom prst="rect">
            <a:avLst/>
          </a:prstGeom>
          <a:solidFill>
            <a:srgbClr val="F1C7C7"/>
          </a:solidFill>
          <a:ln w="25400">
            <a:solidFill>
              <a:schemeClr val="tx1"/>
            </a:solidFill>
            <a:miter lim="800000"/>
          </a:ln>
        </p:spPr>
        <p:txBody>
          <a:bodyPr wrap="none" anchor="ctr"/>
          <a:lstStyle/>
          <a:p>
            <a:pPr eaLnBrk="0" hangingPunct="0"/>
            <a:r>
              <a:rPr lang="en-US" sz="1800">
                <a:latin typeface="Calibri" panose="020F0502020204030204" pitchFamily="34" charset="0"/>
              </a:rPr>
              <a:t>Data</a:t>
            </a:r>
            <a:endParaRPr lang="en-US" sz="1800">
              <a:latin typeface="Calibri" panose="020F0502020204030204" pitchFamily="34" charset="0"/>
            </a:endParaRPr>
          </a:p>
        </p:txBody>
      </p:sp>
      <p:sp>
        <p:nvSpPr>
          <p:cNvPr id="13327" name="Rectangle 25"/>
          <p:cNvSpPr>
            <a:spLocks noChangeArrowheads="1"/>
          </p:cNvSpPr>
          <p:nvPr/>
        </p:nvSpPr>
        <p:spPr bwMode="auto">
          <a:xfrm>
            <a:off x="6858000" y="4267200"/>
            <a:ext cx="1447800" cy="1295400"/>
          </a:xfrm>
          <a:prstGeom prst="rect">
            <a:avLst/>
          </a:prstGeom>
          <a:solidFill>
            <a:srgbClr val="D5F1CF"/>
          </a:solidFill>
          <a:ln w="25400">
            <a:solidFill>
              <a:schemeClr val="tx1"/>
            </a:solidFill>
            <a:miter lim="800000"/>
          </a:ln>
        </p:spPr>
        <p:txBody>
          <a:bodyPr wrap="none" anchor="ctr"/>
          <a:lstStyle/>
          <a:p>
            <a:pPr eaLnBrk="0" hangingPunct="0"/>
            <a:r>
              <a:rPr lang="en-US" sz="1800" dirty="0" smtClean="0">
                <a:latin typeface="Calibri" panose="020F0502020204030204" pitchFamily="34" charset="0"/>
              </a:rPr>
              <a:t>Heap</a:t>
            </a:r>
            <a:endParaRPr lang="en-US" sz="1800" dirty="0">
              <a:latin typeface="Calibri" panose="020F0502020204030204" pitchFamily="34" charset="0"/>
            </a:endParaRPr>
          </a:p>
        </p:txBody>
      </p:sp>
      <p:sp>
        <p:nvSpPr>
          <p:cNvPr id="13329" name="Line 35"/>
          <p:cNvSpPr>
            <a:spLocks noChangeShapeType="1"/>
          </p:cNvSpPr>
          <p:nvPr/>
        </p:nvSpPr>
        <p:spPr bwMode="auto">
          <a:xfrm flipV="1">
            <a:off x="7581900" y="4038600"/>
            <a:ext cx="0" cy="228600"/>
          </a:xfrm>
          <a:prstGeom prst="line">
            <a:avLst/>
          </a:prstGeom>
          <a:noFill/>
          <a:ln w="38100">
            <a:solidFill>
              <a:schemeClr val="tx2"/>
            </a:solidFill>
            <a:round/>
            <a:tailEnd type="triangle" w="med" len="med"/>
          </a:ln>
        </p:spPr>
        <p:txBody>
          <a:bodyPr wrap="none" lIns="45720" rIns="45720" anchor="ctr">
            <a:spAutoFit/>
          </a:bodyPr>
          <a:lstStyle/>
          <a:p>
            <a:endParaRPr lang="en-US"/>
          </a:p>
        </p:txBody>
      </p:sp>
      <p:sp>
        <p:nvSpPr>
          <p:cNvPr id="28" name="TextBox 27"/>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anose="020F0502020204030204" pitchFamily="34" charset="0"/>
                <a:cs typeface="+mn-cs"/>
              </a:rPr>
              <a:t>not drawn to scale</a:t>
            </a:r>
            <a:endParaRPr lang="en-US" sz="1800" i="1" dirty="0">
              <a:solidFill>
                <a:schemeClr val="tx1">
                  <a:lumMod val="50000"/>
                  <a:lumOff val="50000"/>
                </a:schemeClr>
              </a:solidFill>
              <a:latin typeface="Calibri" panose="020F0502020204030204" pitchFamily="34" charset="0"/>
              <a:cs typeface="+mn-cs"/>
            </a:endParaRPr>
          </a:p>
        </p:txBody>
      </p:sp>
      <p:sp>
        <p:nvSpPr>
          <p:cNvPr id="21" name="Rectangle 25"/>
          <p:cNvSpPr>
            <a:spLocks noChangeArrowheads="1"/>
          </p:cNvSpPr>
          <p:nvPr/>
        </p:nvSpPr>
        <p:spPr bwMode="auto">
          <a:xfrm>
            <a:off x="6858000" y="2667000"/>
            <a:ext cx="1447800" cy="609600"/>
          </a:xfrm>
          <a:prstGeom prst="rect">
            <a:avLst/>
          </a:prstGeom>
          <a:solidFill>
            <a:srgbClr val="D5F1CF"/>
          </a:solidFill>
          <a:ln w="25400">
            <a:solidFill>
              <a:schemeClr val="tx1"/>
            </a:solidFill>
            <a:miter lim="800000"/>
          </a:ln>
        </p:spPr>
        <p:txBody>
          <a:bodyPr wrap="none" anchor="ctr"/>
          <a:lstStyle/>
          <a:p>
            <a:pPr eaLnBrk="0" hangingPunct="0"/>
            <a:r>
              <a:rPr lang="en-US" sz="1800" dirty="0" smtClean="0">
                <a:latin typeface="Calibri" panose="020F0502020204030204" pitchFamily="34" charset="0"/>
              </a:rPr>
              <a:t>Heap</a:t>
            </a:r>
            <a:endParaRPr lang="en-US" sz="1800" dirty="0">
              <a:latin typeface="Calibri" panose="020F0502020204030204" pitchFamily="34" charset="0"/>
            </a:endParaRPr>
          </a:p>
        </p:txBody>
      </p:sp>
      <p:sp>
        <p:nvSpPr>
          <p:cNvPr id="22" name="Line 35"/>
          <p:cNvSpPr>
            <a:spLocks noChangeShapeType="1"/>
          </p:cNvSpPr>
          <p:nvPr/>
        </p:nvSpPr>
        <p:spPr bwMode="auto">
          <a:xfrm>
            <a:off x="7581900" y="3276600"/>
            <a:ext cx="0" cy="228600"/>
          </a:xfrm>
          <a:prstGeom prst="line">
            <a:avLst/>
          </a:prstGeom>
          <a:noFill/>
          <a:ln w="38100">
            <a:solidFill>
              <a:schemeClr val="tx2"/>
            </a:solidFill>
            <a:round/>
            <a:tailEnd type="triangle" w="med" len="med"/>
          </a:ln>
        </p:spPr>
        <p:txBody>
          <a:bodyPr wrap="none" lIns="45720" rIns="45720" anchor="ctr">
            <a:spAutoFit/>
          </a:bodyPr>
          <a:lstStyle/>
          <a:p>
            <a:endParaRPr lang="en-US"/>
          </a:p>
        </p:txBody>
      </p:sp>
      <p:cxnSp>
        <p:nvCxnSpPr>
          <p:cNvPr id="25" name="Straight Arrow Connector 24"/>
          <p:cNvCxnSpPr/>
          <p:nvPr/>
        </p:nvCxnSpPr>
        <p:spPr bwMode="auto">
          <a:xfrm>
            <a:off x="5360780" y="2819401"/>
            <a:ext cx="1497220" cy="228599"/>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cxnSp>
        <p:nvCxnSpPr>
          <p:cNvPr id="26" name="Straight Arrow Connector 25"/>
          <p:cNvCxnSpPr/>
          <p:nvPr/>
        </p:nvCxnSpPr>
        <p:spPr bwMode="auto">
          <a:xfrm>
            <a:off x="5355912" y="3066106"/>
            <a:ext cx="1522726" cy="1658294"/>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cxnSp>
        <p:nvCxnSpPr>
          <p:cNvPr id="29" name="Straight Arrow Connector 28"/>
          <p:cNvCxnSpPr/>
          <p:nvPr/>
        </p:nvCxnSpPr>
        <p:spPr bwMode="auto">
          <a:xfrm>
            <a:off x="5334000" y="3398065"/>
            <a:ext cx="1522726" cy="1658294"/>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30" name="Rectangle 21"/>
          <p:cNvSpPr>
            <a:spLocks noChangeArrowheads="1"/>
          </p:cNvSpPr>
          <p:nvPr/>
        </p:nvSpPr>
        <p:spPr bwMode="auto">
          <a:xfrm>
            <a:off x="6858000" y="1524000"/>
            <a:ext cx="1447800" cy="381000"/>
          </a:xfrm>
          <a:prstGeom prst="rect">
            <a:avLst/>
          </a:prstGeom>
          <a:solidFill>
            <a:schemeClr val="accent2">
              <a:lumMod val="20000"/>
              <a:lumOff val="80000"/>
            </a:schemeClr>
          </a:solidFill>
          <a:ln w="25400">
            <a:solidFill>
              <a:schemeClr val="tx1"/>
            </a:solidFill>
            <a:miter lim="800000"/>
          </a:ln>
          <a:effectLst/>
        </p:spPr>
        <p:txBody>
          <a:bodyPr wrap="none" anchor="ctr"/>
          <a:lstStyle/>
          <a:p>
            <a:pPr eaLnBrk="0" hangingPunct="0">
              <a:defRPr/>
            </a:pPr>
            <a:r>
              <a:rPr lang="en-US" sz="1800" dirty="0">
                <a:latin typeface="Calibri" panose="020F0502020204030204" pitchFamily="34" charset="0"/>
                <a:cs typeface="+mn-cs"/>
              </a:rPr>
              <a:t>Stack</a:t>
            </a:r>
            <a:endParaRPr lang="en-US" sz="1800" dirty="0">
              <a:latin typeface="Calibri" panose="020F0502020204030204" pitchFamily="34" charset="0"/>
              <a:cs typeface="+mn-cs"/>
            </a:endParaRPr>
          </a:p>
        </p:txBody>
      </p:sp>
      <p:sp>
        <p:nvSpPr>
          <p:cNvPr id="31" name="Line 34"/>
          <p:cNvSpPr>
            <a:spLocks noChangeShapeType="1"/>
          </p:cNvSpPr>
          <p:nvPr/>
        </p:nvSpPr>
        <p:spPr bwMode="auto">
          <a:xfrm>
            <a:off x="7581900" y="1905000"/>
            <a:ext cx="0" cy="457200"/>
          </a:xfrm>
          <a:prstGeom prst="line">
            <a:avLst/>
          </a:prstGeom>
          <a:noFill/>
          <a:ln w="38100">
            <a:solidFill>
              <a:schemeClr val="tx2"/>
            </a:solidFill>
            <a:round/>
            <a:tailEnd type="triangle" w="med" len="med"/>
          </a:ln>
        </p:spPr>
        <p:txBody>
          <a:bodyPr wrap="none" lIns="45720" rIns="45720" anchor="ctr">
            <a:spAutoFit/>
          </a:bodyPr>
          <a:lstStyle/>
          <a:p>
            <a:endParaRPr lang="en-US"/>
          </a:p>
        </p:txBody>
      </p:sp>
      <p:cxnSp>
        <p:nvCxnSpPr>
          <p:cNvPr id="33" name="Straight Connector 32"/>
          <p:cNvCxnSpPr/>
          <p:nvPr/>
        </p:nvCxnSpPr>
        <p:spPr bwMode="auto">
          <a:xfrm>
            <a:off x="6858000" y="26654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6" name="Rectangle 25"/>
          <p:cNvSpPr>
            <a:spLocks noChangeArrowheads="1"/>
          </p:cNvSpPr>
          <p:nvPr/>
        </p:nvSpPr>
        <p:spPr bwMode="auto">
          <a:xfrm>
            <a:off x="6858000" y="914400"/>
            <a:ext cx="1447800" cy="609600"/>
          </a:xfrm>
          <a:prstGeom prst="rect">
            <a:avLst/>
          </a:prstGeom>
          <a:solidFill>
            <a:srgbClr val="D5F1CF"/>
          </a:solidFill>
          <a:ln w="25400">
            <a:solidFill>
              <a:schemeClr val="tx1"/>
            </a:solidFill>
            <a:miter lim="800000"/>
          </a:ln>
        </p:spPr>
        <p:txBody>
          <a:bodyPr wrap="none" anchor="ctr"/>
          <a:lstStyle/>
          <a:p>
            <a:pPr algn="ctr" eaLnBrk="0" hangingPunct="0"/>
            <a:r>
              <a:rPr lang="en-US" sz="1800" dirty="0" smtClean="0">
                <a:latin typeface="Calibri" panose="020F0502020204030204" pitchFamily="34" charset="0"/>
              </a:rPr>
              <a:t>Shared</a:t>
            </a:r>
            <a:endParaRPr lang="en-US" sz="1800" dirty="0" smtClean="0">
              <a:latin typeface="Calibri" panose="020F0502020204030204" pitchFamily="34" charset="0"/>
            </a:endParaRPr>
          </a:p>
          <a:p>
            <a:pPr algn="ctr" eaLnBrk="0" hangingPunct="0"/>
            <a:r>
              <a:rPr lang="en-US" sz="1800" dirty="0" smtClean="0">
                <a:latin typeface="Calibri" panose="020F0502020204030204" pitchFamily="34" charset="0"/>
              </a:rPr>
              <a:t>Libraries</a:t>
            </a:r>
            <a:endParaRPr lang="en-US" sz="1800" dirty="0">
              <a:latin typeface="Calibri" panose="020F0502020204030204" pitchFamily="34" charset="0"/>
            </a:endParaRPr>
          </a:p>
        </p:txBody>
      </p:sp>
      <p:cxnSp>
        <p:nvCxnSpPr>
          <p:cNvPr id="38" name="Straight Arrow Connector 37"/>
          <p:cNvCxnSpPr/>
          <p:nvPr/>
        </p:nvCxnSpPr>
        <p:spPr bwMode="auto">
          <a:xfrm>
            <a:off x="5347390" y="2514600"/>
            <a:ext cx="1510610" cy="228600"/>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Runaway Stack Example</a:t>
            </a:r>
            <a:endParaRPr lang="en-US" dirty="0" smtClean="0"/>
          </a:p>
        </p:txBody>
      </p:sp>
      <p:sp>
        <p:nvSpPr>
          <p:cNvPr id="2" name="Content Placeholder 1"/>
          <p:cNvSpPr>
            <a:spLocks noGrp="1"/>
          </p:cNvSpPr>
          <p:nvPr>
            <p:ph idx="1"/>
          </p:nvPr>
        </p:nvSpPr>
        <p:spPr>
          <a:xfrm>
            <a:off x="396875" y="4190999"/>
            <a:ext cx="4632325" cy="2143125"/>
          </a:xfrm>
        </p:spPr>
        <p:txBody>
          <a:bodyPr/>
          <a:lstStyle/>
          <a:p>
            <a:r>
              <a:rPr lang="en-US" dirty="0" smtClean="0"/>
              <a:t>Functions store local data on in stack frame</a:t>
            </a:r>
            <a:endParaRPr lang="en-US" dirty="0" smtClean="0"/>
          </a:p>
          <a:p>
            <a:r>
              <a:rPr lang="en-US" dirty="0" smtClean="0"/>
              <a:t>Recursive functions cause deep nesting of frames</a:t>
            </a:r>
            <a:endParaRPr lang="en-US" dirty="0"/>
          </a:p>
        </p:txBody>
      </p:sp>
      <p:sp>
        <p:nvSpPr>
          <p:cNvPr id="11267" name="Rectangle 3"/>
          <p:cNvSpPr>
            <a:spLocks noChangeArrowheads="1"/>
          </p:cNvSpPr>
          <p:nvPr/>
        </p:nvSpPr>
        <p:spPr bwMode="auto">
          <a:xfrm>
            <a:off x="457200" y="1371600"/>
            <a:ext cx="5791200" cy="2675091"/>
          </a:xfrm>
          <a:prstGeom prst="rect">
            <a:avLst/>
          </a:prstGeom>
          <a:solidFill>
            <a:srgbClr val="F6F5BD"/>
          </a:solidFill>
          <a:ln w="12700">
            <a:solidFill>
              <a:schemeClr val="tx1"/>
            </a:solidFill>
            <a:miter lim="800000"/>
          </a:ln>
        </p:spPr>
        <p:txBody>
          <a:bodyPr wrap="square" lIns="90487" tIns="44450" rIns="90487" bIns="44450">
            <a:spAutoFit/>
          </a:bodyPr>
          <a:lstStyle/>
          <a:p>
            <a:r>
              <a:rPr lang="en-US" sz="1800" dirty="0" err="1">
                <a:latin typeface="Courier New" panose="02070309020205020404" pitchFamily="49" charset="0"/>
                <a:ea typeface="Courier New" panose="02070309020205020404" pitchFamily="49" charset="0"/>
                <a:cs typeface="Courier New" panose="02070309020205020404" pitchFamily="49" charset="0"/>
              </a:rPr>
              <a:t>int</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recurse</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int</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x</a:t>
            </a:r>
            <a:r>
              <a:rPr lang="en-US" sz="1800" dirty="0">
                <a:latin typeface="Courier New" panose="02070309020205020404" pitchFamily="49" charset="0"/>
                <a:ea typeface="Courier New" panose="02070309020205020404" pitchFamily="49" charset="0"/>
                <a:cs typeface="Courier New" panose="02070309020205020404" pitchFamily="49" charset="0"/>
              </a:rPr>
              <a:t>) {</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int</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[2&lt;&lt;15];  /* 2~17 =  </a:t>
            </a:r>
            <a:r>
              <a:rPr lang="en-US" sz="1800" dirty="0">
                <a:solidFill>
                  <a:srgbClr val="FF0000"/>
                </a:solidFill>
                <a:latin typeface="Courier New" panose="02070309020205020404" pitchFamily="49" charset="0"/>
                <a:ea typeface="Courier New" panose="02070309020205020404" pitchFamily="49" charset="0"/>
                <a:cs typeface="Courier New" panose="02070309020205020404" pitchFamily="49" charset="0"/>
              </a:rPr>
              <a:t>128</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KiB</a:t>
            </a:r>
            <a:r>
              <a:rPr lang="en-US" sz="1800" dirty="0">
                <a:latin typeface="Courier New" panose="02070309020205020404" pitchFamily="49" charset="0"/>
                <a:ea typeface="Courier New" panose="02070309020205020404" pitchFamily="49" charset="0"/>
                <a:cs typeface="Courier New" panose="02070309020205020404" pitchFamily="49" charset="0"/>
              </a:rPr>
              <a:t> */</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printf</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x</a:t>
            </a:r>
            <a:r>
              <a:rPr lang="en-US" sz="1800" dirty="0">
                <a:latin typeface="Courier New" panose="02070309020205020404" pitchFamily="49" charset="0"/>
                <a:ea typeface="Courier New" panose="02070309020205020404" pitchFamily="49" charset="0"/>
                <a:cs typeface="Courier New" panose="02070309020205020404" pitchFamily="49" charset="0"/>
              </a:rPr>
              <a:t> = %</a:t>
            </a:r>
            <a:r>
              <a:rPr lang="en-US" sz="1800" dirty="0" err="1">
                <a:latin typeface="Courier New" panose="02070309020205020404" pitchFamily="49" charset="0"/>
                <a:ea typeface="Courier New" panose="02070309020205020404" pitchFamily="49" charset="0"/>
                <a:cs typeface="Courier New" panose="02070309020205020404" pitchFamily="49" charset="0"/>
              </a:rPr>
              <a:t>d</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at</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p</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n</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x</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 </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[0] = (2&lt;&lt;13)-1;</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[0]] = x-1;</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if</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[0]] == 0)</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ea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ea typeface="Courier New" panose="02070309020205020404" pitchFamily="49" charset="0"/>
                <a:cs typeface="Courier New" panose="02070309020205020404" pitchFamily="49" charset="0"/>
              </a:rPr>
              <a:t>return</a:t>
            </a:r>
            <a:r>
              <a:rPr lang="en-US" sz="1800" dirty="0" smtClean="0">
                <a:latin typeface="Courier New" panose="02070309020205020404" pitchFamily="49" charset="0"/>
                <a:ea typeface="Courier New" panose="02070309020205020404" pitchFamily="49" charset="0"/>
                <a:cs typeface="Courier New" panose="02070309020205020404" pitchFamily="49" charset="0"/>
              </a:rPr>
              <a:t> </a:t>
            </a:r>
            <a:r>
              <a:rPr lang="en-US" sz="1800" dirty="0">
                <a:latin typeface="Courier New" panose="02070309020205020404" pitchFamily="49" charset="0"/>
                <a:ea typeface="Courier New" panose="02070309020205020404" pitchFamily="49" charset="0"/>
                <a:cs typeface="Courier New" panose="02070309020205020404" pitchFamily="49" charset="0"/>
              </a:rPr>
              <a:t>-1;</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return</a:t>
            </a:r>
            <a:r>
              <a:rPr lang="en-US" sz="1800" dirty="0">
                <a:latin typeface="Courier New" panose="02070309020205020404" pitchFamily="49" charset="0"/>
                <a:ea typeface="Courier New" panose="02070309020205020404" pitchFamily="49" charset="0"/>
                <a:cs typeface="Courier New" panose="02070309020205020404" pitchFamily="49" charset="0"/>
              </a:rPr>
              <a:t> </a:t>
            </a:r>
            <a:r>
              <a:rPr lang="en-US" sz="1800" dirty="0" err="1">
                <a:latin typeface="Courier New" panose="02070309020205020404" pitchFamily="49" charset="0"/>
                <a:ea typeface="Courier New" panose="02070309020205020404" pitchFamily="49" charset="0"/>
                <a:cs typeface="Courier New" panose="02070309020205020404" pitchFamily="49" charset="0"/>
              </a:rPr>
              <a:t>recurse</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a:t>
            </a:r>
            <a:r>
              <a:rPr lang="en-US" sz="1800" dirty="0" err="1">
                <a:latin typeface="Courier New" panose="02070309020205020404" pitchFamily="49" charset="0"/>
                <a:ea typeface="Courier New" panose="02070309020205020404" pitchFamily="49" charset="0"/>
                <a:cs typeface="Courier New" panose="02070309020205020404" pitchFamily="49" charset="0"/>
              </a:rPr>
              <a:t>a</a:t>
            </a:r>
            <a:r>
              <a:rPr lang="en-US" sz="1800" dirty="0">
                <a:latin typeface="Courier New" panose="02070309020205020404" pitchFamily="49" charset="0"/>
                <a:ea typeface="Courier New" panose="02070309020205020404" pitchFamily="49" charset="0"/>
                <a:cs typeface="Courier New" panose="02070309020205020404" pitchFamily="49" charset="0"/>
              </a:rPr>
              <a:t>[0]]) - 1;</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a:p>
            <a:r>
              <a:rPr lang="en-US" sz="1800" dirty="0">
                <a:latin typeface="Courier New" panose="02070309020205020404" pitchFamily="49" charset="0"/>
                <a:ea typeface="Courier New" panose="02070309020205020404" pitchFamily="49" charset="0"/>
                <a:cs typeface="Courier New" panose="02070309020205020404" pitchFamily="49" charset="0"/>
              </a:rPr>
              <a:t>}</a:t>
            </a:r>
            <a:endParaRPr lang="en-US" sz="1800" dirty="0">
              <a:latin typeface="Courier New" panose="02070309020205020404" pitchFamily="49" charset="0"/>
              <a:ea typeface="Courier New" panose="02070309020205020404" pitchFamily="49" charset="0"/>
              <a:cs typeface="Courier New" panose="02070309020205020404" pitchFamily="49" charset="0"/>
            </a:endParaRPr>
          </a:p>
        </p:txBody>
      </p:sp>
      <p:sp>
        <p:nvSpPr>
          <p:cNvPr id="15" name="TextBox 14"/>
          <p:cNvSpPr txBox="1"/>
          <p:nvPr/>
        </p:nvSpPr>
        <p:spPr>
          <a:xfrm>
            <a:off x="6770688" y="304800"/>
            <a:ext cx="1949450" cy="369888"/>
          </a:xfrm>
          <a:prstGeom prst="rect">
            <a:avLst/>
          </a:prstGeom>
          <a:noFill/>
        </p:spPr>
        <p:txBody>
          <a:bodyPr wrap="none">
            <a:spAutoFit/>
          </a:bodyPr>
          <a:lstStyle/>
          <a:p>
            <a:pPr eaLnBrk="0" hangingPunct="0">
              <a:defRPr/>
            </a:pPr>
            <a:r>
              <a:rPr lang="en-US" sz="1800" i="1" dirty="0">
                <a:solidFill>
                  <a:schemeClr val="tx1">
                    <a:lumMod val="50000"/>
                    <a:lumOff val="50000"/>
                  </a:schemeClr>
                </a:solidFill>
                <a:latin typeface="Calibri" panose="020F0502020204030204" pitchFamily="34" charset="0"/>
                <a:cs typeface="+mn-cs"/>
              </a:rPr>
              <a:t>not drawn to scale</a:t>
            </a:r>
            <a:endParaRPr lang="en-US" sz="1800" i="1" dirty="0">
              <a:solidFill>
                <a:schemeClr val="tx1">
                  <a:lumMod val="50000"/>
                  <a:lumOff val="50000"/>
                </a:schemeClr>
              </a:solidFill>
              <a:latin typeface="Calibri" panose="020F0502020204030204" pitchFamily="34" charset="0"/>
              <a:cs typeface="+mn-cs"/>
            </a:endParaRPr>
          </a:p>
        </p:txBody>
      </p:sp>
      <p:sp>
        <p:nvSpPr>
          <p:cNvPr id="17" name="Rectangle 20"/>
          <p:cNvSpPr>
            <a:spLocks noChangeArrowheads="1"/>
          </p:cNvSpPr>
          <p:nvPr/>
        </p:nvSpPr>
        <p:spPr bwMode="auto">
          <a:xfrm>
            <a:off x="6744418" y="1143000"/>
            <a:ext cx="1447800" cy="2362200"/>
          </a:xfrm>
          <a:prstGeom prst="rect">
            <a:avLst/>
          </a:prstGeom>
          <a:solidFill>
            <a:schemeClr val="bg1">
              <a:lumMod val="95000"/>
            </a:schemeClr>
          </a:solidFill>
          <a:ln w="25400">
            <a:solidFill>
              <a:schemeClr val="tx1"/>
            </a:solidFill>
            <a:miter lim="800000"/>
          </a:ln>
          <a:effectLst/>
        </p:spPr>
        <p:txBody>
          <a:bodyPr wrap="none" anchor="ctr"/>
          <a:lstStyle/>
          <a:p>
            <a:pPr eaLnBrk="0" hangingPunct="0">
              <a:defRPr/>
            </a:pPr>
            <a:endParaRPr lang="en-US" dirty="0">
              <a:latin typeface="Calibri" panose="020F0502020204030204" pitchFamily="34" charset="0"/>
              <a:cs typeface="+mn-cs"/>
            </a:endParaRPr>
          </a:p>
        </p:txBody>
      </p:sp>
      <p:sp>
        <p:nvSpPr>
          <p:cNvPr id="26" name="Text Box 12"/>
          <p:cNvSpPr txBox="1">
            <a:spLocks noChangeArrowheads="1"/>
          </p:cNvSpPr>
          <p:nvPr/>
        </p:nvSpPr>
        <p:spPr bwMode="auto">
          <a:xfrm>
            <a:off x="4343400" y="990600"/>
            <a:ext cx="2401018" cy="369332"/>
          </a:xfrm>
          <a:prstGeom prst="rect">
            <a:avLst/>
          </a:prstGeom>
          <a:noFill/>
          <a:ln w="25400">
            <a:noFill/>
            <a:miter lim="800000"/>
          </a:ln>
        </p:spPr>
        <p:txBody>
          <a:bodyPr wrap="none">
            <a:spAutoFit/>
          </a:bodyPr>
          <a:lstStyle/>
          <a:p>
            <a:pPr algn="r" eaLnBrk="0" hangingPunct="0"/>
            <a:r>
              <a:rPr lang="en-US" sz="1800" dirty="0" smtClean="0">
                <a:latin typeface="Courier New" panose="02070309020205020404" pitchFamily="49" charset="0"/>
              </a:rPr>
              <a:t>00007FFFFFFFFFFF</a:t>
            </a:r>
            <a:endParaRPr lang="en-US" sz="1800" dirty="0">
              <a:latin typeface="Courier New" panose="02070309020205020404" pitchFamily="49" charset="0"/>
            </a:endParaRPr>
          </a:p>
        </p:txBody>
      </p:sp>
      <p:sp>
        <p:nvSpPr>
          <p:cNvPr id="27" name="Rectangle 21"/>
          <p:cNvSpPr>
            <a:spLocks noChangeArrowheads="1"/>
          </p:cNvSpPr>
          <p:nvPr/>
        </p:nvSpPr>
        <p:spPr bwMode="auto">
          <a:xfrm>
            <a:off x="6744418" y="1752600"/>
            <a:ext cx="1447800" cy="381000"/>
          </a:xfrm>
          <a:prstGeom prst="rect">
            <a:avLst/>
          </a:prstGeom>
          <a:solidFill>
            <a:schemeClr val="accent2">
              <a:lumMod val="20000"/>
              <a:lumOff val="80000"/>
            </a:schemeClr>
          </a:solidFill>
          <a:ln w="25400">
            <a:solidFill>
              <a:schemeClr val="tx1"/>
            </a:solidFill>
            <a:miter lim="800000"/>
          </a:ln>
          <a:effectLst/>
        </p:spPr>
        <p:txBody>
          <a:bodyPr wrap="none" anchor="ctr"/>
          <a:lstStyle/>
          <a:p>
            <a:pPr eaLnBrk="0" hangingPunct="0">
              <a:defRPr/>
            </a:pPr>
            <a:r>
              <a:rPr lang="en-US" sz="1800" dirty="0">
                <a:latin typeface="Calibri" panose="020F0502020204030204" pitchFamily="34" charset="0"/>
                <a:cs typeface="+mn-cs"/>
              </a:rPr>
              <a:t>Stack</a:t>
            </a:r>
            <a:endParaRPr lang="en-US" sz="1800" dirty="0">
              <a:latin typeface="Calibri" panose="020F0502020204030204" pitchFamily="34" charset="0"/>
              <a:cs typeface="+mn-cs"/>
            </a:endParaRPr>
          </a:p>
        </p:txBody>
      </p:sp>
      <p:sp>
        <p:nvSpPr>
          <p:cNvPr id="28" name="Line 34"/>
          <p:cNvSpPr>
            <a:spLocks noChangeShapeType="1"/>
          </p:cNvSpPr>
          <p:nvPr/>
        </p:nvSpPr>
        <p:spPr bwMode="auto">
          <a:xfrm>
            <a:off x="7468318" y="2133600"/>
            <a:ext cx="0" cy="457200"/>
          </a:xfrm>
          <a:prstGeom prst="line">
            <a:avLst/>
          </a:prstGeom>
          <a:noFill/>
          <a:ln w="38100">
            <a:solidFill>
              <a:schemeClr val="tx2"/>
            </a:solidFill>
            <a:round/>
            <a:tailEnd type="triangle" w="med" len="med"/>
          </a:ln>
        </p:spPr>
        <p:txBody>
          <a:bodyPr wrap="none" lIns="45720" rIns="45720" anchor="ctr">
            <a:spAutoFit/>
          </a:bodyPr>
          <a:lstStyle/>
          <a:p>
            <a:endParaRPr lang="en-US"/>
          </a:p>
        </p:txBody>
      </p:sp>
      <p:sp>
        <p:nvSpPr>
          <p:cNvPr id="32" name="Rectangle 25"/>
          <p:cNvSpPr>
            <a:spLocks noChangeArrowheads="1"/>
          </p:cNvSpPr>
          <p:nvPr/>
        </p:nvSpPr>
        <p:spPr bwMode="auto">
          <a:xfrm>
            <a:off x="6744418" y="1143000"/>
            <a:ext cx="1447800" cy="609600"/>
          </a:xfrm>
          <a:prstGeom prst="rect">
            <a:avLst/>
          </a:prstGeom>
          <a:solidFill>
            <a:srgbClr val="D5F1CF"/>
          </a:solidFill>
          <a:ln w="25400">
            <a:solidFill>
              <a:schemeClr val="tx1"/>
            </a:solidFill>
            <a:miter lim="800000"/>
          </a:ln>
        </p:spPr>
        <p:txBody>
          <a:bodyPr wrap="none" anchor="ctr"/>
          <a:lstStyle/>
          <a:p>
            <a:pPr algn="ctr" eaLnBrk="0" hangingPunct="0"/>
            <a:r>
              <a:rPr lang="en-US" sz="1800" dirty="0" smtClean="0">
                <a:latin typeface="Calibri" panose="020F0502020204030204" pitchFamily="34" charset="0"/>
              </a:rPr>
              <a:t>Shared</a:t>
            </a:r>
            <a:endParaRPr lang="en-US" sz="1800" dirty="0" smtClean="0">
              <a:latin typeface="Calibri" panose="020F0502020204030204" pitchFamily="34" charset="0"/>
            </a:endParaRPr>
          </a:p>
          <a:p>
            <a:pPr algn="ctr" eaLnBrk="0" hangingPunct="0"/>
            <a:r>
              <a:rPr lang="en-US" sz="1800" dirty="0" smtClean="0">
                <a:latin typeface="Calibri" panose="020F0502020204030204" pitchFamily="34" charset="0"/>
              </a:rPr>
              <a:t>Libraries</a:t>
            </a:r>
            <a:endParaRPr lang="en-US" sz="1800" dirty="0">
              <a:latin typeface="Calibri" panose="020F0502020204030204" pitchFamily="34" charset="0"/>
            </a:endParaRPr>
          </a:p>
        </p:txBody>
      </p:sp>
      <p:sp>
        <p:nvSpPr>
          <p:cNvPr id="18" name="AutoShape 16"/>
          <p:cNvSpPr/>
          <p:nvPr/>
        </p:nvSpPr>
        <p:spPr bwMode="auto">
          <a:xfrm rot="10800000">
            <a:off x="8250956" y="1752600"/>
            <a:ext cx="228600" cy="1141413"/>
          </a:xfrm>
          <a:prstGeom prst="leftBrace">
            <a:avLst>
              <a:gd name="adj1" fmla="val 75011"/>
              <a:gd name="adj2" fmla="val 50000"/>
            </a:avLst>
          </a:prstGeom>
          <a:noFill/>
          <a:ln w="25400">
            <a:solidFill>
              <a:schemeClr val="tx1"/>
            </a:solidFill>
            <a:round/>
          </a:ln>
        </p:spPr>
        <p:txBody>
          <a:bodyPr wrap="none" anchor="ctr"/>
          <a:lstStyle/>
          <a:p>
            <a:pPr eaLnBrk="0" hangingPunct="0"/>
            <a:endParaRPr lang="en-US" sz="1800">
              <a:latin typeface="Calibri" panose="020F0502020204030204" pitchFamily="34" charset="0"/>
            </a:endParaRPr>
          </a:p>
        </p:txBody>
      </p:sp>
      <p:sp>
        <p:nvSpPr>
          <p:cNvPr id="22" name="Rectangle 21"/>
          <p:cNvSpPr/>
          <p:nvPr/>
        </p:nvSpPr>
        <p:spPr>
          <a:xfrm>
            <a:off x="8450981" y="2139950"/>
            <a:ext cx="633412" cy="368300"/>
          </a:xfrm>
          <a:prstGeom prst="rect">
            <a:avLst/>
          </a:prstGeom>
        </p:spPr>
        <p:txBody>
          <a:bodyPr wrap="none">
            <a:spAutoFit/>
          </a:bodyPr>
          <a:lstStyle/>
          <a:p>
            <a:pPr eaLnBrk="0" hangingPunct="0">
              <a:defRPr/>
            </a:pPr>
            <a:r>
              <a:rPr lang="en-US" sz="1800" kern="0" dirty="0">
                <a:solidFill>
                  <a:srgbClr val="000000"/>
                </a:solidFill>
                <a:latin typeface="Calibri" panose="020F0502020204030204" pitchFamily="34" charset="0"/>
                <a:cs typeface="+mn-cs"/>
              </a:rPr>
              <a:t>8MB</a:t>
            </a:r>
            <a:endParaRPr lang="en-US" dirty="0">
              <a:latin typeface="Calibri" panose="020F0502020204030204" pitchFamily="34" charset="0"/>
              <a:cs typeface="+mn-cs"/>
            </a:endParaRPr>
          </a:p>
        </p:txBody>
      </p:sp>
      <p:cxnSp>
        <p:nvCxnSpPr>
          <p:cNvPr id="24" name="Straight Connector 23"/>
          <p:cNvCxnSpPr/>
          <p:nvPr/>
        </p:nvCxnSpPr>
        <p:spPr bwMode="auto">
          <a:xfrm>
            <a:off x="6744418" y="2894013"/>
            <a:ext cx="1447800" cy="158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5" name="Rectangle 3"/>
          <p:cNvSpPr>
            <a:spLocks noChangeArrowheads="1"/>
          </p:cNvSpPr>
          <p:nvPr/>
        </p:nvSpPr>
        <p:spPr bwMode="auto">
          <a:xfrm>
            <a:off x="5105400" y="4343400"/>
            <a:ext cx="3505200" cy="2244204"/>
          </a:xfrm>
          <a:prstGeom prst="rect">
            <a:avLst/>
          </a:prstGeom>
          <a:solidFill>
            <a:srgbClr val="F1C7C7"/>
          </a:solidFill>
          <a:ln w="12700">
            <a:solidFill>
              <a:schemeClr val="tx1"/>
            </a:solidFill>
            <a:miter lim="800000"/>
          </a:ln>
        </p:spPr>
        <p:txBody>
          <a:bodyPr wrap="square" lIns="90487" tIns="44450" rIns="90487" bIns="44450">
            <a:spAutoFit/>
          </a:bodyPr>
          <a:lstStyle/>
          <a:p>
            <a:r>
              <a:rPr lang="nb-NO" sz="1400" dirty="0">
                <a:latin typeface="Courier New" panose="02070309020205020404" pitchFamily="49" charset="0"/>
                <a:ea typeface="Courier New" panose="02070309020205020404" pitchFamily="49" charset="0"/>
                <a:cs typeface="Courier New" panose="02070309020205020404" pitchFamily="49" charset="0"/>
              </a:rPr>
              <a:t>./</a:t>
            </a:r>
            <a:r>
              <a:rPr lang="nb-NO" sz="1400" dirty="0" err="1">
                <a:latin typeface="Courier New" panose="02070309020205020404" pitchFamily="49" charset="0"/>
                <a:ea typeface="Courier New" panose="02070309020205020404" pitchFamily="49" charset="0"/>
                <a:cs typeface="Courier New" panose="02070309020205020404" pitchFamily="49" charset="0"/>
              </a:rPr>
              <a:t>runaway</a:t>
            </a:r>
            <a:r>
              <a:rPr lang="nb-NO" sz="1400" dirty="0">
                <a:latin typeface="Courier New" panose="02070309020205020404" pitchFamily="49" charset="0"/>
                <a:ea typeface="Courier New" panose="02070309020205020404" pitchFamily="49" charset="0"/>
                <a:cs typeface="Courier New" panose="02070309020205020404" pitchFamily="49" charset="0"/>
              </a:rPr>
              <a:t> 48</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48.  a at </a:t>
            </a:r>
            <a:r>
              <a:rPr lang="nb-NO" sz="1400" dirty="0" smtClean="0">
                <a:latin typeface="Courier New" panose="02070309020205020404" pitchFamily="49" charset="0"/>
                <a:ea typeface="Courier New" panose="02070309020205020404" pitchFamily="49" charset="0"/>
                <a:cs typeface="Courier New" panose="02070309020205020404" pitchFamily="49" charset="0"/>
              </a:rPr>
              <a:t>0x7fffd43e45d0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47.  a at 0x7fffd43a45c0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46.  a at 0x7fffd43645b0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45.  a at 0x7fffd43245a0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smtClean="0">
                <a:latin typeface="Courier New" panose="02070309020205020404" pitchFamily="49" charset="0"/>
                <a:ea typeface="Courier New" panose="02070309020205020404" pitchFamily="49" charset="0"/>
                <a:cs typeface="Courier New" panose="02070309020205020404" pitchFamily="49" charset="0"/>
              </a:rPr>
              <a:t>. . .</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4.  a at 0x7fffd38e4310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3.  a at 0x7fffd38a4300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a:latin typeface="Courier New" panose="02070309020205020404" pitchFamily="49" charset="0"/>
                <a:ea typeface="Courier New" panose="02070309020205020404" pitchFamily="49" charset="0"/>
                <a:cs typeface="Courier New" panose="02070309020205020404" pitchFamily="49" charset="0"/>
              </a:rPr>
              <a:t>x = 2.  a at 0x7fffd38642f0</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a:p>
            <a:r>
              <a:rPr lang="nb-NO" sz="1400" dirty="0" err="1">
                <a:latin typeface="Courier New" panose="02070309020205020404" pitchFamily="49" charset="0"/>
                <a:ea typeface="Courier New" panose="02070309020205020404" pitchFamily="49" charset="0"/>
                <a:cs typeface="Courier New" panose="02070309020205020404" pitchFamily="49" charset="0"/>
              </a:rPr>
              <a:t>Segmentation</a:t>
            </a:r>
            <a:r>
              <a:rPr lang="nb-NO" sz="1400" dirty="0">
                <a:latin typeface="Courier New" panose="02070309020205020404" pitchFamily="49" charset="0"/>
                <a:ea typeface="Courier New" panose="02070309020205020404" pitchFamily="49" charset="0"/>
                <a:cs typeface="Courier New" panose="02070309020205020404" pitchFamily="49" charset="0"/>
              </a:rPr>
              <a:t> </a:t>
            </a:r>
            <a:r>
              <a:rPr lang="nb-NO" sz="1400" dirty="0" err="1">
                <a:latin typeface="Courier New" panose="02070309020205020404" pitchFamily="49" charset="0"/>
                <a:ea typeface="Courier New" panose="02070309020205020404" pitchFamily="49" charset="0"/>
                <a:cs typeface="Courier New" panose="02070309020205020404" pitchFamily="49" charset="0"/>
              </a:rPr>
              <a:t>fault</a:t>
            </a:r>
            <a:endParaRPr lang="nb-NO" sz="1400" dirty="0">
              <a:latin typeface="Courier New" panose="02070309020205020404" pitchFamily="49" charset="0"/>
              <a:ea typeface="Courier New" panose="02070309020205020404" pitchFamily="49" charset="0"/>
              <a:cs typeface="Courier New" panose="02070309020205020404" pitchFamily="49" charset="0"/>
            </a:endParaRPr>
          </a:p>
        </p:txBody>
      </p:sp>
      <p:grpSp>
        <p:nvGrpSpPr>
          <p:cNvPr id="11" name="组合 10"/>
          <p:cNvGrpSpPr/>
          <p:nvPr/>
        </p:nvGrpSpPr>
        <p:grpSpPr>
          <a:xfrm>
            <a:off x="7952096" y="3901913"/>
            <a:ext cx="1023668" cy="1563589"/>
            <a:chOff x="7952096" y="3901913"/>
            <a:chExt cx="1023668" cy="1563589"/>
          </a:xfrm>
        </p:grpSpPr>
        <p:sp>
          <p:nvSpPr>
            <p:cNvPr id="3" name="矩形 2"/>
            <p:cNvSpPr/>
            <p:nvPr/>
          </p:nvSpPr>
          <p:spPr bwMode="auto">
            <a:xfrm>
              <a:off x="7952096" y="4495800"/>
              <a:ext cx="301846" cy="969702"/>
            </a:xfrm>
            <a:prstGeom prst="rect">
              <a:avLst/>
            </a:prstGeom>
            <a:noFill/>
            <a:ln w="19050" cap="flat" cmpd="sng" algn="ctr">
              <a:solidFill>
                <a:schemeClr val="accent1">
                  <a:lumMod val="60000"/>
                  <a:lumOff val="40000"/>
                </a:schemeClr>
              </a:solid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smtClean="0">
                <a:latin typeface="Calibri" panose="020F0502020204030204" pitchFamily="34" charset="0"/>
              </a:endParaRPr>
            </a:p>
          </p:txBody>
        </p:sp>
        <p:cxnSp>
          <p:nvCxnSpPr>
            <p:cNvPr id="16" name="Straight Arrow Connector 24"/>
            <p:cNvCxnSpPr/>
            <p:nvPr/>
          </p:nvCxnSpPr>
          <p:spPr bwMode="auto">
            <a:xfrm flipH="1">
              <a:off x="8102794" y="4086579"/>
              <a:ext cx="148162" cy="409221"/>
            </a:xfrm>
            <a:prstGeom prst="straightConnector1">
              <a:avLst/>
            </a:prstGeom>
            <a:noFill/>
            <a:ln w="25400" cap="flat" cmpd="sng" algn="ctr">
              <a:solidFill>
                <a:srgbClr val="00B0F0"/>
              </a:solidFill>
              <a:prstDash val="solid"/>
              <a:round/>
              <a:headEnd type="none" w="med" len="med"/>
              <a:tailEnd type="arrow"/>
            </a:ln>
            <a:effectLst/>
          </p:spPr>
        </p:cxnSp>
        <p:sp>
          <p:nvSpPr>
            <p:cNvPr id="8" name="TextBox 7"/>
            <p:cNvSpPr txBox="1"/>
            <p:nvPr/>
          </p:nvSpPr>
          <p:spPr>
            <a:xfrm>
              <a:off x="8245436" y="3901913"/>
              <a:ext cx="730328" cy="369332"/>
            </a:xfrm>
            <a:prstGeom prst="rect">
              <a:avLst/>
            </a:prstGeom>
            <a:noFill/>
          </p:spPr>
          <p:txBody>
            <a:bodyPr wrap="none" rtlCol="0">
              <a:spAutoFit/>
            </a:bodyPr>
            <a:lstStyle/>
            <a:p>
              <a:r>
                <a:rPr lang="en-US" altLang="zh-CN" sz="1800" dirty="0" smtClean="0">
                  <a:solidFill>
                    <a:srgbClr val="FF0000"/>
                  </a:solidFill>
                  <a:latin typeface="Calibri" panose="020F0502020204030204" pitchFamily="34" charset="0"/>
                </a:rPr>
                <a:t>Why?</a:t>
              </a:r>
              <a:endParaRPr lang="zh-CN" altLang="en-US" sz="1800" dirty="0" smtClean="0">
                <a:solidFill>
                  <a:srgbClr val="FF0000"/>
                </a:solidFill>
                <a:latin typeface="Calibri" panose="020F0502020204030204" pitchFamily="34" charset="0"/>
              </a:endParaRPr>
            </a:p>
          </p:txBody>
        </p:sp>
      </p:grpSp>
      <p:grpSp>
        <p:nvGrpSpPr>
          <p:cNvPr id="4" name="组合 3"/>
          <p:cNvGrpSpPr/>
          <p:nvPr/>
        </p:nvGrpSpPr>
        <p:grpSpPr>
          <a:xfrm>
            <a:off x="4739500" y="1219200"/>
            <a:ext cx="804409" cy="533400"/>
            <a:chOff x="4739500" y="1219200"/>
            <a:chExt cx="804409" cy="533400"/>
          </a:xfrm>
        </p:grpSpPr>
        <p:sp>
          <p:nvSpPr>
            <p:cNvPr id="19" name="TextBox 18"/>
            <p:cNvSpPr txBox="1"/>
            <p:nvPr/>
          </p:nvSpPr>
          <p:spPr>
            <a:xfrm>
              <a:off x="4813581" y="1219200"/>
              <a:ext cx="730328" cy="369332"/>
            </a:xfrm>
            <a:prstGeom prst="rect">
              <a:avLst/>
            </a:prstGeom>
            <a:noFill/>
          </p:spPr>
          <p:txBody>
            <a:bodyPr wrap="none" rtlCol="0">
              <a:spAutoFit/>
            </a:bodyPr>
            <a:lstStyle/>
            <a:p>
              <a:r>
                <a:rPr lang="en-US" altLang="zh-CN" sz="1800" dirty="0" smtClean="0">
                  <a:solidFill>
                    <a:srgbClr val="FF0000"/>
                  </a:solidFill>
                  <a:latin typeface="Calibri" panose="020F0502020204030204" pitchFamily="34" charset="0"/>
                </a:rPr>
                <a:t>Why?</a:t>
              </a:r>
              <a:endParaRPr lang="zh-CN" altLang="en-US" sz="1800" dirty="0" smtClean="0">
                <a:solidFill>
                  <a:srgbClr val="FF0000"/>
                </a:solidFill>
                <a:latin typeface="Calibri" panose="020F0502020204030204" pitchFamily="34" charset="0"/>
              </a:endParaRPr>
            </a:p>
          </p:txBody>
        </p:sp>
        <p:cxnSp>
          <p:nvCxnSpPr>
            <p:cNvPr id="20" name="Straight Arrow Connector 24"/>
            <p:cNvCxnSpPr/>
            <p:nvPr/>
          </p:nvCxnSpPr>
          <p:spPr bwMode="auto">
            <a:xfrm flipH="1">
              <a:off x="4739500" y="1343379"/>
              <a:ext cx="148162" cy="409221"/>
            </a:xfrm>
            <a:prstGeom prst="straightConnector1">
              <a:avLst/>
            </a:prstGeom>
            <a:noFill/>
            <a:ln w="25400" cap="flat" cmpd="sng" algn="ctr">
              <a:solidFill>
                <a:srgbClr val="00B0F0"/>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357188" y="434975"/>
            <a:ext cx="7591425" cy="762000"/>
          </a:xfrm>
        </p:spPr>
        <p:txBody>
          <a:bodyPr/>
          <a:lstStyle/>
          <a:p>
            <a:r>
              <a:rPr lang="en-US" dirty="0" smtClean="0">
                <a:latin typeface="Calibri" panose="020F0502020204030204" pitchFamily="34" charset="0"/>
              </a:rPr>
              <a:t>Today</a:t>
            </a:r>
            <a:endParaRPr lang="en-US" dirty="0" smtClean="0">
              <a:latin typeface="Calibri" panose="020F0502020204030204" pitchFamily="34" charset="0"/>
            </a:endParaRPr>
          </a:p>
        </p:txBody>
      </p:sp>
      <p:sp>
        <p:nvSpPr>
          <p:cNvPr id="3" name="Content Placeholder 2"/>
          <p:cNvSpPr>
            <a:spLocks noGrp="1"/>
          </p:cNvSpPr>
          <p:nvPr>
            <p:ph idx="1"/>
          </p:nvPr>
        </p:nvSpPr>
        <p:spPr/>
        <p:txBody>
          <a:bodyPr/>
          <a:lstStyle/>
          <a:p>
            <a:pPr>
              <a:defRPr/>
            </a:pPr>
            <a:r>
              <a:rPr lang="en-US" dirty="0" smtClean="0">
                <a:solidFill>
                  <a:srgbClr val="808080"/>
                </a:solidFill>
              </a:rPr>
              <a:t>Memory Layout</a:t>
            </a:r>
            <a:endParaRPr lang="en-US" dirty="0" smtClean="0">
              <a:solidFill>
                <a:srgbClr val="808080"/>
              </a:solidFill>
            </a:endParaRPr>
          </a:p>
          <a:p>
            <a:pPr>
              <a:defRPr/>
            </a:pPr>
            <a:r>
              <a:rPr lang="en-US" dirty="0" smtClean="0"/>
              <a:t>Buffer Overflow</a:t>
            </a:r>
            <a:endParaRPr lang="en-US" dirty="0" smtClean="0"/>
          </a:p>
          <a:p>
            <a:pPr lvl="1">
              <a:defRPr/>
            </a:pPr>
            <a:r>
              <a:rPr lang="en-US" dirty="0" smtClean="0"/>
              <a:t>Vulnerability</a:t>
            </a:r>
            <a:endParaRPr lang="en-US" dirty="0" smtClean="0"/>
          </a:p>
          <a:p>
            <a:pPr lvl="1">
              <a:defRPr/>
            </a:pPr>
            <a:r>
              <a:rPr lang="en-US" dirty="0" smtClean="0"/>
              <a:t>Protection</a:t>
            </a:r>
            <a:endParaRPr lang="en-US" dirty="0" smtClean="0"/>
          </a:p>
          <a:p>
            <a:pPr>
              <a:defRPr/>
            </a:pPr>
            <a:r>
              <a:rPr lang="en-US" dirty="0" smtClean="0">
                <a:solidFill>
                  <a:srgbClr val="7F7F7F"/>
                </a:solidFill>
              </a:rPr>
              <a:t>Unions</a:t>
            </a:r>
            <a:endParaRPr lang="en-US" dirty="0" smtClean="0">
              <a:solidFill>
                <a:srgbClr val="7F7F7F"/>
              </a:solidFill>
            </a:endParaRPr>
          </a:p>
          <a:p>
            <a:pPr>
              <a:buFont typeface="Wingdings" panose="05000000000000000000" pitchFamily="2" charset="2"/>
              <a:buChar char="§"/>
              <a:defRPr/>
            </a:pPr>
            <a:endParaRPr lang="en-US" dirty="0" smtClean="0">
              <a:solidFill>
                <a:srgbClr val="7F7F7F"/>
              </a:solidFill>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lnSpc>
            <a:spcPct val="100000"/>
          </a:lnSpc>
          <a:spcBef>
            <a:spcPct val="0"/>
          </a:spcBef>
          <a:spcAft>
            <a:spcPct val="0"/>
          </a:spcAft>
          <a:buClrTx/>
          <a:buSzTx/>
          <a:buFontTx/>
          <a:buNone/>
          <a:defRPr dirty="0" smtClean="0">
            <a:latin typeface="Calibri" panose="020F0502020204030204"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17295</Words>
  <Application>WPS 演示</Application>
  <PresentationFormat>全屏显示(4:3)</PresentationFormat>
  <Paragraphs>1619</Paragraphs>
  <Slides>44</Slides>
  <Notes>37</Notes>
  <HiddenSlides>1</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69" baseType="lpstr">
      <vt:lpstr>Arial</vt:lpstr>
      <vt:lpstr>宋体</vt:lpstr>
      <vt:lpstr>Wingdings</vt:lpstr>
      <vt:lpstr>Arial Narrow</vt:lpstr>
      <vt:lpstr>Calibri</vt:lpstr>
      <vt:lpstr>Times New Roman</vt:lpstr>
      <vt:lpstr>MS PGothic</vt:lpstr>
      <vt:lpstr>Wingdings 2</vt:lpstr>
      <vt:lpstr>Courier New</vt:lpstr>
      <vt:lpstr>Courier New</vt:lpstr>
      <vt:lpstr>微软雅黑</vt:lpstr>
      <vt:lpstr>Arial Unicode MS</vt:lpstr>
      <vt:lpstr>Zapf Dingbats</vt:lpstr>
      <vt:lpstr>Wingdings</vt:lpstr>
      <vt:lpstr>Lucida Grande</vt:lpstr>
      <vt:lpstr>Monaco</vt:lpstr>
      <vt:lpstr>Calibri</vt:lpstr>
      <vt:lpstr>Segoe Print</vt:lpstr>
      <vt:lpstr>Calibri Bold</vt:lpstr>
      <vt:lpstr>MS Mincho</vt:lpstr>
      <vt:lpstr>Wingdings</vt:lpstr>
      <vt:lpstr>template2007</vt:lpstr>
      <vt:lpstr>Excel.Sheet.12</vt:lpstr>
      <vt:lpstr>Excel.Sheet.12</vt:lpstr>
      <vt:lpstr>Excel.Sheet.12</vt:lpstr>
      <vt:lpstr>Machine-Level Programming V: Advanced Topics  15-213: Introduction to Computer Systems 9th Lecture, September 26, 2017</vt:lpstr>
      <vt:lpstr>Today</vt:lpstr>
      <vt:lpstr>X86-64linux</vt:lpstr>
      <vt:lpstr>PowerPoint 演示文稿</vt:lpstr>
      <vt:lpstr>x86-64 Linux Memory Layout</vt:lpstr>
      <vt:lpstr>Memory Allocation Example</vt:lpstr>
      <vt:lpstr>x86-64 Example Addresses</vt:lpstr>
      <vt:lpstr>Runaway Stack Example</vt:lpstr>
      <vt:lpstr>Today</vt:lpstr>
      <vt:lpstr>关于缓冲区溢出</vt:lpstr>
      <vt:lpstr>Recall: Memory Referencing Bug Example</vt:lpstr>
      <vt:lpstr>Memory Referencing Bug Example</vt:lpstr>
      <vt:lpstr>Such problems are a BIG deal</vt:lpstr>
      <vt:lpstr>String Library Code</vt:lpstr>
      <vt:lpstr>Vulnerable Buffer Code</vt:lpstr>
      <vt:lpstr>Buffer Overflow Disassembly</vt:lpstr>
      <vt:lpstr>Buffer Overflow Stack</vt:lpstr>
      <vt:lpstr>Buffer Overflow Stack Example</vt:lpstr>
      <vt:lpstr>Buffer Overflow Stack Example #1</vt:lpstr>
      <vt:lpstr>Buffer Overflow Stack Example #2</vt:lpstr>
      <vt:lpstr>Stack Smashing Attacks</vt:lpstr>
      <vt:lpstr>Crafting Smashing String</vt:lpstr>
      <vt:lpstr>Smashing String Effect</vt:lpstr>
      <vt:lpstr>Code Injection Attacks</vt:lpstr>
      <vt:lpstr>How Does The Attack Code Execute?</vt:lpstr>
      <vt:lpstr>What To Do About Buffer Overflow Attacks</vt:lpstr>
      <vt:lpstr>1. Avoid Overflow Vulnerabilities in Code (!)</vt:lpstr>
      <vt:lpstr>2. System-Level Protections can help</vt:lpstr>
      <vt:lpstr>2. System-Level Protections can help</vt:lpstr>
      <vt:lpstr>3. Stack Canaries can help</vt:lpstr>
      <vt:lpstr>Protected Buffer Disassembly</vt:lpstr>
      <vt:lpstr>Setting Up Canary</vt:lpstr>
      <vt:lpstr>Checking Canary</vt:lpstr>
      <vt:lpstr>Return-Oriented Programming Attacks</vt:lpstr>
      <vt:lpstr>Gadget Example #1</vt:lpstr>
      <vt:lpstr>Gadget Example #2</vt:lpstr>
      <vt:lpstr>ROP Execution</vt:lpstr>
      <vt:lpstr>Crafting an ROB Attack String</vt:lpstr>
      <vt:lpstr>Exploits Based on Buffer Overflows</vt:lpstr>
      <vt:lpstr>Example: the original Internet worm (1988)</vt:lpstr>
      <vt:lpstr>Example 2: IM War</vt:lpstr>
      <vt:lpstr>IM War (cont.)</vt:lpstr>
      <vt:lpstr>PowerPoint 演示文稿</vt:lpstr>
      <vt:lpstr>Aside: Worms and Viruses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姚文斌</cp:lastModifiedBy>
  <cp:revision>527</cp:revision>
  <cp:lastPrinted>2014-09-23T07:19:00Z</cp:lastPrinted>
  <dcterms:created xsi:type="dcterms:W3CDTF">2012-10-15T22:47:00Z</dcterms:created>
  <dcterms:modified xsi:type="dcterms:W3CDTF">2019-11-12T18:20:31Z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